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slides/slide172.xml" ContentType="application/vnd.openxmlformats-officedocument.presentationml.slide+xml"/>
  <Override PartName="/ppt/slideMasters/slideMaster2.xml" ContentType="application/vnd.openxmlformats-officedocument.presentationml.slideMaster+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26.xml" ContentType="application/vnd.openxmlformats-officedocument.presentationml.slideLayout+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25.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slideLayouts/slideLayout124.xml" ContentType="application/vnd.openxmlformats-officedocument.presentationml.slideLayout+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notesSlides/notesSlide172.xml" ContentType="application/vnd.openxmlformats-officedocument.presentationml.notesSlide+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notesSlides/notesSlide173.xml" ContentType="application/vnd.openxmlformats-officedocument.presentationml.notesSlide+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notesSlides/notesSlide174.xml" ContentType="application/vnd.openxmlformats-officedocument.presentationml.notesSlide+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notesSlides/notesSlide175.xml" ContentType="application/vnd.openxmlformats-officedocument.presentationml.notesSlide+xml"/>
  <Override PartName="/ppt/slideLayouts/slideLayout108.xml" ContentType="application/vnd.openxmlformats-officedocument.presentationml.slideLayout+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127.xml" ContentType="application/vnd.openxmlformats-officedocument.presentationml.slideLayout+xml"/>
  <Override PartName="/ppt/notesSlides/notesSlide100.xml" ContentType="application/vnd.openxmlformats-officedocument.presentationml.notesSlid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48.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2.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ppt/tags/tag55.xml" ContentType="application/vnd.openxmlformats-officedocument.presentationml.tags+xml"/>
  <Override PartName="/ppt/tags/tag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4851" r:id="rId8"/>
    <p:sldMasterId id="2147484870" r:id="rId9"/>
    <p:sldMasterId id="2147484884" r:id="rId10"/>
    <p:sldMasterId id="2147484902" r:id="rId11"/>
    <p:sldMasterId id="2147484908" r:id="rId12"/>
    <p:sldMasterId id="2147484953" r:id="rId13"/>
    <p:sldMasterId id="2147484960" r:id="rId14"/>
  </p:sldMasterIdLst>
  <p:notesMasterIdLst>
    <p:notesMasterId r:id="rId199"/>
  </p:notesMasterIdLst>
  <p:handoutMasterIdLst>
    <p:handoutMasterId r:id="rId200"/>
  </p:handoutMasterIdLst>
  <p:sldIdLst>
    <p:sldId id="269" r:id="rId15"/>
    <p:sldId id="264" r:id="rId16"/>
    <p:sldId id="2147483620" r:id="rId17"/>
    <p:sldId id="265" r:id="rId18"/>
    <p:sldId id="266" r:id="rId19"/>
    <p:sldId id="2147483596" r:id="rId20"/>
    <p:sldId id="267" r:id="rId21"/>
    <p:sldId id="2147483597" r:id="rId22"/>
    <p:sldId id="2147483622" r:id="rId23"/>
    <p:sldId id="2147483621" r:id="rId24"/>
    <p:sldId id="2147483623" r:id="rId25"/>
    <p:sldId id="2147483617" r:id="rId26"/>
    <p:sldId id="2147483571" r:id="rId27"/>
    <p:sldId id="2147483567" r:id="rId28"/>
    <p:sldId id="2146846868" r:id="rId29"/>
    <p:sldId id="2147483628" r:id="rId30"/>
    <p:sldId id="2147483629" r:id="rId31"/>
    <p:sldId id="2147475441" r:id="rId32"/>
    <p:sldId id="2147483630" r:id="rId33"/>
    <p:sldId id="2147475448" r:id="rId34"/>
    <p:sldId id="2147475447" r:id="rId35"/>
    <p:sldId id="2147475468" r:id="rId36"/>
    <p:sldId id="2147475462" r:id="rId37"/>
    <p:sldId id="2147475446" r:id="rId38"/>
    <p:sldId id="2147475453" r:id="rId39"/>
    <p:sldId id="2147475477" r:id="rId40"/>
    <p:sldId id="2147475478" r:id="rId41"/>
    <p:sldId id="2147475470" r:id="rId42"/>
    <p:sldId id="2147475471" r:id="rId43"/>
    <p:sldId id="2147475472" r:id="rId44"/>
    <p:sldId id="2147475473" r:id="rId45"/>
    <p:sldId id="2147483550" r:id="rId46"/>
    <p:sldId id="2147475461" r:id="rId47"/>
    <p:sldId id="271" r:id="rId48"/>
    <p:sldId id="2147475474" r:id="rId49"/>
    <p:sldId id="256" r:id="rId50"/>
    <p:sldId id="2147475417" r:id="rId51"/>
    <p:sldId id="2147475402" r:id="rId52"/>
    <p:sldId id="2147475414" r:id="rId53"/>
    <p:sldId id="2147475403" r:id="rId54"/>
    <p:sldId id="2147475475" r:id="rId55"/>
    <p:sldId id="2147475476" r:id="rId56"/>
    <p:sldId id="2147473983" r:id="rId57"/>
    <p:sldId id="2135715282" r:id="rId58"/>
    <p:sldId id="2135715283" r:id="rId59"/>
    <p:sldId id="2135715284" r:id="rId60"/>
    <p:sldId id="2135715287" r:id="rId61"/>
    <p:sldId id="2135715288" r:id="rId62"/>
    <p:sldId id="2135715290" r:id="rId63"/>
    <p:sldId id="2147483631" r:id="rId64"/>
    <p:sldId id="2141412755" r:id="rId65"/>
    <p:sldId id="2147473834" r:id="rId66"/>
    <p:sldId id="2141412756" r:id="rId67"/>
    <p:sldId id="261" r:id="rId68"/>
    <p:sldId id="257" r:id="rId69"/>
    <p:sldId id="2147483647" r:id="rId70"/>
    <p:sldId id="2147483642" r:id="rId71"/>
    <p:sldId id="2147483643" r:id="rId72"/>
    <p:sldId id="2147483644" r:id="rId73"/>
    <p:sldId id="2147473835" r:id="rId74"/>
    <p:sldId id="258" r:id="rId75"/>
    <p:sldId id="259" r:id="rId76"/>
    <p:sldId id="1258" r:id="rId77"/>
    <p:sldId id="260" r:id="rId78"/>
    <p:sldId id="2147473838" r:id="rId79"/>
    <p:sldId id="262" r:id="rId80"/>
    <p:sldId id="268" r:id="rId81"/>
    <p:sldId id="2147483646" r:id="rId82"/>
    <p:sldId id="2147483645" r:id="rId83"/>
    <p:sldId id="293" r:id="rId84"/>
    <p:sldId id="2135715291" r:id="rId85"/>
    <p:sldId id="2135715293" r:id="rId86"/>
    <p:sldId id="2135715295" r:id="rId87"/>
    <p:sldId id="2135715296" r:id="rId88"/>
    <p:sldId id="2135715298" r:id="rId89"/>
    <p:sldId id="270" r:id="rId90"/>
    <p:sldId id="272" r:id="rId91"/>
    <p:sldId id="2147473961" r:id="rId92"/>
    <p:sldId id="700" r:id="rId93"/>
    <p:sldId id="689" r:id="rId94"/>
    <p:sldId id="2147473799" r:id="rId95"/>
    <p:sldId id="383" r:id="rId96"/>
    <p:sldId id="2147483269" r:id="rId97"/>
    <p:sldId id="2147483266" r:id="rId98"/>
    <p:sldId id="2147483267" r:id="rId99"/>
    <p:sldId id="2147483268" r:id="rId100"/>
    <p:sldId id="2147473894" r:id="rId101"/>
    <p:sldId id="2147473797" r:id="rId102"/>
    <p:sldId id="2147483264" r:id="rId103"/>
    <p:sldId id="806" r:id="rId104"/>
    <p:sldId id="2147483270" r:id="rId105"/>
    <p:sldId id="2147483271" r:id="rId106"/>
    <p:sldId id="2147483273" r:id="rId107"/>
    <p:sldId id="2147473962" r:id="rId108"/>
    <p:sldId id="2147473966" r:id="rId109"/>
    <p:sldId id="2147473952" r:id="rId110"/>
    <p:sldId id="281" r:id="rId111"/>
    <p:sldId id="827" r:id="rId112"/>
    <p:sldId id="830" r:id="rId113"/>
    <p:sldId id="826" r:id="rId114"/>
    <p:sldId id="2147473824" r:id="rId115"/>
    <p:sldId id="294" r:id="rId116"/>
    <p:sldId id="2135715302" r:id="rId117"/>
    <p:sldId id="2135715303" r:id="rId118"/>
    <p:sldId id="2135715305" r:id="rId119"/>
    <p:sldId id="2135715307" r:id="rId120"/>
    <p:sldId id="2135715309" r:id="rId121"/>
    <p:sldId id="2135715310" r:id="rId122"/>
    <p:sldId id="273" r:id="rId123"/>
    <p:sldId id="2145706431" r:id="rId124"/>
    <p:sldId id="470" r:id="rId125"/>
    <p:sldId id="274" r:id="rId126"/>
    <p:sldId id="389" r:id="rId127"/>
    <p:sldId id="390" r:id="rId128"/>
    <p:sldId id="391" r:id="rId129"/>
    <p:sldId id="392" r:id="rId130"/>
    <p:sldId id="393" r:id="rId131"/>
    <p:sldId id="394" r:id="rId132"/>
    <p:sldId id="395" r:id="rId133"/>
    <p:sldId id="396" r:id="rId134"/>
    <p:sldId id="566" r:id="rId135"/>
    <p:sldId id="275" r:id="rId136"/>
    <p:sldId id="1260" r:id="rId137"/>
    <p:sldId id="1259" r:id="rId138"/>
    <p:sldId id="278" r:id="rId139"/>
    <p:sldId id="2141411920" r:id="rId140"/>
    <p:sldId id="2147471834" r:id="rId141"/>
    <p:sldId id="2141411921" r:id="rId142"/>
    <p:sldId id="4391" r:id="rId143"/>
    <p:sldId id="2141411923" r:id="rId144"/>
    <p:sldId id="4409" r:id="rId145"/>
    <p:sldId id="4393" r:id="rId146"/>
    <p:sldId id="2141411922" r:id="rId147"/>
    <p:sldId id="4389" r:id="rId148"/>
    <p:sldId id="4390" r:id="rId149"/>
    <p:sldId id="2145706430" r:id="rId150"/>
    <p:sldId id="2147471837" r:id="rId151"/>
    <p:sldId id="2141411924" r:id="rId152"/>
    <p:sldId id="295" r:id="rId153"/>
    <p:sldId id="2135715349" r:id="rId154"/>
    <p:sldId id="2135715317" r:id="rId155"/>
    <p:sldId id="2135715318" r:id="rId156"/>
    <p:sldId id="2135715320" r:id="rId157"/>
    <p:sldId id="2135715321" r:id="rId158"/>
    <p:sldId id="2135715322" r:id="rId159"/>
    <p:sldId id="276" r:id="rId160"/>
    <p:sldId id="803" r:id="rId161"/>
    <p:sldId id="2071592086" r:id="rId162"/>
    <p:sldId id="2071592093" r:id="rId163"/>
    <p:sldId id="2147470776" r:id="rId164"/>
    <p:sldId id="327" r:id="rId165"/>
    <p:sldId id="277" r:id="rId166"/>
    <p:sldId id="279" r:id="rId167"/>
    <p:sldId id="280" r:id="rId168"/>
    <p:sldId id="282" r:id="rId169"/>
    <p:sldId id="283" r:id="rId170"/>
    <p:sldId id="284" r:id="rId171"/>
    <p:sldId id="285" r:id="rId172"/>
    <p:sldId id="2147471700" r:id="rId173"/>
    <p:sldId id="2147471705" r:id="rId174"/>
    <p:sldId id="286" r:id="rId175"/>
    <p:sldId id="2147471695" r:id="rId176"/>
    <p:sldId id="2147480747" r:id="rId177"/>
    <p:sldId id="2147480755" r:id="rId178"/>
    <p:sldId id="287" r:id="rId179"/>
    <p:sldId id="288" r:id="rId180"/>
    <p:sldId id="289" r:id="rId181"/>
    <p:sldId id="290" r:id="rId182"/>
    <p:sldId id="291" r:id="rId183"/>
    <p:sldId id="292" r:id="rId184"/>
    <p:sldId id="2147471717" r:id="rId185"/>
    <p:sldId id="2147471718" r:id="rId186"/>
    <p:sldId id="11085" r:id="rId187"/>
    <p:sldId id="11088" r:id="rId188"/>
    <p:sldId id="11087" r:id="rId189"/>
    <p:sldId id="2147471713" r:id="rId190"/>
    <p:sldId id="296" r:id="rId191"/>
    <p:sldId id="2135715332" r:id="rId192"/>
    <p:sldId id="2135715333" r:id="rId193"/>
    <p:sldId id="2135715334" r:id="rId194"/>
    <p:sldId id="2135715335" r:id="rId195"/>
    <p:sldId id="2135715336" r:id="rId196"/>
    <p:sldId id="2135715337" r:id="rId197"/>
    <p:sldId id="2135715346" r:id="rId198"/>
  </p:sldIdLst>
  <p:sldSz cx="12192000" cy="6858000"/>
  <p:notesSz cx="7772400" cy="10058400"/>
  <p:custDataLst>
    <p:tags r:id="rId20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2D2DB2"/>
    <a:srgbClr val="FF40FF"/>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54" autoAdjust="0"/>
    <p:restoredTop sz="82948" autoAdjust="0"/>
  </p:normalViewPr>
  <p:slideViewPr>
    <p:cSldViewPr>
      <p:cViewPr varScale="1">
        <p:scale>
          <a:sx n="247" d="100"/>
          <a:sy n="247" d="100"/>
        </p:scale>
        <p:origin x="2736" y="192"/>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theme" Target="theme/theme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customXml" Target="../customXml/item1.xml"/><Relationship Id="rId13" Type="http://schemas.openxmlformats.org/officeDocument/2006/relationships/slideMaster" Target="slideMasters/slideMaster13.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notesMaster" Target="notesMasters/notesMaster1.xml"/><Relationship Id="rId203" Type="http://schemas.openxmlformats.org/officeDocument/2006/relationships/presProps" Target="presProps.xml"/><Relationship Id="rId208" Type="http://schemas.openxmlformats.org/officeDocument/2006/relationships/customXml" Target="../customXml/item2.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customXml" Target="../customXml/item3.xml"/><Relationship Id="rId190" Type="http://schemas.openxmlformats.org/officeDocument/2006/relationships/slide" Target="slides/slide176.xml"/><Relationship Id="rId204" Type="http://schemas.openxmlformats.org/officeDocument/2006/relationships/viewProps" Target="viewProp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handoutMaster" Target="handoutMasters/handoutMaster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tags" Target="tags/tag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commentAuthors" Target="commentAuthors.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4599E-DC5F-41EA-B417-446648705513}" type="doc">
      <dgm:prSet loTypeId="urn:microsoft.com/office/officeart/2005/8/layout/vList2" loCatId="list" qsTypeId="urn:microsoft.com/office/officeart/2005/8/quickstyle/simple4" qsCatId="simple" csTypeId="urn:microsoft.com/office/officeart/2005/8/colors/accent3_2" csCatId="accent3"/>
      <dgm:spPr/>
      <dgm:t>
        <a:bodyPr/>
        <a:lstStyle/>
        <a:p>
          <a:endParaRPr lang="en-US"/>
        </a:p>
      </dgm:t>
    </dgm:pt>
    <dgm:pt modelId="{708FA22A-CF73-4EE8-95F3-CB90B39FA089}">
      <dgm:prSet/>
      <dgm:spPr/>
      <dgm:t>
        <a:bodyPr/>
        <a:lstStyle/>
        <a:p>
          <a:r>
            <a:rPr lang="en-US"/>
            <a:t>Latest ASH Guidelines for Older Adults – age 55+</a:t>
          </a:r>
        </a:p>
      </dgm:t>
    </dgm:pt>
    <dgm:pt modelId="{B5353863-DA55-4F66-BA2B-DC203993A02D}" type="parTrans" cxnId="{A960B235-91BA-4D02-AA9E-8FEC8DEBF844}">
      <dgm:prSet/>
      <dgm:spPr/>
      <dgm:t>
        <a:bodyPr/>
        <a:lstStyle/>
        <a:p>
          <a:endParaRPr lang="en-US"/>
        </a:p>
      </dgm:t>
    </dgm:pt>
    <dgm:pt modelId="{D169A8A0-66D7-4EE5-8166-34A8BDC234DD}" type="sibTrans" cxnId="{A960B235-91BA-4D02-AA9E-8FEC8DEBF844}">
      <dgm:prSet/>
      <dgm:spPr/>
      <dgm:t>
        <a:bodyPr/>
        <a:lstStyle/>
        <a:p>
          <a:endParaRPr lang="en-US"/>
        </a:p>
      </dgm:t>
    </dgm:pt>
    <dgm:pt modelId="{1F84B8BE-C85D-4F5A-BCD8-DBA6E69C900E}">
      <dgm:prSet/>
      <dgm:spPr/>
      <dgm:t>
        <a:bodyPr/>
        <a:lstStyle/>
        <a:p>
          <a:r>
            <a:rPr lang="en-US"/>
            <a:t>Trials of less intensive therapy – age 75 </a:t>
          </a:r>
        </a:p>
      </dgm:t>
    </dgm:pt>
    <dgm:pt modelId="{0DCE3D77-AEBF-479A-95B1-59B1D78D6186}" type="parTrans" cxnId="{D40D164A-C14A-4460-A51C-E3583F6D89C6}">
      <dgm:prSet/>
      <dgm:spPr/>
      <dgm:t>
        <a:bodyPr/>
        <a:lstStyle/>
        <a:p>
          <a:endParaRPr lang="en-US"/>
        </a:p>
      </dgm:t>
    </dgm:pt>
    <dgm:pt modelId="{DDDDF547-5794-4CD0-A05F-68F01B01240E}" type="sibTrans" cxnId="{D40D164A-C14A-4460-A51C-E3583F6D89C6}">
      <dgm:prSet/>
      <dgm:spPr/>
      <dgm:t>
        <a:bodyPr/>
        <a:lstStyle/>
        <a:p>
          <a:endParaRPr lang="en-US"/>
        </a:p>
      </dgm:t>
    </dgm:pt>
    <dgm:pt modelId="{5B2737A0-8D44-4E28-82EC-1C6A983D416C}">
      <dgm:prSet/>
      <dgm:spPr/>
      <dgm:t>
        <a:bodyPr/>
        <a:lstStyle/>
        <a:p>
          <a:r>
            <a:rPr lang="en-US" i="1"/>
            <a:t>Does AGE matter – or is age just one tool in assessing FITNESS?</a:t>
          </a:r>
          <a:endParaRPr lang="en-US"/>
        </a:p>
      </dgm:t>
    </dgm:pt>
    <dgm:pt modelId="{623E72F3-FF42-4931-B235-F4AA3BA241A0}" type="parTrans" cxnId="{C0DBC3F0-57F3-464A-A49E-3F5FB551301B}">
      <dgm:prSet/>
      <dgm:spPr/>
      <dgm:t>
        <a:bodyPr/>
        <a:lstStyle/>
        <a:p>
          <a:endParaRPr lang="en-US"/>
        </a:p>
      </dgm:t>
    </dgm:pt>
    <dgm:pt modelId="{CE0A7602-1AD4-45DC-8564-54F4F7688A76}" type="sibTrans" cxnId="{C0DBC3F0-57F3-464A-A49E-3F5FB551301B}">
      <dgm:prSet/>
      <dgm:spPr/>
      <dgm:t>
        <a:bodyPr/>
        <a:lstStyle/>
        <a:p>
          <a:endParaRPr lang="en-US"/>
        </a:p>
      </dgm:t>
    </dgm:pt>
    <dgm:pt modelId="{0E2C44E8-5C20-DA4F-8CD7-0B50A60037FD}" type="pres">
      <dgm:prSet presAssocID="{0F84599E-DC5F-41EA-B417-446648705513}" presName="linear" presStyleCnt="0">
        <dgm:presLayoutVars>
          <dgm:animLvl val="lvl"/>
          <dgm:resizeHandles val="exact"/>
        </dgm:presLayoutVars>
      </dgm:prSet>
      <dgm:spPr/>
    </dgm:pt>
    <dgm:pt modelId="{E598DC04-FE36-8D4B-8F60-E9D8077D3D1C}" type="pres">
      <dgm:prSet presAssocID="{708FA22A-CF73-4EE8-95F3-CB90B39FA089}" presName="parentText" presStyleLbl="node1" presStyleIdx="0" presStyleCnt="3">
        <dgm:presLayoutVars>
          <dgm:chMax val="0"/>
          <dgm:bulletEnabled val="1"/>
        </dgm:presLayoutVars>
      </dgm:prSet>
      <dgm:spPr/>
    </dgm:pt>
    <dgm:pt modelId="{348941AA-C761-6644-8F45-D8EA6251485C}" type="pres">
      <dgm:prSet presAssocID="{D169A8A0-66D7-4EE5-8166-34A8BDC234DD}" presName="spacer" presStyleCnt="0"/>
      <dgm:spPr/>
    </dgm:pt>
    <dgm:pt modelId="{1A7B6CF3-FE1B-0745-8CD1-ED43C4F7B242}" type="pres">
      <dgm:prSet presAssocID="{1F84B8BE-C85D-4F5A-BCD8-DBA6E69C900E}" presName="parentText" presStyleLbl="node1" presStyleIdx="1" presStyleCnt="3">
        <dgm:presLayoutVars>
          <dgm:chMax val="0"/>
          <dgm:bulletEnabled val="1"/>
        </dgm:presLayoutVars>
      </dgm:prSet>
      <dgm:spPr/>
    </dgm:pt>
    <dgm:pt modelId="{A2CD5F07-3E85-FA48-AE9E-BE9BB4AAB6F0}" type="pres">
      <dgm:prSet presAssocID="{DDDDF547-5794-4CD0-A05F-68F01B01240E}" presName="spacer" presStyleCnt="0"/>
      <dgm:spPr/>
    </dgm:pt>
    <dgm:pt modelId="{ED622EAE-50D0-704D-87EE-F1BD5A384E88}" type="pres">
      <dgm:prSet presAssocID="{5B2737A0-8D44-4E28-82EC-1C6A983D416C}" presName="parentText" presStyleLbl="node1" presStyleIdx="2" presStyleCnt="3">
        <dgm:presLayoutVars>
          <dgm:chMax val="0"/>
          <dgm:bulletEnabled val="1"/>
        </dgm:presLayoutVars>
      </dgm:prSet>
      <dgm:spPr/>
    </dgm:pt>
  </dgm:ptLst>
  <dgm:cxnLst>
    <dgm:cxn modelId="{88A39922-67B6-F14B-B372-9685B80B8BDB}" type="presOf" srcId="{708FA22A-CF73-4EE8-95F3-CB90B39FA089}" destId="{E598DC04-FE36-8D4B-8F60-E9D8077D3D1C}" srcOrd="0" destOrd="0" presId="urn:microsoft.com/office/officeart/2005/8/layout/vList2"/>
    <dgm:cxn modelId="{0C1DBD27-D0D9-3847-8F02-828121A4D74C}" type="presOf" srcId="{1F84B8BE-C85D-4F5A-BCD8-DBA6E69C900E}" destId="{1A7B6CF3-FE1B-0745-8CD1-ED43C4F7B242}" srcOrd="0" destOrd="0" presId="urn:microsoft.com/office/officeart/2005/8/layout/vList2"/>
    <dgm:cxn modelId="{A960B235-91BA-4D02-AA9E-8FEC8DEBF844}" srcId="{0F84599E-DC5F-41EA-B417-446648705513}" destId="{708FA22A-CF73-4EE8-95F3-CB90B39FA089}" srcOrd="0" destOrd="0" parTransId="{B5353863-DA55-4F66-BA2B-DC203993A02D}" sibTransId="{D169A8A0-66D7-4EE5-8166-34A8BDC234DD}"/>
    <dgm:cxn modelId="{D40D164A-C14A-4460-A51C-E3583F6D89C6}" srcId="{0F84599E-DC5F-41EA-B417-446648705513}" destId="{1F84B8BE-C85D-4F5A-BCD8-DBA6E69C900E}" srcOrd="1" destOrd="0" parTransId="{0DCE3D77-AEBF-479A-95B1-59B1D78D6186}" sibTransId="{DDDDF547-5794-4CD0-A05F-68F01B01240E}"/>
    <dgm:cxn modelId="{FE806EA4-0E3D-7047-8962-170A4A27BB10}" type="presOf" srcId="{0F84599E-DC5F-41EA-B417-446648705513}" destId="{0E2C44E8-5C20-DA4F-8CD7-0B50A60037FD}" srcOrd="0" destOrd="0" presId="urn:microsoft.com/office/officeart/2005/8/layout/vList2"/>
    <dgm:cxn modelId="{779DD8DC-2B4C-CF48-AC78-BDF2F13EA639}" type="presOf" srcId="{5B2737A0-8D44-4E28-82EC-1C6A983D416C}" destId="{ED622EAE-50D0-704D-87EE-F1BD5A384E88}" srcOrd="0" destOrd="0" presId="urn:microsoft.com/office/officeart/2005/8/layout/vList2"/>
    <dgm:cxn modelId="{C0DBC3F0-57F3-464A-A49E-3F5FB551301B}" srcId="{0F84599E-DC5F-41EA-B417-446648705513}" destId="{5B2737A0-8D44-4E28-82EC-1C6A983D416C}" srcOrd="2" destOrd="0" parTransId="{623E72F3-FF42-4931-B235-F4AA3BA241A0}" sibTransId="{CE0A7602-1AD4-45DC-8564-54F4F7688A76}"/>
    <dgm:cxn modelId="{21EC11A2-756F-0F45-B0E9-6709CAF80919}" type="presParOf" srcId="{0E2C44E8-5C20-DA4F-8CD7-0B50A60037FD}" destId="{E598DC04-FE36-8D4B-8F60-E9D8077D3D1C}" srcOrd="0" destOrd="0" presId="urn:microsoft.com/office/officeart/2005/8/layout/vList2"/>
    <dgm:cxn modelId="{EA367DD5-3F87-C347-8F09-7BCC1265071B}" type="presParOf" srcId="{0E2C44E8-5C20-DA4F-8CD7-0B50A60037FD}" destId="{348941AA-C761-6644-8F45-D8EA6251485C}" srcOrd="1" destOrd="0" presId="urn:microsoft.com/office/officeart/2005/8/layout/vList2"/>
    <dgm:cxn modelId="{092C9E4B-54AF-044F-9211-C95213A64C0B}" type="presParOf" srcId="{0E2C44E8-5C20-DA4F-8CD7-0B50A60037FD}" destId="{1A7B6CF3-FE1B-0745-8CD1-ED43C4F7B242}" srcOrd="2" destOrd="0" presId="urn:microsoft.com/office/officeart/2005/8/layout/vList2"/>
    <dgm:cxn modelId="{1576B771-A23A-664D-AD65-65ECC5440FAE}" type="presParOf" srcId="{0E2C44E8-5C20-DA4F-8CD7-0B50A60037FD}" destId="{A2CD5F07-3E85-FA48-AE9E-BE9BB4AAB6F0}" srcOrd="3" destOrd="0" presId="urn:microsoft.com/office/officeart/2005/8/layout/vList2"/>
    <dgm:cxn modelId="{9E652B07-935C-A24A-B3EA-D8BBACBCAB25}" type="presParOf" srcId="{0E2C44E8-5C20-DA4F-8CD7-0B50A60037FD}" destId="{ED622EAE-50D0-704D-87EE-F1BD5A384E8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45FEE-2F44-D841-9D0A-D93F1A51940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896076B-305F-BF42-97BB-F7403FAD8044}">
      <dgm:prSet/>
      <dgm:spPr/>
      <dgm:t>
        <a:bodyPr/>
        <a:lstStyle/>
        <a:p>
          <a:r>
            <a:rPr lang="en-US" dirty="0"/>
            <a:t>Baseline</a:t>
          </a:r>
        </a:p>
      </dgm:t>
    </dgm:pt>
    <dgm:pt modelId="{092597D4-1D9B-504C-AA87-6C4C96572EAF}" type="parTrans" cxnId="{A7E4B73B-278E-7F4C-AB03-70F2DE68E9F8}">
      <dgm:prSet/>
      <dgm:spPr/>
      <dgm:t>
        <a:bodyPr/>
        <a:lstStyle/>
        <a:p>
          <a:endParaRPr lang="en-US"/>
        </a:p>
      </dgm:t>
    </dgm:pt>
    <dgm:pt modelId="{51718D9A-4AE2-9E4D-82DA-744DC30895A9}" type="sibTrans" cxnId="{A7E4B73B-278E-7F4C-AB03-70F2DE68E9F8}">
      <dgm:prSet/>
      <dgm:spPr/>
      <dgm:t>
        <a:bodyPr/>
        <a:lstStyle/>
        <a:p>
          <a:endParaRPr lang="en-US"/>
        </a:p>
      </dgm:t>
    </dgm:pt>
    <dgm:pt modelId="{CCD46E30-5026-8741-9331-C27CB458B853}">
      <dgm:prSet/>
      <dgm:spPr/>
      <dgm:t>
        <a:bodyPr/>
        <a:lstStyle/>
        <a:p>
          <a:r>
            <a:rPr lang="en-US" dirty="0"/>
            <a:t>D16</a:t>
          </a:r>
        </a:p>
      </dgm:t>
    </dgm:pt>
    <dgm:pt modelId="{A65B6366-B990-CC48-85E7-86F58C29F3EA}" type="parTrans" cxnId="{1848F67D-2BBF-E54F-AAF7-42F820573072}">
      <dgm:prSet/>
      <dgm:spPr/>
      <dgm:t>
        <a:bodyPr/>
        <a:lstStyle/>
        <a:p>
          <a:endParaRPr lang="en-US"/>
        </a:p>
      </dgm:t>
    </dgm:pt>
    <dgm:pt modelId="{05F2E007-11AB-A348-91D5-6EE2C58CABDF}" type="sibTrans" cxnId="{1848F67D-2BBF-E54F-AAF7-42F820573072}">
      <dgm:prSet/>
      <dgm:spPr/>
      <dgm:t>
        <a:bodyPr/>
        <a:lstStyle/>
        <a:p>
          <a:endParaRPr lang="en-US"/>
        </a:p>
      </dgm:t>
    </dgm:pt>
    <dgm:pt modelId="{D219C51A-D526-F84D-956C-6D4C923D0A01}">
      <dgm:prSet/>
      <dgm:spPr/>
      <dgm:t>
        <a:bodyPr/>
        <a:lstStyle/>
        <a:p>
          <a:r>
            <a:rPr lang="en-US" dirty="0"/>
            <a:t>D37</a:t>
          </a:r>
        </a:p>
      </dgm:t>
    </dgm:pt>
    <dgm:pt modelId="{28DF521F-590E-2F4F-B860-C3E2B199832E}" type="parTrans" cxnId="{63FE448B-1289-F141-9FCD-1CAD2BC3FBCC}">
      <dgm:prSet/>
      <dgm:spPr/>
      <dgm:t>
        <a:bodyPr/>
        <a:lstStyle/>
        <a:p>
          <a:endParaRPr lang="en-US"/>
        </a:p>
      </dgm:t>
    </dgm:pt>
    <dgm:pt modelId="{F4A52722-DA23-D847-8DC8-A02D9736DEEE}" type="sibTrans" cxnId="{63FE448B-1289-F141-9FCD-1CAD2BC3FBCC}">
      <dgm:prSet/>
      <dgm:spPr/>
      <dgm:t>
        <a:bodyPr/>
        <a:lstStyle/>
        <a:p>
          <a:endParaRPr lang="en-US"/>
        </a:p>
      </dgm:t>
    </dgm:pt>
    <dgm:pt modelId="{60E2BE94-F30B-DC4B-B1B8-9AD37FEC7FE2}">
      <dgm:prSet/>
      <dgm:spPr/>
      <dgm:t>
        <a:bodyPr/>
        <a:lstStyle/>
        <a:p>
          <a:r>
            <a:rPr lang="en-US" dirty="0"/>
            <a:t>40F w prior Burkitt lymphoma and therapy-related AML with t(11;19) </a:t>
          </a:r>
          <a:r>
            <a:rPr lang="en-US" i="1" dirty="0"/>
            <a:t>KMT2A:ELL </a:t>
          </a:r>
          <a:r>
            <a:rPr lang="en-US" dirty="0"/>
            <a:t>and </a:t>
          </a:r>
          <a:r>
            <a:rPr lang="en-US" i="1" dirty="0"/>
            <a:t>FLT3</a:t>
          </a:r>
          <a:r>
            <a:rPr lang="en-US" dirty="0"/>
            <a:t>-ITD s/p alloHCT experiences relapse and starts revumenib 163 mg Q12H (12 months after alloHCT)</a:t>
          </a:r>
        </a:p>
      </dgm:t>
    </dgm:pt>
    <dgm:pt modelId="{52ED0752-60BC-B24F-A511-D8D532CB831E}" type="parTrans" cxnId="{F9F9C1E4-F865-9D4C-B674-103D00570787}">
      <dgm:prSet/>
      <dgm:spPr/>
      <dgm:t>
        <a:bodyPr/>
        <a:lstStyle/>
        <a:p>
          <a:endParaRPr lang="en-US"/>
        </a:p>
      </dgm:t>
    </dgm:pt>
    <dgm:pt modelId="{6062B582-E5BF-B942-8219-FBE8202F0EC2}" type="sibTrans" cxnId="{F9F9C1E4-F865-9D4C-B674-103D00570787}">
      <dgm:prSet/>
      <dgm:spPr/>
      <dgm:t>
        <a:bodyPr/>
        <a:lstStyle/>
        <a:p>
          <a:endParaRPr lang="en-US"/>
        </a:p>
      </dgm:t>
    </dgm:pt>
    <dgm:pt modelId="{C23BBA05-13BB-DF46-B19C-84D3EBC0C697}">
      <dgm:prSet/>
      <dgm:spPr/>
      <dgm:t>
        <a:bodyPr/>
        <a:lstStyle/>
        <a:p>
          <a:r>
            <a:rPr lang="en-US" dirty="0"/>
            <a:t>She’s admitted for fevers and hypoxia consistent with menin-DS, which responds to steroids and cytoreduction</a:t>
          </a:r>
        </a:p>
      </dgm:t>
    </dgm:pt>
    <dgm:pt modelId="{363493B2-AC60-4844-811C-5FA9726BCFE6}" type="parTrans" cxnId="{B320BBD0-D8FB-8C42-9CEA-0578594C98F0}">
      <dgm:prSet/>
      <dgm:spPr/>
      <dgm:t>
        <a:bodyPr/>
        <a:lstStyle/>
        <a:p>
          <a:endParaRPr lang="en-US"/>
        </a:p>
      </dgm:t>
    </dgm:pt>
    <dgm:pt modelId="{B5942181-D9F8-8649-8987-3A488B3C4F0D}" type="sibTrans" cxnId="{B320BBD0-D8FB-8C42-9CEA-0578594C98F0}">
      <dgm:prSet/>
      <dgm:spPr/>
      <dgm:t>
        <a:bodyPr/>
        <a:lstStyle/>
        <a:p>
          <a:endParaRPr lang="en-US"/>
        </a:p>
      </dgm:t>
    </dgm:pt>
    <dgm:pt modelId="{66810D5C-1B5A-2746-B059-851F147DED9C}">
      <dgm:prSet/>
      <dgm:spPr/>
      <dgm:t>
        <a:bodyPr/>
        <a:lstStyle/>
        <a:p>
          <a:r>
            <a:rPr lang="en-US" dirty="0"/>
            <a:t>She improves clinically and D37 </a:t>
          </a:r>
          <a:r>
            <a:rPr lang="en-US" dirty="0" err="1"/>
            <a:t>BmBx</a:t>
          </a:r>
          <a:r>
            <a:rPr lang="en-US" dirty="0"/>
            <a:t> shows MLFS (MRD indeterminate by flow)</a:t>
          </a:r>
        </a:p>
      </dgm:t>
    </dgm:pt>
    <dgm:pt modelId="{1F0556B5-F8F1-2549-9357-DB222FFD5790}" type="parTrans" cxnId="{7E6C0A5F-BC1A-E441-B938-CC51DF114259}">
      <dgm:prSet/>
      <dgm:spPr/>
      <dgm:t>
        <a:bodyPr/>
        <a:lstStyle/>
        <a:p>
          <a:endParaRPr lang="en-US"/>
        </a:p>
      </dgm:t>
    </dgm:pt>
    <dgm:pt modelId="{800C1303-F48E-A54B-B932-565B96F6B1B3}" type="sibTrans" cxnId="{7E6C0A5F-BC1A-E441-B938-CC51DF114259}">
      <dgm:prSet/>
      <dgm:spPr/>
      <dgm:t>
        <a:bodyPr/>
        <a:lstStyle/>
        <a:p>
          <a:endParaRPr lang="en-US"/>
        </a:p>
      </dgm:t>
    </dgm:pt>
    <dgm:pt modelId="{CD9D5F70-A8C7-0D41-ADA7-0892C25F5825}">
      <dgm:prSet/>
      <dgm:spPr/>
      <dgm:t>
        <a:bodyPr/>
        <a:lstStyle/>
        <a:p>
          <a:r>
            <a:rPr lang="en-US" dirty="0"/>
            <a:t>D40+</a:t>
          </a:r>
        </a:p>
      </dgm:t>
    </dgm:pt>
    <dgm:pt modelId="{1A09E780-BE5D-0143-A52F-9F71E7323398}" type="parTrans" cxnId="{8E162ABE-4DE5-FB40-BF32-C646B2763344}">
      <dgm:prSet/>
      <dgm:spPr/>
      <dgm:t>
        <a:bodyPr/>
        <a:lstStyle/>
        <a:p>
          <a:endParaRPr lang="en-US"/>
        </a:p>
      </dgm:t>
    </dgm:pt>
    <dgm:pt modelId="{05507D1B-887F-364E-B481-D974A1411C45}" type="sibTrans" cxnId="{8E162ABE-4DE5-FB40-BF32-C646B2763344}">
      <dgm:prSet/>
      <dgm:spPr/>
      <dgm:t>
        <a:bodyPr/>
        <a:lstStyle/>
        <a:p>
          <a:endParaRPr lang="en-US"/>
        </a:p>
      </dgm:t>
    </dgm:pt>
    <dgm:pt modelId="{CD38D862-824B-7B46-BA55-1A3E5BEBAE33}">
      <dgm:prSet/>
      <dgm:spPr/>
      <dgm:t>
        <a:bodyPr/>
        <a:lstStyle/>
        <a:p>
          <a:r>
            <a:rPr lang="en-US" dirty="0"/>
            <a:t>Steroid-refractory fevers, hypoxemia, and hypotension with resumption of revumenib; marked elevated inflammatory markers (see next slide)</a:t>
          </a:r>
        </a:p>
      </dgm:t>
    </dgm:pt>
    <dgm:pt modelId="{2A0F5AF5-A319-3C46-BAFB-7708E5AFB0A3}" type="parTrans" cxnId="{4481C676-44B3-0448-9E04-08C155B542E7}">
      <dgm:prSet/>
      <dgm:spPr/>
      <dgm:t>
        <a:bodyPr/>
        <a:lstStyle/>
        <a:p>
          <a:endParaRPr lang="en-US"/>
        </a:p>
      </dgm:t>
    </dgm:pt>
    <dgm:pt modelId="{3A1108CE-1182-A94D-842C-DD95D89BB274}" type="sibTrans" cxnId="{4481C676-44B3-0448-9E04-08C155B542E7}">
      <dgm:prSet/>
      <dgm:spPr/>
      <dgm:t>
        <a:bodyPr/>
        <a:lstStyle/>
        <a:p>
          <a:endParaRPr lang="en-US"/>
        </a:p>
      </dgm:t>
    </dgm:pt>
    <dgm:pt modelId="{750F582D-BF9A-3949-A0F5-F4A27D1F1BAB}" type="pres">
      <dgm:prSet presAssocID="{8E145FEE-2F44-D841-9D0A-D93F1A519402}" presName="linearFlow" presStyleCnt="0">
        <dgm:presLayoutVars>
          <dgm:dir/>
          <dgm:animLvl val="lvl"/>
          <dgm:resizeHandles val="exact"/>
        </dgm:presLayoutVars>
      </dgm:prSet>
      <dgm:spPr/>
    </dgm:pt>
    <dgm:pt modelId="{29896770-56C3-6C4D-A522-AAD6737F7C65}" type="pres">
      <dgm:prSet presAssocID="{7896076B-305F-BF42-97BB-F7403FAD8044}" presName="composite" presStyleCnt="0"/>
      <dgm:spPr/>
    </dgm:pt>
    <dgm:pt modelId="{90EBDD86-7CB2-AF41-86CA-B0117734ACCD}" type="pres">
      <dgm:prSet presAssocID="{7896076B-305F-BF42-97BB-F7403FAD8044}" presName="parentText" presStyleLbl="alignNode1" presStyleIdx="0" presStyleCnt="4">
        <dgm:presLayoutVars>
          <dgm:chMax val="1"/>
          <dgm:bulletEnabled val="1"/>
        </dgm:presLayoutVars>
      </dgm:prSet>
      <dgm:spPr/>
    </dgm:pt>
    <dgm:pt modelId="{A76879A1-993B-F246-B6E1-E9770AFF0550}" type="pres">
      <dgm:prSet presAssocID="{7896076B-305F-BF42-97BB-F7403FAD8044}" presName="descendantText" presStyleLbl="alignAcc1" presStyleIdx="0" presStyleCnt="4">
        <dgm:presLayoutVars>
          <dgm:bulletEnabled val="1"/>
        </dgm:presLayoutVars>
      </dgm:prSet>
      <dgm:spPr/>
    </dgm:pt>
    <dgm:pt modelId="{79CE2D8F-3500-4542-B6DE-51FC00E70151}" type="pres">
      <dgm:prSet presAssocID="{51718D9A-4AE2-9E4D-82DA-744DC30895A9}" presName="sp" presStyleCnt="0"/>
      <dgm:spPr/>
    </dgm:pt>
    <dgm:pt modelId="{DF0BE35E-EC68-0149-93F1-19773CF7AE2B}" type="pres">
      <dgm:prSet presAssocID="{CCD46E30-5026-8741-9331-C27CB458B853}" presName="composite" presStyleCnt="0"/>
      <dgm:spPr/>
    </dgm:pt>
    <dgm:pt modelId="{BB9CD971-63AB-E645-BA15-AAB0E753BC7D}" type="pres">
      <dgm:prSet presAssocID="{CCD46E30-5026-8741-9331-C27CB458B853}" presName="parentText" presStyleLbl="alignNode1" presStyleIdx="1" presStyleCnt="4">
        <dgm:presLayoutVars>
          <dgm:chMax val="1"/>
          <dgm:bulletEnabled val="1"/>
        </dgm:presLayoutVars>
      </dgm:prSet>
      <dgm:spPr/>
    </dgm:pt>
    <dgm:pt modelId="{C61AFCDA-2A50-B74F-8E81-47D8EAE5788D}" type="pres">
      <dgm:prSet presAssocID="{CCD46E30-5026-8741-9331-C27CB458B853}" presName="descendantText" presStyleLbl="alignAcc1" presStyleIdx="1" presStyleCnt="4">
        <dgm:presLayoutVars>
          <dgm:bulletEnabled val="1"/>
        </dgm:presLayoutVars>
      </dgm:prSet>
      <dgm:spPr/>
    </dgm:pt>
    <dgm:pt modelId="{866DA1A1-7A5C-0E4A-9EA8-F2B0BAAC0849}" type="pres">
      <dgm:prSet presAssocID="{05F2E007-11AB-A348-91D5-6EE2C58CABDF}" presName="sp" presStyleCnt="0"/>
      <dgm:spPr/>
    </dgm:pt>
    <dgm:pt modelId="{581B9EA9-8E36-FD47-B91C-1165E147F648}" type="pres">
      <dgm:prSet presAssocID="{D219C51A-D526-F84D-956C-6D4C923D0A01}" presName="composite" presStyleCnt="0"/>
      <dgm:spPr/>
    </dgm:pt>
    <dgm:pt modelId="{D4A6A385-59E9-A443-9C81-80489E3BF72F}" type="pres">
      <dgm:prSet presAssocID="{D219C51A-D526-F84D-956C-6D4C923D0A01}" presName="parentText" presStyleLbl="alignNode1" presStyleIdx="2" presStyleCnt="4">
        <dgm:presLayoutVars>
          <dgm:chMax val="1"/>
          <dgm:bulletEnabled val="1"/>
        </dgm:presLayoutVars>
      </dgm:prSet>
      <dgm:spPr/>
    </dgm:pt>
    <dgm:pt modelId="{1456507F-66B3-594A-BB4C-636E1A2F6D1A}" type="pres">
      <dgm:prSet presAssocID="{D219C51A-D526-F84D-956C-6D4C923D0A01}" presName="descendantText" presStyleLbl="alignAcc1" presStyleIdx="2" presStyleCnt="4">
        <dgm:presLayoutVars>
          <dgm:bulletEnabled val="1"/>
        </dgm:presLayoutVars>
      </dgm:prSet>
      <dgm:spPr/>
    </dgm:pt>
    <dgm:pt modelId="{58E4DAA5-652C-EA4A-B553-97B1762D37B7}" type="pres">
      <dgm:prSet presAssocID="{F4A52722-DA23-D847-8DC8-A02D9736DEEE}" presName="sp" presStyleCnt="0"/>
      <dgm:spPr/>
    </dgm:pt>
    <dgm:pt modelId="{144AD3A3-3604-A74D-B31D-64C35C8F654A}" type="pres">
      <dgm:prSet presAssocID="{CD9D5F70-A8C7-0D41-ADA7-0892C25F5825}" presName="composite" presStyleCnt="0"/>
      <dgm:spPr/>
    </dgm:pt>
    <dgm:pt modelId="{04891B82-E1BD-9944-B509-CCB04FCE0631}" type="pres">
      <dgm:prSet presAssocID="{CD9D5F70-A8C7-0D41-ADA7-0892C25F5825}" presName="parentText" presStyleLbl="alignNode1" presStyleIdx="3" presStyleCnt="4">
        <dgm:presLayoutVars>
          <dgm:chMax val="1"/>
          <dgm:bulletEnabled val="1"/>
        </dgm:presLayoutVars>
      </dgm:prSet>
      <dgm:spPr/>
    </dgm:pt>
    <dgm:pt modelId="{DAB1B34E-6BAD-BB43-A690-6DCCBE91352E}" type="pres">
      <dgm:prSet presAssocID="{CD9D5F70-A8C7-0D41-ADA7-0892C25F5825}" presName="descendantText" presStyleLbl="alignAcc1" presStyleIdx="3" presStyleCnt="4">
        <dgm:presLayoutVars>
          <dgm:bulletEnabled val="1"/>
        </dgm:presLayoutVars>
      </dgm:prSet>
      <dgm:spPr/>
    </dgm:pt>
  </dgm:ptLst>
  <dgm:cxnLst>
    <dgm:cxn modelId="{402EB816-CE83-B947-A4B5-61D2C74CF8E5}" type="presOf" srcId="{CCD46E30-5026-8741-9331-C27CB458B853}" destId="{BB9CD971-63AB-E645-BA15-AAB0E753BC7D}" srcOrd="0" destOrd="0" presId="urn:microsoft.com/office/officeart/2005/8/layout/chevron2"/>
    <dgm:cxn modelId="{2510D916-E6D5-6345-93B3-1B9279A465F4}" type="presOf" srcId="{C23BBA05-13BB-DF46-B19C-84D3EBC0C697}" destId="{C61AFCDA-2A50-B74F-8E81-47D8EAE5788D}" srcOrd="0" destOrd="0" presId="urn:microsoft.com/office/officeart/2005/8/layout/chevron2"/>
    <dgm:cxn modelId="{F4691917-F664-5A40-A2A3-8211A5EDEE03}" type="presOf" srcId="{D219C51A-D526-F84D-956C-6D4C923D0A01}" destId="{D4A6A385-59E9-A443-9C81-80489E3BF72F}" srcOrd="0" destOrd="0" presId="urn:microsoft.com/office/officeart/2005/8/layout/chevron2"/>
    <dgm:cxn modelId="{C58D3432-8B9C-4C47-B99E-EA8D665CAB71}" type="presOf" srcId="{60E2BE94-F30B-DC4B-B1B8-9AD37FEC7FE2}" destId="{A76879A1-993B-F246-B6E1-E9770AFF0550}" srcOrd="0" destOrd="0" presId="urn:microsoft.com/office/officeart/2005/8/layout/chevron2"/>
    <dgm:cxn modelId="{A7E4B73B-278E-7F4C-AB03-70F2DE68E9F8}" srcId="{8E145FEE-2F44-D841-9D0A-D93F1A519402}" destId="{7896076B-305F-BF42-97BB-F7403FAD8044}" srcOrd="0" destOrd="0" parTransId="{092597D4-1D9B-504C-AA87-6C4C96572EAF}" sibTransId="{51718D9A-4AE2-9E4D-82DA-744DC30895A9}"/>
    <dgm:cxn modelId="{6EE1585B-3076-5A4D-8998-53DA86B3C3D9}" type="presOf" srcId="{CD38D862-824B-7B46-BA55-1A3E5BEBAE33}" destId="{DAB1B34E-6BAD-BB43-A690-6DCCBE91352E}" srcOrd="0" destOrd="0" presId="urn:microsoft.com/office/officeart/2005/8/layout/chevron2"/>
    <dgm:cxn modelId="{7E6C0A5F-BC1A-E441-B938-CC51DF114259}" srcId="{D219C51A-D526-F84D-956C-6D4C923D0A01}" destId="{66810D5C-1B5A-2746-B059-851F147DED9C}" srcOrd="0" destOrd="0" parTransId="{1F0556B5-F8F1-2549-9357-DB222FFD5790}" sibTransId="{800C1303-F48E-A54B-B932-565B96F6B1B3}"/>
    <dgm:cxn modelId="{C2F7B06B-C6EB-C445-BC9C-0F31531B0FA2}" type="presOf" srcId="{CD9D5F70-A8C7-0D41-ADA7-0892C25F5825}" destId="{04891B82-E1BD-9944-B509-CCB04FCE0631}" srcOrd="0" destOrd="0" presId="urn:microsoft.com/office/officeart/2005/8/layout/chevron2"/>
    <dgm:cxn modelId="{4481C676-44B3-0448-9E04-08C155B542E7}" srcId="{CD9D5F70-A8C7-0D41-ADA7-0892C25F5825}" destId="{CD38D862-824B-7B46-BA55-1A3E5BEBAE33}" srcOrd="0" destOrd="0" parTransId="{2A0F5AF5-A319-3C46-BAFB-7708E5AFB0A3}" sibTransId="{3A1108CE-1182-A94D-842C-DD95D89BB274}"/>
    <dgm:cxn modelId="{7B5A5E7A-3E82-ED4F-AE62-EFDBDE60B069}" type="presOf" srcId="{7896076B-305F-BF42-97BB-F7403FAD8044}" destId="{90EBDD86-7CB2-AF41-86CA-B0117734ACCD}" srcOrd="0" destOrd="0" presId="urn:microsoft.com/office/officeart/2005/8/layout/chevron2"/>
    <dgm:cxn modelId="{1848F67D-2BBF-E54F-AAF7-42F820573072}" srcId="{8E145FEE-2F44-D841-9D0A-D93F1A519402}" destId="{CCD46E30-5026-8741-9331-C27CB458B853}" srcOrd="1" destOrd="0" parTransId="{A65B6366-B990-CC48-85E7-86F58C29F3EA}" sibTransId="{05F2E007-11AB-A348-91D5-6EE2C58CABDF}"/>
    <dgm:cxn modelId="{B49CB180-913F-5747-9576-46EA0AB62174}" type="presOf" srcId="{8E145FEE-2F44-D841-9D0A-D93F1A519402}" destId="{750F582D-BF9A-3949-A0F5-F4A27D1F1BAB}" srcOrd="0" destOrd="0" presId="urn:microsoft.com/office/officeart/2005/8/layout/chevron2"/>
    <dgm:cxn modelId="{9D39BB8A-EB0B-1446-8908-7A469D2F95EC}" type="presOf" srcId="{66810D5C-1B5A-2746-B059-851F147DED9C}" destId="{1456507F-66B3-594A-BB4C-636E1A2F6D1A}" srcOrd="0" destOrd="0" presId="urn:microsoft.com/office/officeart/2005/8/layout/chevron2"/>
    <dgm:cxn modelId="{63FE448B-1289-F141-9FCD-1CAD2BC3FBCC}" srcId="{8E145FEE-2F44-D841-9D0A-D93F1A519402}" destId="{D219C51A-D526-F84D-956C-6D4C923D0A01}" srcOrd="2" destOrd="0" parTransId="{28DF521F-590E-2F4F-B860-C3E2B199832E}" sibTransId="{F4A52722-DA23-D847-8DC8-A02D9736DEEE}"/>
    <dgm:cxn modelId="{8E162ABE-4DE5-FB40-BF32-C646B2763344}" srcId="{8E145FEE-2F44-D841-9D0A-D93F1A519402}" destId="{CD9D5F70-A8C7-0D41-ADA7-0892C25F5825}" srcOrd="3" destOrd="0" parTransId="{1A09E780-BE5D-0143-A52F-9F71E7323398}" sibTransId="{05507D1B-887F-364E-B481-D974A1411C45}"/>
    <dgm:cxn modelId="{B320BBD0-D8FB-8C42-9CEA-0578594C98F0}" srcId="{CCD46E30-5026-8741-9331-C27CB458B853}" destId="{C23BBA05-13BB-DF46-B19C-84D3EBC0C697}" srcOrd="0" destOrd="0" parTransId="{363493B2-AC60-4844-811C-5FA9726BCFE6}" sibTransId="{B5942181-D9F8-8649-8987-3A488B3C4F0D}"/>
    <dgm:cxn modelId="{F9F9C1E4-F865-9D4C-B674-103D00570787}" srcId="{7896076B-305F-BF42-97BB-F7403FAD8044}" destId="{60E2BE94-F30B-DC4B-B1B8-9AD37FEC7FE2}" srcOrd="0" destOrd="0" parTransId="{52ED0752-60BC-B24F-A511-D8D532CB831E}" sibTransId="{6062B582-E5BF-B942-8219-FBE8202F0EC2}"/>
    <dgm:cxn modelId="{1FD73A18-33B5-D440-8DD7-50D446BE8A15}" type="presParOf" srcId="{750F582D-BF9A-3949-A0F5-F4A27D1F1BAB}" destId="{29896770-56C3-6C4D-A522-AAD6737F7C65}" srcOrd="0" destOrd="0" presId="urn:microsoft.com/office/officeart/2005/8/layout/chevron2"/>
    <dgm:cxn modelId="{97AA7DE8-4D14-F24A-966E-197EAFF2EE82}" type="presParOf" srcId="{29896770-56C3-6C4D-A522-AAD6737F7C65}" destId="{90EBDD86-7CB2-AF41-86CA-B0117734ACCD}" srcOrd="0" destOrd="0" presId="urn:microsoft.com/office/officeart/2005/8/layout/chevron2"/>
    <dgm:cxn modelId="{3CC889A5-7029-7648-B2AA-363CBA59FE6A}" type="presParOf" srcId="{29896770-56C3-6C4D-A522-AAD6737F7C65}" destId="{A76879A1-993B-F246-B6E1-E9770AFF0550}" srcOrd="1" destOrd="0" presId="urn:microsoft.com/office/officeart/2005/8/layout/chevron2"/>
    <dgm:cxn modelId="{BAAD1AB1-D483-F741-B648-C1D59B1230AC}" type="presParOf" srcId="{750F582D-BF9A-3949-A0F5-F4A27D1F1BAB}" destId="{79CE2D8F-3500-4542-B6DE-51FC00E70151}" srcOrd="1" destOrd="0" presId="urn:microsoft.com/office/officeart/2005/8/layout/chevron2"/>
    <dgm:cxn modelId="{5E51209B-876C-5449-9DA6-CC0A6096391D}" type="presParOf" srcId="{750F582D-BF9A-3949-A0F5-F4A27D1F1BAB}" destId="{DF0BE35E-EC68-0149-93F1-19773CF7AE2B}" srcOrd="2" destOrd="0" presId="urn:microsoft.com/office/officeart/2005/8/layout/chevron2"/>
    <dgm:cxn modelId="{090D3E21-D7DF-AF44-B3A8-997973CB0331}" type="presParOf" srcId="{DF0BE35E-EC68-0149-93F1-19773CF7AE2B}" destId="{BB9CD971-63AB-E645-BA15-AAB0E753BC7D}" srcOrd="0" destOrd="0" presId="urn:microsoft.com/office/officeart/2005/8/layout/chevron2"/>
    <dgm:cxn modelId="{66E501A0-B4F9-D74D-98E8-99C31423B41D}" type="presParOf" srcId="{DF0BE35E-EC68-0149-93F1-19773CF7AE2B}" destId="{C61AFCDA-2A50-B74F-8E81-47D8EAE5788D}" srcOrd="1" destOrd="0" presId="urn:microsoft.com/office/officeart/2005/8/layout/chevron2"/>
    <dgm:cxn modelId="{80305C1A-037A-3D4E-B671-F80296F4C731}" type="presParOf" srcId="{750F582D-BF9A-3949-A0F5-F4A27D1F1BAB}" destId="{866DA1A1-7A5C-0E4A-9EA8-F2B0BAAC0849}" srcOrd="3" destOrd="0" presId="urn:microsoft.com/office/officeart/2005/8/layout/chevron2"/>
    <dgm:cxn modelId="{ACD4E3EF-97A6-F74D-A738-E28EA9D37C05}" type="presParOf" srcId="{750F582D-BF9A-3949-A0F5-F4A27D1F1BAB}" destId="{581B9EA9-8E36-FD47-B91C-1165E147F648}" srcOrd="4" destOrd="0" presId="urn:microsoft.com/office/officeart/2005/8/layout/chevron2"/>
    <dgm:cxn modelId="{434795ED-72CF-7F4D-BE80-551EC8999451}" type="presParOf" srcId="{581B9EA9-8E36-FD47-B91C-1165E147F648}" destId="{D4A6A385-59E9-A443-9C81-80489E3BF72F}" srcOrd="0" destOrd="0" presId="urn:microsoft.com/office/officeart/2005/8/layout/chevron2"/>
    <dgm:cxn modelId="{36B71A19-027D-2746-B224-519ADF59C7B5}" type="presParOf" srcId="{581B9EA9-8E36-FD47-B91C-1165E147F648}" destId="{1456507F-66B3-594A-BB4C-636E1A2F6D1A}" srcOrd="1" destOrd="0" presId="urn:microsoft.com/office/officeart/2005/8/layout/chevron2"/>
    <dgm:cxn modelId="{53DB66A0-F88D-404C-9075-133B83523B7F}" type="presParOf" srcId="{750F582D-BF9A-3949-A0F5-F4A27D1F1BAB}" destId="{58E4DAA5-652C-EA4A-B553-97B1762D37B7}" srcOrd="5" destOrd="0" presId="urn:microsoft.com/office/officeart/2005/8/layout/chevron2"/>
    <dgm:cxn modelId="{40D2B58C-E1D2-5B4A-B82A-E4DF7EBD7F30}" type="presParOf" srcId="{750F582D-BF9A-3949-A0F5-F4A27D1F1BAB}" destId="{144AD3A3-3604-A74D-B31D-64C35C8F654A}" srcOrd="6" destOrd="0" presId="urn:microsoft.com/office/officeart/2005/8/layout/chevron2"/>
    <dgm:cxn modelId="{2F295C8C-4806-4D46-862A-190FD91A4F57}" type="presParOf" srcId="{144AD3A3-3604-A74D-B31D-64C35C8F654A}" destId="{04891B82-E1BD-9944-B509-CCB04FCE0631}" srcOrd="0" destOrd="0" presId="urn:microsoft.com/office/officeart/2005/8/layout/chevron2"/>
    <dgm:cxn modelId="{EC7691BD-9EDF-864B-BA3E-A711E9A49373}" type="presParOf" srcId="{144AD3A3-3604-A74D-B31D-64C35C8F654A}" destId="{DAB1B34E-6BAD-BB43-A690-6DCCBE91352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8DC04-FE36-8D4B-8F60-E9D8077D3D1C}">
      <dsp:nvSpPr>
        <dsp:cNvPr id="0" name=""/>
        <dsp:cNvSpPr/>
      </dsp:nvSpPr>
      <dsp:spPr>
        <a:xfrm>
          <a:off x="0" y="15049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Latest ASH Guidelines for Older Adults – age 55+</a:t>
          </a:r>
        </a:p>
      </dsp:txBody>
      <dsp:txXfrm>
        <a:off x="50489" y="200979"/>
        <a:ext cx="4671996" cy="933302"/>
      </dsp:txXfrm>
    </dsp:sp>
    <dsp:sp modelId="{1A7B6CF3-FE1B-0745-8CD1-ED43C4F7B242}">
      <dsp:nvSpPr>
        <dsp:cNvPr id="0" name=""/>
        <dsp:cNvSpPr/>
      </dsp:nvSpPr>
      <dsp:spPr>
        <a:xfrm>
          <a:off x="0" y="125965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Trials of less intensive therapy – age 75 </a:t>
          </a:r>
        </a:p>
      </dsp:txBody>
      <dsp:txXfrm>
        <a:off x="50489" y="1310139"/>
        <a:ext cx="4671996" cy="933302"/>
      </dsp:txXfrm>
    </dsp:sp>
    <dsp:sp modelId="{ED622EAE-50D0-704D-87EE-F1BD5A384E88}">
      <dsp:nvSpPr>
        <dsp:cNvPr id="0" name=""/>
        <dsp:cNvSpPr/>
      </dsp:nvSpPr>
      <dsp:spPr>
        <a:xfrm>
          <a:off x="0" y="2368810"/>
          <a:ext cx="4772974"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Does AGE matter – or is age just one tool in assessing FITNESS?</a:t>
          </a:r>
          <a:endParaRPr lang="en-US" sz="2600" kern="1200"/>
        </a:p>
      </dsp:txBody>
      <dsp:txXfrm>
        <a:off x="50489" y="2419299"/>
        <a:ext cx="4671996"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BDD86-7CB2-AF41-86CA-B0117734ACCD}">
      <dsp:nvSpPr>
        <dsp:cNvPr id="0" name=""/>
        <dsp:cNvSpPr/>
      </dsp:nvSpPr>
      <dsp:spPr>
        <a:xfrm rot="5400000">
          <a:off x="-181631" y="183143"/>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Baseline</a:t>
          </a:r>
        </a:p>
      </dsp:txBody>
      <dsp:txXfrm rot="-5400000">
        <a:off x="1" y="425318"/>
        <a:ext cx="847611" cy="363262"/>
      </dsp:txXfrm>
    </dsp:sp>
    <dsp:sp modelId="{A76879A1-993B-F246-B6E1-E9770AFF0550}">
      <dsp:nvSpPr>
        <dsp:cNvPr id="0" name=""/>
        <dsp:cNvSpPr/>
      </dsp:nvSpPr>
      <dsp:spPr>
        <a:xfrm rot="5400000">
          <a:off x="5622482" y="-4773358"/>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40F w prior Burkitt lymphoma and therapy-related AML with t(11;19) </a:t>
          </a:r>
          <a:r>
            <a:rPr lang="en-US" sz="1800" i="1" kern="1200" dirty="0"/>
            <a:t>KMT2A:ELL </a:t>
          </a:r>
          <a:r>
            <a:rPr lang="en-US" sz="1800" kern="1200" dirty="0"/>
            <a:t>and </a:t>
          </a:r>
          <a:r>
            <a:rPr lang="en-US" sz="1800" i="1" kern="1200" dirty="0"/>
            <a:t>FLT3</a:t>
          </a:r>
          <a:r>
            <a:rPr lang="en-US" sz="1800" kern="1200" dirty="0"/>
            <a:t>-ITD s/p alloHCT experiences relapse and starts revumenib 163 mg Q12H (12 months after alloHCT)</a:t>
          </a:r>
        </a:p>
      </dsp:txBody>
      <dsp:txXfrm rot="-5400000">
        <a:off x="847611" y="39934"/>
        <a:ext cx="10298389" cy="710225"/>
      </dsp:txXfrm>
    </dsp:sp>
    <dsp:sp modelId="{BB9CD971-63AB-E645-BA15-AAB0E753BC7D}">
      <dsp:nvSpPr>
        <dsp:cNvPr id="0" name=""/>
        <dsp:cNvSpPr/>
      </dsp:nvSpPr>
      <dsp:spPr>
        <a:xfrm rot="5400000">
          <a:off x="-181631" y="1246757"/>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D16</a:t>
          </a:r>
        </a:p>
      </dsp:txBody>
      <dsp:txXfrm rot="-5400000">
        <a:off x="1" y="1488932"/>
        <a:ext cx="847611" cy="363262"/>
      </dsp:txXfrm>
    </dsp:sp>
    <dsp:sp modelId="{C61AFCDA-2A50-B74F-8E81-47D8EAE5788D}">
      <dsp:nvSpPr>
        <dsp:cNvPr id="0" name=""/>
        <dsp:cNvSpPr/>
      </dsp:nvSpPr>
      <dsp:spPr>
        <a:xfrm rot="5400000">
          <a:off x="5622482" y="-3709744"/>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She’s admitted for fevers and hypoxia consistent with menin-DS, which responds to steroids and cytoreduction</a:t>
          </a:r>
        </a:p>
      </dsp:txBody>
      <dsp:txXfrm rot="-5400000">
        <a:off x="847611" y="1103548"/>
        <a:ext cx="10298389" cy="710225"/>
      </dsp:txXfrm>
    </dsp:sp>
    <dsp:sp modelId="{D4A6A385-59E9-A443-9C81-80489E3BF72F}">
      <dsp:nvSpPr>
        <dsp:cNvPr id="0" name=""/>
        <dsp:cNvSpPr/>
      </dsp:nvSpPr>
      <dsp:spPr>
        <a:xfrm rot="5400000">
          <a:off x="-181631" y="2310371"/>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D37</a:t>
          </a:r>
        </a:p>
      </dsp:txBody>
      <dsp:txXfrm rot="-5400000">
        <a:off x="1" y="2552546"/>
        <a:ext cx="847611" cy="363262"/>
      </dsp:txXfrm>
    </dsp:sp>
    <dsp:sp modelId="{1456507F-66B3-594A-BB4C-636E1A2F6D1A}">
      <dsp:nvSpPr>
        <dsp:cNvPr id="0" name=""/>
        <dsp:cNvSpPr/>
      </dsp:nvSpPr>
      <dsp:spPr>
        <a:xfrm rot="5400000">
          <a:off x="5622482" y="-2646130"/>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She improves clinically and D37 </a:t>
          </a:r>
          <a:r>
            <a:rPr lang="en-US" sz="1800" kern="1200" dirty="0" err="1"/>
            <a:t>BmBx</a:t>
          </a:r>
          <a:r>
            <a:rPr lang="en-US" sz="1800" kern="1200" dirty="0"/>
            <a:t> shows MLFS (MRD indeterminate by flow)</a:t>
          </a:r>
        </a:p>
      </dsp:txBody>
      <dsp:txXfrm rot="-5400000">
        <a:off x="847611" y="2167162"/>
        <a:ext cx="10298389" cy="710225"/>
      </dsp:txXfrm>
    </dsp:sp>
    <dsp:sp modelId="{04891B82-E1BD-9944-B509-CCB04FCE0631}">
      <dsp:nvSpPr>
        <dsp:cNvPr id="0" name=""/>
        <dsp:cNvSpPr/>
      </dsp:nvSpPr>
      <dsp:spPr>
        <a:xfrm rot="5400000">
          <a:off x="-181631" y="3373985"/>
          <a:ext cx="1210873" cy="84761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D40+</a:t>
          </a:r>
        </a:p>
      </dsp:txBody>
      <dsp:txXfrm rot="-5400000">
        <a:off x="1" y="3616160"/>
        <a:ext cx="847611" cy="363262"/>
      </dsp:txXfrm>
    </dsp:sp>
    <dsp:sp modelId="{DAB1B34E-6BAD-BB43-A690-6DCCBE91352E}">
      <dsp:nvSpPr>
        <dsp:cNvPr id="0" name=""/>
        <dsp:cNvSpPr/>
      </dsp:nvSpPr>
      <dsp:spPr>
        <a:xfrm rot="5400000">
          <a:off x="5622482" y="-1582516"/>
          <a:ext cx="787067" cy="103368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Steroid-refractory fevers, hypoxemia, and hypotension with resumption of revumenib; marked elevated inflammatory markers (see next slide)</a:t>
          </a:r>
        </a:p>
      </dsp:txBody>
      <dsp:txXfrm rot="-5400000">
        <a:off x="847611" y="3230776"/>
        <a:ext cx="10298389" cy="7102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12/22/25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258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76961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78497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61503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18519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76909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8983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47439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56099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10065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19339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653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33383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04147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55767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48224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04530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36671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04825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51587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68426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6261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732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77683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18219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70594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86050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99062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40228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22477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1931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77656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366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86235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4423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99899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45029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5820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97873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13658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8439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3900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2892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27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63747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10150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15558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65182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78600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61376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86042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56DEF-27D1-8044-BF03-D0FE443A53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300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7070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29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7725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277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548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99993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1270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56080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6580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4914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32053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3641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903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65794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94797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3820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48361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6A347-51CB-8142-9CF7-4597A45E6B3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3699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1360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288055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822258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351358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880489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468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6755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CFD9-A804-4BD0-BEF6-ECFE35697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0476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49330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618627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46991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10160-EAC3-DED0-4048-2B437A761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396AB-81E2-D345-F439-22F23CB5D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8704A-9245-844B-86FD-2EBE74E758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C08777-82A5-BBB3-8168-AF8D12F09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253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143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41692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67981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366306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8803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3828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225246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00407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663050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17417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712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849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6658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28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9688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20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3097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497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667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377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3712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651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700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768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3790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4847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5897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300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505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0831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974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913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64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3054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E371-4184-4755-9BB8-AB11D2331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03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9952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6572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143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6827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9777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8151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3465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4163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748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9547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0255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F02D7-644E-D44F-AAB7-DCEF67EBDD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56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9304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896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1C863-5B30-7448-9C6D-85023E4EAE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7974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3227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9871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147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6599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392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2248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1861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D405-D026-6361-277F-652E3913C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F744-3479-E188-E2F2-3D8689B76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C7203-6D2A-8047-FEB5-C534C52312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06E4E-E25E-ED47-C3AD-DFB23D4708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540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832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045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60F0-5BF7-16BD-849C-735BA33C2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A9CAB-B150-13D0-E32E-0FEAB55DB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C2B56-147C-B1FD-0955-C24DB73F4C0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29C6F6C-F96B-6D15-E218-6DC5E587EA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95025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8230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6B48-464E-14AE-A191-F73CD2FF5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FAF6A-3D74-E2FC-BD0A-2103850B2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299FC-19DE-1CE0-927E-BFF630D724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A6A94A-5467-9C98-F86A-E1471AC1BD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8094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9175-F754-58A1-B9C2-3E28F94CD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4F0A5-48B3-08B2-33E2-2B9CEF214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290BE-30CE-0351-BDF9-F15D773C9D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BCD4B7-FB4F-A929-DAD8-3478E65EA4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9B63A-3B8E-714C-834D-F5F7ECC2CB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24573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3541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966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92466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226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51354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116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5478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16237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11319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8435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2706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915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3522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4524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32755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C0999AE2-B724-42EA-BA0A-BB421B06DD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4832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04092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537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14325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8974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36365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41740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858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06443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92974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3324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53976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2943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22153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24851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62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C98E039-33ED-4805-825D-1DB45873F0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551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93075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840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2.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44.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2.xml"/><Relationship Id="rId1" Type="http://schemas.openxmlformats.org/officeDocument/2006/relationships/tags" Target="../tags/tag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2.xml"/><Relationship Id="rId1" Type="http://schemas.openxmlformats.org/officeDocument/2006/relationships/tags" Target="../tags/tag9.xml"/><Relationship Id="rId4" Type="http://schemas.openxmlformats.org/officeDocument/2006/relationships/image" Target="../media/image49.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10.xml"/><Relationship Id="rId4" Type="http://schemas.openxmlformats.org/officeDocument/2006/relationships/image" Target="../media/image50.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11.xml"/><Relationship Id="rId4" Type="http://schemas.openxmlformats.org/officeDocument/2006/relationships/image" Target="../media/image50.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12.xml"/><Relationship Id="rId4" Type="http://schemas.openxmlformats.org/officeDocument/2006/relationships/image" Target="../media/image50.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2.xml"/><Relationship Id="rId1" Type="http://schemas.openxmlformats.org/officeDocument/2006/relationships/tags" Target="../tags/tag13.xml"/><Relationship Id="rId4" Type="http://schemas.openxmlformats.org/officeDocument/2006/relationships/image" Target="../media/image50.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2.xml"/><Relationship Id="rId1" Type="http://schemas.openxmlformats.org/officeDocument/2006/relationships/tags" Target="../tags/tag14.xml"/><Relationship Id="rId4" Type="http://schemas.openxmlformats.org/officeDocument/2006/relationships/image" Target="../media/image51.emf"/></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2.xml"/><Relationship Id="rId1" Type="http://schemas.openxmlformats.org/officeDocument/2006/relationships/tags" Target="../tags/tag15.xml"/><Relationship Id="rId4" Type="http://schemas.openxmlformats.org/officeDocument/2006/relationships/image" Target="../media/image49.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2.xml"/><Relationship Id="rId1" Type="http://schemas.openxmlformats.org/officeDocument/2006/relationships/tags" Target="../tags/tag16.xml"/><Relationship Id="rId4" Type="http://schemas.openxmlformats.org/officeDocument/2006/relationships/image" Target="../media/image50.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2.xml"/><Relationship Id="rId1" Type="http://schemas.openxmlformats.org/officeDocument/2006/relationships/tags" Target="../tags/tag17.xml"/><Relationship Id="rId4" Type="http://schemas.openxmlformats.org/officeDocument/2006/relationships/image" Target="../media/image50.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2.xml"/><Relationship Id="rId1" Type="http://schemas.openxmlformats.org/officeDocument/2006/relationships/tags" Target="../tags/tag18.xml"/><Relationship Id="rId4" Type="http://schemas.openxmlformats.org/officeDocument/2006/relationships/image" Target="../media/image50.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2.xml"/><Relationship Id="rId1" Type="http://schemas.openxmlformats.org/officeDocument/2006/relationships/tags" Target="../tags/tag19.xml"/><Relationship Id="rId4" Type="http://schemas.openxmlformats.org/officeDocument/2006/relationships/image" Target="../media/image50.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2.xml"/><Relationship Id="rId1" Type="http://schemas.openxmlformats.org/officeDocument/2006/relationships/tags" Target="../tags/tag20.xml"/><Relationship Id="rId4" Type="http://schemas.openxmlformats.org/officeDocument/2006/relationships/image" Target="../media/image5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2.xml"/><Relationship Id="rId1" Type="http://schemas.openxmlformats.org/officeDocument/2006/relationships/tags" Target="../tags/tag21.xml"/><Relationship Id="rId4" Type="http://schemas.openxmlformats.org/officeDocument/2006/relationships/image" Target="../media/image5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2.xml"/><Relationship Id="rId1" Type="http://schemas.openxmlformats.org/officeDocument/2006/relationships/tags" Target="../tags/tag22.xml"/><Relationship Id="rId4" Type="http://schemas.openxmlformats.org/officeDocument/2006/relationships/image" Target="../media/image51.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2.xml"/><Relationship Id="rId1" Type="http://schemas.openxmlformats.org/officeDocument/2006/relationships/tags" Target="../tags/tag23.xml"/><Relationship Id="rId4" Type="http://schemas.openxmlformats.org/officeDocument/2006/relationships/image" Target="../media/image50.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2.xml"/><Relationship Id="rId1" Type="http://schemas.openxmlformats.org/officeDocument/2006/relationships/tags" Target="../tags/tag24.xml"/><Relationship Id="rId4" Type="http://schemas.openxmlformats.org/officeDocument/2006/relationships/image" Target="../media/image50.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2.xml"/><Relationship Id="rId1" Type="http://schemas.openxmlformats.org/officeDocument/2006/relationships/tags" Target="../tags/tag25.xml"/><Relationship Id="rId4" Type="http://schemas.openxmlformats.org/officeDocument/2006/relationships/image" Target="../media/image5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2.xml"/><Relationship Id="rId1" Type="http://schemas.openxmlformats.org/officeDocument/2006/relationships/tags" Target="../tags/tag26.xml"/><Relationship Id="rId4" Type="http://schemas.openxmlformats.org/officeDocument/2006/relationships/image" Target="../media/image52.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2.xml"/><Relationship Id="rId1" Type="http://schemas.openxmlformats.org/officeDocument/2006/relationships/tags" Target="../tags/tag27.xml"/><Relationship Id="rId4" Type="http://schemas.openxmlformats.org/officeDocument/2006/relationships/image" Target="../media/image5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2.xml"/><Relationship Id="rId1" Type="http://schemas.openxmlformats.org/officeDocument/2006/relationships/tags" Target="../tags/tag28.xml"/><Relationship Id="rId4" Type="http://schemas.openxmlformats.org/officeDocument/2006/relationships/image" Target="../media/image50.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2.xml"/><Relationship Id="rId1" Type="http://schemas.openxmlformats.org/officeDocument/2006/relationships/tags" Target="../tags/tag29.xml"/><Relationship Id="rId4" Type="http://schemas.openxmlformats.org/officeDocument/2006/relationships/image" Target="../media/image50.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2.xml"/><Relationship Id="rId1" Type="http://schemas.openxmlformats.org/officeDocument/2006/relationships/tags" Target="../tags/tag30.xml"/><Relationship Id="rId4" Type="http://schemas.openxmlformats.org/officeDocument/2006/relationships/image" Target="../media/image49.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2.xml"/><Relationship Id="rId1" Type="http://schemas.openxmlformats.org/officeDocument/2006/relationships/tags" Target="../tags/tag31.xml"/><Relationship Id="rId4" Type="http://schemas.openxmlformats.org/officeDocument/2006/relationships/image" Target="../media/image50.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tags" Target="../tags/tag32.xml"/><Relationship Id="rId4" Type="http://schemas.openxmlformats.org/officeDocument/2006/relationships/image" Target="../media/image50.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2.xml"/><Relationship Id="rId1" Type="http://schemas.openxmlformats.org/officeDocument/2006/relationships/tags" Target="../tags/tag33.xml"/><Relationship Id="rId4" Type="http://schemas.openxmlformats.org/officeDocument/2006/relationships/image" Target="../media/image50.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2.xml"/><Relationship Id="rId1" Type="http://schemas.openxmlformats.org/officeDocument/2006/relationships/tags" Target="../tags/tag34.xml"/><Relationship Id="rId4" Type="http://schemas.openxmlformats.org/officeDocument/2006/relationships/image" Target="../media/image50.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2.xml"/><Relationship Id="rId1" Type="http://schemas.openxmlformats.org/officeDocument/2006/relationships/tags" Target="../tags/tag35.xml"/><Relationship Id="rId4" Type="http://schemas.openxmlformats.org/officeDocument/2006/relationships/image" Target="../media/image51.em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2.xml"/><Relationship Id="rId1" Type="http://schemas.openxmlformats.org/officeDocument/2006/relationships/tags" Target="../tags/tag36.xml"/><Relationship Id="rId4" Type="http://schemas.openxmlformats.org/officeDocument/2006/relationships/image" Target="../media/image49.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2.xml"/><Relationship Id="rId1" Type="http://schemas.openxmlformats.org/officeDocument/2006/relationships/tags" Target="../tags/tag37.xml"/><Relationship Id="rId4" Type="http://schemas.openxmlformats.org/officeDocument/2006/relationships/image" Target="../media/image50.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2.xml"/><Relationship Id="rId1" Type="http://schemas.openxmlformats.org/officeDocument/2006/relationships/tags" Target="../tags/tag38.xml"/><Relationship Id="rId4" Type="http://schemas.openxmlformats.org/officeDocument/2006/relationships/image" Target="../media/image50.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2.xml"/><Relationship Id="rId1" Type="http://schemas.openxmlformats.org/officeDocument/2006/relationships/tags" Target="../tags/tag39.xml"/><Relationship Id="rId4" Type="http://schemas.openxmlformats.org/officeDocument/2006/relationships/image" Target="../media/image50.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2.xml"/><Relationship Id="rId1" Type="http://schemas.openxmlformats.org/officeDocument/2006/relationships/tags" Target="../tags/tag40.xml"/><Relationship Id="rId4" Type="http://schemas.openxmlformats.org/officeDocument/2006/relationships/image" Target="../media/image5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2.xml"/><Relationship Id="rId1" Type="http://schemas.openxmlformats.org/officeDocument/2006/relationships/tags" Target="../tags/tag4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1.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2.xml"/><Relationship Id="rId1" Type="http://schemas.openxmlformats.org/officeDocument/2006/relationships/tags" Target="../tags/tag42.xml"/><Relationship Id="rId4" Type="http://schemas.openxmlformats.org/officeDocument/2006/relationships/image" Target="../media/image57.e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3DDB-5C46-3327-0FC0-9F1D10EDD9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B2A075-BF62-5C6B-BCF6-19FDDFBCD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2C5FF-069C-1BC6-B280-FD8741617D30}"/>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63DA26A6-7FAF-69F9-4432-F4E965009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21ED6-1DEC-694C-A6BD-A1D48B6C9A2E}"/>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17756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9B47-D866-9B92-4047-6455DDFE8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9FE541-0704-D6F1-E7EE-F30A1F4722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22B0-EEF3-D10D-F398-A646B7092A56}"/>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EE42E842-694A-0FBC-1E69-56DA11514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F7E58-1512-98A5-A507-92A37D3FE89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188392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17A5-A3CB-D159-E837-F2C303243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289744-2C1C-49F2-71C9-6D961D9226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7FC77-B155-96EE-5D41-BA334D116CF8}"/>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6E841EEC-0D0C-38CA-1DFF-84DC1B3B8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DB9A4-7BF5-E9FF-6AB4-782C7E8BE4A3}"/>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9634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1017-C05F-E070-B2DD-64575B7D1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62CA0-BCB4-1832-9D46-B7430B3A1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E06E3C-F272-1532-E525-A0086AF27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10D042-07FA-4F87-65D1-69B8C48A5B6B}"/>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6" name="Footer Placeholder 5">
            <a:extLst>
              <a:ext uri="{FF2B5EF4-FFF2-40B4-BE49-F238E27FC236}">
                <a16:creationId xmlns:a16="http://schemas.microsoft.com/office/drawing/2014/main" id="{23DF4AF4-3BEF-3C01-A997-E6D0C70DE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9B010-134A-B938-6B33-723D4CDF64EC}"/>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44443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C6B8-A448-748F-5271-E1A002B6C2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98311E-D0EA-E6A5-C5D3-121EEBFB8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71C16-91E5-9473-AEAC-7D222197E1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FD72A-6E72-08ED-143E-9F07D12C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87362D-9615-7CF5-4EAB-590995412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8086B6-B300-9ED6-592E-A243CBE0E388}"/>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8" name="Footer Placeholder 7">
            <a:extLst>
              <a:ext uri="{FF2B5EF4-FFF2-40B4-BE49-F238E27FC236}">
                <a16:creationId xmlns:a16="http://schemas.microsoft.com/office/drawing/2014/main" id="{7126838A-EC23-E131-BD2B-9F5B8FCC0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A88DB9-6267-8BBF-52D1-8915F48B3E16}"/>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9431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DB74-24E5-35EC-1E1C-B7BFE2A4C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389605-7149-6475-6A4C-4F5949BEB21C}"/>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4" name="Footer Placeholder 3">
            <a:extLst>
              <a:ext uri="{FF2B5EF4-FFF2-40B4-BE49-F238E27FC236}">
                <a16:creationId xmlns:a16="http://schemas.microsoft.com/office/drawing/2014/main" id="{12CDEF4F-4DD0-53EA-1E6C-0FD0EAB21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E2766-2C52-7ED4-6E7E-53FBB340C90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185782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D58A3-D36A-E948-3DAB-FBC2F8E13266}"/>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3" name="Footer Placeholder 2">
            <a:extLst>
              <a:ext uri="{FF2B5EF4-FFF2-40B4-BE49-F238E27FC236}">
                <a16:creationId xmlns:a16="http://schemas.microsoft.com/office/drawing/2014/main" id="{F8D881B1-4BD3-160D-6BBE-D08E4880C3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B83B51-65D9-405E-37F9-6CA86752B809}"/>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63020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C867-20C0-25CB-8157-59C18FDC0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DF5D7-5122-43CE-E701-640B2CE5F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BF2A2-BA06-8E55-3707-33C8D0170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4B17D-302B-3450-2564-4E255E9F0298}"/>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6" name="Footer Placeholder 5">
            <a:extLst>
              <a:ext uri="{FF2B5EF4-FFF2-40B4-BE49-F238E27FC236}">
                <a16:creationId xmlns:a16="http://schemas.microsoft.com/office/drawing/2014/main" id="{9D5985B1-EE8E-CE23-1F54-C823E8E2A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AC5E8-CA70-C9BD-4478-7138ED0A279F}"/>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95402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9AC6-939A-531D-CE80-9A4C9885F4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EEAB1-737A-B7D2-7C31-F157907C6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55E41B-4F07-BE3E-FAAB-79FEDDFE9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53A5C-6161-55B6-531C-2DDBEDCDD537}"/>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6" name="Footer Placeholder 5">
            <a:extLst>
              <a:ext uri="{FF2B5EF4-FFF2-40B4-BE49-F238E27FC236}">
                <a16:creationId xmlns:a16="http://schemas.microsoft.com/office/drawing/2014/main" id="{A726205B-F379-F17B-795D-D126ECAE2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B2FDE-85E1-BD8D-AD23-7F54C856173F}"/>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122314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8E8A-853D-12AA-7EB1-B2ACEA929F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DD3A99-7880-277B-AF7A-A061F69F3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504E4-A223-5186-CBC4-40B6F8B3ECAF}"/>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9287FB28-F626-534D-F4C6-B231414FA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1402E-75EA-1ADE-75CE-5DD86AA69BFA}"/>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396248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517C8-FDC6-3EA2-E0B1-3AA855A9D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51BB3C-C5FB-0E54-C44A-DB15E022B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7EDC5-5BF7-42D3-1C65-A8E2C3A62E48}"/>
              </a:ext>
            </a:extLst>
          </p:cNvPr>
          <p:cNvSpPr>
            <a:spLocks noGrp="1"/>
          </p:cNvSpPr>
          <p:nvPr>
            <p:ph type="dt" sz="half" idx="10"/>
          </p:nvPr>
        </p:nvSpPr>
        <p:spPr/>
        <p:txBody>
          <a:body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CF604992-F0C8-4C12-B94A-2641E7ECA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72C47-2E11-1D50-82C2-FA882C3B293D}"/>
              </a:ext>
            </a:extLst>
          </p:cNvPr>
          <p:cNvSpPr>
            <a:spLocks noGrp="1"/>
          </p:cNvSpPr>
          <p:nvPr>
            <p:ph type="sldNum" sz="quarter" idx="12"/>
          </p:nvPr>
        </p:nvSpPr>
        <p:spPr/>
        <p:txBody>
          <a:bodyPr/>
          <a:lstStyle/>
          <a:p>
            <a:fld id="{64CFDEAD-6660-D44B-9165-BFA40C063C93}" type="slidenum">
              <a:rPr lang="en-US" smtClean="0"/>
              <a:t>‹#›</a:t>
            </a:fld>
            <a:endParaRPr lang="en-US"/>
          </a:p>
        </p:txBody>
      </p:sp>
    </p:spTree>
    <p:extLst>
      <p:ext uri="{BB962C8B-B14F-4D97-AF65-F5344CB8AC3E}">
        <p14:creationId xmlns:p14="http://schemas.microsoft.com/office/powerpoint/2010/main" val="491134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157E74-8000-9354-D55B-E52D09A9B8F9}"/>
              </a:ext>
            </a:extLst>
          </p:cNvPr>
          <p:cNvSpPr/>
          <p:nvPr userDrawn="1"/>
        </p:nvSpPr>
        <p:spPr>
          <a:xfrm>
            <a:off x="0" y="0"/>
            <a:ext cx="2438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F01FA77-FD48-5110-EEE1-B2D0608EB329}"/>
              </a:ext>
            </a:extLst>
          </p:cNvPr>
          <p:cNvSpPr/>
          <p:nvPr userDrawn="1"/>
        </p:nvSpPr>
        <p:spPr>
          <a:xfrm>
            <a:off x="0" y="0"/>
            <a:ext cx="2438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DC39D406-4404-A52E-B6AA-C7D47D00E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525" y="6422708"/>
            <a:ext cx="1882541" cy="304957"/>
          </a:xfrm>
          <a:prstGeom prst="rect">
            <a:avLst/>
          </a:prstGeom>
        </p:spPr>
      </p:pic>
      <p:pic>
        <p:nvPicPr>
          <p:cNvPr id="20" name="Picture 19" descr="A blue and black sign with white text&#10;&#10;Description automatically generated">
            <a:extLst>
              <a:ext uri="{FF2B5EF4-FFF2-40B4-BE49-F238E27FC236}">
                <a16:creationId xmlns:a16="http://schemas.microsoft.com/office/drawing/2014/main" id="{D1A54471-3DFF-95F3-04BB-2747DD12DE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4116" y="6379751"/>
            <a:ext cx="977172" cy="390869"/>
          </a:xfrm>
          <a:prstGeom prst="rect">
            <a:avLst/>
          </a:prstGeom>
        </p:spPr>
      </p:pic>
      <p:sp>
        <p:nvSpPr>
          <p:cNvPr id="4" name="Title Placeholder 1">
            <a:extLst>
              <a:ext uri="{FF2B5EF4-FFF2-40B4-BE49-F238E27FC236}">
                <a16:creationId xmlns:a16="http://schemas.microsoft.com/office/drawing/2014/main" id="{35ACFA49-FFAC-106A-F70F-B11FF7D3FD8B}"/>
              </a:ext>
            </a:extLst>
          </p:cNvPr>
          <p:cNvSpPr>
            <a:spLocks noGrp="1"/>
          </p:cNvSpPr>
          <p:nvPr>
            <p:ph type="title"/>
          </p:nvPr>
        </p:nvSpPr>
        <p:spPr>
          <a:xfrm>
            <a:off x="3056792" y="756139"/>
            <a:ext cx="8525608" cy="2672861"/>
          </a:xfrm>
          <a:prstGeom prst="rect">
            <a:avLst/>
          </a:prstGeom>
        </p:spPr>
        <p:txBody>
          <a:bodyPr vert="horz" lIns="91440" tIns="45720" rIns="91440" bIns="45720" rtlCol="0" anchor="ctr">
            <a:normAutofit/>
          </a:bodyPr>
          <a:lstStyle>
            <a:lvl1pPr>
              <a:defRPr sz="6000"/>
            </a:lvl1pPr>
          </a:lstStyle>
          <a:p>
            <a:endParaRPr lang="en-US" dirty="0"/>
          </a:p>
        </p:txBody>
      </p:sp>
      <p:sp>
        <p:nvSpPr>
          <p:cNvPr id="3" name="Text Placeholder 2">
            <a:extLst>
              <a:ext uri="{FF2B5EF4-FFF2-40B4-BE49-F238E27FC236}">
                <a16:creationId xmlns:a16="http://schemas.microsoft.com/office/drawing/2014/main" id="{C1ADBE11-833D-2D85-0009-2D4E26157BDA}"/>
              </a:ext>
            </a:extLst>
          </p:cNvPr>
          <p:cNvSpPr>
            <a:spLocks noGrp="1"/>
          </p:cNvSpPr>
          <p:nvPr>
            <p:ph type="body" sz="quarter" idx="10" hasCustomPrompt="1"/>
          </p:nvPr>
        </p:nvSpPr>
        <p:spPr>
          <a:xfrm>
            <a:off x="3057525" y="3429000"/>
            <a:ext cx="8513763" cy="2308225"/>
          </a:xfrm>
        </p:spPr>
        <p:txBody>
          <a:bodyPr>
            <a:normAutofit/>
          </a:bodyPr>
          <a:lstStyle>
            <a:lvl1pPr marL="0" indent="0">
              <a:buNone/>
              <a:defRPr sz="3200" b="0"/>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dirty="0"/>
              <a:t>Click to add subhead</a:t>
            </a:r>
          </a:p>
        </p:txBody>
      </p:sp>
      <p:sp>
        <p:nvSpPr>
          <p:cNvPr id="8" name="Rectangle 7">
            <a:extLst>
              <a:ext uri="{FF2B5EF4-FFF2-40B4-BE49-F238E27FC236}">
                <a16:creationId xmlns:a16="http://schemas.microsoft.com/office/drawing/2014/main" id="{7DE1E020-BDFD-6575-708D-C0192B774EFF}"/>
              </a:ext>
            </a:extLst>
          </p:cNvPr>
          <p:cNvSpPr/>
          <p:nvPr userDrawn="1"/>
        </p:nvSpPr>
        <p:spPr>
          <a:xfrm rot="5400000">
            <a:off x="6036564" y="-6036564"/>
            <a:ext cx="118872" cy="1219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698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19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7031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50200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8692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2349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78526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D8D4-9A57-CF7A-41B7-28063186FE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97E530-AA53-185E-84C8-3D1157D72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06531F-4FD9-0FAF-7160-D1FCEE90001A}"/>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1E12B05A-7967-CA72-3560-E25AE37B9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90760-168F-F5B5-55BC-BA7A8693A910}"/>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605909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6529-72DD-8684-9389-9C28C37A1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30063-97A7-A2B9-0112-E847CA0DE2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D72D6-8A75-7452-381C-DEC35F518371}"/>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9FD3DDE1-C83B-AC0F-7967-243891625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8AC12-9D81-F42F-4F6F-5887FB293053}"/>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173847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E2F4-1109-6B86-F3DD-03BCF532A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0D847A-6DC6-8B08-3873-01C6707A8E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C796AD-F58C-A537-5B63-BE344E4928BE}"/>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676BBE68-3A8B-3846-815C-5C759CCBB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84484-3367-5C89-A4E3-EDDF7132CED0}"/>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6975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D4D5-0FDE-3689-225E-DF8C4DF28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4CF3D-65B8-C58A-59E2-3CE7893CC7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888FF-F60A-5244-967F-2BBA12E29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1234DD-8056-2441-60AC-A3D2B2B28B0E}"/>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6" name="Footer Placeholder 5">
            <a:extLst>
              <a:ext uri="{FF2B5EF4-FFF2-40B4-BE49-F238E27FC236}">
                <a16:creationId xmlns:a16="http://schemas.microsoft.com/office/drawing/2014/main" id="{73A532DC-9D92-2006-EAD4-AFE0D6E4A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465B4-3B31-B164-4A80-D2B293DC452C}"/>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772287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DCE4-414A-875C-D8D4-0F64D709F8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8A2BE-C577-2848-3B41-515174AF8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3634D-D35C-8AEF-6CE9-675C0C51B2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1FA05D-BE97-2F1B-4A05-F5317403B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139143-89C4-60E2-E117-AB80525083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F550B7-EA3A-2F49-FD20-8B7F37CDBF2A}"/>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8" name="Footer Placeholder 7">
            <a:extLst>
              <a:ext uri="{FF2B5EF4-FFF2-40B4-BE49-F238E27FC236}">
                <a16:creationId xmlns:a16="http://schemas.microsoft.com/office/drawing/2014/main" id="{1C8BFFCD-0355-FCCF-CBA5-D898272403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648A04-7FF1-BB2E-8013-F56F23F81DA2}"/>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406724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1A34-08A0-DDD2-24BE-E83286421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6BCEA-4C91-409D-934C-81FE8FD98A6B}"/>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4" name="Footer Placeholder 3">
            <a:extLst>
              <a:ext uri="{FF2B5EF4-FFF2-40B4-BE49-F238E27FC236}">
                <a16:creationId xmlns:a16="http://schemas.microsoft.com/office/drawing/2014/main" id="{30BFA8E1-8019-E9B6-39B1-501B7A99E7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D29B15-0ED5-6D22-A4F5-84B06352D739}"/>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418056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4B00D-24DE-9F5A-0626-018AD3EC956F}"/>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3" name="Footer Placeholder 2">
            <a:extLst>
              <a:ext uri="{FF2B5EF4-FFF2-40B4-BE49-F238E27FC236}">
                <a16:creationId xmlns:a16="http://schemas.microsoft.com/office/drawing/2014/main" id="{EE553CB1-0AC7-F44A-0BAF-65314F6654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776407-835D-A223-5DD5-4695E9403B7C}"/>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1105340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23AC-53FB-E5D0-0764-90E43BFEA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D8715-6158-5189-61BA-281621E4FF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19B469-8BC5-E682-D542-A68B7723B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92B94-BFE0-6FDD-EE8F-81C9784FD78C}"/>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6" name="Footer Placeholder 5">
            <a:extLst>
              <a:ext uri="{FF2B5EF4-FFF2-40B4-BE49-F238E27FC236}">
                <a16:creationId xmlns:a16="http://schemas.microsoft.com/office/drawing/2014/main" id="{816EFE9F-C3E7-08A5-31E5-E15186C629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7C9CD-D022-FD9C-1EEE-BD676B0C6A4E}"/>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74669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FDFF-DBD4-D8D6-24F1-B6714ADB0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7BEBE6-F8BF-C28D-5CD8-11A35383F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6E9A5-1ED3-4966-128F-39BBD0562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39F2E2-AF10-BDBF-1F18-6161EEE311E7}"/>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6" name="Footer Placeholder 5">
            <a:extLst>
              <a:ext uri="{FF2B5EF4-FFF2-40B4-BE49-F238E27FC236}">
                <a16:creationId xmlns:a16="http://schemas.microsoft.com/office/drawing/2014/main" id="{F9EB4D30-C44F-0851-7348-99549FABE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66C6C-E19A-B0AA-3D76-51A40DA70D1E}"/>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321327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5FA1-9D19-468E-2FF1-A6540C0ED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AC8D7-C7A1-1CC5-BE3F-68F884C4A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042D8-BD14-3337-8B25-1672EEA243F7}"/>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C34D118D-5D08-59C2-D100-EEBEAB876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F8BB8-EC38-B182-145B-E51EB7CEFEC5}"/>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868108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9D253-FD17-4828-C03E-5F59B06C02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4C56A-3D28-D9DD-87FD-374D50471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899F9-E3F0-9EC2-ED5D-FD007D8CA6F1}"/>
              </a:ext>
            </a:extLst>
          </p:cNvPr>
          <p:cNvSpPr>
            <a:spLocks noGrp="1"/>
          </p:cNvSpPr>
          <p:nvPr>
            <p:ph type="dt" sz="half" idx="10"/>
          </p:nvPr>
        </p:nvSpPr>
        <p:spPr/>
        <p:txBody>
          <a:body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88F55B2E-F400-0AB8-C2AF-AB14782AE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E7E79-BB4F-896A-0A1B-0223EE869E03}"/>
              </a:ext>
            </a:extLst>
          </p:cNvPr>
          <p:cNvSpPr>
            <a:spLocks noGrp="1"/>
          </p:cNvSpPr>
          <p:nvPr>
            <p:ph type="sldNum" sz="quarter" idx="12"/>
          </p:nvPr>
        </p:nvSpPr>
        <p:spPr/>
        <p:txBody>
          <a:bodyPr/>
          <a:lstStyle/>
          <a:p>
            <a:fld id="{486412B4-1276-DD40-9CAC-E162A94B8F9F}" type="slidenum">
              <a:rPr lang="en-US" smtClean="0"/>
              <a:t>‹#›</a:t>
            </a:fld>
            <a:endParaRPr lang="en-US"/>
          </a:p>
        </p:txBody>
      </p:sp>
    </p:spTree>
    <p:extLst>
      <p:ext uri="{BB962C8B-B14F-4D97-AF65-F5344CB8AC3E}">
        <p14:creationId xmlns:p14="http://schemas.microsoft.com/office/powerpoint/2010/main" val="2563029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3250" y="528365"/>
            <a:ext cx="3156987" cy="646312"/>
          </a:xfrm>
          <a:prstGeom prst="rect">
            <a:avLst/>
          </a:prstGeom>
        </p:spPr>
      </p:pic>
    </p:spTree>
    <p:extLst>
      <p:ext uri="{BB962C8B-B14F-4D97-AF65-F5344CB8AC3E}">
        <p14:creationId xmlns:p14="http://schemas.microsoft.com/office/powerpoint/2010/main" val="312391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page">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315200" y="6492876"/>
            <a:ext cx="3318933" cy="365125"/>
          </a:xfrm>
          <a:prstGeom prst="rect">
            <a:avLst/>
          </a:prstGeom>
        </p:spPr>
        <p:txBody>
          <a:bodyPr/>
          <a:lstStyle>
            <a:lvl1pPr>
              <a:defRPr/>
            </a:lvl1pPr>
          </a:lstStyle>
          <a:p>
            <a:fld id="{87DE6A48-BD34-9247-8CD2-A207D07E22B4}" type="datetime1">
              <a:rPr lang="en-US"/>
              <a:pPr/>
              <a:t>12/22/25</a:t>
            </a:fld>
            <a:endParaRPr lang="en-US"/>
          </a:p>
        </p:txBody>
      </p:sp>
      <p:sp>
        <p:nvSpPr>
          <p:cNvPr id="6" name="Slide Number Placeholder 5"/>
          <p:cNvSpPr>
            <a:spLocks noGrp="1"/>
          </p:cNvSpPr>
          <p:nvPr>
            <p:ph type="sldNum" sz="quarter" idx="12"/>
          </p:nvPr>
        </p:nvSpPr>
        <p:spPr>
          <a:xfrm>
            <a:off x="8737600" y="6483998"/>
            <a:ext cx="2844800" cy="365125"/>
          </a:xfrm>
          <a:prstGeom prst="rect">
            <a:avLst/>
          </a:prstGeom>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574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4020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ver_matrix_16-9.jpg"/>
          <p:cNvPicPr>
            <a:picLocks noChangeAspect="1"/>
          </p:cNvPicPr>
          <p:nvPr userDrawn="1"/>
        </p:nvPicPr>
        <p:blipFill>
          <a:blip r:embed="rId2">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2" name="Title 1"/>
          <p:cNvSpPr>
            <a:spLocks noGrp="1"/>
          </p:cNvSpPr>
          <p:nvPr>
            <p:ph type="ctrTitle"/>
          </p:nvPr>
        </p:nvSpPr>
        <p:spPr>
          <a:xfrm>
            <a:off x="877824" y="2353055"/>
            <a:ext cx="7754112" cy="1962912"/>
          </a:xfrm>
        </p:spPr>
        <p:txBody>
          <a:bodyPr/>
          <a:lstStyle>
            <a:lvl1pPr>
              <a:defRPr>
                <a:solidFill>
                  <a:srgbClr val="FFFFFF"/>
                </a:solidFill>
              </a:defRPr>
            </a:lvl1pPr>
          </a:lstStyle>
          <a:p>
            <a:r>
              <a:rPr lang="en-US"/>
              <a:t>Click to edit Master title style</a:t>
            </a:r>
          </a:p>
        </p:txBody>
      </p:sp>
      <p:pic>
        <p:nvPicPr>
          <p:cNvPr id="8" name="New picture"/>
          <p:cNvPicPr/>
          <p:nvPr/>
        </p:nvPicPr>
        <p:blipFill dpi="0">
          <a:blip r:embed="rId3"/>
          <a:stretch/>
        </p:blipFill>
        <p:spPr>
          <a:xfrm>
            <a:off x="999067" y="5571067"/>
            <a:ext cx="7315200" cy="1219200"/>
          </a:xfrm>
          <a:prstGeom prst="rect">
            <a:avLst/>
          </a:prstGeom>
        </p:spPr>
      </p:pic>
    </p:spTree>
    <p:extLst>
      <p:ext uri="{BB962C8B-B14F-4D97-AF65-F5344CB8AC3E}">
        <p14:creationId xmlns:p14="http://schemas.microsoft.com/office/powerpoint/2010/main" val="34866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174972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E2F9F-7A0E-194A-BE01-1D02E367C64F}" type="datetimeFigureOut">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010809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BE2F9F-7A0E-194A-BE01-1D02E367C64F}" type="datetimeFigureOut">
              <a:rPr lang="en-US" smtClean="0"/>
              <a:t>12/22/25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1855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BE2F9F-7A0E-194A-BE01-1D02E367C64F}" type="datetimeFigureOut">
              <a:rPr lang="en-US" smtClean="0"/>
              <a:t>12/22/25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296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E2F9F-7A0E-194A-BE01-1D02E367C64F}" type="datetimeFigureOut">
              <a:rPr lang="en-US" smtClean="0"/>
              <a:t>12/22/25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61418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12/22/25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81902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12/22/25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425836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4BE2F9F-7A0E-194A-BE01-1D02E367C64F}" type="datetimeFigureOut">
              <a:rPr lang="en-US" smtClean="0"/>
              <a:t>12/22/25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9742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182876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3031534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400801"/>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3"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8931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5" descr="SAL_PP-H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12242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0" y="3124200"/>
            <a:ext cx="12241213" cy="327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endParaRPr lang="de-DE" altLang="de-DE" sz="1800"/>
          </a:p>
        </p:txBody>
      </p:sp>
      <p:pic>
        <p:nvPicPr>
          <p:cNvPr id="6" name="Grafik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1296" y="249179"/>
            <a:ext cx="3553059"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Grp="1" noChangeArrowheads="1"/>
          </p:cNvSpPr>
          <p:nvPr>
            <p:ph type="ctrTitle"/>
          </p:nvPr>
        </p:nvSpPr>
        <p:spPr>
          <a:xfrm>
            <a:off x="838200" y="1600200"/>
            <a:ext cx="10541000" cy="1371600"/>
          </a:xfrm>
        </p:spPr>
        <p:txBody>
          <a:bodyPr/>
          <a:lstStyle>
            <a:lvl1pPr>
              <a:defRPr sz="4200"/>
            </a:lvl1pPr>
          </a:lstStyle>
          <a:p>
            <a:pPr lvl="0"/>
            <a:r>
              <a:rPr lang="de-DE" noProof="0"/>
              <a:t>Mastertitelformat bearbeiten</a:t>
            </a:r>
          </a:p>
        </p:txBody>
      </p:sp>
      <p:sp>
        <p:nvSpPr>
          <p:cNvPr id="22533" name="Rectangle 5"/>
          <p:cNvSpPr>
            <a:spLocks noGrp="1" noChangeArrowheads="1"/>
          </p:cNvSpPr>
          <p:nvPr>
            <p:ph type="subTitle" idx="1"/>
          </p:nvPr>
        </p:nvSpPr>
        <p:spPr>
          <a:xfrm>
            <a:off x="812802" y="4089400"/>
            <a:ext cx="10564284" cy="1397000"/>
          </a:xfrm>
        </p:spPr>
        <p:txBody>
          <a:bodyPr anchor="t"/>
          <a:lstStyle>
            <a:lvl1pPr marL="0" indent="0">
              <a:buFontTx/>
              <a:buNone/>
              <a:defRPr/>
            </a:lvl1pPr>
          </a:lstStyle>
          <a:p>
            <a:pPr lvl="0"/>
            <a:r>
              <a:rPr lang="de-DE" noProof="0"/>
              <a:t>Master-Untertitelformat bearbeiten</a:t>
            </a:r>
          </a:p>
        </p:txBody>
      </p:sp>
    </p:spTree>
    <p:extLst>
      <p:ext uri="{BB962C8B-B14F-4D97-AF65-F5344CB8AC3E}">
        <p14:creationId xmlns:p14="http://schemas.microsoft.com/office/powerpoint/2010/main" val="1447444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1"/>
          <p:cNvSpPr>
            <a:spLocks noGrp="1" noChangeArrowheads="1"/>
          </p:cNvSpPr>
          <p:nvPr>
            <p:ph type="title" idx="4294967295"/>
          </p:nvPr>
        </p:nvSpPr>
        <p:spPr>
          <a:xfrm>
            <a:off x="814917" y="188913"/>
            <a:ext cx="7899400" cy="990600"/>
          </a:xfrm>
        </p:spPr>
        <p:txBody>
          <a:bodyPr/>
          <a:lstStyle/>
          <a:p>
            <a:r>
              <a:rPr lang="de-DE" dirty="0"/>
              <a:t>Background</a:t>
            </a:r>
          </a:p>
        </p:txBody>
      </p:sp>
    </p:spTree>
    <p:extLst>
      <p:ext uri="{BB962C8B-B14F-4D97-AF65-F5344CB8AC3E}">
        <p14:creationId xmlns:p14="http://schemas.microsoft.com/office/powerpoint/2010/main" val="842897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58C1-D8E7-C6CF-2ED4-4C61DE1D204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1F17BE0-DC05-6676-1241-31109089E1F2}"/>
              </a:ext>
            </a:extLst>
          </p:cNvPr>
          <p:cNvSpPr>
            <a:spLocks noGrp="1"/>
          </p:cNvSpPr>
          <p:nvPr>
            <p:ph type="sldNum" sz="quarter" idx="10"/>
          </p:nvPr>
        </p:nvSpPr>
        <p:spPr/>
        <p:txBody>
          <a:body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4F9C0495-6AD9-6061-496C-E4835B1C6FC7}"/>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990267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826096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12/22/25</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81280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48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12/22/25</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3"/>
            <a:ext cx="8128000" cy="713539"/>
          </a:xfrm>
          <a:prstGeom prst="rect">
            <a:avLst/>
          </a:prstGeom>
        </p:spPr>
        <p:txBody>
          <a:bodyPr/>
          <a:lstStyle>
            <a:lvl1pPr>
              <a:defRPr b="1">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98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E2F9F-7A0E-194A-BE01-1D02E367C64F}" type="datetimeFigureOut">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346613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E2F9F-7A0E-194A-BE01-1D02E367C64F}" type="datetimeFigureOut">
              <a:rPr lang="en-US" smtClean="0"/>
              <a:t>12/22/25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83345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E2F9F-7A0E-194A-BE01-1D02E367C64F}" type="datetimeFigureOut">
              <a:rPr lang="en-US" smtClean="0"/>
              <a:t>12/22/25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63B1-7AC8-E144-A6E7-AC58FCFF4464}" type="slidenum">
              <a:rPr lang="en-US" smtClean="0"/>
              <a:t>‹#›</a:t>
            </a:fld>
            <a:endParaRPr lang="en-US"/>
          </a:p>
        </p:txBody>
      </p:sp>
    </p:spTree>
    <p:extLst>
      <p:ext uri="{BB962C8B-B14F-4D97-AF65-F5344CB8AC3E}">
        <p14:creationId xmlns:p14="http://schemas.microsoft.com/office/powerpoint/2010/main" val="200240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38333C-EDE7-2943-9AD7-41B1B922D369}"/>
              </a:ext>
            </a:extLst>
          </p:cNvPr>
          <p:cNvGraphicFramePr>
            <a:graphicFrameLocks noChangeAspect="1"/>
          </p:cNvGraphicFramePr>
          <p:nvPr>
            <p:custDataLst>
              <p:tags r:id="rId1"/>
            </p:custDataLst>
            <p:extLst>
              <p:ext uri="{D42A27DB-BD31-4B8C-83A1-F6EECF244321}">
                <p14:modId xmlns:p14="http://schemas.microsoft.com/office/powerpoint/2010/main" val="1494532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1D38333C-EDE7-2943-9AD7-41B1B922D36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0" y="0"/>
            <a:ext cx="12192000" cy="6858000"/>
          </a:xfrm>
          <a:solidFill>
            <a:schemeClr val="tx1"/>
          </a:solidFill>
        </p:spPr>
        <p:txBody>
          <a:bodyPr/>
          <a:lstStyle>
            <a:lvl1pPr algn="r">
              <a:defRPr sz="1200">
                <a:solidFill>
                  <a:srgbClr val="FFFF00"/>
                </a:solidFill>
              </a:defRPr>
            </a:lvl1pPr>
          </a:lstStyle>
          <a:p>
            <a:r>
              <a:rPr lang="en-US" dirty="0"/>
              <a:t>Bring placeholder to front. Drag picture to placeholder or click icon to add. Send placeholder to back. </a:t>
            </a:r>
            <a:br>
              <a:rPr lang="en-US" dirty="0"/>
            </a:br>
            <a:r>
              <a:rPr lang="en-US" dirty="0"/>
              <a:t>Note that the overlay and logo sit on top of the slide; they will need to be pasted onto any new cover slide.</a:t>
            </a:r>
            <a:br>
              <a:rPr lang="en-US" dirty="0"/>
            </a:br>
            <a:r>
              <a:rPr lang="en-US" dirty="0"/>
              <a:t>Delete placeholder and logo if not in use.</a:t>
            </a:r>
          </a:p>
        </p:txBody>
      </p:sp>
      <p:sp>
        <p:nvSpPr>
          <p:cNvPr id="2" name="Title 1"/>
          <p:cNvSpPr>
            <a:spLocks noGrp="1"/>
          </p:cNvSpPr>
          <p:nvPr>
            <p:ph type="ctrTitle" hasCustomPrompt="1"/>
          </p:nvPr>
        </p:nvSpPr>
        <p:spPr>
          <a:xfrm>
            <a:off x="504825" y="2097741"/>
            <a:ext cx="7419975" cy="2008094"/>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567048"/>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1" name="Picture 20">
            <a:extLst>
              <a:ext uri="{FF2B5EF4-FFF2-40B4-BE49-F238E27FC236}">
                <a16:creationId xmlns:a16="http://schemas.microsoft.com/office/drawing/2014/main" id="{7AE7D5DD-12CB-4E48-83AD-E7CB42D9CF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12" y="5582378"/>
            <a:ext cx="3505200" cy="736600"/>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428608"/>
            <a:ext cx="3505201" cy="457200"/>
          </a:xfrm>
        </p:spPr>
        <p:txBody>
          <a:bodyPr/>
          <a:lstStyle>
            <a:lvl1pPr>
              <a:defRPr sz="18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Tree>
    <p:extLst>
      <p:ext uri="{BB962C8B-B14F-4D97-AF65-F5344CB8AC3E}">
        <p14:creationId xmlns:p14="http://schemas.microsoft.com/office/powerpoint/2010/main" val="2908191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6BB3CA0-80F6-4E45-A799-9E74A7EAB662}"/>
              </a:ext>
            </a:extLst>
          </p:cNvPr>
          <p:cNvGraphicFramePr>
            <a:graphicFrameLocks noChangeAspect="1"/>
          </p:cNvGraphicFramePr>
          <p:nvPr>
            <p:custDataLst>
              <p:tags r:id="rId1"/>
            </p:custDataLst>
            <p:extLst>
              <p:ext uri="{D42A27DB-BD31-4B8C-83A1-F6EECF244321}">
                <p14:modId xmlns:p14="http://schemas.microsoft.com/office/powerpoint/2010/main" val="2446850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66BB3CA0-80F6-4E45-A799-9E74A7EAB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DAB8C990-8E49-0643-A666-AC83EC809EFD}"/>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8365" t="7796" r="27297" b="27680"/>
          <a:stretch/>
        </p:blipFill>
        <p:spPr>
          <a:xfrm>
            <a:off x="5923722" y="0"/>
            <a:ext cx="6268278" cy="6858000"/>
          </a:xfrm>
          <a:prstGeom prst="rect">
            <a:avLst/>
          </a:prstGeom>
        </p:spPr>
      </p:pic>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3574239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36035747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4264966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5963576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21118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7471118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341151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418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3759051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3" name="Content Placeholder 2"/>
          <p:cNvSpPr>
            <a:spLocks noGrp="1"/>
          </p:cNvSpPr>
          <p:nvPr>
            <p:ph sz="half" idx="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77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3620474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11184423" cy="545670"/>
          </a:xfrm>
        </p:spPr>
        <p:txBody>
          <a:bodyPr vert="horz"/>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80810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15352767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163705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Text Placeholder 3">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52900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12325487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111187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402486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56469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Half P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70114376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hasCustomPrompt="1"/>
          </p:nvPr>
        </p:nvSpPr>
        <p:spPr>
          <a:xfrm>
            <a:off x="512064" y="815787"/>
            <a:ext cx="5126736" cy="555813"/>
          </a:xfrm>
        </p:spPr>
        <p:txBody>
          <a:bodyPr vert="horz"/>
          <a:lstStyle/>
          <a:p>
            <a:r>
              <a:rPr lang="en-US" dirty="0"/>
              <a:t>Click to short title</a:t>
            </a:r>
          </a:p>
        </p:txBody>
      </p:sp>
      <p:sp>
        <p:nvSpPr>
          <p:cNvPr id="3" name="Content Placeholder 2"/>
          <p:cNvSpPr>
            <a:spLocks noGrp="1"/>
          </p:cNvSpPr>
          <p:nvPr>
            <p:ph sz="half" idx="1"/>
          </p:nvPr>
        </p:nvSpPr>
        <p:spPr>
          <a:xfrm>
            <a:off x="512064" y="1698625"/>
            <a:ext cx="5126736"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2704264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hree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1483470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341151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816820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Four Content with Subtitl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0136988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3" name="Content Placeholder 2"/>
          <p:cNvSpPr>
            <a:spLocks noGrp="1"/>
          </p:cNvSpPr>
          <p:nvPr>
            <p:ph sz="half" idx="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277950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Sub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6231881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045379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s Only Light Blue">
    <p:bg>
      <p:bgPr>
        <a:solidFill>
          <a:srgbClr val="F0F7FF"/>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6559885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959045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0921731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2"/>
                </a:solidFill>
              </a:defRPr>
            </a:lvl2pPr>
          </a:lstStyle>
          <a:p>
            <a:pPr lvl="0"/>
            <a:r>
              <a:rPr lang="en-US" dirty="0"/>
              <a:t>First </a:t>
            </a:r>
            <a:r>
              <a:rPr lang="en-US" dirty="0" err="1"/>
              <a:t>Lastname</a:t>
            </a:r>
            <a:endParaRPr lang="en-US" dirty="0"/>
          </a:p>
          <a:p>
            <a:pPr lvl="1"/>
            <a:r>
              <a:rPr lang="en-US" dirty="0"/>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2"/>
                </a:solidFill>
              </a:defRPr>
            </a:lvl2pPr>
          </a:lstStyle>
          <a:p>
            <a:pPr lvl="0"/>
            <a:r>
              <a:rPr lang="en-US" dirty="0"/>
              <a:t>First </a:t>
            </a:r>
            <a:r>
              <a:rPr lang="en-US" dirty="0" err="1"/>
              <a:t>Lastname</a:t>
            </a:r>
            <a:endParaRPr lang="en-US" dirty="0"/>
          </a:p>
          <a:p>
            <a:pPr lvl="1"/>
            <a:r>
              <a:rPr lang="en-US" dirty="0"/>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anchor="t">
            <a:noAutofit/>
          </a:bodyPr>
          <a:lstStyle>
            <a:lvl1pPr algn="ctr">
              <a:defRPr sz="1200">
                <a:solidFill>
                  <a:srgbClr val="FF0000"/>
                </a:solidFill>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anchor="t">
            <a:noAutofit/>
          </a:bodyPr>
          <a:lstStyle>
            <a:lvl1pPr algn="ctr">
              <a:defRPr sz="1200">
                <a:solidFill>
                  <a:srgbClr val="FF0000"/>
                </a:solidFill>
              </a:defRPr>
            </a:lvl1pPr>
          </a:lstStyle>
          <a:p>
            <a:r>
              <a:rPr lang="en-US"/>
              <a:t>Click icon to add picture</a:t>
            </a:r>
          </a:p>
        </p:txBody>
      </p:sp>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small title</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3807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s, Content on Blue Lef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82600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p:nvPr>
        </p:nvSpPr>
        <p:spPr>
          <a:xfrm>
            <a:off x="503798"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12064" y="815786"/>
            <a:ext cx="3412236" cy="1429677"/>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838700" y="470636"/>
            <a:ext cx="6861175" cy="563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3428786"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537568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s, Content on Blu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32095352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512064" y="815786"/>
            <a:ext cx="3412236" cy="1429677"/>
          </a:xfrm>
        </p:spPr>
        <p:txBody>
          <a:bodyPr vert="horz"/>
          <a:lstStyle>
            <a:lvl1pPr>
              <a:defRPr>
                <a:solidFill>
                  <a:schemeClr val="tx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34287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p:nvPr>
        </p:nvSpPr>
        <p:spPr>
          <a:xfrm>
            <a:off x="503798" y="2514590"/>
            <a:ext cx="3411537" cy="35909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2872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4770025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Click to add large statement</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4155265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033E48-F783-B049-92AB-C59C09006C60}"/>
              </a:ext>
            </a:extLst>
          </p:cNvPr>
          <p:cNvGraphicFramePr>
            <a:graphicFrameLocks noChangeAspect="1"/>
          </p:cNvGraphicFramePr>
          <p:nvPr>
            <p:custDataLst>
              <p:tags r:id="rId1"/>
            </p:custDataLst>
            <p:extLst>
              <p:ext uri="{D42A27DB-BD31-4B8C-83A1-F6EECF244321}">
                <p14:modId xmlns:p14="http://schemas.microsoft.com/office/powerpoint/2010/main" val="355518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8033E48-F783-B049-92AB-C59C09006C6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Rectangle 7">
            <a:extLst>
              <a:ext uri="{FF2B5EF4-FFF2-40B4-BE49-F238E27FC236}">
                <a16:creationId xmlns:a16="http://schemas.microsoft.com/office/drawing/2014/main" id="{8DCFEBAA-2009-8F4B-8CD2-F1FC422B6121}"/>
              </a:ext>
            </a:extLst>
          </p:cNvPr>
          <p:cNvSpPr/>
          <p:nvPr/>
        </p:nvSpPr>
        <p:spPr>
          <a:xfrm>
            <a:off x="0" y="1039089"/>
            <a:ext cx="5029200" cy="502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C08B3FE-1395-9148-A8A7-02CF4256C9AF}"/>
              </a:ext>
            </a:extLst>
          </p:cNvPr>
          <p:cNvSpPr/>
          <p:nvPr/>
        </p:nvSpPr>
        <p:spPr>
          <a:xfrm>
            <a:off x="514662" y="2119517"/>
            <a:ext cx="4185354" cy="2585323"/>
          </a:xfrm>
          <a:prstGeom prst="rect">
            <a:avLst/>
          </a:prstGeom>
        </p:spPr>
        <p:txBody>
          <a:bodyPr wrap="square" lIns="0" tIns="0" rIns="0" bIns="0">
            <a:spAutoFit/>
          </a:bodyPr>
          <a:lstStyle/>
          <a:p>
            <a:pPr>
              <a:defRPr/>
            </a:pPr>
            <a:r>
              <a:rPr lang="en-US" sz="2400" dirty="0">
                <a:latin typeface="Arial" panose="020B0604020202020204" pitchFamily="34" charset="0"/>
                <a:cs typeface="Arial" panose="020B0604020202020204" pitchFamily="34" charset="0"/>
              </a:rPr>
              <a:t>I had been diagnosed with Stage 1 Sarcoma at a very reputable major hospital, but the specialists at MSK figured out that my tumor was actually benign, offering me a much safer solution.”</a:t>
            </a:r>
          </a:p>
        </p:txBody>
      </p:sp>
      <p:sp>
        <p:nvSpPr>
          <p:cNvPr id="10" name="Rectangle 9">
            <a:extLst>
              <a:ext uri="{FF2B5EF4-FFF2-40B4-BE49-F238E27FC236}">
                <a16:creationId xmlns:a16="http://schemas.microsoft.com/office/drawing/2014/main" id="{5EEACD5A-F533-5F47-B6C8-B1030DECE0DF}"/>
              </a:ext>
            </a:extLst>
          </p:cNvPr>
          <p:cNvSpPr/>
          <p:nvPr/>
        </p:nvSpPr>
        <p:spPr>
          <a:xfrm>
            <a:off x="514663" y="5115854"/>
            <a:ext cx="4185354" cy="600164"/>
          </a:xfrm>
          <a:prstGeom prst="rect">
            <a:avLst/>
          </a:prstGeom>
        </p:spPr>
        <p:txBody>
          <a:bodyPr wrap="square" lIns="0" tIns="0">
            <a:spAutoFit/>
          </a:bodyPr>
          <a:lstStyle/>
          <a:p>
            <a:pPr lvl="0">
              <a:defRPr/>
            </a:pPr>
            <a:r>
              <a:rPr lang="en-US" b="1" dirty="0">
                <a:solidFill>
                  <a:srgbClr val="325FF5"/>
                </a:solidFill>
                <a:latin typeface="Arial" panose="020B0604020202020204" pitchFamily="34" charset="0"/>
                <a:cs typeface="Arial" panose="020B0604020202020204" pitchFamily="34" charset="0"/>
              </a:rPr>
              <a:t>Anusha</a:t>
            </a:r>
            <a:br>
              <a:rPr lang="en-US" dirty="0">
                <a:solidFill>
                  <a:srgbClr val="325FF5"/>
                </a:solidFill>
                <a:latin typeface="Arial" panose="020B0604020202020204" pitchFamily="34" charset="0"/>
                <a:cs typeface="Arial" panose="020B0604020202020204" pitchFamily="34" charset="0"/>
              </a:rPr>
            </a:br>
            <a:r>
              <a:rPr lang="en-US" dirty="0">
                <a:solidFill>
                  <a:srgbClr val="325FF5"/>
                </a:solidFill>
                <a:latin typeface="Arial" panose="020B0604020202020204" pitchFamily="34" charset="0"/>
                <a:cs typeface="Arial" panose="020B0604020202020204" pitchFamily="34" charset="0"/>
              </a:rPr>
              <a:t>MSK Direct patient</a:t>
            </a:r>
          </a:p>
        </p:txBody>
      </p:sp>
      <p:sp>
        <p:nvSpPr>
          <p:cNvPr id="11" name="Rectangle 10">
            <a:extLst>
              <a:ext uri="{FF2B5EF4-FFF2-40B4-BE49-F238E27FC236}">
                <a16:creationId xmlns:a16="http://schemas.microsoft.com/office/drawing/2014/main" id="{CA003C1E-2671-7042-AFB8-0207AD9F4E88}"/>
              </a:ext>
            </a:extLst>
          </p:cNvPr>
          <p:cNvSpPr/>
          <p:nvPr/>
        </p:nvSpPr>
        <p:spPr>
          <a:xfrm>
            <a:off x="339769" y="1106812"/>
            <a:ext cx="1434256" cy="1569660"/>
          </a:xfrm>
          <a:prstGeom prst="rect">
            <a:avLst/>
          </a:prstGeom>
        </p:spPr>
        <p:txBody>
          <a:bodyPr wrap="square">
            <a:spAutoFit/>
          </a:bodyPr>
          <a:lstStyle/>
          <a:p>
            <a:pPr lvl="0">
              <a:defRPr/>
            </a:pPr>
            <a:r>
              <a:rPr lang="en-US" sz="9600" b="1" dirty="0">
                <a:solidFill>
                  <a:srgbClr val="325FF5"/>
                </a:solidFill>
                <a:latin typeface="Times" pitchFamily="2" charset="0"/>
                <a:cs typeface="Arial" panose="020B0604020202020204" pitchFamily="34" charset="0"/>
              </a:rPr>
              <a:t>“</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2"/>
                </a:solidFill>
              </a:defRPr>
            </a:lvl2pPr>
          </a:lstStyle>
          <a:p>
            <a:pPr lvl="0"/>
            <a:r>
              <a:rPr lang="en-US" dirty="0"/>
              <a:t>Click to add quote</a:t>
            </a:r>
          </a:p>
          <a:p>
            <a:pPr lvl="1"/>
            <a:r>
              <a:rPr lang="en-US" dirty="0"/>
              <a:t>Name of author</a:t>
            </a:r>
          </a:p>
        </p:txBody>
      </p:sp>
    </p:spTree>
    <p:extLst>
      <p:ext uri="{BB962C8B-B14F-4D97-AF65-F5344CB8AC3E}">
        <p14:creationId xmlns:p14="http://schemas.microsoft.com/office/powerpoint/2010/main" val="422285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0392492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Click to add long quote. Lorem ipsum dolor sit amet, consectetuer adipiscing elit. Maecenas porttitor congue massa. Fusce posuere, magna sed pulvinar ultricies, purus lectus malesuada libero, sit amet commodo magna eros quis </a:t>
            </a:r>
            <a:r>
              <a:rPr lang="en-US" dirty="0" err="1"/>
              <a:t>urna</a:t>
            </a:r>
            <a:r>
              <a:rPr lang="en-US" dirty="0"/>
              <a:t>.</a:t>
            </a:r>
          </a:p>
          <a:p>
            <a:pPr lvl="1"/>
            <a:r>
              <a:rPr lang="en-US" dirty="0"/>
              <a:t>Name of author</a:t>
            </a:r>
          </a:p>
        </p:txBody>
      </p:sp>
      <p:sp>
        <p:nvSpPr>
          <p:cNvPr id="2" name="Title 1"/>
          <p:cNvSpPr>
            <a:spLocks noGrp="1"/>
          </p:cNvSpPr>
          <p:nvPr>
            <p:ph type="title"/>
          </p:nvPr>
        </p:nvSpPr>
        <p:spPr>
          <a:xfrm>
            <a:off x="512063" y="405743"/>
            <a:ext cx="11184423" cy="307226"/>
          </a:xfrm>
        </p:spPr>
        <p:txBody>
          <a:bodyPr vert="horz" lIns="0" tIns="0" rIns="0" bIns="0" rtlCol="0" anchor="b">
            <a:noAutofit/>
          </a:bodyPr>
          <a:lstStyle>
            <a:lvl1pPr>
              <a:defRPr lang="en-US" sz="2000" b="1" dirty="0">
                <a:solidFill>
                  <a:schemeClr val="accent2"/>
                </a:solidFill>
                <a:latin typeface="+mn-lt"/>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Tree>
    <p:extLst>
      <p:ext uri="{BB962C8B-B14F-4D97-AF65-F5344CB8AC3E}">
        <p14:creationId xmlns:p14="http://schemas.microsoft.com/office/powerpoint/2010/main" val="461763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ntent with Image Lef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0129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6553200" y="457201"/>
            <a:ext cx="5143286" cy="324444"/>
          </a:xfrm>
        </p:spPr>
        <p:txBody>
          <a:bodyPr vert="horz"/>
          <a:lstStyle>
            <a:lvl1pPr>
              <a:defRPr sz="2000" b="1">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553200" y="1011250"/>
            <a:ext cx="5146674" cy="509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Tree>
    <p:extLst>
      <p:ext uri="{BB962C8B-B14F-4D97-AF65-F5344CB8AC3E}">
        <p14:creationId xmlns:p14="http://schemas.microsoft.com/office/powerpoint/2010/main" val="2757487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ntent with Imge Righ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7599749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p:nvPr>
        </p:nvSpPr>
        <p:spPr>
          <a:xfrm>
            <a:off x="504825" y="457201"/>
            <a:ext cx="5143286" cy="324444"/>
          </a:xfrm>
        </p:spPr>
        <p:txBody>
          <a:bodyPr vert="horz"/>
          <a:lstStyle>
            <a:lvl1pPr>
              <a:defRPr sz="2000" b="1">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504825" y="1011250"/>
            <a:ext cx="5146674" cy="509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11" name="Text Placeholder 3">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495513"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03272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4916685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934658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2943993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243486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913549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997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0880551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005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41580642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457201"/>
            <a:ext cx="11184423" cy="545670"/>
          </a:xfrm>
        </p:spPr>
        <p:txBody>
          <a:bodyPr vert="horz"/>
          <a:lstStyle>
            <a:lvl1pPr>
              <a:defRPr>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235976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24027116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95425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Text Placeholder 3">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203580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ub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15B9E12-8F53-C74D-ACF6-5C5841BDF444}"/>
              </a:ext>
            </a:extLst>
          </p:cNvPr>
          <p:cNvGraphicFramePr>
            <a:graphicFrameLocks noChangeAspect="1"/>
          </p:cNvGraphicFramePr>
          <p:nvPr>
            <p:custDataLst>
              <p:tags r:id="rId1"/>
            </p:custDataLst>
            <p:extLst>
              <p:ext uri="{D42A27DB-BD31-4B8C-83A1-F6EECF244321}">
                <p14:modId xmlns:p14="http://schemas.microsoft.com/office/powerpoint/2010/main" val="20759062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15B9E12-8F53-C74D-ACF6-5C5841BDF4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Text Placeholder 3">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64316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wo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5469245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3665519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hree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21435568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104035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our Content with Subtitle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8FF4CA3-9CAC-294D-9B5A-9627A72789D4}"/>
              </a:ext>
            </a:extLst>
          </p:cNvPr>
          <p:cNvGraphicFramePr>
            <a:graphicFrameLocks noChangeAspect="1"/>
          </p:cNvGraphicFramePr>
          <p:nvPr>
            <p:custDataLst>
              <p:tags r:id="rId1"/>
            </p:custDataLst>
            <p:extLst>
              <p:ext uri="{D42A27DB-BD31-4B8C-83A1-F6EECF244321}">
                <p14:modId xmlns:p14="http://schemas.microsoft.com/office/powerpoint/2010/main" val="1397714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D8FF4CA3-9CAC-294D-9B5A-9627A72789D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2" name="Text Placeholder 3">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49977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Subtitle Only Blu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725792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512063" y="815787"/>
            <a:ext cx="11184423" cy="555813"/>
          </a:xfrm>
        </p:spPr>
        <p:txBody>
          <a:bodyPr vert="horz"/>
          <a:lstStyle>
            <a:lvl1pPr>
              <a:defRPr>
                <a:solidFill>
                  <a:schemeClr val="bg1"/>
                </a:solidFill>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4" y="6374651"/>
            <a:ext cx="777240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Tree>
    <p:extLst>
      <p:ext uri="{BB962C8B-B14F-4D97-AF65-F5344CB8AC3E}">
        <p14:creationId xmlns:p14="http://schemas.microsoft.com/office/powerpoint/2010/main" val="2211164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ack Page">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42246470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EF54C89-1860-6542-AE68-06CDC85D9D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81346" y="2628924"/>
            <a:ext cx="3229308" cy="1600151"/>
          </a:xfrm>
          <a:prstGeom prst="rect">
            <a:avLst/>
          </a:prstGeom>
        </p:spPr>
      </p:pic>
    </p:spTree>
    <p:extLst>
      <p:ext uri="{BB962C8B-B14F-4D97-AF65-F5344CB8AC3E}">
        <p14:creationId xmlns:p14="http://schemas.microsoft.com/office/powerpoint/2010/main" val="129673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85527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12/22/25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73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8" y="89098"/>
            <a:ext cx="11394276" cy="108001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71932" y="6353221"/>
            <a:ext cx="3860800" cy="365125"/>
          </a:xfrm>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62341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2EBF0FDB-36F6-F6E4-171E-1077D0A3AC9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227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cSld name="Subtitle-A + Content on Blue Lef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8F659EC-F8BA-690B-0EB2-9610E5E14496}"/>
              </a:ext>
            </a:extLst>
          </p:cNvPr>
          <p:cNvGraphicFramePr>
            <a:graphicFrameLocks noChangeAspect="1"/>
          </p:cNvGraphicFramePr>
          <p:nvPr userDrawn="1">
            <p:custDataLst>
              <p:tags r:id="rId1"/>
            </p:custDataLst>
            <p:extLst>
              <p:ext uri="{D42A27DB-BD31-4B8C-83A1-F6EECF244321}">
                <p14:modId xmlns:p14="http://schemas.microsoft.com/office/powerpoint/2010/main" val="33874292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98F659EC-F8BA-690B-0EB2-9610E5E144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Footer Placeholder 5">
            <a:extLst>
              <a:ext uri="{FF2B5EF4-FFF2-40B4-BE49-F238E27FC236}">
                <a16:creationId xmlns:a16="http://schemas.microsoft.com/office/drawing/2014/main" id="{644AB274-9DB4-886E-BE73-216874215B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2023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FF923AD-FB06-C213-91CD-2335E2A2AD9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229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9887" y="301559"/>
            <a:ext cx="9727228" cy="617000"/>
          </a:xfrm>
        </p:spPr>
        <p:txBody>
          <a:bodyPr>
            <a:normAutofit/>
          </a:bodyPr>
          <a:lstStyle>
            <a:lvl1pPr>
              <a:defRPr sz="1800"/>
            </a:lvl1pPr>
          </a:lstStyle>
          <a:p>
            <a:r>
              <a:rPr lang="en-US" dirty="0"/>
              <a:t>Click to edit </a:t>
            </a:r>
            <a:br>
              <a:rPr lang="en-US" dirty="0"/>
            </a:br>
            <a:r>
              <a:rPr lang="en-US" dirty="0"/>
              <a:t>Master title style – two lines header</a:t>
            </a:r>
          </a:p>
        </p:txBody>
      </p:sp>
      <p:cxnSp>
        <p:nvCxnSpPr>
          <p:cNvPr id="5" name="Straight Connector 4">
            <a:extLst>
              <a:ext uri="{FF2B5EF4-FFF2-40B4-BE49-F238E27FC236}">
                <a16:creationId xmlns:a16="http://schemas.microsoft.com/office/drawing/2014/main" id="{B9DA0B7D-0562-2746-8AC1-A9D60421ED16}"/>
              </a:ext>
            </a:extLst>
          </p:cNvPr>
          <p:cNvCxnSpPr>
            <a:cxnSpLocks/>
          </p:cNvCxnSpPr>
          <p:nvPr userDrawn="1"/>
        </p:nvCxnSpPr>
        <p:spPr>
          <a:xfrm>
            <a:off x="747703" y="868438"/>
            <a:ext cx="11157252" cy="0"/>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80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00A29-A31B-4259-A6A0-F5628C56EB95}" type="datetime1">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0F5CE-8F9F-4FDA-9BB4-52E56C31BFBD}" type="slidenum">
              <a:rPr lang="en-US" smtClean="0"/>
              <a:t>‹#›</a:t>
            </a:fld>
            <a:endParaRPr lang="en-US"/>
          </a:p>
        </p:txBody>
      </p:sp>
    </p:spTree>
    <p:extLst>
      <p:ext uri="{BB962C8B-B14F-4D97-AF65-F5344CB8AC3E}">
        <p14:creationId xmlns:p14="http://schemas.microsoft.com/office/powerpoint/2010/main" val="666533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12/22/25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084072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12/22/25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2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12/22/25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4219089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12/22/25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412237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05071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300A29-A31B-4259-A6A0-F5628C56EB95}" type="datetime1">
              <a:rPr lang="en-US" smtClean="0"/>
              <a:t>12/22/25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0F5CE-8F9F-4FDA-9BB4-52E56C31BFBD}" type="slidenum">
              <a:rPr lang="en-US" smtClean="0"/>
              <a:t>‹#›</a:t>
            </a:fld>
            <a:endParaRPr lang="en-US"/>
          </a:p>
        </p:txBody>
      </p:sp>
    </p:spTree>
    <p:extLst>
      <p:ext uri="{BB962C8B-B14F-4D97-AF65-F5344CB8AC3E}">
        <p14:creationId xmlns:p14="http://schemas.microsoft.com/office/powerpoint/2010/main" val="1778809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291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85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2551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8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9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337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203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5370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24442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4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80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86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12324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4950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482951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774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8333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42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715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3281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22372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8284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6945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6945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8241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8241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2335847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85447"/>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832943"/>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54655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81885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28964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361934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26217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346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05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34038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12/22/25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12/22/25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image" Target="../media/image36.jpe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61.xml"/><Relationship Id="rId7" Type="http://schemas.openxmlformats.org/officeDocument/2006/relationships/image" Target="../media/image41.jpeg"/><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theme" Target="../theme/theme11.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slideLayout" Target="../slideLayouts/slideLayout202.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42" Type="http://schemas.openxmlformats.org/officeDocument/2006/relationships/slideLayout" Target="../slideLayouts/slideLayout205.xml"/><Relationship Id="rId47" Type="http://schemas.openxmlformats.org/officeDocument/2006/relationships/oleObject" Target="../embeddings/oleObject1.bin"/><Relationship Id="rId7" Type="http://schemas.openxmlformats.org/officeDocument/2006/relationships/slideLayout" Target="../slideLayouts/slideLayout17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9" Type="http://schemas.openxmlformats.org/officeDocument/2006/relationships/slideLayout" Target="../slideLayouts/slideLayout19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45" Type="http://schemas.openxmlformats.org/officeDocument/2006/relationships/theme" Target="../theme/theme12.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image" Target="../media/image43.emf"/><Relationship Id="rId8" Type="http://schemas.openxmlformats.org/officeDocument/2006/relationships/slideLayout" Target="../slideLayouts/slideLayout171.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tags" Target="../tags/tag6.xml"/><Relationship Id="rId20" Type="http://schemas.openxmlformats.org/officeDocument/2006/relationships/slideLayout" Target="../slideLayouts/slideLayout183.xml"/><Relationship Id="rId41" Type="http://schemas.openxmlformats.org/officeDocument/2006/relationships/slideLayout" Target="../slideLayouts/slideLayout204.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210.xml"/><Relationship Id="rId7" Type="http://schemas.openxmlformats.org/officeDocument/2006/relationships/theme" Target="../theme/theme1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5" Type="http://schemas.openxmlformats.org/officeDocument/2006/relationships/slideLayout" Target="../slideLayouts/slideLayout212.xml"/><Relationship Id="rId4" Type="http://schemas.openxmlformats.org/officeDocument/2006/relationships/slideLayout" Target="../slideLayouts/slideLayout2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image" Target="../media/image1.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theme" Target="../theme/theme14.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8.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BE2F9F-7A0E-194A-BE01-1D02E367C64F}" type="datetimeFigureOut">
              <a:rPr lang="en-US" smtClean="0"/>
              <a:t>12/22/25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7" name="Picture 6" descr="interior_matrix_16x9.jpg"/>
          <p:cNvPicPr>
            <a:picLocks noChangeAspect="1"/>
          </p:cNvPicPr>
          <p:nvPr/>
        </p:nvPicPr>
        <p:blipFill>
          <a:blip r:embed="rId19">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463886726"/>
      </p:ext>
    </p:extLst>
  </p:cSld>
  <p:clrMap bg1="lt1" tx1="dk1" bg2="lt2" tx2="dk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 id="2147484896" r:id="rId12"/>
    <p:sldLayoutId id="2147484897" r:id="rId13"/>
    <p:sldLayoutId id="2147484898" r:id="rId14"/>
    <p:sldLayoutId id="2147484899" r:id="rId15"/>
    <p:sldLayoutId id="2147484900" r:id="rId16"/>
    <p:sldLayoutId id="214748490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1" latinLnBrk="0" hangingPunct="1">
        <a:spcBef>
          <a:spcPct val="0"/>
        </a:spcBef>
        <a:buNone/>
        <a:defRPr sz="5333" b="0"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26559"/>
            <a:ext cx="10972800" cy="69107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BE2F9F-7A0E-194A-BE01-1D02E367C64F}" type="datetimeFigureOut">
              <a:rPr lang="en-US" smtClean="0"/>
              <a:t>12/22/25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7" name="Picture 6" descr="interior_matrix_16x9.jpg"/>
          <p:cNvPicPr>
            <a:picLocks noChangeAspect="1"/>
          </p:cNvPicPr>
          <p:nvPr/>
        </p:nvPicPr>
        <p:blipFill>
          <a:blip r:embed="rId7" cstate="print">
            <a:extLst>
              <a:ext uri="{28A0092B-C50C-407E-A947-70E740481C1C}">
                <a14:useLocalDpi xmlns:a14="http://schemas.microsoft.com/office/drawing/2010/main" val="0"/>
              </a:ext>
            </a:extLst>
          </a:blip>
          <a:stretch/>
        </p:blipFill>
        <p:spPr>
          <a:xfrm>
            <a:off x="1" y="0"/>
            <a:ext cx="12181172" cy="6858000"/>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DE63B1-7AC8-E144-A6E7-AC58FCFF4464}" type="slidenum">
              <a:rPr lang="en-US" smtClean="0"/>
              <a:t>‹#›</a:t>
            </a:fld>
            <a:endParaRPr lang="en-US"/>
          </a:p>
        </p:txBody>
      </p:sp>
    </p:spTree>
    <p:extLst>
      <p:ext uri="{BB962C8B-B14F-4D97-AF65-F5344CB8AC3E}">
        <p14:creationId xmlns:p14="http://schemas.microsoft.com/office/powerpoint/2010/main" val="269590800"/>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1" latinLnBrk="0" hangingPunct="1">
        <a:spcBef>
          <a:spcPct val="0"/>
        </a:spcBef>
        <a:buNone/>
        <a:defRPr sz="5333" b="0"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30A0C78-5224-034D-8AA8-8CF1E63A15EF}"/>
              </a:ext>
            </a:extLst>
          </p:cNvPr>
          <p:cNvGraphicFramePr>
            <a:graphicFrameLocks noChangeAspect="1"/>
          </p:cNvGraphicFramePr>
          <p:nvPr>
            <p:custDataLst>
              <p:tags r:id="rId46"/>
            </p:custDataLst>
            <p:extLst>
              <p:ext uri="{D42A27DB-BD31-4B8C-83A1-F6EECF244321}">
                <p14:modId xmlns:p14="http://schemas.microsoft.com/office/powerpoint/2010/main" val="7541491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7" imgW="7772400" imgH="10058400" progId="TCLayout.ActiveDocument.1">
                  <p:embed/>
                </p:oleObj>
              </mc:Choice>
              <mc:Fallback>
                <p:oleObj name="think-cell Slide" r:id="rId47" imgW="7772400" imgH="10058400" progId="TCLayout.ActiveDocument.1">
                  <p:embed/>
                  <p:pic>
                    <p:nvPicPr>
                      <p:cNvPr id="8" name="Object 7" hidden="1">
                        <a:extLst>
                          <a:ext uri="{FF2B5EF4-FFF2-40B4-BE49-F238E27FC236}">
                            <a16:creationId xmlns:a16="http://schemas.microsoft.com/office/drawing/2014/main" id="{630A0C78-5224-034D-8AA8-8CF1E63A15EF}"/>
                          </a:ext>
                        </a:extLst>
                      </p:cNvPr>
                      <p:cNvPicPr/>
                      <p:nvPr/>
                    </p:nvPicPr>
                    <p:blipFill>
                      <a:blip r:embed="rId48"/>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Arial" panose="020B0604020202020204" pitchFamily="34" charset="0"/>
                <a:cs typeface="Arial" panose="020B0604020202020204" pitchFamily="34" charset="0"/>
              </a:defRPr>
            </a:lvl1pPr>
          </a:lstStyle>
          <a:p>
            <a:fld id="{523A240F-EAFE-E84F-B44C-6D7A08E0E409}" type="slidenum">
              <a:rPr lang="en-US" smtClean="0"/>
              <a:t>‹#›</a:t>
            </a:fld>
            <a:endParaRPr lang="en-US"/>
          </a:p>
        </p:txBody>
      </p:sp>
    </p:spTree>
    <p:extLst>
      <p:ext uri="{BB962C8B-B14F-4D97-AF65-F5344CB8AC3E}">
        <p14:creationId xmlns:p14="http://schemas.microsoft.com/office/powerpoint/2010/main" val="323628860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 id="2147484940" r:id="rId32"/>
    <p:sldLayoutId id="2147484941" r:id="rId33"/>
    <p:sldLayoutId id="2147484942" r:id="rId34"/>
    <p:sldLayoutId id="2147484943" r:id="rId35"/>
    <p:sldLayoutId id="2147484944" r:id="rId36"/>
    <p:sldLayoutId id="2147484945" r:id="rId37"/>
    <p:sldLayoutId id="2147484946" r:id="rId38"/>
    <p:sldLayoutId id="2147484947" r:id="rId39"/>
    <p:sldLayoutId id="2147484948" r:id="rId40"/>
    <p:sldLayoutId id="2147484949" r:id="rId41"/>
    <p:sldLayoutId id="2147484950" r:id="rId42"/>
    <p:sldLayoutId id="2147484951" r:id="rId43"/>
    <p:sldLayoutId id="2147484952" r:id="rId4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2pPr>
      <a:lvl3pPr marL="4572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3pPr>
      <a:lvl4pPr marL="685800" indent="-228600" algn="l" defTabSz="914400" rtl="0" eaLnBrk="1" latinLnBrk="0" hangingPunct="1">
        <a:lnSpc>
          <a:spcPct val="100000"/>
        </a:lnSpc>
        <a:spcBef>
          <a:spcPts val="0"/>
        </a:spcBef>
        <a:buFont typeface="Arial" panose="020B0604020202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0"/>
        </a:spcBef>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12/22/25</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4167258070"/>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849229644"/>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 id="2147484975" r:id="rId15"/>
    <p:sldLayoutId id="2147484976" r:id="rId16"/>
    <p:sldLayoutId id="2147484977" r:id="rId17"/>
    <p:sldLayoutId id="2147484978" r:id="rId18"/>
    <p:sldLayoutId id="2147484979" r:id="rId19"/>
    <p:sldLayoutId id="2147484980" r:id="rId20"/>
    <p:sldLayoutId id="2147484981" r:id="rId21"/>
    <p:sldLayoutId id="2147484982" r:id="rId22"/>
    <p:sldLayoutId id="2147484983" r:id="rId23"/>
    <p:sldLayoutId id="2147484984" r:id="rId24"/>
    <p:sldLayoutId id="2147484985" r:id="rId25"/>
    <p:sldLayoutId id="2147484986" r:id="rId26"/>
    <p:sldLayoutId id="2147484987"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0BF9A7-392E-8182-D76C-65074AC62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9FC09-91E5-7C28-681A-00BCDF055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74D20-7ED4-A298-F82F-0A6530DBA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41B64B-AEB1-9D42-8822-A886F9C92FBD}" type="datetimeFigureOut">
              <a:rPr lang="en-US" smtClean="0"/>
              <a:t>12/22/25</a:t>
            </a:fld>
            <a:endParaRPr lang="en-US"/>
          </a:p>
        </p:txBody>
      </p:sp>
      <p:sp>
        <p:nvSpPr>
          <p:cNvPr id="5" name="Footer Placeholder 4">
            <a:extLst>
              <a:ext uri="{FF2B5EF4-FFF2-40B4-BE49-F238E27FC236}">
                <a16:creationId xmlns:a16="http://schemas.microsoft.com/office/drawing/2014/main" id="{26EFAE01-CE6A-2EF0-FDE2-AAD597AF12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3EF93D-81E3-0ACB-508E-C8AB255C0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CFDEAD-6660-D44B-9165-BFA40C063C93}" type="slidenum">
              <a:rPr lang="en-US" smtClean="0"/>
              <a:t>‹#›</a:t>
            </a:fld>
            <a:endParaRPr lang="en-US"/>
          </a:p>
        </p:txBody>
      </p:sp>
    </p:spTree>
    <p:extLst>
      <p:ext uri="{BB962C8B-B14F-4D97-AF65-F5344CB8AC3E}">
        <p14:creationId xmlns:p14="http://schemas.microsoft.com/office/powerpoint/2010/main" val="2458116461"/>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9"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248A8-602F-01A1-3B78-3376187F58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919DC-07F3-70D1-AF5E-7F6D2B170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A79AB-4711-95F9-333F-A5BFAFA28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150B0-0502-1B44-A3DF-04571729E7CD}" type="datetimeFigureOut">
              <a:rPr lang="en-US" smtClean="0"/>
              <a:t>12/22/25</a:t>
            </a:fld>
            <a:endParaRPr lang="en-US"/>
          </a:p>
        </p:txBody>
      </p:sp>
      <p:sp>
        <p:nvSpPr>
          <p:cNvPr id="5" name="Footer Placeholder 4">
            <a:extLst>
              <a:ext uri="{FF2B5EF4-FFF2-40B4-BE49-F238E27FC236}">
                <a16:creationId xmlns:a16="http://schemas.microsoft.com/office/drawing/2014/main" id="{D1977145-648B-EF0B-15B6-FB564A539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30D7B-46E0-E681-22EB-0D8F20DE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412B4-1276-DD40-9CAC-E162A94B8F9F}" type="slidenum">
              <a:rPr lang="en-US" smtClean="0"/>
              <a:t>‹#›</a:t>
            </a:fld>
            <a:endParaRPr lang="en-US"/>
          </a:p>
        </p:txBody>
      </p:sp>
    </p:spTree>
    <p:extLst>
      <p:ext uri="{BB962C8B-B14F-4D97-AF65-F5344CB8AC3E}">
        <p14:creationId xmlns:p14="http://schemas.microsoft.com/office/powerpoint/2010/main" val="3953024919"/>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 id="214748488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1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1.xml"/><Relationship Id="rId1" Type="http://schemas.openxmlformats.org/officeDocument/2006/relationships/slideLayout" Target="../slideLayouts/slideLayout149.xml"/><Relationship Id="rId4" Type="http://schemas.microsoft.com/office/2007/relationships/hdphoto" Target="../media/hdphoto41.wd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3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3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1.xml"/><Relationship Id="rId1" Type="http://schemas.openxmlformats.org/officeDocument/2006/relationships/slideLayout" Target="../slideLayouts/slideLayout118.xml"/><Relationship Id="rId4" Type="http://schemas.openxmlformats.org/officeDocument/2006/relationships/image" Target="../media/image156.png"/></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2.xml"/><Relationship Id="rId1" Type="http://schemas.openxmlformats.org/officeDocument/2006/relationships/slideLayout" Target="../slideLayouts/slideLayout112.xml"/><Relationship Id="rId4" Type="http://schemas.microsoft.com/office/2007/relationships/hdphoto" Target="../media/hdphoto42.wdp"/></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3.xml"/><Relationship Id="rId1" Type="http://schemas.openxmlformats.org/officeDocument/2006/relationships/slideLayout" Target="../slideLayouts/slideLayout117.xml"/><Relationship Id="rId4" Type="http://schemas.microsoft.com/office/2007/relationships/hdphoto" Target="../media/hdphoto43.wdp"/></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117.xml"/><Relationship Id="rId4" Type="http://schemas.microsoft.com/office/2007/relationships/hdphoto" Target="../media/hdphoto44.wdp"/></Relationships>
</file>

<file path=ppt/slides/_rels/slide1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5.xml"/><Relationship Id="rId1" Type="http://schemas.openxmlformats.org/officeDocument/2006/relationships/slideLayout" Target="../slideLayouts/slideLayout117.xml"/><Relationship Id="rId4" Type="http://schemas.microsoft.com/office/2007/relationships/hdphoto" Target="../media/hdphoto45.wdp"/></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117.xml"/><Relationship Id="rId4" Type="http://schemas.microsoft.com/office/2007/relationships/hdphoto" Target="../media/hdphoto46.wdp"/></Relationships>
</file>

<file path=ppt/slides/_rels/slide1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7.xml"/><Relationship Id="rId1" Type="http://schemas.openxmlformats.org/officeDocument/2006/relationships/slideLayout" Target="../slideLayouts/slideLayout117.xml"/><Relationship Id="rId4" Type="http://schemas.microsoft.com/office/2007/relationships/hdphoto" Target="../media/hdphoto47.wdp"/></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8.xml"/><Relationship Id="rId1" Type="http://schemas.openxmlformats.org/officeDocument/2006/relationships/slideLayout" Target="../slideLayouts/slideLayout117.xml"/><Relationship Id="rId6" Type="http://schemas.microsoft.com/office/2007/relationships/hdphoto" Target="../media/hdphoto49.wdp"/><Relationship Id="rId5" Type="http://schemas.openxmlformats.org/officeDocument/2006/relationships/image" Target="../media/image164.png"/><Relationship Id="rId4" Type="http://schemas.microsoft.com/office/2007/relationships/hdphoto" Target="../media/hdphoto48.wdp"/></Relationships>
</file>

<file path=ppt/slides/_rels/slide1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9.xml"/><Relationship Id="rId1" Type="http://schemas.openxmlformats.org/officeDocument/2006/relationships/slideLayout" Target="../slideLayouts/slideLayout117.xml"/><Relationship Id="rId4" Type="http://schemas.microsoft.com/office/2007/relationships/hdphoto" Target="../media/hdphoto50.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0.xml"/><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1.xml"/><Relationship Id="rId1" Type="http://schemas.openxmlformats.org/officeDocument/2006/relationships/slideLayout" Target="../slideLayouts/slideLayout118.xml"/><Relationship Id="rId6" Type="http://schemas.microsoft.com/office/2007/relationships/hdphoto" Target="../media/hdphoto52.wdp"/><Relationship Id="rId5" Type="http://schemas.openxmlformats.org/officeDocument/2006/relationships/image" Target="../media/image168.png"/><Relationship Id="rId4" Type="http://schemas.microsoft.com/office/2007/relationships/hdphoto" Target="../media/hdphoto51.wdp"/></Relationships>
</file>

<file path=ppt/slides/_rels/slide12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2.xml"/><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3.xml"/><Relationship Id="rId1" Type="http://schemas.openxmlformats.org/officeDocument/2006/relationships/slideLayout" Target="../slideLayouts/slideLayout118.xml"/><Relationship Id="rId4" Type="http://schemas.microsoft.com/office/2007/relationships/hdphoto" Target="../media/hdphoto53.wdp"/></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4.xml"/><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8" Type="http://schemas.microsoft.com/office/2007/relationships/hdphoto" Target="../media/hdphoto56.wdp"/><Relationship Id="rId3" Type="http://schemas.openxmlformats.org/officeDocument/2006/relationships/image" Target="../media/image172.png"/><Relationship Id="rId7" Type="http://schemas.openxmlformats.org/officeDocument/2006/relationships/image" Target="../media/image174.png"/><Relationship Id="rId2" Type="http://schemas.openxmlformats.org/officeDocument/2006/relationships/notesSlide" Target="../notesSlides/notesSlide125.xml"/><Relationship Id="rId1" Type="http://schemas.openxmlformats.org/officeDocument/2006/relationships/slideLayout" Target="../slideLayouts/slideLayout118.xml"/><Relationship Id="rId6" Type="http://schemas.microsoft.com/office/2007/relationships/hdphoto" Target="../media/hdphoto55.wdp"/><Relationship Id="rId5" Type="http://schemas.openxmlformats.org/officeDocument/2006/relationships/image" Target="../media/image173.png"/><Relationship Id="rId4" Type="http://schemas.microsoft.com/office/2007/relationships/hdphoto" Target="../media/hdphoto54.wdp"/></Relationships>
</file>

<file path=ppt/slides/_rels/slide1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6.xml"/><Relationship Id="rId1" Type="http://schemas.openxmlformats.org/officeDocument/2006/relationships/slideLayout" Target="../slideLayouts/slideLayout118.xml"/><Relationship Id="rId4" Type="http://schemas.microsoft.com/office/2007/relationships/hdphoto" Target="../media/hdphoto57.wdp"/></Relationships>
</file>

<file path=ppt/slides/_rels/slide1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7.xml"/><Relationship Id="rId1" Type="http://schemas.openxmlformats.org/officeDocument/2006/relationships/slideLayout" Target="../slideLayouts/slideLayout117.xml"/><Relationship Id="rId4" Type="http://schemas.openxmlformats.org/officeDocument/2006/relationships/image" Target="../media/image177.png"/></Relationships>
</file>

<file path=ppt/slides/_rels/slide128.xml.rels><?xml version="1.0" encoding="UTF-8" standalone="yes"?>
<Relationships xmlns="http://schemas.openxmlformats.org/package/2006/relationships"><Relationship Id="rId3" Type="http://schemas.openxmlformats.org/officeDocument/2006/relationships/image" Target="../media/image178.png"/><Relationship Id="rId7" Type="http://schemas.microsoft.com/office/2007/relationships/hdphoto" Target="../media/hdphoto59.wdp"/><Relationship Id="rId2" Type="http://schemas.openxmlformats.org/officeDocument/2006/relationships/notesSlide" Target="../notesSlides/notesSlide128.xml"/><Relationship Id="rId1" Type="http://schemas.openxmlformats.org/officeDocument/2006/relationships/slideLayout" Target="../slideLayouts/slideLayout118.xml"/><Relationship Id="rId6" Type="http://schemas.openxmlformats.org/officeDocument/2006/relationships/image" Target="../media/image180.png"/><Relationship Id="rId5" Type="http://schemas.openxmlformats.org/officeDocument/2006/relationships/image" Target="../media/image179.emf"/><Relationship Id="rId4" Type="http://schemas.microsoft.com/office/2007/relationships/hdphoto" Target="../media/hdphoto58.wdp"/></Relationships>
</file>

<file path=ppt/slides/_rels/slide129.xml.rels><?xml version="1.0" encoding="UTF-8" standalone="yes"?>
<Relationships xmlns="http://schemas.openxmlformats.org/package/2006/relationships"><Relationship Id="rId3" Type="http://schemas.openxmlformats.org/officeDocument/2006/relationships/image" Target="../media/image181.png"/><Relationship Id="rId7" Type="http://schemas.microsoft.com/office/2007/relationships/hdphoto" Target="../media/hdphoto61.wdp"/><Relationship Id="rId2" Type="http://schemas.openxmlformats.org/officeDocument/2006/relationships/notesSlide" Target="../notesSlides/notesSlide129.xml"/><Relationship Id="rId1" Type="http://schemas.openxmlformats.org/officeDocument/2006/relationships/slideLayout" Target="../slideLayouts/slideLayout113.xml"/><Relationship Id="rId6" Type="http://schemas.openxmlformats.org/officeDocument/2006/relationships/image" Target="../media/image183.png"/><Relationship Id="rId5" Type="http://schemas.microsoft.com/office/2007/relationships/hdphoto" Target="../media/hdphoto60.wdp"/><Relationship Id="rId4" Type="http://schemas.openxmlformats.org/officeDocument/2006/relationships/image" Target="../media/image18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microsoft.com/office/2007/relationships/hdphoto" Target="../media/hdphoto64.wdp"/><Relationship Id="rId3" Type="http://schemas.openxmlformats.org/officeDocument/2006/relationships/image" Target="../media/image184.png"/><Relationship Id="rId7" Type="http://schemas.openxmlformats.org/officeDocument/2006/relationships/image" Target="../media/image186.png"/><Relationship Id="rId2" Type="http://schemas.openxmlformats.org/officeDocument/2006/relationships/notesSlide" Target="../notesSlides/notesSlide130.xml"/><Relationship Id="rId1" Type="http://schemas.openxmlformats.org/officeDocument/2006/relationships/slideLayout" Target="../slideLayouts/slideLayout113.xml"/><Relationship Id="rId6" Type="http://schemas.microsoft.com/office/2007/relationships/hdphoto" Target="../media/hdphoto63.wdp"/><Relationship Id="rId5" Type="http://schemas.openxmlformats.org/officeDocument/2006/relationships/image" Target="../media/image185.png"/><Relationship Id="rId4" Type="http://schemas.microsoft.com/office/2007/relationships/hdphoto" Target="../media/hdphoto62.wdp"/></Relationships>
</file>

<file path=ppt/slides/_rels/slide131.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187.png"/><Relationship Id="rId7"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113.xml"/><Relationship Id="rId6" Type="http://schemas.microsoft.com/office/2007/relationships/hdphoto" Target="../media/hdphoto66.wdp"/><Relationship Id="rId5" Type="http://schemas.openxmlformats.org/officeDocument/2006/relationships/image" Target="../media/image188.png"/><Relationship Id="rId4" Type="http://schemas.microsoft.com/office/2007/relationships/hdphoto" Target="../media/hdphoto65.wdp"/></Relationships>
</file>

<file path=ppt/slides/_rels/slide1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2.xml"/><Relationship Id="rId1" Type="http://schemas.openxmlformats.org/officeDocument/2006/relationships/slideLayout" Target="../slideLayouts/slideLayout113.xml"/><Relationship Id="rId5" Type="http://schemas.microsoft.com/office/2007/relationships/hdphoto" Target="../media/hdphoto68.wdp"/><Relationship Id="rId4" Type="http://schemas.openxmlformats.org/officeDocument/2006/relationships/image" Target="../media/image191.png"/></Relationships>
</file>

<file path=ppt/slides/_rels/slide13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2.png"/><Relationship Id="rId7" Type="http://schemas.microsoft.com/office/2007/relationships/hdphoto" Target="../media/hdphoto70.wdp"/><Relationship Id="rId2" Type="http://schemas.openxmlformats.org/officeDocument/2006/relationships/notesSlide" Target="../notesSlides/notesSlide133.xml"/><Relationship Id="rId1" Type="http://schemas.openxmlformats.org/officeDocument/2006/relationships/slideLayout" Target="../slideLayouts/slideLayout113.xml"/><Relationship Id="rId6" Type="http://schemas.openxmlformats.org/officeDocument/2006/relationships/image" Target="../media/image194.png"/><Relationship Id="rId5" Type="http://schemas.openxmlformats.org/officeDocument/2006/relationships/image" Target="../media/image193.png"/><Relationship Id="rId4" Type="http://schemas.microsoft.com/office/2007/relationships/hdphoto" Target="../media/hdphoto69.wdp"/><Relationship Id="rId9" Type="http://schemas.microsoft.com/office/2007/relationships/hdphoto" Target="../media/hdphoto71.wdp"/></Relationships>
</file>

<file path=ppt/slides/_rels/slide134.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198.png"/><Relationship Id="rId2" Type="http://schemas.openxmlformats.org/officeDocument/2006/relationships/notesSlide" Target="../notesSlides/notesSlide134.xml"/><Relationship Id="rId1" Type="http://schemas.openxmlformats.org/officeDocument/2006/relationships/slideLayout" Target="../slideLayouts/slideLayout113.xml"/><Relationship Id="rId6" Type="http://schemas.microsoft.com/office/2007/relationships/hdphoto" Target="../media/hdphoto73.wdp"/><Relationship Id="rId5" Type="http://schemas.openxmlformats.org/officeDocument/2006/relationships/image" Target="../media/image197.png"/><Relationship Id="rId4" Type="http://schemas.microsoft.com/office/2007/relationships/hdphoto" Target="../media/hdphoto72.wdp"/></Relationships>
</file>

<file path=ppt/slides/_rels/slide13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5.xml"/><Relationship Id="rId1" Type="http://schemas.openxmlformats.org/officeDocument/2006/relationships/slideLayout" Target="../slideLayouts/slideLayout113.xml"/><Relationship Id="rId6" Type="http://schemas.microsoft.com/office/2007/relationships/hdphoto" Target="../media/hdphoto75.wdp"/><Relationship Id="rId5" Type="http://schemas.openxmlformats.org/officeDocument/2006/relationships/image" Target="../media/image200.png"/><Relationship Id="rId4" Type="http://schemas.microsoft.com/office/2007/relationships/hdphoto" Target="../media/hdphoto74.wdp"/></Relationships>
</file>

<file path=ppt/slides/_rels/slide136.xml.rels><?xml version="1.0" encoding="UTF-8" standalone="yes"?>
<Relationships xmlns="http://schemas.openxmlformats.org/package/2006/relationships"><Relationship Id="rId8" Type="http://schemas.microsoft.com/office/2007/relationships/hdphoto" Target="../media/hdphoto78.wdp"/><Relationship Id="rId3" Type="http://schemas.openxmlformats.org/officeDocument/2006/relationships/image" Target="../media/image201.png"/><Relationship Id="rId7" Type="http://schemas.openxmlformats.org/officeDocument/2006/relationships/image" Target="../media/image203.png"/><Relationship Id="rId2" Type="http://schemas.openxmlformats.org/officeDocument/2006/relationships/notesSlide" Target="../notesSlides/notesSlide136.xml"/><Relationship Id="rId1" Type="http://schemas.openxmlformats.org/officeDocument/2006/relationships/slideLayout" Target="../slideLayouts/slideLayout113.xml"/><Relationship Id="rId6" Type="http://schemas.microsoft.com/office/2007/relationships/hdphoto" Target="../media/hdphoto77.wdp"/><Relationship Id="rId5" Type="http://schemas.openxmlformats.org/officeDocument/2006/relationships/image" Target="../media/image202.png"/><Relationship Id="rId10" Type="http://schemas.microsoft.com/office/2007/relationships/hdphoto" Target="../media/hdphoto79.wdp"/><Relationship Id="rId4" Type="http://schemas.microsoft.com/office/2007/relationships/hdphoto" Target="../media/hdphoto76.wdp"/><Relationship Id="rId9" Type="http://schemas.openxmlformats.org/officeDocument/2006/relationships/image" Target="../media/image204.png"/></Relationships>
</file>

<file path=ppt/slides/_rels/slide13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37.xml"/><Relationship Id="rId1" Type="http://schemas.openxmlformats.org/officeDocument/2006/relationships/slideLayout" Target="../slideLayouts/slideLayout1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3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3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3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3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64.xml"/><Relationship Id="rId1" Type="http://schemas.openxmlformats.org/officeDocument/2006/relationships/tags" Target="../tags/tag55.xml"/><Relationship Id="rId6" Type="http://schemas.openxmlformats.org/officeDocument/2006/relationships/image" Target="../media/image45.png"/><Relationship Id="rId5" Type="http://schemas.openxmlformats.org/officeDocument/2006/relationships/image" Target="../media/image206.emf"/><Relationship Id="rId4" Type="http://schemas.openxmlformats.org/officeDocument/2006/relationships/oleObject" Target="../embeddings/oleObject35.bin"/></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0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0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0.xml"/><Relationship Id="rId1" Type="http://schemas.openxmlformats.org/officeDocument/2006/relationships/slideLayout" Target="../slideLayouts/slideLayout207.xml"/><Relationship Id="rId5" Type="http://schemas.microsoft.com/office/2007/relationships/hdphoto" Target="../media/hdphoto80.wdp"/><Relationship Id="rId4" Type="http://schemas.openxmlformats.org/officeDocument/2006/relationships/image" Target="../media/image208.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2.xml"/><Relationship Id="rId1" Type="http://schemas.openxmlformats.org/officeDocument/2006/relationships/slideLayout" Target="../slideLayouts/slideLayout203.xml"/><Relationship Id="rId6" Type="http://schemas.microsoft.com/office/2007/relationships/hdphoto" Target="../media/hdphoto82.wdp"/><Relationship Id="rId5" Type="http://schemas.microsoft.com/office/2007/relationships/hdphoto" Target="../media/hdphoto81.wdp"/><Relationship Id="rId4" Type="http://schemas.openxmlformats.org/officeDocument/2006/relationships/image" Target="../media/image210.png"/></Relationships>
</file>

<file path=ppt/slides/_rels/slide15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3.xml"/><Relationship Id="rId1" Type="http://schemas.openxmlformats.org/officeDocument/2006/relationships/slideLayout" Target="../slideLayouts/slideLayout171.xml"/></Relationships>
</file>

<file path=ppt/slides/_rels/slide15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4.xml"/><Relationship Id="rId1" Type="http://schemas.openxmlformats.org/officeDocument/2006/relationships/slideLayout" Target="../slideLayouts/slideLayout17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7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71.xml"/></Relationships>
</file>

<file path=ppt/slides/_rels/slide1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7.xml"/><Relationship Id="rId1" Type="http://schemas.openxmlformats.org/officeDocument/2006/relationships/slideLayout" Target="../slideLayouts/slideLayout171.xml"/><Relationship Id="rId4" Type="http://schemas.microsoft.com/office/2007/relationships/hdphoto" Target="../media/hdphoto83.wdp"/></Relationships>
</file>

<file path=ppt/slides/_rels/slide15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58.xml"/><Relationship Id="rId1" Type="http://schemas.openxmlformats.org/officeDocument/2006/relationships/slideLayout" Target="../slideLayouts/slideLayout171.xml"/><Relationship Id="rId4" Type="http://schemas.microsoft.com/office/2007/relationships/hdphoto" Target="../media/hdphoto84.wdp"/></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60.xml"/><Relationship Id="rId1" Type="http://schemas.openxmlformats.org/officeDocument/2006/relationships/slideLayout" Target="../slideLayouts/slideLayout171.xml"/><Relationship Id="rId4" Type="http://schemas.openxmlformats.org/officeDocument/2006/relationships/image" Target="../media/image216.png"/></Relationships>
</file>

<file path=ppt/slides/_rels/slide16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61.xml"/><Relationship Id="rId1" Type="http://schemas.openxmlformats.org/officeDocument/2006/relationships/slideLayout" Target="../slideLayouts/slideLayout171.xml"/><Relationship Id="rId4" Type="http://schemas.microsoft.com/office/2007/relationships/hdphoto" Target="../media/hdphoto85.wdp"/></Relationships>
</file>

<file path=ppt/slides/_rels/slide1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62.xml"/><Relationship Id="rId1" Type="http://schemas.openxmlformats.org/officeDocument/2006/relationships/slideLayout" Target="../slideLayouts/slideLayout171.xml"/><Relationship Id="rId4" Type="http://schemas.microsoft.com/office/2007/relationships/hdphoto" Target="../media/hdphoto86.wdp"/></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06.xml"/></Relationships>
</file>

<file path=ppt/slides/_rels/slide16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4.xml"/><Relationship Id="rId1" Type="http://schemas.openxmlformats.org/officeDocument/2006/relationships/slideLayout" Target="../slideLayouts/slideLayout206.xml"/><Relationship Id="rId6" Type="http://schemas.microsoft.com/office/2007/relationships/hdphoto" Target="../media/hdphoto88.wdp"/><Relationship Id="rId5" Type="http://schemas.openxmlformats.org/officeDocument/2006/relationships/image" Target="../media/image220.png"/><Relationship Id="rId4" Type="http://schemas.microsoft.com/office/2007/relationships/hdphoto" Target="../media/hdphoto87.wdp"/></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71.xml"/></Relationships>
</file>

<file path=ppt/slides/_rels/slide16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67.xml"/><Relationship Id="rId1" Type="http://schemas.openxmlformats.org/officeDocument/2006/relationships/slideLayout" Target="../slideLayouts/slideLayout171.xml"/><Relationship Id="rId6" Type="http://schemas.microsoft.com/office/2007/relationships/hdphoto" Target="../media/hdphoto90.wdp"/><Relationship Id="rId5" Type="http://schemas.openxmlformats.org/officeDocument/2006/relationships/image" Target="../media/image222.png"/><Relationship Id="rId4" Type="http://schemas.microsoft.com/office/2007/relationships/hdphoto" Target="../media/hdphoto89.wdp"/></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7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1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0.xml"/><Relationship Id="rId1" Type="http://schemas.openxmlformats.org/officeDocument/2006/relationships/slideLayout" Target="../slideLayouts/slideLayout2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1.xml"/><Relationship Id="rId1" Type="http://schemas.openxmlformats.org/officeDocument/2006/relationships/slideLayout" Target="../slideLayouts/slideLayout171.xml"/><Relationship Id="rId6" Type="http://schemas.microsoft.com/office/2007/relationships/hdphoto" Target="../media/hdphoto92.wdp"/><Relationship Id="rId5" Type="http://schemas.openxmlformats.org/officeDocument/2006/relationships/image" Target="../media/image224.png"/><Relationship Id="rId4" Type="http://schemas.microsoft.com/office/2007/relationships/hdphoto" Target="../media/hdphoto91.wdp"/></Relationships>
</file>

<file path=ppt/slides/_rels/slide17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2.xml"/><Relationship Id="rId1" Type="http://schemas.openxmlformats.org/officeDocument/2006/relationships/slideLayout" Target="../slideLayouts/slideLayout171.xml"/><Relationship Id="rId4" Type="http://schemas.microsoft.com/office/2007/relationships/hdphoto" Target="../media/hdphoto93.wdp"/></Relationships>
</file>

<file path=ppt/slides/_rels/slide173.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3.xml"/><Relationship Id="rId1" Type="http://schemas.openxmlformats.org/officeDocument/2006/relationships/slideLayout" Target="../slideLayouts/slideLayout20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4.xml"/><Relationship Id="rId1" Type="http://schemas.openxmlformats.org/officeDocument/2006/relationships/slideLayout" Target="../slideLayouts/slideLayout171.xml"/><Relationship Id="rId4" Type="http://schemas.microsoft.com/office/2007/relationships/hdphoto" Target="../media/hdphoto94.wdp"/></Relationships>
</file>

<file path=ppt/slides/_rels/slide17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5.xml"/><Relationship Id="rId1" Type="http://schemas.openxmlformats.org/officeDocument/2006/relationships/slideLayout" Target="../slideLayouts/slideLayout20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7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3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3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3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3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3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13.xml"/><Relationship Id="rId5" Type="http://schemas.openxmlformats.org/officeDocument/2006/relationships/hyperlink" Target="https://www.nature.com/leu" TargetMode="Externa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13.xml"/><Relationship Id="rId6" Type="http://schemas.microsoft.com/office/2007/relationships/hdphoto" Target="../media/hdphoto4.wdp"/><Relationship Id="rId5" Type="http://schemas.openxmlformats.org/officeDocument/2006/relationships/image" Target="../media/image75.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13.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13.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13.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13.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13.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1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13.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15.xml"/><Relationship Id="rId5" Type="http://schemas.microsoft.com/office/2007/relationships/hdphoto" Target="../media/hdphoto13.wdp"/><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113.xml"/><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113.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6.xml"/><Relationship Id="rId1" Type="http://schemas.openxmlformats.org/officeDocument/2006/relationships/slideLayout" Target="../slideLayouts/slideLayout130.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7.xml"/><Relationship Id="rId1" Type="http://schemas.openxmlformats.org/officeDocument/2006/relationships/slideLayout" Target="../slideLayouts/slideLayout134.xml"/><Relationship Id="rId5" Type="http://schemas.openxmlformats.org/officeDocument/2006/relationships/image" Target="../media/image95.png"/><Relationship Id="rId4" Type="http://schemas.openxmlformats.org/officeDocument/2006/relationships/image" Target="../media/image94.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9.xml"/><Relationship Id="rId1" Type="http://schemas.openxmlformats.org/officeDocument/2006/relationships/slideLayout" Target="../slideLayouts/slideLayout134.xml"/><Relationship Id="rId4" Type="http://schemas.openxmlformats.org/officeDocument/2006/relationships/image" Target="../media/image9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13.xml"/><Relationship Id="rId6" Type="http://schemas.openxmlformats.org/officeDocument/2006/relationships/image" Target="../media/image100.png"/><Relationship Id="rId5" Type="http://schemas.microsoft.com/office/2007/relationships/hdphoto" Target="../media/hdphoto15.wdp"/><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7.wdp"/><Relationship Id="rId2" Type="http://schemas.openxmlformats.org/officeDocument/2006/relationships/notesSlide" Target="../notesSlides/notesSlide61.xml"/><Relationship Id="rId1" Type="http://schemas.openxmlformats.org/officeDocument/2006/relationships/slideLayout" Target="../slideLayouts/slideLayout113.xml"/><Relationship Id="rId6" Type="http://schemas.openxmlformats.org/officeDocument/2006/relationships/image" Target="../media/image103.png"/><Relationship Id="rId5" Type="http://schemas.openxmlformats.org/officeDocument/2006/relationships/image" Target="../media/image102.png"/><Relationship Id="rId4" Type="http://schemas.microsoft.com/office/2007/relationships/hdphoto" Target="../media/hdphoto16.wdp"/></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19.wdp"/><Relationship Id="rId2" Type="http://schemas.openxmlformats.org/officeDocument/2006/relationships/notesSlide" Target="../notesSlides/notesSlide62.xml"/><Relationship Id="rId1" Type="http://schemas.openxmlformats.org/officeDocument/2006/relationships/slideLayout" Target="../slideLayouts/slideLayout113.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18.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113.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113.xml"/><Relationship Id="rId6" Type="http://schemas.microsoft.com/office/2007/relationships/hdphoto" Target="../media/hdphoto21.wdp"/><Relationship Id="rId5" Type="http://schemas.openxmlformats.org/officeDocument/2006/relationships/image" Target="../media/image110.png"/><Relationship Id="rId4" Type="http://schemas.microsoft.com/office/2007/relationships/hdphoto" Target="../media/hdphoto20.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1.emf"/><Relationship Id="rId7" Type="http://schemas.microsoft.com/office/2007/relationships/hdphoto" Target="../media/hdphoto23.wdp"/><Relationship Id="rId2" Type="http://schemas.openxmlformats.org/officeDocument/2006/relationships/notesSlide" Target="../notesSlides/notesSlide68.xml"/><Relationship Id="rId1" Type="http://schemas.openxmlformats.org/officeDocument/2006/relationships/slideLayout" Target="../slideLayouts/slideLayout118.xml"/><Relationship Id="rId6" Type="http://schemas.openxmlformats.org/officeDocument/2006/relationships/image" Target="../media/image113.png"/><Relationship Id="rId5" Type="http://schemas.microsoft.com/office/2007/relationships/hdphoto" Target="../media/hdphoto22.wdp"/><Relationship Id="rId4" Type="http://schemas.openxmlformats.org/officeDocument/2006/relationships/image" Target="../media/image112.png"/><Relationship Id="rId9" Type="http://schemas.openxmlformats.org/officeDocument/2006/relationships/image" Target="../media/image115.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163.xml"/><Relationship Id="rId4" Type="http://schemas.microsoft.com/office/2007/relationships/hdphoto" Target="../media/hdphoto24.wd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9.xml"/></Relationships>
</file>

<file path=ppt/slides/_rels/slide82.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82.xml"/><Relationship Id="rId1" Type="http://schemas.openxmlformats.org/officeDocument/2006/relationships/slideLayout" Target="../slideLayouts/slideLayout144.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 Id="rId14" Type="http://schemas.openxmlformats.org/officeDocument/2006/relationships/image" Target="../media/image128.svg"/></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3.xml"/><Relationship Id="rId1" Type="http://schemas.openxmlformats.org/officeDocument/2006/relationships/slideLayout" Target="../slideLayouts/slideLayout149.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149.xml"/><Relationship Id="rId4" Type="http://schemas.microsoft.com/office/2007/relationships/hdphoto" Target="../media/hdphoto25.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9.xml"/></Relationships>
</file>

<file path=ppt/slides/_rels/slide86.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149.xml"/><Relationship Id="rId6" Type="http://schemas.microsoft.com/office/2007/relationships/hdphoto" Target="../media/hdphoto27.wdp"/><Relationship Id="rId5" Type="http://schemas.openxmlformats.org/officeDocument/2006/relationships/image" Target="../media/image133.png"/><Relationship Id="rId4" Type="http://schemas.microsoft.com/office/2007/relationships/hdphoto" Target="../media/hdphoto26.wdp"/><Relationship Id="rId9"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158.xml"/><Relationship Id="rId4" Type="http://schemas.microsoft.com/office/2007/relationships/hdphoto" Target="../media/hdphoto29.wdp"/></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149.xml"/><Relationship Id="rId4" Type="http://schemas.microsoft.com/office/2007/relationships/hdphoto" Target="../media/hdphoto30.wdp"/></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9.xml"/><Relationship Id="rId1" Type="http://schemas.openxmlformats.org/officeDocument/2006/relationships/slideLayout" Target="../slideLayouts/slideLayout149.xml"/><Relationship Id="rId5" Type="http://schemas.openxmlformats.org/officeDocument/2006/relationships/image" Target="../media/image139.emf"/><Relationship Id="rId4" Type="http://schemas.microsoft.com/office/2007/relationships/hdphoto" Target="../media/hdphoto31.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149.xml"/><Relationship Id="rId4" Type="http://schemas.microsoft.com/office/2007/relationships/hdphoto" Target="../media/hdphoto32.wdp"/></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1.xml"/><Relationship Id="rId1" Type="http://schemas.openxmlformats.org/officeDocument/2006/relationships/slideLayout" Target="../slideLayouts/slideLayout149.xml"/><Relationship Id="rId5" Type="http://schemas.openxmlformats.org/officeDocument/2006/relationships/image" Target="../media/image142.emf"/><Relationship Id="rId4" Type="http://schemas.microsoft.com/office/2007/relationships/hdphoto" Target="../media/hdphoto33.wdp"/></Relationships>
</file>

<file path=ppt/slides/_rels/slide9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92.xml"/><Relationship Id="rId1" Type="http://schemas.openxmlformats.org/officeDocument/2006/relationships/slideLayout" Target="../slideLayouts/slideLayout149.xml"/><Relationship Id="rId4" Type="http://schemas.openxmlformats.org/officeDocument/2006/relationships/image" Target="../media/image144.emf"/></Relationships>
</file>

<file path=ppt/slides/_rels/slide93.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145.png"/><Relationship Id="rId7" Type="http://schemas.openxmlformats.org/officeDocument/2006/relationships/image" Target="../media/image146.png"/><Relationship Id="rId2" Type="http://schemas.openxmlformats.org/officeDocument/2006/relationships/notesSlide" Target="../notesSlides/notesSlide93.xml"/><Relationship Id="rId1" Type="http://schemas.openxmlformats.org/officeDocument/2006/relationships/slideLayout" Target="../slideLayouts/slideLayout149.xml"/><Relationship Id="rId6" Type="http://schemas.microsoft.com/office/2007/relationships/hdphoto" Target="../media/hdphoto36.wdp"/><Relationship Id="rId5" Type="http://schemas.microsoft.com/office/2007/relationships/hdphoto" Target="../media/hdphoto35.wdp"/><Relationship Id="rId4" Type="http://schemas.microsoft.com/office/2007/relationships/hdphoto" Target="../media/hdphoto34.wdp"/><Relationship Id="rId9" Type="http://schemas.microsoft.com/office/2007/relationships/hdphoto" Target="../media/hdphoto38.wdp"/></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4.xml"/><Relationship Id="rId1" Type="http://schemas.openxmlformats.org/officeDocument/2006/relationships/slideLayout" Target="../slideLayouts/slideLayout149.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157.xml"/><Relationship Id="rId4" Type="http://schemas.microsoft.com/office/2007/relationships/hdphoto" Target="../media/hdphoto39.wdp"/></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4.xml"/></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149.xml"/><Relationship Id="rId5" Type="http://schemas.openxmlformats.org/officeDocument/2006/relationships/image" Target="../media/image151.png"/><Relationship Id="rId4" Type="http://schemas.openxmlformats.org/officeDocument/2006/relationships/image" Target="../media/image150.png"/></Relationships>
</file>

<file path=ppt/slides/_rels/slide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149.xml"/><Relationship Id="rId6" Type="http://schemas.openxmlformats.org/officeDocument/2006/relationships/image" Target="../media/image151.png"/><Relationship Id="rId5" Type="http://schemas.openxmlformats.org/officeDocument/2006/relationships/image" Target="../media/image153.png"/><Relationship Id="rId4" Type="http://schemas.microsoft.com/office/2007/relationships/hdphoto" Target="../media/hdphoto4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0"/>
            <a:ext cx="12192000" cy="1719420"/>
          </a:xfrm>
        </p:spPr>
        <p:txBody>
          <a:bodyPr wrap="square" anchor="b">
            <a:noAutofit/>
          </a:bodyPr>
          <a:lstStyle/>
          <a:p>
            <a:pPr>
              <a:lnSpc>
                <a:spcPct val="85000"/>
              </a:lnSpc>
            </a:pPr>
            <a:r>
              <a:rPr lang="en-US" sz="3800" dirty="0"/>
              <a:t>Consensus or Controversy? Clinical Investigators </a:t>
            </a:r>
            <a:br>
              <a:rPr lang="en-US" sz="3800" dirty="0"/>
            </a:br>
            <a:r>
              <a:rPr lang="en-US" sz="3800" dirty="0"/>
              <a:t>Provide Perspectives on the Current and Future Management of Acute Myeloid Leukemia</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66124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Neil Love, MD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596214"/>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4977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Friday, December 5, 2025</a:t>
            </a:r>
          </a:p>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7:30 AM – 9:30 AM ET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799692"/>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600" b="0" i="1" dirty="0">
                <a:solidFill>
                  <a:srgbClr val="015593"/>
                </a:solidFill>
              </a:rPr>
              <a:t>A CME-Accredited Friday Satellite Symposium Preceding the 67th ASH Annual Meeting</a:t>
            </a:r>
            <a:endPar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endParaRP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055440"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Harry Paul Erba, MD, PhD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Amir Fathi,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Tara L Lin, MD, MS</a:t>
            </a:r>
          </a:p>
        </p:txBody>
      </p:sp>
      <p:sp>
        <p:nvSpPr>
          <p:cNvPr id="2" name="Text Box 6">
            <a:extLst>
              <a:ext uri="{FF2B5EF4-FFF2-40B4-BE49-F238E27FC236}">
                <a16:creationId xmlns:a16="http://schemas.microsoft.com/office/drawing/2014/main" id="{0CED4036-7A7A-FAC4-33E4-1D6DBDC2927B}"/>
              </a:ext>
            </a:extLst>
          </p:cNvPr>
          <p:cNvSpPr txBox="1">
            <a:spLocks noChangeArrowheads="1"/>
          </p:cNvSpPr>
          <p:nvPr/>
        </p:nvSpPr>
        <p:spPr bwMode="auto">
          <a:xfrm>
            <a:off x="5879976" y="4225407"/>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Alexander Perl,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Eytan M Stein, MD</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29629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DiNardo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713745040"/>
              </p:ext>
            </p:extLst>
          </p:nvPr>
        </p:nvGraphicFramePr>
        <p:xfrm>
          <a:off x="1093989" y="1916832"/>
          <a:ext cx="10004020" cy="2820143"/>
        </p:xfrm>
        <a:graphic>
          <a:graphicData uri="http://schemas.openxmlformats.org/drawingml/2006/table">
            <a:tbl>
              <a:tblPr firstRow="1" bandRow="1">
                <a:tableStyleId>{F2DE63D5-997A-4646-A377-4702673A728D}</a:tableStyleId>
              </a:tblPr>
              <a:tblGrid>
                <a:gridCol w="2947235">
                  <a:extLst>
                    <a:ext uri="{9D8B030D-6E8A-4147-A177-3AD203B41FA5}">
                      <a16:colId xmlns:a16="http://schemas.microsoft.com/office/drawing/2014/main" val="20000"/>
                    </a:ext>
                  </a:extLst>
                </a:gridCol>
                <a:gridCol w="7056785">
                  <a:extLst>
                    <a:ext uri="{9D8B030D-6E8A-4147-A177-3AD203B41FA5}">
                      <a16:colId xmlns:a16="http://schemas.microsoft.com/office/drawing/2014/main" val="20001"/>
                    </a:ext>
                  </a:extLst>
                </a:gridCol>
              </a:tblGrid>
              <a:tr h="76178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Bristol Myers Squibb, Kura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918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Bristol Myers Squibb, Genmab US Inc, Molecular Partners, Rigel Pharmaceuticals Inc,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10291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Astex Pharmaceuticals, Auron Therapeutics, Remix Therapeutics, Rigel Pharmaceuticals Inc, Servier Pharmaceuticals LLC, </a:t>
                      </a:r>
                      <a:r>
                        <a:rPr lang="en-US" sz="1800" b="0" kern="1200" dirty="0" err="1">
                          <a:solidFill>
                            <a:schemeClr val="tx1"/>
                          </a:solidFill>
                          <a:effectLst/>
                          <a:latin typeface="+mn-lt"/>
                          <a:ea typeface="+mn-ea"/>
                          <a:cs typeface="+mn-cs"/>
                        </a:rPr>
                        <a:t>SillaJen</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SystImmune</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4184151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C63A9C-5ACD-4797-9803-2F81D5AD2C01}"/>
              </a:ext>
            </a:extLst>
          </p:cNvPr>
          <p:cNvGraphicFramePr>
            <a:graphicFrameLocks noGrp="1"/>
          </p:cNvGraphicFramePr>
          <p:nvPr/>
        </p:nvGraphicFramePr>
        <p:xfrm>
          <a:off x="685801" y="2091881"/>
          <a:ext cx="10972800" cy="3025053"/>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322943557"/>
                    </a:ext>
                  </a:extLst>
                </a:gridCol>
                <a:gridCol w="3124200">
                  <a:extLst>
                    <a:ext uri="{9D8B030D-6E8A-4147-A177-3AD203B41FA5}">
                      <a16:colId xmlns:a16="http://schemas.microsoft.com/office/drawing/2014/main" val="2849102263"/>
                    </a:ext>
                  </a:extLst>
                </a:gridCol>
                <a:gridCol w="3276600">
                  <a:extLst>
                    <a:ext uri="{9D8B030D-6E8A-4147-A177-3AD203B41FA5}">
                      <a16:colId xmlns:a16="http://schemas.microsoft.com/office/drawing/2014/main" val="770648854"/>
                    </a:ext>
                  </a:extLst>
                </a:gridCol>
              </a:tblGrid>
              <a:tr h="577851">
                <a:tc>
                  <a:txBody>
                    <a:bodyPr/>
                    <a:lstStyle/>
                    <a:p>
                      <a:pPr algn="ctr"/>
                      <a:r>
                        <a:rPr lang="en-US" sz="2000" dirty="0">
                          <a:solidFill>
                            <a:schemeClr val="bg1"/>
                          </a:solidFill>
                        </a:rPr>
                        <a:t>Grade 3 or higher </a:t>
                      </a:r>
                    </a:p>
                    <a:p>
                      <a:pPr algn="ctr"/>
                      <a:r>
                        <a:rPr lang="en-US" sz="2000" dirty="0">
                          <a:solidFill>
                            <a:schemeClr val="bg1"/>
                          </a:solidFill>
                        </a:rPr>
                        <a:t>Adverse Event, n(%)</a:t>
                      </a:r>
                    </a:p>
                  </a:txBody>
                  <a:tcPr/>
                </a:tc>
                <a:tc>
                  <a:txBody>
                    <a:bodyPr/>
                    <a:lstStyle/>
                    <a:p>
                      <a:pPr algn="ctr"/>
                      <a:r>
                        <a:rPr lang="en-US" sz="2000" dirty="0">
                          <a:solidFill>
                            <a:schemeClr val="bg1"/>
                          </a:solidFill>
                        </a:rPr>
                        <a:t>Gilteritinib</a:t>
                      </a:r>
                    </a:p>
                    <a:p>
                      <a:pPr algn="ctr"/>
                      <a:r>
                        <a:rPr lang="en-US" sz="2000" dirty="0">
                          <a:solidFill>
                            <a:schemeClr val="bg1"/>
                          </a:solidFill>
                        </a:rPr>
                        <a:t>(N=178)</a:t>
                      </a:r>
                    </a:p>
                  </a:txBody>
                  <a:tcPr/>
                </a:tc>
                <a:tc>
                  <a:txBody>
                    <a:bodyPr/>
                    <a:lstStyle/>
                    <a:p>
                      <a:pPr algn="ctr"/>
                      <a:r>
                        <a:rPr lang="en-US" sz="2000" dirty="0">
                          <a:solidFill>
                            <a:schemeClr val="bg1"/>
                          </a:solidFill>
                        </a:rPr>
                        <a:t>Placebo</a:t>
                      </a:r>
                    </a:p>
                    <a:p>
                      <a:pPr algn="ctr"/>
                      <a:r>
                        <a:rPr lang="en-US" sz="2000" dirty="0">
                          <a:solidFill>
                            <a:schemeClr val="bg1"/>
                          </a:solidFill>
                        </a:rPr>
                        <a:t>(N=177)</a:t>
                      </a:r>
                    </a:p>
                  </a:txBody>
                  <a:tcPr/>
                </a:tc>
                <a:extLst>
                  <a:ext uri="{0D108BD9-81ED-4DB2-BD59-A6C34878D82A}">
                    <a16:rowId xmlns:a16="http://schemas.microsoft.com/office/drawing/2014/main" val="545211610"/>
                  </a:ext>
                </a:extLst>
              </a:tr>
              <a:tr h="376860">
                <a:tc>
                  <a:txBody>
                    <a:bodyPr/>
                    <a:lstStyle/>
                    <a:p>
                      <a:pPr algn="l"/>
                      <a:r>
                        <a:rPr lang="en-US" sz="2000" b="1" dirty="0">
                          <a:solidFill>
                            <a:schemeClr val="tx1"/>
                          </a:solidFill>
                        </a:rPr>
                        <a:t>Neutrophil count decreased</a:t>
                      </a:r>
                    </a:p>
                  </a:txBody>
                  <a:tcPr anchor="ctr"/>
                </a:tc>
                <a:tc>
                  <a:txBody>
                    <a:bodyPr/>
                    <a:lstStyle/>
                    <a:p>
                      <a:pPr algn="ctr"/>
                      <a:r>
                        <a:rPr lang="en-US" sz="2400" b="0" dirty="0">
                          <a:solidFill>
                            <a:schemeClr val="tx1"/>
                          </a:solidFill>
                        </a:rPr>
                        <a:t>44 (24.7%) </a:t>
                      </a:r>
                    </a:p>
                  </a:txBody>
                  <a:tcPr anchor="ctr"/>
                </a:tc>
                <a:tc>
                  <a:txBody>
                    <a:bodyPr/>
                    <a:lstStyle/>
                    <a:p>
                      <a:pPr algn="ctr"/>
                      <a:r>
                        <a:rPr lang="en-US" sz="2400" b="0" dirty="0">
                          <a:solidFill>
                            <a:schemeClr val="tx1"/>
                          </a:solidFill>
                        </a:rPr>
                        <a:t>14 (7.9%)</a:t>
                      </a:r>
                    </a:p>
                  </a:txBody>
                  <a:tcPr anchor="ctr"/>
                </a:tc>
                <a:extLst>
                  <a:ext uri="{0D108BD9-81ED-4DB2-BD59-A6C34878D82A}">
                    <a16:rowId xmlns:a16="http://schemas.microsoft.com/office/drawing/2014/main" val="1122711870"/>
                  </a:ext>
                </a:extLst>
              </a:tr>
              <a:tr h="376860">
                <a:tc>
                  <a:txBody>
                    <a:bodyPr/>
                    <a:lstStyle/>
                    <a:p>
                      <a:pPr algn="l"/>
                      <a:r>
                        <a:rPr lang="en-US" sz="2000" b="1" dirty="0">
                          <a:solidFill>
                            <a:schemeClr val="tx1"/>
                          </a:solidFill>
                        </a:rPr>
                        <a:t>Platelet count decreased*</a:t>
                      </a:r>
                    </a:p>
                  </a:txBody>
                  <a:tcPr anchor="ctr"/>
                </a:tc>
                <a:tc>
                  <a:txBody>
                    <a:bodyPr/>
                    <a:lstStyle/>
                    <a:p>
                      <a:pPr algn="ctr"/>
                      <a:r>
                        <a:rPr lang="en-US" sz="2400" b="0" dirty="0">
                          <a:solidFill>
                            <a:schemeClr val="tx1"/>
                          </a:solidFill>
                        </a:rPr>
                        <a:t>27 (15.2%)</a:t>
                      </a:r>
                    </a:p>
                  </a:txBody>
                  <a:tcPr anchor="ctr"/>
                </a:tc>
                <a:tc>
                  <a:txBody>
                    <a:bodyPr/>
                    <a:lstStyle/>
                    <a:p>
                      <a:pPr algn="ctr"/>
                      <a:r>
                        <a:rPr lang="en-US" sz="2400" b="0" dirty="0">
                          <a:solidFill>
                            <a:schemeClr val="tx1"/>
                          </a:solidFill>
                        </a:rPr>
                        <a:t>10 (5.6%)</a:t>
                      </a:r>
                    </a:p>
                  </a:txBody>
                  <a:tcPr anchor="ctr"/>
                </a:tc>
                <a:extLst>
                  <a:ext uri="{0D108BD9-81ED-4DB2-BD59-A6C34878D82A}">
                    <a16:rowId xmlns:a16="http://schemas.microsoft.com/office/drawing/2014/main" val="2669137257"/>
                  </a:ext>
                </a:extLst>
              </a:tr>
              <a:tr h="376860">
                <a:tc>
                  <a:txBody>
                    <a:bodyPr/>
                    <a:lstStyle/>
                    <a:p>
                      <a:pPr algn="l"/>
                      <a:r>
                        <a:rPr lang="en-US" sz="2000" b="1" dirty="0">
                          <a:solidFill>
                            <a:schemeClr val="tx1"/>
                          </a:solidFill>
                        </a:rPr>
                        <a:t>Anemia</a:t>
                      </a:r>
                    </a:p>
                  </a:txBody>
                  <a:tcPr anchor="ctr"/>
                </a:tc>
                <a:tc>
                  <a:txBody>
                    <a:bodyPr/>
                    <a:lstStyle/>
                    <a:p>
                      <a:pPr algn="ctr"/>
                      <a:r>
                        <a:rPr lang="en-US" sz="2400" b="0" dirty="0">
                          <a:solidFill>
                            <a:schemeClr val="tx1"/>
                          </a:solidFill>
                        </a:rPr>
                        <a:t>11 (6.2%)</a:t>
                      </a:r>
                    </a:p>
                  </a:txBody>
                  <a:tcPr anchor="ctr"/>
                </a:tc>
                <a:tc>
                  <a:txBody>
                    <a:bodyPr/>
                    <a:lstStyle/>
                    <a:p>
                      <a:pPr algn="ctr"/>
                      <a:r>
                        <a:rPr lang="en-US" sz="2400" b="0" dirty="0">
                          <a:solidFill>
                            <a:schemeClr val="tx1"/>
                          </a:solidFill>
                        </a:rPr>
                        <a:t>3 (1.7%)</a:t>
                      </a:r>
                    </a:p>
                  </a:txBody>
                  <a:tcPr anchor="ctr"/>
                </a:tc>
                <a:extLst>
                  <a:ext uri="{0D108BD9-81ED-4DB2-BD59-A6C34878D82A}">
                    <a16:rowId xmlns:a16="http://schemas.microsoft.com/office/drawing/2014/main" val="4126480777"/>
                  </a:ext>
                </a:extLst>
              </a:tr>
              <a:tr h="495213">
                <a:tc>
                  <a:txBody>
                    <a:bodyPr/>
                    <a:lstStyle/>
                    <a:p>
                      <a:pPr algn="l"/>
                      <a:r>
                        <a:rPr lang="en-US" sz="2000" b="1" dirty="0">
                          <a:solidFill>
                            <a:schemeClr val="tx1"/>
                          </a:solidFill>
                        </a:rPr>
                        <a:t>Alanine aminotransferase (ALT) increased</a:t>
                      </a:r>
                    </a:p>
                  </a:txBody>
                  <a:tcPr anchor="ctr"/>
                </a:tc>
                <a:tc>
                  <a:txBody>
                    <a:bodyPr/>
                    <a:lstStyle/>
                    <a:p>
                      <a:pPr algn="ctr"/>
                      <a:r>
                        <a:rPr lang="en-US" sz="2400" b="0" dirty="0">
                          <a:solidFill>
                            <a:schemeClr val="tx1"/>
                          </a:solidFill>
                        </a:rPr>
                        <a:t>6 (3.4%)</a:t>
                      </a:r>
                    </a:p>
                  </a:txBody>
                  <a:tcPr anchor="ctr"/>
                </a:tc>
                <a:tc>
                  <a:txBody>
                    <a:bodyPr/>
                    <a:lstStyle/>
                    <a:p>
                      <a:pPr algn="ctr"/>
                      <a:r>
                        <a:rPr lang="en-US" sz="2400" b="0" dirty="0">
                          <a:solidFill>
                            <a:schemeClr val="tx1"/>
                          </a:solidFill>
                        </a:rPr>
                        <a:t>4 (2.2%)</a:t>
                      </a:r>
                    </a:p>
                  </a:txBody>
                  <a:tcPr anchor="ctr"/>
                </a:tc>
                <a:extLst>
                  <a:ext uri="{0D108BD9-81ED-4DB2-BD59-A6C34878D82A}">
                    <a16:rowId xmlns:a16="http://schemas.microsoft.com/office/drawing/2014/main" val="3593449699"/>
                  </a:ext>
                </a:extLst>
              </a:tr>
              <a:tr h="435789">
                <a:tc>
                  <a:txBody>
                    <a:bodyPr/>
                    <a:lstStyle/>
                    <a:p>
                      <a:pPr algn="l"/>
                      <a:r>
                        <a:rPr lang="en-US" sz="2000" b="1" dirty="0">
                          <a:solidFill>
                            <a:schemeClr val="tx1"/>
                          </a:solidFill>
                        </a:rPr>
                        <a:t>Creatine phosphokinase increased</a:t>
                      </a:r>
                    </a:p>
                  </a:txBody>
                  <a:tcPr anchor="ctr"/>
                </a:tc>
                <a:tc>
                  <a:txBody>
                    <a:bodyPr/>
                    <a:lstStyle/>
                    <a:p>
                      <a:pPr algn="ctr"/>
                      <a:r>
                        <a:rPr lang="en-US" sz="2400" b="0" dirty="0">
                          <a:solidFill>
                            <a:schemeClr val="tx1"/>
                          </a:solidFill>
                        </a:rPr>
                        <a:t>12 (6.7%)</a:t>
                      </a:r>
                    </a:p>
                  </a:txBody>
                  <a:tcPr anchor="ctr"/>
                </a:tc>
                <a:tc>
                  <a:txBody>
                    <a:bodyPr/>
                    <a:lstStyle/>
                    <a:p>
                      <a:pPr algn="ctr"/>
                      <a:r>
                        <a:rPr lang="en-US" sz="2400" b="0" dirty="0">
                          <a:solidFill>
                            <a:schemeClr val="tx1"/>
                          </a:solidFill>
                        </a:rPr>
                        <a:t>0 (0%)</a:t>
                      </a:r>
                    </a:p>
                  </a:txBody>
                  <a:tcPr anchor="ctr"/>
                </a:tc>
                <a:extLst>
                  <a:ext uri="{0D108BD9-81ED-4DB2-BD59-A6C34878D82A}">
                    <a16:rowId xmlns:a16="http://schemas.microsoft.com/office/drawing/2014/main" val="176704627"/>
                  </a:ext>
                </a:extLst>
              </a:tr>
            </a:tbl>
          </a:graphicData>
        </a:graphic>
      </p:graphicFrame>
      <p:sp>
        <p:nvSpPr>
          <p:cNvPr id="3" name="TextBox 2">
            <a:extLst>
              <a:ext uri="{FF2B5EF4-FFF2-40B4-BE49-F238E27FC236}">
                <a16:creationId xmlns:a16="http://schemas.microsoft.com/office/drawing/2014/main" id="{039E0AE0-97C1-4A9B-AB26-DDC48838E9BC}"/>
              </a:ext>
            </a:extLst>
          </p:cNvPr>
          <p:cNvSpPr txBox="1"/>
          <p:nvPr/>
        </p:nvSpPr>
        <p:spPr>
          <a:xfrm>
            <a:off x="2870626" y="786960"/>
            <a:ext cx="6603148" cy="95410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MORPHO: Drug-related Grade 3 or higher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treatment emergent adverse events</a:t>
            </a:r>
          </a:p>
        </p:txBody>
      </p:sp>
      <p:sp>
        <p:nvSpPr>
          <p:cNvPr id="4" name="TextBox 3">
            <a:extLst>
              <a:ext uri="{FF2B5EF4-FFF2-40B4-BE49-F238E27FC236}">
                <a16:creationId xmlns:a16="http://schemas.microsoft.com/office/drawing/2014/main" id="{0FB4D278-825B-4FE9-8EBB-4CF8967962F1}"/>
              </a:ext>
            </a:extLst>
          </p:cNvPr>
          <p:cNvSpPr txBox="1"/>
          <p:nvPr/>
        </p:nvSpPr>
        <p:spPr>
          <a:xfrm>
            <a:off x="685801" y="5159971"/>
            <a:ext cx="6077305" cy="30777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Includes unique cases of platelet count decrease and thrombocytopenia </a:t>
            </a:r>
          </a:p>
        </p:txBody>
      </p:sp>
      <p:pic>
        <p:nvPicPr>
          <p:cNvPr id="5" name="Picture 4">
            <a:extLst>
              <a:ext uri="{FF2B5EF4-FFF2-40B4-BE49-F238E27FC236}">
                <a16:creationId xmlns:a16="http://schemas.microsoft.com/office/drawing/2014/main" id="{914EB0DE-841B-44F9-B85B-71C4B659E6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1915" y="5795604"/>
            <a:ext cx="1934285" cy="757595"/>
          </a:xfrm>
          <a:prstGeom prst="rect">
            <a:avLst/>
          </a:prstGeom>
        </p:spPr>
      </p:pic>
      <p:sp>
        <p:nvSpPr>
          <p:cNvPr id="9" name="TextBox 8">
            <a:extLst>
              <a:ext uri="{FF2B5EF4-FFF2-40B4-BE49-F238E27FC236}">
                <a16:creationId xmlns:a16="http://schemas.microsoft.com/office/drawing/2014/main" id="{25745A13-0466-459B-DC04-F05007CE9CF5}"/>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13033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80BFA-835D-C903-B978-CE62BE26D4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186715" y="1817421"/>
            <a:ext cx="7381090" cy="3598490"/>
          </a:xfrm>
          <a:prstGeom prst="rect">
            <a:avLst/>
          </a:prstGeom>
        </p:spPr>
      </p:pic>
      <p:sp>
        <p:nvSpPr>
          <p:cNvPr id="4" name="TextBox 3">
            <a:extLst>
              <a:ext uri="{FF2B5EF4-FFF2-40B4-BE49-F238E27FC236}">
                <a16:creationId xmlns:a16="http://schemas.microsoft.com/office/drawing/2014/main" id="{BF418DA2-7425-704C-18B6-81209F4468DF}"/>
              </a:ext>
            </a:extLst>
          </p:cNvPr>
          <p:cNvSpPr txBox="1"/>
          <p:nvPr/>
        </p:nvSpPr>
        <p:spPr>
          <a:xfrm>
            <a:off x="188132" y="6370365"/>
            <a:ext cx="450245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Perl AE,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Blood</a:t>
            </a:r>
            <a:r>
              <a:rPr kumimoji="0" lang="en-US" sz="1867" b="1" i="0" u="none" strike="noStrike" kern="1200" cap="none" spc="0" normalizeH="0" baseline="0" noProof="0" dirty="0">
                <a:ln>
                  <a:noFill/>
                </a:ln>
                <a:solidFill>
                  <a:prstClr val="black"/>
                </a:solidFill>
                <a:effectLst/>
                <a:uLnTx/>
                <a:uFillTx/>
                <a:latin typeface="Calibri"/>
                <a:ea typeface="+mn-ea"/>
                <a:cs typeface="+mn-cs"/>
              </a:rPr>
              <a:t> 2022;139:3366-3375. </a:t>
            </a:r>
          </a:p>
        </p:txBody>
      </p:sp>
      <p:sp>
        <p:nvSpPr>
          <p:cNvPr id="5" name="TextBox 4">
            <a:extLst>
              <a:ext uri="{FF2B5EF4-FFF2-40B4-BE49-F238E27FC236}">
                <a16:creationId xmlns:a16="http://schemas.microsoft.com/office/drawing/2014/main" id="{2C21A90D-DBA2-B2AA-0361-300330E3A012}"/>
              </a:ext>
            </a:extLst>
          </p:cNvPr>
          <p:cNvSpPr txBox="1"/>
          <p:nvPr/>
        </p:nvSpPr>
        <p:spPr>
          <a:xfrm>
            <a:off x="0" y="740203"/>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Follow-up of Patients with Rel/Ref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m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Treated with Gilteritinib in the Phase III Admiral Trial</a:t>
            </a:r>
          </a:p>
        </p:txBody>
      </p:sp>
      <p:sp>
        <p:nvSpPr>
          <p:cNvPr id="6" name="TextBox 5">
            <a:extLst>
              <a:ext uri="{FF2B5EF4-FFF2-40B4-BE49-F238E27FC236}">
                <a16:creationId xmlns:a16="http://schemas.microsoft.com/office/drawing/2014/main" id="{F39CCB22-0004-A6EF-790C-82BB1DA6BCEF}"/>
              </a:ext>
            </a:extLst>
          </p:cNvPr>
          <p:cNvSpPr txBox="1"/>
          <p:nvPr/>
        </p:nvSpPr>
        <p:spPr>
          <a:xfrm>
            <a:off x="188132" y="5539368"/>
            <a:ext cx="10897557" cy="830997"/>
          </a:xfrm>
          <a:prstGeom prst="rect">
            <a:avLst/>
          </a:prstGeom>
          <a:noFill/>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26 gilteritinib treated patients alive for &gt; 2 years without relapse</a:t>
            </a:r>
          </a:p>
          <a:p>
            <a:pPr marL="380990" marR="0" lvl="0" indent="-38099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18 underwent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allo</a:t>
            </a:r>
            <a:r>
              <a:rPr kumimoji="0" lang="en-US" sz="2400" b="0" i="0" u="none" strike="noStrike" kern="1200" cap="none" spc="0" normalizeH="0" baseline="0" noProof="0" dirty="0">
                <a:ln>
                  <a:noFill/>
                </a:ln>
                <a:solidFill>
                  <a:prstClr val="black"/>
                </a:solidFill>
                <a:effectLst/>
                <a:uLnTx/>
                <a:uFillTx/>
                <a:latin typeface="Calibri"/>
                <a:ea typeface="+mn-ea"/>
                <a:cs typeface="+mn-cs"/>
              </a:rPr>
              <a:t> HSCT; 16 restarted gilteritinib post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allo</a:t>
            </a:r>
            <a:r>
              <a:rPr kumimoji="0" lang="en-US" sz="2400" b="0" i="0" u="none" strike="noStrike" kern="1200" cap="none" spc="0" normalizeH="0" baseline="0" noProof="0" dirty="0">
                <a:ln>
                  <a:noFill/>
                </a:ln>
                <a:solidFill>
                  <a:prstClr val="black"/>
                </a:solidFill>
                <a:effectLst/>
                <a:uLnTx/>
                <a:uFillTx/>
                <a:latin typeface="Calibri"/>
                <a:ea typeface="+mn-ea"/>
                <a:cs typeface="+mn-cs"/>
              </a:rPr>
              <a:t> HSCT</a:t>
            </a:r>
          </a:p>
        </p:txBody>
      </p:sp>
    </p:spTree>
    <p:extLst>
      <p:ext uri="{BB962C8B-B14F-4D97-AF65-F5344CB8AC3E}">
        <p14:creationId xmlns:p14="http://schemas.microsoft.com/office/powerpoint/2010/main" val="3876460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5262-4BBA-5B13-E43F-A4F617D52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475E6-419A-CA62-E6F9-69D0AFAE7F9A}"/>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377252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9CBC5A-C271-1B1C-E576-E3BC2FDE3629}"/>
              </a:ext>
            </a:extLst>
          </p:cNvPr>
          <p:cNvSpPr>
            <a:spLocks noGrp="1"/>
          </p:cNvSpPr>
          <p:nvPr>
            <p:ph idx="46"/>
          </p:nvPr>
        </p:nvSpPr>
        <p:spPr/>
        <p:txBody>
          <a:bodyPr/>
          <a:lstStyle/>
          <a:p>
            <a:r>
              <a:rPr lang="en-US" dirty="0"/>
              <a:t>7 + 3 + quizartinib </a:t>
            </a:r>
          </a:p>
        </p:txBody>
      </p:sp>
      <p:sp>
        <p:nvSpPr>
          <p:cNvPr id="3" name="Content Placeholder 2">
            <a:extLst>
              <a:ext uri="{FF2B5EF4-FFF2-40B4-BE49-F238E27FC236}">
                <a16:creationId xmlns:a16="http://schemas.microsoft.com/office/drawing/2014/main" id="{76872606-F132-BF29-93AD-458D68F59551}"/>
              </a:ext>
            </a:extLst>
          </p:cNvPr>
          <p:cNvSpPr>
            <a:spLocks noGrp="1"/>
          </p:cNvSpPr>
          <p:nvPr>
            <p:ph idx="47"/>
          </p:nvPr>
        </p:nvSpPr>
        <p:spPr/>
        <p:txBody>
          <a:bodyPr/>
          <a:lstStyle/>
          <a:p>
            <a:r>
              <a:rPr lang="en-US" dirty="0"/>
              <a:t>7 + 3 + </a:t>
            </a:r>
            <a:r>
              <a:rPr lang="en-US" dirty="0" err="1"/>
              <a:t>quizartinib</a:t>
            </a:r>
            <a:r>
              <a:rPr lang="en-US" dirty="0"/>
              <a:t> </a:t>
            </a:r>
          </a:p>
        </p:txBody>
      </p:sp>
      <p:sp>
        <p:nvSpPr>
          <p:cNvPr id="4" name="Content Placeholder 3">
            <a:extLst>
              <a:ext uri="{FF2B5EF4-FFF2-40B4-BE49-F238E27FC236}">
                <a16:creationId xmlns:a16="http://schemas.microsoft.com/office/drawing/2014/main" id="{DDBDB5DA-119C-1934-396E-5B46B5A8F4E2}"/>
              </a:ext>
            </a:extLst>
          </p:cNvPr>
          <p:cNvSpPr>
            <a:spLocks noGrp="1"/>
          </p:cNvSpPr>
          <p:nvPr>
            <p:ph idx="48"/>
          </p:nvPr>
        </p:nvSpPr>
        <p:spPr/>
        <p:txBody>
          <a:bodyPr/>
          <a:lstStyle/>
          <a:p>
            <a:r>
              <a:rPr lang="en-US" dirty="0"/>
              <a:t>7 + 3 + </a:t>
            </a:r>
            <a:r>
              <a:rPr lang="en-US" dirty="0" err="1"/>
              <a:t>quizartinib</a:t>
            </a:r>
            <a:r>
              <a:rPr lang="en-US" dirty="0"/>
              <a:t> </a:t>
            </a:r>
          </a:p>
        </p:txBody>
      </p:sp>
      <p:sp>
        <p:nvSpPr>
          <p:cNvPr id="5" name="Content Placeholder 4">
            <a:extLst>
              <a:ext uri="{FF2B5EF4-FFF2-40B4-BE49-F238E27FC236}">
                <a16:creationId xmlns:a16="http://schemas.microsoft.com/office/drawing/2014/main" id="{C379F4AF-BC58-1A23-53FF-FB6BEB4A7BD2}"/>
              </a:ext>
            </a:extLst>
          </p:cNvPr>
          <p:cNvSpPr>
            <a:spLocks noGrp="1"/>
          </p:cNvSpPr>
          <p:nvPr>
            <p:ph idx="49"/>
          </p:nvPr>
        </p:nvSpPr>
        <p:spPr/>
        <p:txBody>
          <a:bodyPr/>
          <a:lstStyle/>
          <a:p>
            <a:r>
              <a:rPr lang="en-US" dirty="0"/>
              <a:t>7 + 3 + quizartinib </a:t>
            </a:r>
          </a:p>
        </p:txBody>
      </p:sp>
      <p:sp>
        <p:nvSpPr>
          <p:cNvPr id="6" name="Content Placeholder 5">
            <a:extLst>
              <a:ext uri="{FF2B5EF4-FFF2-40B4-BE49-F238E27FC236}">
                <a16:creationId xmlns:a16="http://schemas.microsoft.com/office/drawing/2014/main" id="{227A43A8-CD6E-D12E-1447-F9BA28A2E9FD}"/>
              </a:ext>
            </a:extLst>
          </p:cNvPr>
          <p:cNvSpPr>
            <a:spLocks noGrp="1"/>
          </p:cNvSpPr>
          <p:nvPr>
            <p:ph idx="50"/>
          </p:nvPr>
        </p:nvSpPr>
        <p:spPr/>
        <p:txBody>
          <a:bodyPr/>
          <a:lstStyle/>
          <a:p>
            <a:r>
              <a:rPr lang="en-US" dirty="0"/>
              <a:t>7 + 3 + </a:t>
            </a:r>
            <a:r>
              <a:rPr lang="en-US" dirty="0" err="1"/>
              <a:t>midostaurin</a:t>
            </a:r>
            <a:r>
              <a:rPr lang="en-US" dirty="0"/>
              <a:t> </a:t>
            </a:r>
          </a:p>
        </p:txBody>
      </p:sp>
      <p:sp>
        <p:nvSpPr>
          <p:cNvPr id="7" name="Content Placeholder 6">
            <a:extLst>
              <a:ext uri="{FF2B5EF4-FFF2-40B4-BE49-F238E27FC236}">
                <a16:creationId xmlns:a16="http://schemas.microsoft.com/office/drawing/2014/main" id="{6D501CA4-0C54-E7DD-A6C1-8FED3A0FF7AC}"/>
              </a:ext>
            </a:extLst>
          </p:cNvPr>
          <p:cNvSpPr>
            <a:spLocks noGrp="1"/>
          </p:cNvSpPr>
          <p:nvPr>
            <p:ph idx="58"/>
          </p:nvPr>
        </p:nvSpPr>
        <p:spPr/>
        <p:txBody>
          <a:bodyPr/>
          <a:lstStyle/>
          <a:p>
            <a:r>
              <a:rPr lang="en-US" dirty="0"/>
              <a:t>FLT3-ITD </a:t>
            </a:r>
          </a:p>
        </p:txBody>
      </p:sp>
      <p:sp>
        <p:nvSpPr>
          <p:cNvPr id="8" name="Content Placeholder 7">
            <a:extLst>
              <a:ext uri="{FF2B5EF4-FFF2-40B4-BE49-F238E27FC236}">
                <a16:creationId xmlns:a16="http://schemas.microsoft.com/office/drawing/2014/main" id="{F99FFB04-0ED1-F37B-53C6-1FF84C0BC5A8}"/>
              </a:ext>
            </a:extLst>
          </p:cNvPr>
          <p:cNvSpPr>
            <a:spLocks noGrp="1"/>
          </p:cNvSpPr>
          <p:nvPr>
            <p:ph idx="71"/>
          </p:nvPr>
        </p:nvSpPr>
        <p:spPr>
          <a:xfrm>
            <a:off x="2975893" y="5344854"/>
            <a:ext cx="4204320" cy="475488"/>
          </a:xfrm>
        </p:spPr>
        <p:txBody>
          <a:bodyPr/>
          <a:lstStyle/>
          <a:p>
            <a:pPr>
              <a:lnSpc>
                <a:spcPts val="1800"/>
              </a:lnSpc>
            </a:pPr>
            <a:r>
              <a:rPr lang="en-US" sz="1800" dirty="0"/>
              <a:t>HMA + </a:t>
            </a:r>
            <a:r>
              <a:rPr lang="en-US" sz="1800" dirty="0" err="1"/>
              <a:t>venetoclax</a:t>
            </a:r>
            <a:r>
              <a:rPr lang="en-US" sz="1800" dirty="0"/>
              <a:t> + </a:t>
            </a:r>
            <a:r>
              <a:rPr lang="en-US" sz="1800" dirty="0" err="1"/>
              <a:t>gilteritinib</a:t>
            </a:r>
            <a:r>
              <a:rPr lang="en-US" sz="1800" dirty="0"/>
              <a:t> </a:t>
            </a:r>
            <a:br>
              <a:rPr lang="en-US" sz="1800" dirty="0"/>
            </a:br>
            <a:r>
              <a:rPr lang="en-US" sz="1800" dirty="0"/>
              <a:t>or </a:t>
            </a:r>
            <a:r>
              <a:rPr lang="en-US" sz="1800" dirty="0" err="1"/>
              <a:t>quizartinib</a:t>
            </a:r>
            <a:r>
              <a:rPr lang="en-US" sz="1800" dirty="0"/>
              <a:t> </a:t>
            </a:r>
          </a:p>
        </p:txBody>
      </p:sp>
      <p:sp>
        <p:nvSpPr>
          <p:cNvPr id="9" name="Title 8">
            <a:extLst>
              <a:ext uri="{FF2B5EF4-FFF2-40B4-BE49-F238E27FC236}">
                <a16:creationId xmlns:a16="http://schemas.microsoft.com/office/drawing/2014/main" id="{644CEE7D-6438-15EB-7C40-F28835D2BBBA}"/>
              </a:ext>
            </a:extLst>
          </p:cNvPr>
          <p:cNvSpPr>
            <a:spLocks noGrp="1"/>
          </p:cNvSpPr>
          <p:nvPr>
            <p:ph type="title"/>
          </p:nvPr>
        </p:nvSpPr>
        <p:spPr>
          <a:xfrm>
            <a:off x="551384" y="0"/>
            <a:ext cx="10801200" cy="1196752"/>
          </a:xfrm>
        </p:spPr>
        <p:txBody>
          <a:bodyPr/>
          <a:lstStyle/>
          <a:p>
            <a:r>
              <a:rPr lang="en-US" dirty="0"/>
              <a:t>Regulatory and reimbursement issues aside, which initial treatment would you generally recommend for a </a:t>
            </a:r>
            <a:r>
              <a:rPr lang="en-US" u="sng" dirty="0"/>
              <a:t>60-year-old</a:t>
            </a:r>
            <a:r>
              <a:rPr lang="en-US" dirty="0"/>
              <a:t> patient with AML and a </a:t>
            </a:r>
            <a:r>
              <a:rPr lang="en-US" u="sng" dirty="0"/>
              <a:t>FLT3 mutation</a:t>
            </a:r>
            <a:r>
              <a:rPr lang="en-US" dirty="0"/>
              <a:t> who was eligible for intensive chemotherapy?</a:t>
            </a:r>
          </a:p>
        </p:txBody>
      </p:sp>
      <p:sp>
        <p:nvSpPr>
          <p:cNvPr id="10" name="Content Placeholder 9">
            <a:extLst>
              <a:ext uri="{FF2B5EF4-FFF2-40B4-BE49-F238E27FC236}">
                <a16:creationId xmlns:a16="http://schemas.microsoft.com/office/drawing/2014/main" id="{3C811FB7-71E4-5BFE-06A0-3602B55AEA23}"/>
              </a:ext>
            </a:extLst>
          </p:cNvPr>
          <p:cNvSpPr>
            <a:spLocks noGrp="1"/>
          </p:cNvSpPr>
          <p:nvPr>
            <p:ph idx="73"/>
          </p:nvPr>
        </p:nvSpPr>
        <p:spPr/>
        <p:txBody>
          <a:bodyPr/>
          <a:lstStyle/>
          <a:p>
            <a:r>
              <a:rPr lang="en-US" dirty="0"/>
              <a:t>7 + 3 + </a:t>
            </a:r>
            <a:r>
              <a:rPr lang="en-US" dirty="0" err="1"/>
              <a:t>midostaurin</a:t>
            </a:r>
            <a:r>
              <a:rPr lang="en-US" dirty="0"/>
              <a:t> </a:t>
            </a:r>
          </a:p>
        </p:txBody>
      </p:sp>
      <p:sp>
        <p:nvSpPr>
          <p:cNvPr id="11" name="Content Placeholder 10">
            <a:extLst>
              <a:ext uri="{FF2B5EF4-FFF2-40B4-BE49-F238E27FC236}">
                <a16:creationId xmlns:a16="http://schemas.microsoft.com/office/drawing/2014/main" id="{EC488AA2-ADA5-68EA-2661-D051C0E0CA10}"/>
              </a:ext>
            </a:extLst>
          </p:cNvPr>
          <p:cNvSpPr>
            <a:spLocks noGrp="1"/>
          </p:cNvSpPr>
          <p:nvPr>
            <p:ph idx="74"/>
          </p:nvPr>
        </p:nvSpPr>
        <p:spPr/>
        <p:txBody>
          <a:bodyPr/>
          <a:lstStyle/>
          <a:p>
            <a:r>
              <a:rPr lang="en-US" dirty="0"/>
              <a:t>7 + 3 + </a:t>
            </a:r>
            <a:r>
              <a:rPr lang="en-US" dirty="0" err="1"/>
              <a:t>midostaurin</a:t>
            </a:r>
            <a:r>
              <a:rPr lang="en-US" dirty="0"/>
              <a:t> </a:t>
            </a:r>
          </a:p>
        </p:txBody>
      </p:sp>
      <p:sp>
        <p:nvSpPr>
          <p:cNvPr id="12" name="Content Placeholder 11">
            <a:extLst>
              <a:ext uri="{FF2B5EF4-FFF2-40B4-BE49-F238E27FC236}">
                <a16:creationId xmlns:a16="http://schemas.microsoft.com/office/drawing/2014/main" id="{7549DEEE-B47F-C46B-E095-59B97EB8F2B5}"/>
              </a:ext>
            </a:extLst>
          </p:cNvPr>
          <p:cNvSpPr>
            <a:spLocks noGrp="1"/>
          </p:cNvSpPr>
          <p:nvPr>
            <p:ph idx="75"/>
          </p:nvPr>
        </p:nvSpPr>
        <p:spPr/>
        <p:txBody>
          <a:bodyPr/>
          <a:lstStyle/>
          <a:p>
            <a:r>
              <a:rPr lang="en-US" dirty="0"/>
              <a:t>7 + 3 + </a:t>
            </a:r>
            <a:r>
              <a:rPr lang="en-US" dirty="0" err="1"/>
              <a:t>midostaurin</a:t>
            </a:r>
            <a:r>
              <a:rPr lang="en-US" dirty="0"/>
              <a:t> </a:t>
            </a:r>
          </a:p>
        </p:txBody>
      </p:sp>
      <p:sp>
        <p:nvSpPr>
          <p:cNvPr id="13" name="Content Placeholder 12">
            <a:extLst>
              <a:ext uri="{FF2B5EF4-FFF2-40B4-BE49-F238E27FC236}">
                <a16:creationId xmlns:a16="http://schemas.microsoft.com/office/drawing/2014/main" id="{DE14CFE8-8BCA-83F9-AD33-29E7C690D0CE}"/>
              </a:ext>
            </a:extLst>
          </p:cNvPr>
          <p:cNvSpPr>
            <a:spLocks noGrp="1"/>
          </p:cNvSpPr>
          <p:nvPr>
            <p:ph idx="76"/>
          </p:nvPr>
        </p:nvSpPr>
        <p:spPr/>
        <p:txBody>
          <a:bodyPr/>
          <a:lstStyle/>
          <a:p>
            <a:r>
              <a:rPr lang="en-US" dirty="0"/>
              <a:t>7 + 3 + </a:t>
            </a:r>
            <a:r>
              <a:rPr lang="en-US" dirty="0" err="1"/>
              <a:t>midostaurin</a:t>
            </a:r>
            <a:r>
              <a:rPr lang="en-US" dirty="0"/>
              <a:t> </a:t>
            </a:r>
          </a:p>
        </p:txBody>
      </p:sp>
      <p:sp>
        <p:nvSpPr>
          <p:cNvPr id="14" name="Content Placeholder 13">
            <a:extLst>
              <a:ext uri="{FF2B5EF4-FFF2-40B4-BE49-F238E27FC236}">
                <a16:creationId xmlns:a16="http://schemas.microsoft.com/office/drawing/2014/main" id="{AF48E8C4-10DB-56E4-8B08-7BDD5E28FE9B}"/>
              </a:ext>
            </a:extLst>
          </p:cNvPr>
          <p:cNvSpPr>
            <a:spLocks noGrp="1"/>
          </p:cNvSpPr>
          <p:nvPr>
            <p:ph idx="77"/>
          </p:nvPr>
        </p:nvSpPr>
        <p:spPr/>
        <p:txBody>
          <a:bodyPr/>
          <a:lstStyle/>
          <a:p>
            <a:r>
              <a:rPr lang="en-US" dirty="0"/>
              <a:t>7 + 3 + </a:t>
            </a:r>
            <a:r>
              <a:rPr lang="en-US" dirty="0" err="1"/>
              <a:t>midostaurin</a:t>
            </a:r>
            <a:r>
              <a:rPr lang="en-US" dirty="0"/>
              <a:t> </a:t>
            </a:r>
          </a:p>
        </p:txBody>
      </p:sp>
      <p:sp>
        <p:nvSpPr>
          <p:cNvPr id="15" name="Content Placeholder 14">
            <a:extLst>
              <a:ext uri="{FF2B5EF4-FFF2-40B4-BE49-F238E27FC236}">
                <a16:creationId xmlns:a16="http://schemas.microsoft.com/office/drawing/2014/main" id="{98CB0B96-D3D6-F11F-23B7-7052C4306A6C}"/>
              </a:ext>
            </a:extLst>
          </p:cNvPr>
          <p:cNvSpPr>
            <a:spLocks noGrp="1"/>
          </p:cNvSpPr>
          <p:nvPr>
            <p:ph idx="78"/>
          </p:nvPr>
        </p:nvSpPr>
        <p:spPr/>
        <p:txBody>
          <a:bodyPr/>
          <a:lstStyle/>
          <a:p>
            <a:r>
              <a:rPr lang="en-US" dirty="0"/>
              <a:t>FLT3-TKD </a:t>
            </a:r>
          </a:p>
        </p:txBody>
      </p:sp>
      <p:sp>
        <p:nvSpPr>
          <p:cNvPr id="16" name="Content Placeholder 15">
            <a:extLst>
              <a:ext uri="{FF2B5EF4-FFF2-40B4-BE49-F238E27FC236}">
                <a16:creationId xmlns:a16="http://schemas.microsoft.com/office/drawing/2014/main" id="{4C48933C-0AEA-0E68-184F-67584F99E380}"/>
              </a:ext>
            </a:extLst>
          </p:cNvPr>
          <p:cNvSpPr>
            <a:spLocks noGrp="1"/>
          </p:cNvSpPr>
          <p:nvPr>
            <p:ph idx="79"/>
          </p:nvPr>
        </p:nvSpPr>
        <p:spPr/>
        <p:txBody>
          <a:bodyPr/>
          <a:lstStyle/>
          <a:p>
            <a:r>
              <a:rPr lang="en-US" dirty="0"/>
              <a:t>HMA + </a:t>
            </a:r>
            <a:r>
              <a:rPr lang="en-US" dirty="0" err="1"/>
              <a:t>venetoclax</a:t>
            </a:r>
            <a:r>
              <a:rPr lang="en-US" dirty="0"/>
              <a:t> + </a:t>
            </a:r>
            <a:r>
              <a:rPr lang="en-US" dirty="0" err="1"/>
              <a:t>gilteritinib</a:t>
            </a:r>
            <a:r>
              <a:rPr lang="en-US" dirty="0"/>
              <a:t> </a:t>
            </a:r>
          </a:p>
        </p:txBody>
      </p:sp>
      <p:sp>
        <p:nvSpPr>
          <p:cNvPr id="17" name="Content Placeholder 16">
            <a:extLst>
              <a:ext uri="{FF2B5EF4-FFF2-40B4-BE49-F238E27FC236}">
                <a16:creationId xmlns:a16="http://schemas.microsoft.com/office/drawing/2014/main" id="{1AEBA741-88B1-EDDD-FE10-A38ABB99F043}"/>
              </a:ext>
            </a:extLst>
          </p:cNvPr>
          <p:cNvSpPr>
            <a:spLocks noGrp="1"/>
          </p:cNvSpPr>
          <p:nvPr>
            <p:ph idx="80"/>
          </p:nvPr>
        </p:nvSpPr>
        <p:spPr/>
        <p:txBody>
          <a:bodyPr/>
          <a:lstStyle/>
          <a:p>
            <a:r>
              <a:rPr lang="en-US" dirty="0"/>
              <a:t>7 + 3 + </a:t>
            </a:r>
            <a:r>
              <a:rPr lang="en-US" dirty="0" err="1"/>
              <a:t>quizartinib</a:t>
            </a:r>
            <a:r>
              <a:rPr lang="en-US" dirty="0"/>
              <a:t> </a:t>
            </a:r>
          </a:p>
        </p:txBody>
      </p:sp>
      <p:sp>
        <p:nvSpPr>
          <p:cNvPr id="18" name="Content Placeholder 17">
            <a:extLst>
              <a:ext uri="{FF2B5EF4-FFF2-40B4-BE49-F238E27FC236}">
                <a16:creationId xmlns:a16="http://schemas.microsoft.com/office/drawing/2014/main" id="{7E9E46C5-064D-363C-ED3E-E565ABC4EE0F}"/>
              </a:ext>
            </a:extLst>
          </p:cNvPr>
          <p:cNvSpPr>
            <a:spLocks noGrp="1"/>
          </p:cNvSpPr>
          <p:nvPr>
            <p:ph idx="81"/>
          </p:nvPr>
        </p:nvSpPr>
        <p:spPr/>
        <p:txBody>
          <a:bodyPr/>
          <a:lstStyle/>
          <a:p>
            <a:r>
              <a:rPr lang="en-US" dirty="0"/>
              <a:t>7 + 3 + </a:t>
            </a:r>
            <a:r>
              <a:rPr lang="en-US" dirty="0" err="1"/>
              <a:t>gilteritinib</a:t>
            </a:r>
            <a:r>
              <a:rPr lang="en-US" dirty="0"/>
              <a:t> </a:t>
            </a:r>
          </a:p>
        </p:txBody>
      </p:sp>
      <p:sp>
        <p:nvSpPr>
          <p:cNvPr id="19" name="Content Placeholder 18">
            <a:extLst>
              <a:ext uri="{FF2B5EF4-FFF2-40B4-BE49-F238E27FC236}">
                <a16:creationId xmlns:a16="http://schemas.microsoft.com/office/drawing/2014/main" id="{01A0D60D-7DD2-DCF1-43AD-A74F8442363F}"/>
              </a:ext>
            </a:extLst>
          </p:cNvPr>
          <p:cNvSpPr>
            <a:spLocks noGrp="1"/>
          </p:cNvSpPr>
          <p:nvPr>
            <p:ph idx="82"/>
          </p:nvPr>
        </p:nvSpPr>
        <p:spPr/>
        <p:txBody>
          <a:bodyPr/>
          <a:lstStyle/>
          <a:p>
            <a:r>
              <a:rPr lang="en-US" dirty="0"/>
              <a:t>7 + 3 + quizartinib </a:t>
            </a:r>
          </a:p>
        </p:txBody>
      </p:sp>
      <p:sp>
        <p:nvSpPr>
          <p:cNvPr id="20" name="Content Placeholder 19">
            <a:extLst>
              <a:ext uri="{FF2B5EF4-FFF2-40B4-BE49-F238E27FC236}">
                <a16:creationId xmlns:a16="http://schemas.microsoft.com/office/drawing/2014/main" id="{0BBC0C0E-2A09-7749-610E-DD3FF703D305}"/>
              </a:ext>
            </a:extLst>
          </p:cNvPr>
          <p:cNvSpPr>
            <a:spLocks noGrp="1"/>
          </p:cNvSpPr>
          <p:nvPr>
            <p:ph idx="83"/>
          </p:nvPr>
        </p:nvSpPr>
        <p:spPr/>
        <p:txBody>
          <a:bodyPr/>
          <a:lstStyle/>
          <a:p>
            <a:r>
              <a:rPr lang="en-US" dirty="0"/>
              <a:t>7 + 3 + </a:t>
            </a:r>
            <a:r>
              <a:rPr lang="en-US" dirty="0" err="1"/>
              <a:t>midostaurin</a:t>
            </a:r>
            <a:r>
              <a:rPr lang="en-US" dirty="0"/>
              <a:t> </a:t>
            </a:r>
          </a:p>
        </p:txBody>
      </p:sp>
    </p:spTree>
    <p:extLst>
      <p:ext uri="{BB962C8B-B14F-4D97-AF65-F5344CB8AC3E}">
        <p14:creationId xmlns:p14="http://schemas.microsoft.com/office/powerpoint/2010/main" val="2026372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87614C-5373-3765-086C-21173BDBD0DB}"/>
              </a:ext>
            </a:extLst>
          </p:cNvPr>
          <p:cNvSpPr>
            <a:spLocks noGrp="1"/>
          </p:cNvSpPr>
          <p:nvPr>
            <p:ph idx="46"/>
          </p:nvPr>
        </p:nvSpPr>
        <p:spPr/>
        <p:txBody>
          <a:bodyPr/>
          <a:lstStyle/>
          <a:p>
            <a:r>
              <a:rPr lang="en-US" dirty="0"/>
              <a:t>Azacitidine + venetoclax + gilteritinib </a:t>
            </a:r>
          </a:p>
        </p:txBody>
      </p:sp>
      <p:sp>
        <p:nvSpPr>
          <p:cNvPr id="3" name="Content Placeholder 2">
            <a:extLst>
              <a:ext uri="{FF2B5EF4-FFF2-40B4-BE49-F238E27FC236}">
                <a16:creationId xmlns:a16="http://schemas.microsoft.com/office/drawing/2014/main" id="{A460F6E0-9913-CA78-40B5-7D6567C21357}"/>
              </a:ext>
            </a:extLst>
          </p:cNvPr>
          <p:cNvSpPr>
            <a:spLocks noGrp="1"/>
          </p:cNvSpPr>
          <p:nvPr>
            <p:ph idx="47"/>
          </p:nvPr>
        </p:nvSpPr>
        <p:spPr/>
        <p:txBody>
          <a:bodyPr/>
          <a:lstStyle/>
          <a:p>
            <a:r>
              <a:rPr lang="en-US" dirty="0"/>
              <a:t>Azacitidine + </a:t>
            </a:r>
            <a:r>
              <a:rPr lang="en-US" dirty="0" err="1"/>
              <a:t>venetoclax</a:t>
            </a:r>
            <a:r>
              <a:rPr lang="en-US" dirty="0"/>
              <a:t> </a:t>
            </a:r>
          </a:p>
        </p:txBody>
      </p:sp>
      <p:sp>
        <p:nvSpPr>
          <p:cNvPr id="4" name="Content Placeholder 3">
            <a:extLst>
              <a:ext uri="{FF2B5EF4-FFF2-40B4-BE49-F238E27FC236}">
                <a16:creationId xmlns:a16="http://schemas.microsoft.com/office/drawing/2014/main" id="{F4AE3208-BC07-019B-549B-8F1C13D0C46E}"/>
              </a:ext>
            </a:extLst>
          </p:cNvPr>
          <p:cNvSpPr>
            <a:spLocks noGrp="1"/>
          </p:cNvSpPr>
          <p:nvPr>
            <p:ph idx="48"/>
          </p:nvPr>
        </p:nvSpPr>
        <p:spPr/>
        <p:txBody>
          <a:bodyPr/>
          <a:lstStyle/>
          <a:p>
            <a:pPr>
              <a:lnSpc>
                <a:spcPts val="1800"/>
              </a:lnSpc>
            </a:pPr>
            <a:r>
              <a:rPr lang="en-US" sz="1800" dirty="0"/>
              <a:t>Decitabine + </a:t>
            </a:r>
            <a:r>
              <a:rPr lang="en-US" sz="1800" dirty="0" err="1"/>
              <a:t>venetoclax</a:t>
            </a:r>
            <a:r>
              <a:rPr lang="en-US" sz="1800" dirty="0"/>
              <a:t> OR </a:t>
            </a:r>
            <a:br>
              <a:rPr lang="en-US" sz="1800" dirty="0"/>
            </a:br>
            <a:r>
              <a:rPr lang="en-US" sz="1800" dirty="0"/>
              <a:t>HMA + venetoclax + gilteritinib</a:t>
            </a:r>
          </a:p>
        </p:txBody>
      </p:sp>
      <p:sp>
        <p:nvSpPr>
          <p:cNvPr id="5" name="Content Placeholder 4">
            <a:extLst>
              <a:ext uri="{FF2B5EF4-FFF2-40B4-BE49-F238E27FC236}">
                <a16:creationId xmlns:a16="http://schemas.microsoft.com/office/drawing/2014/main" id="{8CDF2BF1-F252-7A3E-0D13-EE0E237E672B}"/>
              </a:ext>
            </a:extLst>
          </p:cNvPr>
          <p:cNvSpPr>
            <a:spLocks noGrp="1"/>
          </p:cNvSpPr>
          <p:nvPr>
            <p:ph idx="49"/>
          </p:nvPr>
        </p:nvSpPr>
        <p:spPr/>
        <p:txBody>
          <a:bodyPr/>
          <a:lstStyle/>
          <a:p>
            <a:r>
              <a:rPr lang="en-US" dirty="0"/>
              <a:t>Azacitidine + venetoclax</a:t>
            </a:r>
          </a:p>
        </p:txBody>
      </p:sp>
      <p:sp>
        <p:nvSpPr>
          <p:cNvPr id="6" name="Content Placeholder 5">
            <a:extLst>
              <a:ext uri="{FF2B5EF4-FFF2-40B4-BE49-F238E27FC236}">
                <a16:creationId xmlns:a16="http://schemas.microsoft.com/office/drawing/2014/main" id="{A3219C17-19C7-139B-26CC-FDB8CCEFB94B}"/>
              </a:ext>
            </a:extLst>
          </p:cNvPr>
          <p:cNvSpPr>
            <a:spLocks noGrp="1"/>
          </p:cNvSpPr>
          <p:nvPr>
            <p:ph idx="50"/>
          </p:nvPr>
        </p:nvSpPr>
        <p:spPr/>
        <p:txBody>
          <a:bodyPr/>
          <a:lstStyle/>
          <a:p>
            <a:r>
              <a:rPr lang="en-US" dirty="0"/>
              <a:t>Azacitidine + </a:t>
            </a:r>
            <a:r>
              <a:rPr lang="en-US" dirty="0" err="1"/>
              <a:t>venetoclax</a:t>
            </a:r>
            <a:endParaRPr lang="en-US" dirty="0"/>
          </a:p>
        </p:txBody>
      </p:sp>
      <p:sp>
        <p:nvSpPr>
          <p:cNvPr id="7" name="Content Placeholder 6">
            <a:extLst>
              <a:ext uri="{FF2B5EF4-FFF2-40B4-BE49-F238E27FC236}">
                <a16:creationId xmlns:a16="http://schemas.microsoft.com/office/drawing/2014/main" id="{F98239A4-AE62-EBBC-A711-E4541D0E59D5}"/>
              </a:ext>
            </a:extLst>
          </p:cNvPr>
          <p:cNvSpPr>
            <a:spLocks noGrp="1"/>
          </p:cNvSpPr>
          <p:nvPr>
            <p:ph idx="58"/>
          </p:nvPr>
        </p:nvSpPr>
        <p:spPr/>
        <p:txBody>
          <a:bodyPr/>
          <a:lstStyle/>
          <a:p>
            <a:r>
              <a:rPr lang="en-US" dirty="0"/>
              <a:t>FLT3-ITD </a:t>
            </a:r>
          </a:p>
        </p:txBody>
      </p:sp>
      <p:sp>
        <p:nvSpPr>
          <p:cNvPr id="8" name="Content Placeholder 7">
            <a:extLst>
              <a:ext uri="{FF2B5EF4-FFF2-40B4-BE49-F238E27FC236}">
                <a16:creationId xmlns:a16="http://schemas.microsoft.com/office/drawing/2014/main" id="{5CFB2041-2E0C-EE4D-8EE0-70DFBD323817}"/>
              </a:ext>
            </a:extLst>
          </p:cNvPr>
          <p:cNvSpPr>
            <a:spLocks noGrp="1"/>
          </p:cNvSpPr>
          <p:nvPr>
            <p:ph idx="71"/>
          </p:nvPr>
        </p:nvSpPr>
        <p:spPr>
          <a:xfrm>
            <a:off x="2975893" y="5361874"/>
            <a:ext cx="4204320" cy="475488"/>
          </a:xfrm>
        </p:spPr>
        <p:txBody>
          <a:bodyPr/>
          <a:lstStyle/>
          <a:p>
            <a:pPr>
              <a:lnSpc>
                <a:spcPts val="1800"/>
              </a:lnSpc>
            </a:pPr>
            <a:r>
              <a:rPr lang="en-US" sz="1800" dirty="0"/>
              <a:t>Azacitidine (5 days) + venetoclax + gilteritinib (80 mg) </a:t>
            </a:r>
          </a:p>
        </p:txBody>
      </p:sp>
      <p:sp>
        <p:nvSpPr>
          <p:cNvPr id="9" name="Title 8">
            <a:extLst>
              <a:ext uri="{FF2B5EF4-FFF2-40B4-BE49-F238E27FC236}">
                <a16:creationId xmlns:a16="http://schemas.microsoft.com/office/drawing/2014/main" id="{E44AD217-7CAC-C403-BE27-80C0391147AD}"/>
              </a:ext>
            </a:extLst>
          </p:cNvPr>
          <p:cNvSpPr>
            <a:spLocks noGrp="1"/>
          </p:cNvSpPr>
          <p:nvPr>
            <p:ph type="title"/>
          </p:nvPr>
        </p:nvSpPr>
        <p:spPr/>
        <p:txBody>
          <a:bodyPr/>
          <a:lstStyle/>
          <a:p>
            <a:r>
              <a:rPr lang="en-US" dirty="0"/>
              <a:t>Regulatory and reimbursement issues aside, which initial treatment would you generally recommend for an </a:t>
            </a:r>
            <a:r>
              <a:rPr lang="en-US" u="sng" dirty="0"/>
              <a:t>80-year-old</a:t>
            </a:r>
            <a:r>
              <a:rPr lang="en-US" dirty="0"/>
              <a:t> patient with AML and a </a:t>
            </a:r>
            <a:r>
              <a:rPr lang="en-US" u="sng" dirty="0"/>
              <a:t>FLT3 mutation</a:t>
            </a:r>
            <a:r>
              <a:rPr lang="en-US" dirty="0"/>
              <a:t> who was not eligible for intensive chemotherapy?</a:t>
            </a:r>
          </a:p>
        </p:txBody>
      </p:sp>
      <p:sp>
        <p:nvSpPr>
          <p:cNvPr id="10" name="Content Placeholder 9">
            <a:extLst>
              <a:ext uri="{FF2B5EF4-FFF2-40B4-BE49-F238E27FC236}">
                <a16:creationId xmlns:a16="http://schemas.microsoft.com/office/drawing/2014/main" id="{CF20E166-23C1-A0A8-7953-572AAE679669}"/>
              </a:ext>
            </a:extLst>
          </p:cNvPr>
          <p:cNvSpPr>
            <a:spLocks noGrp="1"/>
          </p:cNvSpPr>
          <p:nvPr>
            <p:ph idx="73"/>
          </p:nvPr>
        </p:nvSpPr>
        <p:spPr/>
        <p:txBody>
          <a:bodyPr/>
          <a:lstStyle/>
          <a:p>
            <a:r>
              <a:rPr lang="en-US" dirty="0"/>
              <a:t>Azacitidine + venetoclax + gilteritinib </a:t>
            </a:r>
          </a:p>
        </p:txBody>
      </p:sp>
      <p:sp>
        <p:nvSpPr>
          <p:cNvPr id="11" name="Content Placeholder 10">
            <a:extLst>
              <a:ext uri="{FF2B5EF4-FFF2-40B4-BE49-F238E27FC236}">
                <a16:creationId xmlns:a16="http://schemas.microsoft.com/office/drawing/2014/main" id="{4A6A042C-7B77-2866-36D0-32FA20CD42DE}"/>
              </a:ext>
            </a:extLst>
          </p:cNvPr>
          <p:cNvSpPr>
            <a:spLocks noGrp="1"/>
          </p:cNvSpPr>
          <p:nvPr>
            <p:ph idx="74"/>
          </p:nvPr>
        </p:nvSpPr>
        <p:spPr/>
        <p:txBody>
          <a:bodyPr/>
          <a:lstStyle/>
          <a:p>
            <a:r>
              <a:rPr lang="en-US" dirty="0"/>
              <a:t>Azacitidine + </a:t>
            </a:r>
            <a:r>
              <a:rPr lang="en-US" dirty="0" err="1"/>
              <a:t>venetoclax</a:t>
            </a:r>
            <a:r>
              <a:rPr lang="en-US" dirty="0"/>
              <a:t> </a:t>
            </a:r>
          </a:p>
        </p:txBody>
      </p:sp>
      <p:sp>
        <p:nvSpPr>
          <p:cNvPr id="12" name="Content Placeholder 11">
            <a:extLst>
              <a:ext uri="{FF2B5EF4-FFF2-40B4-BE49-F238E27FC236}">
                <a16:creationId xmlns:a16="http://schemas.microsoft.com/office/drawing/2014/main" id="{FB864143-B041-8DEB-7F22-5CAC6DFF45A6}"/>
              </a:ext>
            </a:extLst>
          </p:cNvPr>
          <p:cNvSpPr>
            <a:spLocks noGrp="1"/>
          </p:cNvSpPr>
          <p:nvPr>
            <p:ph idx="75"/>
          </p:nvPr>
        </p:nvSpPr>
        <p:spPr/>
        <p:txBody>
          <a:bodyPr/>
          <a:lstStyle/>
          <a:p>
            <a:r>
              <a:rPr lang="en-US" dirty="0"/>
              <a:t>Decitabine + </a:t>
            </a:r>
            <a:r>
              <a:rPr lang="en-US" dirty="0" err="1"/>
              <a:t>venetoclax</a:t>
            </a:r>
            <a:r>
              <a:rPr lang="en-US" dirty="0"/>
              <a:t> </a:t>
            </a:r>
          </a:p>
        </p:txBody>
      </p:sp>
      <p:sp>
        <p:nvSpPr>
          <p:cNvPr id="13" name="Content Placeholder 12">
            <a:extLst>
              <a:ext uri="{FF2B5EF4-FFF2-40B4-BE49-F238E27FC236}">
                <a16:creationId xmlns:a16="http://schemas.microsoft.com/office/drawing/2014/main" id="{6334D2CC-EE12-578D-DE22-2C5D813F9C63}"/>
              </a:ext>
            </a:extLst>
          </p:cNvPr>
          <p:cNvSpPr>
            <a:spLocks noGrp="1"/>
          </p:cNvSpPr>
          <p:nvPr>
            <p:ph idx="76"/>
          </p:nvPr>
        </p:nvSpPr>
        <p:spPr/>
        <p:txBody>
          <a:bodyPr/>
          <a:lstStyle/>
          <a:p>
            <a:r>
              <a:rPr lang="en-US" dirty="0"/>
              <a:t>Azacitidine + venetoclax</a:t>
            </a:r>
          </a:p>
        </p:txBody>
      </p:sp>
      <p:sp>
        <p:nvSpPr>
          <p:cNvPr id="14" name="Content Placeholder 13">
            <a:extLst>
              <a:ext uri="{FF2B5EF4-FFF2-40B4-BE49-F238E27FC236}">
                <a16:creationId xmlns:a16="http://schemas.microsoft.com/office/drawing/2014/main" id="{0343E86B-EB1A-FCF0-B417-CF70C98C7D7F}"/>
              </a:ext>
            </a:extLst>
          </p:cNvPr>
          <p:cNvSpPr>
            <a:spLocks noGrp="1"/>
          </p:cNvSpPr>
          <p:nvPr>
            <p:ph idx="77"/>
          </p:nvPr>
        </p:nvSpPr>
        <p:spPr/>
        <p:txBody>
          <a:bodyPr/>
          <a:lstStyle/>
          <a:p>
            <a:r>
              <a:rPr lang="en-US" dirty="0"/>
              <a:t>Azacitidine + </a:t>
            </a:r>
            <a:r>
              <a:rPr lang="en-US" dirty="0" err="1"/>
              <a:t>venetoclax</a:t>
            </a:r>
            <a:endParaRPr lang="en-US" dirty="0"/>
          </a:p>
        </p:txBody>
      </p:sp>
      <p:sp>
        <p:nvSpPr>
          <p:cNvPr id="15" name="Content Placeholder 14">
            <a:extLst>
              <a:ext uri="{FF2B5EF4-FFF2-40B4-BE49-F238E27FC236}">
                <a16:creationId xmlns:a16="http://schemas.microsoft.com/office/drawing/2014/main" id="{0AF54BA8-9A94-8618-55E3-18C09CE67DC3}"/>
              </a:ext>
            </a:extLst>
          </p:cNvPr>
          <p:cNvSpPr>
            <a:spLocks noGrp="1"/>
          </p:cNvSpPr>
          <p:nvPr>
            <p:ph idx="78"/>
          </p:nvPr>
        </p:nvSpPr>
        <p:spPr/>
        <p:txBody>
          <a:bodyPr/>
          <a:lstStyle/>
          <a:p>
            <a:r>
              <a:rPr lang="en-US" dirty="0"/>
              <a:t>FLT3-TKD </a:t>
            </a:r>
          </a:p>
        </p:txBody>
      </p:sp>
      <p:sp>
        <p:nvSpPr>
          <p:cNvPr id="16" name="Content Placeholder 15">
            <a:extLst>
              <a:ext uri="{FF2B5EF4-FFF2-40B4-BE49-F238E27FC236}">
                <a16:creationId xmlns:a16="http://schemas.microsoft.com/office/drawing/2014/main" id="{01FD028E-DC0D-92D0-4449-EC89A63342D6}"/>
              </a:ext>
            </a:extLst>
          </p:cNvPr>
          <p:cNvSpPr>
            <a:spLocks noGrp="1"/>
          </p:cNvSpPr>
          <p:nvPr>
            <p:ph idx="79"/>
          </p:nvPr>
        </p:nvSpPr>
        <p:spPr>
          <a:xfrm>
            <a:off x="7303269" y="5361874"/>
            <a:ext cx="4204320" cy="475488"/>
          </a:xfrm>
        </p:spPr>
        <p:txBody>
          <a:bodyPr/>
          <a:lstStyle/>
          <a:p>
            <a:pPr>
              <a:lnSpc>
                <a:spcPts val="1800"/>
              </a:lnSpc>
            </a:pPr>
            <a:r>
              <a:rPr lang="en-US" sz="1800" dirty="0"/>
              <a:t>Azacitidine (5 days) + </a:t>
            </a:r>
            <a:r>
              <a:rPr lang="en-US" sz="1800" dirty="0" err="1"/>
              <a:t>venetoclax</a:t>
            </a:r>
            <a:r>
              <a:rPr lang="en-US" sz="1800" dirty="0"/>
              <a:t> + </a:t>
            </a:r>
            <a:r>
              <a:rPr lang="en-US" sz="1800" dirty="0" err="1"/>
              <a:t>gilteritinib</a:t>
            </a:r>
            <a:r>
              <a:rPr lang="en-US" sz="1800" dirty="0"/>
              <a:t> (80 mg) </a:t>
            </a:r>
          </a:p>
        </p:txBody>
      </p:sp>
      <p:sp>
        <p:nvSpPr>
          <p:cNvPr id="17" name="Content Placeholder 16">
            <a:extLst>
              <a:ext uri="{FF2B5EF4-FFF2-40B4-BE49-F238E27FC236}">
                <a16:creationId xmlns:a16="http://schemas.microsoft.com/office/drawing/2014/main" id="{64A0D95B-A7AC-4D60-BC43-AB0B9B457C5B}"/>
              </a:ext>
            </a:extLst>
          </p:cNvPr>
          <p:cNvSpPr>
            <a:spLocks noGrp="1"/>
          </p:cNvSpPr>
          <p:nvPr>
            <p:ph idx="80"/>
          </p:nvPr>
        </p:nvSpPr>
        <p:spPr/>
        <p:txBody>
          <a:bodyPr/>
          <a:lstStyle/>
          <a:p>
            <a:r>
              <a:rPr lang="en-US" dirty="0"/>
              <a:t>Azacitidine + </a:t>
            </a:r>
            <a:r>
              <a:rPr lang="en-US" dirty="0" err="1"/>
              <a:t>venetoclax</a:t>
            </a:r>
            <a:r>
              <a:rPr lang="en-US" dirty="0"/>
              <a:t> + </a:t>
            </a:r>
            <a:r>
              <a:rPr lang="en-US" dirty="0" err="1"/>
              <a:t>quizartinib</a:t>
            </a:r>
            <a:r>
              <a:rPr lang="en-US" dirty="0"/>
              <a:t> </a:t>
            </a:r>
          </a:p>
        </p:txBody>
      </p:sp>
      <p:sp>
        <p:nvSpPr>
          <p:cNvPr id="18" name="Content Placeholder 17">
            <a:extLst>
              <a:ext uri="{FF2B5EF4-FFF2-40B4-BE49-F238E27FC236}">
                <a16:creationId xmlns:a16="http://schemas.microsoft.com/office/drawing/2014/main" id="{296729D5-B6F1-E3E9-CCB2-7D956732CA76}"/>
              </a:ext>
            </a:extLst>
          </p:cNvPr>
          <p:cNvSpPr>
            <a:spLocks noGrp="1"/>
          </p:cNvSpPr>
          <p:nvPr>
            <p:ph idx="81"/>
          </p:nvPr>
        </p:nvSpPr>
        <p:spPr/>
        <p:txBody>
          <a:bodyPr/>
          <a:lstStyle/>
          <a:p>
            <a:r>
              <a:rPr lang="en-US" dirty="0"/>
              <a:t>Azacitidine + </a:t>
            </a:r>
            <a:r>
              <a:rPr lang="en-US" dirty="0" err="1"/>
              <a:t>venetoclax</a:t>
            </a:r>
            <a:r>
              <a:rPr lang="en-US" dirty="0"/>
              <a:t> + </a:t>
            </a:r>
            <a:r>
              <a:rPr lang="en-US" dirty="0" err="1"/>
              <a:t>gilteritinib</a:t>
            </a:r>
            <a:r>
              <a:rPr lang="en-US" dirty="0"/>
              <a:t> </a:t>
            </a:r>
          </a:p>
        </p:txBody>
      </p:sp>
      <p:sp>
        <p:nvSpPr>
          <p:cNvPr id="19" name="Content Placeholder 18">
            <a:extLst>
              <a:ext uri="{FF2B5EF4-FFF2-40B4-BE49-F238E27FC236}">
                <a16:creationId xmlns:a16="http://schemas.microsoft.com/office/drawing/2014/main" id="{22382A01-D8EE-E1B6-8993-62E35213CD77}"/>
              </a:ext>
            </a:extLst>
          </p:cNvPr>
          <p:cNvSpPr>
            <a:spLocks noGrp="1"/>
          </p:cNvSpPr>
          <p:nvPr>
            <p:ph idx="82"/>
          </p:nvPr>
        </p:nvSpPr>
        <p:spPr/>
        <p:txBody>
          <a:bodyPr/>
          <a:lstStyle/>
          <a:p>
            <a:r>
              <a:rPr lang="en-US" sz="1900" dirty="0">
                <a:latin typeface="Calibri" panose="020F0502020204030204" pitchFamily="34" charset="0"/>
                <a:ea typeface="Calibri" panose="020F0502020204030204" pitchFamily="34" charset="0"/>
                <a:cs typeface="Calibri" panose="020F0502020204030204" pitchFamily="34" charset="0"/>
              </a:rPr>
              <a:t>A</a:t>
            </a:r>
            <a:r>
              <a:rPr lang="en-US" sz="1900" dirty="0">
                <a:effectLst/>
                <a:latin typeface="Calibri" panose="020F0502020204030204" pitchFamily="34" charset="0"/>
                <a:ea typeface="Calibri" panose="020F0502020204030204" pitchFamily="34" charset="0"/>
                <a:cs typeface="Calibri" panose="020F0502020204030204" pitchFamily="34" charset="0"/>
              </a:rPr>
              <a:t>zacitidine + venetoclax +/- gilteritinib</a:t>
            </a:r>
            <a:endParaRPr lang="en-US" sz="1900" dirty="0">
              <a:latin typeface="Calibri" panose="020F0502020204030204" pitchFamily="34" charset="0"/>
              <a:cs typeface="Calibri" panose="020F0502020204030204" pitchFamily="34" charset="0"/>
            </a:endParaRPr>
          </a:p>
        </p:txBody>
      </p:sp>
      <p:sp>
        <p:nvSpPr>
          <p:cNvPr id="20" name="Content Placeholder 19">
            <a:extLst>
              <a:ext uri="{FF2B5EF4-FFF2-40B4-BE49-F238E27FC236}">
                <a16:creationId xmlns:a16="http://schemas.microsoft.com/office/drawing/2014/main" id="{840E5686-346D-5518-F5FC-052259242B42}"/>
              </a:ext>
            </a:extLst>
          </p:cNvPr>
          <p:cNvSpPr>
            <a:spLocks noGrp="1"/>
          </p:cNvSpPr>
          <p:nvPr>
            <p:ph idx="83"/>
          </p:nvPr>
        </p:nvSpPr>
        <p:spPr/>
        <p:txBody>
          <a:bodyPr/>
          <a:lstStyle/>
          <a:p>
            <a:r>
              <a:rPr lang="en-US" dirty="0"/>
              <a:t>Azacitidine + venetoclax</a:t>
            </a:r>
          </a:p>
        </p:txBody>
      </p:sp>
    </p:spTree>
    <p:extLst>
      <p:ext uri="{BB962C8B-B14F-4D97-AF65-F5344CB8AC3E}">
        <p14:creationId xmlns:p14="http://schemas.microsoft.com/office/powerpoint/2010/main" val="894613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74788C-CB3F-0D60-7C13-54071DEBA1CD}"/>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A172F6B0-6E89-8B27-DE0B-D33DA8935C3F}"/>
              </a:ext>
            </a:extLst>
          </p:cNvPr>
          <p:cNvSpPr>
            <a:spLocks noGrp="1"/>
          </p:cNvSpPr>
          <p:nvPr>
            <p:ph idx="47"/>
          </p:nvPr>
        </p:nvSpPr>
        <p:spPr/>
        <p:txBody>
          <a:bodyPr/>
          <a:lstStyle/>
          <a:p>
            <a:r>
              <a:rPr lang="en-US" dirty="0"/>
              <a:t>Yes </a:t>
            </a:r>
          </a:p>
        </p:txBody>
      </p:sp>
      <p:sp>
        <p:nvSpPr>
          <p:cNvPr id="4" name="Content Placeholder 3">
            <a:extLst>
              <a:ext uri="{FF2B5EF4-FFF2-40B4-BE49-F238E27FC236}">
                <a16:creationId xmlns:a16="http://schemas.microsoft.com/office/drawing/2014/main" id="{5E5265D5-EFFF-FAAA-8926-5AD6128CD9FB}"/>
              </a:ext>
            </a:extLst>
          </p:cNvPr>
          <p:cNvSpPr>
            <a:spLocks noGrp="1"/>
          </p:cNvSpPr>
          <p:nvPr>
            <p:ph idx="48"/>
          </p:nvPr>
        </p:nvSpPr>
        <p:spPr/>
        <p:txBody>
          <a:bodyPr/>
          <a:lstStyle/>
          <a:p>
            <a:r>
              <a:rPr lang="en-US" dirty="0"/>
              <a:t>Too early to tell</a:t>
            </a:r>
          </a:p>
        </p:txBody>
      </p:sp>
      <p:sp>
        <p:nvSpPr>
          <p:cNvPr id="5" name="Content Placeholder 4">
            <a:extLst>
              <a:ext uri="{FF2B5EF4-FFF2-40B4-BE49-F238E27FC236}">
                <a16:creationId xmlns:a16="http://schemas.microsoft.com/office/drawing/2014/main" id="{5C254BD7-526A-27CE-C949-5981A74F64D9}"/>
              </a:ext>
            </a:extLst>
          </p:cNvPr>
          <p:cNvSpPr>
            <a:spLocks noGrp="1"/>
          </p:cNvSpPr>
          <p:nvPr>
            <p:ph idx="49"/>
          </p:nvPr>
        </p:nvSpPr>
        <p:spPr/>
        <p:txBody>
          <a:bodyPr/>
          <a:lstStyle/>
          <a:p>
            <a:r>
              <a:rPr lang="en-US" dirty="0"/>
              <a:t>Yes</a:t>
            </a:r>
          </a:p>
        </p:txBody>
      </p:sp>
      <p:sp>
        <p:nvSpPr>
          <p:cNvPr id="6" name="Content Placeholder 5">
            <a:extLst>
              <a:ext uri="{FF2B5EF4-FFF2-40B4-BE49-F238E27FC236}">
                <a16:creationId xmlns:a16="http://schemas.microsoft.com/office/drawing/2014/main" id="{F5E22468-BB79-418E-16C3-CE9C15B824A3}"/>
              </a:ext>
            </a:extLst>
          </p:cNvPr>
          <p:cNvSpPr>
            <a:spLocks noGrp="1"/>
          </p:cNvSpPr>
          <p:nvPr>
            <p:ph idx="50"/>
          </p:nvPr>
        </p:nvSpPr>
        <p:spPr/>
        <p:txBody>
          <a:bodyPr/>
          <a:lstStyle/>
          <a:p>
            <a:r>
              <a:rPr lang="en-US" dirty="0"/>
              <a:t>No </a:t>
            </a:r>
          </a:p>
        </p:txBody>
      </p:sp>
      <p:sp>
        <p:nvSpPr>
          <p:cNvPr id="7" name="Content Placeholder 6">
            <a:extLst>
              <a:ext uri="{FF2B5EF4-FFF2-40B4-BE49-F238E27FC236}">
                <a16:creationId xmlns:a16="http://schemas.microsoft.com/office/drawing/2014/main" id="{03EEE0CD-CBDC-07AC-1D47-412AF06ECB39}"/>
              </a:ext>
            </a:extLst>
          </p:cNvPr>
          <p:cNvSpPr>
            <a:spLocks noGrp="1"/>
          </p:cNvSpPr>
          <p:nvPr>
            <p:ph idx="51"/>
          </p:nvPr>
        </p:nvSpPr>
        <p:spPr/>
        <p:txBody>
          <a:bodyPr/>
          <a:lstStyle/>
          <a:p>
            <a:r>
              <a:rPr lang="en-US" dirty="0"/>
              <a:t>No</a:t>
            </a:r>
          </a:p>
        </p:txBody>
      </p:sp>
      <p:sp>
        <p:nvSpPr>
          <p:cNvPr id="8" name="Title 7">
            <a:extLst>
              <a:ext uri="{FF2B5EF4-FFF2-40B4-BE49-F238E27FC236}">
                <a16:creationId xmlns:a16="http://schemas.microsoft.com/office/drawing/2014/main" id="{0D26235D-DA05-E8D9-612B-AE2282D8A7D1}"/>
              </a:ext>
            </a:extLst>
          </p:cNvPr>
          <p:cNvSpPr>
            <a:spLocks noGrp="1"/>
          </p:cNvSpPr>
          <p:nvPr>
            <p:ph type="title"/>
          </p:nvPr>
        </p:nvSpPr>
        <p:spPr/>
        <p:txBody>
          <a:bodyPr/>
          <a:lstStyle/>
          <a:p>
            <a:r>
              <a:rPr lang="en-US" dirty="0"/>
              <a:t>Based on available evidence, do you believe FLT3 inhibitors are likely to be used for patients without FLT3 mutations in the near future?</a:t>
            </a:r>
          </a:p>
        </p:txBody>
      </p:sp>
      <p:sp>
        <p:nvSpPr>
          <p:cNvPr id="9" name="Content Placeholder 8">
            <a:extLst>
              <a:ext uri="{FF2B5EF4-FFF2-40B4-BE49-F238E27FC236}">
                <a16:creationId xmlns:a16="http://schemas.microsoft.com/office/drawing/2014/main" id="{B5B87278-0575-B53E-D5A0-B908716F2841}"/>
              </a:ext>
            </a:extLst>
          </p:cNvPr>
          <p:cNvSpPr>
            <a:spLocks noGrp="1"/>
          </p:cNvSpPr>
          <p:nvPr>
            <p:ph idx="52"/>
          </p:nvPr>
        </p:nvSpPr>
        <p:spPr/>
        <p:txBody>
          <a:bodyPr/>
          <a:lstStyle/>
          <a:p>
            <a:r>
              <a:rPr lang="en-US" dirty="0"/>
              <a:t>Yes </a:t>
            </a:r>
          </a:p>
        </p:txBody>
      </p:sp>
      <p:sp>
        <p:nvSpPr>
          <p:cNvPr id="10" name="Content Placeholder 9">
            <a:extLst>
              <a:ext uri="{FF2B5EF4-FFF2-40B4-BE49-F238E27FC236}">
                <a16:creationId xmlns:a16="http://schemas.microsoft.com/office/drawing/2014/main" id="{41090C38-135E-B351-7568-0D0D1FBE10C3}"/>
              </a:ext>
            </a:extLst>
          </p:cNvPr>
          <p:cNvSpPr>
            <a:spLocks noGrp="1"/>
          </p:cNvSpPr>
          <p:nvPr>
            <p:ph idx="53"/>
          </p:nvPr>
        </p:nvSpPr>
        <p:spPr/>
        <p:txBody>
          <a:bodyPr/>
          <a:lstStyle/>
          <a:p>
            <a:r>
              <a:rPr lang="en-US" dirty="0"/>
              <a:t>Yes</a:t>
            </a:r>
          </a:p>
        </p:txBody>
      </p:sp>
    </p:spTree>
    <p:extLst>
      <p:ext uri="{BB962C8B-B14F-4D97-AF65-F5344CB8AC3E}">
        <p14:creationId xmlns:p14="http://schemas.microsoft.com/office/powerpoint/2010/main" val="202664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3D2A6E9-0946-0453-8126-FADDBDD95407}"/>
              </a:ext>
            </a:extLst>
          </p:cNvPr>
          <p:cNvSpPr>
            <a:spLocks noGrp="1"/>
          </p:cNvSpPr>
          <p:nvPr>
            <p:ph idx="46"/>
          </p:nvPr>
        </p:nvSpPr>
        <p:spPr/>
        <p:txBody>
          <a:bodyPr/>
          <a:lstStyle/>
          <a:p>
            <a:r>
              <a:rPr lang="en-US" dirty="0"/>
              <a:t>Yes</a:t>
            </a:r>
          </a:p>
        </p:txBody>
      </p:sp>
      <p:sp>
        <p:nvSpPr>
          <p:cNvPr id="12" name="Content Placeholder 11">
            <a:extLst>
              <a:ext uri="{FF2B5EF4-FFF2-40B4-BE49-F238E27FC236}">
                <a16:creationId xmlns:a16="http://schemas.microsoft.com/office/drawing/2014/main" id="{4A4A7C81-D373-C480-592C-09D0E5B6B387}"/>
              </a:ext>
            </a:extLst>
          </p:cNvPr>
          <p:cNvSpPr>
            <a:spLocks noGrp="1"/>
          </p:cNvSpPr>
          <p:nvPr>
            <p:ph idx="47"/>
          </p:nvPr>
        </p:nvSpPr>
        <p:spPr/>
        <p:txBody>
          <a:bodyPr/>
          <a:lstStyle/>
          <a:p>
            <a:r>
              <a:rPr lang="en-US" dirty="0"/>
              <a:t>Yes </a:t>
            </a:r>
          </a:p>
        </p:txBody>
      </p:sp>
      <p:sp>
        <p:nvSpPr>
          <p:cNvPr id="13" name="Content Placeholder 12">
            <a:extLst>
              <a:ext uri="{FF2B5EF4-FFF2-40B4-BE49-F238E27FC236}">
                <a16:creationId xmlns:a16="http://schemas.microsoft.com/office/drawing/2014/main" id="{59016D6C-5002-3E85-2F33-858E3457BC6C}"/>
              </a:ext>
            </a:extLst>
          </p:cNvPr>
          <p:cNvSpPr>
            <a:spLocks noGrp="1"/>
          </p:cNvSpPr>
          <p:nvPr>
            <p:ph idx="48"/>
          </p:nvPr>
        </p:nvSpPr>
        <p:spPr/>
        <p:txBody>
          <a:bodyPr/>
          <a:lstStyle/>
          <a:p>
            <a:r>
              <a:rPr lang="en-US" dirty="0"/>
              <a:t>Yes </a:t>
            </a:r>
          </a:p>
        </p:txBody>
      </p:sp>
      <p:sp>
        <p:nvSpPr>
          <p:cNvPr id="14" name="Content Placeholder 13">
            <a:extLst>
              <a:ext uri="{FF2B5EF4-FFF2-40B4-BE49-F238E27FC236}">
                <a16:creationId xmlns:a16="http://schemas.microsoft.com/office/drawing/2014/main" id="{517C2E74-E7B9-0CE0-558B-D0E158A91ECB}"/>
              </a:ext>
            </a:extLst>
          </p:cNvPr>
          <p:cNvSpPr>
            <a:spLocks noGrp="1"/>
          </p:cNvSpPr>
          <p:nvPr>
            <p:ph idx="49"/>
          </p:nvPr>
        </p:nvSpPr>
        <p:spPr/>
        <p:txBody>
          <a:bodyPr/>
          <a:lstStyle/>
          <a:p>
            <a:r>
              <a:rPr lang="en-US" dirty="0"/>
              <a:t>Yes</a:t>
            </a:r>
          </a:p>
        </p:txBody>
      </p:sp>
      <p:sp>
        <p:nvSpPr>
          <p:cNvPr id="15" name="Content Placeholder 14">
            <a:extLst>
              <a:ext uri="{FF2B5EF4-FFF2-40B4-BE49-F238E27FC236}">
                <a16:creationId xmlns:a16="http://schemas.microsoft.com/office/drawing/2014/main" id="{8B3D7FCD-8548-E3F4-51B7-F7238B68D557}"/>
              </a:ext>
            </a:extLst>
          </p:cNvPr>
          <p:cNvSpPr>
            <a:spLocks noGrp="1"/>
          </p:cNvSpPr>
          <p:nvPr>
            <p:ph idx="50"/>
          </p:nvPr>
        </p:nvSpPr>
        <p:spPr/>
        <p:txBody>
          <a:bodyPr/>
          <a:lstStyle/>
          <a:p>
            <a:r>
              <a:rPr lang="en-US" dirty="0"/>
              <a:t>Yes </a:t>
            </a:r>
          </a:p>
        </p:txBody>
      </p:sp>
      <p:sp>
        <p:nvSpPr>
          <p:cNvPr id="16" name="Content Placeholder 15">
            <a:extLst>
              <a:ext uri="{FF2B5EF4-FFF2-40B4-BE49-F238E27FC236}">
                <a16:creationId xmlns:a16="http://schemas.microsoft.com/office/drawing/2014/main" id="{F1D2D88C-1011-FFDD-0955-0BD0E93B0BB2}"/>
              </a:ext>
            </a:extLst>
          </p:cNvPr>
          <p:cNvSpPr>
            <a:spLocks noGrp="1"/>
          </p:cNvSpPr>
          <p:nvPr>
            <p:ph idx="58"/>
          </p:nvPr>
        </p:nvSpPr>
        <p:spPr/>
        <p:txBody>
          <a:bodyPr/>
          <a:lstStyle/>
          <a:p>
            <a:r>
              <a:rPr lang="en-US" dirty="0"/>
              <a:t>Transplant </a:t>
            </a:r>
          </a:p>
        </p:txBody>
      </p:sp>
      <p:sp>
        <p:nvSpPr>
          <p:cNvPr id="17" name="Content Placeholder 16">
            <a:extLst>
              <a:ext uri="{FF2B5EF4-FFF2-40B4-BE49-F238E27FC236}">
                <a16:creationId xmlns:a16="http://schemas.microsoft.com/office/drawing/2014/main" id="{69A28AAF-F21F-4CC1-8409-F46E970641C8}"/>
              </a:ext>
            </a:extLst>
          </p:cNvPr>
          <p:cNvSpPr>
            <a:spLocks noGrp="1"/>
          </p:cNvSpPr>
          <p:nvPr>
            <p:ph idx="71"/>
          </p:nvPr>
        </p:nvSpPr>
        <p:spPr/>
        <p:txBody>
          <a:bodyPr/>
          <a:lstStyle/>
          <a:p>
            <a:r>
              <a:rPr lang="en-US" dirty="0"/>
              <a:t>Yes</a:t>
            </a:r>
          </a:p>
        </p:txBody>
      </p:sp>
      <p:sp>
        <p:nvSpPr>
          <p:cNvPr id="8" name="Title 7">
            <a:extLst>
              <a:ext uri="{FF2B5EF4-FFF2-40B4-BE49-F238E27FC236}">
                <a16:creationId xmlns:a16="http://schemas.microsoft.com/office/drawing/2014/main" id="{D8E21AE4-B885-8646-E08D-A7C1417C7E25}"/>
              </a:ext>
            </a:extLst>
          </p:cNvPr>
          <p:cNvSpPr>
            <a:spLocks noGrp="1"/>
          </p:cNvSpPr>
          <p:nvPr>
            <p:ph type="title"/>
          </p:nvPr>
        </p:nvSpPr>
        <p:spPr/>
        <p:txBody>
          <a:bodyPr/>
          <a:lstStyle/>
          <a:p>
            <a:r>
              <a:rPr lang="en-US" sz="2000" dirty="0"/>
              <a:t>A patient with AML and a FLT3-ITD mutation receives 7+3 chemotherapy and a FLT3 inhibitor, and an MRD assay ordered after the completion of induction therapy is negative. Would you proceed to ASCT? What would be your most likely approach to maintenance therapy? </a:t>
            </a:r>
          </a:p>
        </p:txBody>
      </p:sp>
      <p:sp>
        <p:nvSpPr>
          <p:cNvPr id="18" name="Content Placeholder 17">
            <a:extLst>
              <a:ext uri="{FF2B5EF4-FFF2-40B4-BE49-F238E27FC236}">
                <a16:creationId xmlns:a16="http://schemas.microsoft.com/office/drawing/2014/main" id="{499090FF-14E0-AF00-EF97-1900A51EFC08}"/>
              </a:ext>
            </a:extLst>
          </p:cNvPr>
          <p:cNvSpPr>
            <a:spLocks noGrp="1"/>
          </p:cNvSpPr>
          <p:nvPr>
            <p:ph idx="73"/>
          </p:nvPr>
        </p:nvSpPr>
        <p:spPr/>
        <p:txBody>
          <a:bodyPr/>
          <a:lstStyle/>
          <a:p>
            <a:r>
              <a:rPr lang="en-US" dirty="0"/>
              <a:t>No maintenance therapy </a:t>
            </a:r>
          </a:p>
        </p:txBody>
      </p:sp>
      <p:sp>
        <p:nvSpPr>
          <p:cNvPr id="19" name="Content Placeholder 18">
            <a:extLst>
              <a:ext uri="{FF2B5EF4-FFF2-40B4-BE49-F238E27FC236}">
                <a16:creationId xmlns:a16="http://schemas.microsoft.com/office/drawing/2014/main" id="{0C6864F0-0E60-B47A-C87F-E677AE9A21A8}"/>
              </a:ext>
            </a:extLst>
          </p:cNvPr>
          <p:cNvSpPr>
            <a:spLocks noGrp="1"/>
          </p:cNvSpPr>
          <p:nvPr>
            <p:ph idx="74"/>
          </p:nvPr>
        </p:nvSpPr>
        <p:spPr/>
        <p:txBody>
          <a:bodyPr/>
          <a:lstStyle/>
          <a:p>
            <a:r>
              <a:rPr lang="en-US" dirty="0"/>
              <a:t>No maintenance therapy</a:t>
            </a:r>
          </a:p>
        </p:txBody>
      </p:sp>
      <p:sp>
        <p:nvSpPr>
          <p:cNvPr id="20" name="Content Placeholder 19">
            <a:extLst>
              <a:ext uri="{FF2B5EF4-FFF2-40B4-BE49-F238E27FC236}">
                <a16:creationId xmlns:a16="http://schemas.microsoft.com/office/drawing/2014/main" id="{D8475B6E-E2C5-9B27-A980-5016EBA468F6}"/>
              </a:ext>
            </a:extLst>
          </p:cNvPr>
          <p:cNvSpPr>
            <a:spLocks noGrp="1"/>
          </p:cNvSpPr>
          <p:nvPr>
            <p:ph idx="75"/>
          </p:nvPr>
        </p:nvSpPr>
        <p:spPr/>
        <p:txBody>
          <a:bodyPr/>
          <a:lstStyle/>
          <a:p>
            <a:r>
              <a:rPr lang="en-US" sz="1800" dirty="0"/>
              <a:t>No maintenance if MRD-negative, </a:t>
            </a:r>
            <a:br>
              <a:rPr lang="en-US" sz="1800" dirty="0"/>
            </a:br>
            <a:r>
              <a:rPr lang="en-US" sz="1800" dirty="0"/>
              <a:t>FLT3 inhibitor if MRD-positive </a:t>
            </a:r>
          </a:p>
        </p:txBody>
      </p:sp>
      <p:sp>
        <p:nvSpPr>
          <p:cNvPr id="21" name="Content Placeholder 20">
            <a:extLst>
              <a:ext uri="{FF2B5EF4-FFF2-40B4-BE49-F238E27FC236}">
                <a16:creationId xmlns:a16="http://schemas.microsoft.com/office/drawing/2014/main" id="{E7936969-BC46-EDDE-54D1-F061245C1F53}"/>
              </a:ext>
            </a:extLst>
          </p:cNvPr>
          <p:cNvSpPr>
            <a:spLocks noGrp="1"/>
          </p:cNvSpPr>
          <p:nvPr>
            <p:ph idx="76"/>
          </p:nvPr>
        </p:nvSpPr>
        <p:spPr/>
        <p:txBody>
          <a:bodyPr/>
          <a:lstStyle/>
          <a:p>
            <a:r>
              <a:rPr lang="en-US" sz="1800" dirty="0"/>
              <a:t>No maintenance if MRD-negative, </a:t>
            </a:r>
            <a:br>
              <a:rPr lang="en-US" sz="1800" dirty="0"/>
            </a:br>
            <a:r>
              <a:rPr lang="en-US" sz="1800" dirty="0"/>
              <a:t>FLT3 inhibitor if MRD-positive </a:t>
            </a:r>
          </a:p>
        </p:txBody>
      </p:sp>
      <p:sp>
        <p:nvSpPr>
          <p:cNvPr id="22" name="Content Placeholder 21">
            <a:extLst>
              <a:ext uri="{FF2B5EF4-FFF2-40B4-BE49-F238E27FC236}">
                <a16:creationId xmlns:a16="http://schemas.microsoft.com/office/drawing/2014/main" id="{BE5B8B92-AD09-6F26-B035-B1F68886DA5D}"/>
              </a:ext>
            </a:extLst>
          </p:cNvPr>
          <p:cNvSpPr>
            <a:spLocks noGrp="1"/>
          </p:cNvSpPr>
          <p:nvPr>
            <p:ph idx="77"/>
          </p:nvPr>
        </p:nvSpPr>
        <p:spPr>
          <a:xfrm>
            <a:off x="7299176" y="4303494"/>
            <a:ext cx="4204320" cy="475488"/>
          </a:xfrm>
        </p:spPr>
        <p:txBody>
          <a:bodyPr/>
          <a:lstStyle/>
          <a:p>
            <a:pPr>
              <a:lnSpc>
                <a:spcPts val="1800"/>
              </a:lnSpc>
            </a:pPr>
            <a:r>
              <a:rPr lang="en-US" dirty="0"/>
              <a:t>No maintenance therapy </a:t>
            </a:r>
          </a:p>
        </p:txBody>
      </p:sp>
      <p:sp>
        <p:nvSpPr>
          <p:cNvPr id="23" name="Content Placeholder 22">
            <a:extLst>
              <a:ext uri="{FF2B5EF4-FFF2-40B4-BE49-F238E27FC236}">
                <a16:creationId xmlns:a16="http://schemas.microsoft.com/office/drawing/2014/main" id="{57577180-1E6F-690A-CD70-7DBFA1CC0CB2}"/>
              </a:ext>
            </a:extLst>
          </p:cNvPr>
          <p:cNvSpPr>
            <a:spLocks noGrp="1"/>
          </p:cNvSpPr>
          <p:nvPr>
            <p:ph idx="78"/>
          </p:nvPr>
        </p:nvSpPr>
        <p:spPr/>
        <p:txBody>
          <a:bodyPr/>
          <a:lstStyle/>
          <a:p>
            <a:r>
              <a:rPr lang="en-US" dirty="0"/>
              <a:t>Maintenance </a:t>
            </a:r>
          </a:p>
        </p:txBody>
      </p:sp>
      <p:sp>
        <p:nvSpPr>
          <p:cNvPr id="24" name="Content Placeholder 23">
            <a:extLst>
              <a:ext uri="{FF2B5EF4-FFF2-40B4-BE49-F238E27FC236}">
                <a16:creationId xmlns:a16="http://schemas.microsoft.com/office/drawing/2014/main" id="{B5B2D21E-2B33-1EBF-5280-FCBC6886EBD0}"/>
              </a:ext>
            </a:extLst>
          </p:cNvPr>
          <p:cNvSpPr>
            <a:spLocks noGrp="1"/>
          </p:cNvSpPr>
          <p:nvPr>
            <p:ph idx="79"/>
          </p:nvPr>
        </p:nvSpPr>
        <p:spPr>
          <a:xfrm>
            <a:off x="7303269" y="5351958"/>
            <a:ext cx="4204320" cy="475488"/>
          </a:xfrm>
        </p:spPr>
        <p:txBody>
          <a:bodyPr/>
          <a:lstStyle/>
          <a:p>
            <a:r>
              <a:rPr lang="en-US" sz="1800" dirty="0"/>
              <a:t>FLT3 inhibitor maintenance </a:t>
            </a:r>
            <a:br>
              <a:rPr lang="en-US" sz="1800" dirty="0"/>
            </a:br>
            <a:r>
              <a:rPr lang="en-US" sz="1800" dirty="0"/>
              <a:t>for 2-3 years</a:t>
            </a:r>
          </a:p>
        </p:txBody>
      </p:sp>
      <p:sp>
        <p:nvSpPr>
          <p:cNvPr id="25" name="Content Placeholder 24">
            <a:extLst>
              <a:ext uri="{FF2B5EF4-FFF2-40B4-BE49-F238E27FC236}">
                <a16:creationId xmlns:a16="http://schemas.microsoft.com/office/drawing/2014/main" id="{242FEEA8-9D94-87E4-E16A-93D6121DFA17}"/>
              </a:ext>
            </a:extLst>
          </p:cNvPr>
          <p:cNvSpPr>
            <a:spLocks noGrp="1"/>
          </p:cNvSpPr>
          <p:nvPr>
            <p:ph idx="80"/>
          </p:nvPr>
        </p:nvSpPr>
        <p:spPr/>
        <p:txBody>
          <a:bodyPr/>
          <a:lstStyle/>
          <a:p>
            <a:r>
              <a:rPr lang="en-US" dirty="0"/>
              <a:t>Yes </a:t>
            </a:r>
          </a:p>
        </p:txBody>
      </p:sp>
      <p:sp>
        <p:nvSpPr>
          <p:cNvPr id="26" name="Content Placeholder 25">
            <a:extLst>
              <a:ext uri="{FF2B5EF4-FFF2-40B4-BE49-F238E27FC236}">
                <a16:creationId xmlns:a16="http://schemas.microsoft.com/office/drawing/2014/main" id="{F17D6A40-2A00-60CE-CBEA-64971EC6FCCE}"/>
              </a:ext>
            </a:extLst>
          </p:cNvPr>
          <p:cNvSpPr>
            <a:spLocks noGrp="1"/>
          </p:cNvSpPr>
          <p:nvPr>
            <p:ph idx="81"/>
          </p:nvPr>
        </p:nvSpPr>
        <p:spPr/>
        <p:txBody>
          <a:bodyPr/>
          <a:lstStyle/>
          <a:p>
            <a:r>
              <a:rPr lang="en-US" dirty="0"/>
              <a:t>No maintenance therapy </a:t>
            </a:r>
          </a:p>
        </p:txBody>
      </p:sp>
      <p:sp>
        <p:nvSpPr>
          <p:cNvPr id="27" name="Content Placeholder 26">
            <a:extLst>
              <a:ext uri="{FF2B5EF4-FFF2-40B4-BE49-F238E27FC236}">
                <a16:creationId xmlns:a16="http://schemas.microsoft.com/office/drawing/2014/main" id="{2E7404B6-284C-D79F-D778-C484CA72BBC1}"/>
              </a:ext>
            </a:extLst>
          </p:cNvPr>
          <p:cNvSpPr>
            <a:spLocks noGrp="1"/>
          </p:cNvSpPr>
          <p:nvPr>
            <p:ph idx="82"/>
          </p:nvPr>
        </p:nvSpPr>
        <p:spPr/>
        <p:txBody>
          <a:bodyPr/>
          <a:lstStyle/>
          <a:p>
            <a:r>
              <a:rPr lang="en-US" dirty="0"/>
              <a:t> </a:t>
            </a:r>
          </a:p>
        </p:txBody>
      </p:sp>
      <p:sp>
        <p:nvSpPr>
          <p:cNvPr id="28" name="Content Placeholder 27">
            <a:extLst>
              <a:ext uri="{FF2B5EF4-FFF2-40B4-BE49-F238E27FC236}">
                <a16:creationId xmlns:a16="http://schemas.microsoft.com/office/drawing/2014/main" id="{1C898BC7-1725-58F4-2AF6-58E50899ABAA}"/>
              </a:ext>
            </a:extLst>
          </p:cNvPr>
          <p:cNvSpPr>
            <a:spLocks noGrp="1"/>
          </p:cNvSpPr>
          <p:nvPr>
            <p:ph idx="83"/>
          </p:nvPr>
        </p:nvSpPr>
        <p:spPr>
          <a:xfrm>
            <a:off x="7299176" y="3788390"/>
            <a:ext cx="4204320" cy="475488"/>
          </a:xfrm>
        </p:spPr>
        <p:txBody>
          <a:bodyPr/>
          <a:lstStyle/>
          <a:p>
            <a:pPr>
              <a:lnSpc>
                <a:spcPts val="1700"/>
              </a:lnSpc>
            </a:pPr>
            <a:r>
              <a:rPr lang="en-US" sz="1600" dirty="0" err="1"/>
              <a:t>Gilteritinib</a:t>
            </a:r>
            <a:r>
              <a:rPr lang="en-US" sz="1600" dirty="0"/>
              <a:t> for 2 years if peri-HSCT </a:t>
            </a:r>
            <a:br>
              <a:rPr lang="en-US" sz="1600" dirty="0"/>
            </a:br>
            <a:r>
              <a:rPr lang="en-US" sz="1600" dirty="0"/>
              <a:t>MRD-positive, otherwise no maintenance</a:t>
            </a:r>
          </a:p>
        </p:txBody>
      </p:sp>
      <p:sp>
        <p:nvSpPr>
          <p:cNvPr id="4" name="TextBox 3">
            <a:extLst>
              <a:ext uri="{FF2B5EF4-FFF2-40B4-BE49-F238E27FC236}">
                <a16:creationId xmlns:a16="http://schemas.microsoft.com/office/drawing/2014/main" id="{9293C303-366D-3818-7C0B-22A580E266FE}"/>
              </a:ext>
            </a:extLst>
          </p:cNvPr>
          <p:cNvSpPr txBox="1"/>
          <p:nvPr/>
        </p:nvSpPr>
        <p:spPr>
          <a:xfrm>
            <a:off x="4799856" y="3789040"/>
            <a:ext cx="52963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Yes</a:t>
            </a:r>
          </a:p>
        </p:txBody>
      </p:sp>
      <p:sp>
        <p:nvSpPr>
          <p:cNvPr id="2" name="TextBox 1">
            <a:extLst>
              <a:ext uri="{FF2B5EF4-FFF2-40B4-BE49-F238E27FC236}">
                <a16:creationId xmlns:a16="http://schemas.microsoft.com/office/drawing/2014/main" id="{79058187-D898-FAA6-9D01-BF0AFC7FBA1B}"/>
              </a:ext>
            </a:extLst>
          </p:cNvPr>
          <p:cNvSpPr txBox="1"/>
          <p:nvPr/>
        </p:nvSpPr>
        <p:spPr>
          <a:xfrm>
            <a:off x="551384" y="6486842"/>
            <a:ext cx="348755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HSCT = hematopoietic stem cell transplant</a:t>
            </a:r>
          </a:p>
        </p:txBody>
      </p:sp>
    </p:spTree>
    <p:extLst>
      <p:ext uri="{BB962C8B-B14F-4D97-AF65-F5344CB8AC3E}">
        <p14:creationId xmlns:p14="http://schemas.microsoft.com/office/powerpoint/2010/main" val="369903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F2FD9-CC86-4B49-54DF-838090031A68}"/>
              </a:ext>
            </a:extLst>
          </p:cNvPr>
          <p:cNvSpPr>
            <a:spLocks noGrp="1"/>
          </p:cNvSpPr>
          <p:nvPr>
            <p:ph idx="46"/>
          </p:nvPr>
        </p:nvSpPr>
        <p:spPr/>
        <p:txBody>
          <a:bodyPr/>
          <a:lstStyle/>
          <a:p>
            <a:r>
              <a:rPr lang="en-US" dirty="0"/>
              <a:t>Azacitidine + venetoclax + gilteritinib </a:t>
            </a:r>
          </a:p>
        </p:txBody>
      </p:sp>
      <p:sp>
        <p:nvSpPr>
          <p:cNvPr id="3" name="Content Placeholder 2">
            <a:extLst>
              <a:ext uri="{FF2B5EF4-FFF2-40B4-BE49-F238E27FC236}">
                <a16:creationId xmlns:a16="http://schemas.microsoft.com/office/drawing/2014/main" id="{DD6A3530-BC4E-214D-8931-53A6792ABFD4}"/>
              </a:ext>
            </a:extLst>
          </p:cNvPr>
          <p:cNvSpPr>
            <a:spLocks noGrp="1"/>
          </p:cNvSpPr>
          <p:nvPr>
            <p:ph idx="47"/>
          </p:nvPr>
        </p:nvSpPr>
        <p:spPr/>
        <p:txBody>
          <a:bodyPr/>
          <a:lstStyle/>
          <a:p>
            <a:r>
              <a:rPr lang="en-US" dirty="0" err="1"/>
              <a:t>Gilteritinib</a:t>
            </a:r>
            <a:r>
              <a:rPr lang="en-US" dirty="0"/>
              <a:t> </a:t>
            </a:r>
          </a:p>
        </p:txBody>
      </p:sp>
      <p:sp>
        <p:nvSpPr>
          <p:cNvPr id="4" name="Content Placeholder 3">
            <a:extLst>
              <a:ext uri="{FF2B5EF4-FFF2-40B4-BE49-F238E27FC236}">
                <a16:creationId xmlns:a16="http://schemas.microsoft.com/office/drawing/2014/main" id="{CF026E17-A4BA-42BF-FC2A-C4D24A51C53A}"/>
              </a:ext>
            </a:extLst>
          </p:cNvPr>
          <p:cNvSpPr>
            <a:spLocks noGrp="1"/>
          </p:cNvSpPr>
          <p:nvPr>
            <p:ph idx="48"/>
          </p:nvPr>
        </p:nvSpPr>
        <p:spPr/>
        <p:txBody>
          <a:bodyPr/>
          <a:lstStyle/>
          <a:p>
            <a:r>
              <a:rPr lang="en-US" dirty="0"/>
              <a:t>HMA + </a:t>
            </a:r>
            <a:r>
              <a:rPr lang="en-US" dirty="0" err="1"/>
              <a:t>venetoclax</a:t>
            </a:r>
            <a:r>
              <a:rPr lang="en-US" dirty="0"/>
              <a:t> or HMA + </a:t>
            </a:r>
            <a:r>
              <a:rPr lang="en-US" dirty="0" err="1"/>
              <a:t>venetoclax</a:t>
            </a:r>
            <a:r>
              <a:rPr lang="en-US" dirty="0"/>
              <a:t> + </a:t>
            </a:r>
            <a:r>
              <a:rPr lang="en-US" dirty="0" err="1"/>
              <a:t>gilteritinib</a:t>
            </a:r>
            <a:r>
              <a:rPr lang="en-US" dirty="0"/>
              <a:t> </a:t>
            </a:r>
          </a:p>
        </p:txBody>
      </p:sp>
      <p:sp>
        <p:nvSpPr>
          <p:cNvPr id="5" name="Content Placeholder 4">
            <a:extLst>
              <a:ext uri="{FF2B5EF4-FFF2-40B4-BE49-F238E27FC236}">
                <a16:creationId xmlns:a16="http://schemas.microsoft.com/office/drawing/2014/main" id="{6D51F502-AAB4-E936-84E0-73BE937ABEEE}"/>
              </a:ext>
            </a:extLst>
          </p:cNvPr>
          <p:cNvSpPr>
            <a:spLocks noGrp="1"/>
          </p:cNvSpPr>
          <p:nvPr>
            <p:ph idx="49"/>
          </p:nvPr>
        </p:nvSpPr>
        <p:spPr/>
        <p:txBody>
          <a:bodyPr/>
          <a:lstStyle/>
          <a:p>
            <a:r>
              <a:rPr lang="en-US" dirty="0"/>
              <a:t>Azacitidine + venetoclax + gilteritinib </a:t>
            </a:r>
          </a:p>
        </p:txBody>
      </p:sp>
      <p:sp>
        <p:nvSpPr>
          <p:cNvPr id="6" name="Content Placeholder 5">
            <a:extLst>
              <a:ext uri="{FF2B5EF4-FFF2-40B4-BE49-F238E27FC236}">
                <a16:creationId xmlns:a16="http://schemas.microsoft.com/office/drawing/2014/main" id="{730D7BC6-EEFD-AB51-CF7D-AB477F349C8B}"/>
              </a:ext>
            </a:extLst>
          </p:cNvPr>
          <p:cNvSpPr>
            <a:spLocks noGrp="1"/>
          </p:cNvSpPr>
          <p:nvPr>
            <p:ph idx="50"/>
          </p:nvPr>
        </p:nvSpPr>
        <p:spPr/>
        <p:txBody>
          <a:bodyPr/>
          <a:lstStyle/>
          <a:p>
            <a:r>
              <a:rPr lang="en-US" dirty="0" err="1"/>
              <a:t>Gilteritinib</a:t>
            </a:r>
            <a:endParaRPr lang="en-US" dirty="0"/>
          </a:p>
        </p:txBody>
      </p:sp>
      <p:sp>
        <p:nvSpPr>
          <p:cNvPr id="7" name="Content Placeholder 6">
            <a:extLst>
              <a:ext uri="{FF2B5EF4-FFF2-40B4-BE49-F238E27FC236}">
                <a16:creationId xmlns:a16="http://schemas.microsoft.com/office/drawing/2014/main" id="{9046E00D-0A11-168A-7A49-D933F653CEC3}"/>
              </a:ext>
            </a:extLst>
          </p:cNvPr>
          <p:cNvSpPr>
            <a:spLocks noGrp="1"/>
          </p:cNvSpPr>
          <p:nvPr>
            <p:ph idx="51"/>
          </p:nvPr>
        </p:nvSpPr>
        <p:spPr/>
        <p:txBody>
          <a:bodyPr/>
          <a:lstStyle/>
          <a:p>
            <a:r>
              <a:rPr lang="en-US" dirty="0"/>
              <a:t>HMA + </a:t>
            </a:r>
            <a:r>
              <a:rPr lang="en-US" dirty="0" err="1"/>
              <a:t>venetoclax</a:t>
            </a:r>
            <a:r>
              <a:rPr lang="en-US" dirty="0"/>
              <a:t> + </a:t>
            </a:r>
            <a:r>
              <a:rPr lang="en-US" dirty="0" err="1"/>
              <a:t>gilteritinib</a:t>
            </a:r>
            <a:r>
              <a:rPr lang="en-US" dirty="0"/>
              <a:t> </a:t>
            </a:r>
          </a:p>
        </p:txBody>
      </p:sp>
      <p:sp>
        <p:nvSpPr>
          <p:cNvPr id="8" name="Title 7">
            <a:extLst>
              <a:ext uri="{FF2B5EF4-FFF2-40B4-BE49-F238E27FC236}">
                <a16:creationId xmlns:a16="http://schemas.microsoft.com/office/drawing/2014/main" id="{B728112C-4203-74B1-1928-58232B38E252}"/>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 </a:t>
            </a:r>
            <a:r>
              <a:rPr lang="en-US" u="sng" dirty="0"/>
              <a:t>FLT3-ITD mutation</a:t>
            </a:r>
            <a:r>
              <a:rPr lang="en-US" dirty="0"/>
              <a:t> who experienced disease progression after </a:t>
            </a:r>
            <a:r>
              <a:rPr lang="en-US" u="sng" dirty="0"/>
              <a:t>7 + 3 + </a:t>
            </a:r>
            <a:r>
              <a:rPr lang="en-US" u="sng" dirty="0" err="1"/>
              <a:t>quizartinib</a:t>
            </a:r>
            <a:r>
              <a:rPr lang="en-US" dirty="0"/>
              <a:t> followed by ASCT?</a:t>
            </a:r>
          </a:p>
        </p:txBody>
      </p:sp>
      <p:sp>
        <p:nvSpPr>
          <p:cNvPr id="9" name="Content Placeholder 8">
            <a:extLst>
              <a:ext uri="{FF2B5EF4-FFF2-40B4-BE49-F238E27FC236}">
                <a16:creationId xmlns:a16="http://schemas.microsoft.com/office/drawing/2014/main" id="{19D97A48-1CE7-57A4-EDBB-2676C9996CB1}"/>
              </a:ext>
            </a:extLst>
          </p:cNvPr>
          <p:cNvSpPr>
            <a:spLocks noGrp="1"/>
          </p:cNvSpPr>
          <p:nvPr>
            <p:ph idx="52"/>
          </p:nvPr>
        </p:nvSpPr>
        <p:spPr/>
        <p:txBody>
          <a:bodyPr/>
          <a:lstStyle/>
          <a:p>
            <a:r>
              <a:rPr lang="en-US" dirty="0"/>
              <a:t>Azacitidine + </a:t>
            </a:r>
            <a:r>
              <a:rPr lang="en-US" dirty="0" err="1"/>
              <a:t>venetoclax</a:t>
            </a:r>
            <a:r>
              <a:rPr lang="en-US" dirty="0"/>
              <a:t> + </a:t>
            </a:r>
            <a:r>
              <a:rPr lang="en-US" dirty="0" err="1"/>
              <a:t>gilteritinib</a:t>
            </a:r>
            <a:r>
              <a:rPr lang="en-US" dirty="0"/>
              <a:t> </a:t>
            </a:r>
          </a:p>
        </p:txBody>
      </p:sp>
      <p:sp>
        <p:nvSpPr>
          <p:cNvPr id="10" name="Content Placeholder 9">
            <a:extLst>
              <a:ext uri="{FF2B5EF4-FFF2-40B4-BE49-F238E27FC236}">
                <a16:creationId xmlns:a16="http://schemas.microsoft.com/office/drawing/2014/main" id="{C93B3FE9-DA90-B38E-CFE7-6DA67823137B}"/>
              </a:ext>
            </a:extLst>
          </p:cNvPr>
          <p:cNvSpPr>
            <a:spLocks noGrp="1"/>
          </p:cNvSpPr>
          <p:nvPr>
            <p:ph idx="53"/>
          </p:nvPr>
        </p:nvSpPr>
        <p:spPr/>
        <p:txBody>
          <a:bodyPr/>
          <a:lstStyle/>
          <a:p>
            <a:r>
              <a:rPr lang="en-US" dirty="0"/>
              <a:t>Gilteritinib-based therapy</a:t>
            </a:r>
          </a:p>
        </p:txBody>
      </p:sp>
    </p:spTree>
    <p:extLst>
      <p:ext uri="{BB962C8B-B14F-4D97-AF65-F5344CB8AC3E}">
        <p14:creationId xmlns:p14="http://schemas.microsoft.com/office/powerpoint/2010/main" val="244979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A83B2B-C623-69F3-227E-A20DAB64D3A0}"/>
              </a:ext>
            </a:extLst>
          </p:cNvPr>
          <p:cNvSpPr>
            <a:spLocks noGrp="1"/>
          </p:cNvSpPr>
          <p:nvPr>
            <p:ph idx="46"/>
          </p:nvPr>
        </p:nvSpPr>
        <p:spPr/>
        <p:txBody>
          <a:bodyPr/>
          <a:lstStyle/>
          <a:p>
            <a:r>
              <a:rPr lang="en-US" dirty="0"/>
              <a:t>Gilteritinib</a:t>
            </a:r>
          </a:p>
        </p:txBody>
      </p:sp>
      <p:sp>
        <p:nvSpPr>
          <p:cNvPr id="3" name="Content Placeholder 2">
            <a:extLst>
              <a:ext uri="{FF2B5EF4-FFF2-40B4-BE49-F238E27FC236}">
                <a16:creationId xmlns:a16="http://schemas.microsoft.com/office/drawing/2014/main" id="{EA1C0362-6638-F3EE-F8CD-ED0131B9E4C7}"/>
              </a:ext>
            </a:extLst>
          </p:cNvPr>
          <p:cNvSpPr>
            <a:spLocks noGrp="1"/>
          </p:cNvSpPr>
          <p:nvPr>
            <p:ph idx="47"/>
          </p:nvPr>
        </p:nvSpPr>
        <p:spPr/>
        <p:txBody>
          <a:bodyPr/>
          <a:lstStyle/>
          <a:p>
            <a:r>
              <a:rPr lang="en-US" dirty="0" err="1"/>
              <a:t>Gilteritinib</a:t>
            </a:r>
            <a:r>
              <a:rPr lang="en-US" dirty="0"/>
              <a:t> </a:t>
            </a:r>
          </a:p>
        </p:txBody>
      </p:sp>
      <p:sp>
        <p:nvSpPr>
          <p:cNvPr id="4" name="Content Placeholder 3">
            <a:extLst>
              <a:ext uri="{FF2B5EF4-FFF2-40B4-BE49-F238E27FC236}">
                <a16:creationId xmlns:a16="http://schemas.microsoft.com/office/drawing/2014/main" id="{CF51889E-D5C6-FABD-CAE6-7A457D578189}"/>
              </a:ext>
            </a:extLst>
          </p:cNvPr>
          <p:cNvSpPr>
            <a:spLocks noGrp="1"/>
          </p:cNvSpPr>
          <p:nvPr>
            <p:ph idx="48"/>
          </p:nvPr>
        </p:nvSpPr>
        <p:spPr/>
        <p:txBody>
          <a:bodyPr/>
          <a:lstStyle/>
          <a:p>
            <a:r>
              <a:rPr lang="en-US" dirty="0" err="1"/>
              <a:t>Gilteritinib</a:t>
            </a:r>
            <a:r>
              <a:rPr lang="en-US" dirty="0"/>
              <a:t> or HMA + </a:t>
            </a:r>
            <a:r>
              <a:rPr lang="en-US" dirty="0" err="1"/>
              <a:t>gilteritinib</a:t>
            </a:r>
            <a:r>
              <a:rPr lang="en-US" dirty="0"/>
              <a:t> </a:t>
            </a:r>
          </a:p>
        </p:txBody>
      </p:sp>
      <p:sp>
        <p:nvSpPr>
          <p:cNvPr id="5" name="Content Placeholder 4">
            <a:extLst>
              <a:ext uri="{FF2B5EF4-FFF2-40B4-BE49-F238E27FC236}">
                <a16:creationId xmlns:a16="http://schemas.microsoft.com/office/drawing/2014/main" id="{E71BB787-CADE-2D0D-E0A1-A318CE02A9BF}"/>
              </a:ext>
            </a:extLst>
          </p:cNvPr>
          <p:cNvSpPr>
            <a:spLocks noGrp="1"/>
          </p:cNvSpPr>
          <p:nvPr>
            <p:ph idx="49"/>
          </p:nvPr>
        </p:nvSpPr>
        <p:spPr/>
        <p:txBody>
          <a:bodyPr/>
          <a:lstStyle/>
          <a:p>
            <a:r>
              <a:rPr lang="en-US" dirty="0"/>
              <a:t>Gilteritinib</a:t>
            </a:r>
          </a:p>
        </p:txBody>
      </p:sp>
      <p:sp>
        <p:nvSpPr>
          <p:cNvPr id="6" name="Content Placeholder 5">
            <a:extLst>
              <a:ext uri="{FF2B5EF4-FFF2-40B4-BE49-F238E27FC236}">
                <a16:creationId xmlns:a16="http://schemas.microsoft.com/office/drawing/2014/main" id="{408FF122-521F-81B3-8186-33F0F6E7E111}"/>
              </a:ext>
            </a:extLst>
          </p:cNvPr>
          <p:cNvSpPr>
            <a:spLocks noGrp="1"/>
          </p:cNvSpPr>
          <p:nvPr>
            <p:ph idx="50"/>
          </p:nvPr>
        </p:nvSpPr>
        <p:spPr/>
        <p:txBody>
          <a:bodyPr/>
          <a:lstStyle/>
          <a:p>
            <a:r>
              <a:rPr lang="en-US" dirty="0" err="1"/>
              <a:t>Gilteritinib</a:t>
            </a:r>
            <a:r>
              <a:rPr lang="en-US" dirty="0"/>
              <a:t> </a:t>
            </a:r>
          </a:p>
        </p:txBody>
      </p:sp>
      <p:sp>
        <p:nvSpPr>
          <p:cNvPr id="7" name="Content Placeholder 6">
            <a:extLst>
              <a:ext uri="{FF2B5EF4-FFF2-40B4-BE49-F238E27FC236}">
                <a16:creationId xmlns:a16="http://schemas.microsoft.com/office/drawing/2014/main" id="{B8A40A97-FE48-C8DA-B175-D26AB644DC3A}"/>
              </a:ext>
            </a:extLst>
          </p:cNvPr>
          <p:cNvSpPr>
            <a:spLocks noGrp="1"/>
          </p:cNvSpPr>
          <p:nvPr>
            <p:ph idx="51"/>
          </p:nvPr>
        </p:nvSpPr>
        <p:spPr/>
        <p:txBody>
          <a:bodyPr/>
          <a:lstStyle/>
          <a:p>
            <a:r>
              <a:rPr lang="en-US" dirty="0"/>
              <a:t>Gilteritinib or HMA + gilteritinib </a:t>
            </a:r>
          </a:p>
        </p:txBody>
      </p:sp>
      <p:sp>
        <p:nvSpPr>
          <p:cNvPr id="8" name="Title 7">
            <a:extLst>
              <a:ext uri="{FF2B5EF4-FFF2-40B4-BE49-F238E27FC236}">
                <a16:creationId xmlns:a16="http://schemas.microsoft.com/office/drawing/2014/main" id="{65A414BF-B74B-621E-2C6B-D96CE91DB1A0}"/>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 </a:t>
            </a:r>
            <a:r>
              <a:rPr lang="en-US" u="sng" dirty="0"/>
              <a:t>FLT3-ITD mutation</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E6C9C6E0-B127-B6C6-247E-CC506C0278D7}"/>
              </a:ext>
            </a:extLst>
          </p:cNvPr>
          <p:cNvSpPr>
            <a:spLocks noGrp="1"/>
          </p:cNvSpPr>
          <p:nvPr>
            <p:ph idx="52"/>
          </p:nvPr>
        </p:nvSpPr>
        <p:spPr/>
        <p:txBody>
          <a:bodyPr/>
          <a:lstStyle/>
          <a:p>
            <a:r>
              <a:rPr lang="en-US" dirty="0" err="1"/>
              <a:t>Gilteritinib</a:t>
            </a:r>
            <a:r>
              <a:rPr lang="en-US" dirty="0"/>
              <a:t> </a:t>
            </a:r>
          </a:p>
        </p:txBody>
      </p:sp>
      <p:sp>
        <p:nvSpPr>
          <p:cNvPr id="10" name="Content Placeholder 9">
            <a:extLst>
              <a:ext uri="{FF2B5EF4-FFF2-40B4-BE49-F238E27FC236}">
                <a16:creationId xmlns:a16="http://schemas.microsoft.com/office/drawing/2014/main" id="{183E46AC-8087-1289-6D07-8F3508DCA97E}"/>
              </a:ext>
            </a:extLst>
          </p:cNvPr>
          <p:cNvSpPr>
            <a:spLocks noGrp="1"/>
          </p:cNvSpPr>
          <p:nvPr>
            <p:ph idx="53"/>
          </p:nvPr>
        </p:nvSpPr>
        <p:spPr/>
        <p:txBody>
          <a:bodyPr/>
          <a:lstStyle/>
          <a:p>
            <a:r>
              <a:rPr lang="en-US" dirty="0"/>
              <a:t>Gilteritinib</a:t>
            </a:r>
          </a:p>
        </p:txBody>
      </p:sp>
    </p:spTree>
    <p:extLst>
      <p:ext uri="{BB962C8B-B14F-4D97-AF65-F5344CB8AC3E}">
        <p14:creationId xmlns:p14="http://schemas.microsoft.com/office/powerpoint/2010/main" val="228295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0EB3E-E853-D796-DCF6-F4AF7A58B0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9A99A9-19A6-6C20-EE83-8ABA1AE2C1A4}"/>
              </a:ext>
            </a:extLst>
          </p:cNvPr>
          <p:cNvSpPr/>
          <p:nvPr/>
        </p:nvSpPr>
        <p:spPr bwMode="auto">
          <a:xfrm>
            <a:off x="740128" y="3861048"/>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C14B7ED-4FD3-A4A1-5580-91A3572F6B3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EB4794-57B5-08FF-A98E-4435438317B3}"/>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chemeClr val="bg1"/>
                </a:solidFill>
              </a:rPr>
              <a:t>Module 4: 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6317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Wang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951517433"/>
              </p:ext>
            </p:extLst>
          </p:nvPr>
        </p:nvGraphicFramePr>
        <p:xfrm>
          <a:off x="1093989" y="1555532"/>
          <a:ext cx="10004020" cy="3859552"/>
        </p:xfrm>
        <a:graphic>
          <a:graphicData uri="http://schemas.openxmlformats.org/drawingml/2006/table">
            <a:tbl>
              <a:tblPr firstRow="1" bandRow="1">
                <a:tableStyleId>{F2DE63D5-997A-4646-A377-4702673A728D}</a:tableStyleId>
              </a:tblPr>
              <a:tblGrid>
                <a:gridCol w="2913779">
                  <a:extLst>
                    <a:ext uri="{9D8B030D-6E8A-4147-A177-3AD203B41FA5}">
                      <a16:colId xmlns:a16="http://schemas.microsoft.com/office/drawing/2014/main" val="20000"/>
                    </a:ext>
                  </a:extLst>
                </a:gridCol>
                <a:gridCol w="7090241">
                  <a:extLst>
                    <a:ext uri="{9D8B030D-6E8A-4147-A177-3AD203B41FA5}">
                      <a16:colId xmlns:a16="http://schemas.microsoft.com/office/drawing/2014/main" val="20001"/>
                    </a:ext>
                  </a:extLst>
                </a:gridCol>
              </a:tblGrid>
              <a:tr h="1513428">
                <a:tc>
                  <a:txBody>
                    <a:bodyPr/>
                    <a:lstStyle/>
                    <a:p>
                      <a:r>
                        <a:rPr lang="en-US" sz="1800" b="1" kern="1200" dirty="0">
                          <a:solidFill>
                            <a:schemeClr val="tx1"/>
                          </a:solidFill>
                          <a:effectLst/>
                          <a:latin typeface="+mn-lt"/>
                          <a:ea typeface="+mn-ea"/>
                          <a:cs typeface="+mn-cs"/>
                        </a:rPr>
                        <a:t>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Cullinan Therapeutics, Daiichi Sankyo Inc, Dark Blue Therapeutics, Johnson &amp; Johnson, Kite, A Gilead Company, Kura Oncology, Novartis, QIAGEN, Rigel Pharmaceuticals Inc, </a:t>
                      </a:r>
                      <a:r>
                        <a:rPr lang="en-US" sz="1800" b="0" kern="1200" dirty="0" err="1">
                          <a:solidFill>
                            <a:schemeClr val="tx1"/>
                          </a:solidFill>
                          <a:effectLst/>
                          <a:latin typeface="+mn-lt"/>
                          <a:ea typeface="+mn-ea"/>
                          <a:cs typeface="+mn-cs"/>
                        </a:rPr>
                        <a:t>Ryvu</a:t>
                      </a:r>
                      <a:r>
                        <a:rPr lang="en-US" sz="1800" b="0" kern="1200" dirty="0">
                          <a:solidFill>
                            <a:schemeClr val="tx1"/>
                          </a:solidFill>
                          <a:effectLst/>
                          <a:latin typeface="+mn-lt"/>
                          <a:ea typeface="+mn-ea"/>
                          <a:cs typeface="+mn-cs"/>
                        </a:rPr>
                        <a:t> Therapeutics, Schrödinger,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18951">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Kura Oncology, Menarini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54111">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r h="418951">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542290"/>
                  </a:ext>
                </a:extLst>
              </a:tr>
              <a:tr h="75411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896064"/>
                  </a:ext>
                </a:extLst>
              </a:tr>
            </a:tbl>
          </a:graphicData>
        </a:graphic>
      </p:graphicFrame>
    </p:spTree>
    <p:custDataLst>
      <p:tags r:id="rId1"/>
    </p:custDataLst>
    <p:extLst>
      <p:ext uri="{BB962C8B-B14F-4D97-AF65-F5344CB8AC3E}">
        <p14:creationId xmlns:p14="http://schemas.microsoft.com/office/powerpoint/2010/main" val="24995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129528-BEAD-870F-9D0A-0D6AD815BE1F}"/>
              </a:ext>
            </a:extLst>
          </p:cNvPr>
          <p:cNvSpPr>
            <a:spLocks noGrp="1"/>
          </p:cNvSpPr>
          <p:nvPr>
            <p:ph type="subTitle" idx="1"/>
          </p:nvPr>
        </p:nvSpPr>
        <p:spPr>
          <a:xfrm>
            <a:off x="1524000" y="4221163"/>
            <a:ext cx="4181475" cy="1655762"/>
          </a:xfrm>
        </p:spPr>
        <p:txBody>
          <a:bodyPr>
            <a:normAutofit/>
          </a:bodyPr>
          <a:lstStyle/>
          <a:p>
            <a:pPr algn="l"/>
            <a:r>
              <a:rPr lang="en-US" sz="2000" dirty="0"/>
              <a:t>Amir Fathi, MD</a:t>
            </a:r>
          </a:p>
          <a:p>
            <a:pPr algn="l"/>
            <a:r>
              <a:rPr lang="en-US" sz="2000" dirty="0"/>
              <a:t>Director, Leukemia Program</a:t>
            </a:r>
          </a:p>
          <a:p>
            <a:pPr algn="l"/>
            <a:r>
              <a:rPr lang="en-US" sz="2000" dirty="0"/>
              <a:t>MGH Brigham Cancer Institute</a:t>
            </a:r>
          </a:p>
        </p:txBody>
      </p:sp>
      <p:sp>
        <p:nvSpPr>
          <p:cNvPr id="4" name="Rectangle 1">
            <a:extLst>
              <a:ext uri="{FF2B5EF4-FFF2-40B4-BE49-F238E27FC236}">
                <a16:creationId xmlns:a16="http://schemas.microsoft.com/office/drawing/2014/main" id="{40E13C3A-6998-B98D-3058-24FA99834B5D}"/>
              </a:ext>
            </a:extLst>
          </p:cNvPr>
          <p:cNvSpPr>
            <a:spLocks noGrp="1" noChangeArrowheads="1"/>
          </p:cNvSpPr>
          <p:nvPr>
            <p:ph type="ctrTitle"/>
          </p:nvPr>
        </p:nvSpPr>
        <p:spPr bwMode="auto">
          <a:xfrm>
            <a:off x="1524000" y="1836724"/>
            <a:ext cx="88024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Incorporation of IDH Inhibitors into the </a:t>
            </a:r>
            <a:br>
              <a:rPr kumimoji="0" lang="en-US" altLang="en-US" sz="3600" b="1" i="0" u="none" strike="noStrike" cap="none" normalizeH="0" baseline="0" dirty="0">
                <a:ln>
                  <a:noFill/>
                </a:ln>
                <a:solidFill>
                  <a:schemeClr val="tx1"/>
                </a:solidFill>
                <a:effectLst/>
                <a:latin typeface="Arial" panose="020B0604020202020204" pitchFamily="34" charset="0"/>
              </a:rPr>
            </a:br>
            <a:r>
              <a:rPr kumimoji="0" lang="en-US" altLang="en-US" sz="3600" b="1" i="0" u="none" strike="noStrike" cap="none" normalizeH="0" baseline="0" dirty="0">
                <a:ln>
                  <a:noFill/>
                </a:ln>
                <a:solidFill>
                  <a:schemeClr val="tx1"/>
                </a:solidFill>
                <a:effectLst/>
                <a:latin typeface="Arial" panose="020B0604020202020204" pitchFamily="34" charset="0"/>
              </a:rPr>
              <a:t>Care of Patients with AML </a:t>
            </a:r>
          </a:p>
        </p:txBody>
      </p:sp>
    </p:spTree>
    <p:extLst>
      <p:ext uri="{BB962C8B-B14F-4D97-AF65-F5344CB8AC3E}">
        <p14:creationId xmlns:p14="http://schemas.microsoft.com/office/powerpoint/2010/main" val="166756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7E000122-65A5-3365-1908-9C54F1E89859}"/>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6970415" y="902410"/>
            <a:ext cx="4710308" cy="5332631"/>
          </a:xfrm>
          <a:noFill/>
        </p:spPr>
      </p:pic>
      <p:sp>
        <p:nvSpPr>
          <p:cNvPr id="43013" name="Rectangle 2">
            <a:extLst>
              <a:ext uri="{FF2B5EF4-FFF2-40B4-BE49-F238E27FC236}">
                <a16:creationId xmlns:a16="http://schemas.microsoft.com/office/drawing/2014/main" id="{1541DBBF-1A9E-D501-A0A4-72DBCD0E689C}"/>
              </a:ext>
            </a:extLst>
          </p:cNvPr>
          <p:cNvSpPr>
            <a:spLocks noGrp="1" noChangeArrowheads="1"/>
          </p:cNvSpPr>
          <p:nvPr>
            <p:ph type="title" idx="4294967295"/>
          </p:nvPr>
        </p:nvSpPr>
        <p:spPr>
          <a:xfrm>
            <a:off x="369009" y="202323"/>
            <a:ext cx="12192000" cy="700087"/>
          </a:xfrm>
        </p:spPr>
        <p:txBody>
          <a:bodyPr/>
          <a:lstStyle/>
          <a:p>
            <a:r>
              <a:rPr lang="en-US" altLang="en-US" dirty="0"/>
              <a:t>AML gets more complex!</a:t>
            </a:r>
          </a:p>
        </p:txBody>
      </p:sp>
      <p:sp>
        <p:nvSpPr>
          <p:cNvPr id="43011" name="TextBox 7">
            <a:extLst>
              <a:ext uri="{FF2B5EF4-FFF2-40B4-BE49-F238E27FC236}">
                <a16:creationId xmlns:a16="http://schemas.microsoft.com/office/drawing/2014/main" id="{5EE54417-AB86-AC23-F5B2-B9F032308558}"/>
              </a:ext>
            </a:extLst>
          </p:cNvPr>
          <p:cNvSpPr txBox="1">
            <a:spLocks noChangeArrowheads="1"/>
          </p:cNvSpPr>
          <p:nvPr/>
        </p:nvSpPr>
        <p:spPr bwMode="auto">
          <a:xfrm>
            <a:off x="6970415" y="6327474"/>
            <a:ext cx="242354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Brunner AM &amp; </a:t>
            </a:r>
            <a:r>
              <a:rPr kumimoji="0" lang="en-US" altLang="en-US" sz="14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Graubert</a:t>
            </a: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a:t>
            </a:r>
          </a:p>
        </p:txBody>
      </p:sp>
      <p:sp>
        <p:nvSpPr>
          <p:cNvPr id="43012" name="TextBox 8">
            <a:extLst>
              <a:ext uri="{FF2B5EF4-FFF2-40B4-BE49-F238E27FC236}">
                <a16:creationId xmlns:a16="http://schemas.microsoft.com/office/drawing/2014/main" id="{32F6CACE-352D-EB41-EE61-F694665A3146}"/>
              </a:ext>
            </a:extLst>
          </p:cNvPr>
          <p:cNvSpPr txBox="1">
            <a:spLocks noChangeArrowheads="1"/>
          </p:cNvSpPr>
          <p:nvPr/>
        </p:nvSpPr>
        <p:spPr bwMode="auto">
          <a:xfrm>
            <a:off x="56124" y="5309418"/>
            <a:ext cx="401904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20000"/>
              </a:spcBef>
              <a:spcAft>
                <a:spcPct val="0"/>
              </a:spcAft>
              <a:buClrTx/>
              <a:buSzTx/>
              <a:buFontTx/>
              <a:buNone/>
              <a:tabLst/>
              <a:defRPr/>
            </a:pPr>
            <a:r>
              <a:rPr kumimoji="0" lang="en-US" altLang="en-US" sz="14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Dohner</a:t>
            </a:r>
            <a:r>
              <a:rPr kumimoji="0" lang="en-US" alt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 et al. (Blood. 2017;129(4):424-447)</a:t>
            </a:r>
          </a:p>
        </p:txBody>
      </p:sp>
      <p:grpSp>
        <p:nvGrpSpPr>
          <p:cNvPr id="43017" name="Group 12">
            <a:extLst>
              <a:ext uri="{FF2B5EF4-FFF2-40B4-BE49-F238E27FC236}">
                <a16:creationId xmlns:a16="http://schemas.microsoft.com/office/drawing/2014/main" id="{067E0645-CBCE-D3F8-1979-91E12B5A1389}"/>
              </a:ext>
            </a:extLst>
          </p:cNvPr>
          <p:cNvGrpSpPr>
            <a:grpSpLocks noChangeAspect="1"/>
          </p:cNvGrpSpPr>
          <p:nvPr/>
        </p:nvGrpSpPr>
        <p:grpSpPr bwMode="auto">
          <a:xfrm>
            <a:off x="59886" y="1432193"/>
            <a:ext cx="6877581" cy="3877225"/>
            <a:chOff x="10" y="21"/>
            <a:chExt cx="3404" cy="1919"/>
          </a:xfrm>
        </p:grpSpPr>
        <p:sp>
          <p:nvSpPr>
            <p:cNvPr id="43018" name="AutoShape 11">
              <a:extLst>
                <a:ext uri="{FF2B5EF4-FFF2-40B4-BE49-F238E27FC236}">
                  <a16:creationId xmlns:a16="http://schemas.microsoft.com/office/drawing/2014/main" id="{317E9EEB-41A4-010D-B2A8-732FC104D48C}"/>
                </a:ext>
              </a:extLst>
            </p:cNvPr>
            <p:cNvSpPr>
              <a:spLocks noChangeAspect="1" noChangeArrowheads="1" noTextEdit="1"/>
            </p:cNvSpPr>
            <p:nvPr/>
          </p:nvSpPr>
          <p:spPr bwMode="auto">
            <a:xfrm>
              <a:off x="10" y="21"/>
              <a:ext cx="3404"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3019" name="Picture 13">
              <a:extLst>
                <a:ext uri="{FF2B5EF4-FFF2-40B4-BE49-F238E27FC236}">
                  <a16:creationId xmlns:a16="http://schemas.microsoft.com/office/drawing/2014/main" id="{44F1156E-8E53-BC08-013D-C096C205D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21"/>
              <a:ext cx="3406" cy="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C95CFF2A-81D2-713E-3E70-27A7E9ECAB39}"/>
              </a:ext>
            </a:extLst>
          </p:cNvPr>
          <p:cNvSpPr/>
          <p:nvPr/>
        </p:nvSpPr>
        <p:spPr>
          <a:xfrm>
            <a:off x="8791574" y="2628015"/>
            <a:ext cx="1152525" cy="246785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y of the FDA-approved therapies for AML. Since... | Download  Scientific Diagram">
            <a:extLst>
              <a:ext uri="{FF2B5EF4-FFF2-40B4-BE49-F238E27FC236}">
                <a16:creationId xmlns:a16="http://schemas.microsoft.com/office/drawing/2014/main" id="{D3F78F06-4785-3E9D-FA6F-3F1E133C18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7613" y="925242"/>
            <a:ext cx="10205879" cy="4346504"/>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a:extLst>
              <a:ext uri="{FF2B5EF4-FFF2-40B4-BE49-F238E27FC236}">
                <a16:creationId xmlns:a16="http://schemas.microsoft.com/office/drawing/2014/main" id="{0AE345F2-EAE1-438E-8FBA-023E1A4DDF2E}"/>
              </a:ext>
            </a:extLst>
          </p:cNvPr>
          <p:cNvSpPr/>
          <p:nvPr/>
        </p:nvSpPr>
        <p:spPr>
          <a:xfrm>
            <a:off x="10510738" y="3774019"/>
            <a:ext cx="195209" cy="21575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8AFB205-2707-C22B-E63C-B5EF457FA447}"/>
              </a:ext>
            </a:extLst>
          </p:cNvPr>
          <p:cNvSpPr/>
          <p:nvPr/>
        </p:nvSpPr>
        <p:spPr>
          <a:xfrm>
            <a:off x="10235382" y="3985303"/>
            <a:ext cx="746586" cy="4522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A21B870-6D67-3E94-AF31-0B4B10CBA968}"/>
              </a:ext>
            </a:extLst>
          </p:cNvPr>
          <p:cNvSpPr txBox="1"/>
          <p:nvPr/>
        </p:nvSpPr>
        <p:spPr>
          <a:xfrm>
            <a:off x="10269146" y="4026778"/>
            <a:ext cx="678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2025</a:t>
            </a:r>
          </a:p>
        </p:txBody>
      </p:sp>
      <p:sp>
        <p:nvSpPr>
          <p:cNvPr id="7" name="TextBox 6">
            <a:extLst>
              <a:ext uri="{FF2B5EF4-FFF2-40B4-BE49-F238E27FC236}">
                <a16:creationId xmlns:a16="http://schemas.microsoft.com/office/drawing/2014/main" id="{F32BF54E-5806-A964-832D-73089C4DEE83}"/>
              </a:ext>
            </a:extLst>
          </p:cNvPr>
          <p:cNvSpPr txBox="1"/>
          <p:nvPr/>
        </p:nvSpPr>
        <p:spPr>
          <a:xfrm>
            <a:off x="10037897" y="4524662"/>
            <a:ext cx="12588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Ziftomenib</a:t>
            </a:r>
          </a:p>
        </p:txBody>
      </p:sp>
      <p:sp>
        <p:nvSpPr>
          <p:cNvPr id="8" name="TextBox 7">
            <a:extLst>
              <a:ext uri="{FF2B5EF4-FFF2-40B4-BE49-F238E27FC236}">
                <a16:creationId xmlns:a16="http://schemas.microsoft.com/office/drawing/2014/main" id="{1C6BE6B1-FB59-EDAA-ABFC-F9C14E2D42EB}"/>
              </a:ext>
            </a:extLst>
          </p:cNvPr>
          <p:cNvSpPr txBox="1"/>
          <p:nvPr/>
        </p:nvSpPr>
        <p:spPr>
          <a:xfrm>
            <a:off x="324465" y="6400800"/>
            <a:ext cx="55834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Adapted from Zhang Z et al. Biomarker Research, 2024.</a:t>
            </a:r>
          </a:p>
        </p:txBody>
      </p:sp>
      <p:sp>
        <p:nvSpPr>
          <p:cNvPr id="9" name="Rectangle 8">
            <a:extLst>
              <a:ext uri="{FF2B5EF4-FFF2-40B4-BE49-F238E27FC236}">
                <a16:creationId xmlns:a16="http://schemas.microsoft.com/office/drawing/2014/main" id="{6AA98796-A70C-B3A9-CC54-8688DF3EC9C7}"/>
              </a:ext>
            </a:extLst>
          </p:cNvPr>
          <p:cNvSpPr/>
          <p:nvPr/>
        </p:nvSpPr>
        <p:spPr>
          <a:xfrm>
            <a:off x="5022345" y="2335610"/>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DC517B69-DA28-3769-6A0C-E1BA5773CF41}"/>
              </a:ext>
            </a:extLst>
          </p:cNvPr>
          <p:cNvSpPr/>
          <p:nvPr/>
        </p:nvSpPr>
        <p:spPr>
          <a:xfrm>
            <a:off x="6096000" y="4798302"/>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D60284E-7FCF-611F-B081-E741B7F5E2C5}"/>
              </a:ext>
            </a:extLst>
          </p:cNvPr>
          <p:cNvSpPr/>
          <p:nvPr/>
        </p:nvSpPr>
        <p:spPr>
          <a:xfrm>
            <a:off x="8137020" y="4556486"/>
            <a:ext cx="1321305" cy="2866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954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5F65591-4B6D-F8AF-9777-E51944A5FF6A}"/>
              </a:ext>
            </a:extLst>
          </p:cNvPr>
          <p:cNvSpPr>
            <a:spLocks noGrp="1" noChangeArrowheads="1"/>
          </p:cNvSpPr>
          <p:nvPr>
            <p:ph type="title"/>
          </p:nvPr>
        </p:nvSpPr>
        <p:spPr>
          <a:xfrm>
            <a:off x="774080" y="465990"/>
            <a:ext cx="10515600" cy="187325"/>
          </a:xfrm>
        </p:spPr>
        <p:txBody>
          <a:bodyPr>
            <a:normAutofit fontScale="90000"/>
          </a:bodyPr>
          <a:lstStyle/>
          <a:p>
            <a:r>
              <a:rPr lang="en-US" altLang="en-US" b="1" i="1" dirty="0"/>
              <a:t>IDH1/2</a:t>
            </a:r>
            <a:r>
              <a:rPr lang="en-US" altLang="en-US" b="1" dirty="0"/>
              <a:t>-mutant AML</a:t>
            </a:r>
          </a:p>
        </p:txBody>
      </p:sp>
      <p:sp>
        <p:nvSpPr>
          <p:cNvPr id="30723" name="Rectangle 3">
            <a:extLst>
              <a:ext uri="{FF2B5EF4-FFF2-40B4-BE49-F238E27FC236}">
                <a16:creationId xmlns:a16="http://schemas.microsoft.com/office/drawing/2014/main" id="{97617CCD-E3FE-9A60-2365-860159077BB0}"/>
              </a:ext>
            </a:extLst>
          </p:cNvPr>
          <p:cNvSpPr>
            <a:spLocks noGrp="1" noChangeArrowheads="1"/>
          </p:cNvSpPr>
          <p:nvPr>
            <p:ph type="body" sz="quarter" idx="4294967295"/>
          </p:nvPr>
        </p:nvSpPr>
        <p:spPr>
          <a:xfrm>
            <a:off x="5791200" y="1138238"/>
            <a:ext cx="6400800" cy="4867275"/>
          </a:xfrm>
        </p:spPr>
        <p:txBody>
          <a:bodyPr>
            <a:normAutofit/>
          </a:bodyPr>
          <a:lstStyle/>
          <a:p>
            <a:r>
              <a:rPr lang="en-US" altLang="en-US" sz="1867" dirty="0" err="1"/>
              <a:t>Mardis</a:t>
            </a:r>
            <a:r>
              <a:rPr lang="en-US" altLang="en-US" sz="1867" dirty="0"/>
              <a:t> et al, NEJM 2009: First description of </a:t>
            </a:r>
            <a:r>
              <a:rPr lang="en-US" altLang="en-US" sz="1867" i="1" dirty="0"/>
              <a:t>IDH1</a:t>
            </a:r>
            <a:r>
              <a:rPr lang="en-US" altLang="en-US" sz="1867" dirty="0"/>
              <a:t> mutations in ~8% of patients with AML, associated with normal cytogenetic status (</a:t>
            </a:r>
            <a:r>
              <a:rPr lang="en-US" altLang="en-US" sz="1867" dirty="0" err="1"/>
              <a:t>cn</a:t>
            </a:r>
            <a:r>
              <a:rPr lang="en-US" altLang="en-US" sz="1867" dirty="0"/>
              <a:t>-AML).</a:t>
            </a:r>
          </a:p>
          <a:p>
            <a:pPr>
              <a:lnSpc>
                <a:spcPct val="50000"/>
              </a:lnSpc>
            </a:pPr>
            <a:endParaRPr lang="en-US" altLang="en-US" sz="1867" dirty="0"/>
          </a:p>
          <a:p>
            <a:r>
              <a:rPr lang="en-US" altLang="en-US" sz="1867" dirty="0"/>
              <a:t>Subsequent studies found a larger subset, ~15%, of patients with mutations in the </a:t>
            </a:r>
            <a:r>
              <a:rPr lang="en-US" altLang="en-US" sz="1867" i="1" dirty="0"/>
              <a:t>IDH2</a:t>
            </a:r>
            <a:r>
              <a:rPr lang="en-US" altLang="en-US" sz="1867" dirty="0"/>
              <a:t> gene. </a:t>
            </a:r>
          </a:p>
          <a:p>
            <a:pPr>
              <a:lnSpc>
                <a:spcPct val="50000"/>
              </a:lnSpc>
            </a:pPr>
            <a:endParaRPr lang="en-US" altLang="en-US" sz="1867" dirty="0"/>
          </a:p>
          <a:p>
            <a:r>
              <a:rPr lang="en-US" altLang="en-US" sz="1867" dirty="0"/>
              <a:t>IDH proteins, essential to the Krebs Cycle, catalyze decarboxylation of isocitrate to </a:t>
            </a:r>
            <a:r>
              <a:rPr lang="el-GR" altLang="en-US" sz="1867" dirty="0"/>
              <a:t>α</a:t>
            </a:r>
            <a:r>
              <a:rPr lang="en-US" altLang="en-US" sz="1867" dirty="0"/>
              <a:t>-ketoglutarate (α-KG) in cytoplasm (IDH1) and mitochondria (IDH2).</a:t>
            </a:r>
          </a:p>
          <a:p>
            <a:pPr>
              <a:lnSpc>
                <a:spcPct val="50000"/>
              </a:lnSpc>
            </a:pPr>
            <a:endParaRPr lang="en-US" altLang="en-US" sz="1867" dirty="0"/>
          </a:p>
          <a:p>
            <a:r>
              <a:rPr lang="en-US" altLang="en-US" sz="1867" dirty="0"/>
              <a:t>Mutant IDH enzymes catalyze an NADPH-dependent reduction of α-KG to 2-hydroxyglutarate (2-HG). </a:t>
            </a:r>
          </a:p>
          <a:p>
            <a:pPr>
              <a:lnSpc>
                <a:spcPct val="50000"/>
              </a:lnSpc>
            </a:pPr>
            <a:endParaRPr lang="en-US" altLang="en-US" sz="1867" dirty="0"/>
          </a:p>
          <a:p>
            <a:r>
              <a:rPr lang="en-US" altLang="en-US" sz="1867" dirty="0"/>
              <a:t>This leads to accumulation of 2-HG onco-metabolite in IDH-mutant tumors.</a:t>
            </a:r>
          </a:p>
        </p:txBody>
      </p:sp>
      <p:sp>
        <p:nvSpPr>
          <p:cNvPr id="15364" name="Rectangle 4">
            <a:extLst>
              <a:ext uri="{FF2B5EF4-FFF2-40B4-BE49-F238E27FC236}">
                <a16:creationId xmlns:a16="http://schemas.microsoft.com/office/drawing/2014/main" id="{C3ACC4BD-783F-7600-ECFD-B785AFAA0A56}"/>
              </a:ext>
            </a:extLst>
          </p:cNvPr>
          <p:cNvSpPr>
            <a:spLocks noChangeArrowheads="1"/>
          </p:cNvSpPr>
          <p:nvPr/>
        </p:nvSpPr>
        <p:spPr bwMode="auto">
          <a:xfrm>
            <a:off x="1524000" y="43569"/>
            <a:ext cx="64120" cy="3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9351" rIns="0" bIns="2539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5365" name="Rectangle 5">
            <a:extLst>
              <a:ext uri="{FF2B5EF4-FFF2-40B4-BE49-F238E27FC236}">
                <a16:creationId xmlns:a16="http://schemas.microsoft.com/office/drawing/2014/main" id="{7D114D1B-B0C6-22C8-1B5E-5CDC16F917BD}"/>
              </a:ext>
            </a:extLst>
          </p:cNvPr>
          <p:cNvSpPr>
            <a:spLocks noChangeArrowheads="1"/>
          </p:cNvSpPr>
          <p:nvPr/>
        </p:nvSpPr>
        <p:spPr bwMode="auto">
          <a:xfrm>
            <a:off x="1524000" y="43569"/>
            <a:ext cx="64120" cy="3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79351" rIns="0" bIns="2539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6" name="Rectangle 5">
            <a:extLst>
              <a:ext uri="{FF2B5EF4-FFF2-40B4-BE49-F238E27FC236}">
                <a16:creationId xmlns:a16="http://schemas.microsoft.com/office/drawing/2014/main" id="{2970A29B-D835-9287-AABA-E0D61911E011}"/>
              </a:ext>
            </a:extLst>
          </p:cNvPr>
          <p:cNvSpPr>
            <a:spLocks noChangeArrowheads="1"/>
          </p:cNvSpPr>
          <p:nvPr/>
        </p:nvSpPr>
        <p:spPr bwMode="auto">
          <a:xfrm>
            <a:off x="0" y="6307912"/>
            <a:ext cx="31829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-Ward et al. Cancer cell, 2010</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-Gross et al. J Exp Med 207:339-44, 2010.</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-Dang et al. Nature 462:739-44, 2009. </a:t>
            </a:r>
          </a:p>
        </p:txBody>
      </p:sp>
      <p:pic>
        <p:nvPicPr>
          <p:cNvPr id="82952" name="Picture 8">
            <a:extLst>
              <a:ext uri="{FF2B5EF4-FFF2-40B4-BE49-F238E27FC236}">
                <a16:creationId xmlns:a16="http://schemas.microsoft.com/office/drawing/2014/main" id="{DE64B7CF-09DE-C186-34E7-E81D41DF2E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643" y="962298"/>
            <a:ext cx="4980588" cy="524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9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E513F17-15E0-E7BE-5F6B-172A9906F4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5653" y="319489"/>
            <a:ext cx="11154899" cy="6274631"/>
          </a:xfrm>
          <a:prstGeom prst="rect">
            <a:avLst/>
          </a:prstGeom>
        </p:spPr>
      </p:pic>
      <p:sp>
        <p:nvSpPr>
          <p:cNvPr id="2" name="Rectangle 1">
            <a:extLst>
              <a:ext uri="{FF2B5EF4-FFF2-40B4-BE49-F238E27FC236}">
                <a16:creationId xmlns:a16="http://schemas.microsoft.com/office/drawing/2014/main" id="{45676C64-D99F-92D0-BC18-30FB9F8C514E}"/>
              </a:ext>
            </a:extLst>
          </p:cNvPr>
          <p:cNvSpPr/>
          <p:nvPr/>
        </p:nvSpPr>
        <p:spPr>
          <a:xfrm>
            <a:off x="8879595" y="5772839"/>
            <a:ext cx="2599981" cy="638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008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FB2AA9F-7F23-22ED-4824-D18EAE4E6E35}"/>
              </a:ext>
            </a:extLst>
          </p:cNvPr>
          <p:cNvSpPr txBox="1">
            <a:spLocks/>
          </p:cNvSpPr>
          <p:nvPr/>
        </p:nvSpPr>
        <p:spPr>
          <a:xfrm>
            <a:off x="143839" y="6457951"/>
            <a:ext cx="1726058"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Stein et al. Blood 2017.</a:t>
            </a:r>
          </a:p>
        </p:txBody>
      </p:sp>
      <p:sp>
        <p:nvSpPr>
          <p:cNvPr id="4" name="Title 3">
            <a:extLst>
              <a:ext uri="{FF2B5EF4-FFF2-40B4-BE49-F238E27FC236}">
                <a16:creationId xmlns:a16="http://schemas.microsoft.com/office/drawing/2014/main" id="{00D4678B-0BB1-3E69-1DCB-8A92703DA823}"/>
              </a:ext>
            </a:extLst>
          </p:cNvPr>
          <p:cNvSpPr txBox="1">
            <a:spLocks/>
          </p:cNvSpPr>
          <p:nvPr/>
        </p:nvSpPr>
        <p:spPr>
          <a:xfrm>
            <a:off x="199652" y="340411"/>
            <a:ext cx="9144000" cy="52451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Enasidenib - Responses in R/R AML</a:t>
            </a:r>
          </a:p>
        </p:txBody>
      </p:sp>
      <p:grpSp>
        <p:nvGrpSpPr>
          <p:cNvPr id="5" name="Group 8">
            <a:extLst>
              <a:ext uri="{FF2B5EF4-FFF2-40B4-BE49-F238E27FC236}">
                <a16:creationId xmlns:a16="http://schemas.microsoft.com/office/drawing/2014/main" id="{65A2ADEC-7778-D73C-DCCB-BBB8872AFC39}"/>
              </a:ext>
            </a:extLst>
          </p:cNvPr>
          <p:cNvGrpSpPr>
            <a:grpSpLocks noChangeAspect="1"/>
          </p:cNvGrpSpPr>
          <p:nvPr/>
        </p:nvGrpSpPr>
        <p:grpSpPr bwMode="auto">
          <a:xfrm>
            <a:off x="143839" y="1131294"/>
            <a:ext cx="11848509" cy="4595411"/>
            <a:chOff x="0" y="503"/>
            <a:chExt cx="5760" cy="2234"/>
          </a:xfrm>
        </p:grpSpPr>
        <p:sp>
          <p:nvSpPr>
            <p:cNvPr id="6" name="AutoShape 7">
              <a:extLst>
                <a:ext uri="{FF2B5EF4-FFF2-40B4-BE49-F238E27FC236}">
                  <a16:creationId xmlns:a16="http://schemas.microsoft.com/office/drawing/2014/main" id="{6E71B8AB-D0DF-8155-B92F-423AF9964535}"/>
                </a:ext>
              </a:extLst>
            </p:cNvPr>
            <p:cNvSpPr>
              <a:spLocks noChangeAspect="1" noChangeArrowheads="1" noTextEdit="1"/>
            </p:cNvSpPr>
            <p:nvPr/>
          </p:nvSpPr>
          <p:spPr bwMode="auto">
            <a:xfrm>
              <a:off x="0" y="503"/>
              <a:ext cx="5760" cy="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9">
              <a:extLst>
                <a:ext uri="{FF2B5EF4-FFF2-40B4-BE49-F238E27FC236}">
                  <a16:creationId xmlns:a16="http://schemas.microsoft.com/office/drawing/2014/main" id="{998CD2A4-5674-7796-B55E-6916A3B6F2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03"/>
              <a:ext cx="5764" cy="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332CDE40-6257-4F9E-8F8E-A1A255378FD1}"/>
              </a:ext>
            </a:extLst>
          </p:cNvPr>
          <p:cNvSpPr/>
          <p:nvPr/>
        </p:nvSpPr>
        <p:spPr>
          <a:xfrm>
            <a:off x="199652" y="1371600"/>
            <a:ext cx="7862308" cy="187503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409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309C3-B327-A587-AF42-19AF7DCF2A76}"/>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949159FE-5D56-77EA-D656-D918FBF80251}"/>
              </a:ext>
            </a:extLst>
          </p:cNvPr>
          <p:cNvSpPr txBox="1">
            <a:spLocks/>
          </p:cNvSpPr>
          <p:nvPr/>
        </p:nvSpPr>
        <p:spPr>
          <a:xfrm>
            <a:off x="193697" y="6478062"/>
            <a:ext cx="1726058" cy="260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Stein et al. Blood 2017.</a:t>
            </a:r>
          </a:p>
        </p:txBody>
      </p:sp>
      <p:sp>
        <p:nvSpPr>
          <p:cNvPr id="2" name="Title 3">
            <a:extLst>
              <a:ext uri="{FF2B5EF4-FFF2-40B4-BE49-F238E27FC236}">
                <a16:creationId xmlns:a16="http://schemas.microsoft.com/office/drawing/2014/main" id="{2FEBC9C3-AA9D-30BD-93DF-F880A41947ED}"/>
              </a:ext>
            </a:extLst>
          </p:cNvPr>
          <p:cNvSpPr>
            <a:spLocks noGrp="1"/>
          </p:cNvSpPr>
          <p:nvPr>
            <p:ph type="title"/>
          </p:nvPr>
        </p:nvSpPr>
        <p:spPr>
          <a:xfrm>
            <a:off x="369870" y="1726058"/>
            <a:ext cx="4830947" cy="839534"/>
          </a:xfrm>
        </p:spPr>
        <p:txBody>
          <a:bodyPr>
            <a:normAutofit fontScale="90000"/>
          </a:bodyPr>
          <a:lstStyle/>
          <a:p>
            <a:r>
              <a:rPr lang="en-US" b="1" dirty="0"/>
              <a:t>Enasidenib – </a:t>
            </a:r>
            <a:br>
              <a:rPr lang="en-US" b="1" dirty="0"/>
            </a:br>
            <a:r>
              <a:rPr lang="en-US" b="1" dirty="0"/>
              <a:t>Survival in R/R AML</a:t>
            </a:r>
          </a:p>
        </p:txBody>
      </p:sp>
      <p:pic>
        <p:nvPicPr>
          <p:cNvPr id="9" name="Picture 8">
            <a:extLst>
              <a:ext uri="{FF2B5EF4-FFF2-40B4-BE49-F238E27FC236}">
                <a16:creationId xmlns:a16="http://schemas.microsoft.com/office/drawing/2014/main" id="{CFBB77E7-59C1-B4EA-9662-E25231762F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550138" y="139634"/>
            <a:ext cx="5585136" cy="657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304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894D1-5DD2-97DC-154C-C6C7C2E7A8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73251" y="231611"/>
            <a:ext cx="11515844" cy="6477661"/>
          </a:xfrm>
          <a:prstGeom prst="rect">
            <a:avLst/>
          </a:prstGeom>
        </p:spPr>
      </p:pic>
      <p:sp>
        <p:nvSpPr>
          <p:cNvPr id="2" name="Rectangle 1">
            <a:extLst>
              <a:ext uri="{FF2B5EF4-FFF2-40B4-BE49-F238E27FC236}">
                <a16:creationId xmlns:a16="http://schemas.microsoft.com/office/drawing/2014/main" id="{D35A4E87-7FE5-E94E-2634-E1C64A35BBB8}"/>
              </a:ext>
            </a:extLst>
          </p:cNvPr>
          <p:cNvSpPr/>
          <p:nvPr/>
        </p:nvSpPr>
        <p:spPr>
          <a:xfrm>
            <a:off x="9617725" y="5960125"/>
            <a:ext cx="1872868" cy="528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A8822B5-5A23-D71C-C479-E12E04DFA9D7}"/>
              </a:ext>
            </a:extLst>
          </p:cNvPr>
          <p:cNvSpPr/>
          <p:nvPr/>
        </p:nvSpPr>
        <p:spPr>
          <a:xfrm>
            <a:off x="9188068" y="6257581"/>
            <a:ext cx="1872868" cy="264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53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092EDFA-5C35-CC21-BD52-B19D63B03FD5}"/>
              </a:ext>
            </a:extLst>
          </p:cNvPr>
          <p:cNvSpPr txBox="1">
            <a:spLocks/>
          </p:cNvSpPr>
          <p:nvPr/>
        </p:nvSpPr>
        <p:spPr>
          <a:xfrm>
            <a:off x="358639" y="265138"/>
            <a:ext cx="8193088" cy="5245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t>Ivosidenib – Responses in R/R AML</a:t>
            </a:r>
          </a:p>
        </p:txBody>
      </p:sp>
      <p:grpSp>
        <p:nvGrpSpPr>
          <p:cNvPr id="4" name="Group 8">
            <a:extLst>
              <a:ext uri="{FF2B5EF4-FFF2-40B4-BE49-F238E27FC236}">
                <a16:creationId xmlns:a16="http://schemas.microsoft.com/office/drawing/2014/main" id="{AF0362E6-B244-DB0E-0881-62D4A37679E9}"/>
              </a:ext>
            </a:extLst>
          </p:cNvPr>
          <p:cNvGrpSpPr>
            <a:grpSpLocks noChangeAspect="1"/>
          </p:cNvGrpSpPr>
          <p:nvPr/>
        </p:nvGrpSpPr>
        <p:grpSpPr bwMode="auto">
          <a:xfrm>
            <a:off x="1744660" y="1385679"/>
            <a:ext cx="8918925" cy="846079"/>
            <a:chOff x="599" y="764"/>
            <a:chExt cx="3001" cy="278"/>
          </a:xfrm>
        </p:grpSpPr>
        <p:sp>
          <p:nvSpPr>
            <p:cNvPr id="5" name="AutoShape 7">
              <a:extLst>
                <a:ext uri="{FF2B5EF4-FFF2-40B4-BE49-F238E27FC236}">
                  <a16:creationId xmlns:a16="http://schemas.microsoft.com/office/drawing/2014/main" id="{E451184A-170B-08F4-FF18-BD48A396238F}"/>
                </a:ext>
              </a:extLst>
            </p:cNvPr>
            <p:cNvSpPr>
              <a:spLocks noChangeAspect="1" noChangeArrowheads="1" noTextEdit="1"/>
            </p:cNvSpPr>
            <p:nvPr/>
          </p:nvSpPr>
          <p:spPr bwMode="auto">
            <a:xfrm>
              <a:off x="599" y="764"/>
              <a:ext cx="3001"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9">
              <a:extLst>
                <a:ext uri="{FF2B5EF4-FFF2-40B4-BE49-F238E27FC236}">
                  <a16:creationId xmlns:a16="http://schemas.microsoft.com/office/drawing/2014/main" id="{24B9A788-D43C-6EDA-ACA4-B096639430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9" y="764"/>
              <a:ext cx="300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2">
            <a:extLst>
              <a:ext uri="{FF2B5EF4-FFF2-40B4-BE49-F238E27FC236}">
                <a16:creationId xmlns:a16="http://schemas.microsoft.com/office/drawing/2014/main" id="{687FAE59-B160-CA47-F69D-DDF7DB3958D3}"/>
              </a:ext>
            </a:extLst>
          </p:cNvPr>
          <p:cNvGrpSpPr>
            <a:grpSpLocks noChangeAspect="1"/>
          </p:cNvGrpSpPr>
          <p:nvPr/>
        </p:nvGrpSpPr>
        <p:grpSpPr bwMode="auto">
          <a:xfrm>
            <a:off x="1759487" y="2493126"/>
            <a:ext cx="9026951" cy="3368796"/>
            <a:chOff x="599" y="1340"/>
            <a:chExt cx="3044" cy="1136"/>
          </a:xfrm>
        </p:grpSpPr>
        <p:sp>
          <p:nvSpPr>
            <p:cNvPr id="8" name="AutoShape 11">
              <a:extLst>
                <a:ext uri="{FF2B5EF4-FFF2-40B4-BE49-F238E27FC236}">
                  <a16:creationId xmlns:a16="http://schemas.microsoft.com/office/drawing/2014/main" id="{0FED72C1-D67E-D839-6E6C-99D40299F404}"/>
                </a:ext>
              </a:extLst>
            </p:cNvPr>
            <p:cNvSpPr>
              <a:spLocks noChangeAspect="1" noChangeArrowheads="1" noTextEdit="1"/>
            </p:cNvSpPr>
            <p:nvPr/>
          </p:nvSpPr>
          <p:spPr bwMode="auto">
            <a:xfrm>
              <a:off x="599" y="1340"/>
              <a:ext cx="3044"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13">
              <a:extLst>
                <a:ext uri="{FF2B5EF4-FFF2-40B4-BE49-F238E27FC236}">
                  <a16:creationId xmlns:a16="http://schemas.microsoft.com/office/drawing/2014/main" id="{614EBEA1-9F62-18E0-657C-2567996164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9" y="1340"/>
              <a:ext cx="3049" cy="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
            <a:extLst>
              <a:ext uri="{FF2B5EF4-FFF2-40B4-BE49-F238E27FC236}">
                <a16:creationId xmlns:a16="http://schemas.microsoft.com/office/drawing/2014/main" id="{F56E0825-601F-F5DB-EE88-5782738F761E}"/>
              </a:ext>
            </a:extLst>
          </p:cNvPr>
          <p:cNvSpPr txBox="1">
            <a:spLocks/>
          </p:cNvSpPr>
          <p:nvPr/>
        </p:nvSpPr>
        <p:spPr>
          <a:xfrm>
            <a:off x="0" y="6592862"/>
            <a:ext cx="2671281" cy="265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sp>
        <p:nvSpPr>
          <p:cNvPr id="11" name="Rectangle 10">
            <a:extLst>
              <a:ext uri="{FF2B5EF4-FFF2-40B4-BE49-F238E27FC236}">
                <a16:creationId xmlns:a16="http://schemas.microsoft.com/office/drawing/2014/main" id="{55CB91E0-8589-7FA5-EC00-183DC1B6B2AD}"/>
              </a:ext>
            </a:extLst>
          </p:cNvPr>
          <p:cNvSpPr/>
          <p:nvPr/>
        </p:nvSpPr>
        <p:spPr>
          <a:xfrm>
            <a:off x="1744660" y="2493127"/>
            <a:ext cx="8785361" cy="112384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842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EC91-2BE5-E48D-76CA-F7D893E1D105}"/>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E7A79A6C-7A3A-AA39-EDBE-D944E8793798}"/>
              </a:ext>
            </a:extLst>
          </p:cNvPr>
          <p:cNvSpPr txBox="1">
            <a:spLocks/>
          </p:cNvSpPr>
          <p:nvPr/>
        </p:nvSpPr>
        <p:spPr>
          <a:xfrm>
            <a:off x="0" y="6457951"/>
            <a:ext cx="2671281"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sp>
        <p:nvSpPr>
          <p:cNvPr id="2" name="Title 3">
            <a:extLst>
              <a:ext uri="{FF2B5EF4-FFF2-40B4-BE49-F238E27FC236}">
                <a16:creationId xmlns:a16="http://schemas.microsoft.com/office/drawing/2014/main" id="{60FF4F60-B7D0-BE44-EBE5-C7A39924FB2B}"/>
              </a:ext>
            </a:extLst>
          </p:cNvPr>
          <p:cNvSpPr>
            <a:spLocks noGrp="1"/>
          </p:cNvSpPr>
          <p:nvPr>
            <p:ph type="title"/>
          </p:nvPr>
        </p:nvSpPr>
        <p:spPr>
          <a:xfrm>
            <a:off x="186000" y="2373813"/>
            <a:ext cx="4283258" cy="841141"/>
          </a:xfrm>
        </p:spPr>
        <p:txBody>
          <a:bodyPr>
            <a:noAutofit/>
          </a:bodyPr>
          <a:lstStyle/>
          <a:p>
            <a:r>
              <a:rPr lang="en-US" sz="2800" b="1" dirty="0"/>
              <a:t>Ivosidenib – </a:t>
            </a:r>
            <a:br>
              <a:rPr lang="en-US" sz="2800" b="1" dirty="0"/>
            </a:br>
            <a:r>
              <a:rPr lang="en-US" sz="2800" b="1" dirty="0"/>
              <a:t>Survival in R/R AML</a:t>
            </a:r>
          </a:p>
        </p:txBody>
      </p:sp>
      <p:grpSp>
        <p:nvGrpSpPr>
          <p:cNvPr id="12" name="Group 4">
            <a:extLst>
              <a:ext uri="{FF2B5EF4-FFF2-40B4-BE49-F238E27FC236}">
                <a16:creationId xmlns:a16="http://schemas.microsoft.com/office/drawing/2014/main" id="{CA1E4D45-A80A-C89A-68CD-18B2A0FAC01D}"/>
              </a:ext>
            </a:extLst>
          </p:cNvPr>
          <p:cNvGrpSpPr>
            <a:grpSpLocks noChangeAspect="1"/>
          </p:cNvGrpSpPr>
          <p:nvPr/>
        </p:nvGrpSpPr>
        <p:grpSpPr bwMode="auto">
          <a:xfrm>
            <a:off x="4208443" y="296953"/>
            <a:ext cx="7629047" cy="6264093"/>
            <a:chOff x="907" y="0"/>
            <a:chExt cx="3946" cy="3240"/>
          </a:xfrm>
        </p:grpSpPr>
        <p:sp>
          <p:nvSpPr>
            <p:cNvPr id="13" name="AutoShape 3">
              <a:extLst>
                <a:ext uri="{FF2B5EF4-FFF2-40B4-BE49-F238E27FC236}">
                  <a16:creationId xmlns:a16="http://schemas.microsoft.com/office/drawing/2014/main" id="{FB4A7780-0C95-2949-D259-C124127AD522}"/>
                </a:ext>
              </a:extLst>
            </p:cNvPr>
            <p:cNvSpPr>
              <a:spLocks noChangeAspect="1" noChangeArrowheads="1" noTextEdit="1"/>
            </p:cNvSpPr>
            <p:nvPr/>
          </p:nvSpPr>
          <p:spPr bwMode="auto">
            <a:xfrm>
              <a:off x="907" y="0"/>
              <a:ext cx="3946"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5">
              <a:extLst>
                <a:ext uri="{FF2B5EF4-FFF2-40B4-BE49-F238E27FC236}">
                  <a16:creationId xmlns:a16="http://schemas.microsoft.com/office/drawing/2014/main" id="{A2B82556-FE3A-2600-2C52-475BC9380C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07" y="0"/>
              <a:ext cx="3951"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9896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16D8F-5663-90C4-261B-45029BA6BF93}"/>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528A0333-CA31-90DF-BE6E-87CA942E8D58}"/>
              </a:ext>
            </a:extLst>
          </p:cNvPr>
          <p:cNvSpPr txBox="1">
            <a:spLocks/>
          </p:cNvSpPr>
          <p:nvPr/>
        </p:nvSpPr>
        <p:spPr>
          <a:xfrm>
            <a:off x="0" y="6457951"/>
            <a:ext cx="2671281"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DiNardo et al. New Engl J Med, 2018.</a:t>
            </a:r>
          </a:p>
        </p:txBody>
      </p:sp>
      <p:grpSp>
        <p:nvGrpSpPr>
          <p:cNvPr id="5" name="Group 7">
            <a:extLst>
              <a:ext uri="{FF2B5EF4-FFF2-40B4-BE49-F238E27FC236}">
                <a16:creationId xmlns:a16="http://schemas.microsoft.com/office/drawing/2014/main" id="{053ADBE7-9C30-513B-EDDE-4B56F1684FF4}"/>
              </a:ext>
            </a:extLst>
          </p:cNvPr>
          <p:cNvGrpSpPr>
            <a:grpSpLocks noChangeAspect="1"/>
          </p:cNvGrpSpPr>
          <p:nvPr/>
        </p:nvGrpSpPr>
        <p:grpSpPr bwMode="auto">
          <a:xfrm>
            <a:off x="800563" y="1821111"/>
            <a:ext cx="10590874" cy="4403815"/>
            <a:chOff x="432" y="1776"/>
            <a:chExt cx="5072" cy="2109"/>
          </a:xfrm>
        </p:grpSpPr>
        <p:sp>
          <p:nvSpPr>
            <p:cNvPr id="6" name="AutoShape 6">
              <a:extLst>
                <a:ext uri="{FF2B5EF4-FFF2-40B4-BE49-F238E27FC236}">
                  <a16:creationId xmlns:a16="http://schemas.microsoft.com/office/drawing/2014/main" id="{EE058F5E-B3B1-30C5-E028-83A48607B8AA}"/>
                </a:ext>
              </a:extLst>
            </p:cNvPr>
            <p:cNvSpPr>
              <a:spLocks noChangeAspect="1" noChangeArrowheads="1" noTextEdit="1"/>
            </p:cNvSpPr>
            <p:nvPr/>
          </p:nvSpPr>
          <p:spPr bwMode="auto">
            <a:xfrm>
              <a:off x="432" y="1776"/>
              <a:ext cx="5072" cy="21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8">
              <a:extLst>
                <a:ext uri="{FF2B5EF4-FFF2-40B4-BE49-F238E27FC236}">
                  <a16:creationId xmlns:a16="http://schemas.microsoft.com/office/drawing/2014/main" id="{B1D9B020-E6F3-2AB3-AC16-F0C4C5246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776"/>
              <a:ext cx="5075" cy="2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Content Placeholder 2">
            <a:extLst>
              <a:ext uri="{FF2B5EF4-FFF2-40B4-BE49-F238E27FC236}">
                <a16:creationId xmlns:a16="http://schemas.microsoft.com/office/drawing/2014/main" id="{4A5A353F-68C6-B8F3-F5D0-70CF5EBFEBBD}"/>
              </a:ext>
            </a:extLst>
          </p:cNvPr>
          <p:cNvSpPr txBox="1">
            <a:spLocks/>
          </p:cNvSpPr>
          <p:nvPr/>
        </p:nvSpPr>
        <p:spPr>
          <a:xfrm>
            <a:off x="349321" y="1188038"/>
            <a:ext cx="11614899" cy="40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ptos" panose="02110004020202020204"/>
                <a:ea typeface="+mn-ea"/>
                <a:cs typeface="+mn-cs"/>
              </a:rPr>
              <a:t>Transfusion independence was observed across all response categories at 500 mg among those dependent at baseline</a:t>
            </a:r>
          </a:p>
        </p:txBody>
      </p:sp>
      <p:sp>
        <p:nvSpPr>
          <p:cNvPr id="9" name="Title 3">
            <a:extLst>
              <a:ext uri="{FF2B5EF4-FFF2-40B4-BE49-F238E27FC236}">
                <a16:creationId xmlns:a16="http://schemas.microsoft.com/office/drawing/2014/main" id="{362DB0BB-4CE0-41DE-15D4-EB480F166249}"/>
              </a:ext>
            </a:extLst>
          </p:cNvPr>
          <p:cNvSpPr txBox="1">
            <a:spLocks noChangeArrowheads="1"/>
          </p:cNvSpPr>
          <p:nvPr/>
        </p:nvSpPr>
        <p:spPr bwMode="auto">
          <a:xfrm>
            <a:off x="242726" y="305698"/>
            <a:ext cx="7339601"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2450" indent="-211138">
              <a:spcBef>
                <a:spcPct val="20000"/>
              </a:spcBef>
              <a:buFont typeface="Arial" panose="020B0604020202020204" pitchFamily="34" charset="0"/>
              <a:buChar char="–"/>
              <a:defRPr sz="2100">
                <a:solidFill>
                  <a:schemeClr val="tx1"/>
                </a:solidFill>
                <a:latin typeface="Calibri" panose="020F0502020204030204" pitchFamily="34" charset="0"/>
              </a:defRPr>
            </a:lvl2pPr>
            <a:lvl3pPr marL="852488" indent="-168275">
              <a:spcBef>
                <a:spcPct val="20000"/>
              </a:spcBef>
              <a:buFont typeface="Arial" panose="020B0604020202020204" pitchFamily="34" charset="0"/>
              <a:buChar char="•"/>
              <a:defRPr>
                <a:solidFill>
                  <a:schemeClr val="tx1"/>
                </a:solidFill>
                <a:latin typeface="Calibri" panose="020F0502020204030204" pitchFamily="34" charset="0"/>
              </a:defRPr>
            </a:lvl3pPr>
            <a:lvl4pPr marL="1192213" indent="-168275">
              <a:spcBef>
                <a:spcPct val="20000"/>
              </a:spcBef>
              <a:buFont typeface="Arial" panose="020B0604020202020204" pitchFamily="34" charset="0"/>
              <a:buChar char="–"/>
              <a:defRPr sz="1500">
                <a:solidFill>
                  <a:schemeClr val="tx1"/>
                </a:solidFill>
                <a:latin typeface="Calibri" panose="020F0502020204030204" pitchFamily="34" charset="0"/>
              </a:defRPr>
            </a:lvl4pPr>
            <a:lvl5pPr marL="1533525" indent="-168275">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07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479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051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62325" indent="-168275"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Arial" panose="020B0604020202020204" pitchFamily="34" charset="0"/>
              </a:rPr>
              <a:t>Ivosidenib in R/R AML: Transfusion Independence</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87860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E3A0-B3AA-D3F0-38C1-72AA64E08A08}"/>
              </a:ext>
            </a:extLst>
          </p:cNvPr>
          <p:cNvSpPr>
            <a:spLocks noGrp="1"/>
          </p:cNvSpPr>
          <p:nvPr>
            <p:ph type="title" idx="4294967295"/>
          </p:nvPr>
        </p:nvSpPr>
        <p:spPr>
          <a:xfrm>
            <a:off x="215757" y="157552"/>
            <a:ext cx="10589231" cy="700088"/>
          </a:xfrm>
        </p:spPr>
        <p:txBody>
          <a:bodyPr>
            <a:normAutofit/>
          </a:bodyPr>
          <a:lstStyle/>
          <a:p>
            <a:pPr>
              <a:defRPr/>
            </a:pPr>
            <a:r>
              <a:rPr lang="en-US" b="1" dirty="0"/>
              <a:t>IDH-Differentiation Syndrome</a:t>
            </a:r>
          </a:p>
        </p:txBody>
      </p:sp>
      <p:grpSp>
        <p:nvGrpSpPr>
          <p:cNvPr id="23555" name="Group 7">
            <a:extLst>
              <a:ext uri="{FF2B5EF4-FFF2-40B4-BE49-F238E27FC236}">
                <a16:creationId xmlns:a16="http://schemas.microsoft.com/office/drawing/2014/main" id="{297304D5-4339-DF00-5428-7832672CE880}"/>
              </a:ext>
            </a:extLst>
          </p:cNvPr>
          <p:cNvGrpSpPr>
            <a:grpSpLocks noChangeAspect="1"/>
          </p:cNvGrpSpPr>
          <p:nvPr/>
        </p:nvGrpSpPr>
        <p:grpSpPr bwMode="auto">
          <a:xfrm>
            <a:off x="1" y="1270639"/>
            <a:ext cx="4498975" cy="4892675"/>
            <a:chOff x="96" y="288"/>
            <a:chExt cx="1915" cy="2082"/>
          </a:xfrm>
        </p:grpSpPr>
        <p:sp>
          <p:nvSpPr>
            <p:cNvPr id="23560" name="AutoShape 6">
              <a:extLst>
                <a:ext uri="{FF2B5EF4-FFF2-40B4-BE49-F238E27FC236}">
                  <a16:creationId xmlns:a16="http://schemas.microsoft.com/office/drawing/2014/main" id="{C953425E-7157-8C9B-7B41-1A4593BBB8D6}"/>
                </a:ext>
              </a:extLst>
            </p:cNvPr>
            <p:cNvSpPr>
              <a:spLocks noChangeAspect="1" noChangeArrowheads="1" noTextEdit="1"/>
            </p:cNvSpPr>
            <p:nvPr/>
          </p:nvSpPr>
          <p:spPr bwMode="auto">
            <a:xfrm>
              <a:off x="96" y="288"/>
              <a:ext cx="1915"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561" name="Picture 8">
              <a:extLst>
                <a:ext uri="{FF2B5EF4-FFF2-40B4-BE49-F238E27FC236}">
                  <a16:creationId xmlns:a16="http://schemas.microsoft.com/office/drawing/2014/main" id="{4476377E-33DD-124E-637E-FA129BB929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 y="288"/>
              <a:ext cx="1918" cy="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
            <a:extLst>
              <a:ext uri="{FF2B5EF4-FFF2-40B4-BE49-F238E27FC236}">
                <a16:creationId xmlns:a16="http://schemas.microsoft.com/office/drawing/2014/main" id="{AA5860E5-0AA0-6A38-D58D-4968BEA2C266}"/>
              </a:ext>
            </a:extLst>
          </p:cNvPr>
          <p:cNvGrpSpPr>
            <a:grpSpLocks noChangeAspect="1"/>
          </p:cNvGrpSpPr>
          <p:nvPr/>
        </p:nvGrpSpPr>
        <p:grpSpPr bwMode="auto">
          <a:xfrm>
            <a:off x="3175178" y="3429000"/>
            <a:ext cx="8685212" cy="2792413"/>
            <a:chOff x="1893" y="2160"/>
            <a:chExt cx="3829" cy="1231"/>
          </a:xfrm>
        </p:grpSpPr>
        <p:sp>
          <p:nvSpPr>
            <p:cNvPr id="23558" name="AutoShape 10">
              <a:extLst>
                <a:ext uri="{FF2B5EF4-FFF2-40B4-BE49-F238E27FC236}">
                  <a16:creationId xmlns:a16="http://schemas.microsoft.com/office/drawing/2014/main" id="{A2F6CD37-EF12-4CF6-393B-228E00C862D7}"/>
                </a:ext>
              </a:extLst>
            </p:cNvPr>
            <p:cNvSpPr>
              <a:spLocks noChangeAspect="1" noChangeArrowheads="1" noTextEdit="1"/>
            </p:cNvSpPr>
            <p:nvPr/>
          </p:nvSpPr>
          <p:spPr bwMode="auto">
            <a:xfrm>
              <a:off x="1893" y="2160"/>
              <a:ext cx="3829" cy="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559" name="Picture 12">
              <a:extLst>
                <a:ext uri="{FF2B5EF4-FFF2-40B4-BE49-F238E27FC236}">
                  <a16:creationId xmlns:a16="http://schemas.microsoft.com/office/drawing/2014/main" id="{3424552C-27E1-7BE0-D508-B135883403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3" y="2160"/>
              <a:ext cx="3832"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
            <a:extLst>
              <a:ext uri="{FF2B5EF4-FFF2-40B4-BE49-F238E27FC236}">
                <a16:creationId xmlns:a16="http://schemas.microsoft.com/office/drawing/2014/main" id="{91C581A4-89C1-C7AF-5905-7CBD543C3F02}"/>
              </a:ext>
            </a:extLst>
          </p:cNvPr>
          <p:cNvSpPr txBox="1">
            <a:spLocks/>
          </p:cNvSpPr>
          <p:nvPr/>
        </p:nvSpPr>
        <p:spPr bwMode="auto">
          <a:xfrm>
            <a:off x="127178" y="6583363"/>
            <a:ext cx="3048000" cy="274637"/>
          </a:xfrm>
          <a:prstGeom prst="rect">
            <a:avLst/>
          </a:prstGeom>
          <a:noFill/>
          <a:ln>
            <a:noFill/>
          </a:ln>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altLang="en-US" sz="1100" b="0" i="0" u="none" strike="noStrike" kern="0" cap="none" spc="0" normalizeH="0" baseline="0" noProof="0" dirty="0">
                <a:ln>
                  <a:noFill/>
                </a:ln>
                <a:solidFill>
                  <a:srgbClr val="000000"/>
                </a:solidFill>
                <a:effectLst/>
                <a:uLnTx/>
                <a:uFillTx/>
                <a:latin typeface="Arial" charset="0"/>
                <a:ea typeface="ＭＳ Ｐゴシック" charset="0"/>
                <a:cs typeface="+mn-cs"/>
              </a:rPr>
              <a:t>Fathi AT et al. </a:t>
            </a:r>
            <a:r>
              <a:rPr kumimoji="0" lang="fr-FR" altLang="en-US" sz="1100" b="0" i="1" u="none" strike="noStrike" kern="0" cap="none" spc="0" normalizeH="0" baseline="0" noProof="0" dirty="0">
                <a:ln>
                  <a:noFill/>
                </a:ln>
                <a:solidFill>
                  <a:srgbClr val="000000"/>
                </a:solidFill>
                <a:effectLst/>
                <a:uLnTx/>
                <a:uFillTx/>
                <a:latin typeface="Arial" charset="0"/>
                <a:ea typeface="ＭＳ Ｐゴシック" charset="0"/>
                <a:cs typeface="+mn-cs"/>
              </a:rPr>
              <a:t>JAMA </a:t>
            </a:r>
            <a:r>
              <a:rPr kumimoji="0" lang="fr-FR" altLang="en-US" sz="1100" b="0" i="1" u="none" strike="noStrike" kern="0" cap="none" spc="0" normalizeH="0" baseline="0" noProof="0" dirty="0" err="1">
                <a:ln>
                  <a:noFill/>
                </a:ln>
                <a:solidFill>
                  <a:srgbClr val="000000"/>
                </a:solidFill>
                <a:effectLst/>
                <a:uLnTx/>
                <a:uFillTx/>
                <a:latin typeface="Arial" charset="0"/>
                <a:ea typeface="ＭＳ Ｐゴシック" charset="0"/>
                <a:cs typeface="+mn-cs"/>
              </a:rPr>
              <a:t>Oncol</a:t>
            </a:r>
            <a:r>
              <a:rPr kumimoji="0" lang="fr-FR" altLang="en-US" sz="1100" b="0" i="0" u="none" strike="noStrike" kern="0" cap="none" spc="0" normalizeH="0" baseline="0" noProof="0" dirty="0">
                <a:ln>
                  <a:noFill/>
                </a:ln>
                <a:solidFill>
                  <a:srgbClr val="000000"/>
                </a:solidFill>
                <a:effectLst/>
                <a:uLnTx/>
                <a:uFillTx/>
                <a:latin typeface="Arial" charset="0"/>
                <a:ea typeface="ＭＳ Ｐゴシック" charset="0"/>
                <a:cs typeface="+mn-cs"/>
              </a:rPr>
              <a:t>. 2018;4:1106-10.</a:t>
            </a:r>
          </a:p>
        </p:txBody>
      </p:sp>
      <p:sp>
        <p:nvSpPr>
          <p:cNvPr id="3" name="TextBox 2">
            <a:extLst>
              <a:ext uri="{FF2B5EF4-FFF2-40B4-BE49-F238E27FC236}">
                <a16:creationId xmlns:a16="http://schemas.microsoft.com/office/drawing/2014/main" id="{C24ED4C9-C70B-8C65-BFEF-7ACA60E2A711}"/>
              </a:ext>
            </a:extLst>
          </p:cNvPr>
          <p:cNvSpPr txBox="1"/>
          <p:nvPr/>
        </p:nvSpPr>
        <p:spPr>
          <a:xfrm>
            <a:off x="4086642" y="4810125"/>
            <a:ext cx="573875" cy="133350"/>
          </a:xfrm>
          <a:prstGeom prst="rect">
            <a:avLst/>
          </a:prstGeom>
          <a:solidFill>
            <a:srgbClr val="EAF1F4"/>
          </a:solidFill>
        </p:spPr>
        <p:txBody>
          <a:bodyPr wrap="non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respiratory</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a:extLst>
              <a:ext uri="{FF2B5EF4-FFF2-40B4-BE49-F238E27FC236}">
                <a16:creationId xmlns:a16="http://schemas.microsoft.com/office/drawing/2014/main" id="{8270976B-766F-B31F-3112-5D4997F7BE9F}"/>
              </a:ext>
            </a:extLst>
          </p:cNvPr>
          <p:cNvSpPr>
            <a:spLocks noGrp="1"/>
          </p:cNvSpPr>
          <p:nvPr>
            <p:ph sz="quarter" idx="4294967295"/>
          </p:nvPr>
        </p:nvSpPr>
        <p:spPr>
          <a:xfrm>
            <a:off x="565078" y="1597446"/>
            <a:ext cx="6027738" cy="4124022"/>
          </a:xfrm>
        </p:spPr>
        <p:txBody>
          <a:bodyPr>
            <a:normAutofit fontScale="85000" lnSpcReduction="10000"/>
          </a:bodyPr>
          <a:lstStyle/>
          <a:p>
            <a:pPr>
              <a:lnSpc>
                <a:spcPct val="110000"/>
              </a:lnSpc>
            </a:pPr>
            <a:r>
              <a:rPr lang="en-US" altLang="en-US" i="1" dirty="0"/>
              <a:t>IDH2</a:t>
            </a:r>
            <a:r>
              <a:rPr lang="en-US" altLang="en-US" dirty="0"/>
              <a:t>-mutated pts treated with enasidenib, with initial response, developed therapeutic resistance and a recurrent increase in circulating 2-HG. </a:t>
            </a:r>
          </a:p>
          <a:p>
            <a:pPr>
              <a:lnSpc>
                <a:spcPct val="110000"/>
              </a:lnSpc>
            </a:pPr>
            <a:endParaRPr lang="en-US" altLang="en-US" dirty="0"/>
          </a:p>
          <a:p>
            <a:pPr>
              <a:lnSpc>
                <a:spcPct val="110000"/>
              </a:lnSpc>
            </a:pPr>
            <a:r>
              <a:rPr lang="en-US" altLang="en-US" dirty="0"/>
              <a:t>Resistance was associated with the emergence of second-site IDH2 mutations in trans, occurring in the IDH2 allele without the </a:t>
            </a:r>
            <a:r>
              <a:rPr lang="en-US" altLang="en-US" dirty="0" err="1"/>
              <a:t>neomorphic</a:t>
            </a:r>
            <a:r>
              <a:rPr lang="en-US" altLang="en-US" dirty="0"/>
              <a:t> R140Q mutation. </a:t>
            </a:r>
          </a:p>
          <a:p>
            <a:pPr>
              <a:lnSpc>
                <a:spcPct val="110000"/>
              </a:lnSpc>
            </a:pPr>
            <a:endParaRPr lang="en-US" altLang="en-US" sz="2000" dirty="0"/>
          </a:p>
        </p:txBody>
      </p:sp>
      <p:sp>
        <p:nvSpPr>
          <p:cNvPr id="25602" name="Title 1">
            <a:extLst>
              <a:ext uri="{FF2B5EF4-FFF2-40B4-BE49-F238E27FC236}">
                <a16:creationId xmlns:a16="http://schemas.microsoft.com/office/drawing/2014/main" id="{56C770D7-1E37-5B70-24BB-B3E31F2DD05B}"/>
              </a:ext>
            </a:extLst>
          </p:cNvPr>
          <p:cNvSpPr>
            <a:spLocks noGrp="1"/>
          </p:cNvSpPr>
          <p:nvPr>
            <p:ph type="title" idx="4294967295"/>
          </p:nvPr>
        </p:nvSpPr>
        <p:spPr>
          <a:xfrm>
            <a:off x="111833" y="191133"/>
            <a:ext cx="12192000" cy="700088"/>
          </a:xfrm>
        </p:spPr>
        <p:txBody>
          <a:bodyPr>
            <a:normAutofit/>
          </a:bodyPr>
          <a:lstStyle/>
          <a:p>
            <a:r>
              <a:rPr lang="en-US" altLang="en-US" sz="3600" b="1" dirty="0"/>
              <a:t>Acquired Resistance to IDH Inhibitors (enasidenib)</a:t>
            </a:r>
          </a:p>
        </p:txBody>
      </p:sp>
      <p:sp>
        <p:nvSpPr>
          <p:cNvPr id="25604" name="TextBox 6">
            <a:extLst>
              <a:ext uri="{FF2B5EF4-FFF2-40B4-BE49-F238E27FC236}">
                <a16:creationId xmlns:a16="http://schemas.microsoft.com/office/drawing/2014/main" id="{696BD74F-7505-F778-932D-F0C8817A0107}"/>
              </a:ext>
            </a:extLst>
          </p:cNvPr>
          <p:cNvSpPr txBox="1">
            <a:spLocks noChangeArrowheads="1"/>
          </p:cNvSpPr>
          <p:nvPr/>
        </p:nvSpPr>
        <p:spPr bwMode="auto">
          <a:xfrm>
            <a:off x="300728" y="6205202"/>
            <a:ext cx="2114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Intlekofer</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Nature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Kim A. Blood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Chen J et al. Sci Rep. 2017</a:t>
            </a:r>
          </a:p>
        </p:txBody>
      </p:sp>
      <p:pic>
        <p:nvPicPr>
          <p:cNvPr id="25605" name="New picture">
            <a:extLst>
              <a:ext uri="{FF2B5EF4-FFF2-40B4-BE49-F238E27FC236}">
                <a16:creationId xmlns:a16="http://schemas.microsoft.com/office/drawing/2014/main" id="{27C39CAB-F557-C968-B793-10DF862C2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044" y="1740667"/>
            <a:ext cx="4869862" cy="37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a:extLst>
              <a:ext uri="{FF2B5EF4-FFF2-40B4-BE49-F238E27FC236}">
                <a16:creationId xmlns:a16="http://schemas.microsoft.com/office/drawing/2014/main" id="{B376C2FF-173F-48ED-E04C-45594D510E50}"/>
              </a:ext>
            </a:extLst>
          </p:cNvPr>
          <p:cNvSpPr>
            <a:spLocks noGrp="1"/>
          </p:cNvSpPr>
          <p:nvPr>
            <p:ph sz="quarter" idx="4294967295"/>
          </p:nvPr>
        </p:nvSpPr>
        <p:spPr>
          <a:xfrm>
            <a:off x="770562" y="1743415"/>
            <a:ext cx="5046663" cy="3692525"/>
          </a:xfrm>
        </p:spPr>
        <p:txBody>
          <a:bodyPr>
            <a:normAutofit fontScale="92500" lnSpcReduction="10000"/>
          </a:bodyPr>
          <a:lstStyle/>
          <a:p>
            <a:endParaRPr lang="en-US" altLang="en-US" sz="2000" dirty="0"/>
          </a:p>
          <a:p>
            <a:r>
              <a:rPr lang="en-US" altLang="en-US" dirty="0"/>
              <a:t>Four other cases of therapeutic resistance mediated by mutant </a:t>
            </a:r>
            <a:r>
              <a:rPr lang="en-US" altLang="en-US" i="1" dirty="0"/>
              <a:t>IDH</a:t>
            </a:r>
            <a:r>
              <a:rPr lang="en-US" altLang="en-US" dirty="0"/>
              <a:t> “isoform switching”, from IDH1 to IDH2 or vice versa.</a:t>
            </a:r>
          </a:p>
          <a:p>
            <a:endParaRPr lang="en-US" altLang="en-US" dirty="0"/>
          </a:p>
          <a:p>
            <a:r>
              <a:rPr lang="en-US" altLang="en-US" dirty="0"/>
              <a:t>This isoform switch appeared to restore 2HG production by the tumor, and clinical progression on therapy.</a:t>
            </a:r>
            <a:endParaRPr lang="en-US" altLang="en-US" sz="2000" dirty="0"/>
          </a:p>
        </p:txBody>
      </p:sp>
      <p:sp>
        <p:nvSpPr>
          <p:cNvPr id="26626" name="Title 1">
            <a:extLst>
              <a:ext uri="{FF2B5EF4-FFF2-40B4-BE49-F238E27FC236}">
                <a16:creationId xmlns:a16="http://schemas.microsoft.com/office/drawing/2014/main" id="{551E3C22-EE40-172A-9F03-0390EFBD1C66}"/>
              </a:ext>
            </a:extLst>
          </p:cNvPr>
          <p:cNvSpPr>
            <a:spLocks noGrp="1"/>
          </p:cNvSpPr>
          <p:nvPr>
            <p:ph type="title" idx="4294967295"/>
          </p:nvPr>
        </p:nvSpPr>
        <p:spPr>
          <a:xfrm>
            <a:off x="307618" y="466193"/>
            <a:ext cx="10137775" cy="320675"/>
          </a:xfrm>
        </p:spPr>
        <p:txBody>
          <a:bodyPr>
            <a:noAutofit/>
          </a:bodyPr>
          <a:lstStyle/>
          <a:p>
            <a:r>
              <a:rPr lang="en-US" altLang="en-US" sz="3600" b="1" dirty="0"/>
              <a:t>Acquired Resistance to IDH Inhibitors</a:t>
            </a:r>
          </a:p>
        </p:txBody>
      </p:sp>
      <p:sp>
        <p:nvSpPr>
          <p:cNvPr id="26628" name="TextBox 6">
            <a:extLst>
              <a:ext uri="{FF2B5EF4-FFF2-40B4-BE49-F238E27FC236}">
                <a16:creationId xmlns:a16="http://schemas.microsoft.com/office/drawing/2014/main" id="{73ABE6E8-E33E-5423-9F58-A1D4D27535D4}"/>
              </a:ext>
            </a:extLst>
          </p:cNvPr>
          <p:cNvSpPr txBox="1">
            <a:spLocks noChangeArrowheads="1"/>
          </p:cNvSpPr>
          <p:nvPr/>
        </p:nvSpPr>
        <p:spPr bwMode="auto">
          <a:xfrm>
            <a:off x="1049203" y="6428893"/>
            <a:ext cx="2563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Harding, et al. Cancer </a:t>
            </a: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Discov</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grpSp>
        <p:nvGrpSpPr>
          <p:cNvPr id="26629" name="Group 4">
            <a:extLst>
              <a:ext uri="{FF2B5EF4-FFF2-40B4-BE49-F238E27FC236}">
                <a16:creationId xmlns:a16="http://schemas.microsoft.com/office/drawing/2014/main" id="{9D1B7369-57B6-D908-6588-562393421828}"/>
              </a:ext>
            </a:extLst>
          </p:cNvPr>
          <p:cNvGrpSpPr>
            <a:grpSpLocks noChangeAspect="1"/>
          </p:cNvGrpSpPr>
          <p:nvPr/>
        </p:nvGrpSpPr>
        <p:grpSpPr bwMode="auto">
          <a:xfrm>
            <a:off x="6924431" y="1123007"/>
            <a:ext cx="4788945" cy="5436835"/>
            <a:chOff x="977" y="0"/>
            <a:chExt cx="3806" cy="4320"/>
          </a:xfrm>
        </p:grpSpPr>
        <p:sp>
          <p:nvSpPr>
            <p:cNvPr id="26630" name="AutoShape 3">
              <a:extLst>
                <a:ext uri="{FF2B5EF4-FFF2-40B4-BE49-F238E27FC236}">
                  <a16:creationId xmlns:a16="http://schemas.microsoft.com/office/drawing/2014/main" id="{FD64C410-0AF6-E5C4-EA89-6498C9FE2D46}"/>
                </a:ext>
              </a:extLst>
            </p:cNvPr>
            <p:cNvSpPr>
              <a:spLocks noChangeAspect="1" noChangeArrowheads="1" noTextEdit="1"/>
            </p:cNvSpPr>
            <p:nvPr/>
          </p:nvSpPr>
          <p:spPr bwMode="auto">
            <a:xfrm>
              <a:off x="977" y="0"/>
              <a:ext cx="380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631" name="Picture 5">
              <a:extLst>
                <a:ext uri="{FF2B5EF4-FFF2-40B4-BE49-F238E27FC236}">
                  <a16:creationId xmlns:a16="http://schemas.microsoft.com/office/drawing/2014/main" id="{ED89ED9E-614D-C83F-8F74-9AC4B476D1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77" y="0"/>
              <a:ext cx="3812"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New picture">
            <a:extLst>
              <a:ext uri="{FF2B5EF4-FFF2-40B4-BE49-F238E27FC236}">
                <a16:creationId xmlns:a16="http://schemas.microsoft.com/office/drawing/2014/main" id="{4958F86F-ED39-3E9C-6341-861C4CB58663}"/>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784049" y="1112704"/>
            <a:ext cx="7174244" cy="5205722"/>
          </a:xfrm>
          <a:noFill/>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7650" name="Title 1">
            <a:extLst>
              <a:ext uri="{FF2B5EF4-FFF2-40B4-BE49-F238E27FC236}">
                <a16:creationId xmlns:a16="http://schemas.microsoft.com/office/drawing/2014/main" id="{A0FCE480-6BA6-4CEE-FA46-B760F9181B2D}"/>
              </a:ext>
            </a:extLst>
          </p:cNvPr>
          <p:cNvSpPr>
            <a:spLocks noGrp="1"/>
          </p:cNvSpPr>
          <p:nvPr>
            <p:ph type="title" idx="4294967295"/>
          </p:nvPr>
        </p:nvSpPr>
        <p:spPr>
          <a:xfrm>
            <a:off x="438839" y="407018"/>
            <a:ext cx="9291637" cy="469282"/>
          </a:xfrm>
        </p:spPr>
        <p:txBody>
          <a:bodyPr>
            <a:noAutofit/>
          </a:bodyPr>
          <a:lstStyle/>
          <a:p>
            <a:r>
              <a:rPr lang="en-US" altLang="en-US" sz="3600" b="1" dirty="0"/>
              <a:t>Acquired Resistance to Ivosidenib</a:t>
            </a:r>
          </a:p>
        </p:txBody>
      </p:sp>
      <p:sp>
        <p:nvSpPr>
          <p:cNvPr id="27652" name="TextBox 4">
            <a:extLst>
              <a:ext uri="{FF2B5EF4-FFF2-40B4-BE49-F238E27FC236}">
                <a16:creationId xmlns:a16="http://schemas.microsoft.com/office/drawing/2014/main" id="{33EA9E30-76E1-C122-06B6-F91755AC8D9D}"/>
              </a:ext>
            </a:extLst>
          </p:cNvPr>
          <p:cNvSpPr txBox="1">
            <a:spLocks noChangeArrowheads="1"/>
          </p:cNvSpPr>
          <p:nvPr/>
        </p:nvSpPr>
        <p:spPr bwMode="auto">
          <a:xfrm>
            <a:off x="438839" y="6489712"/>
            <a:ext cx="21895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Choe S et al. Blood Adv 2020</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5EA37-575E-AF41-AAEE-598FFA670723}"/>
              </a:ext>
            </a:extLst>
          </p:cNvPr>
          <p:cNvSpPr>
            <a:spLocks noGrp="1"/>
          </p:cNvSpPr>
          <p:nvPr>
            <p:ph type="body" sz="quarter" idx="4294967295"/>
          </p:nvPr>
        </p:nvSpPr>
        <p:spPr>
          <a:xfrm>
            <a:off x="307730" y="6474825"/>
            <a:ext cx="2784297" cy="342267"/>
          </a:xfrm>
        </p:spPr>
        <p:txBody>
          <a:bodyPr>
            <a:normAutofit/>
          </a:bodyPr>
          <a:lstStyle/>
          <a:p>
            <a:pPr marL="0" indent="0">
              <a:buNone/>
            </a:pPr>
            <a:r>
              <a:rPr lang="en-US" sz="1400" dirty="0"/>
              <a:t>De </a:t>
            </a:r>
            <a:r>
              <a:rPr lang="en-US" sz="1400" dirty="0" err="1"/>
              <a:t>Botton</a:t>
            </a:r>
            <a:r>
              <a:rPr lang="en-US" sz="1400" dirty="0"/>
              <a:t>, et al. Blood Adv, 2023.</a:t>
            </a:r>
          </a:p>
        </p:txBody>
      </p:sp>
      <p:grpSp>
        <p:nvGrpSpPr>
          <p:cNvPr id="7" name="Group 4">
            <a:extLst>
              <a:ext uri="{FF2B5EF4-FFF2-40B4-BE49-F238E27FC236}">
                <a16:creationId xmlns:a16="http://schemas.microsoft.com/office/drawing/2014/main" id="{248FBDF9-EBB1-7217-8FCE-E54881D3B849}"/>
              </a:ext>
            </a:extLst>
          </p:cNvPr>
          <p:cNvGrpSpPr>
            <a:grpSpLocks noChangeAspect="1"/>
          </p:cNvGrpSpPr>
          <p:nvPr/>
        </p:nvGrpSpPr>
        <p:grpSpPr bwMode="auto">
          <a:xfrm>
            <a:off x="5462681" y="296893"/>
            <a:ext cx="6480528" cy="1680421"/>
            <a:chOff x="1392" y="108"/>
            <a:chExt cx="4219" cy="1094"/>
          </a:xfrm>
        </p:grpSpPr>
        <p:sp>
          <p:nvSpPr>
            <p:cNvPr id="8" name="AutoShape 3">
              <a:extLst>
                <a:ext uri="{FF2B5EF4-FFF2-40B4-BE49-F238E27FC236}">
                  <a16:creationId xmlns:a16="http://schemas.microsoft.com/office/drawing/2014/main" id="{C79A1F34-ED51-B447-6BAF-D1EE12D1B673}"/>
                </a:ext>
              </a:extLst>
            </p:cNvPr>
            <p:cNvSpPr>
              <a:spLocks noChangeAspect="1" noChangeArrowheads="1" noTextEdit="1"/>
            </p:cNvSpPr>
            <p:nvPr/>
          </p:nvSpPr>
          <p:spPr bwMode="auto">
            <a:xfrm>
              <a:off x="1392" y="108"/>
              <a:ext cx="4219"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1" name="Picture 5">
              <a:extLst>
                <a:ext uri="{FF2B5EF4-FFF2-40B4-BE49-F238E27FC236}">
                  <a16:creationId xmlns:a16="http://schemas.microsoft.com/office/drawing/2014/main" id="{C844BE69-BAAB-49A1-76B4-1FA849F745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92" y="108"/>
              <a:ext cx="4223"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
            <a:extLst>
              <a:ext uri="{FF2B5EF4-FFF2-40B4-BE49-F238E27FC236}">
                <a16:creationId xmlns:a16="http://schemas.microsoft.com/office/drawing/2014/main" id="{3AEEF679-F548-4EB0-E076-8EC8AD2D03FC}"/>
              </a:ext>
            </a:extLst>
          </p:cNvPr>
          <p:cNvGrpSpPr>
            <a:grpSpLocks noChangeAspect="1"/>
          </p:cNvGrpSpPr>
          <p:nvPr/>
        </p:nvGrpSpPr>
        <p:grpSpPr bwMode="auto">
          <a:xfrm>
            <a:off x="307730" y="1234722"/>
            <a:ext cx="4439349" cy="4388556"/>
            <a:chOff x="1569" y="324"/>
            <a:chExt cx="2622" cy="2592"/>
          </a:xfrm>
        </p:grpSpPr>
        <p:sp>
          <p:nvSpPr>
            <p:cNvPr id="12" name="AutoShape 7">
              <a:extLst>
                <a:ext uri="{FF2B5EF4-FFF2-40B4-BE49-F238E27FC236}">
                  <a16:creationId xmlns:a16="http://schemas.microsoft.com/office/drawing/2014/main" id="{F8E01FE3-DBE8-BD40-C440-21C401B0C2E7}"/>
                </a:ext>
              </a:extLst>
            </p:cNvPr>
            <p:cNvSpPr>
              <a:spLocks noChangeAspect="1" noChangeArrowheads="1" noTextEdit="1"/>
            </p:cNvSpPr>
            <p:nvPr/>
          </p:nvSpPr>
          <p:spPr bwMode="auto">
            <a:xfrm>
              <a:off x="1569" y="324"/>
              <a:ext cx="2622"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5" name="Picture 9">
              <a:extLst>
                <a:ext uri="{FF2B5EF4-FFF2-40B4-BE49-F238E27FC236}">
                  <a16:creationId xmlns:a16="http://schemas.microsoft.com/office/drawing/2014/main" id="{9F56D01E-F586-5FD3-F83D-49EEE30E35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69" y="324"/>
              <a:ext cx="2627" cy="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AutoShape 11">
            <a:extLst>
              <a:ext uri="{FF2B5EF4-FFF2-40B4-BE49-F238E27FC236}">
                <a16:creationId xmlns:a16="http://schemas.microsoft.com/office/drawing/2014/main" id="{47E5874C-49E7-4B90-2C90-642C420259AA}"/>
              </a:ext>
            </a:extLst>
          </p:cNvPr>
          <p:cNvSpPr>
            <a:spLocks noChangeAspect="1" noChangeArrowheads="1" noTextEdit="1"/>
          </p:cNvSpPr>
          <p:nvPr/>
        </p:nvSpPr>
        <p:spPr bwMode="auto">
          <a:xfrm>
            <a:off x="4182179" y="2555033"/>
            <a:ext cx="7870121" cy="33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9" name="Picture 13">
            <a:extLst>
              <a:ext uri="{FF2B5EF4-FFF2-40B4-BE49-F238E27FC236}">
                <a16:creationId xmlns:a16="http://schemas.microsoft.com/office/drawing/2014/main" id="{75EE2790-A5E0-05CB-894A-B25F45CEA94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6528" t="1" b="-4036"/>
          <a:stretch>
            <a:fillRect/>
          </a:stretch>
        </p:blipFill>
        <p:spPr bwMode="auto">
          <a:xfrm>
            <a:off x="5462681" y="2218560"/>
            <a:ext cx="6051836" cy="417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C0EF49C-7EDD-EEF4-8AD4-3A94F7E59C71}"/>
              </a:ext>
            </a:extLst>
          </p:cNvPr>
          <p:cNvSpPr txBox="1"/>
          <p:nvPr/>
        </p:nvSpPr>
        <p:spPr>
          <a:xfrm>
            <a:off x="10031633" y="2853267"/>
            <a:ext cx="1261884"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Median 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25.9 months</a:t>
            </a:r>
          </a:p>
        </p:txBody>
      </p:sp>
      <p:sp>
        <p:nvSpPr>
          <p:cNvPr id="19" name="Rectangle 18">
            <a:extLst>
              <a:ext uri="{FF2B5EF4-FFF2-40B4-BE49-F238E27FC236}">
                <a16:creationId xmlns:a16="http://schemas.microsoft.com/office/drawing/2014/main" id="{5986D20F-F984-3786-C25A-DD2A67DD6624}"/>
              </a:ext>
            </a:extLst>
          </p:cNvPr>
          <p:cNvSpPr/>
          <p:nvPr/>
        </p:nvSpPr>
        <p:spPr>
          <a:xfrm>
            <a:off x="307730" y="3588139"/>
            <a:ext cx="4439349" cy="90718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80276FDD-85DC-0AE6-B318-7E6CBE6EF9D8}"/>
              </a:ext>
            </a:extLst>
          </p:cNvPr>
          <p:cNvSpPr txBox="1">
            <a:spLocks/>
          </p:cNvSpPr>
          <p:nvPr/>
        </p:nvSpPr>
        <p:spPr>
          <a:xfrm>
            <a:off x="111833" y="191133"/>
            <a:ext cx="2877947" cy="700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ptos Display" panose="02110004020202020204"/>
                <a:ea typeface="+mj-ea"/>
                <a:cs typeface="+mj-cs"/>
              </a:rPr>
              <a:t>Olutasidenib</a:t>
            </a:r>
          </a:p>
        </p:txBody>
      </p:sp>
    </p:spTree>
    <p:extLst>
      <p:ext uri="{BB962C8B-B14F-4D97-AF65-F5344CB8AC3E}">
        <p14:creationId xmlns:p14="http://schemas.microsoft.com/office/powerpoint/2010/main" val="3630609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5EA37-575E-AF41-AAEE-598FFA670723}"/>
              </a:ext>
            </a:extLst>
          </p:cNvPr>
          <p:cNvSpPr>
            <a:spLocks noGrp="1"/>
          </p:cNvSpPr>
          <p:nvPr>
            <p:ph type="body" sz="quarter" idx="4294967295"/>
          </p:nvPr>
        </p:nvSpPr>
        <p:spPr>
          <a:xfrm>
            <a:off x="245807" y="6511590"/>
            <a:ext cx="2428568" cy="243348"/>
          </a:xfrm>
        </p:spPr>
        <p:txBody>
          <a:bodyPr>
            <a:normAutofit fontScale="92500"/>
          </a:bodyPr>
          <a:lstStyle/>
          <a:p>
            <a:pPr marL="0" indent="0">
              <a:buNone/>
            </a:pPr>
            <a:r>
              <a:rPr lang="en-US" sz="1200" dirty="0"/>
              <a:t>De </a:t>
            </a:r>
            <a:r>
              <a:rPr lang="en-US" sz="1200" dirty="0" err="1"/>
              <a:t>Botton</a:t>
            </a:r>
            <a:r>
              <a:rPr lang="en-US" sz="1200" dirty="0"/>
              <a:t>, et al. Blood Adv, 2023.</a:t>
            </a:r>
          </a:p>
        </p:txBody>
      </p:sp>
      <p:sp>
        <p:nvSpPr>
          <p:cNvPr id="9" name="Title 3">
            <a:extLst>
              <a:ext uri="{FF2B5EF4-FFF2-40B4-BE49-F238E27FC236}">
                <a16:creationId xmlns:a16="http://schemas.microsoft.com/office/drawing/2014/main" id="{8A0F532E-89A0-D942-62BA-42A0D7D1A6C2}"/>
              </a:ext>
            </a:extLst>
          </p:cNvPr>
          <p:cNvSpPr>
            <a:spLocks noGrp="1"/>
          </p:cNvSpPr>
          <p:nvPr>
            <p:ph type="title" idx="4294967295"/>
          </p:nvPr>
        </p:nvSpPr>
        <p:spPr>
          <a:xfrm>
            <a:off x="245807" y="1969473"/>
            <a:ext cx="4743450" cy="1743075"/>
          </a:xfrm>
        </p:spPr>
        <p:txBody>
          <a:bodyPr>
            <a:normAutofit/>
          </a:bodyPr>
          <a:lstStyle/>
          <a:p>
            <a:r>
              <a:rPr lang="en-US" sz="3600" b="1" dirty="0"/>
              <a:t>Olutasidenib – </a:t>
            </a:r>
            <a:br>
              <a:rPr lang="en-US" sz="3600" b="1" dirty="0"/>
            </a:br>
            <a:r>
              <a:rPr lang="en-US" sz="3600" b="1" dirty="0"/>
              <a:t>Survival in R/R AML</a:t>
            </a:r>
          </a:p>
        </p:txBody>
      </p:sp>
      <p:grpSp>
        <p:nvGrpSpPr>
          <p:cNvPr id="5" name="Group 4">
            <a:extLst>
              <a:ext uri="{FF2B5EF4-FFF2-40B4-BE49-F238E27FC236}">
                <a16:creationId xmlns:a16="http://schemas.microsoft.com/office/drawing/2014/main" id="{C31A6922-0929-F4B2-A02E-15FD0FDAF0C1}"/>
              </a:ext>
            </a:extLst>
          </p:cNvPr>
          <p:cNvGrpSpPr>
            <a:grpSpLocks noChangeAspect="1"/>
          </p:cNvGrpSpPr>
          <p:nvPr/>
        </p:nvGrpSpPr>
        <p:grpSpPr bwMode="auto">
          <a:xfrm>
            <a:off x="6243485" y="103061"/>
            <a:ext cx="5503589" cy="6651877"/>
            <a:chOff x="1540" y="-4"/>
            <a:chExt cx="2684" cy="3244"/>
          </a:xfrm>
        </p:grpSpPr>
        <p:sp>
          <p:nvSpPr>
            <p:cNvPr id="6" name="AutoShape 3">
              <a:extLst>
                <a:ext uri="{FF2B5EF4-FFF2-40B4-BE49-F238E27FC236}">
                  <a16:creationId xmlns:a16="http://schemas.microsoft.com/office/drawing/2014/main" id="{328BAFCA-27A8-83EE-D529-2A9C541D0DEB}"/>
                </a:ext>
              </a:extLst>
            </p:cNvPr>
            <p:cNvSpPr>
              <a:spLocks noChangeAspect="1" noChangeArrowheads="1" noTextEdit="1"/>
            </p:cNvSpPr>
            <p:nvPr/>
          </p:nvSpPr>
          <p:spPr bwMode="auto">
            <a:xfrm>
              <a:off x="1540" y="0"/>
              <a:ext cx="2680"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5" name="Picture 5">
              <a:extLst>
                <a:ext uri="{FF2B5EF4-FFF2-40B4-BE49-F238E27FC236}">
                  <a16:creationId xmlns:a16="http://schemas.microsoft.com/office/drawing/2014/main" id="{C4F0E1D0-BF82-17ED-07D9-8392AA68C23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40" y="-4"/>
              <a:ext cx="2684" cy="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FC8190F-1F9D-79EE-1ED5-23FEB38ED8D0}"/>
              </a:ext>
            </a:extLst>
          </p:cNvPr>
          <p:cNvSpPr txBox="1"/>
          <p:nvPr/>
        </p:nvSpPr>
        <p:spPr>
          <a:xfrm>
            <a:off x="9392357" y="903111"/>
            <a:ext cx="1205779"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ptos" panose="02110004020202020204"/>
                <a:ea typeface="+mn-ea"/>
                <a:cs typeface="+mn-cs"/>
              </a:rPr>
              <a:t>11.6 months</a:t>
            </a:r>
          </a:p>
        </p:txBody>
      </p:sp>
    </p:spTree>
    <p:extLst>
      <p:ext uri="{BB962C8B-B14F-4D97-AF65-F5344CB8AC3E}">
        <p14:creationId xmlns:p14="http://schemas.microsoft.com/office/powerpoint/2010/main" val="268569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3C48-41FA-02A5-0CCB-0CBCE3D33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2889-2BD1-8D2A-BDC0-2C59FFF3C34A}"/>
              </a:ext>
            </a:extLst>
          </p:cNvPr>
          <p:cNvSpPr>
            <a:spLocks noGrp="1"/>
          </p:cNvSpPr>
          <p:nvPr>
            <p:ph type="title"/>
          </p:nvPr>
        </p:nvSpPr>
        <p:spPr>
          <a:xfrm>
            <a:off x="1199514" y="227013"/>
            <a:ext cx="10071739" cy="1143000"/>
          </a:xfrm>
        </p:spPr>
        <p:txBody>
          <a:bodyPr>
            <a:normAutofit fontScale="90000"/>
          </a:bodyPr>
          <a:lstStyle/>
          <a:p>
            <a:pPr algn="l"/>
            <a:r>
              <a:rPr lang="en-US" b="1" dirty="0"/>
              <a:t>Olutasidenib: Final 5-Year Results from the Pivotal Cohort — OS by Responder Status</a:t>
            </a:r>
          </a:p>
        </p:txBody>
      </p:sp>
      <p:pic>
        <p:nvPicPr>
          <p:cNvPr id="4" name="Picture 3">
            <a:extLst>
              <a:ext uri="{FF2B5EF4-FFF2-40B4-BE49-F238E27FC236}">
                <a16:creationId xmlns:a16="http://schemas.microsoft.com/office/drawing/2014/main" id="{A9EC80BD-F561-B1EC-E0D1-D5E516A6EE5F}"/>
              </a:ext>
            </a:extLst>
          </p:cNvPr>
          <p:cNvPicPr>
            <a:picLocks noChangeAspect="1"/>
          </p:cNvPicPr>
          <p:nvPr/>
        </p:nvPicPr>
        <p:blipFill>
          <a:blip r:embed="rId3"/>
          <a:stretch>
            <a:fillRect/>
          </a:stretch>
        </p:blipFill>
        <p:spPr>
          <a:xfrm>
            <a:off x="1191052" y="1370013"/>
            <a:ext cx="9801434" cy="4800189"/>
          </a:xfrm>
          <a:prstGeom prst="rect">
            <a:avLst/>
          </a:prstGeom>
        </p:spPr>
      </p:pic>
      <p:sp>
        <p:nvSpPr>
          <p:cNvPr id="5" name="Rectangle 4">
            <a:extLst>
              <a:ext uri="{FF2B5EF4-FFF2-40B4-BE49-F238E27FC236}">
                <a16:creationId xmlns:a16="http://schemas.microsoft.com/office/drawing/2014/main" id="{E45065E2-2C91-B355-9A41-8E5EAA5E6827}"/>
              </a:ext>
            </a:extLst>
          </p:cNvPr>
          <p:cNvSpPr/>
          <p:nvPr/>
        </p:nvSpPr>
        <p:spPr bwMode="auto">
          <a:xfrm>
            <a:off x="9509760" y="3429000"/>
            <a:ext cx="120396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404DA1"/>
                </a:solidFill>
                <a:effectLst/>
                <a:uLnTx/>
                <a:uFillTx/>
                <a:latin typeface="Calibri" panose="020F0502020204030204" pitchFamily="34" charset="0"/>
                <a:ea typeface="+mn-ea"/>
                <a:cs typeface="Calibri" panose="020F0502020204030204" pitchFamily="34" charset="0"/>
              </a:rPr>
              <a:t>CR/</a:t>
            </a:r>
            <a:r>
              <a:rPr kumimoji="0" lang="en-US" sz="2400" b="1" i="0" u="none" strike="noStrike" kern="1200" cap="none" spc="0" normalizeH="0" baseline="0" noProof="0" dirty="0" err="1">
                <a:ln>
                  <a:noFill/>
                </a:ln>
                <a:solidFill>
                  <a:srgbClr val="404DA1"/>
                </a:solidFill>
                <a:effectLst/>
                <a:uLnTx/>
                <a:uFillTx/>
                <a:latin typeface="Calibri" panose="020F0502020204030204" pitchFamily="34" charset="0"/>
                <a:ea typeface="+mn-ea"/>
                <a:cs typeface="Calibri" panose="020F0502020204030204" pitchFamily="34" charset="0"/>
              </a:rPr>
              <a:t>CRh</a:t>
            </a:r>
            <a:endParaRPr kumimoji="0" lang="en-US" sz="2400" b="1" i="0" u="none" strike="noStrike" kern="1200" cap="none" spc="0" normalizeH="0" baseline="0" noProof="0" dirty="0">
              <a:ln>
                <a:noFill/>
              </a:ln>
              <a:solidFill>
                <a:srgbClr val="404DA1"/>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45CA0D1A-5717-5B71-C5A6-C02BF1E59706}"/>
              </a:ext>
            </a:extLst>
          </p:cNvPr>
          <p:cNvSpPr/>
          <p:nvPr/>
        </p:nvSpPr>
        <p:spPr bwMode="auto">
          <a:xfrm>
            <a:off x="7094220" y="5052162"/>
            <a:ext cx="224028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BE1F24"/>
                </a:solidFill>
                <a:effectLst/>
                <a:uLnTx/>
                <a:uFillTx/>
                <a:latin typeface="Calibri" panose="020F0502020204030204" pitchFamily="34" charset="0"/>
                <a:ea typeface="+mn-ea"/>
                <a:cs typeface="Calibri" panose="020F0502020204030204" pitchFamily="34" charset="0"/>
              </a:rPr>
              <a:t>Non-Responders</a:t>
            </a:r>
          </a:p>
        </p:txBody>
      </p:sp>
      <p:sp>
        <p:nvSpPr>
          <p:cNvPr id="7" name="Rectangle 6">
            <a:extLst>
              <a:ext uri="{FF2B5EF4-FFF2-40B4-BE49-F238E27FC236}">
                <a16:creationId xmlns:a16="http://schemas.microsoft.com/office/drawing/2014/main" id="{02ADFB30-77C9-B49F-054A-9E32204ACF97}"/>
              </a:ext>
            </a:extLst>
          </p:cNvPr>
          <p:cNvSpPr/>
          <p:nvPr/>
        </p:nvSpPr>
        <p:spPr bwMode="auto">
          <a:xfrm>
            <a:off x="7673340" y="4390703"/>
            <a:ext cx="2438400" cy="43582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339C5B"/>
                </a:solidFill>
                <a:effectLst/>
                <a:uLnTx/>
                <a:uFillTx/>
                <a:latin typeface="Calibri" panose="020F0502020204030204" pitchFamily="34" charset="0"/>
                <a:ea typeface="+mn-ea"/>
                <a:cs typeface="Calibri" panose="020F0502020204030204" pitchFamily="34" charset="0"/>
              </a:rPr>
              <a:t>Other Responders</a:t>
            </a:r>
          </a:p>
        </p:txBody>
      </p:sp>
      <p:sp>
        <p:nvSpPr>
          <p:cNvPr id="14" name="TextBox 13">
            <a:extLst>
              <a:ext uri="{FF2B5EF4-FFF2-40B4-BE49-F238E27FC236}">
                <a16:creationId xmlns:a16="http://schemas.microsoft.com/office/drawing/2014/main" id="{9290279B-19D7-1272-F70D-DA5147E96F74}"/>
              </a:ext>
            </a:extLst>
          </p:cNvPr>
          <p:cNvSpPr txBox="1"/>
          <p:nvPr/>
        </p:nvSpPr>
        <p:spPr>
          <a:xfrm>
            <a:off x="9202537" y="1759411"/>
            <a:ext cx="15111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Median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11.5 months</a:t>
            </a:r>
          </a:p>
        </p:txBody>
      </p:sp>
      <p:sp>
        <p:nvSpPr>
          <p:cNvPr id="19" name="Text Placeholder 1">
            <a:extLst>
              <a:ext uri="{FF2B5EF4-FFF2-40B4-BE49-F238E27FC236}">
                <a16:creationId xmlns:a16="http://schemas.microsoft.com/office/drawing/2014/main" id="{B225A71C-7F2A-1DEB-7395-E4BC90E3F999}"/>
              </a:ext>
            </a:extLst>
          </p:cNvPr>
          <p:cNvSpPr txBox="1">
            <a:spLocks/>
          </p:cNvSpPr>
          <p:nvPr/>
        </p:nvSpPr>
        <p:spPr bwMode="auto">
          <a:xfrm>
            <a:off x="80924" y="6620527"/>
            <a:ext cx="5279154" cy="23747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Cortes J et al. </a:t>
            </a:r>
            <a:r>
              <a:rPr kumimoji="0" lang="en-US" sz="1400" b="0" i="1" u="none" strike="noStrike" kern="0" cap="none" spc="0" normalizeH="0" baseline="0" noProof="0" dirty="0">
                <a:ln>
                  <a:noFill/>
                </a:ln>
                <a:solidFill>
                  <a:srgbClr val="000000"/>
                </a:solidFill>
                <a:effectLst/>
                <a:uLnTx/>
                <a:uFillTx/>
                <a:latin typeface="Calibri" charset="0"/>
                <a:ea typeface="MS PGothic" pitchFamily="34" charset="-128"/>
              </a:rPr>
              <a:t>J </a:t>
            </a:r>
            <a:r>
              <a:rPr kumimoji="0" lang="en-US" sz="1400" b="0" i="1" u="none" strike="noStrike" kern="0" cap="none" spc="0" normalizeH="0" baseline="0" noProof="0" dirty="0" err="1">
                <a:ln>
                  <a:noFill/>
                </a:ln>
                <a:solidFill>
                  <a:srgbClr val="000000"/>
                </a:solidFill>
                <a:effectLst/>
                <a:uLnTx/>
                <a:uFillTx/>
                <a:latin typeface="Calibri" charset="0"/>
                <a:ea typeface="MS PGothic" pitchFamily="34" charset="-128"/>
              </a:rPr>
              <a:t>Hematol</a:t>
            </a:r>
            <a:r>
              <a:rPr kumimoji="0" lang="en-US" sz="1400" b="0" i="1" u="none" strike="noStrike" kern="0" cap="none" spc="0" normalizeH="0" baseline="0" noProof="0" dirty="0">
                <a:ln>
                  <a:noFill/>
                </a:ln>
                <a:solidFill>
                  <a:srgbClr val="000000"/>
                </a:solidFill>
                <a:effectLst/>
                <a:uLnTx/>
                <a:uFillTx/>
                <a:latin typeface="Calibri" charset="0"/>
                <a:ea typeface="MS PGothic" pitchFamily="34" charset="-128"/>
              </a:rPr>
              <a:t> Oncol </a:t>
            </a: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2025 November 14;18:102.</a:t>
            </a:r>
          </a:p>
        </p:txBody>
      </p:sp>
      <p:pic>
        <p:nvPicPr>
          <p:cNvPr id="3" name="Picture 2">
            <a:extLst>
              <a:ext uri="{FF2B5EF4-FFF2-40B4-BE49-F238E27FC236}">
                <a16:creationId xmlns:a16="http://schemas.microsoft.com/office/drawing/2014/main" id="{788DC428-D450-9E61-331F-9B1E771151DA}"/>
              </a:ext>
            </a:extLst>
          </p:cNvPr>
          <p:cNvPicPr>
            <a:picLocks noChangeAspect="1"/>
          </p:cNvPicPr>
          <p:nvPr/>
        </p:nvPicPr>
        <p:blipFill>
          <a:blip r:embed="rId4"/>
          <a:stretch>
            <a:fillRect/>
          </a:stretch>
        </p:blipFill>
        <p:spPr>
          <a:xfrm>
            <a:off x="255506" y="2917622"/>
            <a:ext cx="11672525" cy="1070049"/>
          </a:xfrm>
          <a:prstGeom prst="rect">
            <a:avLst/>
          </a:prstGeom>
          <a:ln>
            <a:solidFill>
              <a:schemeClr val="tx1"/>
            </a:solidFill>
          </a:ln>
        </p:spPr>
      </p:pic>
    </p:spTree>
    <p:extLst>
      <p:ext uri="{BB962C8B-B14F-4D97-AF65-F5344CB8AC3E}">
        <p14:creationId xmlns:p14="http://schemas.microsoft.com/office/powerpoint/2010/main" val="3145255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F8C8950-D5CC-C65D-C6EF-273463EDE46F}"/>
              </a:ext>
            </a:extLst>
          </p:cNvPr>
          <p:cNvSpPr txBox="1">
            <a:spLocks/>
          </p:cNvSpPr>
          <p:nvPr/>
        </p:nvSpPr>
        <p:spPr>
          <a:xfrm>
            <a:off x="154224" y="131908"/>
            <a:ext cx="6744928" cy="823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Display" panose="02110004020202020204"/>
                <a:ea typeface="+mj-ea"/>
                <a:cs typeface="+mj-cs"/>
              </a:rPr>
              <a:t>Olutasidenib versus Ivosidenib</a:t>
            </a:r>
          </a:p>
        </p:txBody>
      </p:sp>
      <p:grpSp>
        <p:nvGrpSpPr>
          <p:cNvPr id="5" name="Group 4">
            <a:extLst>
              <a:ext uri="{FF2B5EF4-FFF2-40B4-BE49-F238E27FC236}">
                <a16:creationId xmlns:a16="http://schemas.microsoft.com/office/drawing/2014/main" id="{1F354463-7506-F720-A822-A712CDEA4C22}"/>
              </a:ext>
            </a:extLst>
          </p:cNvPr>
          <p:cNvGrpSpPr>
            <a:grpSpLocks noChangeAspect="1"/>
          </p:cNvGrpSpPr>
          <p:nvPr/>
        </p:nvGrpSpPr>
        <p:grpSpPr bwMode="auto">
          <a:xfrm>
            <a:off x="7520683" y="337670"/>
            <a:ext cx="4198593" cy="3134419"/>
            <a:chOff x="4588" y="461"/>
            <a:chExt cx="2746" cy="2050"/>
          </a:xfrm>
        </p:grpSpPr>
        <p:sp>
          <p:nvSpPr>
            <p:cNvPr id="6" name="AutoShape 3">
              <a:extLst>
                <a:ext uri="{FF2B5EF4-FFF2-40B4-BE49-F238E27FC236}">
                  <a16:creationId xmlns:a16="http://schemas.microsoft.com/office/drawing/2014/main" id="{B719B7C7-2879-32B6-441A-CBBE7F762AF7}"/>
                </a:ext>
              </a:extLst>
            </p:cNvPr>
            <p:cNvSpPr>
              <a:spLocks noChangeAspect="1" noChangeArrowheads="1" noTextEdit="1"/>
            </p:cNvSpPr>
            <p:nvPr/>
          </p:nvSpPr>
          <p:spPr bwMode="auto">
            <a:xfrm>
              <a:off x="4588" y="461"/>
              <a:ext cx="2746"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3" name="Picture 5">
              <a:extLst>
                <a:ext uri="{FF2B5EF4-FFF2-40B4-BE49-F238E27FC236}">
                  <a16:creationId xmlns:a16="http://schemas.microsoft.com/office/drawing/2014/main" id="{055F83A1-178D-41B1-9385-385B1B59C3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88" y="461"/>
              <a:ext cx="2749" cy="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EB91610-477D-6C34-C357-E4413D5D6145}"/>
              </a:ext>
            </a:extLst>
          </p:cNvPr>
          <p:cNvPicPr>
            <a:picLocks noChangeAspect="1"/>
          </p:cNvPicPr>
          <p:nvPr/>
        </p:nvPicPr>
        <p:blipFill>
          <a:blip r:embed="rId5"/>
          <a:stretch>
            <a:fillRect/>
          </a:stretch>
        </p:blipFill>
        <p:spPr>
          <a:xfrm>
            <a:off x="6091933" y="3808347"/>
            <a:ext cx="6025596" cy="2464333"/>
          </a:xfrm>
          <a:prstGeom prst="rect">
            <a:avLst/>
          </a:prstGeom>
        </p:spPr>
      </p:pic>
      <p:grpSp>
        <p:nvGrpSpPr>
          <p:cNvPr id="11" name="Group 8">
            <a:extLst>
              <a:ext uri="{FF2B5EF4-FFF2-40B4-BE49-F238E27FC236}">
                <a16:creationId xmlns:a16="http://schemas.microsoft.com/office/drawing/2014/main" id="{D04CF634-D449-A63F-4063-E18B3004B763}"/>
              </a:ext>
            </a:extLst>
          </p:cNvPr>
          <p:cNvGrpSpPr>
            <a:grpSpLocks noChangeAspect="1"/>
          </p:cNvGrpSpPr>
          <p:nvPr/>
        </p:nvGrpSpPr>
        <p:grpSpPr bwMode="auto">
          <a:xfrm>
            <a:off x="468137" y="1109889"/>
            <a:ext cx="4797880" cy="2362200"/>
            <a:chOff x="426" y="798"/>
            <a:chExt cx="2220" cy="1093"/>
          </a:xfrm>
        </p:grpSpPr>
        <p:sp>
          <p:nvSpPr>
            <p:cNvPr id="12" name="AutoShape 7">
              <a:extLst>
                <a:ext uri="{FF2B5EF4-FFF2-40B4-BE49-F238E27FC236}">
                  <a16:creationId xmlns:a16="http://schemas.microsoft.com/office/drawing/2014/main" id="{E332BD67-2ECA-96F2-718D-CC1AF38DA35D}"/>
                </a:ext>
              </a:extLst>
            </p:cNvPr>
            <p:cNvSpPr>
              <a:spLocks noChangeAspect="1" noChangeArrowheads="1" noTextEdit="1"/>
            </p:cNvSpPr>
            <p:nvPr/>
          </p:nvSpPr>
          <p:spPr bwMode="auto">
            <a:xfrm>
              <a:off x="426" y="798"/>
              <a:ext cx="222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057" name="Picture 9">
              <a:extLst>
                <a:ext uri="{FF2B5EF4-FFF2-40B4-BE49-F238E27FC236}">
                  <a16:creationId xmlns:a16="http://schemas.microsoft.com/office/drawing/2014/main" id="{9CE24012-97CC-3CFE-0FD2-83CBBA6B4A3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 y="798"/>
              <a:ext cx="2225"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7D8BCABC-D8EA-19A1-47E7-D305D49503B8}"/>
              </a:ext>
            </a:extLst>
          </p:cNvPr>
          <p:cNvSpPr txBox="1"/>
          <p:nvPr/>
        </p:nvSpPr>
        <p:spPr>
          <a:xfrm>
            <a:off x="372887" y="4134001"/>
            <a:ext cx="527543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Watts et al postulate that ivosidenib may bind the allosteric pocket longer in a more constant state, causing interaction with wildtype IDH1.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smaller olutasidenib molecule has weaker binding affinity to wild-type IDH1, making it perhaps a more selective inhibitor of mutant IDH1.</a:t>
            </a:r>
          </a:p>
        </p:txBody>
      </p:sp>
      <p:sp>
        <p:nvSpPr>
          <p:cNvPr id="14" name="Text Placeholder 1">
            <a:extLst>
              <a:ext uri="{FF2B5EF4-FFF2-40B4-BE49-F238E27FC236}">
                <a16:creationId xmlns:a16="http://schemas.microsoft.com/office/drawing/2014/main" id="{AFD52B50-DAAD-7FB6-C69A-166DE601F899}"/>
              </a:ext>
            </a:extLst>
          </p:cNvPr>
          <p:cNvSpPr txBox="1">
            <a:spLocks/>
          </p:cNvSpPr>
          <p:nvPr/>
        </p:nvSpPr>
        <p:spPr>
          <a:xfrm>
            <a:off x="8839814" y="6614652"/>
            <a:ext cx="3106380" cy="2433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Watts, et al. Curr Treat Options Oncol, 2024.</a:t>
            </a:r>
          </a:p>
        </p:txBody>
      </p:sp>
      <p:sp>
        <p:nvSpPr>
          <p:cNvPr id="3" name="TextBox 2">
            <a:extLst>
              <a:ext uri="{FF2B5EF4-FFF2-40B4-BE49-F238E27FC236}">
                <a16:creationId xmlns:a16="http://schemas.microsoft.com/office/drawing/2014/main" id="{E24D4F06-1D66-7DD2-2AE2-90698E0B615D}"/>
              </a:ext>
            </a:extLst>
          </p:cNvPr>
          <p:cNvSpPr txBox="1"/>
          <p:nvPr/>
        </p:nvSpPr>
        <p:spPr>
          <a:xfrm rot="16200000">
            <a:off x="6778197" y="1415165"/>
            <a:ext cx="1631545" cy="168181"/>
          </a:xfrm>
          <a:prstGeom prst="rect">
            <a:avLst/>
          </a:prstGeom>
          <a:solidFill>
            <a:schemeClr val="bg1"/>
          </a:solidFill>
        </p:spPr>
        <p:txBody>
          <a:bodyPr wrap="none" lIns="0" tIns="0" rIns="0" bIns="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Ion abundance (2-HG)</a:t>
            </a:r>
          </a:p>
        </p:txBody>
      </p:sp>
    </p:spTree>
    <p:extLst>
      <p:ext uri="{BB962C8B-B14F-4D97-AF65-F5344CB8AC3E}">
        <p14:creationId xmlns:p14="http://schemas.microsoft.com/office/powerpoint/2010/main" val="2878355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0C23-A60C-B24E-0E1E-3FF0ACD89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77FC5-021E-8E8A-7CB9-0624FD8FE97B}"/>
              </a:ext>
            </a:extLst>
          </p:cNvPr>
          <p:cNvSpPr>
            <a:spLocks noGrp="1"/>
          </p:cNvSpPr>
          <p:nvPr>
            <p:ph type="title"/>
          </p:nvPr>
        </p:nvSpPr>
        <p:spPr>
          <a:xfrm>
            <a:off x="190778" y="0"/>
            <a:ext cx="4990822" cy="1325563"/>
          </a:xfrm>
        </p:spPr>
        <p:txBody>
          <a:bodyPr>
            <a:normAutofit/>
          </a:bodyPr>
          <a:lstStyle/>
          <a:p>
            <a:r>
              <a:rPr lang="en-US" b="1" dirty="0" err="1"/>
              <a:t>IDHi</a:t>
            </a:r>
            <a:r>
              <a:rPr lang="en-US" b="1" dirty="0"/>
              <a:t> Combinations – With 7+3</a:t>
            </a:r>
          </a:p>
        </p:txBody>
      </p:sp>
      <p:sp>
        <p:nvSpPr>
          <p:cNvPr id="6" name="Text Placeholder 1">
            <a:extLst>
              <a:ext uri="{FF2B5EF4-FFF2-40B4-BE49-F238E27FC236}">
                <a16:creationId xmlns:a16="http://schemas.microsoft.com/office/drawing/2014/main" id="{6DF05D3B-2800-ABC0-A950-7A69F90E6E1C}"/>
              </a:ext>
            </a:extLst>
          </p:cNvPr>
          <p:cNvSpPr txBox="1">
            <a:spLocks noChangeArrowheads="1"/>
          </p:cNvSpPr>
          <p:nvPr/>
        </p:nvSpPr>
        <p:spPr bwMode="auto">
          <a:xfrm>
            <a:off x="10107562" y="6562725"/>
            <a:ext cx="20844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Stein EM, et al. Blood, 2021.</a:t>
            </a:r>
          </a:p>
        </p:txBody>
      </p:sp>
      <p:grpSp>
        <p:nvGrpSpPr>
          <p:cNvPr id="5" name="Group 4">
            <a:extLst>
              <a:ext uri="{FF2B5EF4-FFF2-40B4-BE49-F238E27FC236}">
                <a16:creationId xmlns:a16="http://schemas.microsoft.com/office/drawing/2014/main" id="{22391F55-C311-C0BC-B0C5-7C19D72B5991}"/>
              </a:ext>
            </a:extLst>
          </p:cNvPr>
          <p:cNvGrpSpPr>
            <a:grpSpLocks noChangeAspect="1"/>
          </p:cNvGrpSpPr>
          <p:nvPr/>
        </p:nvGrpSpPr>
        <p:grpSpPr bwMode="auto">
          <a:xfrm>
            <a:off x="7829744" y="179567"/>
            <a:ext cx="4251572" cy="1145996"/>
            <a:chOff x="1525" y="1536"/>
            <a:chExt cx="4630" cy="1248"/>
          </a:xfrm>
        </p:grpSpPr>
        <p:sp>
          <p:nvSpPr>
            <p:cNvPr id="7" name="AutoShape 3">
              <a:extLst>
                <a:ext uri="{FF2B5EF4-FFF2-40B4-BE49-F238E27FC236}">
                  <a16:creationId xmlns:a16="http://schemas.microsoft.com/office/drawing/2014/main" id="{83943C01-ACA9-01D7-4F28-273A3C42988F}"/>
                </a:ext>
              </a:extLst>
            </p:cNvPr>
            <p:cNvSpPr>
              <a:spLocks noChangeAspect="1" noChangeArrowheads="1" noTextEdit="1"/>
            </p:cNvSpPr>
            <p:nvPr/>
          </p:nvSpPr>
          <p:spPr bwMode="auto">
            <a:xfrm>
              <a:off x="1525" y="1536"/>
              <a:ext cx="4630" cy="1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73" name="Picture 5">
              <a:extLst>
                <a:ext uri="{FF2B5EF4-FFF2-40B4-BE49-F238E27FC236}">
                  <a16:creationId xmlns:a16="http://schemas.microsoft.com/office/drawing/2014/main" id="{7284F076-082A-A15E-356D-84426E475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1536"/>
              <a:ext cx="4635" cy="12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2" name="Group 12">
            <a:extLst>
              <a:ext uri="{FF2B5EF4-FFF2-40B4-BE49-F238E27FC236}">
                <a16:creationId xmlns:a16="http://schemas.microsoft.com/office/drawing/2014/main" id="{37127892-D5A0-FD56-1CC6-356E3714C817}"/>
              </a:ext>
            </a:extLst>
          </p:cNvPr>
          <p:cNvGrpSpPr>
            <a:grpSpLocks noChangeAspect="1"/>
          </p:cNvGrpSpPr>
          <p:nvPr/>
        </p:nvGrpSpPr>
        <p:grpSpPr bwMode="auto">
          <a:xfrm>
            <a:off x="2438331" y="1406919"/>
            <a:ext cx="7181850" cy="2362200"/>
            <a:chOff x="1578" y="1416"/>
            <a:chExt cx="4524" cy="1488"/>
          </a:xfrm>
        </p:grpSpPr>
        <p:sp>
          <p:nvSpPr>
            <p:cNvPr id="23" name="AutoShape 11">
              <a:extLst>
                <a:ext uri="{FF2B5EF4-FFF2-40B4-BE49-F238E27FC236}">
                  <a16:creationId xmlns:a16="http://schemas.microsoft.com/office/drawing/2014/main" id="{62751FF7-F2F4-DE19-D86A-BAC8C03F2F84}"/>
                </a:ext>
              </a:extLst>
            </p:cNvPr>
            <p:cNvSpPr>
              <a:spLocks noChangeAspect="1" noChangeArrowheads="1" noTextEdit="1"/>
            </p:cNvSpPr>
            <p:nvPr/>
          </p:nvSpPr>
          <p:spPr bwMode="auto">
            <a:xfrm>
              <a:off x="1578" y="1416"/>
              <a:ext cx="4524"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81" name="Picture 13">
              <a:extLst>
                <a:ext uri="{FF2B5EF4-FFF2-40B4-BE49-F238E27FC236}">
                  <a16:creationId xmlns:a16="http://schemas.microsoft.com/office/drawing/2014/main" id="{17B30207-41B9-D751-F6C3-FE262ED4AF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78" y="1416"/>
              <a:ext cx="4529" cy="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a:extLst>
              <a:ext uri="{FF2B5EF4-FFF2-40B4-BE49-F238E27FC236}">
                <a16:creationId xmlns:a16="http://schemas.microsoft.com/office/drawing/2014/main" id="{C4C036EC-AE32-2951-6600-9AF8452EB54A}"/>
              </a:ext>
            </a:extLst>
          </p:cNvPr>
          <p:cNvSpPr/>
          <p:nvPr/>
        </p:nvSpPr>
        <p:spPr>
          <a:xfrm>
            <a:off x="2571820" y="1406919"/>
            <a:ext cx="1649660" cy="23140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5" name="Rectangle 24">
            <a:extLst>
              <a:ext uri="{FF2B5EF4-FFF2-40B4-BE49-F238E27FC236}">
                <a16:creationId xmlns:a16="http://schemas.microsoft.com/office/drawing/2014/main" id="{FD309FA2-8BEB-D36D-C561-E385C74EA87F}"/>
              </a:ext>
            </a:extLst>
          </p:cNvPr>
          <p:cNvSpPr/>
          <p:nvPr/>
        </p:nvSpPr>
        <p:spPr>
          <a:xfrm>
            <a:off x="6500918" y="1406918"/>
            <a:ext cx="753322" cy="23140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nvGrpSpPr>
          <p:cNvPr id="28" name="Group 16">
            <a:extLst>
              <a:ext uri="{FF2B5EF4-FFF2-40B4-BE49-F238E27FC236}">
                <a16:creationId xmlns:a16="http://schemas.microsoft.com/office/drawing/2014/main" id="{42D04571-F894-2D2D-71A9-D33E3AB70D19}"/>
              </a:ext>
            </a:extLst>
          </p:cNvPr>
          <p:cNvGrpSpPr>
            <a:grpSpLocks noChangeAspect="1"/>
          </p:cNvGrpSpPr>
          <p:nvPr/>
        </p:nvGrpSpPr>
        <p:grpSpPr bwMode="auto">
          <a:xfrm>
            <a:off x="5364881" y="3887749"/>
            <a:ext cx="5348508" cy="2627707"/>
            <a:chOff x="2237" y="2578"/>
            <a:chExt cx="3045" cy="1496"/>
          </a:xfrm>
        </p:grpSpPr>
        <p:sp>
          <p:nvSpPr>
            <p:cNvPr id="29" name="AutoShape 15">
              <a:extLst>
                <a:ext uri="{FF2B5EF4-FFF2-40B4-BE49-F238E27FC236}">
                  <a16:creationId xmlns:a16="http://schemas.microsoft.com/office/drawing/2014/main" id="{07299DE1-E5EC-51A9-8A93-B781CB831DD9}"/>
                </a:ext>
              </a:extLst>
            </p:cNvPr>
            <p:cNvSpPr>
              <a:spLocks noChangeAspect="1" noChangeArrowheads="1" noTextEdit="1"/>
            </p:cNvSpPr>
            <p:nvPr/>
          </p:nvSpPr>
          <p:spPr bwMode="auto">
            <a:xfrm>
              <a:off x="2435" y="2639"/>
              <a:ext cx="2726"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185" name="Picture 17">
              <a:extLst>
                <a:ext uri="{FF2B5EF4-FFF2-40B4-BE49-F238E27FC236}">
                  <a16:creationId xmlns:a16="http://schemas.microsoft.com/office/drawing/2014/main" id="{E5A36B5B-31A3-4735-5A1E-F85B7DB058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7" y="2578"/>
              <a:ext cx="304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8550E9DF-8546-DEA4-E71B-FD8F9C9FB58D}"/>
              </a:ext>
            </a:extLst>
          </p:cNvPr>
          <p:cNvSpPr txBox="1"/>
          <p:nvPr/>
        </p:nvSpPr>
        <p:spPr>
          <a:xfrm>
            <a:off x="1606623" y="4481585"/>
            <a:ext cx="3466822"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dvOTfe809cc4"/>
                <a:ea typeface="+mn-ea"/>
                <a:cs typeface="+mn-cs"/>
              </a:rPr>
              <a:t>The 30- and 60-day mortality was 5% and 10% in the ivosidenib, and 5% and 9% in the enasidenib cohorts.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46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24881" cy="1501346"/>
          </a:xfrm>
        </p:spPr>
        <p:txBody>
          <a:bodyPr/>
          <a:lstStyle/>
          <a:p>
            <a:pPr marL="98425" indent="0">
              <a:buNone/>
            </a:pPr>
            <a:r>
              <a:rPr lang="en-US" sz="2500" b="0" dirty="0"/>
              <a:t>This activity is supported by educational grants from AbbVie Inc, Astellas, Daiichi Sankyo Inc, Kura Oncology, and Rigel Pharmaceuticals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2B6ECA-89C1-1390-F4D4-0751B431265C}"/>
              </a:ext>
            </a:extLst>
          </p:cNvPr>
          <p:cNvGrpSpPr/>
          <p:nvPr/>
        </p:nvGrpSpPr>
        <p:grpSpPr>
          <a:xfrm>
            <a:off x="538535" y="1131362"/>
            <a:ext cx="6048839" cy="5157430"/>
            <a:chOff x="5081355" y="1028731"/>
            <a:chExt cx="6048839" cy="5157430"/>
          </a:xfrm>
        </p:grpSpPr>
        <p:pic>
          <p:nvPicPr>
            <p:cNvPr id="2" name="Picture 1">
              <a:extLst>
                <a:ext uri="{FF2B5EF4-FFF2-40B4-BE49-F238E27FC236}">
                  <a16:creationId xmlns:a16="http://schemas.microsoft.com/office/drawing/2014/main" id="{E49DAAB2-F094-64B0-DD73-62010FA968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181" t="5871" r="5557" b="8641"/>
            <a:stretch>
              <a:fillRect/>
            </a:stretch>
          </p:blipFill>
          <p:spPr>
            <a:xfrm>
              <a:off x="5081355" y="1028731"/>
              <a:ext cx="6048839" cy="5157430"/>
            </a:xfrm>
            <a:prstGeom prst="rect">
              <a:avLst/>
            </a:prstGeom>
          </p:spPr>
        </p:pic>
        <p:sp>
          <p:nvSpPr>
            <p:cNvPr id="8" name="Rectangle 7">
              <a:extLst>
                <a:ext uri="{FF2B5EF4-FFF2-40B4-BE49-F238E27FC236}">
                  <a16:creationId xmlns:a16="http://schemas.microsoft.com/office/drawing/2014/main" id="{29EC9993-618A-0123-EDA5-73F504799981}"/>
                </a:ext>
              </a:extLst>
            </p:cNvPr>
            <p:cNvSpPr/>
            <p:nvPr/>
          </p:nvSpPr>
          <p:spPr>
            <a:xfrm>
              <a:off x="5082300" y="1490367"/>
              <a:ext cx="6046948" cy="12020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9" name="Rectangle 8">
              <a:extLst>
                <a:ext uri="{FF2B5EF4-FFF2-40B4-BE49-F238E27FC236}">
                  <a16:creationId xmlns:a16="http://schemas.microsoft.com/office/drawing/2014/main" id="{49008CFA-CD47-8E72-F4C7-9AEE426B31F5}"/>
                </a:ext>
              </a:extLst>
            </p:cNvPr>
            <p:cNvSpPr/>
            <p:nvPr/>
          </p:nvSpPr>
          <p:spPr>
            <a:xfrm>
              <a:off x="5081355" y="4457700"/>
              <a:ext cx="6046948" cy="6345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pic>
        <p:nvPicPr>
          <p:cNvPr id="4098" name="Picture 2" descr="Enasidenib plus azacitidine versus azacitidine alone in patients with newly  diagnosed, mutant-IDH2 acute myeloid leukaemia (AG221-AML-005): a  single-arm, phase 1b and randomised, phase 2 trial - The Lancet Oncology">
            <a:extLst>
              <a:ext uri="{FF2B5EF4-FFF2-40B4-BE49-F238E27FC236}">
                <a16:creationId xmlns:a16="http://schemas.microsoft.com/office/drawing/2014/main" id="{4C909ADD-9073-D4DE-D88D-A576DA2E0D45}"/>
              </a:ext>
            </a:extLst>
          </p:cNvPr>
          <p:cNvPicPr>
            <a:picLocks noGrp="1" noChangeAspect="1" noChangeArrowheads="1"/>
          </p:cNvPicPr>
          <p:nvPr>
            <p:ph idx="1"/>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679" b="50894"/>
          <a:stretch>
            <a:fillRect/>
          </a:stretch>
        </p:blipFill>
        <p:spPr bwMode="auto">
          <a:xfrm>
            <a:off x="7317770" y="97998"/>
            <a:ext cx="4335695" cy="32098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C3CA3CA-0E24-7A4A-E791-7203B97163DE}"/>
              </a:ext>
            </a:extLst>
          </p:cNvPr>
          <p:cNvSpPr>
            <a:spLocks noGrp="1"/>
          </p:cNvSpPr>
          <p:nvPr>
            <p:ph type="title"/>
          </p:nvPr>
        </p:nvSpPr>
        <p:spPr>
          <a:xfrm>
            <a:off x="184935" y="169917"/>
            <a:ext cx="4689297" cy="888322"/>
          </a:xfrm>
        </p:spPr>
        <p:txBody>
          <a:bodyPr>
            <a:normAutofit/>
          </a:bodyPr>
          <a:lstStyle/>
          <a:p>
            <a:r>
              <a:rPr lang="en-US" b="1" dirty="0"/>
              <a:t>Enasidenib + HMA</a:t>
            </a:r>
          </a:p>
        </p:txBody>
      </p:sp>
      <p:pic>
        <p:nvPicPr>
          <p:cNvPr id="4100" name="Picture 4" descr="Enasidenib plus azacitidine versus azacitidine alone in patients with newly  diagnosed, mutant-IDH2 acute myeloid leukaemia (AG221-AML-005): a  single-arm, phase 1b and randomised, phase 2 trial - The Lancet Oncology">
            <a:extLst>
              <a:ext uri="{FF2B5EF4-FFF2-40B4-BE49-F238E27FC236}">
                <a16:creationId xmlns:a16="http://schemas.microsoft.com/office/drawing/2014/main" id="{377DA1DF-DC2E-9B00-B98E-5A135010972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49282"/>
          <a:stretch>
            <a:fillRect/>
          </a:stretch>
        </p:blipFill>
        <p:spPr bwMode="auto">
          <a:xfrm>
            <a:off x="7337254" y="3379770"/>
            <a:ext cx="4356200" cy="3308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27AB5B9E-947D-D34E-7707-1BEC5BFA81B4}"/>
              </a:ext>
            </a:extLst>
          </p:cNvPr>
          <p:cNvSpPr txBox="1">
            <a:spLocks noChangeArrowheads="1"/>
          </p:cNvSpPr>
          <p:nvPr/>
        </p:nvSpPr>
        <p:spPr bwMode="auto">
          <a:xfrm>
            <a:off x="341657" y="6361915"/>
            <a:ext cx="2792068" cy="49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Lancet Oncol, 2021.</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Blood, 2019</a:t>
            </a:r>
          </a:p>
        </p:txBody>
      </p:sp>
    </p:spTree>
    <p:extLst>
      <p:ext uri="{BB962C8B-B14F-4D97-AF65-F5344CB8AC3E}">
        <p14:creationId xmlns:p14="http://schemas.microsoft.com/office/powerpoint/2010/main" val="4064959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723-19EC-A833-F354-9BE448EEBCDC}"/>
              </a:ext>
            </a:extLst>
          </p:cNvPr>
          <p:cNvSpPr>
            <a:spLocks noGrp="1"/>
          </p:cNvSpPr>
          <p:nvPr>
            <p:ph type="title"/>
          </p:nvPr>
        </p:nvSpPr>
        <p:spPr>
          <a:xfrm>
            <a:off x="484454" y="271684"/>
            <a:ext cx="5808191" cy="916370"/>
          </a:xfrm>
        </p:spPr>
        <p:txBody>
          <a:bodyPr>
            <a:normAutofit/>
          </a:bodyPr>
          <a:lstStyle/>
          <a:p>
            <a:r>
              <a:rPr lang="en-US" b="1" dirty="0"/>
              <a:t>Ivosidenib + HMA</a:t>
            </a:r>
          </a:p>
        </p:txBody>
      </p:sp>
      <p:pic>
        <p:nvPicPr>
          <p:cNvPr id="7" name="Content Placeholder 6">
            <a:extLst>
              <a:ext uri="{FF2B5EF4-FFF2-40B4-BE49-F238E27FC236}">
                <a16:creationId xmlns:a16="http://schemas.microsoft.com/office/drawing/2014/main" id="{CD5BEB3D-B2DB-2D7E-BF1D-3D1C1C371A9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2997" y="1758881"/>
            <a:ext cx="4998192" cy="4435442"/>
          </a:xfrm>
          <a:prstGeom prst="rect">
            <a:avLst/>
          </a:prstGeom>
        </p:spPr>
      </p:pic>
      <p:pic>
        <p:nvPicPr>
          <p:cNvPr id="5" name="Picture 4">
            <a:extLst>
              <a:ext uri="{FF2B5EF4-FFF2-40B4-BE49-F238E27FC236}">
                <a16:creationId xmlns:a16="http://schemas.microsoft.com/office/drawing/2014/main" id="{2077797F-72E9-1B1F-B734-579965694A2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216250" y="147349"/>
            <a:ext cx="3775515" cy="1300790"/>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441A03B4-078D-374C-C074-84EB3436E2A7}"/>
              </a:ext>
            </a:extLst>
          </p:cNvPr>
          <p:cNvCxnSpPr/>
          <p:nvPr/>
        </p:nvCxnSpPr>
        <p:spPr>
          <a:xfrm flipH="1">
            <a:off x="5226096" y="2095778"/>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EA5917-01D9-0104-8116-A2E36E2CCDB5}"/>
              </a:ext>
            </a:extLst>
          </p:cNvPr>
          <p:cNvCxnSpPr/>
          <p:nvPr/>
        </p:nvCxnSpPr>
        <p:spPr>
          <a:xfrm flipH="1">
            <a:off x="5226095" y="3429000"/>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121C11B-3585-E201-B1ED-18B3901E9032}"/>
              </a:ext>
            </a:extLst>
          </p:cNvPr>
          <p:cNvCxnSpPr/>
          <p:nvPr/>
        </p:nvCxnSpPr>
        <p:spPr>
          <a:xfrm flipH="1">
            <a:off x="5226095" y="4434419"/>
            <a:ext cx="533957"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7BC68BC-1018-3C34-AFDC-32421013784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16309" y="2513902"/>
            <a:ext cx="5928501" cy="3464415"/>
          </a:xfrm>
          <a:prstGeom prst="rect">
            <a:avLst/>
          </a:prstGeom>
        </p:spPr>
      </p:pic>
      <p:sp>
        <p:nvSpPr>
          <p:cNvPr id="14" name="Text Placeholder 1">
            <a:extLst>
              <a:ext uri="{FF2B5EF4-FFF2-40B4-BE49-F238E27FC236}">
                <a16:creationId xmlns:a16="http://schemas.microsoft.com/office/drawing/2014/main" id="{68569E02-1149-5D44-B1F3-F1C1BB065995}"/>
              </a:ext>
            </a:extLst>
          </p:cNvPr>
          <p:cNvSpPr txBox="1">
            <a:spLocks noChangeArrowheads="1"/>
          </p:cNvSpPr>
          <p:nvPr/>
        </p:nvSpPr>
        <p:spPr bwMode="auto">
          <a:xfrm>
            <a:off x="9542384" y="6563013"/>
            <a:ext cx="2449381"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2021.</a:t>
            </a:r>
          </a:p>
        </p:txBody>
      </p:sp>
    </p:spTree>
    <p:extLst>
      <p:ext uri="{BB962C8B-B14F-4D97-AF65-F5344CB8AC3E}">
        <p14:creationId xmlns:p14="http://schemas.microsoft.com/office/powerpoint/2010/main" val="4179719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8813-FED4-6955-75B4-00BBDCF63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FAE7A-2E73-A82B-64AA-A8E6E8FFE7F8}"/>
              </a:ext>
            </a:extLst>
          </p:cNvPr>
          <p:cNvSpPr>
            <a:spLocks noGrp="1"/>
          </p:cNvSpPr>
          <p:nvPr>
            <p:ph type="title"/>
          </p:nvPr>
        </p:nvSpPr>
        <p:spPr>
          <a:xfrm>
            <a:off x="190778" y="0"/>
            <a:ext cx="5905222" cy="1325563"/>
          </a:xfrm>
        </p:spPr>
        <p:txBody>
          <a:bodyPr>
            <a:normAutofit fontScale="90000"/>
          </a:bodyPr>
          <a:lstStyle/>
          <a:p>
            <a:r>
              <a:rPr lang="en-US" b="1" dirty="0" err="1"/>
              <a:t>IDHi</a:t>
            </a:r>
            <a:r>
              <a:rPr lang="en-US" b="1" dirty="0"/>
              <a:t> – AGILE PH3 Clinical Trial in Older patients</a:t>
            </a:r>
          </a:p>
        </p:txBody>
      </p:sp>
      <p:sp>
        <p:nvSpPr>
          <p:cNvPr id="6" name="Text Placeholder 1">
            <a:extLst>
              <a:ext uri="{FF2B5EF4-FFF2-40B4-BE49-F238E27FC236}">
                <a16:creationId xmlns:a16="http://schemas.microsoft.com/office/drawing/2014/main" id="{818C05BF-4815-12FF-6F1C-E1ECF2CE2A75}"/>
              </a:ext>
            </a:extLst>
          </p:cNvPr>
          <p:cNvSpPr txBox="1">
            <a:spLocks noChangeArrowheads="1"/>
          </p:cNvSpPr>
          <p:nvPr/>
        </p:nvSpPr>
        <p:spPr bwMode="auto">
          <a:xfrm>
            <a:off x="9447811" y="6253162"/>
            <a:ext cx="26940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N Eng L Med, 2022.</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Blood Adv, 2025.</a:t>
            </a:r>
          </a:p>
        </p:txBody>
      </p:sp>
      <p:grpSp>
        <p:nvGrpSpPr>
          <p:cNvPr id="8" name="Group 4">
            <a:extLst>
              <a:ext uri="{FF2B5EF4-FFF2-40B4-BE49-F238E27FC236}">
                <a16:creationId xmlns:a16="http://schemas.microsoft.com/office/drawing/2014/main" id="{AA585216-7407-3E43-380D-FD17694BF7C3}"/>
              </a:ext>
            </a:extLst>
          </p:cNvPr>
          <p:cNvGrpSpPr>
            <a:grpSpLocks noChangeAspect="1"/>
          </p:cNvGrpSpPr>
          <p:nvPr/>
        </p:nvGrpSpPr>
        <p:grpSpPr bwMode="auto">
          <a:xfrm>
            <a:off x="8002669" y="97058"/>
            <a:ext cx="4139180" cy="1738845"/>
            <a:chOff x="4236" y="120"/>
            <a:chExt cx="3404" cy="1430"/>
          </a:xfrm>
          <a:noFill/>
        </p:grpSpPr>
        <p:sp>
          <p:nvSpPr>
            <p:cNvPr id="9" name="AutoShape 3">
              <a:extLst>
                <a:ext uri="{FF2B5EF4-FFF2-40B4-BE49-F238E27FC236}">
                  <a16:creationId xmlns:a16="http://schemas.microsoft.com/office/drawing/2014/main" id="{2C09CCCF-F395-E2E2-0B50-CBBB671FDF89}"/>
                </a:ext>
              </a:extLst>
            </p:cNvPr>
            <p:cNvSpPr>
              <a:spLocks noChangeAspect="1" noChangeArrowheads="1" noTextEdit="1"/>
            </p:cNvSpPr>
            <p:nvPr/>
          </p:nvSpPr>
          <p:spPr bwMode="auto">
            <a:xfrm>
              <a:off x="4236" y="120"/>
              <a:ext cx="3404" cy="143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197" name="Picture 5">
              <a:extLst>
                <a:ext uri="{FF2B5EF4-FFF2-40B4-BE49-F238E27FC236}">
                  <a16:creationId xmlns:a16="http://schemas.microsoft.com/office/drawing/2014/main" id="{8801ED4E-8051-A540-D67E-439D2AB52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 y="120"/>
              <a:ext cx="3409" cy="1435"/>
            </a:xfrm>
            <a:prstGeom prst="rect">
              <a:avLst/>
            </a:prstGeom>
            <a:grpFill/>
            <a:ln w="9525">
              <a:solidFill>
                <a:srgbClr val="000000"/>
              </a:solidFill>
              <a:miter lim="800000"/>
              <a:headEnd/>
              <a:tailEnd/>
            </a:ln>
          </p:spPr>
        </p:pic>
      </p:grpSp>
      <p:grpSp>
        <p:nvGrpSpPr>
          <p:cNvPr id="12" name="Group 8">
            <a:extLst>
              <a:ext uri="{FF2B5EF4-FFF2-40B4-BE49-F238E27FC236}">
                <a16:creationId xmlns:a16="http://schemas.microsoft.com/office/drawing/2014/main" id="{3084A67D-3220-1F5A-6A62-A0D02EDE9ACC}"/>
              </a:ext>
            </a:extLst>
          </p:cNvPr>
          <p:cNvGrpSpPr>
            <a:grpSpLocks noChangeAspect="1"/>
          </p:cNvGrpSpPr>
          <p:nvPr/>
        </p:nvGrpSpPr>
        <p:grpSpPr bwMode="auto">
          <a:xfrm>
            <a:off x="685509" y="1798222"/>
            <a:ext cx="7871569" cy="4878620"/>
            <a:chOff x="384" y="19"/>
            <a:chExt cx="6917" cy="4287"/>
          </a:xfrm>
        </p:grpSpPr>
        <p:sp>
          <p:nvSpPr>
            <p:cNvPr id="13" name="AutoShape 7">
              <a:extLst>
                <a:ext uri="{FF2B5EF4-FFF2-40B4-BE49-F238E27FC236}">
                  <a16:creationId xmlns:a16="http://schemas.microsoft.com/office/drawing/2014/main" id="{891A4903-0579-E405-50F9-1D8278146B49}"/>
                </a:ext>
              </a:extLst>
            </p:cNvPr>
            <p:cNvSpPr>
              <a:spLocks noChangeAspect="1" noChangeArrowheads="1" noTextEdit="1"/>
            </p:cNvSpPr>
            <p:nvPr/>
          </p:nvSpPr>
          <p:spPr bwMode="auto">
            <a:xfrm>
              <a:off x="384" y="19"/>
              <a:ext cx="6912" cy="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201" name="Picture 9">
              <a:extLst>
                <a:ext uri="{FF2B5EF4-FFF2-40B4-BE49-F238E27FC236}">
                  <a16:creationId xmlns:a16="http://schemas.microsoft.com/office/drawing/2014/main" id="{9D152435-01D3-2426-AC59-FFD9392C9C4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3704"/>
            <a:stretch>
              <a:fillRect/>
            </a:stretch>
          </p:blipFill>
          <p:spPr bwMode="auto">
            <a:xfrm>
              <a:off x="384" y="178"/>
              <a:ext cx="6917"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a:extLst>
              <a:ext uri="{FF2B5EF4-FFF2-40B4-BE49-F238E27FC236}">
                <a16:creationId xmlns:a16="http://schemas.microsoft.com/office/drawing/2014/main" id="{CE34DCB7-C583-0965-A8BD-7F3C1B338110}"/>
              </a:ext>
            </a:extLst>
          </p:cNvPr>
          <p:cNvSpPr/>
          <p:nvPr/>
        </p:nvSpPr>
        <p:spPr>
          <a:xfrm>
            <a:off x="4795285" y="1967237"/>
            <a:ext cx="3852910" cy="8186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76145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2">
            <a:extLst>
              <a:ext uri="{FF2B5EF4-FFF2-40B4-BE49-F238E27FC236}">
                <a16:creationId xmlns:a16="http://schemas.microsoft.com/office/drawing/2014/main" id="{A4A64118-FA95-EA6B-CDFE-365A63D47895}"/>
              </a:ext>
            </a:extLst>
          </p:cNvPr>
          <p:cNvGrpSpPr>
            <a:grpSpLocks noChangeAspect="1"/>
          </p:cNvGrpSpPr>
          <p:nvPr/>
        </p:nvGrpSpPr>
        <p:grpSpPr bwMode="auto">
          <a:xfrm>
            <a:off x="7127779" y="220374"/>
            <a:ext cx="4963894" cy="3338142"/>
            <a:chOff x="4502" y="113"/>
            <a:chExt cx="2922" cy="1965"/>
          </a:xfrm>
        </p:grpSpPr>
        <p:sp>
          <p:nvSpPr>
            <p:cNvPr id="20" name="AutoShape 11">
              <a:extLst>
                <a:ext uri="{FF2B5EF4-FFF2-40B4-BE49-F238E27FC236}">
                  <a16:creationId xmlns:a16="http://schemas.microsoft.com/office/drawing/2014/main" id="{F5C6932A-8A1B-BD6E-8736-2A6B3E9F972F}"/>
                </a:ext>
              </a:extLst>
            </p:cNvPr>
            <p:cNvSpPr>
              <a:spLocks noChangeAspect="1" noChangeArrowheads="1" noTextEdit="1"/>
            </p:cNvSpPr>
            <p:nvPr/>
          </p:nvSpPr>
          <p:spPr bwMode="auto">
            <a:xfrm>
              <a:off x="4634" y="191"/>
              <a:ext cx="2790" cy="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5" name="Picture 13">
              <a:extLst>
                <a:ext uri="{FF2B5EF4-FFF2-40B4-BE49-F238E27FC236}">
                  <a16:creationId xmlns:a16="http://schemas.microsoft.com/office/drawing/2014/main" id="{DAD939C7-B35A-1728-C011-424953CDE1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7297"/>
            <a:stretch>
              <a:fillRect/>
            </a:stretch>
          </p:blipFill>
          <p:spPr bwMode="auto">
            <a:xfrm>
              <a:off x="4502" y="113"/>
              <a:ext cx="292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
            <a:extLst>
              <a:ext uri="{FF2B5EF4-FFF2-40B4-BE49-F238E27FC236}">
                <a16:creationId xmlns:a16="http://schemas.microsoft.com/office/drawing/2014/main" id="{1354677A-2A47-B92E-8318-D2BB54668F23}"/>
              </a:ext>
            </a:extLst>
          </p:cNvPr>
          <p:cNvGrpSpPr>
            <a:grpSpLocks noChangeAspect="1"/>
          </p:cNvGrpSpPr>
          <p:nvPr/>
        </p:nvGrpSpPr>
        <p:grpSpPr bwMode="auto">
          <a:xfrm>
            <a:off x="147483" y="54415"/>
            <a:ext cx="5083175" cy="1338167"/>
            <a:chOff x="1652" y="1584"/>
            <a:chExt cx="4376" cy="1152"/>
          </a:xfrm>
        </p:grpSpPr>
        <p:sp>
          <p:nvSpPr>
            <p:cNvPr id="7" name="AutoShape 3">
              <a:extLst>
                <a:ext uri="{FF2B5EF4-FFF2-40B4-BE49-F238E27FC236}">
                  <a16:creationId xmlns:a16="http://schemas.microsoft.com/office/drawing/2014/main" id="{E5FE499F-1BE7-6D7F-D722-1B6D5BF78D16}"/>
                </a:ext>
              </a:extLst>
            </p:cNvPr>
            <p:cNvSpPr>
              <a:spLocks noChangeAspect="1" noChangeArrowheads="1" noTextEdit="1"/>
            </p:cNvSpPr>
            <p:nvPr/>
          </p:nvSpPr>
          <p:spPr bwMode="auto">
            <a:xfrm>
              <a:off x="1652" y="1584"/>
              <a:ext cx="4376" cy="11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77" name="Picture 5">
              <a:extLst>
                <a:ext uri="{FF2B5EF4-FFF2-40B4-BE49-F238E27FC236}">
                  <a16:creationId xmlns:a16="http://schemas.microsoft.com/office/drawing/2014/main" id="{5151BCFA-D270-3589-2249-4C0103CBB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 y="1584"/>
              <a:ext cx="4381" cy="11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Text Placeholder 1">
            <a:extLst>
              <a:ext uri="{FF2B5EF4-FFF2-40B4-BE49-F238E27FC236}">
                <a16:creationId xmlns:a16="http://schemas.microsoft.com/office/drawing/2014/main" id="{D7E47B27-F8D6-FE06-F0EF-27740C5BA915}"/>
              </a:ext>
            </a:extLst>
          </p:cNvPr>
          <p:cNvSpPr txBox="1">
            <a:spLocks noChangeArrowheads="1"/>
          </p:cNvSpPr>
          <p:nvPr/>
        </p:nvSpPr>
        <p:spPr bwMode="auto">
          <a:xfrm>
            <a:off x="8711739" y="6562725"/>
            <a:ext cx="3357306"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Cortes J, et al. J Hematol Oncol. 2025 Jan 16;18:7.</a:t>
            </a:r>
          </a:p>
        </p:txBody>
      </p:sp>
      <p:grpSp>
        <p:nvGrpSpPr>
          <p:cNvPr id="11" name="Group 8">
            <a:extLst>
              <a:ext uri="{FF2B5EF4-FFF2-40B4-BE49-F238E27FC236}">
                <a16:creationId xmlns:a16="http://schemas.microsoft.com/office/drawing/2014/main" id="{6B6C81C7-895E-BE0B-5105-CA75C4652D0D}"/>
              </a:ext>
            </a:extLst>
          </p:cNvPr>
          <p:cNvGrpSpPr>
            <a:grpSpLocks noChangeAspect="1"/>
          </p:cNvGrpSpPr>
          <p:nvPr/>
        </p:nvGrpSpPr>
        <p:grpSpPr bwMode="auto">
          <a:xfrm>
            <a:off x="249287" y="2510320"/>
            <a:ext cx="7103281" cy="2592622"/>
            <a:chOff x="1726" y="1378"/>
            <a:chExt cx="4233" cy="1545"/>
          </a:xfrm>
        </p:grpSpPr>
        <p:sp>
          <p:nvSpPr>
            <p:cNvPr id="12" name="AutoShape 7">
              <a:extLst>
                <a:ext uri="{FF2B5EF4-FFF2-40B4-BE49-F238E27FC236}">
                  <a16:creationId xmlns:a16="http://schemas.microsoft.com/office/drawing/2014/main" id="{9CE589E3-C2D9-9371-788C-FD213BFC351B}"/>
                </a:ext>
              </a:extLst>
            </p:cNvPr>
            <p:cNvSpPr>
              <a:spLocks noChangeAspect="1" noChangeArrowheads="1" noTextEdit="1"/>
            </p:cNvSpPr>
            <p:nvPr/>
          </p:nvSpPr>
          <p:spPr bwMode="auto">
            <a:xfrm>
              <a:off x="1726" y="1397"/>
              <a:ext cx="4228" cy="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1" name="Picture 9">
              <a:extLst>
                <a:ext uri="{FF2B5EF4-FFF2-40B4-BE49-F238E27FC236}">
                  <a16:creationId xmlns:a16="http://schemas.microsoft.com/office/drawing/2014/main" id="{F96CF192-10A2-64EF-7D09-552F452F74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6" y="1378"/>
              <a:ext cx="4233" cy="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19DAD815-715E-4B94-8E7C-D2EF44A0279F}"/>
              </a:ext>
            </a:extLst>
          </p:cNvPr>
          <p:cNvSpPr/>
          <p:nvPr/>
        </p:nvSpPr>
        <p:spPr>
          <a:xfrm>
            <a:off x="241444" y="2542204"/>
            <a:ext cx="7094891" cy="1236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4" name="Rectangle 13">
            <a:extLst>
              <a:ext uri="{FF2B5EF4-FFF2-40B4-BE49-F238E27FC236}">
                <a16:creationId xmlns:a16="http://schemas.microsoft.com/office/drawing/2014/main" id="{2887C344-5A06-1705-0AD9-35BB834E9478}"/>
              </a:ext>
            </a:extLst>
          </p:cNvPr>
          <p:cNvSpPr/>
          <p:nvPr/>
        </p:nvSpPr>
        <p:spPr>
          <a:xfrm>
            <a:off x="241445" y="4729882"/>
            <a:ext cx="7094890" cy="4222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grpSp>
        <p:nvGrpSpPr>
          <p:cNvPr id="23" name="Group 16">
            <a:extLst>
              <a:ext uri="{FF2B5EF4-FFF2-40B4-BE49-F238E27FC236}">
                <a16:creationId xmlns:a16="http://schemas.microsoft.com/office/drawing/2014/main" id="{FB30E35C-8255-5897-5C3B-B3ED9EA24AEE}"/>
              </a:ext>
            </a:extLst>
          </p:cNvPr>
          <p:cNvGrpSpPr>
            <a:grpSpLocks noChangeAspect="1"/>
          </p:cNvGrpSpPr>
          <p:nvPr/>
        </p:nvGrpSpPr>
        <p:grpSpPr bwMode="auto">
          <a:xfrm>
            <a:off x="7983794" y="3692722"/>
            <a:ext cx="3729503" cy="2669070"/>
            <a:chOff x="5130" y="2210"/>
            <a:chExt cx="2177" cy="1558"/>
          </a:xfrm>
        </p:grpSpPr>
        <p:sp>
          <p:nvSpPr>
            <p:cNvPr id="24" name="AutoShape 15">
              <a:extLst>
                <a:ext uri="{FF2B5EF4-FFF2-40B4-BE49-F238E27FC236}">
                  <a16:creationId xmlns:a16="http://schemas.microsoft.com/office/drawing/2014/main" id="{CB7E093A-690F-ACAC-5944-1854DCE934CD}"/>
                </a:ext>
              </a:extLst>
            </p:cNvPr>
            <p:cNvSpPr>
              <a:spLocks noChangeAspect="1" noChangeArrowheads="1" noTextEdit="1"/>
            </p:cNvSpPr>
            <p:nvPr/>
          </p:nvSpPr>
          <p:spPr bwMode="auto">
            <a:xfrm>
              <a:off x="5130" y="2210"/>
              <a:ext cx="2177" cy="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89" name="Picture 17">
              <a:extLst>
                <a:ext uri="{FF2B5EF4-FFF2-40B4-BE49-F238E27FC236}">
                  <a16:creationId xmlns:a16="http://schemas.microsoft.com/office/drawing/2014/main" id="{98779F20-5506-C202-23D4-2CA2229FA2C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30" y="2210"/>
              <a:ext cx="2182"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98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1DF2EDF-ED78-8A15-5F7E-B52EADDC880D}"/>
              </a:ext>
            </a:extLst>
          </p:cNvPr>
          <p:cNvSpPr txBox="1">
            <a:spLocks noChangeArrowheads="1"/>
          </p:cNvSpPr>
          <p:nvPr/>
        </p:nvSpPr>
        <p:spPr bwMode="auto">
          <a:xfrm>
            <a:off x="9683895" y="6579250"/>
            <a:ext cx="251112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2025.</a:t>
            </a:r>
          </a:p>
        </p:txBody>
      </p:sp>
      <p:grpSp>
        <p:nvGrpSpPr>
          <p:cNvPr id="13" name="Group 4">
            <a:extLst>
              <a:ext uri="{FF2B5EF4-FFF2-40B4-BE49-F238E27FC236}">
                <a16:creationId xmlns:a16="http://schemas.microsoft.com/office/drawing/2014/main" id="{B9328E99-14CC-47B5-8251-863FAB17EEFD}"/>
              </a:ext>
            </a:extLst>
          </p:cNvPr>
          <p:cNvGrpSpPr>
            <a:grpSpLocks noChangeAspect="1"/>
          </p:cNvGrpSpPr>
          <p:nvPr/>
        </p:nvGrpSpPr>
        <p:grpSpPr bwMode="auto">
          <a:xfrm>
            <a:off x="1842402" y="4131735"/>
            <a:ext cx="7561902" cy="2658534"/>
            <a:chOff x="1610" y="1376"/>
            <a:chExt cx="4460" cy="1568"/>
          </a:xfrm>
        </p:grpSpPr>
        <p:sp>
          <p:nvSpPr>
            <p:cNvPr id="14" name="AutoShape 3">
              <a:extLst>
                <a:ext uri="{FF2B5EF4-FFF2-40B4-BE49-F238E27FC236}">
                  <a16:creationId xmlns:a16="http://schemas.microsoft.com/office/drawing/2014/main" id="{7A1B8161-2CD5-CF41-BDF8-4342A1458F24}"/>
                </a:ext>
              </a:extLst>
            </p:cNvPr>
            <p:cNvSpPr>
              <a:spLocks noChangeAspect="1" noChangeArrowheads="1" noTextEdit="1"/>
            </p:cNvSpPr>
            <p:nvPr/>
          </p:nvSpPr>
          <p:spPr bwMode="auto">
            <a:xfrm>
              <a:off x="1610" y="1376"/>
              <a:ext cx="446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5" name="Picture 5">
              <a:extLst>
                <a:ext uri="{FF2B5EF4-FFF2-40B4-BE49-F238E27FC236}">
                  <a16:creationId xmlns:a16="http://schemas.microsoft.com/office/drawing/2014/main" id="{159BBEF2-0384-B6CF-9AEC-F40C0CC045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0" y="1376"/>
              <a:ext cx="4465"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2">
            <a:extLst>
              <a:ext uri="{FF2B5EF4-FFF2-40B4-BE49-F238E27FC236}">
                <a16:creationId xmlns:a16="http://schemas.microsoft.com/office/drawing/2014/main" id="{9E0AB2DF-DA1C-DD8B-4629-30D66F1CEAB5}"/>
              </a:ext>
            </a:extLst>
          </p:cNvPr>
          <p:cNvGrpSpPr>
            <a:grpSpLocks noChangeAspect="1"/>
          </p:cNvGrpSpPr>
          <p:nvPr/>
        </p:nvGrpSpPr>
        <p:grpSpPr bwMode="auto">
          <a:xfrm>
            <a:off x="690358" y="1691148"/>
            <a:ext cx="8819562" cy="2440587"/>
            <a:chOff x="1192" y="1269"/>
            <a:chExt cx="4799" cy="1328"/>
          </a:xfrm>
        </p:grpSpPr>
        <p:sp>
          <p:nvSpPr>
            <p:cNvPr id="18" name="AutoShape 11">
              <a:extLst>
                <a:ext uri="{FF2B5EF4-FFF2-40B4-BE49-F238E27FC236}">
                  <a16:creationId xmlns:a16="http://schemas.microsoft.com/office/drawing/2014/main" id="{D9CBD071-BD65-884F-C242-61A651FA1F8A}"/>
                </a:ext>
              </a:extLst>
            </p:cNvPr>
            <p:cNvSpPr>
              <a:spLocks noChangeAspect="1" noChangeArrowheads="1" noTextEdit="1"/>
            </p:cNvSpPr>
            <p:nvPr/>
          </p:nvSpPr>
          <p:spPr bwMode="auto">
            <a:xfrm>
              <a:off x="1192" y="1269"/>
              <a:ext cx="4799"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33" name="Picture 13">
              <a:extLst>
                <a:ext uri="{FF2B5EF4-FFF2-40B4-BE49-F238E27FC236}">
                  <a16:creationId xmlns:a16="http://schemas.microsoft.com/office/drawing/2014/main" id="{7B0AD8C4-5056-9758-C16D-B7F0CA390AB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92" y="1269"/>
              <a:ext cx="4804" cy="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a:extLst>
              <a:ext uri="{FF2B5EF4-FFF2-40B4-BE49-F238E27FC236}">
                <a16:creationId xmlns:a16="http://schemas.microsoft.com/office/drawing/2014/main" id="{7B883F9A-C7BC-AA80-C089-BBE00B1BDA25}"/>
              </a:ext>
            </a:extLst>
          </p:cNvPr>
          <p:cNvSpPr/>
          <p:nvPr/>
        </p:nvSpPr>
        <p:spPr>
          <a:xfrm>
            <a:off x="973394" y="2025445"/>
            <a:ext cx="2664541" cy="1945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0" name="Rectangle 19">
            <a:extLst>
              <a:ext uri="{FF2B5EF4-FFF2-40B4-BE49-F238E27FC236}">
                <a16:creationId xmlns:a16="http://schemas.microsoft.com/office/drawing/2014/main" id="{03FC9EB3-26A8-EE75-6328-9B7CC44BCCE7}"/>
              </a:ext>
            </a:extLst>
          </p:cNvPr>
          <p:cNvSpPr/>
          <p:nvPr/>
        </p:nvSpPr>
        <p:spPr>
          <a:xfrm>
            <a:off x="8190272" y="2025445"/>
            <a:ext cx="1214032" cy="1945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21" name="Title 1">
            <a:extLst>
              <a:ext uri="{FF2B5EF4-FFF2-40B4-BE49-F238E27FC236}">
                <a16:creationId xmlns:a16="http://schemas.microsoft.com/office/drawing/2014/main" id="{56CBDD4E-260F-7473-951C-019740D8EA92}"/>
              </a:ext>
            </a:extLst>
          </p:cNvPr>
          <p:cNvSpPr txBox="1">
            <a:spLocks/>
          </p:cNvSpPr>
          <p:nvPr/>
        </p:nvSpPr>
        <p:spPr>
          <a:xfrm>
            <a:off x="190778" y="0"/>
            <a:ext cx="2957775" cy="95210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ptos Display" panose="02110004020202020204"/>
                <a:ea typeface="+mj-ea"/>
                <a:cs typeface="+mj-cs"/>
              </a:rPr>
              <a:t>IDHi</a:t>
            </a: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 - Triplet</a:t>
            </a:r>
          </a:p>
        </p:txBody>
      </p:sp>
      <p:grpSp>
        <p:nvGrpSpPr>
          <p:cNvPr id="15" name="Group 8">
            <a:extLst>
              <a:ext uri="{FF2B5EF4-FFF2-40B4-BE49-F238E27FC236}">
                <a16:creationId xmlns:a16="http://schemas.microsoft.com/office/drawing/2014/main" id="{02B21A6C-EC6A-FC3C-94DB-3C691C4179AC}"/>
              </a:ext>
            </a:extLst>
          </p:cNvPr>
          <p:cNvGrpSpPr>
            <a:grpSpLocks noChangeAspect="1"/>
          </p:cNvGrpSpPr>
          <p:nvPr/>
        </p:nvGrpSpPr>
        <p:grpSpPr bwMode="auto">
          <a:xfrm>
            <a:off x="6927850" y="60325"/>
            <a:ext cx="5164138" cy="1792288"/>
            <a:chOff x="4364" y="38"/>
            <a:chExt cx="3253" cy="1129"/>
          </a:xfrm>
        </p:grpSpPr>
        <p:sp>
          <p:nvSpPr>
            <p:cNvPr id="16" name="AutoShape 7">
              <a:extLst>
                <a:ext uri="{FF2B5EF4-FFF2-40B4-BE49-F238E27FC236}">
                  <a16:creationId xmlns:a16="http://schemas.microsoft.com/office/drawing/2014/main" id="{7C06B861-E56E-2AE0-0E19-4C04BF9FD868}"/>
                </a:ext>
              </a:extLst>
            </p:cNvPr>
            <p:cNvSpPr>
              <a:spLocks noChangeAspect="1" noTextEdit="1"/>
            </p:cNvSpPr>
            <p:nvPr/>
          </p:nvSpPr>
          <p:spPr bwMode="auto">
            <a:xfrm>
              <a:off x="4364" y="38"/>
              <a:ext cx="3253" cy="1129"/>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129" name="Picture 9">
              <a:extLst>
                <a:ext uri="{FF2B5EF4-FFF2-40B4-BE49-F238E27FC236}">
                  <a16:creationId xmlns:a16="http://schemas.microsoft.com/office/drawing/2014/main" id="{4AF3BC8F-7C7E-D083-892E-7950BF0AD2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4" y="38"/>
              <a:ext cx="3257"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011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41F9-7CD8-EC8A-3FC9-3EC4B4BA4127}"/>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2C6B1F8D-5CC4-1605-C964-37B0928B7BDC}"/>
              </a:ext>
            </a:extLst>
          </p:cNvPr>
          <p:cNvSpPr txBox="1">
            <a:spLocks noChangeArrowheads="1"/>
          </p:cNvSpPr>
          <p:nvPr/>
        </p:nvSpPr>
        <p:spPr bwMode="auto">
          <a:xfrm>
            <a:off x="9478297" y="6450980"/>
            <a:ext cx="271370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dirty="0">
                <a:ln>
                  <a:noFill/>
                </a:ln>
                <a:solidFill>
                  <a:prstClr val="black"/>
                </a:solidFill>
                <a:effectLst/>
                <a:uLnTx/>
                <a:uFillTx/>
                <a:latin typeface="Aptos" panose="02110004020202020204"/>
                <a:ea typeface="+mn-ea"/>
                <a:cs typeface="+mn-cs"/>
              </a:rPr>
              <a:t>DiNardo CD, et al. J Clin Oncol, 2025.</a:t>
            </a:r>
          </a:p>
        </p:txBody>
      </p:sp>
      <p:grpSp>
        <p:nvGrpSpPr>
          <p:cNvPr id="7" name="Group 4">
            <a:extLst>
              <a:ext uri="{FF2B5EF4-FFF2-40B4-BE49-F238E27FC236}">
                <a16:creationId xmlns:a16="http://schemas.microsoft.com/office/drawing/2014/main" id="{D7AA687B-6656-161A-481E-A093B4C44008}"/>
              </a:ext>
            </a:extLst>
          </p:cNvPr>
          <p:cNvGrpSpPr>
            <a:grpSpLocks noChangeAspect="1"/>
          </p:cNvGrpSpPr>
          <p:nvPr/>
        </p:nvGrpSpPr>
        <p:grpSpPr bwMode="auto">
          <a:xfrm>
            <a:off x="7621588" y="153767"/>
            <a:ext cx="4470400" cy="1550988"/>
            <a:chOff x="4801" y="38"/>
            <a:chExt cx="2816" cy="977"/>
          </a:xfrm>
        </p:grpSpPr>
        <p:sp>
          <p:nvSpPr>
            <p:cNvPr id="11" name="AutoShape 3">
              <a:extLst>
                <a:ext uri="{FF2B5EF4-FFF2-40B4-BE49-F238E27FC236}">
                  <a16:creationId xmlns:a16="http://schemas.microsoft.com/office/drawing/2014/main" id="{98A78C0C-7D45-FE59-A6E1-16A59743B657}"/>
                </a:ext>
              </a:extLst>
            </p:cNvPr>
            <p:cNvSpPr>
              <a:spLocks noChangeAspect="1" noTextEdit="1"/>
            </p:cNvSpPr>
            <p:nvPr/>
          </p:nvSpPr>
          <p:spPr bwMode="auto">
            <a:xfrm>
              <a:off x="4801" y="38"/>
              <a:ext cx="2816" cy="977"/>
            </a:xfrm>
            <a:prstGeom prst="rect">
              <a:avLst/>
            </a:prstGeom>
            <a:noFill/>
            <a:ln w="9525" cap="flat" cmpd="sng"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49" name="Picture 5">
              <a:extLst>
                <a:ext uri="{FF2B5EF4-FFF2-40B4-BE49-F238E27FC236}">
                  <a16:creationId xmlns:a16="http://schemas.microsoft.com/office/drawing/2014/main" id="{7E22DE9D-4FAB-4B0C-8DD4-B238029994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01" y="38"/>
              <a:ext cx="2819"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a:extLst>
              <a:ext uri="{FF2B5EF4-FFF2-40B4-BE49-F238E27FC236}">
                <a16:creationId xmlns:a16="http://schemas.microsoft.com/office/drawing/2014/main" id="{A271F89F-F69E-5E5D-3285-396AD1E6D2DC}"/>
              </a:ext>
            </a:extLst>
          </p:cNvPr>
          <p:cNvGrpSpPr>
            <a:grpSpLocks noChangeAspect="1"/>
          </p:cNvGrpSpPr>
          <p:nvPr/>
        </p:nvGrpSpPr>
        <p:grpSpPr bwMode="auto">
          <a:xfrm>
            <a:off x="2890684" y="653439"/>
            <a:ext cx="4340012" cy="6092816"/>
            <a:chOff x="2400" y="911"/>
            <a:chExt cx="2325" cy="3264"/>
          </a:xfrm>
        </p:grpSpPr>
        <p:sp>
          <p:nvSpPr>
            <p:cNvPr id="15" name="AutoShape 7">
              <a:extLst>
                <a:ext uri="{FF2B5EF4-FFF2-40B4-BE49-F238E27FC236}">
                  <a16:creationId xmlns:a16="http://schemas.microsoft.com/office/drawing/2014/main" id="{545AEC62-BEF1-AB6D-2E20-9CCCF89C423A}"/>
                </a:ext>
              </a:extLst>
            </p:cNvPr>
            <p:cNvSpPr>
              <a:spLocks noChangeAspect="1" noChangeArrowheads="1" noTextEdit="1"/>
            </p:cNvSpPr>
            <p:nvPr/>
          </p:nvSpPr>
          <p:spPr bwMode="auto">
            <a:xfrm>
              <a:off x="2400" y="911"/>
              <a:ext cx="2325"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53" name="Picture 9">
              <a:extLst>
                <a:ext uri="{FF2B5EF4-FFF2-40B4-BE49-F238E27FC236}">
                  <a16:creationId xmlns:a16="http://schemas.microsoft.com/office/drawing/2014/main" id="{48A1964F-1B2D-A764-7CA2-9E1375A90F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00" y="911"/>
              <a:ext cx="2330" cy="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F98AE69B-91C8-6844-9A73-2926E6C54A10}"/>
              </a:ext>
            </a:extLst>
          </p:cNvPr>
          <p:cNvSpPr txBox="1"/>
          <p:nvPr/>
        </p:nvSpPr>
        <p:spPr>
          <a:xfrm>
            <a:off x="7586453" y="2562057"/>
            <a:ext cx="444518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median ANC recovery (&gt;500 cells/mL) by day 34 and platelet recovery (&gt;50K/mL) by day 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Once in remission, transfusions were infrequent.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Early mortality was low, with 2% 60-day mortality and no 30-day mortality.</a:t>
            </a:r>
          </a:p>
        </p:txBody>
      </p:sp>
      <p:sp>
        <p:nvSpPr>
          <p:cNvPr id="19" name="Title 1">
            <a:extLst>
              <a:ext uri="{FF2B5EF4-FFF2-40B4-BE49-F238E27FC236}">
                <a16:creationId xmlns:a16="http://schemas.microsoft.com/office/drawing/2014/main" id="{8A4515AD-EF11-08DE-CB47-582053DBCE13}"/>
              </a:ext>
            </a:extLst>
          </p:cNvPr>
          <p:cNvSpPr>
            <a:spLocks noGrp="1"/>
          </p:cNvSpPr>
          <p:nvPr>
            <p:ph type="title"/>
          </p:nvPr>
        </p:nvSpPr>
        <p:spPr>
          <a:xfrm>
            <a:off x="190778" y="0"/>
            <a:ext cx="2957775" cy="952107"/>
          </a:xfrm>
        </p:spPr>
        <p:txBody>
          <a:bodyPr>
            <a:normAutofit fontScale="90000"/>
          </a:bodyPr>
          <a:lstStyle/>
          <a:p>
            <a:r>
              <a:rPr lang="en-US" b="1" dirty="0" err="1"/>
              <a:t>IDHi</a:t>
            </a:r>
            <a:r>
              <a:rPr lang="en-US" b="1" dirty="0"/>
              <a:t> - Triplet</a:t>
            </a:r>
          </a:p>
        </p:txBody>
      </p:sp>
    </p:spTree>
    <p:extLst>
      <p:ext uri="{BB962C8B-B14F-4D97-AF65-F5344CB8AC3E}">
        <p14:creationId xmlns:p14="http://schemas.microsoft.com/office/powerpoint/2010/main" val="28950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1429D9-ACEA-4D5E-816B-F01CF13160DE}"/>
              </a:ext>
            </a:extLst>
          </p:cNvPr>
          <p:cNvSpPr>
            <a:spLocks noGrp="1"/>
          </p:cNvSpPr>
          <p:nvPr>
            <p:ph type="title"/>
          </p:nvPr>
        </p:nvSpPr>
        <p:spPr>
          <a:xfrm>
            <a:off x="339422" y="344567"/>
            <a:ext cx="4844149" cy="411838"/>
          </a:xfrm>
        </p:spPr>
        <p:txBody>
          <a:bodyPr>
            <a:normAutofit fontScale="90000"/>
          </a:bodyPr>
          <a:lstStyle/>
          <a:p>
            <a:r>
              <a:rPr lang="en-US" sz="3200" b="1" dirty="0">
                <a:solidFill>
                  <a:srgbClr val="000000"/>
                </a:solidFill>
              </a:rPr>
              <a:t>How about Maintenance? </a:t>
            </a:r>
          </a:p>
        </p:txBody>
      </p:sp>
      <p:sp>
        <p:nvSpPr>
          <p:cNvPr id="8" name="TextBox 7">
            <a:extLst>
              <a:ext uri="{FF2B5EF4-FFF2-40B4-BE49-F238E27FC236}">
                <a16:creationId xmlns:a16="http://schemas.microsoft.com/office/drawing/2014/main" id="{3BA62AAB-F549-4645-9175-EA13410A714E}"/>
              </a:ext>
            </a:extLst>
          </p:cNvPr>
          <p:cNvSpPr txBox="1"/>
          <p:nvPr/>
        </p:nvSpPr>
        <p:spPr>
          <a:xfrm>
            <a:off x="0" y="6589002"/>
            <a:ext cx="23391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Fathi et al. Clin Cancer Res, 2023 </a:t>
            </a:r>
          </a:p>
        </p:txBody>
      </p:sp>
      <p:grpSp>
        <p:nvGrpSpPr>
          <p:cNvPr id="5" name="Group 4">
            <a:extLst>
              <a:ext uri="{FF2B5EF4-FFF2-40B4-BE49-F238E27FC236}">
                <a16:creationId xmlns:a16="http://schemas.microsoft.com/office/drawing/2014/main" id="{115AB3B8-CBAC-3F9F-4FDC-37E77069AC45}"/>
              </a:ext>
            </a:extLst>
          </p:cNvPr>
          <p:cNvGrpSpPr>
            <a:grpSpLocks noChangeAspect="1"/>
          </p:cNvGrpSpPr>
          <p:nvPr/>
        </p:nvGrpSpPr>
        <p:grpSpPr bwMode="auto">
          <a:xfrm>
            <a:off x="339422" y="955703"/>
            <a:ext cx="4235450" cy="1590178"/>
            <a:chOff x="468" y="894"/>
            <a:chExt cx="6744" cy="2532"/>
          </a:xfrm>
        </p:grpSpPr>
        <p:sp>
          <p:nvSpPr>
            <p:cNvPr id="6" name="AutoShape 3">
              <a:extLst>
                <a:ext uri="{FF2B5EF4-FFF2-40B4-BE49-F238E27FC236}">
                  <a16:creationId xmlns:a16="http://schemas.microsoft.com/office/drawing/2014/main" id="{74E4DA76-81E7-E075-1C64-511939CA9B60}"/>
                </a:ext>
              </a:extLst>
            </p:cNvPr>
            <p:cNvSpPr>
              <a:spLocks noChangeAspect="1" noChangeArrowheads="1" noTextEdit="1"/>
            </p:cNvSpPr>
            <p:nvPr/>
          </p:nvSpPr>
          <p:spPr bwMode="auto">
            <a:xfrm>
              <a:off x="468" y="894"/>
              <a:ext cx="6744" cy="25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077" name="Picture 5">
              <a:extLst>
                <a:ext uri="{FF2B5EF4-FFF2-40B4-BE49-F238E27FC236}">
                  <a16:creationId xmlns:a16="http://schemas.microsoft.com/office/drawing/2014/main" id="{942E5DF9-06FD-CE97-A0BE-0F6C775E953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8" y="894"/>
              <a:ext cx="6750" cy="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 name="Group 4">
            <a:extLst>
              <a:ext uri="{FF2B5EF4-FFF2-40B4-BE49-F238E27FC236}">
                <a16:creationId xmlns:a16="http://schemas.microsoft.com/office/drawing/2014/main" id="{A7DCF1CF-4545-1023-F54F-2309436EF76E}"/>
              </a:ext>
            </a:extLst>
          </p:cNvPr>
          <p:cNvGrpSpPr>
            <a:grpSpLocks noChangeAspect="1"/>
          </p:cNvGrpSpPr>
          <p:nvPr/>
        </p:nvGrpSpPr>
        <p:grpSpPr bwMode="auto">
          <a:xfrm>
            <a:off x="6986933" y="344567"/>
            <a:ext cx="4150494" cy="2624183"/>
            <a:chOff x="1980" y="984"/>
            <a:chExt cx="3720" cy="2352"/>
          </a:xfrm>
        </p:grpSpPr>
        <p:sp>
          <p:nvSpPr>
            <p:cNvPr id="9" name="AutoShape 3">
              <a:extLst>
                <a:ext uri="{FF2B5EF4-FFF2-40B4-BE49-F238E27FC236}">
                  <a16:creationId xmlns:a16="http://schemas.microsoft.com/office/drawing/2014/main" id="{DA1535B0-4AFC-8E4B-20B3-1F3C611159DB}"/>
                </a:ext>
              </a:extLst>
            </p:cNvPr>
            <p:cNvSpPr>
              <a:spLocks noChangeAspect="1" noChangeArrowheads="1" noTextEdit="1"/>
            </p:cNvSpPr>
            <p:nvPr/>
          </p:nvSpPr>
          <p:spPr bwMode="auto">
            <a:xfrm>
              <a:off x="1980" y="984"/>
              <a:ext cx="3720" cy="2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1" name="Picture 5">
              <a:extLst>
                <a:ext uri="{FF2B5EF4-FFF2-40B4-BE49-F238E27FC236}">
                  <a16:creationId xmlns:a16="http://schemas.microsoft.com/office/drawing/2014/main" id="{330D6D08-D74B-2705-1998-A7D9C64389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0" y="984"/>
              <a:ext cx="3726" cy="23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F421053-B347-07B8-B40F-8CC3CC168C2A}"/>
              </a:ext>
            </a:extLst>
          </p:cNvPr>
          <p:cNvSpPr/>
          <p:nvPr/>
        </p:nvSpPr>
        <p:spPr>
          <a:xfrm>
            <a:off x="6993627" y="955703"/>
            <a:ext cx="4150494" cy="358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8">
            <a:extLst>
              <a:ext uri="{FF2B5EF4-FFF2-40B4-BE49-F238E27FC236}">
                <a16:creationId xmlns:a16="http://schemas.microsoft.com/office/drawing/2014/main" id="{6C5EDCCE-CFAD-6F0A-29B4-6154EF072C92}"/>
              </a:ext>
            </a:extLst>
          </p:cNvPr>
          <p:cNvGrpSpPr>
            <a:grpSpLocks noChangeAspect="1"/>
          </p:cNvGrpSpPr>
          <p:nvPr/>
        </p:nvGrpSpPr>
        <p:grpSpPr bwMode="auto">
          <a:xfrm>
            <a:off x="169479" y="2568728"/>
            <a:ext cx="6273936" cy="4023776"/>
            <a:chOff x="124" y="-164"/>
            <a:chExt cx="7478" cy="4796"/>
          </a:xfrm>
        </p:grpSpPr>
        <p:sp>
          <p:nvSpPr>
            <p:cNvPr id="18" name="AutoShape 7">
              <a:extLst>
                <a:ext uri="{FF2B5EF4-FFF2-40B4-BE49-F238E27FC236}">
                  <a16:creationId xmlns:a16="http://schemas.microsoft.com/office/drawing/2014/main" id="{607028AF-AAEF-EF38-A74D-14FF59A1FC7B}"/>
                </a:ext>
              </a:extLst>
            </p:cNvPr>
            <p:cNvSpPr>
              <a:spLocks noChangeAspect="1" noChangeArrowheads="1" noTextEdit="1"/>
            </p:cNvSpPr>
            <p:nvPr/>
          </p:nvSpPr>
          <p:spPr bwMode="auto">
            <a:xfrm>
              <a:off x="471" y="0"/>
              <a:ext cx="673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105" name="Picture 9">
              <a:extLst>
                <a:ext uri="{FF2B5EF4-FFF2-40B4-BE49-F238E27FC236}">
                  <a16:creationId xmlns:a16="http://schemas.microsoft.com/office/drawing/2014/main" id="{3CFABC4F-75F9-EC9E-538D-9312A1FB1E4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4" y="-164"/>
              <a:ext cx="7478" cy="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2">
            <a:extLst>
              <a:ext uri="{FF2B5EF4-FFF2-40B4-BE49-F238E27FC236}">
                <a16:creationId xmlns:a16="http://schemas.microsoft.com/office/drawing/2014/main" id="{54D7DD13-A11A-C045-8737-B83AD54ABAB2}"/>
              </a:ext>
            </a:extLst>
          </p:cNvPr>
          <p:cNvGrpSpPr>
            <a:grpSpLocks noChangeAspect="1"/>
          </p:cNvGrpSpPr>
          <p:nvPr/>
        </p:nvGrpSpPr>
        <p:grpSpPr bwMode="auto">
          <a:xfrm>
            <a:off x="7113308" y="3054429"/>
            <a:ext cx="3897744" cy="3534574"/>
            <a:chOff x="2280" y="693"/>
            <a:chExt cx="3120" cy="2934"/>
          </a:xfrm>
        </p:grpSpPr>
        <p:sp>
          <p:nvSpPr>
            <p:cNvPr id="4" name="AutoShape 11">
              <a:extLst>
                <a:ext uri="{FF2B5EF4-FFF2-40B4-BE49-F238E27FC236}">
                  <a16:creationId xmlns:a16="http://schemas.microsoft.com/office/drawing/2014/main" id="{2D34E16F-5701-BF84-B859-12F090F885D6}"/>
                </a:ext>
              </a:extLst>
            </p:cNvPr>
            <p:cNvSpPr>
              <a:spLocks noChangeAspect="1" noChangeArrowheads="1" noTextEdit="1"/>
            </p:cNvSpPr>
            <p:nvPr/>
          </p:nvSpPr>
          <p:spPr bwMode="auto">
            <a:xfrm>
              <a:off x="2280" y="693"/>
              <a:ext cx="3120" cy="2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13">
              <a:extLst>
                <a:ext uri="{FF2B5EF4-FFF2-40B4-BE49-F238E27FC236}">
                  <a16:creationId xmlns:a16="http://schemas.microsoft.com/office/drawing/2014/main" id="{AEFC8792-BD5D-FE6B-FDAE-DC27A1A2FCC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80" y="693"/>
              <a:ext cx="3126" cy="29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7911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67391-6BF2-9542-72AA-7D8229A14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82C4A-4214-27F5-D292-62FBCA073B4D}"/>
              </a:ext>
            </a:extLst>
          </p:cNvPr>
          <p:cNvSpPr>
            <a:spLocks noGrp="1"/>
          </p:cNvSpPr>
          <p:nvPr>
            <p:ph type="title"/>
          </p:nvPr>
        </p:nvSpPr>
        <p:spPr>
          <a:xfrm>
            <a:off x="1234310" y="194817"/>
            <a:ext cx="9684608" cy="1143000"/>
          </a:xfrm>
        </p:spPr>
        <p:txBody>
          <a:bodyPr>
            <a:normAutofit fontScale="90000"/>
          </a:bodyPr>
          <a:lstStyle/>
          <a:p>
            <a:pPr algn="ctr"/>
            <a:r>
              <a:rPr lang="en-US" b="1" dirty="0"/>
              <a:t>Olutasidenib as Maintenance Therapy in IDH1-Mutated AML</a:t>
            </a:r>
          </a:p>
        </p:txBody>
      </p:sp>
      <p:pic>
        <p:nvPicPr>
          <p:cNvPr id="3" name="Picture 2">
            <a:extLst>
              <a:ext uri="{FF2B5EF4-FFF2-40B4-BE49-F238E27FC236}">
                <a16:creationId xmlns:a16="http://schemas.microsoft.com/office/drawing/2014/main" id="{C7D0ADC2-C5F1-3254-D544-E348D9AEFF38}"/>
              </a:ext>
            </a:extLst>
          </p:cNvPr>
          <p:cNvPicPr>
            <a:picLocks noChangeAspect="1"/>
          </p:cNvPicPr>
          <p:nvPr/>
        </p:nvPicPr>
        <p:blipFill>
          <a:blip r:embed="rId3"/>
          <a:srcRect l="4829" t="1333" b="57556"/>
          <a:stretch>
            <a:fillRect/>
          </a:stretch>
        </p:blipFill>
        <p:spPr>
          <a:xfrm>
            <a:off x="0" y="1891870"/>
            <a:ext cx="6115386" cy="3561939"/>
          </a:xfrm>
          <a:prstGeom prst="rect">
            <a:avLst/>
          </a:prstGeom>
        </p:spPr>
      </p:pic>
      <p:pic>
        <p:nvPicPr>
          <p:cNvPr id="4" name="Picture 3">
            <a:extLst>
              <a:ext uri="{FF2B5EF4-FFF2-40B4-BE49-F238E27FC236}">
                <a16:creationId xmlns:a16="http://schemas.microsoft.com/office/drawing/2014/main" id="{D8EB8BD7-D7F7-3EE9-BA2F-1E5A3FF79889}"/>
              </a:ext>
            </a:extLst>
          </p:cNvPr>
          <p:cNvPicPr>
            <a:picLocks noChangeAspect="1"/>
          </p:cNvPicPr>
          <p:nvPr/>
        </p:nvPicPr>
        <p:blipFill>
          <a:blip r:embed="rId3"/>
          <a:srcRect l="4829" t="48023" b="8889"/>
          <a:stretch>
            <a:fillRect/>
          </a:stretch>
        </p:blipFill>
        <p:spPr>
          <a:xfrm>
            <a:off x="6076614" y="1891870"/>
            <a:ext cx="6115386" cy="3561939"/>
          </a:xfrm>
          <a:prstGeom prst="rect">
            <a:avLst/>
          </a:prstGeom>
        </p:spPr>
      </p:pic>
      <p:sp>
        <p:nvSpPr>
          <p:cNvPr id="6" name="TextBox 5">
            <a:extLst>
              <a:ext uri="{FF2B5EF4-FFF2-40B4-BE49-F238E27FC236}">
                <a16:creationId xmlns:a16="http://schemas.microsoft.com/office/drawing/2014/main" id="{A10E75E5-BC3E-B2E6-2DA9-71C9492AD080}"/>
              </a:ext>
            </a:extLst>
          </p:cNvPr>
          <p:cNvSpPr txBox="1"/>
          <p:nvPr/>
        </p:nvSpPr>
        <p:spPr>
          <a:xfrm>
            <a:off x="2775500" y="1491760"/>
            <a:ext cx="5643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RFS</a:t>
            </a:r>
          </a:p>
        </p:txBody>
      </p:sp>
      <p:sp>
        <p:nvSpPr>
          <p:cNvPr id="7" name="TextBox 6">
            <a:extLst>
              <a:ext uri="{FF2B5EF4-FFF2-40B4-BE49-F238E27FC236}">
                <a16:creationId xmlns:a16="http://schemas.microsoft.com/office/drawing/2014/main" id="{B9493441-80C8-8B1B-1FE3-530BB4E815A9}"/>
              </a:ext>
            </a:extLst>
          </p:cNvPr>
          <p:cNvSpPr txBox="1"/>
          <p:nvPr/>
        </p:nvSpPr>
        <p:spPr>
          <a:xfrm>
            <a:off x="8852115" y="1522501"/>
            <a:ext cx="4796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OS</a:t>
            </a:r>
          </a:p>
        </p:txBody>
      </p:sp>
      <p:sp>
        <p:nvSpPr>
          <p:cNvPr id="5" name="Text Placeholder 1">
            <a:extLst>
              <a:ext uri="{FF2B5EF4-FFF2-40B4-BE49-F238E27FC236}">
                <a16:creationId xmlns:a16="http://schemas.microsoft.com/office/drawing/2014/main" id="{65094B2D-C027-38B7-F2B9-7B4D436C87B4}"/>
              </a:ext>
            </a:extLst>
          </p:cNvPr>
          <p:cNvSpPr txBox="1">
            <a:spLocks/>
          </p:cNvSpPr>
          <p:nvPr/>
        </p:nvSpPr>
        <p:spPr bwMode="auto">
          <a:xfrm>
            <a:off x="109778" y="6596809"/>
            <a:ext cx="7208794" cy="22757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1400" b="0" i="0" u="none" strike="noStrike" kern="0" cap="none" spc="0" normalizeH="0" baseline="0" noProof="0" dirty="0">
                <a:ln>
                  <a:noFill/>
                </a:ln>
                <a:solidFill>
                  <a:srgbClr val="000000"/>
                </a:solidFill>
                <a:effectLst/>
                <a:uLnTx/>
                <a:uFillTx/>
                <a:latin typeface="Calibri" charset="0"/>
                <a:ea typeface="MS PGothic" pitchFamily="34" charset="-128"/>
              </a:rPr>
              <a:t>Wei AH et al. EHA 2025;Abstract PF530; Wei AH et al. SOHO 2025;Abstract AML-619.</a:t>
            </a:r>
          </a:p>
        </p:txBody>
      </p:sp>
    </p:spTree>
    <p:extLst>
      <p:ext uri="{BB962C8B-B14F-4D97-AF65-F5344CB8AC3E}">
        <p14:creationId xmlns:p14="http://schemas.microsoft.com/office/powerpoint/2010/main" val="177019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6099-DABF-CD87-AB8B-B285A509B894}"/>
              </a:ext>
            </a:extLst>
          </p:cNvPr>
          <p:cNvSpPr>
            <a:spLocks noGrp="1"/>
          </p:cNvSpPr>
          <p:nvPr>
            <p:ph type="title"/>
          </p:nvPr>
        </p:nvSpPr>
        <p:spPr>
          <a:xfrm>
            <a:off x="642991" y="272658"/>
            <a:ext cx="10515600" cy="539001"/>
          </a:xfrm>
        </p:spPr>
        <p:txBody>
          <a:bodyPr>
            <a:normAutofit fontScale="90000"/>
          </a:bodyPr>
          <a:lstStyle/>
          <a:p>
            <a:r>
              <a:rPr lang="en-US" b="1" dirty="0"/>
              <a:t>Conclusions</a:t>
            </a:r>
          </a:p>
        </p:txBody>
      </p:sp>
      <p:sp>
        <p:nvSpPr>
          <p:cNvPr id="3" name="Content Placeholder 2">
            <a:extLst>
              <a:ext uri="{FF2B5EF4-FFF2-40B4-BE49-F238E27FC236}">
                <a16:creationId xmlns:a16="http://schemas.microsoft.com/office/drawing/2014/main" id="{C77D160F-A1AA-AA8B-DECB-850E4C81BB14}"/>
              </a:ext>
            </a:extLst>
          </p:cNvPr>
          <p:cNvSpPr>
            <a:spLocks noGrp="1"/>
          </p:cNvSpPr>
          <p:nvPr>
            <p:ph idx="1"/>
          </p:nvPr>
        </p:nvSpPr>
        <p:spPr>
          <a:xfrm>
            <a:off x="743221" y="1263029"/>
            <a:ext cx="10705558" cy="5119314"/>
          </a:xfrm>
        </p:spPr>
        <p:txBody>
          <a:bodyPr>
            <a:normAutofit/>
          </a:bodyPr>
          <a:lstStyle/>
          <a:p>
            <a:pPr>
              <a:lnSpc>
                <a:spcPct val="100000"/>
              </a:lnSpc>
            </a:pPr>
            <a:r>
              <a:rPr lang="en-US" dirty="0"/>
              <a:t>IDH inhibitors are now key members of AML therapeutics, both in the R/R and upfront settings.</a:t>
            </a:r>
          </a:p>
          <a:p>
            <a:pPr>
              <a:lnSpc>
                <a:spcPct val="100000"/>
              </a:lnSpc>
            </a:pPr>
            <a:r>
              <a:rPr lang="en-US" dirty="0"/>
              <a:t>Ivosidenib is approved in combination with HMA for upfront AML.</a:t>
            </a:r>
          </a:p>
          <a:p>
            <a:pPr>
              <a:lnSpc>
                <a:spcPct val="100000"/>
              </a:lnSpc>
            </a:pPr>
            <a:r>
              <a:rPr lang="en-US" dirty="0"/>
              <a:t>Enasidenib, ivosidenib, and olutasidenib are approved for R/R AML.</a:t>
            </a:r>
          </a:p>
          <a:p>
            <a:pPr>
              <a:lnSpc>
                <a:spcPct val="100000"/>
              </a:lnSpc>
            </a:pPr>
            <a:r>
              <a:rPr lang="en-US" dirty="0"/>
              <a:t>Triplet therapies with IDH inhibitors are showing much promise in earlier phase trials, and they may soon compete with standard therapies.</a:t>
            </a:r>
          </a:p>
          <a:p>
            <a:pPr>
              <a:lnSpc>
                <a:spcPct val="100000"/>
              </a:lnSpc>
            </a:pPr>
            <a:r>
              <a:rPr lang="en-US" dirty="0"/>
              <a:t>IDH inhibitors may also have a role in the maintenance setting. Trials are ongoing.</a:t>
            </a:r>
          </a:p>
        </p:txBody>
      </p:sp>
    </p:spTree>
    <p:extLst>
      <p:ext uri="{BB962C8B-B14F-4D97-AF65-F5344CB8AC3E}">
        <p14:creationId xmlns:p14="http://schemas.microsoft.com/office/powerpoint/2010/main" val="229780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2E3B-04B5-8A20-9CE6-6CEE9CD2B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36F18-B5BA-C92D-8902-72019141E9B4}"/>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137555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0C47-7907-260D-3408-64DC392D8294}"/>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A163D8-E96C-DD52-0FBC-7E65CDAC986F}"/>
              </a:ext>
            </a:extLst>
          </p:cNvPr>
          <p:cNvSpPr>
            <a:spLocks noGrp="1"/>
          </p:cNvSpPr>
          <p:nvPr>
            <p:ph idx="46"/>
          </p:nvPr>
        </p:nvSpPr>
        <p:spPr/>
        <p:txBody>
          <a:bodyPr/>
          <a:lstStyle/>
          <a:p>
            <a:r>
              <a:rPr lang="en-US" dirty="0"/>
              <a:t>Azacitidine + </a:t>
            </a:r>
            <a:r>
              <a:rPr lang="en-US" dirty="0" err="1"/>
              <a:t>ivosidenib</a:t>
            </a:r>
            <a:r>
              <a:rPr lang="en-US" dirty="0"/>
              <a:t> </a:t>
            </a:r>
          </a:p>
        </p:txBody>
      </p:sp>
      <p:sp>
        <p:nvSpPr>
          <p:cNvPr id="15" name="Content Placeholder 14">
            <a:extLst>
              <a:ext uri="{FF2B5EF4-FFF2-40B4-BE49-F238E27FC236}">
                <a16:creationId xmlns:a16="http://schemas.microsoft.com/office/drawing/2014/main" id="{5600D0E6-AF9F-9AEF-2926-D6058E094B74}"/>
              </a:ext>
            </a:extLst>
          </p:cNvPr>
          <p:cNvSpPr>
            <a:spLocks noGrp="1"/>
          </p:cNvSpPr>
          <p:nvPr>
            <p:ph idx="47"/>
          </p:nvPr>
        </p:nvSpPr>
        <p:spPr/>
        <p:txBody>
          <a:bodyPr/>
          <a:lstStyle/>
          <a:p>
            <a:r>
              <a:rPr lang="en-US" dirty="0"/>
              <a:t>Azacitidine + </a:t>
            </a:r>
            <a:r>
              <a:rPr lang="en-US" dirty="0" err="1"/>
              <a:t>ivosidenib</a:t>
            </a:r>
            <a:r>
              <a:rPr lang="en-US" dirty="0"/>
              <a:t> </a:t>
            </a:r>
          </a:p>
        </p:txBody>
      </p:sp>
      <p:sp>
        <p:nvSpPr>
          <p:cNvPr id="16" name="Content Placeholder 15">
            <a:extLst>
              <a:ext uri="{FF2B5EF4-FFF2-40B4-BE49-F238E27FC236}">
                <a16:creationId xmlns:a16="http://schemas.microsoft.com/office/drawing/2014/main" id="{87978A79-A264-CC14-E714-5C5DD4CD0470}"/>
              </a:ext>
            </a:extLst>
          </p:cNvPr>
          <p:cNvSpPr>
            <a:spLocks noGrp="1"/>
          </p:cNvSpPr>
          <p:nvPr>
            <p:ph idx="48"/>
          </p:nvPr>
        </p:nvSpPr>
        <p:spPr/>
        <p:txBody>
          <a:bodyPr/>
          <a:lstStyle/>
          <a:p>
            <a:r>
              <a:rPr lang="en-US" dirty="0"/>
              <a:t>HMA + </a:t>
            </a:r>
            <a:r>
              <a:rPr lang="en-US" dirty="0" err="1"/>
              <a:t>ivosidenib</a:t>
            </a:r>
            <a:r>
              <a:rPr lang="en-US" dirty="0"/>
              <a:t> </a:t>
            </a:r>
          </a:p>
        </p:txBody>
      </p:sp>
      <p:sp>
        <p:nvSpPr>
          <p:cNvPr id="17" name="Content Placeholder 16">
            <a:extLst>
              <a:ext uri="{FF2B5EF4-FFF2-40B4-BE49-F238E27FC236}">
                <a16:creationId xmlns:a16="http://schemas.microsoft.com/office/drawing/2014/main" id="{2EA221C6-1DDF-781F-A920-C76741FC3822}"/>
              </a:ext>
            </a:extLst>
          </p:cNvPr>
          <p:cNvSpPr>
            <a:spLocks noGrp="1"/>
          </p:cNvSpPr>
          <p:nvPr>
            <p:ph idx="49"/>
          </p:nvPr>
        </p:nvSpPr>
        <p:spPr/>
        <p:txBody>
          <a:bodyPr/>
          <a:lstStyle/>
          <a:p>
            <a:r>
              <a:rPr lang="en-US" dirty="0"/>
              <a:t>Azacitidine + </a:t>
            </a:r>
            <a:r>
              <a:rPr lang="en-US" dirty="0" err="1"/>
              <a:t>ivosidenib</a:t>
            </a:r>
            <a:r>
              <a:rPr lang="en-US" dirty="0"/>
              <a:t> </a:t>
            </a:r>
          </a:p>
        </p:txBody>
      </p:sp>
      <p:sp>
        <p:nvSpPr>
          <p:cNvPr id="18" name="Content Placeholder 17">
            <a:extLst>
              <a:ext uri="{FF2B5EF4-FFF2-40B4-BE49-F238E27FC236}">
                <a16:creationId xmlns:a16="http://schemas.microsoft.com/office/drawing/2014/main" id="{2EC33F55-43EC-1462-0880-A0603B8D858A}"/>
              </a:ext>
            </a:extLst>
          </p:cNvPr>
          <p:cNvSpPr>
            <a:spLocks noGrp="1"/>
          </p:cNvSpPr>
          <p:nvPr>
            <p:ph idx="50"/>
          </p:nvPr>
        </p:nvSpPr>
        <p:spPr/>
        <p:txBody>
          <a:bodyPr/>
          <a:lstStyle/>
          <a:p>
            <a:r>
              <a:rPr lang="en-US" dirty="0"/>
              <a:t>HMA + </a:t>
            </a:r>
            <a:r>
              <a:rPr lang="en-US" dirty="0" err="1"/>
              <a:t>ivosidenib</a:t>
            </a:r>
            <a:r>
              <a:rPr lang="en-US" dirty="0"/>
              <a:t> </a:t>
            </a:r>
          </a:p>
        </p:txBody>
      </p:sp>
      <p:sp>
        <p:nvSpPr>
          <p:cNvPr id="19" name="Content Placeholder 18">
            <a:extLst>
              <a:ext uri="{FF2B5EF4-FFF2-40B4-BE49-F238E27FC236}">
                <a16:creationId xmlns:a16="http://schemas.microsoft.com/office/drawing/2014/main" id="{FDA31CF5-0B00-5027-5150-6519E1B76C9A}"/>
              </a:ext>
            </a:extLst>
          </p:cNvPr>
          <p:cNvSpPr>
            <a:spLocks noGrp="1"/>
          </p:cNvSpPr>
          <p:nvPr>
            <p:ph idx="58"/>
          </p:nvPr>
        </p:nvSpPr>
        <p:spPr/>
        <p:txBody>
          <a:bodyPr/>
          <a:lstStyle/>
          <a:p>
            <a:r>
              <a:rPr lang="en-US" dirty="0"/>
              <a:t>IDH1</a:t>
            </a:r>
          </a:p>
        </p:txBody>
      </p:sp>
      <p:sp>
        <p:nvSpPr>
          <p:cNvPr id="20" name="Content Placeholder 19">
            <a:extLst>
              <a:ext uri="{FF2B5EF4-FFF2-40B4-BE49-F238E27FC236}">
                <a16:creationId xmlns:a16="http://schemas.microsoft.com/office/drawing/2014/main" id="{412DE082-7FA7-18CA-BE87-04853A47AABD}"/>
              </a:ext>
            </a:extLst>
          </p:cNvPr>
          <p:cNvSpPr>
            <a:spLocks noGrp="1"/>
          </p:cNvSpPr>
          <p:nvPr>
            <p:ph idx="71"/>
          </p:nvPr>
        </p:nvSpPr>
        <p:spPr/>
        <p:txBody>
          <a:bodyPr/>
          <a:lstStyle/>
          <a:p>
            <a:r>
              <a:rPr lang="en-US" dirty="0"/>
              <a:t>HMA + venetoclax + </a:t>
            </a:r>
            <a:r>
              <a:rPr lang="en-US" dirty="0" err="1"/>
              <a:t>ivosidenib</a:t>
            </a:r>
            <a:r>
              <a:rPr lang="en-US" dirty="0"/>
              <a:t> </a:t>
            </a:r>
          </a:p>
        </p:txBody>
      </p:sp>
      <p:sp>
        <p:nvSpPr>
          <p:cNvPr id="13" name="Title 12">
            <a:extLst>
              <a:ext uri="{FF2B5EF4-FFF2-40B4-BE49-F238E27FC236}">
                <a16:creationId xmlns:a16="http://schemas.microsoft.com/office/drawing/2014/main" id="{5404DCEC-4B04-F52F-5C25-D9A2CF32BA71}"/>
              </a:ext>
            </a:extLst>
          </p:cNvPr>
          <p:cNvSpPr>
            <a:spLocks noGrp="1"/>
          </p:cNvSpPr>
          <p:nvPr>
            <p:ph type="title"/>
          </p:nvPr>
        </p:nvSpPr>
        <p:spPr/>
        <p:txBody>
          <a:bodyPr/>
          <a:lstStyle/>
          <a:p>
            <a:r>
              <a:rPr lang="en-US" dirty="0"/>
              <a:t>Regulatory and reimbursement issues aside, which initial treatment would you generally recommend for an </a:t>
            </a:r>
            <a:r>
              <a:rPr lang="en-US" u="sng" dirty="0"/>
              <a:t>80-year-old</a:t>
            </a:r>
            <a:r>
              <a:rPr lang="en-US" dirty="0"/>
              <a:t> patient with AML and an </a:t>
            </a:r>
            <a:r>
              <a:rPr lang="en-US" u="sng" dirty="0"/>
              <a:t>IDH mutation</a:t>
            </a:r>
            <a:r>
              <a:rPr lang="en-US" dirty="0"/>
              <a:t> who was not eligible for intensive chemotherapy?</a:t>
            </a:r>
          </a:p>
        </p:txBody>
      </p:sp>
      <p:sp>
        <p:nvSpPr>
          <p:cNvPr id="21" name="Content Placeholder 20">
            <a:extLst>
              <a:ext uri="{FF2B5EF4-FFF2-40B4-BE49-F238E27FC236}">
                <a16:creationId xmlns:a16="http://schemas.microsoft.com/office/drawing/2014/main" id="{5D0ABB26-7EA8-F300-8491-CFDD48BA979D}"/>
              </a:ext>
            </a:extLst>
          </p:cNvPr>
          <p:cNvSpPr>
            <a:spLocks noGrp="1"/>
          </p:cNvSpPr>
          <p:nvPr>
            <p:ph idx="73"/>
          </p:nvPr>
        </p:nvSpPr>
        <p:spPr/>
        <p:txBody>
          <a:bodyPr/>
          <a:lstStyle/>
          <a:p>
            <a:pPr>
              <a:lnSpc>
                <a:spcPts val="1700"/>
              </a:lnSpc>
            </a:pPr>
            <a:r>
              <a:rPr lang="en-US" sz="1600" dirty="0"/>
              <a:t>Oral decitabine (decitabine/cedazuridine) + venetoclax</a:t>
            </a:r>
          </a:p>
        </p:txBody>
      </p:sp>
      <p:sp>
        <p:nvSpPr>
          <p:cNvPr id="22" name="Content Placeholder 21">
            <a:extLst>
              <a:ext uri="{FF2B5EF4-FFF2-40B4-BE49-F238E27FC236}">
                <a16:creationId xmlns:a16="http://schemas.microsoft.com/office/drawing/2014/main" id="{DA4CE3BB-54F7-C44B-9A76-450565876E64}"/>
              </a:ext>
            </a:extLst>
          </p:cNvPr>
          <p:cNvSpPr>
            <a:spLocks noGrp="1"/>
          </p:cNvSpPr>
          <p:nvPr>
            <p:ph idx="74"/>
          </p:nvPr>
        </p:nvSpPr>
        <p:spPr/>
        <p:txBody>
          <a:bodyPr/>
          <a:lstStyle/>
          <a:p>
            <a:r>
              <a:rPr lang="en-US" dirty="0"/>
              <a:t>Azacitidine + venetoclax </a:t>
            </a:r>
          </a:p>
        </p:txBody>
      </p:sp>
      <p:sp>
        <p:nvSpPr>
          <p:cNvPr id="23" name="Content Placeholder 22">
            <a:extLst>
              <a:ext uri="{FF2B5EF4-FFF2-40B4-BE49-F238E27FC236}">
                <a16:creationId xmlns:a16="http://schemas.microsoft.com/office/drawing/2014/main" id="{0F7C3E25-79FA-7736-9D5D-9A63B0F6B60D}"/>
              </a:ext>
            </a:extLst>
          </p:cNvPr>
          <p:cNvSpPr>
            <a:spLocks noGrp="1"/>
          </p:cNvSpPr>
          <p:nvPr>
            <p:ph idx="75"/>
          </p:nvPr>
        </p:nvSpPr>
        <p:spPr/>
        <p:txBody>
          <a:bodyPr/>
          <a:lstStyle/>
          <a:p>
            <a:pPr>
              <a:lnSpc>
                <a:spcPts val="1700"/>
              </a:lnSpc>
            </a:pPr>
            <a:r>
              <a:rPr lang="en-US" sz="1800" dirty="0"/>
              <a:t>Decitabine + </a:t>
            </a:r>
            <a:r>
              <a:rPr lang="en-US" sz="1800" dirty="0" err="1"/>
              <a:t>venetoclax</a:t>
            </a:r>
            <a:r>
              <a:rPr lang="en-US" sz="1800" dirty="0"/>
              <a:t> ± </a:t>
            </a:r>
            <a:r>
              <a:rPr lang="en-US" sz="1800" dirty="0" err="1"/>
              <a:t>enasidenib</a:t>
            </a:r>
            <a:r>
              <a:rPr lang="en-US" sz="1800" dirty="0"/>
              <a:t> </a:t>
            </a:r>
          </a:p>
        </p:txBody>
      </p:sp>
      <p:sp>
        <p:nvSpPr>
          <p:cNvPr id="24" name="Content Placeholder 23">
            <a:extLst>
              <a:ext uri="{FF2B5EF4-FFF2-40B4-BE49-F238E27FC236}">
                <a16:creationId xmlns:a16="http://schemas.microsoft.com/office/drawing/2014/main" id="{E88F04C5-46A1-3386-D9FF-F6FA03F28112}"/>
              </a:ext>
            </a:extLst>
          </p:cNvPr>
          <p:cNvSpPr>
            <a:spLocks noGrp="1"/>
          </p:cNvSpPr>
          <p:nvPr>
            <p:ph idx="76"/>
          </p:nvPr>
        </p:nvSpPr>
        <p:spPr/>
        <p:txBody>
          <a:bodyPr/>
          <a:lstStyle/>
          <a:p>
            <a:r>
              <a:rPr lang="en-US" dirty="0"/>
              <a:t>Azacitidine + venetoclax </a:t>
            </a:r>
          </a:p>
        </p:txBody>
      </p:sp>
      <p:sp>
        <p:nvSpPr>
          <p:cNvPr id="25" name="Content Placeholder 24">
            <a:extLst>
              <a:ext uri="{FF2B5EF4-FFF2-40B4-BE49-F238E27FC236}">
                <a16:creationId xmlns:a16="http://schemas.microsoft.com/office/drawing/2014/main" id="{C8EE1AD0-358A-3DF5-29BB-CAFF1EEDA150}"/>
              </a:ext>
            </a:extLst>
          </p:cNvPr>
          <p:cNvSpPr>
            <a:spLocks noGrp="1"/>
          </p:cNvSpPr>
          <p:nvPr>
            <p:ph idx="77"/>
          </p:nvPr>
        </p:nvSpPr>
        <p:spPr/>
        <p:txBody>
          <a:bodyPr/>
          <a:lstStyle/>
          <a:p>
            <a:r>
              <a:rPr lang="en-US" dirty="0"/>
              <a:t>Azacitidine + venetoclax </a:t>
            </a:r>
          </a:p>
        </p:txBody>
      </p:sp>
      <p:sp>
        <p:nvSpPr>
          <p:cNvPr id="26" name="Content Placeholder 25">
            <a:extLst>
              <a:ext uri="{FF2B5EF4-FFF2-40B4-BE49-F238E27FC236}">
                <a16:creationId xmlns:a16="http://schemas.microsoft.com/office/drawing/2014/main" id="{B871A5FA-CD78-A0EE-9BBB-065285BCEBAC}"/>
              </a:ext>
            </a:extLst>
          </p:cNvPr>
          <p:cNvSpPr>
            <a:spLocks noGrp="1"/>
          </p:cNvSpPr>
          <p:nvPr>
            <p:ph idx="78"/>
          </p:nvPr>
        </p:nvSpPr>
        <p:spPr/>
        <p:txBody>
          <a:bodyPr/>
          <a:lstStyle/>
          <a:p>
            <a:r>
              <a:rPr lang="en-US" dirty="0"/>
              <a:t>IDH2 </a:t>
            </a:r>
          </a:p>
        </p:txBody>
      </p:sp>
      <p:sp>
        <p:nvSpPr>
          <p:cNvPr id="27" name="Content Placeholder 26">
            <a:extLst>
              <a:ext uri="{FF2B5EF4-FFF2-40B4-BE49-F238E27FC236}">
                <a16:creationId xmlns:a16="http://schemas.microsoft.com/office/drawing/2014/main" id="{C3A0693E-94FF-0CE0-6289-46E370715C25}"/>
              </a:ext>
            </a:extLst>
          </p:cNvPr>
          <p:cNvSpPr>
            <a:spLocks noGrp="1"/>
          </p:cNvSpPr>
          <p:nvPr>
            <p:ph idx="79"/>
          </p:nvPr>
        </p:nvSpPr>
        <p:spPr/>
        <p:txBody>
          <a:bodyPr/>
          <a:lstStyle/>
          <a:p>
            <a:r>
              <a:rPr lang="en-US" dirty="0"/>
              <a:t>HMA + venetoclax + </a:t>
            </a:r>
            <a:r>
              <a:rPr lang="en-US" dirty="0" err="1"/>
              <a:t>enasidenib</a:t>
            </a:r>
            <a:r>
              <a:rPr lang="en-US" dirty="0"/>
              <a:t> </a:t>
            </a:r>
          </a:p>
        </p:txBody>
      </p:sp>
      <p:sp>
        <p:nvSpPr>
          <p:cNvPr id="28" name="Content Placeholder 27">
            <a:extLst>
              <a:ext uri="{FF2B5EF4-FFF2-40B4-BE49-F238E27FC236}">
                <a16:creationId xmlns:a16="http://schemas.microsoft.com/office/drawing/2014/main" id="{3011E6A7-B4AA-7D56-E2F4-55E74E60494E}"/>
              </a:ext>
            </a:extLst>
          </p:cNvPr>
          <p:cNvSpPr>
            <a:spLocks noGrp="1"/>
          </p:cNvSpPr>
          <p:nvPr>
            <p:ph idx="80"/>
          </p:nvPr>
        </p:nvSpPr>
        <p:spPr/>
        <p:txBody>
          <a:bodyPr/>
          <a:lstStyle/>
          <a:p>
            <a:r>
              <a:rPr lang="en-US" dirty="0"/>
              <a:t>Azacitidine + </a:t>
            </a:r>
            <a:r>
              <a:rPr lang="en-US" dirty="0" err="1"/>
              <a:t>ivosidenib</a:t>
            </a:r>
            <a:r>
              <a:rPr lang="en-US" dirty="0"/>
              <a:t> </a:t>
            </a:r>
          </a:p>
        </p:txBody>
      </p:sp>
      <p:sp>
        <p:nvSpPr>
          <p:cNvPr id="29" name="Content Placeholder 28">
            <a:extLst>
              <a:ext uri="{FF2B5EF4-FFF2-40B4-BE49-F238E27FC236}">
                <a16:creationId xmlns:a16="http://schemas.microsoft.com/office/drawing/2014/main" id="{C7990B7B-EC77-AAB1-234B-544B81804B1C}"/>
              </a:ext>
            </a:extLst>
          </p:cNvPr>
          <p:cNvSpPr>
            <a:spLocks noGrp="1"/>
          </p:cNvSpPr>
          <p:nvPr>
            <p:ph idx="81"/>
          </p:nvPr>
        </p:nvSpPr>
        <p:spPr/>
        <p:txBody>
          <a:bodyPr/>
          <a:lstStyle/>
          <a:p>
            <a:r>
              <a:rPr lang="en-US" dirty="0"/>
              <a:t>Azacitidine + venetoclax + </a:t>
            </a:r>
            <a:r>
              <a:rPr lang="en-US" dirty="0" err="1"/>
              <a:t>enasidenib</a:t>
            </a:r>
            <a:r>
              <a:rPr lang="en-US" dirty="0"/>
              <a:t> </a:t>
            </a:r>
          </a:p>
        </p:txBody>
      </p:sp>
      <p:sp>
        <p:nvSpPr>
          <p:cNvPr id="30" name="Content Placeholder 29">
            <a:extLst>
              <a:ext uri="{FF2B5EF4-FFF2-40B4-BE49-F238E27FC236}">
                <a16:creationId xmlns:a16="http://schemas.microsoft.com/office/drawing/2014/main" id="{021BAEA4-F8CF-2D71-4198-C096CB3AC315}"/>
              </a:ext>
            </a:extLst>
          </p:cNvPr>
          <p:cNvSpPr>
            <a:spLocks noGrp="1"/>
          </p:cNvSpPr>
          <p:nvPr>
            <p:ph idx="82"/>
          </p:nvPr>
        </p:nvSpPr>
        <p:spPr/>
        <p:txBody>
          <a:bodyPr/>
          <a:lstStyle/>
          <a:p>
            <a:r>
              <a:rPr lang="en-US" dirty="0"/>
              <a:t>Azacitidine + </a:t>
            </a:r>
            <a:r>
              <a:rPr lang="en-US" dirty="0" err="1"/>
              <a:t>ivosidenib</a:t>
            </a:r>
            <a:r>
              <a:rPr lang="en-US" dirty="0"/>
              <a:t> </a:t>
            </a:r>
          </a:p>
        </p:txBody>
      </p:sp>
      <p:sp>
        <p:nvSpPr>
          <p:cNvPr id="31" name="Content Placeholder 30">
            <a:extLst>
              <a:ext uri="{FF2B5EF4-FFF2-40B4-BE49-F238E27FC236}">
                <a16:creationId xmlns:a16="http://schemas.microsoft.com/office/drawing/2014/main" id="{226323D3-110F-DBD1-5C55-1962425930BA}"/>
              </a:ext>
            </a:extLst>
          </p:cNvPr>
          <p:cNvSpPr>
            <a:spLocks noGrp="1"/>
          </p:cNvSpPr>
          <p:nvPr>
            <p:ph idx="83"/>
          </p:nvPr>
        </p:nvSpPr>
        <p:spPr/>
        <p:txBody>
          <a:bodyPr/>
          <a:lstStyle/>
          <a:p>
            <a:r>
              <a:rPr lang="en-US" dirty="0"/>
              <a:t>Azacitidine + venetoclax </a:t>
            </a:r>
          </a:p>
        </p:txBody>
      </p:sp>
    </p:spTree>
    <p:extLst>
      <p:ext uri="{BB962C8B-B14F-4D97-AF65-F5344CB8AC3E}">
        <p14:creationId xmlns:p14="http://schemas.microsoft.com/office/powerpoint/2010/main" val="43307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03A7AF-2640-2761-0E46-56C0852831BB}"/>
              </a:ext>
            </a:extLst>
          </p:cNvPr>
          <p:cNvSpPr>
            <a:spLocks noGrp="1"/>
          </p:cNvSpPr>
          <p:nvPr>
            <p:ph idx="46"/>
          </p:nvPr>
        </p:nvSpPr>
        <p:spPr/>
        <p:txBody>
          <a:bodyPr/>
          <a:lstStyle/>
          <a:p>
            <a:r>
              <a:rPr lang="en-US" sz="2200" dirty="0"/>
              <a:t>Oral decitabine (decitabine/cedazuridine) + venetoclax + </a:t>
            </a:r>
            <a:r>
              <a:rPr lang="en-US" sz="2200" dirty="0" err="1"/>
              <a:t>ivosidenib</a:t>
            </a:r>
            <a:endParaRPr lang="en-US" sz="2200" dirty="0"/>
          </a:p>
        </p:txBody>
      </p:sp>
      <p:sp>
        <p:nvSpPr>
          <p:cNvPr id="3" name="Content Placeholder 2">
            <a:extLst>
              <a:ext uri="{FF2B5EF4-FFF2-40B4-BE49-F238E27FC236}">
                <a16:creationId xmlns:a16="http://schemas.microsoft.com/office/drawing/2014/main" id="{47E68C12-5BFE-E869-1DEC-968BCA67814B}"/>
              </a:ext>
            </a:extLst>
          </p:cNvPr>
          <p:cNvSpPr>
            <a:spLocks noGrp="1"/>
          </p:cNvSpPr>
          <p:nvPr>
            <p:ph idx="47"/>
          </p:nvPr>
        </p:nvSpPr>
        <p:spPr/>
        <p:txBody>
          <a:bodyPr/>
          <a:lstStyle/>
          <a:p>
            <a:r>
              <a:rPr lang="en-US" dirty="0" err="1"/>
              <a:t>Ivosidenib</a:t>
            </a:r>
            <a:r>
              <a:rPr lang="en-US" dirty="0"/>
              <a:t> + azacitidine </a:t>
            </a:r>
          </a:p>
        </p:txBody>
      </p:sp>
      <p:sp>
        <p:nvSpPr>
          <p:cNvPr id="4" name="Content Placeholder 3">
            <a:extLst>
              <a:ext uri="{FF2B5EF4-FFF2-40B4-BE49-F238E27FC236}">
                <a16:creationId xmlns:a16="http://schemas.microsoft.com/office/drawing/2014/main" id="{9313B58E-93D4-E6F6-7B32-7BAF77F11089}"/>
              </a:ext>
            </a:extLst>
          </p:cNvPr>
          <p:cNvSpPr>
            <a:spLocks noGrp="1"/>
          </p:cNvSpPr>
          <p:nvPr>
            <p:ph idx="48"/>
          </p:nvPr>
        </p:nvSpPr>
        <p:spPr/>
        <p:txBody>
          <a:bodyPr/>
          <a:lstStyle/>
          <a:p>
            <a:r>
              <a:rPr lang="en-US" dirty="0" err="1"/>
              <a:t>Ivosidenib</a:t>
            </a:r>
            <a:r>
              <a:rPr lang="en-US" dirty="0"/>
              <a:t> or HMA + </a:t>
            </a:r>
            <a:r>
              <a:rPr lang="en-US" dirty="0" err="1"/>
              <a:t>ivosidenib</a:t>
            </a:r>
            <a:r>
              <a:rPr lang="en-US" dirty="0"/>
              <a:t> </a:t>
            </a:r>
          </a:p>
        </p:txBody>
      </p:sp>
      <p:sp>
        <p:nvSpPr>
          <p:cNvPr id="5" name="Content Placeholder 4">
            <a:extLst>
              <a:ext uri="{FF2B5EF4-FFF2-40B4-BE49-F238E27FC236}">
                <a16:creationId xmlns:a16="http://schemas.microsoft.com/office/drawing/2014/main" id="{AB0F25B5-7C3A-3833-809F-013BC82771D0}"/>
              </a:ext>
            </a:extLst>
          </p:cNvPr>
          <p:cNvSpPr>
            <a:spLocks noGrp="1"/>
          </p:cNvSpPr>
          <p:nvPr>
            <p:ph idx="49"/>
          </p:nvPr>
        </p:nvSpPr>
        <p:spPr/>
        <p:txBody>
          <a:bodyPr/>
          <a:lstStyle/>
          <a:p>
            <a:r>
              <a:rPr lang="en-US" dirty="0"/>
              <a:t>Azacitidine + venetoclax </a:t>
            </a:r>
          </a:p>
        </p:txBody>
      </p:sp>
      <p:sp>
        <p:nvSpPr>
          <p:cNvPr id="6" name="Content Placeholder 5">
            <a:extLst>
              <a:ext uri="{FF2B5EF4-FFF2-40B4-BE49-F238E27FC236}">
                <a16:creationId xmlns:a16="http://schemas.microsoft.com/office/drawing/2014/main" id="{D6935A6F-B822-4675-94F3-8A951621BEC5}"/>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9500DBAC-C345-25E4-0F96-23105473D912}"/>
              </a:ext>
            </a:extLst>
          </p:cNvPr>
          <p:cNvSpPr>
            <a:spLocks noGrp="1"/>
          </p:cNvSpPr>
          <p:nvPr>
            <p:ph idx="51"/>
          </p:nvPr>
        </p:nvSpPr>
        <p:spPr/>
        <p:txBody>
          <a:bodyPr/>
          <a:lstStyle/>
          <a:p>
            <a:r>
              <a:rPr lang="en-US" dirty="0"/>
              <a:t>HMA + venetoclax + </a:t>
            </a:r>
            <a:r>
              <a:rPr lang="en-US" dirty="0" err="1"/>
              <a:t>IDHi</a:t>
            </a:r>
            <a:r>
              <a:rPr lang="en-US" dirty="0"/>
              <a:t> ( </a:t>
            </a:r>
            <a:r>
              <a:rPr lang="en-US" dirty="0" err="1"/>
              <a:t>ivosidenib</a:t>
            </a:r>
            <a:r>
              <a:rPr lang="en-US" dirty="0"/>
              <a:t> or </a:t>
            </a:r>
            <a:r>
              <a:rPr lang="en-US" dirty="0" err="1"/>
              <a:t>olutasidenib</a:t>
            </a:r>
            <a:r>
              <a:rPr lang="en-US" dirty="0"/>
              <a:t>) </a:t>
            </a:r>
          </a:p>
        </p:txBody>
      </p:sp>
      <p:sp>
        <p:nvSpPr>
          <p:cNvPr id="8" name="Title 7">
            <a:extLst>
              <a:ext uri="{FF2B5EF4-FFF2-40B4-BE49-F238E27FC236}">
                <a16:creationId xmlns:a16="http://schemas.microsoft.com/office/drawing/2014/main" id="{A820D7AB-3B3F-D92D-DA08-A55BB8991910}"/>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an </a:t>
            </a:r>
            <a:r>
              <a:rPr lang="en-US" u="sng" dirty="0"/>
              <a:t>IDH1 mutation</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37A50091-5F9A-86E0-A788-B35C735FDBA4}"/>
              </a:ext>
            </a:extLst>
          </p:cNvPr>
          <p:cNvSpPr>
            <a:spLocks noGrp="1"/>
          </p:cNvSpPr>
          <p:nvPr>
            <p:ph idx="52"/>
          </p:nvPr>
        </p:nvSpPr>
        <p:spPr/>
        <p:txBody>
          <a:bodyPr/>
          <a:lstStyle/>
          <a:p>
            <a:r>
              <a:rPr lang="en-US" dirty="0" err="1"/>
              <a:t>Olutasidenib</a:t>
            </a:r>
            <a:r>
              <a:rPr lang="en-US" dirty="0"/>
              <a:t> </a:t>
            </a:r>
          </a:p>
        </p:txBody>
      </p:sp>
      <p:sp>
        <p:nvSpPr>
          <p:cNvPr id="10" name="Content Placeholder 9">
            <a:extLst>
              <a:ext uri="{FF2B5EF4-FFF2-40B4-BE49-F238E27FC236}">
                <a16:creationId xmlns:a16="http://schemas.microsoft.com/office/drawing/2014/main" id="{CF10D269-8BAD-0119-C992-FE449F83E2A2}"/>
              </a:ext>
            </a:extLst>
          </p:cNvPr>
          <p:cNvSpPr>
            <a:spLocks noGrp="1"/>
          </p:cNvSpPr>
          <p:nvPr>
            <p:ph idx="53"/>
          </p:nvPr>
        </p:nvSpPr>
        <p:spPr/>
        <p:txBody>
          <a:bodyPr/>
          <a:lstStyle/>
          <a:p>
            <a:r>
              <a:rPr lang="en-US" dirty="0"/>
              <a:t>Azacitidine + venetoclax </a:t>
            </a:r>
          </a:p>
        </p:txBody>
      </p:sp>
      <p:sp>
        <p:nvSpPr>
          <p:cNvPr id="13" name="TextBox 12">
            <a:extLst>
              <a:ext uri="{FF2B5EF4-FFF2-40B4-BE49-F238E27FC236}">
                <a16:creationId xmlns:a16="http://schemas.microsoft.com/office/drawing/2014/main" id="{0F6269A8-D2C0-DEC6-A151-5CB1D3811085}"/>
              </a:ext>
            </a:extLst>
          </p:cNvPr>
          <p:cNvSpPr txBox="1"/>
          <p:nvPr/>
        </p:nvSpPr>
        <p:spPr>
          <a:xfrm>
            <a:off x="551384" y="6165304"/>
            <a:ext cx="17409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IDHi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IDH inhibitor </a:t>
            </a:r>
          </a:p>
        </p:txBody>
      </p:sp>
    </p:spTree>
    <p:extLst>
      <p:ext uri="{BB962C8B-B14F-4D97-AF65-F5344CB8AC3E}">
        <p14:creationId xmlns:p14="http://schemas.microsoft.com/office/powerpoint/2010/main" val="124760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3EB7CC-BDC3-E4EE-EEC4-89C56379AB6A}"/>
              </a:ext>
            </a:extLst>
          </p:cNvPr>
          <p:cNvSpPr>
            <a:spLocks noGrp="1"/>
          </p:cNvSpPr>
          <p:nvPr>
            <p:ph idx="46"/>
          </p:nvPr>
        </p:nvSpPr>
        <p:spPr/>
        <p:txBody>
          <a:bodyPr/>
          <a:lstStyle/>
          <a:p>
            <a:r>
              <a:rPr lang="en-US" dirty="0" err="1"/>
              <a:t>Olutasidenib</a:t>
            </a:r>
            <a:endParaRPr lang="en-US" dirty="0"/>
          </a:p>
        </p:txBody>
      </p:sp>
      <p:sp>
        <p:nvSpPr>
          <p:cNvPr id="3" name="Content Placeholder 2">
            <a:extLst>
              <a:ext uri="{FF2B5EF4-FFF2-40B4-BE49-F238E27FC236}">
                <a16:creationId xmlns:a16="http://schemas.microsoft.com/office/drawing/2014/main" id="{5F37A4CC-2163-76CD-D7F3-DE6E363B350F}"/>
              </a:ext>
            </a:extLst>
          </p:cNvPr>
          <p:cNvSpPr>
            <a:spLocks noGrp="1"/>
          </p:cNvSpPr>
          <p:nvPr>
            <p:ph idx="47"/>
          </p:nvPr>
        </p:nvSpPr>
        <p:spPr/>
        <p:txBody>
          <a:bodyPr/>
          <a:lstStyle/>
          <a:p>
            <a:r>
              <a:rPr lang="en-US" dirty="0" err="1"/>
              <a:t>Olutasidenib</a:t>
            </a:r>
            <a:r>
              <a:rPr lang="en-US" dirty="0"/>
              <a:t> </a:t>
            </a:r>
          </a:p>
        </p:txBody>
      </p:sp>
      <p:sp>
        <p:nvSpPr>
          <p:cNvPr id="4" name="Content Placeholder 3">
            <a:extLst>
              <a:ext uri="{FF2B5EF4-FFF2-40B4-BE49-F238E27FC236}">
                <a16:creationId xmlns:a16="http://schemas.microsoft.com/office/drawing/2014/main" id="{DBBFB17B-D134-BB56-A207-9AD4491363F1}"/>
              </a:ext>
            </a:extLst>
          </p:cNvPr>
          <p:cNvSpPr>
            <a:spLocks noGrp="1"/>
          </p:cNvSpPr>
          <p:nvPr>
            <p:ph idx="48"/>
          </p:nvPr>
        </p:nvSpPr>
        <p:spPr/>
        <p:txBody>
          <a:bodyPr/>
          <a:lstStyle/>
          <a:p>
            <a:r>
              <a:rPr lang="en-US" dirty="0"/>
              <a:t>HMA + </a:t>
            </a:r>
            <a:r>
              <a:rPr lang="en-US" dirty="0" err="1"/>
              <a:t>ivosidenib</a:t>
            </a:r>
            <a:r>
              <a:rPr lang="en-US" dirty="0"/>
              <a:t> </a:t>
            </a:r>
          </a:p>
        </p:txBody>
      </p:sp>
      <p:sp>
        <p:nvSpPr>
          <p:cNvPr id="5" name="Content Placeholder 4">
            <a:extLst>
              <a:ext uri="{FF2B5EF4-FFF2-40B4-BE49-F238E27FC236}">
                <a16:creationId xmlns:a16="http://schemas.microsoft.com/office/drawing/2014/main" id="{F15C5312-E2A4-5694-6427-EFEB696BADA8}"/>
              </a:ext>
            </a:extLst>
          </p:cNvPr>
          <p:cNvSpPr>
            <a:spLocks noGrp="1"/>
          </p:cNvSpPr>
          <p:nvPr>
            <p:ph idx="49"/>
          </p:nvPr>
        </p:nvSpPr>
        <p:spPr/>
        <p:txBody>
          <a:bodyPr/>
          <a:lstStyle/>
          <a:p>
            <a:r>
              <a:rPr lang="en-US" dirty="0" err="1"/>
              <a:t>Olutasidenib</a:t>
            </a:r>
            <a:endParaRPr lang="en-US" dirty="0"/>
          </a:p>
        </p:txBody>
      </p:sp>
      <p:sp>
        <p:nvSpPr>
          <p:cNvPr id="6" name="Content Placeholder 5">
            <a:extLst>
              <a:ext uri="{FF2B5EF4-FFF2-40B4-BE49-F238E27FC236}">
                <a16:creationId xmlns:a16="http://schemas.microsoft.com/office/drawing/2014/main" id="{E6D50C02-335A-AF45-480E-8BD83E61F5D8}"/>
              </a:ext>
            </a:extLst>
          </p:cNvPr>
          <p:cNvSpPr>
            <a:spLocks noGrp="1"/>
          </p:cNvSpPr>
          <p:nvPr>
            <p:ph idx="50"/>
          </p:nvPr>
        </p:nvSpPr>
        <p:spPr/>
        <p:txBody>
          <a:bodyPr/>
          <a:lstStyle/>
          <a:p>
            <a:r>
              <a:rPr lang="en-US" dirty="0" err="1"/>
              <a:t>Ivosidenib</a:t>
            </a:r>
            <a:r>
              <a:rPr lang="en-US" dirty="0"/>
              <a:t> </a:t>
            </a:r>
          </a:p>
        </p:txBody>
      </p:sp>
      <p:sp>
        <p:nvSpPr>
          <p:cNvPr id="7" name="Content Placeholder 6">
            <a:extLst>
              <a:ext uri="{FF2B5EF4-FFF2-40B4-BE49-F238E27FC236}">
                <a16:creationId xmlns:a16="http://schemas.microsoft.com/office/drawing/2014/main" id="{3D96BA1C-F956-02A9-04A2-69977AC42F82}"/>
              </a:ext>
            </a:extLst>
          </p:cNvPr>
          <p:cNvSpPr>
            <a:spLocks noGrp="1"/>
          </p:cNvSpPr>
          <p:nvPr>
            <p:ph idx="51"/>
          </p:nvPr>
        </p:nvSpPr>
        <p:spPr/>
        <p:txBody>
          <a:bodyPr/>
          <a:lstStyle/>
          <a:p>
            <a:r>
              <a:rPr lang="en-US" dirty="0" err="1"/>
              <a:t>Olutasidenib</a:t>
            </a:r>
            <a:r>
              <a:rPr lang="en-US" dirty="0"/>
              <a:t> </a:t>
            </a:r>
          </a:p>
        </p:txBody>
      </p:sp>
      <p:sp>
        <p:nvSpPr>
          <p:cNvPr id="8" name="Title 7">
            <a:extLst>
              <a:ext uri="{FF2B5EF4-FFF2-40B4-BE49-F238E27FC236}">
                <a16:creationId xmlns:a16="http://schemas.microsoft.com/office/drawing/2014/main" id="{78D740DA-EE29-AA1B-2FB8-141F3A26DB5F}"/>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an </a:t>
            </a:r>
            <a:r>
              <a:rPr lang="en-US" u="sng" dirty="0"/>
              <a:t>IDH1 mutation</a:t>
            </a:r>
            <a:r>
              <a:rPr lang="en-US" dirty="0"/>
              <a:t> who experienced disease progression on </a:t>
            </a:r>
            <a:r>
              <a:rPr lang="en-US" u="sng" dirty="0"/>
              <a:t>azacitidine/</a:t>
            </a:r>
            <a:r>
              <a:rPr lang="en-US" u="sng" dirty="0" err="1"/>
              <a:t>venetoclax</a:t>
            </a:r>
            <a:r>
              <a:rPr lang="en-US" dirty="0"/>
              <a:t>?</a:t>
            </a:r>
          </a:p>
        </p:txBody>
      </p:sp>
      <p:sp>
        <p:nvSpPr>
          <p:cNvPr id="9" name="Content Placeholder 8">
            <a:extLst>
              <a:ext uri="{FF2B5EF4-FFF2-40B4-BE49-F238E27FC236}">
                <a16:creationId xmlns:a16="http://schemas.microsoft.com/office/drawing/2014/main" id="{09CDCD45-A3E8-4120-3B0C-394F65D58541}"/>
              </a:ext>
            </a:extLst>
          </p:cNvPr>
          <p:cNvSpPr>
            <a:spLocks noGrp="1"/>
          </p:cNvSpPr>
          <p:nvPr>
            <p:ph idx="52"/>
          </p:nvPr>
        </p:nvSpPr>
        <p:spPr/>
        <p:txBody>
          <a:bodyPr/>
          <a:lstStyle/>
          <a:p>
            <a:r>
              <a:rPr lang="en-US" dirty="0" err="1"/>
              <a:t>Olutasidenib</a:t>
            </a:r>
            <a:r>
              <a:rPr lang="en-US" dirty="0"/>
              <a:t> </a:t>
            </a:r>
          </a:p>
        </p:txBody>
      </p:sp>
      <p:sp>
        <p:nvSpPr>
          <p:cNvPr id="10" name="Content Placeholder 9">
            <a:extLst>
              <a:ext uri="{FF2B5EF4-FFF2-40B4-BE49-F238E27FC236}">
                <a16:creationId xmlns:a16="http://schemas.microsoft.com/office/drawing/2014/main" id="{2F25973F-4546-9ECC-FFD5-E56A0CD84407}"/>
              </a:ext>
            </a:extLst>
          </p:cNvPr>
          <p:cNvSpPr>
            <a:spLocks noGrp="1"/>
          </p:cNvSpPr>
          <p:nvPr>
            <p:ph idx="53"/>
          </p:nvPr>
        </p:nvSpPr>
        <p:spPr/>
        <p:txBody>
          <a:bodyPr/>
          <a:lstStyle/>
          <a:p>
            <a:r>
              <a:rPr lang="en-US" dirty="0" err="1"/>
              <a:t>Ivosidenib</a:t>
            </a:r>
            <a:endParaRPr lang="en-US" dirty="0"/>
          </a:p>
        </p:txBody>
      </p:sp>
    </p:spTree>
    <p:extLst>
      <p:ext uri="{BB962C8B-B14F-4D97-AF65-F5344CB8AC3E}">
        <p14:creationId xmlns:p14="http://schemas.microsoft.com/office/powerpoint/2010/main" val="104927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442DF-E17E-CF4E-830C-435D9FCB279E}"/>
              </a:ext>
            </a:extLst>
          </p:cNvPr>
          <p:cNvSpPr>
            <a:spLocks noGrp="1"/>
          </p:cNvSpPr>
          <p:nvPr>
            <p:ph idx="46"/>
          </p:nvPr>
        </p:nvSpPr>
        <p:spPr/>
        <p:txBody>
          <a:bodyPr/>
          <a:lstStyle/>
          <a:p>
            <a:pPr>
              <a:lnSpc>
                <a:spcPts val="1900"/>
              </a:lnSpc>
            </a:pPr>
            <a:r>
              <a:rPr lang="en-US" sz="1800" kern="100" dirty="0">
                <a:effectLst/>
                <a:latin typeface="Calibri" panose="020F0502020204030204" pitchFamily="34" charset="0"/>
                <a:ea typeface="Calibri" panose="020F0502020204030204" pitchFamily="34" charset="0"/>
                <a:cs typeface="Calibri" panose="020F0502020204030204" pitchFamily="34" charset="0"/>
              </a:rPr>
              <a:t>All situations as my understanding is that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olutasidenib</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can work in patients treated with prior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ivosidenib</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2CA6096-3194-3F4E-D6C4-0EE3EDC7AA6B}"/>
              </a:ext>
            </a:extLst>
          </p:cNvPr>
          <p:cNvSpPr>
            <a:spLocks noGrp="1"/>
          </p:cNvSpPr>
          <p:nvPr>
            <p:ph idx="47"/>
          </p:nvPr>
        </p:nvSpPr>
        <p:spPr/>
        <p:txBody>
          <a:bodyPr/>
          <a:lstStyle/>
          <a:p>
            <a:r>
              <a:rPr lang="en-US" dirty="0"/>
              <a:t>If there are no other options </a:t>
            </a:r>
          </a:p>
        </p:txBody>
      </p:sp>
      <p:sp>
        <p:nvSpPr>
          <p:cNvPr id="4" name="Content Placeholder 3">
            <a:extLst>
              <a:ext uri="{FF2B5EF4-FFF2-40B4-BE49-F238E27FC236}">
                <a16:creationId xmlns:a16="http://schemas.microsoft.com/office/drawing/2014/main" id="{6FD8D6F8-36D2-81CB-C17D-F69B78176AD6}"/>
              </a:ext>
            </a:extLst>
          </p:cNvPr>
          <p:cNvSpPr>
            <a:spLocks noGrp="1"/>
          </p:cNvSpPr>
          <p:nvPr>
            <p:ph idx="48"/>
          </p:nvPr>
        </p:nvSpPr>
        <p:spPr/>
        <p:txBody>
          <a:bodyPr/>
          <a:lstStyle/>
          <a:p>
            <a:r>
              <a:rPr lang="en-US" dirty="0"/>
              <a:t>One can use </a:t>
            </a:r>
            <a:r>
              <a:rPr lang="en-US" dirty="0" err="1"/>
              <a:t>olutasidenib</a:t>
            </a:r>
            <a:r>
              <a:rPr lang="en-US" dirty="0"/>
              <a:t>, if </a:t>
            </a:r>
            <a:r>
              <a:rPr lang="en-US" dirty="0" err="1"/>
              <a:t>ivosidenib</a:t>
            </a:r>
            <a:r>
              <a:rPr lang="en-US" dirty="0"/>
              <a:t> was used previously </a:t>
            </a:r>
          </a:p>
        </p:txBody>
      </p:sp>
      <p:sp>
        <p:nvSpPr>
          <p:cNvPr id="5" name="Content Placeholder 4">
            <a:extLst>
              <a:ext uri="{FF2B5EF4-FFF2-40B4-BE49-F238E27FC236}">
                <a16:creationId xmlns:a16="http://schemas.microsoft.com/office/drawing/2014/main" id="{84C1931D-9BA9-A589-B536-CE30E861F139}"/>
              </a:ext>
            </a:extLst>
          </p:cNvPr>
          <p:cNvSpPr>
            <a:spLocks noGrp="1"/>
          </p:cNvSpPr>
          <p:nvPr>
            <p:ph idx="49"/>
          </p:nvPr>
        </p:nvSpPr>
        <p:spPr/>
        <p:txBody>
          <a:bodyPr/>
          <a:lstStyle/>
          <a:p>
            <a:r>
              <a:rPr lang="en-US" b="1" kern="100" dirty="0">
                <a:effectLst/>
                <a:latin typeface="Calibri" panose="020F0502020204030204" pitchFamily="34" charset="0"/>
                <a:ea typeface="Calibri" panose="020F0502020204030204" pitchFamily="34" charset="0"/>
                <a:cs typeface="Calibri" panose="020F0502020204030204" pitchFamily="34" charset="0"/>
              </a:rPr>
              <a:t>Change of IDH1 inhibitor or prolonged time off IDH1 inhibitor</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22F80876-4ED2-A586-47A1-DF946E7F52B4}"/>
              </a:ext>
            </a:extLst>
          </p:cNvPr>
          <p:cNvSpPr>
            <a:spLocks noGrp="1"/>
          </p:cNvSpPr>
          <p:nvPr>
            <p:ph idx="50"/>
          </p:nvPr>
        </p:nvSpPr>
        <p:spPr/>
        <p:txBody>
          <a:bodyPr/>
          <a:lstStyle/>
          <a:p>
            <a:r>
              <a:rPr lang="en-US" dirty="0"/>
              <a:t>None </a:t>
            </a:r>
          </a:p>
        </p:txBody>
      </p:sp>
      <p:sp>
        <p:nvSpPr>
          <p:cNvPr id="7" name="Content Placeholder 6">
            <a:extLst>
              <a:ext uri="{FF2B5EF4-FFF2-40B4-BE49-F238E27FC236}">
                <a16:creationId xmlns:a16="http://schemas.microsoft.com/office/drawing/2014/main" id="{7C036504-3CD7-9D8B-7AC4-E264897940D9}"/>
              </a:ext>
            </a:extLst>
          </p:cNvPr>
          <p:cNvSpPr>
            <a:spLocks noGrp="1"/>
          </p:cNvSpPr>
          <p:nvPr>
            <p:ph idx="51"/>
          </p:nvPr>
        </p:nvSpPr>
        <p:spPr/>
        <p:txBody>
          <a:bodyPr/>
          <a:lstStyle/>
          <a:p>
            <a:pPr>
              <a:lnSpc>
                <a:spcPts val="1800"/>
              </a:lnSpc>
            </a:pPr>
            <a:r>
              <a:rPr lang="en-US" sz="1800" dirty="0"/>
              <a:t>Reasonable to try </a:t>
            </a:r>
            <a:r>
              <a:rPr lang="en-US" sz="1800" dirty="0" err="1"/>
              <a:t>ivo</a:t>
            </a:r>
            <a:r>
              <a:rPr lang="en-US" sz="1800" dirty="0"/>
              <a:t> or </a:t>
            </a:r>
            <a:r>
              <a:rPr lang="en-US" sz="1800" dirty="0" err="1"/>
              <a:t>oluta</a:t>
            </a:r>
            <a:r>
              <a:rPr lang="en-US" sz="1800" dirty="0"/>
              <a:t> if the other has failed — but would give in a combination with an HMA + </a:t>
            </a:r>
            <a:r>
              <a:rPr lang="en-US" sz="1800" dirty="0" err="1"/>
              <a:t>ven</a:t>
            </a:r>
            <a:r>
              <a:rPr lang="en-US" sz="1800" dirty="0"/>
              <a:t> at the time of relapse to improve synergy and response </a:t>
            </a:r>
          </a:p>
        </p:txBody>
      </p:sp>
      <p:sp>
        <p:nvSpPr>
          <p:cNvPr id="8" name="Title 7">
            <a:extLst>
              <a:ext uri="{FF2B5EF4-FFF2-40B4-BE49-F238E27FC236}">
                <a16:creationId xmlns:a16="http://schemas.microsoft.com/office/drawing/2014/main" id="{0EB70AD1-CE46-B249-80B4-6253322ABC96}"/>
              </a:ext>
            </a:extLst>
          </p:cNvPr>
          <p:cNvSpPr>
            <a:spLocks noGrp="1"/>
          </p:cNvSpPr>
          <p:nvPr>
            <p:ph type="title"/>
          </p:nvPr>
        </p:nvSpPr>
        <p:spPr/>
        <p:txBody>
          <a:bodyPr/>
          <a:lstStyle/>
          <a:p>
            <a:r>
              <a:rPr lang="en-US" dirty="0"/>
              <a:t>In which situations, if any, would you use an IDH1 inhibitor for a patient with relapsed/refractory IDH1-mutant AML who had previously received an IDH1 inhibitor?</a:t>
            </a:r>
          </a:p>
        </p:txBody>
      </p:sp>
      <p:sp>
        <p:nvSpPr>
          <p:cNvPr id="9" name="Content Placeholder 8">
            <a:extLst>
              <a:ext uri="{FF2B5EF4-FFF2-40B4-BE49-F238E27FC236}">
                <a16:creationId xmlns:a16="http://schemas.microsoft.com/office/drawing/2014/main" id="{DE00C992-D2E5-7470-D225-76BA3879AC20}"/>
              </a:ext>
            </a:extLst>
          </p:cNvPr>
          <p:cNvSpPr>
            <a:spLocks noGrp="1"/>
          </p:cNvSpPr>
          <p:nvPr>
            <p:ph idx="52"/>
          </p:nvPr>
        </p:nvSpPr>
        <p:spPr/>
        <p:txBody>
          <a:bodyPr/>
          <a:lstStyle/>
          <a:p>
            <a:r>
              <a:rPr lang="en-US" dirty="0"/>
              <a:t>Frail patient unable to receive intensive chemo or combinations </a:t>
            </a:r>
          </a:p>
        </p:txBody>
      </p:sp>
      <p:sp>
        <p:nvSpPr>
          <p:cNvPr id="10" name="Content Placeholder 9">
            <a:extLst>
              <a:ext uri="{FF2B5EF4-FFF2-40B4-BE49-F238E27FC236}">
                <a16:creationId xmlns:a16="http://schemas.microsoft.com/office/drawing/2014/main" id="{C2C36336-3159-32E0-044E-F9F8423B7EB1}"/>
              </a:ext>
            </a:extLst>
          </p:cNvPr>
          <p:cNvSpPr>
            <a:spLocks noGrp="1"/>
          </p:cNvSpPr>
          <p:nvPr>
            <p:ph idx="53"/>
          </p:nvPr>
        </p:nvSpPr>
        <p:spPr/>
        <p:txBody>
          <a:bodyPr/>
          <a:lstStyle/>
          <a:p>
            <a:pPr>
              <a:lnSpc>
                <a:spcPts val="1700"/>
              </a:lnSpc>
            </a:pPr>
            <a:r>
              <a:rPr lang="en-US" sz="1800" dirty="0">
                <a:latin typeface="Calibri" panose="020F0502020204030204" pitchFamily="34" charset="0"/>
                <a:ea typeface="Calibri" panose="020F0502020204030204" pitchFamily="34" charset="0"/>
                <a:cs typeface="Calibri" panose="020F0502020204030204" pitchFamily="34" charset="0"/>
              </a:rPr>
              <a:t>Relapse </a:t>
            </a:r>
            <a:r>
              <a:rPr lang="en-US" sz="1800" dirty="0">
                <a:effectLst/>
                <a:latin typeface="Calibri" panose="020F0502020204030204" pitchFamily="34" charset="0"/>
                <a:ea typeface="Calibri" panose="020F0502020204030204" pitchFamily="34" charset="0"/>
                <a:cs typeface="Calibri" panose="020F0502020204030204" pitchFamily="34" charset="0"/>
              </a:rPr>
              <a:t>while not on an IDH1 inhibitor; </a:t>
            </a:r>
            <a:r>
              <a:rPr lang="en-US" sz="1800" kern="100" dirty="0">
                <a:effectLst/>
                <a:latin typeface="Calibri" panose="020F0502020204030204" pitchFamily="34" charset="0"/>
                <a:ea typeface="Calibri" panose="020F0502020204030204" pitchFamily="34" charset="0"/>
                <a:cs typeface="Calibri" panose="020F0502020204030204" pitchFamily="34" charset="0"/>
              </a:rPr>
              <a:t>IDH1 mutation present at relapse; </a:t>
            </a:r>
            <a:br>
              <a:rPr lang="en-US" sz="1800" kern="100">
                <a:effectLst/>
                <a:latin typeface="Calibri" panose="020F0502020204030204" pitchFamily="34" charset="0"/>
                <a:ea typeface="Calibri" panose="020F0502020204030204" pitchFamily="34" charset="0"/>
                <a:cs typeface="Calibri" panose="020F0502020204030204" pitchFamily="34" charset="0"/>
              </a:rPr>
            </a:br>
            <a:r>
              <a:rPr lang="en-US" sz="1800">
                <a:effectLst/>
                <a:latin typeface="Calibri" panose="020F0502020204030204" pitchFamily="34" charset="0"/>
                <a:ea typeface="Calibri" panose="020F0502020204030204" pitchFamily="34" charset="0"/>
                <a:cs typeface="Calibri" panose="020F0502020204030204" pitchFamily="34" charset="0"/>
              </a:rPr>
              <a:t>tolerability </a:t>
            </a:r>
            <a:r>
              <a:rPr lang="en-US" sz="1800" dirty="0">
                <a:effectLst/>
                <a:latin typeface="Calibri" panose="020F0502020204030204" pitchFamily="34" charset="0"/>
                <a:ea typeface="Calibri" panose="020F0502020204030204" pitchFamily="34" charset="0"/>
                <a:cs typeface="Calibri" panose="020F0502020204030204" pitchFamily="34" charset="0"/>
              </a:rPr>
              <a:t>issues with prior IDH1 inhibitor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607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0F55A7-506C-1087-6068-EAB92366922C}"/>
              </a:ext>
            </a:extLst>
          </p:cNvPr>
          <p:cNvSpPr>
            <a:spLocks noGrp="1"/>
          </p:cNvSpPr>
          <p:nvPr>
            <p:ph idx="46"/>
          </p:nvPr>
        </p:nvSpPr>
        <p:spPr/>
        <p:txBody>
          <a:bodyPr/>
          <a:lstStyle/>
          <a:p>
            <a:r>
              <a:rPr lang="en-US" dirty="0" err="1"/>
              <a:t>Olutasidenib</a:t>
            </a:r>
            <a:r>
              <a:rPr lang="en-US" dirty="0"/>
              <a:t> is more efficacious </a:t>
            </a:r>
          </a:p>
        </p:txBody>
      </p:sp>
      <p:sp>
        <p:nvSpPr>
          <p:cNvPr id="12" name="Content Placeholder 11">
            <a:extLst>
              <a:ext uri="{FF2B5EF4-FFF2-40B4-BE49-F238E27FC236}">
                <a16:creationId xmlns:a16="http://schemas.microsoft.com/office/drawing/2014/main" id="{ED0E7FA8-24EA-B304-DB8E-CF8D4597DC4C}"/>
              </a:ext>
            </a:extLst>
          </p:cNvPr>
          <p:cNvSpPr>
            <a:spLocks noGrp="1"/>
          </p:cNvSpPr>
          <p:nvPr>
            <p:ph idx="47"/>
          </p:nvPr>
        </p:nvSpPr>
        <p:spPr/>
        <p:txBody>
          <a:bodyPr/>
          <a:lstStyle/>
          <a:p>
            <a:r>
              <a:rPr lang="en-US" dirty="0"/>
              <a:t>Efficacy is about the same </a:t>
            </a:r>
          </a:p>
        </p:txBody>
      </p:sp>
      <p:sp>
        <p:nvSpPr>
          <p:cNvPr id="13" name="Content Placeholder 12">
            <a:extLst>
              <a:ext uri="{FF2B5EF4-FFF2-40B4-BE49-F238E27FC236}">
                <a16:creationId xmlns:a16="http://schemas.microsoft.com/office/drawing/2014/main" id="{DEFA24D5-9894-45CB-E36B-B07A84CDAFCF}"/>
              </a:ext>
            </a:extLst>
          </p:cNvPr>
          <p:cNvSpPr>
            <a:spLocks noGrp="1"/>
          </p:cNvSpPr>
          <p:nvPr>
            <p:ph idx="48"/>
          </p:nvPr>
        </p:nvSpPr>
        <p:spPr/>
        <p:txBody>
          <a:bodyPr/>
          <a:lstStyle/>
          <a:p>
            <a:r>
              <a:rPr lang="en-US" dirty="0"/>
              <a:t>Efficacy is about the same </a:t>
            </a:r>
          </a:p>
        </p:txBody>
      </p:sp>
      <p:sp>
        <p:nvSpPr>
          <p:cNvPr id="14" name="Content Placeholder 13">
            <a:extLst>
              <a:ext uri="{FF2B5EF4-FFF2-40B4-BE49-F238E27FC236}">
                <a16:creationId xmlns:a16="http://schemas.microsoft.com/office/drawing/2014/main" id="{B199FEC4-42DE-A815-8474-A97DB5908112}"/>
              </a:ext>
            </a:extLst>
          </p:cNvPr>
          <p:cNvSpPr>
            <a:spLocks noGrp="1"/>
          </p:cNvSpPr>
          <p:nvPr>
            <p:ph idx="49"/>
          </p:nvPr>
        </p:nvSpPr>
        <p:spPr/>
        <p:txBody>
          <a:bodyPr/>
          <a:lstStyle/>
          <a:p>
            <a:r>
              <a:rPr lang="en-US" kern="100" dirty="0" err="1">
                <a:effectLst/>
                <a:latin typeface="Calibri" panose="020F0502020204030204" pitchFamily="34" charset="0"/>
                <a:ea typeface="Calibri" panose="020F0502020204030204" pitchFamily="34" charset="0"/>
                <a:cs typeface="Calibri" panose="020F0502020204030204" pitchFamily="34" charset="0"/>
              </a:rPr>
              <a:t>Olutasidenib</a:t>
            </a:r>
            <a:r>
              <a:rPr lang="en-US" kern="100" dirty="0">
                <a:effectLst/>
                <a:latin typeface="Calibri" panose="020F0502020204030204" pitchFamily="34" charset="0"/>
                <a:ea typeface="Calibri" panose="020F0502020204030204" pitchFamily="34" charset="0"/>
                <a:cs typeface="Calibri" panose="020F0502020204030204" pitchFamily="34" charset="0"/>
              </a:rPr>
              <a:t> is more efficacious</a:t>
            </a:r>
          </a:p>
        </p:txBody>
      </p:sp>
      <p:sp>
        <p:nvSpPr>
          <p:cNvPr id="15" name="Content Placeholder 14">
            <a:extLst>
              <a:ext uri="{FF2B5EF4-FFF2-40B4-BE49-F238E27FC236}">
                <a16:creationId xmlns:a16="http://schemas.microsoft.com/office/drawing/2014/main" id="{8F5473B6-F040-AFCA-E58B-4367E1B40002}"/>
              </a:ext>
            </a:extLst>
          </p:cNvPr>
          <p:cNvSpPr>
            <a:spLocks noGrp="1"/>
          </p:cNvSpPr>
          <p:nvPr>
            <p:ph idx="50"/>
          </p:nvPr>
        </p:nvSpPr>
        <p:spPr/>
        <p:txBody>
          <a:bodyPr/>
          <a:lstStyle/>
          <a:p>
            <a:r>
              <a:rPr lang="en-US" dirty="0"/>
              <a:t>Efficacy is about the same </a:t>
            </a:r>
          </a:p>
        </p:txBody>
      </p:sp>
      <p:sp>
        <p:nvSpPr>
          <p:cNvPr id="16" name="Content Placeholder 15">
            <a:extLst>
              <a:ext uri="{FF2B5EF4-FFF2-40B4-BE49-F238E27FC236}">
                <a16:creationId xmlns:a16="http://schemas.microsoft.com/office/drawing/2014/main" id="{51738031-A44B-A4C4-955A-EAF1A9EC5F4B}"/>
              </a:ext>
            </a:extLst>
          </p:cNvPr>
          <p:cNvSpPr>
            <a:spLocks noGrp="1"/>
          </p:cNvSpPr>
          <p:nvPr>
            <p:ph idx="58"/>
          </p:nvPr>
        </p:nvSpPr>
        <p:spPr/>
        <p:txBody>
          <a:bodyPr/>
          <a:lstStyle/>
          <a:p>
            <a:r>
              <a:rPr lang="en-US" dirty="0"/>
              <a:t>Efficacy </a:t>
            </a:r>
          </a:p>
        </p:txBody>
      </p:sp>
      <p:sp>
        <p:nvSpPr>
          <p:cNvPr id="17" name="Content Placeholder 16">
            <a:extLst>
              <a:ext uri="{FF2B5EF4-FFF2-40B4-BE49-F238E27FC236}">
                <a16:creationId xmlns:a16="http://schemas.microsoft.com/office/drawing/2014/main" id="{785F79DF-C6C3-5938-D942-05C727B218C2}"/>
              </a:ext>
            </a:extLst>
          </p:cNvPr>
          <p:cNvSpPr>
            <a:spLocks noGrp="1"/>
          </p:cNvSpPr>
          <p:nvPr>
            <p:ph idx="71"/>
          </p:nvPr>
        </p:nvSpPr>
        <p:spPr/>
        <p:txBody>
          <a:bodyPr/>
          <a:lstStyle/>
          <a:p>
            <a:r>
              <a:rPr lang="en-US" dirty="0"/>
              <a:t>Efficacy is about the same </a:t>
            </a:r>
          </a:p>
        </p:txBody>
      </p:sp>
      <p:sp>
        <p:nvSpPr>
          <p:cNvPr id="8" name="Title 7">
            <a:extLst>
              <a:ext uri="{FF2B5EF4-FFF2-40B4-BE49-F238E27FC236}">
                <a16:creationId xmlns:a16="http://schemas.microsoft.com/office/drawing/2014/main" id="{AE9F5D60-C9E0-5803-0D8B-D8B4AF487AFA}"/>
              </a:ext>
            </a:extLst>
          </p:cNvPr>
          <p:cNvSpPr>
            <a:spLocks noGrp="1"/>
          </p:cNvSpPr>
          <p:nvPr>
            <p:ph type="title"/>
          </p:nvPr>
        </p:nvSpPr>
        <p:spPr/>
        <p:txBody>
          <a:bodyPr/>
          <a:lstStyle/>
          <a:p>
            <a:r>
              <a:rPr lang="en-US" dirty="0"/>
              <a:t>Based on published research data and your own clinical experience, how would you indirectly compare the global </a:t>
            </a:r>
            <a:r>
              <a:rPr lang="en-US" u="sng" dirty="0"/>
              <a:t>efficacy and tolerability/toxicity</a:t>
            </a:r>
            <a:r>
              <a:rPr lang="en-US" dirty="0"/>
              <a:t> of </a:t>
            </a:r>
            <a:r>
              <a:rPr lang="en-US" dirty="0" err="1"/>
              <a:t>olutasidenib</a:t>
            </a:r>
            <a:r>
              <a:rPr lang="en-US" dirty="0"/>
              <a:t> to that of </a:t>
            </a:r>
            <a:r>
              <a:rPr lang="en-US" dirty="0" err="1"/>
              <a:t>ivosidenib</a:t>
            </a:r>
            <a:r>
              <a:rPr lang="en-US" dirty="0"/>
              <a:t> for patients with relapsed/refractory AML and an IDH1 mutation?</a:t>
            </a:r>
          </a:p>
        </p:txBody>
      </p:sp>
      <p:sp>
        <p:nvSpPr>
          <p:cNvPr id="18" name="Content Placeholder 17">
            <a:extLst>
              <a:ext uri="{FF2B5EF4-FFF2-40B4-BE49-F238E27FC236}">
                <a16:creationId xmlns:a16="http://schemas.microsoft.com/office/drawing/2014/main" id="{B8B03CEC-0F1A-CEF4-A72A-80F5A8B448D0}"/>
              </a:ext>
            </a:extLst>
          </p:cNvPr>
          <p:cNvSpPr>
            <a:spLocks noGrp="1"/>
          </p:cNvSpPr>
          <p:nvPr>
            <p:ph idx="73"/>
          </p:nvPr>
        </p:nvSpPr>
        <p:spPr/>
        <p:txBody>
          <a:bodyPr/>
          <a:lstStyle/>
          <a:p>
            <a:r>
              <a:rPr lang="en-US" dirty="0"/>
              <a:t>Tolerability is about the same </a:t>
            </a:r>
          </a:p>
        </p:txBody>
      </p:sp>
      <p:sp>
        <p:nvSpPr>
          <p:cNvPr id="19" name="Content Placeholder 18">
            <a:extLst>
              <a:ext uri="{FF2B5EF4-FFF2-40B4-BE49-F238E27FC236}">
                <a16:creationId xmlns:a16="http://schemas.microsoft.com/office/drawing/2014/main" id="{AD3F7F19-FE6B-E0E2-03A3-D9CBABE0CCD4}"/>
              </a:ext>
            </a:extLst>
          </p:cNvPr>
          <p:cNvSpPr>
            <a:spLocks noGrp="1"/>
          </p:cNvSpPr>
          <p:nvPr>
            <p:ph idx="74"/>
          </p:nvPr>
        </p:nvSpPr>
        <p:spPr/>
        <p:txBody>
          <a:bodyPr/>
          <a:lstStyle/>
          <a:p>
            <a:r>
              <a:rPr lang="en-US" dirty="0" err="1"/>
              <a:t>Ivosidenib</a:t>
            </a:r>
            <a:r>
              <a:rPr lang="en-US" dirty="0"/>
              <a:t> is more tolerable </a:t>
            </a:r>
          </a:p>
        </p:txBody>
      </p:sp>
      <p:sp>
        <p:nvSpPr>
          <p:cNvPr id="20" name="Content Placeholder 19">
            <a:extLst>
              <a:ext uri="{FF2B5EF4-FFF2-40B4-BE49-F238E27FC236}">
                <a16:creationId xmlns:a16="http://schemas.microsoft.com/office/drawing/2014/main" id="{4F33A841-116F-8262-0FDA-72452B5A937F}"/>
              </a:ext>
            </a:extLst>
          </p:cNvPr>
          <p:cNvSpPr>
            <a:spLocks noGrp="1"/>
          </p:cNvSpPr>
          <p:nvPr>
            <p:ph idx="75"/>
          </p:nvPr>
        </p:nvSpPr>
        <p:spPr/>
        <p:txBody>
          <a:bodyPr/>
          <a:lstStyle/>
          <a:p>
            <a:r>
              <a:rPr lang="en-US" dirty="0" err="1"/>
              <a:t>Ivosidenib</a:t>
            </a:r>
            <a:r>
              <a:rPr lang="en-US" dirty="0"/>
              <a:t> is more tolerable </a:t>
            </a:r>
          </a:p>
        </p:txBody>
      </p:sp>
      <p:sp>
        <p:nvSpPr>
          <p:cNvPr id="21" name="Content Placeholder 20">
            <a:extLst>
              <a:ext uri="{FF2B5EF4-FFF2-40B4-BE49-F238E27FC236}">
                <a16:creationId xmlns:a16="http://schemas.microsoft.com/office/drawing/2014/main" id="{13C05FD1-2A41-B3A6-9173-4F85E8D59476}"/>
              </a:ext>
            </a:extLst>
          </p:cNvPr>
          <p:cNvSpPr>
            <a:spLocks noGrp="1"/>
          </p:cNvSpPr>
          <p:nvPr>
            <p:ph idx="76"/>
          </p:nvPr>
        </p:nvSpPr>
        <p:spPr/>
        <p:txBody>
          <a:bodyPr/>
          <a:lstStyle/>
          <a:p>
            <a:r>
              <a:rPr lang="en-US" dirty="0"/>
              <a:t>Tolerability is about the same </a:t>
            </a:r>
          </a:p>
        </p:txBody>
      </p:sp>
      <p:sp>
        <p:nvSpPr>
          <p:cNvPr id="22" name="Content Placeholder 21">
            <a:extLst>
              <a:ext uri="{FF2B5EF4-FFF2-40B4-BE49-F238E27FC236}">
                <a16:creationId xmlns:a16="http://schemas.microsoft.com/office/drawing/2014/main" id="{D430B809-6E60-D225-4A90-1F5F57EA9E61}"/>
              </a:ext>
            </a:extLst>
          </p:cNvPr>
          <p:cNvSpPr>
            <a:spLocks noGrp="1"/>
          </p:cNvSpPr>
          <p:nvPr>
            <p:ph idx="77"/>
          </p:nvPr>
        </p:nvSpPr>
        <p:spPr/>
        <p:txBody>
          <a:bodyPr/>
          <a:lstStyle/>
          <a:p>
            <a:r>
              <a:rPr lang="en-US" dirty="0"/>
              <a:t>Tolerability is about the same </a:t>
            </a:r>
          </a:p>
        </p:txBody>
      </p:sp>
      <p:sp>
        <p:nvSpPr>
          <p:cNvPr id="23" name="Content Placeholder 22">
            <a:extLst>
              <a:ext uri="{FF2B5EF4-FFF2-40B4-BE49-F238E27FC236}">
                <a16:creationId xmlns:a16="http://schemas.microsoft.com/office/drawing/2014/main" id="{69E7F49F-C084-161B-112E-A0608C729A6B}"/>
              </a:ext>
            </a:extLst>
          </p:cNvPr>
          <p:cNvSpPr>
            <a:spLocks noGrp="1"/>
          </p:cNvSpPr>
          <p:nvPr>
            <p:ph idx="78"/>
          </p:nvPr>
        </p:nvSpPr>
        <p:spPr/>
        <p:txBody>
          <a:bodyPr/>
          <a:lstStyle/>
          <a:p>
            <a:r>
              <a:rPr lang="en-US" dirty="0"/>
              <a:t>Tolerability/toxicity </a:t>
            </a:r>
          </a:p>
        </p:txBody>
      </p:sp>
      <p:sp>
        <p:nvSpPr>
          <p:cNvPr id="24" name="Content Placeholder 23">
            <a:extLst>
              <a:ext uri="{FF2B5EF4-FFF2-40B4-BE49-F238E27FC236}">
                <a16:creationId xmlns:a16="http://schemas.microsoft.com/office/drawing/2014/main" id="{3CC03E0E-9461-0F8E-7BE8-3717B9C7F9D4}"/>
              </a:ext>
            </a:extLst>
          </p:cNvPr>
          <p:cNvSpPr>
            <a:spLocks noGrp="1"/>
          </p:cNvSpPr>
          <p:nvPr>
            <p:ph idx="79"/>
          </p:nvPr>
        </p:nvSpPr>
        <p:spPr/>
        <p:txBody>
          <a:bodyPr/>
          <a:lstStyle/>
          <a:p>
            <a:r>
              <a:rPr lang="en-US" dirty="0"/>
              <a:t>Tolerability is about the same </a:t>
            </a:r>
          </a:p>
        </p:txBody>
      </p:sp>
      <p:sp>
        <p:nvSpPr>
          <p:cNvPr id="25" name="Content Placeholder 24">
            <a:extLst>
              <a:ext uri="{FF2B5EF4-FFF2-40B4-BE49-F238E27FC236}">
                <a16:creationId xmlns:a16="http://schemas.microsoft.com/office/drawing/2014/main" id="{AABA9860-5ADF-3794-061D-054206B8B705}"/>
              </a:ext>
            </a:extLst>
          </p:cNvPr>
          <p:cNvSpPr>
            <a:spLocks noGrp="1"/>
          </p:cNvSpPr>
          <p:nvPr>
            <p:ph idx="80"/>
          </p:nvPr>
        </p:nvSpPr>
        <p:spPr/>
        <p:txBody>
          <a:bodyPr/>
          <a:lstStyle/>
          <a:p>
            <a:r>
              <a:rPr lang="en-US" dirty="0" err="1"/>
              <a:t>Olutasidenib</a:t>
            </a:r>
            <a:r>
              <a:rPr lang="en-US" dirty="0"/>
              <a:t> is more efficacious </a:t>
            </a:r>
          </a:p>
        </p:txBody>
      </p:sp>
      <p:sp>
        <p:nvSpPr>
          <p:cNvPr id="26" name="Content Placeholder 25">
            <a:extLst>
              <a:ext uri="{FF2B5EF4-FFF2-40B4-BE49-F238E27FC236}">
                <a16:creationId xmlns:a16="http://schemas.microsoft.com/office/drawing/2014/main" id="{BE2C4FD8-7494-AEE0-789F-41A68A5C50B6}"/>
              </a:ext>
            </a:extLst>
          </p:cNvPr>
          <p:cNvSpPr>
            <a:spLocks noGrp="1"/>
          </p:cNvSpPr>
          <p:nvPr>
            <p:ph idx="81"/>
          </p:nvPr>
        </p:nvSpPr>
        <p:spPr/>
        <p:txBody>
          <a:bodyPr/>
          <a:lstStyle/>
          <a:p>
            <a:r>
              <a:rPr lang="en-US" dirty="0" err="1"/>
              <a:t>Ivosidenib</a:t>
            </a:r>
            <a:r>
              <a:rPr lang="en-US" dirty="0"/>
              <a:t> is more tolerable </a:t>
            </a:r>
          </a:p>
        </p:txBody>
      </p:sp>
      <p:sp>
        <p:nvSpPr>
          <p:cNvPr id="27" name="Content Placeholder 26">
            <a:extLst>
              <a:ext uri="{FF2B5EF4-FFF2-40B4-BE49-F238E27FC236}">
                <a16:creationId xmlns:a16="http://schemas.microsoft.com/office/drawing/2014/main" id="{17D0DBB8-6F4F-A660-93F3-FAE0CF10CAF8}"/>
              </a:ext>
            </a:extLst>
          </p:cNvPr>
          <p:cNvSpPr>
            <a:spLocks noGrp="1"/>
          </p:cNvSpPr>
          <p:nvPr>
            <p:ph idx="82"/>
          </p:nvPr>
        </p:nvSpPr>
        <p:spPr/>
        <p:txBody>
          <a:bodyPr/>
          <a:lstStyle/>
          <a:p>
            <a:r>
              <a:rPr lang="en-US" dirty="0"/>
              <a:t>Efficacy is about the same </a:t>
            </a:r>
          </a:p>
        </p:txBody>
      </p:sp>
      <p:sp>
        <p:nvSpPr>
          <p:cNvPr id="28" name="Content Placeholder 27">
            <a:extLst>
              <a:ext uri="{FF2B5EF4-FFF2-40B4-BE49-F238E27FC236}">
                <a16:creationId xmlns:a16="http://schemas.microsoft.com/office/drawing/2014/main" id="{864BC1F9-9415-4A85-7C42-70A8CFC8863C}"/>
              </a:ext>
            </a:extLst>
          </p:cNvPr>
          <p:cNvSpPr>
            <a:spLocks noGrp="1"/>
          </p:cNvSpPr>
          <p:nvPr>
            <p:ph idx="83"/>
          </p:nvPr>
        </p:nvSpPr>
        <p:spPr/>
        <p:txBody>
          <a:bodyPr/>
          <a:lstStyle/>
          <a:p>
            <a:r>
              <a:rPr lang="en-US" dirty="0"/>
              <a:t>Tolerability is about the same </a:t>
            </a:r>
          </a:p>
        </p:txBody>
      </p:sp>
    </p:spTree>
    <p:extLst>
      <p:ext uri="{BB962C8B-B14F-4D97-AF65-F5344CB8AC3E}">
        <p14:creationId xmlns:p14="http://schemas.microsoft.com/office/powerpoint/2010/main" val="184258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E1D6CC0C-6405-C40F-5217-F4ADB9990F51}"/>
              </a:ext>
            </a:extLst>
          </p:cNvPr>
          <p:cNvSpPr>
            <a:spLocks noGrp="1"/>
          </p:cNvSpPr>
          <p:nvPr>
            <p:ph idx="46"/>
          </p:nvPr>
        </p:nvSpPr>
        <p:spPr/>
        <p:txBody>
          <a:bodyPr/>
          <a:lstStyle/>
          <a:p>
            <a:r>
              <a:rPr lang="en-US" dirty="0"/>
              <a:t>The risk is about the same </a:t>
            </a:r>
          </a:p>
        </p:txBody>
      </p:sp>
      <p:sp>
        <p:nvSpPr>
          <p:cNvPr id="22" name="Content Placeholder 21">
            <a:extLst>
              <a:ext uri="{FF2B5EF4-FFF2-40B4-BE49-F238E27FC236}">
                <a16:creationId xmlns:a16="http://schemas.microsoft.com/office/drawing/2014/main" id="{A1B6DE7F-316C-6F6C-8E4A-FD04B00B7D4B}"/>
              </a:ext>
            </a:extLst>
          </p:cNvPr>
          <p:cNvSpPr>
            <a:spLocks noGrp="1"/>
          </p:cNvSpPr>
          <p:nvPr>
            <p:ph idx="47"/>
          </p:nvPr>
        </p:nvSpPr>
        <p:spPr/>
        <p:txBody>
          <a:bodyPr/>
          <a:lstStyle/>
          <a:p>
            <a:r>
              <a:rPr lang="en-US" dirty="0"/>
              <a:t>The risk is about the same </a:t>
            </a:r>
          </a:p>
        </p:txBody>
      </p:sp>
      <p:sp>
        <p:nvSpPr>
          <p:cNvPr id="23" name="Content Placeholder 22">
            <a:extLst>
              <a:ext uri="{FF2B5EF4-FFF2-40B4-BE49-F238E27FC236}">
                <a16:creationId xmlns:a16="http://schemas.microsoft.com/office/drawing/2014/main" id="{E9BDBFF7-8F3C-9813-1319-04E3D84E7098}"/>
              </a:ext>
            </a:extLst>
          </p:cNvPr>
          <p:cNvSpPr>
            <a:spLocks noGrp="1"/>
          </p:cNvSpPr>
          <p:nvPr>
            <p:ph idx="48"/>
          </p:nvPr>
        </p:nvSpPr>
        <p:spPr/>
        <p:txBody>
          <a:bodyPr/>
          <a:lstStyle/>
          <a:p>
            <a:r>
              <a:rPr lang="en-US" dirty="0"/>
              <a:t>The risk is about the same </a:t>
            </a:r>
          </a:p>
        </p:txBody>
      </p:sp>
      <p:sp>
        <p:nvSpPr>
          <p:cNvPr id="24" name="Content Placeholder 23">
            <a:extLst>
              <a:ext uri="{FF2B5EF4-FFF2-40B4-BE49-F238E27FC236}">
                <a16:creationId xmlns:a16="http://schemas.microsoft.com/office/drawing/2014/main" id="{771D5645-BC9A-1FB4-7898-8ED347539243}"/>
              </a:ext>
            </a:extLst>
          </p:cNvPr>
          <p:cNvSpPr>
            <a:spLocks noGrp="1"/>
          </p:cNvSpPr>
          <p:nvPr>
            <p:ph idx="49"/>
          </p:nvPr>
        </p:nvSpPr>
        <p:spPr/>
        <p:txBody>
          <a:bodyPr/>
          <a:lstStyle/>
          <a:p>
            <a:r>
              <a:rPr lang="en-US" dirty="0"/>
              <a:t>The risk is greater with </a:t>
            </a:r>
            <a:r>
              <a:rPr lang="en-US" dirty="0" err="1"/>
              <a:t>ivosidenib</a:t>
            </a:r>
            <a:r>
              <a:rPr lang="en-US" dirty="0"/>
              <a:t> </a:t>
            </a:r>
          </a:p>
        </p:txBody>
      </p:sp>
      <p:sp>
        <p:nvSpPr>
          <p:cNvPr id="25" name="Content Placeholder 24">
            <a:extLst>
              <a:ext uri="{FF2B5EF4-FFF2-40B4-BE49-F238E27FC236}">
                <a16:creationId xmlns:a16="http://schemas.microsoft.com/office/drawing/2014/main" id="{79DC44CF-146C-7442-4990-BF1A1AB76104}"/>
              </a:ext>
            </a:extLst>
          </p:cNvPr>
          <p:cNvSpPr>
            <a:spLocks noGrp="1"/>
          </p:cNvSpPr>
          <p:nvPr>
            <p:ph idx="50"/>
          </p:nvPr>
        </p:nvSpPr>
        <p:spPr/>
        <p:txBody>
          <a:bodyPr/>
          <a:lstStyle/>
          <a:p>
            <a:r>
              <a:rPr lang="en-US" dirty="0"/>
              <a:t>The risk is about the same </a:t>
            </a:r>
          </a:p>
        </p:txBody>
      </p:sp>
      <p:sp>
        <p:nvSpPr>
          <p:cNvPr id="26" name="Content Placeholder 25">
            <a:extLst>
              <a:ext uri="{FF2B5EF4-FFF2-40B4-BE49-F238E27FC236}">
                <a16:creationId xmlns:a16="http://schemas.microsoft.com/office/drawing/2014/main" id="{237E5120-0B0A-363F-9F11-7C92E8792789}"/>
              </a:ext>
            </a:extLst>
          </p:cNvPr>
          <p:cNvSpPr>
            <a:spLocks noGrp="1"/>
          </p:cNvSpPr>
          <p:nvPr>
            <p:ph idx="51"/>
          </p:nvPr>
        </p:nvSpPr>
        <p:spPr/>
        <p:txBody>
          <a:bodyPr/>
          <a:lstStyle/>
          <a:p>
            <a:r>
              <a:rPr lang="en-US" dirty="0"/>
              <a:t>The risk is about the same </a:t>
            </a:r>
          </a:p>
        </p:txBody>
      </p:sp>
      <p:sp>
        <p:nvSpPr>
          <p:cNvPr id="9" name="Title 8">
            <a:extLst>
              <a:ext uri="{FF2B5EF4-FFF2-40B4-BE49-F238E27FC236}">
                <a16:creationId xmlns:a16="http://schemas.microsoft.com/office/drawing/2014/main" id="{964A81CD-DDE1-E94D-4AE9-F1A7A10D09B4}"/>
              </a:ext>
            </a:extLst>
          </p:cNvPr>
          <p:cNvSpPr>
            <a:spLocks noGrp="1"/>
          </p:cNvSpPr>
          <p:nvPr>
            <p:ph type="title"/>
          </p:nvPr>
        </p:nvSpPr>
        <p:spPr/>
        <p:txBody>
          <a:bodyPr/>
          <a:lstStyle/>
          <a:p>
            <a:r>
              <a:rPr lang="en-US" dirty="0"/>
              <a:t>Based on published research data and your own clinical experience, how would you indirectly compare the </a:t>
            </a:r>
            <a:r>
              <a:rPr lang="en-US" u="sng" dirty="0"/>
              <a:t>risk of differentiation syndrome</a:t>
            </a:r>
            <a:r>
              <a:rPr lang="en-US" dirty="0"/>
              <a:t> with </a:t>
            </a:r>
            <a:r>
              <a:rPr lang="en-US" dirty="0" err="1"/>
              <a:t>olutasidenib</a:t>
            </a:r>
            <a:r>
              <a:rPr lang="en-US" dirty="0"/>
              <a:t> to that with </a:t>
            </a:r>
            <a:r>
              <a:rPr lang="en-US" dirty="0" err="1"/>
              <a:t>ivosidenib</a:t>
            </a:r>
            <a:r>
              <a:rPr lang="en-US" dirty="0"/>
              <a:t> for patients with relapsed/refractory AML and an IDH1 mutation?</a:t>
            </a:r>
          </a:p>
        </p:txBody>
      </p:sp>
      <p:sp>
        <p:nvSpPr>
          <p:cNvPr id="27" name="Content Placeholder 26">
            <a:extLst>
              <a:ext uri="{FF2B5EF4-FFF2-40B4-BE49-F238E27FC236}">
                <a16:creationId xmlns:a16="http://schemas.microsoft.com/office/drawing/2014/main" id="{40D99820-CC0F-725C-20EB-F0255D2EB50E}"/>
              </a:ext>
            </a:extLst>
          </p:cNvPr>
          <p:cNvSpPr>
            <a:spLocks noGrp="1"/>
          </p:cNvSpPr>
          <p:nvPr>
            <p:ph idx="52"/>
          </p:nvPr>
        </p:nvSpPr>
        <p:spPr/>
        <p:txBody>
          <a:bodyPr/>
          <a:lstStyle/>
          <a:p>
            <a:r>
              <a:rPr lang="en-US" dirty="0"/>
              <a:t>The risk is about the same </a:t>
            </a:r>
          </a:p>
        </p:txBody>
      </p:sp>
      <p:sp>
        <p:nvSpPr>
          <p:cNvPr id="28" name="Content Placeholder 27">
            <a:extLst>
              <a:ext uri="{FF2B5EF4-FFF2-40B4-BE49-F238E27FC236}">
                <a16:creationId xmlns:a16="http://schemas.microsoft.com/office/drawing/2014/main" id="{1EFF7861-4E0B-1E98-3634-05EDD5CDFB8E}"/>
              </a:ext>
            </a:extLst>
          </p:cNvPr>
          <p:cNvSpPr>
            <a:spLocks noGrp="1"/>
          </p:cNvSpPr>
          <p:nvPr>
            <p:ph idx="53"/>
          </p:nvPr>
        </p:nvSpPr>
        <p:spPr/>
        <p:txBody>
          <a:bodyPr/>
          <a:lstStyle/>
          <a:p>
            <a:r>
              <a:rPr lang="en-US" dirty="0"/>
              <a:t>The risk is about the same </a:t>
            </a:r>
          </a:p>
        </p:txBody>
      </p:sp>
    </p:spTree>
    <p:extLst>
      <p:ext uri="{BB962C8B-B14F-4D97-AF65-F5344CB8AC3E}">
        <p14:creationId xmlns:p14="http://schemas.microsoft.com/office/powerpoint/2010/main" val="102014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A425-3EBE-11B4-C5F6-3C1463690E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4E5E80-4882-C2A2-9698-9D7B8B346E8A}"/>
              </a:ext>
            </a:extLst>
          </p:cNvPr>
          <p:cNvSpPr/>
          <p:nvPr/>
        </p:nvSpPr>
        <p:spPr bwMode="auto">
          <a:xfrm>
            <a:off x="740128" y="4797152"/>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EF9E7EB-5050-A5F7-58DC-96E084E194D2}"/>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3646AC0-684D-5CCB-B5BC-484FA1741BDC}"/>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02AFA"/>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chemeClr val="bg1"/>
                </a:solidFill>
              </a:rPr>
              <a:t>Module 5: 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87536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D13ADA6-DC48-054F-B7B2-3EE8498900F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2D13ADA6-DC48-054F-B7B2-3EE8498900F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2F8C216-F070-364A-8DD6-74CEEE1EE8F7}"/>
              </a:ext>
            </a:extLst>
          </p:cNvPr>
          <p:cNvSpPr>
            <a:spLocks noGrp="1"/>
          </p:cNvSpPr>
          <p:nvPr>
            <p:ph type="ctrTitle"/>
          </p:nvPr>
        </p:nvSpPr>
        <p:spPr>
          <a:xfrm>
            <a:off x="495512" y="1787142"/>
            <a:ext cx="10157248" cy="2008094"/>
          </a:xfrm>
        </p:spPr>
        <p:txBody>
          <a:bodyPr vert="horz"/>
          <a:lstStyle/>
          <a:p>
            <a:r>
              <a:rPr lang="en-US" dirty="0"/>
              <a:t>Menin Inhibitors in Acute Myeloid Leukemia</a:t>
            </a:r>
          </a:p>
        </p:txBody>
      </p:sp>
      <p:sp>
        <p:nvSpPr>
          <p:cNvPr id="11" name="Text Placeholder 10">
            <a:extLst>
              <a:ext uri="{FF2B5EF4-FFF2-40B4-BE49-F238E27FC236}">
                <a16:creationId xmlns:a16="http://schemas.microsoft.com/office/drawing/2014/main" id="{B3E38B6F-9E86-3743-A08A-073DF67FFE3E}"/>
              </a:ext>
            </a:extLst>
          </p:cNvPr>
          <p:cNvSpPr>
            <a:spLocks noGrp="1"/>
          </p:cNvSpPr>
          <p:nvPr>
            <p:ph type="body" sz="quarter" idx="12"/>
          </p:nvPr>
        </p:nvSpPr>
        <p:spPr>
          <a:xfrm>
            <a:off x="495512" y="3930198"/>
            <a:ext cx="6556929" cy="1765855"/>
          </a:xfrm>
        </p:spPr>
        <p:txBody>
          <a:bodyPr/>
          <a:lstStyle/>
          <a:p>
            <a:r>
              <a:rPr lang="en-US" b="1" dirty="0" err="1"/>
              <a:t>Eytan</a:t>
            </a:r>
            <a:r>
              <a:rPr lang="en-US" b="1" dirty="0"/>
              <a:t> M. Stein</a:t>
            </a:r>
          </a:p>
          <a:p>
            <a:r>
              <a:rPr lang="en-US" b="1" dirty="0"/>
              <a:t>Chief, Leukemia Service</a:t>
            </a:r>
          </a:p>
          <a:p>
            <a:r>
              <a:rPr lang="en-US" b="1" dirty="0"/>
              <a:t>Director, Program for Drug Development in Leukemia</a:t>
            </a:r>
          </a:p>
          <a:p>
            <a:r>
              <a:rPr lang="en-US" b="1" dirty="0"/>
              <a:t>Memorial Sloan Kettering Cancer Center</a:t>
            </a:r>
          </a:p>
          <a:p>
            <a:r>
              <a:rPr lang="en-US" b="1" dirty="0"/>
              <a:t>New York, New York</a:t>
            </a:r>
          </a:p>
          <a:p>
            <a:endParaRPr lang="en-US" dirty="0"/>
          </a:p>
        </p:txBody>
      </p:sp>
      <p:pic>
        <p:nvPicPr>
          <p:cNvPr id="12" name="Picture 11">
            <a:extLst>
              <a:ext uri="{FF2B5EF4-FFF2-40B4-BE49-F238E27FC236}">
                <a16:creationId xmlns:a16="http://schemas.microsoft.com/office/drawing/2014/main" id="{C98FBB01-5504-944C-9BEE-36B97599D1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512" y="5582378"/>
            <a:ext cx="3505200" cy="736600"/>
          </a:xfrm>
          <a:prstGeom prst="rect">
            <a:avLst/>
          </a:prstGeom>
        </p:spPr>
      </p:pic>
    </p:spTree>
    <p:extLst>
      <p:ext uri="{BB962C8B-B14F-4D97-AF65-F5344CB8AC3E}">
        <p14:creationId xmlns:p14="http://schemas.microsoft.com/office/powerpoint/2010/main" val="2758484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49B512-7B4B-4966-9BE0-EE7D00360FF3}"/>
              </a:ext>
            </a:extLst>
          </p:cNvPr>
          <p:cNvSpPr txBox="1">
            <a:spLocks/>
          </p:cNvSpPr>
          <p:nvPr/>
        </p:nvSpPr>
        <p:spPr>
          <a:xfrm>
            <a:off x="607325" y="164770"/>
            <a:ext cx="10977349" cy="8823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a:solidFill>
                  <a:schemeClr val="accent1"/>
                </a:solidFill>
                <a:latin typeface="Trebuchet MS"/>
                <a:ea typeface="+mj-ea"/>
                <a:cs typeface="Trebuchet M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Pathogenesis of KMT2A-rearranged and NPM1-mutant Acute Leukemias</a:t>
            </a:r>
          </a:p>
        </p:txBody>
      </p:sp>
      <p:grpSp>
        <p:nvGrpSpPr>
          <p:cNvPr id="75" name="Group 74">
            <a:extLst>
              <a:ext uri="{FF2B5EF4-FFF2-40B4-BE49-F238E27FC236}">
                <a16:creationId xmlns:a16="http://schemas.microsoft.com/office/drawing/2014/main" id="{5886B0BF-5A55-4C23-BE6B-D8A9B956EBE5}"/>
              </a:ext>
            </a:extLst>
          </p:cNvPr>
          <p:cNvGrpSpPr/>
          <p:nvPr/>
        </p:nvGrpSpPr>
        <p:grpSpPr>
          <a:xfrm>
            <a:off x="658873" y="1221248"/>
            <a:ext cx="5295393" cy="4595352"/>
            <a:chOff x="658873" y="1221248"/>
            <a:chExt cx="5295393" cy="4595352"/>
          </a:xfrm>
        </p:grpSpPr>
        <p:sp>
          <p:nvSpPr>
            <p:cNvPr id="76" name="Rectangle 75">
              <a:extLst>
                <a:ext uri="{FF2B5EF4-FFF2-40B4-BE49-F238E27FC236}">
                  <a16:creationId xmlns:a16="http://schemas.microsoft.com/office/drawing/2014/main" id="{1B2754AF-A9CE-42DE-B086-D9BECC9A3DE1}"/>
                </a:ext>
              </a:extLst>
            </p:cNvPr>
            <p:cNvSpPr/>
            <p:nvPr/>
          </p:nvSpPr>
          <p:spPr>
            <a:xfrm>
              <a:off x="723899" y="1797264"/>
              <a:ext cx="5230367" cy="3307672"/>
            </a:xfrm>
            <a:prstGeom prst="rect">
              <a:avLst/>
            </a:prstGeom>
            <a:solidFill>
              <a:srgbClr val="FFFFFF"/>
            </a:solidFill>
            <a:ln w="9525" cap="flat" cmpd="sng" algn="ctr">
              <a:noFill/>
              <a:prstDash val="solid"/>
            </a:ln>
            <a:effectLst/>
          </p:spPr>
          <p:txBody>
            <a:bodyPr tIns="91440" bIns="91440" rtlCol="0" anchor="ctr"/>
            <a:lstStyle/>
            <a:p>
              <a:pPr marL="0" marR="0" lvl="0" indent="0" algn="ctr" defTabSz="457200" rtl="0" eaLnBrk="1" fontAlgn="auto" latinLnBrk="0" hangingPunct="1">
                <a:lnSpc>
                  <a:spcPct val="100000"/>
                </a:lnSpc>
                <a:spcBef>
                  <a:spcPts val="2400"/>
                </a:spcBef>
                <a:spcAft>
                  <a:spcPts val="0"/>
                </a:spcAft>
                <a:buClr>
                  <a:srgbClr val="3B7587"/>
                </a:buClr>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sym typeface="Helvetica"/>
              </a:endParaRPr>
            </a:p>
          </p:txBody>
        </p:sp>
        <p:sp>
          <p:nvSpPr>
            <p:cNvPr id="77" name="Rectangle 76">
              <a:extLst>
                <a:ext uri="{FF2B5EF4-FFF2-40B4-BE49-F238E27FC236}">
                  <a16:creationId xmlns:a16="http://schemas.microsoft.com/office/drawing/2014/main" id="{F3A0F913-8395-48CD-B89F-8665447EB1F6}"/>
                </a:ext>
              </a:extLst>
            </p:cNvPr>
            <p:cNvSpPr/>
            <p:nvPr/>
          </p:nvSpPr>
          <p:spPr>
            <a:xfrm>
              <a:off x="658873" y="1221248"/>
              <a:ext cx="5295393" cy="4595352"/>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8" name="Rectangle 77">
              <a:extLst>
                <a:ext uri="{FF2B5EF4-FFF2-40B4-BE49-F238E27FC236}">
                  <a16:creationId xmlns:a16="http://schemas.microsoft.com/office/drawing/2014/main" id="{F7E0CDDE-7E2F-439A-90D8-CF1697B22EE4}"/>
                </a:ext>
              </a:extLst>
            </p:cNvPr>
            <p:cNvSpPr/>
            <p:nvPr/>
          </p:nvSpPr>
          <p:spPr>
            <a:xfrm>
              <a:off x="658873"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MLLr</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Acute Leukemias</a:t>
              </a:r>
              <a:endParaRPr kumimoji="0" lang="en-US" sz="2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79" name="TextBox 78">
              <a:extLst>
                <a:ext uri="{FF2B5EF4-FFF2-40B4-BE49-F238E27FC236}">
                  <a16:creationId xmlns:a16="http://schemas.microsoft.com/office/drawing/2014/main" id="{DC574E25-58B2-4D7B-B3B6-29469B8C4B66}"/>
                </a:ext>
              </a:extLst>
            </p:cNvPr>
            <p:cNvSpPr txBox="1"/>
            <p:nvPr/>
          </p:nvSpPr>
          <p:spPr>
            <a:xfrm>
              <a:off x="658873" y="5288068"/>
              <a:ext cx="24880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E0037"/>
                  </a:solidFill>
                  <a:effectLst/>
                  <a:uLnTx/>
                  <a:uFillTx/>
                  <a:latin typeface="Arial Narrow" panose="020B0606020202030204" pitchFamily="34" charset="0"/>
                  <a:ea typeface="+mn-ea"/>
                  <a:cs typeface="+mn-cs"/>
                </a:rPr>
                <a:t>Gene transcription ON</a:t>
              </a:r>
            </a:p>
          </p:txBody>
        </p:sp>
        <p:sp>
          <p:nvSpPr>
            <p:cNvPr id="80" name="TextBox 79">
              <a:extLst>
                <a:ext uri="{FF2B5EF4-FFF2-40B4-BE49-F238E27FC236}">
                  <a16:creationId xmlns:a16="http://schemas.microsoft.com/office/drawing/2014/main" id="{EAECF764-D0B2-4163-8F36-C64FF63489F5}"/>
                </a:ext>
              </a:extLst>
            </p:cNvPr>
            <p:cNvSpPr txBox="1"/>
            <p:nvPr/>
          </p:nvSpPr>
          <p:spPr>
            <a:xfrm>
              <a:off x="4149866" y="4031301"/>
              <a:ext cx="16459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Leukemia</a:t>
              </a:r>
            </a:p>
          </p:txBody>
        </p:sp>
        <p:sp>
          <p:nvSpPr>
            <p:cNvPr id="81" name="Arrow: Down 58">
              <a:extLst>
                <a:ext uri="{FF2B5EF4-FFF2-40B4-BE49-F238E27FC236}">
                  <a16:creationId xmlns:a16="http://schemas.microsoft.com/office/drawing/2014/main" id="{B5DFD45D-8E4A-42A0-A4E2-1B2E071A91C2}"/>
                </a:ext>
              </a:extLst>
            </p:cNvPr>
            <p:cNvSpPr/>
            <p:nvPr/>
          </p:nvSpPr>
          <p:spPr>
            <a:xfrm rot="16200000">
              <a:off x="3969173" y="3307311"/>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2" name="Group 81">
              <a:extLst>
                <a:ext uri="{FF2B5EF4-FFF2-40B4-BE49-F238E27FC236}">
                  <a16:creationId xmlns:a16="http://schemas.microsoft.com/office/drawing/2014/main" id="{0649DFD7-50A5-4B7F-B2DA-3E77FCFC6175}"/>
                </a:ext>
              </a:extLst>
            </p:cNvPr>
            <p:cNvGrpSpPr/>
            <p:nvPr/>
          </p:nvGrpSpPr>
          <p:grpSpPr>
            <a:xfrm>
              <a:off x="4594102" y="3274757"/>
              <a:ext cx="808036" cy="700248"/>
              <a:chOff x="10411717" y="4187645"/>
              <a:chExt cx="808036" cy="700248"/>
            </a:xfrm>
          </p:grpSpPr>
          <p:sp>
            <p:nvSpPr>
              <p:cNvPr id="115" name="Oval 114">
                <a:extLst>
                  <a:ext uri="{FF2B5EF4-FFF2-40B4-BE49-F238E27FC236}">
                    <a16:creationId xmlns:a16="http://schemas.microsoft.com/office/drawing/2014/main" id="{5DAD617F-74BE-43A9-894D-961730C632BC}"/>
                  </a:ext>
                </a:extLst>
              </p:cNvPr>
              <p:cNvSpPr/>
              <p:nvPr/>
            </p:nvSpPr>
            <p:spPr>
              <a:xfrm>
                <a:off x="10817451" y="4471864"/>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6" name="Oval 115">
                <a:extLst>
                  <a:ext uri="{FF2B5EF4-FFF2-40B4-BE49-F238E27FC236}">
                    <a16:creationId xmlns:a16="http://schemas.microsoft.com/office/drawing/2014/main" id="{61A27C3E-397D-4C71-B282-8CC238A0DEC7}"/>
                  </a:ext>
                </a:extLst>
              </p:cNvPr>
              <p:cNvSpPr/>
              <p:nvPr/>
            </p:nvSpPr>
            <p:spPr>
              <a:xfrm>
                <a:off x="10846049" y="4500462"/>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7" name="Oval 116">
                <a:extLst>
                  <a:ext uri="{FF2B5EF4-FFF2-40B4-BE49-F238E27FC236}">
                    <a16:creationId xmlns:a16="http://schemas.microsoft.com/office/drawing/2014/main" id="{7112113C-8AA7-425E-BEB5-7EC1DC25223F}"/>
                  </a:ext>
                </a:extLst>
              </p:cNvPr>
              <p:cNvSpPr/>
              <p:nvPr/>
            </p:nvSpPr>
            <p:spPr>
              <a:xfrm>
                <a:off x="10448789" y="427414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8" name="Oval 117">
                <a:extLst>
                  <a:ext uri="{FF2B5EF4-FFF2-40B4-BE49-F238E27FC236}">
                    <a16:creationId xmlns:a16="http://schemas.microsoft.com/office/drawing/2014/main" id="{46951B33-8293-4EC1-9897-866907A14718}"/>
                  </a:ext>
                </a:extLst>
              </p:cNvPr>
              <p:cNvSpPr/>
              <p:nvPr/>
            </p:nvSpPr>
            <p:spPr>
              <a:xfrm>
                <a:off x="10477387" y="430274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9" name="Oval 118">
                <a:extLst>
                  <a:ext uri="{FF2B5EF4-FFF2-40B4-BE49-F238E27FC236}">
                    <a16:creationId xmlns:a16="http://schemas.microsoft.com/office/drawing/2014/main" id="{3B8EBEC8-87E4-442F-AB93-353A6BF6AEBC}"/>
                  </a:ext>
                </a:extLst>
              </p:cNvPr>
              <p:cNvSpPr/>
              <p:nvPr/>
            </p:nvSpPr>
            <p:spPr>
              <a:xfrm>
                <a:off x="10411717" y="4443030"/>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0" name="Oval 119">
                <a:extLst>
                  <a:ext uri="{FF2B5EF4-FFF2-40B4-BE49-F238E27FC236}">
                    <a16:creationId xmlns:a16="http://schemas.microsoft.com/office/drawing/2014/main" id="{1C818BD5-7EC6-436A-BE1B-61E8273A7122}"/>
                  </a:ext>
                </a:extLst>
              </p:cNvPr>
              <p:cNvSpPr/>
              <p:nvPr/>
            </p:nvSpPr>
            <p:spPr>
              <a:xfrm>
                <a:off x="10440315" y="4471628"/>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1" name="Oval 120">
                <a:extLst>
                  <a:ext uri="{FF2B5EF4-FFF2-40B4-BE49-F238E27FC236}">
                    <a16:creationId xmlns:a16="http://schemas.microsoft.com/office/drawing/2014/main" id="{F5867B16-7E4C-4ED4-80CA-027FDFAFFCC3}"/>
                  </a:ext>
                </a:extLst>
              </p:cNvPr>
              <p:cNvSpPr/>
              <p:nvPr/>
            </p:nvSpPr>
            <p:spPr>
              <a:xfrm>
                <a:off x="10452908" y="459131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2" name="Oval 121">
                <a:extLst>
                  <a:ext uri="{FF2B5EF4-FFF2-40B4-BE49-F238E27FC236}">
                    <a16:creationId xmlns:a16="http://schemas.microsoft.com/office/drawing/2014/main" id="{ECB56FED-F287-4147-B58A-301BD7353E32}"/>
                  </a:ext>
                </a:extLst>
              </p:cNvPr>
              <p:cNvSpPr/>
              <p:nvPr/>
            </p:nvSpPr>
            <p:spPr>
              <a:xfrm>
                <a:off x="10481506" y="461991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3" name="Oval 122">
                <a:extLst>
                  <a:ext uri="{FF2B5EF4-FFF2-40B4-BE49-F238E27FC236}">
                    <a16:creationId xmlns:a16="http://schemas.microsoft.com/office/drawing/2014/main" id="{DFB01D1D-DEF6-4C8E-BAF1-0A8FDB67C0B9}"/>
                  </a:ext>
                </a:extLst>
              </p:cNvPr>
              <p:cNvSpPr/>
              <p:nvPr/>
            </p:nvSpPr>
            <p:spPr>
              <a:xfrm>
                <a:off x="10634150" y="459543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4" name="Oval 123">
                <a:extLst>
                  <a:ext uri="{FF2B5EF4-FFF2-40B4-BE49-F238E27FC236}">
                    <a16:creationId xmlns:a16="http://schemas.microsoft.com/office/drawing/2014/main" id="{7EE3CC0F-922D-41E2-82A3-7EF079CF2641}"/>
                  </a:ext>
                </a:extLst>
              </p:cNvPr>
              <p:cNvSpPr/>
              <p:nvPr/>
            </p:nvSpPr>
            <p:spPr>
              <a:xfrm>
                <a:off x="10662748" y="4624036"/>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5" name="Oval 124">
                <a:extLst>
                  <a:ext uri="{FF2B5EF4-FFF2-40B4-BE49-F238E27FC236}">
                    <a16:creationId xmlns:a16="http://schemas.microsoft.com/office/drawing/2014/main" id="{9E8DF27C-C6D2-4A79-A52E-AB2C53DB39F0}"/>
                  </a:ext>
                </a:extLst>
              </p:cNvPr>
              <p:cNvSpPr/>
              <p:nvPr/>
            </p:nvSpPr>
            <p:spPr>
              <a:xfrm>
                <a:off x="10601197" y="418764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6" name="Oval 125">
                <a:extLst>
                  <a:ext uri="{FF2B5EF4-FFF2-40B4-BE49-F238E27FC236}">
                    <a16:creationId xmlns:a16="http://schemas.microsoft.com/office/drawing/2014/main" id="{8DF36B7E-8976-4453-96D9-63F15AB58611}"/>
                  </a:ext>
                </a:extLst>
              </p:cNvPr>
              <p:cNvSpPr/>
              <p:nvPr/>
            </p:nvSpPr>
            <p:spPr>
              <a:xfrm>
                <a:off x="10629795" y="421624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7" name="Oval 126">
                <a:extLst>
                  <a:ext uri="{FF2B5EF4-FFF2-40B4-BE49-F238E27FC236}">
                    <a16:creationId xmlns:a16="http://schemas.microsoft.com/office/drawing/2014/main" id="{817866A9-ACCA-4499-A37C-AC6E08269F85}"/>
                  </a:ext>
                </a:extLst>
              </p:cNvPr>
              <p:cNvSpPr/>
              <p:nvPr/>
            </p:nvSpPr>
            <p:spPr>
              <a:xfrm>
                <a:off x="10761843" y="418970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8" name="Oval 127">
                <a:extLst>
                  <a:ext uri="{FF2B5EF4-FFF2-40B4-BE49-F238E27FC236}">
                    <a16:creationId xmlns:a16="http://schemas.microsoft.com/office/drawing/2014/main" id="{2D95AF45-F162-42A3-B907-289A68D6701A}"/>
                  </a:ext>
                </a:extLst>
              </p:cNvPr>
              <p:cNvSpPr/>
              <p:nvPr/>
            </p:nvSpPr>
            <p:spPr>
              <a:xfrm>
                <a:off x="10790441" y="421830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9" name="Oval 128">
                <a:extLst>
                  <a:ext uri="{FF2B5EF4-FFF2-40B4-BE49-F238E27FC236}">
                    <a16:creationId xmlns:a16="http://schemas.microsoft.com/office/drawing/2014/main" id="{7D088FC4-DCA2-4246-A709-8AB12759CFA9}"/>
                  </a:ext>
                </a:extLst>
              </p:cNvPr>
              <p:cNvSpPr/>
              <p:nvPr/>
            </p:nvSpPr>
            <p:spPr>
              <a:xfrm>
                <a:off x="10916310" y="423295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0" name="Oval 129">
                <a:extLst>
                  <a:ext uri="{FF2B5EF4-FFF2-40B4-BE49-F238E27FC236}">
                    <a16:creationId xmlns:a16="http://schemas.microsoft.com/office/drawing/2014/main" id="{BEF81B83-CEC5-4B97-888C-0B505E907E30}"/>
                  </a:ext>
                </a:extLst>
              </p:cNvPr>
              <p:cNvSpPr/>
              <p:nvPr/>
            </p:nvSpPr>
            <p:spPr>
              <a:xfrm>
                <a:off x="10944908" y="426155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1" name="Oval 130">
                <a:extLst>
                  <a:ext uri="{FF2B5EF4-FFF2-40B4-BE49-F238E27FC236}">
                    <a16:creationId xmlns:a16="http://schemas.microsoft.com/office/drawing/2014/main" id="{C0720FE6-FB15-4540-B945-2BEDC845EF3C}"/>
                  </a:ext>
                </a:extLst>
              </p:cNvPr>
              <p:cNvSpPr/>
              <p:nvPr/>
            </p:nvSpPr>
            <p:spPr>
              <a:xfrm>
                <a:off x="11000752" y="4389482"/>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2" name="Oval 131">
                <a:extLst>
                  <a:ext uri="{FF2B5EF4-FFF2-40B4-BE49-F238E27FC236}">
                    <a16:creationId xmlns:a16="http://schemas.microsoft.com/office/drawing/2014/main" id="{AB91899F-DFCB-4D49-929E-FC488103F996}"/>
                  </a:ext>
                </a:extLst>
              </p:cNvPr>
              <p:cNvSpPr/>
              <p:nvPr/>
            </p:nvSpPr>
            <p:spPr>
              <a:xfrm>
                <a:off x="11029350" y="4418080"/>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3" name="Oval 132">
                <a:extLst>
                  <a:ext uri="{FF2B5EF4-FFF2-40B4-BE49-F238E27FC236}">
                    <a16:creationId xmlns:a16="http://schemas.microsoft.com/office/drawing/2014/main" id="{D797A7B6-109C-4F98-9242-D9FE5058721D}"/>
                  </a:ext>
                </a:extLst>
              </p:cNvPr>
              <p:cNvSpPr/>
              <p:nvPr/>
            </p:nvSpPr>
            <p:spPr>
              <a:xfrm>
                <a:off x="10973977" y="4581021"/>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4" name="Oval 133">
                <a:extLst>
                  <a:ext uri="{FF2B5EF4-FFF2-40B4-BE49-F238E27FC236}">
                    <a16:creationId xmlns:a16="http://schemas.microsoft.com/office/drawing/2014/main" id="{924C2B43-EBC1-4039-BC2D-D361F78DD560}"/>
                  </a:ext>
                </a:extLst>
              </p:cNvPr>
              <p:cNvSpPr/>
              <p:nvPr/>
            </p:nvSpPr>
            <p:spPr>
              <a:xfrm>
                <a:off x="11002575" y="4609619"/>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5" name="Oval 134">
                <a:extLst>
                  <a:ext uri="{FF2B5EF4-FFF2-40B4-BE49-F238E27FC236}">
                    <a16:creationId xmlns:a16="http://schemas.microsoft.com/office/drawing/2014/main" id="{B5725FC1-F9EE-4179-B58E-F3CE5E09A169}"/>
                  </a:ext>
                </a:extLst>
              </p:cNvPr>
              <p:cNvSpPr/>
              <p:nvPr/>
            </p:nvSpPr>
            <p:spPr>
              <a:xfrm>
                <a:off x="10790676" y="435652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6" name="Oval 135">
                <a:extLst>
                  <a:ext uri="{FF2B5EF4-FFF2-40B4-BE49-F238E27FC236}">
                    <a16:creationId xmlns:a16="http://schemas.microsoft.com/office/drawing/2014/main" id="{39048497-B4A2-4B6B-A59A-92C2CD67A692}"/>
                  </a:ext>
                </a:extLst>
              </p:cNvPr>
              <p:cNvSpPr/>
              <p:nvPr/>
            </p:nvSpPr>
            <p:spPr>
              <a:xfrm>
                <a:off x="10819274" y="438512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7" name="Oval 136">
                <a:extLst>
                  <a:ext uri="{FF2B5EF4-FFF2-40B4-BE49-F238E27FC236}">
                    <a16:creationId xmlns:a16="http://schemas.microsoft.com/office/drawing/2014/main" id="{99682BAF-9A67-45D5-9202-02A559A000CA}"/>
                  </a:ext>
                </a:extLst>
              </p:cNvPr>
              <p:cNvSpPr/>
              <p:nvPr/>
            </p:nvSpPr>
            <p:spPr>
              <a:xfrm>
                <a:off x="10592958" y="432357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8" name="Oval 137">
                <a:extLst>
                  <a:ext uri="{FF2B5EF4-FFF2-40B4-BE49-F238E27FC236}">
                    <a16:creationId xmlns:a16="http://schemas.microsoft.com/office/drawing/2014/main" id="{FADF720E-07E6-4CAD-9ADA-D68C28B36681}"/>
                  </a:ext>
                </a:extLst>
              </p:cNvPr>
              <p:cNvSpPr/>
              <p:nvPr/>
            </p:nvSpPr>
            <p:spPr>
              <a:xfrm>
                <a:off x="10621556" y="435217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9" name="Oval 138">
                <a:extLst>
                  <a:ext uri="{FF2B5EF4-FFF2-40B4-BE49-F238E27FC236}">
                    <a16:creationId xmlns:a16="http://schemas.microsoft.com/office/drawing/2014/main" id="{FC4D9B37-C4D0-4EE9-9955-48038CC9A1B2}"/>
                  </a:ext>
                </a:extLst>
              </p:cNvPr>
              <p:cNvSpPr/>
              <p:nvPr/>
            </p:nvSpPr>
            <p:spPr>
              <a:xfrm>
                <a:off x="10605316" y="445538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0" name="Oval 139">
                <a:extLst>
                  <a:ext uri="{FF2B5EF4-FFF2-40B4-BE49-F238E27FC236}">
                    <a16:creationId xmlns:a16="http://schemas.microsoft.com/office/drawing/2014/main" id="{F6C28EBF-04EE-481B-8EA8-82DBD92DF544}"/>
                  </a:ext>
                </a:extLst>
              </p:cNvPr>
              <p:cNvSpPr/>
              <p:nvPr/>
            </p:nvSpPr>
            <p:spPr>
              <a:xfrm>
                <a:off x="10632092" y="4482164"/>
                <a:ext cx="144168" cy="144166"/>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1" name="Oval 140">
                <a:extLst>
                  <a:ext uri="{FF2B5EF4-FFF2-40B4-BE49-F238E27FC236}">
                    <a16:creationId xmlns:a16="http://schemas.microsoft.com/office/drawing/2014/main" id="{545A8F7B-E99A-4561-AD65-80C2C9B0CEB0}"/>
                  </a:ext>
                </a:extLst>
              </p:cNvPr>
              <p:cNvSpPr/>
              <p:nvPr/>
            </p:nvSpPr>
            <p:spPr>
              <a:xfrm>
                <a:off x="10762530" y="4637317"/>
                <a:ext cx="250579" cy="250576"/>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2" name="Oval 141">
                <a:extLst>
                  <a:ext uri="{FF2B5EF4-FFF2-40B4-BE49-F238E27FC236}">
                    <a16:creationId xmlns:a16="http://schemas.microsoft.com/office/drawing/2014/main" id="{C48A6FF7-8F06-4CB6-AAD2-C471C47CE53D}"/>
                  </a:ext>
                </a:extLst>
              </p:cNvPr>
              <p:cNvSpPr/>
              <p:nvPr/>
            </p:nvSpPr>
            <p:spPr>
              <a:xfrm>
                <a:off x="10795251" y="4670038"/>
                <a:ext cx="160788" cy="160784"/>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83" name="Group 82">
              <a:extLst>
                <a:ext uri="{FF2B5EF4-FFF2-40B4-BE49-F238E27FC236}">
                  <a16:creationId xmlns:a16="http://schemas.microsoft.com/office/drawing/2014/main" id="{D7B4F1D7-DA61-471E-B7FA-7F952033C758}"/>
                </a:ext>
              </a:extLst>
            </p:cNvPr>
            <p:cNvGrpSpPr/>
            <p:nvPr/>
          </p:nvGrpSpPr>
          <p:grpSpPr>
            <a:xfrm>
              <a:off x="1135904" y="2257835"/>
              <a:ext cx="2599260" cy="1065221"/>
              <a:chOff x="973344" y="2483213"/>
              <a:chExt cx="2599260" cy="1065221"/>
            </a:xfrm>
          </p:grpSpPr>
          <p:sp>
            <p:nvSpPr>
              <p:cNvPr id="100" name="Oval 99">
                <a:extLst>
                  <a:ext uri="{FF2B5EF4-FFF2-40B4-BE49-F238E27FC236}">
                    <a16:creationId xmlns:a16="http://schemas.microsoft.com/office/drawing/2014/main" id="{D8BD000C-1A51-498C-8743-664FB5C5D24E}"/>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01" name="Group 100">
                <a:extLst>
                  <a:ext uri="{FF2B5EF4-FFF2-40B4-BE49-F238E27FC236}">
                    <a16:creationId xmlns:a16="http://schemas.microsoft.com/office/drawing/2014/main" id="{205800B8-60F2-4F09-94F3-7FB58A313B88}"/>
                  </a:ext>
                </a:extLst>
              </p:cNvPr>
              <p:cNvGrpSpPr/>
              <p:nvPr/>
            </p:nvGrpSpPr>
            <p:grpSpPr>
              <a:xfrm>
                <a:off x="973344" y="3294529"/>
                <a:ext cx="2599260" cy="253905"/>
                <a:chOff x="1271242" y="4349874"/>
                <a:chExt cx="2599260" cy="253905"/>
              </a:xfrm>
            </p:grpSpPr>
            <p:cxnSp>
              <p:nvCxnSpPr>
                <p:cNvPr id="107" name="Straight Connector 106">
                  <a:extLst>
                    <a:ext uri="{FF2B5EF4-FFF2-40B4-BE49-F238E27FC236}">
                      <a16:creationId xmlns:a16="http://schemas.microsoft.com/office/drawing/2014/main" id="{F8635236-5328-46BC-A288-D6A0559831E8}"/>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id="{42131325-234F-44AD-B7CB-079C3ABB41C9}"/>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id="{9C5B5BBC-4D7A-4F47-A1BC-1A9C4827F820}"/>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110" name="Straight Connector 109">
                  <a:extLst>
                    <a:ext uri="{FF2B5EF4-FFF2-40B4-BE49-F238E27FC236}">
                      <a16:creationId xmlns:a16="http://schemas.microsoft.com/office/drawing/2014/main" id="{1814A391-91AF-4133-BBA5-5C1364D556DC}"/>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111" name="Straight Connector 110">
                  <a:extLst>
                    <a:ext uri="{FF2B5EF4-FFF2-40B4-BE49-F238E27FC236}">
                      <a16:creationId xmlns:a16="http://schemas.microsoft.com/office/drawing/2014/main" id="{891C95D5-BBFD-49CD-B768-2B3BCA06FD4E}"/>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112" name="Rectangle 111">
                  <a:extLst>
                    <a:ext uri="{FF2B5EF4-FFF2-40B4-BE49-F238E27FC236}">
                      <a16:creationId xmlns:a16="http://schemas.microsoft.com/office/drawing/2014/main" id="{BB08D1EE-14C2-49D7-92C2-1F2479001938}"/>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13" name="Rectangle 112">
                  <a:extLst>
                    <a:ext uri="{FF2B5EF4-FFF2-40B4-BE49-F238E27FC236}">
                      <a16:creationId xmlns:a16="http://schemas.microsoft.com/office/drawing/2014/main" id="{12FB6501-EEFB-4165-A5F4-D8E09743AE1D}"/>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4" name="Rectangle 113">
                  <a:extLst>
                    <a:ext uri="{FF2B5EF4-FFF2-40B4-BE49-F238E27FC236}">
                      <a16:creationId xmlns:a16="http://schemas.microsoft.com/office/drawing/2014/main" id="{D12A0538-2C65-42AF-9590-D0651DB4AD6C}"/>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102" name="TextBox 101">
                <a:extLst>
                  <a:ext uri="{FF2B5EF4-FFF2-40B4-BE49-F238E27FC236}">
                    <a16:creationId xmlns:a16="http://schemas.microsoft.com/office/drawing/2014/main" id="{67BFC98A-73ED-40A4-8399-1A772DE08AF4}"/>
                  </a:ext>
                </a:extLst>
              </p:cNvPr>
              <p:cNvSpPr txBox="1"/>
              <p:nvPr/>
            </p:nvSpPr>
            <p:spPr>
              <a:xfrm>
                <a:off x="1198705"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103" name="Teardrop 102">
                <a:extLst>
                  <a:ext uri="{FF2B5EF4-FFF2-40B4-BE49-F238E27FC236}">
                    <a16:creationId xmlns:a16="http://schemas.microsoft.com/office/drawing/2014/main" id="{D9668EE0-4B82-475E-8264-C05EFFD096BD}"/>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4" name="Oval 103">
                <a:extLst>
                  <a:ext uri="{FF2B5EF4-FFF2-40B4-BE49-F238E27FC236}">
                    <a16:creationId xmlns:a16="http://schemas.microsoft.com/office/drawing/2014/main" id="{AD0D0EF7-F082-4F59-BE5E-12E40F67B6B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5" name="Oval 104">
                <a:extLst>
                  <a:ext uri="{FF2B5EF4-FFF2-40B4-BE49-F238E27FC236}">
                    <a16:creationId xmlns:a16="http://schemas.microsoft.com/office/drawing/2014/main" id="{2551D05C-735E-4E24-8794-FC86AF20EA2D}"/>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6" name="TextBox 105">
                <a:extLst>
                  <a:ext uri="{FF2B5EF4-FFF2-40B4-BE49-F238E27FC236}">
                    <a16:creationId xmlns:a16="http://schemas.microsoft.com/office/drawing/2014/main" id="{262421F4-20E7-4B8B-9FB4-3CF3D774B927}"/>
                  </a:ext>
                </a:extLst>
              </p:cNvPr>
              <p:cNvSpPr txBox="1"/>
              <p:nvPr/>
            </p:nvSpPr>
            <p:spPr>
              <a:xfrm>
                <a:off x="2428040"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nvGrpSpPr>
            <p:cNvPr id="84" name="Group 83">
              <a:extLst>
                <a:ext uri="{FF2B5EF4-FFF2-40B4-BE49-F238E27FC236}">
                  <a16:creationId xmlns:a16="http://schemas.microsoft.com/office/drawing/2014/main" id="{9B793234-8DDD-43DC-8C2C-386B3A3979F8}"/>
                </a:ext>
              </a:extLst>
            </p:cNvPr>
            <p:cNvGrpSpPr/>
            <p:nvPr/>
          </p:nvGrpSpPr>
          <p:grpSpPr>
            <a:xfrm>
              <a:off x="1135904" y="3629217"/>
              <a:ext cx="2599260" cy="1065221"/>
              <a:chOff x="973344" y="2483213"/>
              <a:chExt cx="2599260" cy="1065221"/>
            </a:xfrm>
          </p:grpSpPr>
          <p:sp>
            <p:nvSpPr>
              <p:cNvPr id="85" name="Oval 84">
                <a:extLst>
                  <a:ext uri="{FF2B5EF4-FFF2-40B4-BE49-F238E27FC236}">
                    <a16:creationId xmlns:a16="http://schemas.microsoft.com/office/drawing/2014/main" id="{C4E6CE72-FB77-4238-ABB5-11DEBFFB2B7C}"/>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6" name="Group 85">
                <a:extLst>
                  <a:ext uri="{FF2B5EF4-FFF2-40B4-BE49-F238E27FC236}">
                    <a16:creationId xmlns:a16="http://schemas.microsoft.com/office/drawing/2014/main" id="{DEBBAA1B-20F5-4C79-879D-B9C88FEF222A}"/>
                  </a:ext>
                </a:extLst>
              </p:cNvPr>
              <p:cNvGrpSpPr/>
              <p:nvPr/>
            </p:nvGrpSpPr>
            <p:grpSpPr>
              <a:xfrm>
                <a:off x="973344" y="3294529"/>
                <a:ext cx="2599260" cy="253905"/>
                <a:chOff x="1271242" y="4349874"/>
                <a:chExt cx="2599260" cy="253905"/>
              </a:xfrm>
            </p:grpSpPr>
            <p:cxnSp>
              <p:nvCxnSpPr>
                <p:cNvPr id="92" name="Straight Connector 91">
                  <a:extLst>
                    <a:ext uri="{FF2B5EF4-FFF2-40B4-BE49-F238E27FC236}">
                      <a16:creationId xmlns:a16="http://schemas.microsoft.com/office/drawing/2014/main" id="{5DDD756C-8C68-4BA5-AB23-029A3D527C25}"/>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id="{D06B042C-61C9-4F8E-93C0-3B7C45F9E7D4}"/>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94" name="Straight Connector 93">
                  <a:extLst>
                    <a:ext uri="{FF2B5EF4-FFF2-40B4-BE49-F238E27FC236}">
                      <a16:creationId xmlns:a16="http://schemas.microsoft.com/office/drawing/2014/main" id="{814E8CBE-4F04-40A8-854A-FD7A0D943A71}"/>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95" name="Straight Connector 94">
                  <a:extLst>
                    <a:ext uri="{FF2B5EF4-FFF2-40B4-BE49-F238E27FC236}">
                      <a16:creationId xmlns:a16="http://schemas.microsoft.com/office/drawing/2014/main" id="{D4291A11-C520-4996-BECC-7B2319718867}"/>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id="{DE4031D5-BDCE-44CE-9822-F23437EF69DF}"/>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97" name="Rectangle 96">
                  <a:extLst>
                    <a:ext uri="{FF2B5EF4-FFF2-40B4-BE49-F238E27FC236}">
                      <a16:creationId xmlns:a16="http://schemas.microsoft.com/office/drawing/2014/main" id="{4899991B-6AB9-481B-98DD-B7BDBD496C26}"/>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98" name="Rectangle 97">
                  <a:extLst>
                    <a:ext uri="{FF2B5EF4-FFF2-40B4-BE49-F238E27FC236}">
                      <a16:creationId xmlns:a16="http://schemas.microsoft.com/office/drawing/2014/main" id="{892E3882-C962-4F01-A610-F526DE137393}"/>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9" name="Rectangle 98">
                  <a:extLst>
                    <a:ext uri="{FF2B5EF4-FFF2-40B4-BE49-F238E27FC236}">
                      <a16:creationId xmlns:a16="http://schemas.microsoft.com/office/drawing/2014/main" id="{94458B48-47E2-4DDE-B51A-60237C60C14A}"/>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87" name="TextBox 86">
                <a:extLst>
                  <a:ext uri="{FF2B5EF4-FFF2-40B4-BE49-F238E27FC236}">
                    <a16:creationId xmlns:a16="http://schemas.microsoft.com/office/drawing/2014/main" id="{C3402272-5924-4051-A5D9-1789696A9B75}"/>
                  </a:ext>
                </a:extLst>
              </p:cNvPr>
              <p:cNvSpPr txBox="1"/>
              <p:nvPr/>
            </p:nvSpPr>
            <p:spPr>
              <a:xfrm>
                <a:off x="1230602"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88" name="Teardrop 87">
                <a:extLst>
                  <a:ext uri="{FF2B5EF4-FFF2-40B4-BE49-F238E27FC236}">
                    <a16:creationId xmlns:a16="http://schemas.microsoft.com/office/drawing/2014/main" id="{CA844967-48B5-425F-A2E0-41F30C41A3EA}"/>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9" name="Oval 88">
                <a:extLst>
                  <a:ext uri="{FF2B5EF4-FFF2-40B4-BE49-F238E27FC236}">
                    <a16:creationId xmlns:a16="http://schemas.microsoft.com/office/drawing/2014/main" id="{BD65A043-245D-4346-88D2-7320B783E49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0" name="Oval 89">
                <a:extLst>
                  <a:ext uri="{FF2B5EF4-FFF2-40B4-BE49-F238E27FC236}">
                    <a16:creationId xmlns:a16="http://schemas.microsoft.com/office/drawing/2014/main" id="{7DA39793-521A-4FEE-A20B-9C3C5E78DD30}"/>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1" name="TextBox 90">
                <a:extLst>
                  <a:ext uri="{FF2B5EF4-FFF2-40B4-BE49-F238E27FC236}">
                    <a16:creationId xmlns:a16="http://schemas.microsoft.com/office/drawing/2014/main" id="{48FC8775-9B72-4329-8056-A739932A3113}"/>
                  </a:ext>
                </a:extLst>
              </p:cNvPr>
              <p:cNvSpPr txBox="1"/>
              <p:nvPr/>
            </p:nvSpPr>
            <p:spPr>
              <a:xfrm>
                <a:off x="2406773"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sp>
        <p:nvSpPr>
          <p:cNvPr id="72" name="TextBox 71">
            <a:extLst>
              <a:ext uri="{FF2B5EF4-FFF2-40B4-BE49-F238E27FC236}">
                <a16:creationId xmlns:a16="http://schemas.microsoft.com/office/drawing/2014/main" id="{029EA312-020F-4EAF-927A-665B0219E96D}"/>
              </a:ext>
            </a:extLst>
          </p:cNvPr>
          <p:cNvSpPr txBox="1"/>
          <p:nvPr/>
        </p:nvSpPr>
        <p:spPr>
          <a:xfrm>
            <a:off x="1659246" y="6274135"/>
            <a:ext cx="88735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MLL* =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MLLr</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or MLL1 wildtype;  Adopted from: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Uckelmann</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HJ, et al. Presented at ASH Annual Meeting, 2018</a:t>
            </a:r>
            <a:endParaRPr kumimoji="0" lang="en-US" sz="1200" b="0" i="1" u="none" strike="noStrike" kern="1200" cap="none" spc="0" normalizeH="0" baseline="0" noProof="0" dirty="0">
              <a:ln>
                <a:noFill/>
              </a:ln>
              <a:solidFill>
                <a:srgbClr val="002569"/>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3997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49B512-7B4B-4966-9BE0-EE7D00360FF3}"/>
              </a:ext>
            </a:extLst>
          </p:cNvPr>
          <p:cNvSpPr txBox="1">
            <a:spLocks/>
          </p:cNvSpPr>
          <p:nvPr/>
        </p:nvSpPr>
        <p:spPr>
          <a:xfrm>
            <a:off x="609599" y="161552"/>
            <a:ext cx="10977349" cy="8823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a:solidFill>
                  <a:schemeClr val="accent1"/>
                </a:solidFill>
                <a:latin typeface="Trebuchet MS"/>
                <a:ea typeface="+mj-ea"/>
                <a:cs typeface="Trebuchet M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Menin inhibitors turn off leukemic transcriptional programs </a:t>
            </a:r>
            <a:b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b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by binding to </a:t>
            </a:r>
            <a:r>
              <a:rPr kumimoji="0" lang="en-US" sz="2800" b="1" i="0" u="none" strike="noStrike" kern="1200" cap="none" spc="0" normalizeH="0" baseline="0" noProof="0" dirty="0" err="1">
                <a:ln>
                  <a:noFill/>
                </a:ln>
                <a:solidFill>
                  <a:srgbClr val="492682"/>
                </a:solidFill>
                <a:effectLst/>
                <a:uLnTx/>
                <a:uFillTx/>
                <a:latin typeface="Arial Narrow" panose="020B0606020202030204" pitchFamily="34" charset="0"/>
                <a:ea typeface="+mj-ea"/>
              </a:rPr>
              <a:t>menin</a:t>
            </a:r>
            <a:r>
              <a:rPr kumimoji="0" lang="en-US" sz="2800" b="1" i="0" u="none" strike="noStrike" kern="1200" cap="none" spc="0" normalizeH="0" baseline="0" noProof="0" dirty="0">
                <a:ln>
                  <a:noFill/>
                </a:ln>
                <a:solidFill>
                  <a:srgbClr val="492682"/>
                </a:solidFill>
                <a:effectLst/>
                <a:uLnTx/>
                <a:uFillTx/>
                <a:latin typeface="Arial Narrow" panose="020B0606020202030204" pitchFamily="34" charset="0"/>
                <a:ea typeface="+mj-ea"/>
              </a:rPr>
              <a:t> and displacing MLL complexes</a:t>
            </a:r>
          </a:p>
        </p:txBody>
      </p:sp>
      <p:grpSp>
        <p:nvGrpSpPr>
          <p:cNvPr id="75" name="Group 74">
            <a:extLst>
              <a:ext uri="{FF2B5EF4-FFF2-40B4-BE49-F238E27FC236}">
                <a16:creationId xmlns:a16="http://schemas.microsoft.com/office/drawing/2014/main" id="{5886B0BF-5A55-4C23-BE6B-D8A9B956EBE5}"/>
              </a:ext>
            </a:extLst>
          </p:cNvPr>
          <p:cNvGrpSpPr/>
          <p:nvPr/>
        </p:nvGrpSpPr>
        <p:grpSpPr>
          <a:xfrm>
            <a:off x="658873" y="1221248"/>
            <a:ext cx="5295393" cy="4595352"/>
            <a:chOff x="658873" y="1221248"/>
            <a:chExt cx="5295393" cy="4595352"/>
          </a:xfrm>
        </p:grpSpPr>
        <p:sp>
          <p:nvSpPr>
            <p:cNvPr id="76" name="Rectangle 75">
              <a:extLst>
                <a:ext uri="{FF2B5EF4-FFF2-40B4-BE49-F238E27FC236}">
                  <a16:creationId xmlns:a16="http://schemas.microsoft.com/office/drawing/2014/main" id="{1B2754AF-A9CE-42DE-B086-D9BECC9A3DE1}"/>
                </a:ext>
              </a:extLst>
            </p:cNvPr>
            <p:cNvSpPr/>
            <p:nvPr/>
          </p:nvSpPr>
          <p:spPr>
            <a:xfrm>
              <a:off x="723899" y="1797264"/>
              <a:ext cx="5230367" cy="3307672"/>
            </a:xfrm>
            <a:prstGeom prst="rect">
              <a:avLst/>
            </a:prstGeom>
            <a:solidFill>
              <a:srgbClr val="FFFFFF"/>
            </a:solidFill>
            <a:ln w="9525" cap="flat" cmpd="sng" algn="ctr">
              <a:noFill/>
              <a:prstDash val="solid"/>
            </a:ln>
            <a:effectLst/>
          </p:spPr>
          <p:txBody>
            <a:bodyPr tIns="91440" bIns="91440" rtlCol="0" anchor="ctr"/>
            <a:lstStyle/>
            <a:p>
              <a:pPr marL="0" marR="0" lvl="0" indent="0" algn="ctr" defTabSz="457200" rtl="0" eaLnBrk="1" fontAlgn="auto" latinLnBrk="0" hangingPunct="1">
                <a:lnSpc>
                  <a:spcPct val="100000"/>
                </a:lnSpc>
                <a:spcBef>
                  <a:spcPts val="2400"/>
                </a:spcBef>
                <a:spcAft>
                  <a:spcPts val="0"/>
                </a:spcAft>
                <a:buClr>
                  <a:srgbClr val="3B7587"/>
                </a:buClr>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sym typeface="Helvetica"/>
              </a:endParaRPr>
            </a:p>
          </p:txBody>
        </p:sp>
        <p:sp>
          <p:nvSpPr>
            <p:cNvPr id="77" name="Rectangle 76">
              <a:extLst>
                <a:ext uri="{FF2B5EF4-FFF2-40B4-BE49-F238E27FC236}">
                  <a16:creationId xmlns:a16="http://schemas.microsoft.com/office/drawing/2014/main" id="{F3A0F913-8395-48CD-B89F-8665447EB1F6}"/>
                </a:ext>
              </a:extLst>
            </p:cNvPr>
            <p:cNvSpPr/>
            <p:nvPr/>
          </p:nvSpPr>
          <p:spPr>
            <a:xfrm>
              <a:off x="658873" y="1221248"/>
              <a:ext cx="5295393" cy="4595352"/>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8" name="Rectangle 77">
              <a:extLst>
                <a:ext uri="{FF2B5EF4-FFF2-40B4-BE49-F238E27FC236}">
                  <a16:creationId xmlns:a16="http://schemas.microsoft.com/office/drawing/2014/main" id="{F7E0CDDE-7E2F-439A-90D8-CF1697B22EE4}"/>
                </a:ext>
              </a:extLst>
            </p:cNvPr>
            <p:cNvSpPr/>
            <p:nvPr/>
          </p:nvSpPr>
          <p:spPr>
            <a:xfrm>
              <a:off x="658873"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MLLr</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Acute Leukemias</a:t>
              </a:r>
              <a:endParaRPr kumimoji="0" lang="en-US" sz="2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79" name="TextBox 78">
              <a:extLst>
                <a:ext uri="{FF2B5EF4-FFF2-40B4-BE49-F238E27FC236}">
                  <a16:creationId xmlns:a16="http://schemas.microsoft.com/office/drawing/2014/main" id="{DC574E25-58B2-4D7B-B3B6-29469B8C4B66}"/>
                </a:ext>
              </a:extLst>
            </p:cNvPr>
            <p:cNvSpPr txBox="1"/>
            <p:nvPr/>
          </p:nvSpPr>
          <p:spPr>
            <a:xfrm>
              <a:off x="658873" y="5288068"/>
              <a:ext cx="24880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E0037"/>
                  </a:solidFill>
                  <a:effectLst/>
                  <a:uLnTx/>
                  <a:uFillTx/>
                  <a:latin typeface="Arial Narrow" panose="020B0606020202030204" pitchFamily="34" charset="0"/>
                  <a:ea typeface="+mn-ea"/>
                  <a:cs typeface="+mn-cs"/>
                </a:rPr>
                <a:t>Gene transcription ON</a:t>
              </a:r>
            </a:p>
          </p:txBody>
        </p:sp>
        <p:sp>
          <p:nvSpPr>
            <p:cNvPr id="80" name="TextBox 79">
              <a:extLst>
                <a:ext uri="{FF2B5EF4-FFF2-40B4-BE49-F238E27FC236}">
                  <a16:creationId xmlns:a16="http://schemas.microsoft.com/office/drawing/2014/main" id="{EAECF764-D0B2-4163-8F36-C64FF63489F5}"/>
                </a:ext>
              </a:extLst>
            </p:cNvPr>
            <p:cNvSpPr txBox="1"/>
            <p:nvPr/>
          </p:nvSpPr>
          <p:spPr>
            <a:xfrm>
              <a:off x="4149866" y="4031301"/>
              <a:ext cx="16459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Leukemia</a:t>
              </a:r>
            </a:p>
          </p:txBody>
        </p:sp>
        <p:sp>
          <p:nvSpPr>
            <p:cNvPr id="81" name="Arrow: Down 58">
              <a:extLst>
                <a:ext uri="{FF2B5EF4-FFF2-40B4-BE49-F238E27FC236}">
                  <a16:creationId xmlns:a16="http://schemas.microsoft.com/office/drawing/2014/main" id="{B5DFD45D-8E4A-42A0-A4E2-1B2E071A91C2}"/>
                </a:ext>
              </a:extLst>
            </p:cNvPr>
            <p:cNvSpPr/>
            <p:nvPr/>
          </p:nvSpPr>
          <p:spPr>
            <a:xfrm rot="16200000">
              <a:off x="3969173" y="3307311"/>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2" name="Group 81">
              <a:extLst>
                <a:ext uri="{FF2B5EF4-FFF2-40B4-BE49-F238E27FC236}">
                  <a16:creationId xmlns:a16="http://schemas.microsoft.com/office/drawing/2014/main" id="{0649DFD7-50A5-4B7F-B2DA-3E77FCFC6175}"/>
                </a:ext>
              </a:extLst>
            </p:cNvPr>
            <p:cNvGrpSpPr/>
            <p:nvPr/>
          </p:nvGrpSpPr>
          <p:grpSpPr>
            <a:xfrm>
              <a:off x="4594102" y="3274757"/>
              <a:ext cx="808036" cy="700248"/>
              <a:chOff x="10411717" y="4187645"/>
              <a:chExt cx="808036" cy="700248"/>
            </a:xfrm>
          </p:grpSpPr>
          <p:sp>
            <p:nvSpPr>
              <p:cNvPr id="115" name="Oval 114">
                <a:extLst>
                  <a:ext uri="{FF2B5EF4-FFF2-40B4-BE49-F238E27FC236}">
                    <a16:creationId xmlns:a16="http://schemas.microsoft.com/office/drawing/2014/main" id="{5DAD617F-74BE-43A9-894D-961730C632BC}"/>
                  </a:ext>
                </a:extLst>
              </p:cNvPr>
              <p:cNvSpPr/>
              <p:nvPr/>
            </p:nvSpPr>
            <p:spPr>
              <a:xfrm>
                <a:off x="10817451" y="4471864"/>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6" name="Oval 115">
                <a:extLst>
                  <a:ext uri="{FF2B5EF4-FFF2-40B4-BE49-F238E27FC236}">
                    <a16:creationId xmlns:a16="http://schemas.microsoft.com/office/drawing/2014/main" id="{61A27C3E-397D-4C71-B282-8CC238A0DEC7}"/>
                  </a:ext>
                </a:extLst>
              </p:cNvPr>
              <p:cNvSpPr/>
              <p:nvPr/>
            </p:nvSpPr>
            <p:spPr>
              <a:xfrm>
                <a:off x="10846049" y="4500462"/>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7" name="Oval 116">
                <a:extLst>
                  <a:ext uri="{FF2B5EF4-FFF2-40B4-BE49-F238E27FC236}">
                    <a16:creationId xmlns:a16="http://schemas.microsoft.com/office/drawing/2014/main" id="{7112113C-8AA7-425E-BEB5-7EC1DC25223F}"/>
                  </a:ext>
                </a:extLst>
              </p:cNvPr>
              <p:cNvSpPr/>
              <p:nvPr/>
            </p:nvSpPr>
            <p:spPr>
              <a:xfrm>
                <a:off x="10448789" y="427414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8" name="Oval 117">
                <a:extLst>
                  <a:ext uri="{FF2B5EF4-FFF2-40B4-BE49-F238E27FC236}">
                    <a16:creationId xmlns:a16="http://schemas.microsoft.com/office/drawing/2014/main" id="{46951B33-8293-4EC1-9897-866907A14718}"/>
                  </a:ext>
                </a:extLst>
              </p:cNvPr>
              <p:cNvSpPr/>
              <p:nvPr/>
            </p:nvSpPr>
            <p:spPr>
              <a:xfrm>
                <a:off x="10477387" y="430274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9" name="Oval 118">
                <a:extLst>
                  <a:ext uri="{FF2B5EF4-FFF2-40B4-BE49-F238E27FC236}">
                    <a16:creationId xmlns:a16="http://schemas.microsoft.com/office/drawing/2014/main" id="{3B8EBEC8-87E4-442F-AB93-353A6BF6AEBC}"/>
                  </a:ext>
                </a:extLst>
              </p:cNvPr>
              <p:cNvSpPr/>
              <p:nvPr/>
            </p:nvSpPr>
            <p:spPr>
              <a:xfrm>
                <a:off x="10411717" y="4443030"/>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0" name="Oval 119">
                <a:extLst>
                  <a:ext uri="{FF2B5EF4-FFF2-40B4-BE49-F238E27FC236}">
                    <a16:creationId xmlns:a16="http://schemas.microsoft.com/office/drawing/2014/main" id="{1C818BD5-7EC6-436A-BE1B-61E8273A7122}"/>
                  </a:ext>
                </a:extLst>
              </p:cNvPr>
              <p:cNvSpPr/>
              <p:nvPr/>
            </p:nvSpPr>
            <p:spPr>
              <a:xfrm>
                <a:off x="10440315" y="4471628"/>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1" name="Oval 120">
                <a:extLst>
                  <a:ext uri="{FF2B5EF4-FFF2-40B4-BE49-F238E27FC236}">
                    <a16:creationId xmlns:a16="http://schemas.microsoft.com/office/drawing/2014/main" id="{F5867B16-7E4C-4ED4-80CA-027FDFAFFCC3}"/>
                  </a:ext>
                </a:extLst>
              </p:cNvPr>
              <p:cNvSpPr/>
              <p:nvPr/>
            </p:nvSpPr>
            <p:spPr>
              <a:xfrm>
                <a:off x="10452908" y="459131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2" name="Oval 121">
                <a:extLst>
                  <a:ext uri="{FF2B5EF4-FFF2-40B4-BE49-F238E27FC236}">
                    <a16:creationId xmlns:a16="http://schemas.microsoft.com/office/drawing/2014/main" id="{ECB56FED-F287-4147-B58A-301BD7353E32}"/>
                  </a:ext>
                </a:extLst>
              </p:cNvPr>
              <p:cNvSpPr/>
              <p:nvPr/>
            </p:nvSpPr>
            <p:spPr>
              <a:xfrm>
                <a:off x="10481506" y="461991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3" name="Oval 122">
                <a:extLst>
                  <a:ext uri="{FF2B5EF4-FFF2-40B4-BE49-F238E27FC236}">
                    <a16:creationId xmlns:a16="http://schemas.microsoft.com/office/drawing/2014/main" id="{DFB01D1D-DEF6-4C8E-BAF1-0A8FDB67C0B9}"/>
                  </a:ext>
                </a:extLst>
              </p:cNvPr>
              <p:cNvSpPr/>
              <p:nvPr/>
            </p:nvSpPr>
            <p:spPr>
              <a:xfrm>
                <a:off x="10634150" y="459543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4" name="Oval 123">
                <a:extLst>
                  <a:ext uri="{FF2B5EF4-FFF2-40B4-BE49-F238E27FC236}">
                    <a16:creationId xmlns:a16="http://schemas.microsoft.com/office/drawing/2014/main" id="{7EE3CC0F-922D-41E2-82A3-7EF079CF2641}"/>
                  </a:ext>
                </a:extLst>
              </p:cNvPr>
              <p:cNvSpPr/>
              <p:nvPr/>
            </p:nvSpPr>
            <p:spPr>
              <a:xfrm>
                <a:off x="10662748" y="4624036"/>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5" name="Oval 124">
                <a:extLst>
                  <a:ext uri="{FF2B5EF4-FFF2-40B4-BE49-F238E27FC236}">
                    <a16:creationId xmlns:a16="http://schemas.microsoft.com/office/drawing/2014/main" id="{9E8DF27C-C6D2-4A79-A52E-AB2C53DB39F0}"/>
                  </a:ext>
                </a:extLst>
              </p:cNvPr>
              <p:cNvSpPr/>
              <p:nvPr/>
            </p:nvSpPr>
            <p:spPr>
              <a:xfrm>
                <a:off x="10601197" y="418764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6" name="Oval 125">
                <a:extLst>
                  <a:ext uri="{FF2B5EF4-FFF2-40B4-BE49-F238E27FC236}">
                    <a16:creationId xmlns:a16="http://schemas.microsoft.com/office/drawing/2014/main" id="{8DF36B7E-8976-4453-96D9-63F15AB58611}"/>
                  </a:ext>
                </a:extLst>
              </p:cNvPr>
              <p:cNvSpPr/>
              <p:nvPr/>
            </p:nvSpPr>
            <p:spPr>
              <a:xfrm>
                <a:off x="10629795" y="421624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7" name="Oval 126">
                <a:extLst>
                  <a:ext uri="{FF2B5EF4-FFF2-40B4-BE49-F238E27FC236}">
                    <a16:creationId xmlns:a16="http://schemas.microsoft.com/office/drawing/2014/main" id="{817866A9-ACCA-4499-A37C-AC6E08269F85}"/>
                  </a:ext>
                </a:extLst>
              </p:cNvPr>
              <p:cNvSpPr/>
              <p:nvPr/>
            </p:nvSpPr>
            <p:spPr>
              <a:xfrm>
                <a:off x="10761843" y="418970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8" name="Oval 127">
                <a:extLst>
                  <a:ext uri="{FF2B5EF4-FFF2-40B4-BE49-F238E27FC236}">
                    <a16:creationId xmlns:a16="http://schemas.microsoft.com/office/drawing/2014/main" id="{2D95AF45-F162-42A3-B907-289A68D6701A}"/>
                  </a:ext>
                </a:extLst>
              </p:cNvPr>
              <p:cNvSpPr/>
              <p:nvPr/>
            </p:nvSpPr>
            <p:spPr>
              <a:xfrm>
                <a:off x="10790441" y="421830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29" name="Oval 128">
                <a:extLst>
                  <a:ext uri="{FF2B5EF4-FFF2-40B4-BE49-F238E27FC236}">
                    <a16:creationId xmlns:a16="http://schemas.microsoft.com/office/drawing/2014/main" id="{7D088FC4-DCA2-4246-A709-8AB12759CFA9}"/>
                  </a:ext>
                </a:extLst>
              </p:cNvPr>
              <p:cNvSpPr/>
              <p:nvPr/>
            </p:nvSpPr>
            <p:spPr>
              <a:xfrm>
                <a:off x="10916310" y="4232955"/>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0" name="Oval 129">
                <a:extLst>
                  <a:ext uri="{FF2B5EF4-FFF2-40B4-BE49-F238E27FC236}">
                    <a16:creationId xmlns:a16="http://schemas.microsoft.com/office/drawing/2014/main" id="{BEF81B83-CEC5-4B97-888C-0B505E907E30}"/>
                  </a:ext>
                </a:extLst>
              </p:cNvPr>
              <p:cNvSpPr/>
              <p:nvPr/>
            </p:nvSpPr>
            <p:spPr>
              <a:xfrm>
                <a:off x="10944908" y="4261553"/>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1" name="Oval 130">
                <a:extLst>
                  <a:ext uri="{FF2B5EF4-FFF2-40B4-BE49-F238E27FC236}">
                    <a16:creationId xmlns:a16="http://schemas.microsoft.com/office/drawing/2014/main" id="{C0720FE6-FB15-4540-B945-2BEDC845EF3C}"/>
                  </a:ext>
                </a:extLst>
              </p:cNvPr>
              <p:cNvSpPr/>
              <p:nvPr/>
            </p:nvSpPr>
            <p:spPr>
              <a:xfrm>
                <a:off x="11000752" y="4389482"/>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2" name="Oval 131">
                <a:extLst>
                  <a:ext uri="{FF2B5EF4-FFF2-40B4-BE49-F238E27FC236}">
                    <a16:creationId xmlns:a16="http://schemas.microsoft.com/office/drawing/2014/main" id="{AB91899F-DFCB-4D49-929E-FC488103F996}"/>
                  </a:ext>
                </a:extLst>
              </p:cNvPr>
              <p:cNvSpPr/>
              <p:nvPr/>
            </p:nvSpPr>
            <p:spPr>
              <a:xfrm>
                <a:off x="11029350" y="4418080"/>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3" name="Oval 132">
                <a:extLst>
                  <a:ext uri="{FF2B5EF4-FFF2-40B4-BE49-F238E27FC236}">
                    <a16:creationId xmlns:a16="http://schemas.microsoft.com/office/drawing/2014/main" id="{D797A7B6-109C-4F98-9242-D9FE5058721D}"/>
                  </a:ext>
                </a:extLst>
              </p:cNvPr>
              <p:cNvSpPr/>
              <p:nvPr/>
            </p:nvSpPr>
            <p:spPr>
              <a:xfrm>
                <a:off x="10973977" y="4581021"/>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4" name="Oval 133">
                <a:extLst>
                  <a:ext uri="{FF2B5EF4-FFF2-40B4-BE49-F238E27FC236}">
                    <a16:creationId xmlns:a16="http://schemas.microsoft.com/office/drawing/2014/main" id="{924C2B43-EBC1-4039-BC2D-D361F78DD560}"/>
                  </a:ext>
                </a:extLst>
              </p:cNvPr>
              <p:cNvSpPr/>
              <p:nvPr/>
            </p:nvSpPr>
            <p:spPr>
              <a:xfrm>
                <a:off x="11002575" y="4609619"/>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5" name="Oval 134">
                <a:extLst>
                  <a:ext uri="{FF2B5EF4-FFF2-40B4-BE49-F238E27FC236}">
                    <a16:creationId xmlns:a16="http://schemas.microsoft.com/office/drawing/2014/main" id="{B5725FC1-F9EE-4179-B58E-F3CE5E09A169}"/>
                  </a:ext>
                </a:extLst>
              </p:cNvPr>
              <p:cNvSpPr/>
              <p:nvPr/>
            </p:nvSpPr>
            <p:spPr>
              <a:xfrm>
                <a:off x="10790676" y="4356529"/>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6" name="Oval 135">
                <a:extLst>
                  <a:ext uri="{FF2B5EF4-FFF2-40B4-BE49-F238E27FC236}">
                    <a16:creationId xmlns:a16="http://schemas.microsoft.com/office/drawing/2014/main" id="{39048497-B4A2-4B6B-A59A-92C2CD67A692}"/>
                  </a:ext>
                </a:extLst>
              </p:cNvPr>
              <p:cNvSpPr/>
              <p:nvPr/>
            </p:nvSpPr>
            <p:spPr>
              <a:xfrm>
                <a:off x="10819274" y="4385127"/>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7" name="Oval 136">
                <a:extLst>
                  <a:ext uri="{FF2B5EF4-FFF2-40B4-BE49-F238E27FC236}">
                    <a16:creationId xmlns:a16="http://schemas.microsoft.com/office/drawing/2014/main" id="{99682BAF-9A67-45D5-9202-02A559A000CA}"/>
                  </a:ext>
                </a:extLst>
              </p:cNvPr>
              <p:cNvSpPr/>
              <p:nvPr/>
            </p:nvSpPr>
            <p:spPr>
              <a:xfrm>
                <a:off x="10592958" y="4323576"/>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8" name="Oval 137">
                <a:extLst>
                  <a:ext uri="{FF2B5EF4-FFF2-40B4-BE49-F238E27FC236}">
                    <a16:creationId xmlns:a16="http://schemas.microsoft.com/office/drawing/2014/main" id="{FADF720E-07E6-4CAD-9ADA-D68C28B36681}"/>
                  </a:ext>
                </a:extLst>
              </p:cNvPr>
              <p:cNvSpPr/>
              <p:nvPr/>
            </p:nvSpPr>
            <p:spPr>
              <a:xfrm>
                <a:off x="10621556" y="4352174"/>
                <a:ext cx="140524" cy="140522"/>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39" name="Oval 138">
                <a:extLst>
                  <a:ext uri="{FF2B5EF4-FFF2-40B4-BE49-F238E27FC236}">
                    <a16:creationId xmlns:a16="http://schemas.microsoft.com/office/drawing/2014/main" id="{FC4D9B37-C4D0-4EE9-9955-48038CC9A1B2}"/>
                  </a:ext>
                </a:extLst>
              </p:cNvPr>
              <p:cNvSpPr/>
              <p:nvPr/>
            </p:nvSpPr>
            <p:spPr>
              <a:xfrm>
                <a:off x="10605316" y="4455388"/>
                <a:ext cx="219001" cy="218999"/>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0" name="Oval 139">
                <a:extLst>
                  <a:ext uri="{FF2B5EF4-FFF2-40B4-BE49-F238E27FC236}">
                    <a16:creationId xmlns:a16="http://schemas.microsoft.com/office/drawing/2014/main" id="{F6C28EBF-04EE-481B-8EA8-82DBD92DF544}"/>
                  </a:ext>
                </a:extLst>
              </p:cNvPr>
              <p:cNvSpPr/>
              <p:nvPr/>
            </p:nvSpPr>
            <p:spPr>
              <a:xfrm>
                <a:off x="10632092" y="4482164"/>
                <a:ext cx="144168" cy="144166"/>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1" name="Oval 140">
                <a:extLst>
                  <a:ext uri="{FF2B5EF4-FFF2-40B4-BE49-F238E27FC236}">
                    <a16:creationId xmlns:a16="http://schemas.microsoft.com/office/drawing/2014/main" id="{545A8F7B-E99A-4561-AD65-80C2C9B0CEB0}"/>
                  </a:ext>
                </a:extLst>
              </p:cNvPr>
              <p:cNvSpPr/>
              <p:nvPr/>
            </p:nvSpPr>
            <p:spPr>
              <a:xfrm>
                <a:off x="10762530" y="4637317"/>
                <a:ext cx="250579" cy="250576"/>
              </a:xfrm>
              <a:prstGeom prst="ellipse">
                <a:avLst/>
              </a:prstGeom>
              <a:gradFill flip="none" rotWithShape="1">
                <a:gsLst>
                  <a:gs pos="0">
                    <a:srgbClr val="FFFFFF"/>
                  </a:gs>
                  <a:gs pos="100000">
                    <a:srgbClr val="5B6770"/>
                  </a:gs>
                  <a:gs pos="60000">
                    <a:srgbClr val="5B6770">
                      <a:lumMod val="60000"/>
                      <a:lumOff val="4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42" name="Oval 141">
                <a:extLst>
                  <a:ext uri="{FF2B5EF4-FFF2-40B4-BE49-F238E27FC236}">
                    <a16:creationId xmlns:a16="http://schemas.microsoft.com/office/drawing/2014/main" id="{C48A6FF7-8F06-4CB6-AAD2-C471C47CE53D}"/>
                  </a:ext>
                </a:extLst>
              </p:cNvPr>
              <p:cNvSpPr/>
              <p:nvPr/>
            </p:nvSpPr>
            <p:spPr>
              <a:xfrm>
                <a:off x="10795251" y="4670038"/>
                <a:ext cx="160788" cy="160784"/>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gradFill>
                  <a:gsLst>
                    <a:gs pos="100000">
                      <a:srgbClr val="5B6770">
                        <a:lumMod val="60000"/>
                        <a:lumOff val="40000"/>
                      </a:srgbClr>
                    </a:gs>
                    <a:gs pos="55000">
                      <a:srgbClr val="5B6770"/>
                    </a:gs>
                  </a:gsLst>
                  <a:lin ang="5400000" scaled="1"/>
                </a:gra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grpSp>
          <p:nvGrpSpPr>
            <p:cNvPr id="83" name="Group 82">
              <a:extLst>
                <a:ext uri="{FF2B5EF4-FFF2-40B4-BE49-F238E27FC236}">
                  <a16:creationId xmlns:a16="http://schemas.microsoft.com/office/drawing/2014/main" id="{D7B4F1D7-DA61-471E-B7FA-7F952033C758}"/>
                </a:ext>
              </a:extLst>
            </p:cNvPr>
            <p:cNvGrpSpPr/>
            <p:nvPr/>
          </p:nvGrpSpPr>
          <p:grpSpPr>
            <a:xfrm>
              <a:off x="1135904" y="2257835"/>
              <a:ext cx="2599260" cy="1065221"/>
              <a:chOff x="973344" y="2483213"/>
              <a:chExt cx="2599260" cy="1065221"/>
            </a:xfrm>
          </p:grpSpPr>
          <p:sp>
            <p:nvSpPr>
              <p:cNvPr id="100" name="Oval 99">
                <a:extLst>
                  <a:ext uri="{FF2B5EF4-FFF2-40B4-BE49-F238E27FC236}">
                    <a16:creationId xmlns:a16="http://schemas.microsoft.com/office/drawing/2014/main" id="{D8BD000C-1A51-498C-8743-664FB5C5D24E}"/>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01" name="Group 100">
                <a:extLst>
                  <a:ext uri="{FF2B5EF4-FFF2-40B4-BE49-F238E27FC236}">
                    <a16:creationId xmlns:a16="http://schemas.microsoft.com/office/drawing/2014/main" id="{205800B8-60F2-4F09-94F3-7FB58A313B88}"/>
                  </a:ext>
                </a:extLst>
              </p:cNvPr>
              <p:cNvGrpSpPr/>
              <p:nvPr/>
            </p:nvGrpSpPr>
            <p:grpSpPr>
              <a:xfrm>
                <a:off x="973344" y="3294529"/>
                <a:ext cx="2599260" cy="253905"/>
                <a:chOff x="1271242" y="4349874"/>
                <a:chExt cx="2599260" cy="253905"/>
              </a:xfrm>
            </p:grpSpPr>
            <p:cxnSp>
              <p:nvCxnSpPr>
                <p:cNvPr id="107" name="Straight Connector 106">
                  <a:extLst>
                    <a:ext uri="{FF2B5EF4-FFF2-40B4-BE49-F238E27FC236}">
                      <a16:creationId xmlns:a16="http://schemas.microsoft.com/office/drawing/2014/main" id="{F8635236-5328-46BC-A288-D6A0559831E8}"/>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id="{42131325-234F-44AD-B7CB-079C3ABB41C9}"/>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id="{9C5B5BBC-4D7A-4F47-A1BC-1A9C4827F820}"/>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110" name="Straight Connector 109">
                  <a:extLst>
                    <a:ext uri="{FF2B5EF4-FFF2-40B4-BE49-F238E27FC236}">
                      <a16:creationId xmlns:a16="http://schemas.microsoft.com/office/drawing/2014/main" id="{1814A391-91AF-4133-BBA5-5C1364D556DC}"/>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111" name="Straight Connector 110">
                  <a:extLst>
                    <a:ext uri="{FF2B5EF4-FFF2-40B4-BE49-F238E27FC236}">
                      <a16:creationId xmlns:a16="http://schemas.microsoft.com/office/drawing/2014/main" id="{891C95D5-BBFD-49CD-B768-2B3BCA06FD4E}"/>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112" name="Rectangle 111">
                  <a:extLst>
                    <a:ext uri="{FF2B5EF4-FFF2-40B4-BE49-F238E27FC236}">
                      <a16:creationId xmlns:a16="http://schemas.microsoft.com/office/drawing/2014/main" id="{BB08D1EE-14C2-49D7-92C2-1F2479001938}"/>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13" name="Rectangle 112">
                  <a:extLst>
                    <a:ext uri="{FF2B5EF4-FFF2-40B4-BE49-F238E27FC236}">
                      <a16:creationId xmlns:a16="http://schemas.microsoft.com/office/drawing/2014/main" id="{12FB6501-EEFB-4165-A5F4-D8E09743AE1D}"/>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4" name="Rectangle 113">
                  <a:extLst>
                    <a:ext uri="{FF2B5EF4-FFF2-40B4-BE49-F238E27FC236}">
                      <a16:creationId xmlns:a16="http://schemas.microsoft.com/office/drawing/2014/main" id="{D12A0538-2C65-42AF-9590-D0651DB4AD6C}"/>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102" name="TextBox 101">
                <a:extLst>
                  <a:ext uri="{FF2B5EF4-FFF2-40B4-BE49-F238E27FC236}">
                    <a16:creationId xmlns:a16="http://schemas.microsoft.com/office/drawing/2014/main" id="{67BFC98A-73ED-40A4-8399-1A772DE08AF4}"/>
                  </a:ext>
                </a:extLst>
              </p:cNvPr>
              <p:cNvSpPr txBox="1"/>
              <p:nvPr/>
            </p:nvSpPr>
            <p:spPr>
              <a:xfrm>
                <a:off x="1198705"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103" name="Teardrop 102">
                <a:extLst>
                  <a:ext uri="{FF2B5EF4-FFF2-40B4-BE49-F238E27FC236}">
                    <a16:creationId xmlns:a16="http://schemas.microsoft.com/office/drawing/2014/main" id="{D9668EE0-4B82-475E-8264-C05EFFD096BD}"/>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4" name="Oval 103">
                <a:extLst>
                  <a:ext uri="{FF2B5EF4-FFF2-40B4-BE49-F238E27FC236}">
                    <a16:creationId xmlns:a16="http://schemas.microsoft.com/office/drawing/2014/main" id="{AD0D0EF7-F082-4F59-BE5E-12E40F67B6B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5" name="Oval 104">
                <a:extLst>
                  <a:ext uri="{FF2B5EF4-FFF2-40B4-BE49-F238E27FC236}">
                    <a16:creationId xmlns:a16="http://schemas.microsoft.com/office/drawing/2014/main" id="{2551D05C-735E-4E24-8794-FC86AF20EA2D}"/>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6" name="TextBox 105">
                <a:extLst>
                  <a:ext uri="{FF2B5EF4-FFF2-40B4-BE49-F238E27FC236}">
                    <a16:creationId xmlns:a16="http://schemas.microsoft.com/office/drawing/2014/main" id="{262421F4-20E7-4B8B-9FB4-3CF3D774B927}"/>
                  </a:ext>
                </a:extLst>
              </p:cNvPr>
              <p:cNvSpPr txBox="1"/>
              <p:nvPr/>
            </p:nvSpPr>
            <p:spPr>
              <a:xfrm>
                <a:off x="2428040"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nvGrpSpPr>
            <p:cNvPr id="84" name="Group 83">
              <a:extLst>
                <a:ext uri="{FF2B5EF4-FFF2-40B4-BE49-F238E27FC236}">
                  <a16:creationId xmlns:a16="http://schemas.microsoft.com/office/drawing/2014/main" id="{9B793234-8DDD-43DC-8C2C-386B3A3979F8}"/>
                </a:ext>
              </a:extLst>
            </p:cNvPr>
            <p:cNvGrpSpPr/>
            <p:nvPr/>
          </p:nvGrpSpPr>
          <p:grpSpPr>
            <a:xfrm>
              <a:off x="1135904" y="3629217"/>
              <a:ext cx="2599260" cy="1065221"/>
              <a:chOff x="973344" y="2483213"/>
              <a:chExt cx="2599260" cy="1065221"/>
            </a:xfrm>
          </p:grpSpPr>
          <p:sp>
            <p:nvSpPr>
              <p:cNvPr id="85" name="Oval 84">
                <a:extLst>
                  <a:ext uri="{FF2B5EF4-FFF2-40B4-BE49-F238E27FC236}">
                    <a16:creationId xmlns:a16="http://schemas.microsoft.com/office/drawing/2014/main" id="{C4E6CE72-FB77-4238-ABB5-11DEBFFB2B7C}"/>
                  </a:ext>
                </a:extLst>
              </p:cNvPr>
              <p:cNvSpPr/>
              <p:nvPr/>
            </p:nvSpPr>
            <p:spPr>
              <a:xfrm>
                <a:off x="1120838" y="2483213"/>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86" name="Group 85">
                <a:extLst>
                  <a:ext uri="{FF2B5EF4-FFF2-40B4-BE49-F238E27FC236}">
                    <a16:creationId xmlns:a16="http://schemas.microsoft.com/office/drawing/2014/main" id="{DEBBAA1B-20F5-4C79-879D-B9C88FEF222A}"/>
                  </a:ext>
                </a:extLst>
              </p:cNvPr>
              <p:cNvGrpSpPr/>
              <p:nvPr/>
            </p:nvGrpSpPr>
            <p:grpSpPr>
              <a:xfrm>
                <a:off x="973344" y="3294529"/>
                <a:ext cx="2599260" cy="253905"/>
                <a:chOff x="1271242" y="4349874"/>
                <a:chExt cx="2599260" cy="253905"/>
              </a:xfrm>
            </p:grpSpPr>
            <p:cxnSp>
              <p:nvCxnSpPr>
                <p:cNvPr id="92" name="Straight Connector 91">
                  <a:extLst>
                    <a:ext uri="{FF2B5EF4-FFF2-40B4-BE49-F238E27FC236}">
                      <a16:creationId xmlns:a16="http://schemas.microsoft.com/office/drawing/2014/main" id="{5DDD756C-8C68-4BA5-AB23-029A3D527C25}"/>
                    </a:ext>
                  </a:extLst>
                </p:cNvPr>
                <p:cNvCxnSpPr>
                  <a:cxnSpLocks/>
                </p:cNvCxnSpPr>
                <p:nvPr/>
              </p:nvCxnSpPr>
              <p:spPr>
                <a:xfrm>
                  <a:off x="1443484" y="4482062"/>
                  <a:ext cx="2247570" cy="0"/>
                </a:xfrm>
                <a:prstGeom prst="line">
                  <a:avLst/>
                </a:prstGeom>
                <a:noFill/>
                <a:ln w="25400" cap="flat"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id="{D06B042C-61C9-4F8E-93C0-3B7C45F9E7D4}"/>
                    </a:ext>
                  </a:extLst>
                </p:cNvPr>
                <p:cNvCxnSpPr>
                  <a:cxnSpLocks/>
                </p:cNvCxnSpPr>
                <p:nvPr/>
              </p:nvCxnSpPr>
              <p:spPr>
                <a:xfrm flipV="1">
                  <a:off x="3616081" y="4404639"/>
                  <a:ext cx="172242" cy="171987"/>
                </a:xfrm>
                <a:prstGeom prst="line">
                  <a:avLst/>
                </a:prstGeom>
                <a:noFill/>
                <a:ln w="12700" cap="flat" cmpd="sng" algn="ctr">
                  <a:solidFill>
                    <a:sysClr val="windowText" lastClr="000000"/>
                  </a:solidFill>
                  <a:prstDash val="solid"/>
                </a:ln>
                <a:effectLst/>
              </p:spPr>
            </p:cxnSp>
            <p:cxnSp>
              <p:nvCxnSpPr>
                <p:cNvPr id="94" name="Straight Connector 93">
                  <a:extLst>
                    <a:ext uri="{FF2B5EF4-FFF2-40B4-BE49-F238E27FC236}">
                      <a16:creationId xmlns:a16="http://schemas.microsoft.com/office/drawing/2014/main" id="{814E8CBE-4F04-40A8-854A-FD7A0D943A71}"/>
                    </a:ext>
                  </a:extLst>
                </p:cNvPr>
                <p:cNvCxnSpPr>
                  <a:cxnSpLocks/>
                </p:cNvCxnSpPr>
                <p:nvPr/>
              </p:nvCxnSpPr>
              <p:spPr>
                <a:xfrm flipV="1">
                  <a:off x="3698260" y="4404639"/>
                  <a:ext cx="172242" cy="171987"/>
                </a:xfrm>
                <a:prstGeom prst="line">
                  <a:avLst/>
                </a:prstGeom>
                <a:noFill/>
                <a:ln w="12700" cap="flat" cmpd="sng" algn="ctr">
                  <a:solidFill>
                    <a:sysClr val="windowText" lastClr="000000"/>
                  </a:solidFill>
                  <a:prstDash val="solid"/>
                </a:ln>
                <a:effectLst/>
              </p:spPr>
            </p:cxnSp>
            <p:cxnSp>
              <p:nvCxnSpPr>
                <p:cNvPr id="95" name="Straight Connector 94">
                  <a:extLst>
                    <a:ext uri="{FF2B5EF4-FFF2-40B4-BE49-F238E27FC236}">
                      <a16:creationId xmlns:a16="http://schemas.microsoft.com/office/drawing/2014/main" id="{D4291A11-C520-4996-BECC-7B2319718867}"/>
                    </a:ext>
                  </a:extLst>
                </p:cNvPr>
                <p:cNvCxnSpPr>
                  <a:cxnSpLocks/>
                </p:cNvCxnSpPr>
                <p:nvPr/>
              </p:nvCxnSpPr>
              <p:spPr>
                <a:xfrm flipV="1">
                  <a:off x="1271242" y="4385052"/>
                  <a:ext cx="172242" cy="171987"/>
                </a:xfrm>
                <a:prstGeom prst="line">
                  <a:avLst/>
                </a:prstGeom>
                <a:noFill/>
                <a:ln w="12700" cap="flat"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id="{DE4031D5-BDCE-44CE-9822-F23437EF69DF}"/>
                    </a:ext>
                  </a:extLst>
                </p:cNvPr>
                <p:cNvCxnSpPr>
                  <a:cxnSpLocks/>
                </p:cNvCxnSpPr>
                <p:nvPr/>
              </p:nvCxnSpPr>
              <p:spPr>
                <a:xfrm flipV="1">
                  <a:off x="1353421" y="4385052"/>
                  <a:ext cx="172242" cy="171987"/>
                </a:xfrm>
                <a:prstGeom prst="line">
                  <a:avLst/>
                </a:prstGeom>
                <a:noFill/>
                <a:ln w="12700" cap="flat" cmpd="sng" algn="ctr">
                  <a:solidFill>
                    <a:sysClr val="windowText" lastClr="000000"/>
                  </a:solidFill>
                  <a:prstDash val="solid"/>
                </a:ln>
                <a:effectLst/>
              </p:spPr>
            </p:cxnSp>
            <p:sp>
              <p:nvSpPr>
                <p:cNvPr id="97" name="Rectangle 96">
                  <a:extLst>
                    <a:ext uri="{FF2B5EF4-FFF2-40B4-BE49-F238E27FC236}">
                      <a16:creationId xmlns:a16="http://schemas.microsoft.com/office/drawing/2014/main" id="{4899991B-6AB9-481B-98DD-B7BDBD496C26}"/>
                    </a:ext>
                  </a:extLst>
                </p:cNvPr>
                <p:cNvSpPr/>
                <p:nvPr/>
              </p:nvSpPr>
              <p:spPr>
                <a:xfrm>
                  <a:off x="2369751" y="4349874"/>
                  <a:ext cx="567744"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98" name="Rectangle 97">
                  <a:extLst>
                    <a:ext uri="{FF2B5EF4-FFF2-40B4-BE49-F238E27FC236}">
                      <a16:creationId xmlns:a16="http://schemas.microsoft.com/office/drawing/2014/main" id="{892E3882-C962-4F01-A610-F526DE137393}"/>
                    </a:ext>
                  </a:extLst>
                </p:cNvPr>
                <p:cNvSpPr/>
                <p:nvPr/>
              </p:nvSpPr>
              <p:spPr>
                <a:xfrm>
                  <a:off x="2996255" y="4349874"/>
                  <a:ext cx="89840"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9" name="Rectangle 98">
                  <a:extLst>
                    <a:ext uri="{FF2B5EF4-FFF2-40B4-BE49-F238E27FC236}">
                      <a16:creationId xmlns:a16="http://schemas.microsoft.com/office/drawing/2014/main" id="{94458B48-47E2-4DDE-B51A-60237C60C14A}"/>
                    </a:ext>
                  </a:extLst>
                </p:cNvPr>
                <p:cNvSpPr/>
                <p:nvPr/>
              </p:nvSpPr>
              <p:spPr>
                <a:xfrm>
                  <a:off x="3144854" y="4349874"/>
                  <a:ext cx="172241" cy="253905"/>
                </a:xfrm>
                <a:prstGeom prst="rect">
                  <a:avLst/>
                </a:prstGeom>
                <a:solidFill>
                  <a:srgbClr val="CE003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sp>
            <p:nvSpPr>
              <p:cNvPr id="87" name="TextBox 86">
                <a:extLst>
                  <a:ext uri="{FF2B5EF4-FFF2-40B4-BE49-F238E27FC236}">
                    <a16:creationId xmlns:a16="http://schemas.microsoft.com/office/drawing/2014/main" id="{C3402272-5924-4051-A5D9-1789696A9B75}"/>
                  </a:ext>
                </a:extLst>
              </p:cNvPr>
              <p:cNvSpPr txBox="1"/>
              <p:nvPr/>
            </p:nvSpPr>
            <p:spPr>
              <a:xfrm>
                <a:off x="1230602" y="2568174"/>
                <a:ext cx="7906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sp>
            <p:nvSpPr>
              <p:cNvPr id="88" name="Teardrop 87">
                <a:extLst>
                  <a:ext uri="{FF2B5EF4-FFF2-40B4-BE49-F238E27FC236}">
                    <a16:creationId xmlns:a16="http://schemas.microsoft.com/office/drawing/2014/main" id="{CA844967-48B5-425F-A2E0-41F30C41A3EA}"/>
                  </a:ext>
                </a:extLst>
              </p:cNvPr>
              <p:cNvSpPr/>
              <p:nvPr/>
            </p:nvSpPr>
            <p:spPr>
              <a:xfrm rot="1335768">
                <a:off x="1917718" y="2839523"/>
                <a:ext cx="216523" cy="279713"/>
              </a:xfrm>
              <a:prstGeom prst="teardrop">
                <a:avLst>
                  <a:gd name="adj" fmla="val 58662"/>
                </a:avLst>
              </a:prstGeom>
              <a:solidFill>
                <a:srgbClr val="E3F3F6"/>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9" name="Oval 88">
                <a:extLst>
                  <a:ext uri="{FF2B5EF4-FFF2-40B4-BE49-F238E27FC236}">
                    <a16:creationId xmlns:a16="http://schemas.microsoft.com/office/drawing/2014/main" id="{BD65A043-245D-4346-88D2-7320B783E495}"/>
                  </a:ext>
                </a:extLst>
              </p:cNvPr>
              <p:cNvSpPr/>
              <p:nvPr/>
            </p:nvSpPr>
            <p:spPr>
              <a:xfrm>
                <a:off x="2078327" y="2773566"/>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0" name="Oval 89">
                <a:extLst>
                  <a:ext uri="{FF2B5EF4-FFF2-40B4-BE49-F238E27FC236}">
                    <a16:creationId xmlns:a16="http://schemas.microsoft.com/office/drawing/2014/main" id="{7DA39793-521A-4FEE-A20B-9C3C5E78DD30}"/>
                  </a:ext>
                </a:extLst>
              </p:cNvPr>
              <p:cNvSpPr/>
              <p:nvPr/>
            </p:nvSpPr>
            <p:spPr>
              <a:xfrm>
                <a:off x="1995502" y="2856313"/>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1" name="TextBox 90">
                <a:extLst>
                  <a:ext uri="{FF2B5EF4-FFF2-40B4-BE49-F238E27FC236}">
                    <a16:creationId xmlns:a16="http://schemas.microsoft.com/office/drawing/2014/main" id="{48FC8775-9B72-4329-8056-A739932A3113}"/>
                  </a:ext>
                </a:extLst>
              </p:cNvPr>
              <p:cNvSpPr txBox="1"/>
              <p:nvPr/>
            </p:nvSpPr>
            <p:spPr>
              <a:xfrm>
                <a:off x="2406773" y="278446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grpSp>
      <p:grpSp>
        <p:nvGrpSpPr>
          <p:cNvPr id="71" name="Group 70">
            <a:extLst>
              <a:ext uri="{FF2B5EF4-FFF2-40B4-BE49-F238E27FC236}">
                <a16:creationId xmlns:a16="http://schemas.microsoft.com/office/drawing/2014/main" id="{2130A58F-1D1F-4485-9482-0003C245AB59}"/>
              </a:ext>
            </a:extLst>
          </p:cNvPr>
          <p:cNvGrpSpPr/>
          <p:nvPr/>
        </p:nvGrpSpPr>
        <p:grpSpPr>
          <a:xfrm>
            <a:off x="6191250" y="1220121"/>
            <a:ext cx="5350711" cy="4590745"/>
            <a:chOff x="6265618" y="1221248"/>
            <a:chExt cx="5295393" cy="4560355"/>
          </a:xfrm>
        </p:grpSpPr>
        <p:sp>
          <p:nvSpPr>
            <p:cNvPr id="72" name="Rectangle 71">
              <a:extLst>
                <a:ext uri="{FF2B5EF4-FFF2-40B4-BE49-F238E27FC236}">
                  <a16:creationId xmlns:a16="http://schemas.microsoft.com/office/drawing/2014/main" id="{557B74A9-0427-4D48-9E50-E7A6474784C0}"/>
                </a:ext>
              </a:extLst>
            </p:cNvPr>
            <p:cNvSpPr/>
            <p:nvPr/>
          </p:nvSpPr>
          <p:spPr>
            <a:xfrm>
              <a:off x="6265618" y="1221249"/>
              <a:ext cx="5295393" cy="4560354"/>
            </a:xfrm>
            <a:prstGeom prst="rect">
              <a:avLst/>
            </a:prstGeom>
            <a:solidFill>
              <a:srgbClr val="FFFFFF"/>
            </a:solidFill>
            <a:ln w="9525" cap="flat" cmpd="sng" algn="ctr">
              <a:noFill/>
              <a:prstDash val="solid"/>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3" name="Rectangle 72">
              <a:extLst>
                <a:ext uri="{FF2B5EF4-FFF2-40B4-BE49-F238E27FC236}">
                  <a16:creationId xmlns:a16="http://schemas.microsoft.com/office/drawing/2014/main" id="{83D46DE4-720A-4EAF-8349-30D0C8087BAC}"/>
                </a:ext>
              </a:extLst>
            </p:cNvPr>
            <p:cNvSpPr/>
            <p:nvPr/>
          </p:nvSpPr>
          <p:spPr>
            <a:xfrm>
              <a:off x="6265618" y="1221248"/>
              <a:ext cx="5295393" cy="548640"/>
            </a:xfrm>
            <a:prstGeom prst="rect">
              <a:avLst/>
            </a:prstGeom>
            <a:solidFill>
              <a:srgbClr val="5BC5D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Arial Narrow" panose="020B0606020202030204" pitchFamily="34" charset="0"/>
                  <a:ea typeface="+mn-ea"/>
                  <a:cs typeface="+mn-cs"/>
                </a:rPr>
                <a:t>Menin</a:t>
              </a:r>
              <a:r>
                <a:rPr kumimoji="0" lang="en-US" sz="2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 Inhibitor</a:t>
              </a:r>
            </a:p>
          </p:txBody>
        </p:sp>
        <p:sp>
          <p:nvSpPr>
            <p:cNvPr id="74" name="TextBox 73">
              <a:extLst>
                <a:ext uri="{FF2B5EF4-FFF2-40B4-BE49-F238E27FC236}">
                  <a16:creationId xmlns:a16="http://schemas.microsoft.com/office/drawing/2014/main" id="{02FFF480-AAE6-4831-B9A2-A2997C8098E1}"/>
                </a:ext>
              </a:extLst>
            </p:cNvPr>
            <p:cNvSpPr txBox="1"/>
            <p:nvPr/>
          </p:nvSpPr>
          <p:spPr>
            <a:xfrm>
              <a:off x="9850585" y="4639128"/>
              <a:ext cx="1645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Differentiation</a:t>
              </a:r>
              <a:b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br>
              <a:r>
                <a:rPr kumimoji="0" lang="en-US" sz="1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Apoptosis</a:t>
              </a:r>
            </a:p>
          </p:txBody>
        </p:sp>
        <p:sp>
          <p:nvSpPr>
            <p:cNvPr id="143" name="TextBox 142">
              <a:extLst>
                <a:ext uri="{FF2B5EF4-FFF2-40B4-BE49-F238E27FC236}">
                  <a16:creationId xmlns:a16="http://schemas.microsoft.com/office/drawing/2014/main" id="{FCD4000F-173D-49F0-9897-876442CFE00F}"/>
                </a:ext>
              </a:extLst>
            </p:cNvPr>
            <p:cNvSpPr txBox="1"/>
            <p:nvPr/>
          </p:nvSpPr>
          <p:spPr>
            <a:xfrm>
              <a:off x="6799408" y="3713631"/>
              <a:ext cx="721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OFF</a:t>
              </a:r>
            </a:p>
          </p:txBody>
        </p:sp>
        <p:sp>
          <p:nvSpPr>
            <p:cNvPr id="144" name="TextBox 143">
              <a:extLst>
                <a:ext uri="{FF2B5EF4-FFF2-40B4-BE49-F238E27FC236}">
                  <a16:creationId xmlns:a16="http://schemas.microsoft.com/office/drawing/2014/main" id="{B48C9174-E11C-4F4E-9D9B-F552C86D27FB}"/>
                </a:ext>
              </a:extLst>
            </p:cNvPr>
            <p:cNvSpPr txBox="1"/>
            <p:nvPr/>
          </p:nvSpPr>
          <p:spPr>
            <a:xfrm>
              <a:off x="7880598" y="2022288"/>
              <a:ext cx="1427480" cy="642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Arial Narrow" panose="020B0606020202030204" pitchFamily="34" charset="0"/>
                  <a:ea typeface="+mn-ea"/>
                  <a:cs typeface="+mn-cs"/>
                </a:rPr>
                <a:t>Menin</a:t>
              </a:r>
              <a:r>
                <a:rPr kumimoji="0" lang="en-US" sz="18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 Inhibitor</a:t>
              </a:r>
            </a:p>
          </p:txBody>
        </p:sp>
        <p:cxnSp>
          <p:nvCxnSpPr>
            <p:cNvPr id="145" name="Straight Connector 144">
              <a:extLst>
                <a:ext uri="{FF2B5EF4-FFF2-40B4-BE49-F238E27FC236}">
                  <a16:creationId xmlns:a16="http://schemas.microsoft.com/office/drawing/2014/main" id="{E67D2F21-B3E7-4CA0-B63F-5F1EF35300A9}"/>
                </a:ext>
              </a:extLst>
            </p:cNvPr>
            <p:cNvCxnSpPr>
              <a:cxnSpLocks/>
            </p:cNvCxnSpPr>
            <p:nvPr/>
          </p:nvCxnSpPr>
          <p:spPr>
            <a:xfrm>
              <a:off x="6608183" y="3979918"/>
              <a:ext cx="2247570" cy="0"/>
            </a:xfrm>
            <a:prstGeom prst="line">
              <a:avLst/>
            </a:prstGeom>
            <a:noFill/>
            <a:ln w="25400" cap="flat" cmpd="sng" algn="ctr">
              <a:solidFill>
                <a:sysClr val="windowText" lastClr="000000"/>
              </a:solidFill>
              <a:prstDash val="solid"/>
            </a:ln>
            <a:effectLst/>
          </p:spPr>
        </p:cxnSp>
        <p:cxnSp>
          <p:nvCxnSpPr>
            <p:cNvPr id="146" name="Straight Connector 145">
              <a:extLst>
                <a:ext uri="{FF2B5EF4-FFF2-40B4-BE49-F238E27FC236}">
                  <a16:creationId xmlns:a16="http://schemas.microsoft.com/office/drawing/2014/main" id="{B8FA52F4-17CF-435D-8CA6-A85FB2C28388}"/>
                </a:ext>
              </a:extLst>
            </p:cNvPr>
            <p:cNvCxnSpPr>
              <a:cxnSpLocks/>
            </p:cNvCxnSpPr>
            <p:nvPr/>
          </p:nvCxnSpPr>
          <p:spPr>
            <a:xfrm flipV="1">
              <a:off x="8780780" y="3902495"/>
              <a:ext cx="172242" cy="171987"/>
            </a:xfrm>
            <a:prstGeom prst="line">
              <a:avLst/>
            </a:prstGeom>
            <a:noFill/>
            <a:ln w="12700" cap="flat" cmpd="sng" algn="ctr">
              <a:solidFill>
                <a:sysClr val="windowText" lastClr="000000"/>
              </a:solidFill>
              <a:prstDash val="solid"/>
            </a:ln>
            <a:effectLst/>
          </p:spPr>
        </p:cxnSp>
        <p:cxnSp>
          <p:nvCxnSpPr>
            <p:cNvPr id="147" name="Straight Connector 146">
              <a:extLst>
                <a:ext uri="{FF2B5EF4-FFF2-40B4-BE49-F238E27FC236}">
                  <a16:creationId xmlns:a16="http://schemas.microsoft.com/office/drawing/2014/main" id="{B21A7646-EA2F-405A-ADC8-4C6B59E40D5A}"/>
                </a:ext>
              </a:extLst>
            </p:cNvPr>
            <p:cNvCxnSpPr>
              <a:cxnSpLocks/>
            </p:cNvCxnSpPr>
            <p:nvPr/>
          </p:nvCxnSpPr>
          <p:spPr>
            <a:xfrm flipV="1">
              <a:off x="8862959" y="3902495"/>
              <a:ext cx="172242" cy="171987"/>
            </a:xfrm>
            <a:prstGeom prst="line">
              <a:avLst/>
            </a:prstGeom>
            <a:noFill/>
            <a:ln w="12700" cap="flat" cmpd="sng" algn="ctr">
              <a:solidFill>
                <a:sysClr val="windowText" lastClr="000000"/>
              </a:solidFill>
              <a:prstDash val="solid"/>
            </a:ln>
            <a:effectLst/>
          </p:spPr>
        </p:cxnSp>
        <p:cxnSp>
          <p:nvCxnSpPr>
            <p:cNvPr id="148" name="Straight Connector 147">
              <a:extLst>
                <a:ext uri="{FF2B5EF4-FFF2-40B4-BE49-F238E27FC236}">
                  <a16:creationId xmlns:a16="http://schemas.microsoft.com/office/drawing/2014/main" id="{1480F1F9-B3CC-44D7-A6B2-26DCB5D5C6F0}"/>
                </a:ext>
              </a:extLst>
            </p:cNvPr>
            <p:cNvCxnSpPr>
              <a:cxnSpLocks/>
            </p:cNvCxnSpPr>
            <p:nvPr/>
          </p:nvCxnSpPr>
          <p:spPr>
            <a:xfrm flipV="1">
              <a:off x="6435941" y="3882908"/>
              <a:ext cx="172242" cy="171987"/>
            </a:xfrm>
            <a:prstGeom prst="line">
              <a:avLst/>
            </a:prstGeom>
            <a:noFill/>
            <a:ln w="12700" cap="flat" cmpd="sng" algn="ctr">
              <a:solidFill>
                <a:sysClr val="windowText" lastClr="000000"/>
              </a:solidFill>
              <a:prstDash val="solid"/>
            </a:ln>
            <a:effectLst/>
          </p:spPr>
        </p:cxnSp>
        <p:cxnSp>
          <p:nvCxnSpPr>
            <p:cNvPr id="149" name="Straight Connector 148">
              <a:extLst>
                <a:ext uri="{FF2B5EF4-FFF2-40B4-BE49-F238E27FC236}">
                  <a16:creationId xmlns:a16="http://schemas.microsoft.com/office/drawing/2014/main" id="{3D281748-2E3C-40F5-86CD-E9984C99C54B}"/>
                </a:ext>
              </a:extLst>
            </p:cNvPr>
            <p:cNvCxnSpPr>
              <a:cxnSpLocks/>
            </p:cNvCxnSpPr>
            <p:nvPr/>
          </p:nvCxnSpPr>
          <p:spPr>
            <a:xfrm flipV="1">
              <a:off x="6518120" y="3882908"/>
              <a:ext cx="172242" cy="171987"/>
            </a:xfrm>
            <a:prstGeom prst="line">
              <a:avLst/>
            </a:prstGeom>
            <a:noFill/>
            <a:ln w="12700" cap="flat" cmpd="sng" algn="ctr">
              <a:solidFill>
                <a:sysClr val="windowText" lastClr="000000"/>
              </a:solidFill>
              <a:prstDash val="solid"/>
            </a:ln>
            <a:effectLst/>
          </p:spPr>
        </p:cxnSp>
        <p:sp>
          <p:nvSpPr>
            <p:cNvPr id="150" name="Rectangle 149">
              <a:extLst>
                <a:ext uri="{FF2B5EF4-FFF2-40B4-BE49-F238E27FC236}">
                  <a16:creationId xmlns:a16="http://schemas.microsoft.com/office/drawing/2014/main" id="{1FA8CBE1-DA23-4DD4-B4B3-EB9EDAD5A8FA}"/>
                </a:ext>
              </a:extLst>
            </p:cNvPr>
            <p:cNvSpPr/>
            <p:nvPr/>
          </p:nvSpPr>
          <p:spPr>
            <a:xfrm>
              <a:off x="7534450" y="3847730"/>
              <a:ext cx="567744"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HOX</a:t>
              </a:r>
            </a:p>
          </p:txBody>
        </p:sp>
        <p:sp>
          <p:nvSpPr>
            <p:cNvPr id="151" name="Rectangle 150">
              <a:extLst>
                <a:ext uri="{FF2B5EF4-FFF2-40B4-BE49-F238E27FC236}">
                  <a16:creationId xmlns:a16="http://schemas.microsoft.com/office/drawing/2014/main" id="{1AF6DB0D-A60C-4004-BDE6-58AAD2AD9347}"/>
                </a:ext>
              </a:extLst>
            </p:cNvPr>
            <p:cNvSpPr/>
            <p:nvPr/>
          </p:nvSpPr>
          <p:spPr>
            <a:xfrm>
              <a:off x="8160954" y="3847730"/>
              <a:ext cx="89840"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52" name="Rectangle 151">
              <a:extLst>
                <a:ext uri="{FF2B5EF4-FFF2-40B4-BE49-F238E27FC236}">
                  <a16:creationId xmlns:a16="http://schemas.microsoft.com/office/drawing/2014/main" id="{058C399D-48DF-4A80-AB1C-280D7A150963}"/>
                </a:ext>
              </a:extLst>
            </p:cNvPr>
            <p:cNvSpPr/>
            <p:nvPr/>
          </p:nvSpPr>
          <p:spPr>
            <a:xfrm>
              <a:off x="8309553" y="3847730"/>
              <a:ext cx="172241"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53" name="Arrow: Down 78">
              <a:extLst>
                <a:ext uri="{FF2B5EF4-FFF2-40B4-BE49-F238E27FC236}">
                  <a16:creationId xmlns:a16="http://schemas.microsoft.com/office/drawing/2014/main" id="{83B2C5CF-BC31-46E8-9EFE-93E4EA52CF75}"/>
                </a:ext>
              </a:extLst>
            </p:cNvPr>
            <p:cNvSpPr/>
            <p:nvPr/>
          </p:nvSpPr>
          <p:spPr>
            <a:xfrm rot="16200000">
              <a:off x="9402558" y="3950658"/>
              <a:ext cx="253904" cy="596122"/>
            </a:xfrm>
            <a:prstGeom prst="downArrow">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nvGrpSpPr>
            <p:cNvPr id="154" name="Group 153">
              <a:extLst>
                <a:ext uri="{FF2B5EF4-FFF2-40B4-BE49-F238E27FC236}">
                  <a16:creationId xmlns:a16="http://schemas.microsoft.com/office/drawing/2014/main" id="{8F8896B0-3498-452D-8A9A-8FFD7A3673ED}"/>
                </a:ext>
              </a:extLst>
            </p:cNvPr>
            <p:cNvGrpSpPr/>
            <p:nvPr/>
          </p:nvGrpSpPr>
          <p:grpSpPr>
            <a:xfrm>
              <a:off x="10190058" y="3966371"/>
              <a:ext cx="845798" cy="616890"/>
              <a:chOff x="9415489" y="2981325"/>
              <a:chExt cx="959432" cy="699770"/>
            </a:xfrm>
            <a:solidFill>
              <a:srgbClr val="5B6770"/>
            </a:solidFill>
          </p:grpSpPr>
          <p:grpSp>
            <p:nvGrpSpPr>
              <p:cNvPr id="174" name="Group 173">
                <a:extLst>
                  <a:ext uri="{FF2B5EF4-FFF2-40B4-BE49-F238E27FC236}">
                    <a16:creationId xmlns:a16="http://schemas.microsoft.com/office/drawing/2014/main" id="{F8687D8F-B221-4082-B327-C09E3B319540}"/>
                  </a:ext>
                </a:extLst>
              </p:cNvPr>
              <p:cNvGrpSpPr/>
              <p:nvPr/>
            </p:nvGrpSpPr>
            <p:grpSpPr>
              <a:xfrm>
                <a:off x="10118434" y="3078480"/>
                <a:ext cx="246962" cy="189230"/>
                <a:chOff x="11269980" y="2250440"/>
                <a:chExt cx="195580" cy="149860"/>
              </a:xfrm>
              <a:grpFill/>
            </p:grpSpPr>
            <p:sp>
              <p:nvSpPr>
                <p:cNvPr id="199" name="Oval 198">
                  <a:extLst>
                    <a:ext uri="{FF2B5EF4-FFF2-40B4-BE49-F238E27FC236}">
                      <a16:creationId xmlns:a16="http://schemas.microsoft.com/office/drawing/2014/main" id="{4D5A16E9-93E3-4D42-BFA9-30CA2D72CD94}"/>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200" name="Freeform 5">
                  <a:extLst>
                    <a:ext uri="{FF2B5EF4-FFF2-40B4-BE49-F238E27FC236}">
                      <a16:creationId xmlns:a16="http://schemas.microsoft.com/office/drawing/2014/main" id="{EB7F36FE-5F9A-4AC4-BAAE-A234DB00B0B6}"/>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5" name="Group 174">
                <a:extLst>
                  <a:ext uri="{FF2B5EF4-FFF2-40B4-BE49-F238E27FC236}">
                    <a16:creationId xmlns:a16="http://schemas.microsoft.com/office/drawing/2014/main" id="{0B42B234-018E-4407-B4C0-F35C1BBF18DC}"/>
                  </a:ext>
                </a:extLst>
              </p:cNvPr>
              <p:cNvGrpSpPr/>
              <p:nvPr/>
            </p:nvGrpSpPr>
            <p:grpSpPr>
              <a:xfrm>
                <a:off x="9588844" y="2981325"/>
                <a:ext cx="246962" cy="189230"/>
                <a:chOff x="11269980" y="2250440"/>
                <a:chExt cx="195580" cy="149860"/>
              </a:xfrm>
              <a:grpFill/>
            </p:grpSpPr>
            <p:sp>
              <p:nvSpPr>
                <p:cNvPr id="197" name="Oval 196">
                  <a:extLst>
                    <a:ext uri="{FF2B5EF4-FFF2-40B4-BE49-F238E27FC236}">
                      <a16:creationId xmlns:a16="http://schemas.microsoft.com/office/drawing/2014/main" id="{A6BC63C0-5BAB-4233-9EFE-C3526CE36D35}"/>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8" name="Freeform 5">
                  <a:extLst>
                    <a:ext uri="{FF2B5EF4-FFF2-40B4-BE49-F238E27FC236}">
                      <a16:creationId xmlns:a16="http://schemas.microsoft.com/office/drawing/2014/main" id="{B14310E7-D3BA-4178-97B1-148173415140}"/>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6" name="Group 175">
                <a:extLst>
                  <a:ext uri="{FF2B5EF4-FFF2-40B4-BE49-F238E27FC236}">
                    <a16:creationId xmlns:a16="http://schemas.microsoft.com/office/drawing/2014/main" id="{C4C768E0-B26B-453D-8630-ACF9F027A50F}"/>
                  </a:ext>
                </a:extLst>
              </p:cNvPr>
              <p:cNvGrpSpPr/>
              <p:nvPr/>
            </p:nvGrpSpPr>
            <p:grpSpPr>
              <a:xfrm>
                <a:off x="9796489" y="3072765"/>
                <a:ext cx="246962" cy="189230"/>
                <a:chOff x="11269980" y="2250440"/>
                <a:chExt cx="195580" cy="149860"/>
              </a:xfrm>
              <a:grpFill/>
            </p:grpSpPr>
            <p:sp>
              <p:nvSpPr>
                <p:cNvPr id="195" name="Oval 194">
                  <a:extLst>
                    <a:ext uri="{FF2B5EF4-FFF2-40B4-BE49-F238E27FC236}">
                      <a16:creationId xmlns:a16="http://schemas.microsoft.com/office/drawing/2014/main" id="{6E906F53-A6EA-4820-8742-DBCFB793D9AE}"/>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6" name="Freeform 5">
                  <a:extLst>
                    <a:ext uri="{FF2B5EF4-FFF2-40B4-BE49-F238E27FC236}">
                      <a16:creationId xmlns:a16="http://schemas.microsoft.com/office/drawing/2014/main" id="{D0601552-4A4C-49D2-BA9F-7A912DFF8436}"/>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7" name="Group 176">
                <a:extLst>
                  <a:ext uri="{FF2B5EF4-FFF2-40B4-BE49-F238E27FC236}">
                    <a16:creationId xmlns:a16="http://schemas.microsoft.com/office/drawing/2014/main" id="{5C7A4EC3-4497-41EC-8B94-E4A6C2C9693D}"/>
                  </a:ext>
                </a:extLst>
              </p:cNvPr>
              <p:cNvGrpSpPr/>
              <p:nvPr/>
            </p:nvGrpSpPr>
            <p:grpSpPr>
              <a:xfrm>
                <a:off x="9415489" y="3141345"/>
                <a:ext cx="246962" cy="189230"/>
                <a:chOff x="11269980" y="2250440"/>
                <a:chExt cx="195580" cy="149860"/>
              </a:xfrm>
              <a:grpFill/>
            </p:grpSpPr>
            <p:sp>
              <p:nvSpPr>
                <p:cNvPr id="193" name="Oval 192">
                  <a:extLst>
                    <a:ext uri="{FF2B5EF4-FFF2-40B4-BE49-F238E27FC236}">
                      <a16:creationId xmlns:a16="http://schemas.microsoft.com/office/drawing/2014/main" id="{095CC960-8E56-49EA-889D-EEA1282CCD17}"/>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4" name="Freeform 5">
                  <a:extLst>
                    <a:ext uri="{FF2B5EF4-FFF2-40B4-BE49-F238E27FC236}">
                      <a16:creationId xmlns:a16="http://schemas.microsoft.com/office/drawing/2014/main" id="{3204ABB1-588D-4ED2-AF47-1C138DD5FB6E}"/>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8" name="Group 177">
                <a:extLst>
                  <a:ext uri="{FF2B5EF4-FFF2-40B4-BE49-F238E27FC236}">
                    <a16:creationId xmlns:a16="http://schemas.microsoft.com/office/drawing/2014/main" id="{4344149D-BA41-45EE-958F-9C63FF489DC4}"/>
                  </a:ext>
                </a:extLst>
              </p:cNvPr>
              <p:cNvGrpSpPr/>
              <p:nvPr/>
            </p:nvGrpSpPr>
            <p:grpSpPr>
              <a:xfrm>
                <a:off x="9442159" y="3406140"/>
                <a:ext cx="246962" cy="189230"/>
                <a:chOff x="11269980" y="2250440"/>
                <a:chExt cx="195580" cy="149860"/>
              </a:xfrm>
              <a:grpFill/>
            </p:grpSpPr>
            <p:sp>
              <p:nvSpPr>
                <p:cNvPr id="191" name="Oval 190">
                  <a:extLst>
                    <a:ext uri="{FF2B5EF4-FFF2-40B4-BE49-F238E27FC236}">
                      <a16:creationId xmlns:a16="http://schemas.microsoft.com/office/drawing/2014/main" id="{C1D9BCBC-B02D-42CE-84D2-F6299A0FF061}"/>
                    </a:ext>
                  </a:extLst>
                </p:cNvPr>
                <p:cNvSpPr/>
                <p:nvPr/>
              </p:nvSpPr>
              <p:spPr>
                <a:xfrm>
                  <a:off x="11269980" y="2250440"/>
                  <a:ext cx="195580" cy="149860"/>
                </a:xfrm>
                <a:prstGeom prst="ellipse">
                  <a:avLst/>
                </a:prstGeom>
                <a:gradFill flip="none" rotWithShape="1">
                  <a:gsLst>
                    <a:gs pos="0">
                      <a:srgbClr val="FFFFFF"/>
                    </a:gs>
                    <a:gs pos="100000">
                      <a:srgbClr val="CEA5CB"/>
                    </a:gs>
                    <a:gs pos="60000">
                      <a:srgbClr val="CEA5CB"/>
                    </a:gs>
                  </a:gsLst>
                  <a:path path="circle">
                    <a:fillToRect l="50000" t="50000" r="50000" b="50000"/>
                  </a:path>
                  <a:tileRect/>
                </a:gradFill>
                <a:ln w="3175" cap="flat" cmpd="sng" algn="ctr">
                  <a:solidFill>
                    <a:srgbClr val="B1639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2" name="Freeform 5">
                  <a:extLst>
                    <a:ext uri="{FF2B5EF4-FFF2-40B4-BE49-F238E27FC236}">
                      <a16:creationId xmlns:a16="http://schemas.microsoft.com/office/drawing/2014/main" id="{975B0D7F-E19E-4190-AF37-B3AC6865B964}"/>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652D9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79" name="Group 178">
                <a:extLst>
                  <a:ext uri="{FF2B5EF4-FFF2-40B4-BE49-F238E27FC236}">
                    <a16:creationId xmlns:a16="http://schemas.microsoft.com/office/drawing/2014/main" id="{6E8AE6C4-41C5-44CC-9B14-1C32D03F2FF3}"/>
                  </a:ext>
                </a:extLst>
              </p:cNvPr>
              <p:cNvGrpSpPr/>
              <p:nvPr/>
            </p:nvGrpSpPr>
            <p:grpSpPr>
              <a:xfrm>
                <a:off x="9684094" y="3286125"/>
                <a:ext cx="246962" cy="189230"/>
                <a:chOff x="11269980" y="2250440"/>
                <a:chExt cx="195580" cy="149860"/>
              </a:xfrm>
              <a:grpFill/>
            </p:grpSpPr>
            <p:sp>
              <p:nvSpPr>
                <p:cNvPr id="189" name="Oval 188">
                  <a:extLst>
                    <a:ext uri="{FF2B5EF4-FFF2-40B4-BE49-F238E27FC236}">
                      <a16:creationId xmlns:a16="http://schemas.microsoft.com/office/drawing/2014/main" id="{EF145EC5-6A69-4E89-88A8-A7B495F08D13}"/>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90" name="Freeform 5">
                  <a:extLst>
                    <a:ext uri="{FF2B5EF4-FFF2-40B4-BE49-F238E27FC236}">
                      <a16:creationId xmlns:a16="http://schemas.microsoft.com/office/drawing/2014/main" id="{134967DE-283A-4BB7-AE3A-2EDAD340F1A8}"/>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0" name="Group 179">
                <a:extLst>
                  <a:ext uri="{FF2B5EF4-FFF2-40B4-BE49-F238E27FC236}">
                    <a16:creationId xmlns:a16="http://schemas.microsoft.com/office/drawing/2014/main" id="{A8DD96B2-1582-410C-B86D-841BC6C6122D}"/>
                  </a:ext>
                </a:extLst>
              </p:cNvPr>
              <p:cNvGrpSpPr/>
              <p:nvPr/>
            </p:nvGrpSpPr>
            <p:grpSpPr>
              <a:xfrm>
                <a:off x="9954604" y="3249930"/>
                <a:ext cx="246962" cy="189230"/>
                <a:chOff x="11269980" y="2250440"/>
                <a:chExt cx="195580" cy="149860"/>
              </a:xfrm>
              <a:grpFill/>
            </p:grpSpPr>
            <p:sp>
              <p:nvSpPr>
                <p:cNvPr id="187" name="Oval 186">
                  <a:extLst>
                    <a:ext uri="{FF2B5EF4-FFF2-40B4-BE49-F238E27FC236}">
                      <a16:creationId xmlns:a16="http://schemas.microsoft.com/office/drawing/2014/main" id="{34078D60-D67B-4615-A188-5F757CAADF0A}"/>
                    </a:ext>
                  </a:extLst>
                </p:cNvPr>
                <p:cNvSpPr/>
                <p:nvPr/>
              </p:nvSpPr>
              <p:spPr>
                <a:xfrm>
                  <a:off x="11269980" y="2250440"/>
                  <a:ext cx="195580" cy="149860"/>
                </a:xfrm>
                <a:prstGeom prst="ellipse">
                  <a:avLst/>
                </a:prstGeom>
                <a:gradFill flip="none" rotWithShape="1">
                  <a:gsLst>
                    <a:gs pos="0">
                      <a:srgbClr val="FFFFFF"/>
                    </a:gs>
                    <a:gs pos="100000">
                      <a:srgbClr val="CEA5CB"/>
                    </a:gs>
                    <a:gs pos="60000">
                      <a:srgbClr val="CEA5CB"/>
                    </a:gs>
                  </a:gsLst>
                  <a:path path="circle">
                    <a:fillToRect l="50000" t="50000" r="50000" b="50000"/>
                  </a:path>
                  <a:tileRect/>
                </a:gradFill>
                <a:ln w="3175" cap="flat" cmpd="sng" algn="ctr">
                  <a:solidFill>
                    <a:srgbClr val="B1639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8" name="Freeform 5">
                  <a:extLst>
                    <a:ext uri="{FF2B5EF4-FFF2-40B4-BE49-F238E27FC236}">
                      <a16:creationId xmlns:a16="http://schemas.microsoft.com/office/drawing/2014/main" id="{62D1B3E5-06D1-4833-B2AE-4D5058ED2D40}"/>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652D9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1" name="Group 180">
                <a:extLst>
                  <a:ext uri="{FF2B5EF4-FFF2-40B4-BE49-F238E27FC236}">
                    <a16:creationId xmlns:a16="http://schemas.microsoft.com/office/drawing/2014/main" id="{27292A51-B18E-4CF2-82B4-4621DDB10888}"/>
                  </a:ext>
                </a:extLst>
              </p:cNvPr>
              <p:cNvGrpSpPr/>
              <p:nvPr/>
            </p:nvGrpSpPr>
            <p:grpSpPr>
              <a:xfrm>
                <a:off x="10127959" y="3425190"/>
                <a:ext cx="246962" cy="189230"/>
                <a:chOff x="11269980" y="2250440"/>
                <a:chExt cx="195580" cy="149860"/>
              </a:xfrm>
              <a:grpFill/>
            </p:grpSpPr>
            <p:sp>
              <p:nvSpPr>
                <p:cNvPr id="185" name="Oval 184">
                  <a:extLst>
                    <a:ext uri="{FF2B5EF4-FFF2-40B4-BE49-F238E27FC236}">
                      <a16:creationId xmlns:a16="http://schemas.microsoft.com/office/drawing/2014/main" id="{562AEB57-085A-4B7B-AE18-32BF024CED2F}"/>
                    </a:ext>
                  </a:extLst>
                </p:cNvPr>
                <p:cNvSpPr/>
                <p:nvPr/>
              </p:nvSpPr>
              <p:spPr>
                <a:xfrm>
                  <a:off x="11269980" y="2250440"/>
                  <a:ext cx="195580" cy="149860"/>
                </a:xfrm>
                <a:prstGeom prst="ellipse">
                  <a:avLst/>
                </a:prstGeom>
                <a:gradFill flip="none" rotWithShape="1">
                  <a:gsLst>
                    <a:gs pos="0">
                      <a:srgbClr val="FFFFFF"/>
                    </a:gs>
                    <a:gs pos="100000">
                      <a:srgbClr val="5B6770">
                        <a:lumMod val="60000"/>
                        <a:lumOff val="40000"/>
                      </a:srgbClr>
                    </a:gs>
                    <a:gs pos="60000">
                      <a:srgbClr val="5B6770">
                        <a:lumMod val="20000"/>
                        <a:lumOff val="80000"/>
                      </a:srgbClr>
                    </a:gs>
                  </a:gsLst>
                  <a:path path="circle">
                    <a:fillToRect l="50000" t="50000" r="50000" b="50000"/>
                  </a:path>
                  <a:tileRect/>
                </a:gradFill>
                <a:ln w="3175" cap="flat" cmpd="sng" algn="ctr">
                  <a:solidFill>
                    <a:srgbClr val="5B6770">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6" name="Freeform 5">
                  <a:extLst>
                    <a:ext uri="{FF2B5EF4-FFF2-40B4-BE49-F238E27FC236}">
                      <a16:creationId xmlns:a16="http://schemas.microsoft.com/office/drawing/2014/main" id="{B20612AF-E6CD-4A19-ABEE-3FB94C5EDC3F}"/>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5B67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nvGrpSpPr>
              <p:cNvPr id="182" name="Group 181">
                <a:extLst>
                  <a:ext uri="{FF2B5EF4-FFF2-40B4-BE49-F238E27FC236}">
                    <a16:creationId xmlns:a16="http://schemas.microsoft.com/office/drawing/2014/main" id="{B6C8BD7E-40CD-4146-B6A7-70DDA88CA02E}"/>
                  </a:ext>
                </a:extLst>
              </p:cNvPr>
              <p:cNvGrpSpPr/>
              <p:nvPr/>
            </p:nvGrpSpPr>
            <p:grpSpPr>
              <a:xfrm>
                <a:off x="9775534" y="3491865"/>
                <a:ext cx="246962" cy="189230"/>
                <a:chOff x="11269980" y="2250440"/>
                <a:chExt cx="195580" cy="149860"/>
              </a:xfrm>
              <a:grpFill/>
            </p:grpSpPr>
            <p:sp>
              <p:nvSpPr>
                <p:cNvPr id="183" name="Oval 182">
                  <a:extLst>
                    <a:ext uri="{FF2B5EF4-FFF2-40B4-BE49-F238E27FC236}">
                      <a16:creationId xmlns:a16="http://schemas.microsoft.com/office/drawing/2014/main" id="{267A80B7-0D57-4E31-B8AF-ACD45DF977D0}"/>
                    </a:ext>
                  </a:extLst>
                </p:cNvPr>
                <p:cNvSpPr/>
                <p:nvPr/>
              </p:nvSpPr>
              <p:spPr>
                <a:xfrm>
                  <a:off x="11269980" y="2250440"/>
                  <a:ext cx="195580" cy="149860"/>
                </a:xfrm>
                <a:prstGeom prst="ellipse">
                  <a:avLst/>
                </a:prstGeom>
                <a:gradFill flip="none" rotWithShape="1">
                  <a:gsLst>
                    <a:gs pos="0">
                      <a:srgbClr val="FFFFFF"/>
                    </a:gs>
                    <a:gs pos="100000">
                      <a:srgbClr val="3B7587">
                        <a:lumMod val="60000"/>
                        <a:lumOff val="40000"/>
                      </a:srgbClr>
                    </a:gs>
                    <a:gs pos="60000">
                      <a:srgbClr val="3B7587">
                        <a:lumMod val="20000"/>
                        <a:lumOff val="80000"/>
                      </a:srgbClr>
                    </a:gs>
                  </a:gsLst>
                  <a:path path="circle">
                    <a:fillToRect l="50000" t="50000" r="50000" b="50000"/>
                  </a:path>
                  <a:tileRect/>
                </a:gradFill>
                <a:ln w="3175" cap="flat" cmpd="sng" algn="ctr">
                  <a:solidFill>
                    <a:srgbClr val="3B7587">
                      <a:lumMod val="60000"/>
                      <a:lumOff val="4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84" name="Freeform 5">
                  <a:extLst>
                    <a:ext uri="{FF2B5EF4-FFF2-40B4-BE49-F238E27FC236}">
                      <a16:creationId xmlns:a16="http://schemas.microsoft.com/office/drawing/2014/main" id="{BBE206F0-0805-461B-8E5D-E17896AAADFB}"/>
                    </a:ext>
                  </a:extLst>
                </p:cNvPr>
                <p:cNvSpPr>
                  <a:spLocks/>
                </p:cNvSpPr>
                <p:nvPr/>
              </p:nvSpPr>
              <p:spPr bwMode="auto">
                <a:xfrm>
                  <a:off x="11301889" y="2287270"/>
                  <a:ext cx="131763" cy="76200"/>
                </a:xfrm>
                <a:custGeom>
                  <a:avLst/>
                  <a:gdLst>
                    <a:gd name="T0" fmla="*/ 42 w 44"/>
                    <a:gd name="T1" fmla="*/ 25 h 25"/>
                    <a:gd name="T2" fmla="*/ 10 w 44"/>
                    <a:gd name="T3" fmla="*/ 25 h 25"/>
                    <a:gd name="T4" fmla="*/ 7 w 44"/>
                    <a:gd name="T5" fmla="*/ 22 h 25"/>
                    <a:gd name="T6" fmla="*/ 5 w 44"/>
                    <a:gd name="T7" fmla="*/ 6 h 25"/>
                    <a:gd name="T8" fmla="*/ 3 w 44"/>
                    <a:gd name="T9" fmla="*/ 6 h 25"/>
                    <a:gd name="T10" fmla="*/ 0 w 44"/>
                    <a:gd name="T11" fmla="*/ 3 h 25"/>
                    <a:gd name="T12" fmla="*/ 3 w 44"/>
                    <a:gd name="T13" fmla="*/ 0 h 25"/>
                    <a:gd name="T14" fmla="*/ 37 w 44"/>
                    <a:gd name="T15" fmla="*/ 0 h 25"/>
                    <a:gd name="T16" fmla="*/ 40 w 44"/>
                    <a:gd name="T17" fmla="*/ 3 h 25"/>
                    <a:gd name="T18" fmla="*/ 40 w 44"/>
                    <a:gd name="T19" fmla="*/ 6 h 25"/>
                    <a:gd name="T20" fmla="*/ 37 w 44"/>
                    <a:gd name="T21" fmla="*/ 9 h 25"/>
                    <a:gd name="T22" fmla="*/ 34 w 44"/>
                    <a:gd name="T23" fmla="*/ 6 h 25"/>
                    <a:gd name="T24" fmla="*/ 34 w 44"/>
                    <a:gd name="T25" fmla="*/ 6 h 25"/>
                    <a:gd name="T26" fmla="*/ 10 w 44"/>
                    <a:gd name="T27" fmla="*/ 6 h 25"/>
                    <a:gd name="T28" fmla="*/ 12 w 44"/>
                    <a:gd name="T29" fmla="*/ 19 h 25"/>
                    <a:gd name="T30" fmla="*/ 40 w 44"/>
                    <a:gd name="T31" fmla="*/ 19 h 25"/>
                    <a:gd name="T32" fmla="*/ 42 w 44"/>
                    <a:gd name="T33" fmla="*/ 18 h 25"/>
                    <a:gd name="T34" fmla="*/ 44 w 44"/>
                    <a:gd name="T35" fmla="*/ 21 h 25"/>
                    <a:gd name="T36" fmla="*/ 44 w 44"/>
                    <a:gd name="T37" fmla="*/ 22 h 25"/>
                    <a:gd name="T38" fmla="*/ 42 w 44"/>
                    <a:gd name="T3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5">
                      <a:moveTo>
                        <a:pt x="42" y="25"/>
                      </a:moveTo>
                      <a:cubicBezTo>
                        <a:pt x="10" y="25"/>
                        <a:pt x="10" y="25"/>
                        <a:pt x="10" y="25"/>
                      </a:cubicBezTo>
                      <a:cubicBezTo>
                        <a:pt x="8" y="25"/>
                        <a:pt x="7" y="24"/>
                        <a:pt x="7" y="22"/>
                      </a:cubicBezTo>
                      <a:cubicBezTo>
                        <a:pt x="5" y="6"/>
                        <a:pt x="5" y="6"/>
                        <a:pt x="5" y="6"/>
                      </a:cubicBezTo>
                      <a:cubicBezTo>
                        <a:pt x="3" y="6"/>
                        <a:pt x="3" y="6"/>
                        <a:pt x="3" y="6"/>
                      </a:cubicBezTo>
                      <a:cubicBezTo>
                        <a:pt x="2" y="6"/>
                        <a:pt x="0" y="4"/>
                        <a:pt x="0" y="3"/>
                      </a:cubicBezTo>
                      <a:cubicBezTo>
                        <a:pt x="0" y="1"/>
                        <a:pt x="2" y="0"/>
                        <a:pt x="3" y="0"/>
                      </a:cubicBezTo>
                      <a:cubicBezTo>
                        <a:pt x="37" y="0"/>
                        <a:pt x="37" y="0"/>
                        <a:pt x="37" y="0"/>
                      </a:cubicBezTo>
                      <a:cubicBezTo>
                        <a:pt x="39" y="0"/>
                        <a:pt x="40" y="1"/>
                        <a:pt x="40" y="3"/>
                      </a:cubicBezTo>
                      <a:cubicBezTo>
                        <a:pt x="40" y="6"/>
                        <a:pt x="40" y="6"/>
                        <a:pt x="40" y="6"/>
                      </a:cubicBezTo>
                      <a:cubicBezTo>
                        <a:pt x="40" y="8"/>
                        <a:pt x="39" y="9"/>
                        <a:pt x="37" y="9"/>
                      </a:cubicBezTo>
                      <a:cubicBezTo>
                        <a:pt x="35" y="9"/>
                        <a:pt x="34" y="8"/>
                        <a:pt x="34" y="6"/>
                      </a:cubicBezTo>
                      <a:cubicBezTo>
                        <a:pt x="34" y="6"/>
                        <a:pt x="34" y="6"/>
                        <a:pt x="34" y="6"/>
                      </a:cubicBezTo>
                      <a:cubicBezTo>
                        <a:pt x="10" y="6"/>
                        <a:pt x="10" y="6"/>
                        <a:pt x="10" y="6"/>
                      </a:cubicBezTo>
                      <a:cubicBezTo>
                        <a:pt x="12" y="19"/>
                        <a:pt x="12" y="19"/>
                        <a:pt x="12" y="19"/>
                      </a:cubicBezTo>
                      <a:cubicBezTo>
                        <a:pt x="40" y="19"/>
                        <a:pt x="40" y="19"/>
                        <a:pt x="40" y="19"/>
                      </a:cubicBezTo>
                      <a:cubicBezTo>
                        <a:pt x="40" y="19"/>
                        <a:pt x="41" y="18"/>
                        <a:pt x="42" y="18"/>
                      </a:cubicBezTo>
                      <a:cubicBezTo>
                        <a:pt x="43" y="18"/>
                        <a:pt x="44" y="20"/>
                        <a:pt x="44" y="21"/>
                      </a:cubicBezTo>
                      <a:cubicBezTo>
                        <a:pt x="44" y="22"/>
                        <a:pt x="44" y="22"/>
                        <a:pt x="44" y="22"/>
                      </a:cubicBezTo>
                      <a:cubicBezTo>
                        <a:pt x="44" y="24"/>
                        <a:pt x="43" y="25"/>
                        <a:pt x="42" y="25"/>
                      </a:cubicBezTo>
                      <a:close/>
                    </a:path>
                  </a:pathLst>
                </a:custGeom>
                <a:solidFill>
                  <a:srgbClr val="3B758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a:ea typeface="+mn-ea"/>
                    <a:cs typeface="+mn-cs"/>
                  </a:endParaRPr>
                </a:p>
              </p:txBody>
            </p:sp>
          </p:grpSp>
        </p:grpSp>
        <p:sp>
          <p:nvSpPr>
            <p:cNvPr id="155" name="TextBox 154">
              <a:extLst>
                <a:ext uri="{FF2B5EF4-FFF2-40B4-BE49-F238E27FC236}">
                  <a16:creationId xmlns:a16="http://schemas.microsoft.com/office/drawing/2014/main" id="{448CB5CC-1BA3-4847-B826-C76E580FD63A}"/>
                </a:ext>
              </a:extLst>
            </p:cNvPr>
            <p:cNvSpPr txBox="1"/>
            <p:nvPr/>
          </p:nvSpPr>
          <p:spPr>
            <a:xfrm>
              <a:off x="6770386" y="4359136"/>
              <a:ext cx="721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OFF</a:t>
              </a:r>
            </a:p>
          </p:txBody>
        </p:sp>
        <p:cxnSp>
          <p:nvCxnSpPr>
            <p:cNvPr id="156" name="Straight Connector 155">
              <a:extLst>
                <a:ext uri="{FF2B5EF4-FFF2-40B4-BE49-F238E27FC236}">
                  <a16:creationId xmlns:a16="http://schemas.microsoft.com/office/drawing/2014/main" id="{FC5F4EF0-A0BC-4310-95E0-9F880CEF6E5D}"/>
                </a:ext>
              </a:extLst>
            </p:cNvPr>
            <p:cNvCxnSpPr>
              <a:cxnSpLocks/>
            </p:cNvCxnSpPr>
            <p:nvPr/>
          </p:nvCxnSpPr>
          <p:spPr>
            <a:xfrm>
              <a:off x="6579161" y="4625423"/>
              <a:ext cx="2247570" cy="0"/>
            </a:xfrm>
            <a:prstGeom prst="line">
              <a:avLst/>
            </a:prstGeom>
            <a:noFill/>
            <a:ln w="25400" cap="flat" cmpd="sng" algn="ctr">
              <a:solidFill>
                <a:sysClr val="windowText" lastClr="000000"/>
              </a:solidFill>
              <a:prstDash val="solid"/>
            </a:ln>
            <a:effectLst/>
          </p:spPr>
        </p:cxnSp>
        <p:cxnSp>
          <p:nvCxnSpPr>
            <p:cNvPr id="157" name="Straight Connector 156">
              <a:extLst>
                <a:ext uri="{FF2B5EF4-FFF2-40B4-BE49-F238E27FC236}">
                  <a16:creationId xmlns:a16="http://schemas.microsoft.com/office/drawing/2014/main" id="{9A610143-6AB0-4568-BEDF-293D04A75430}"/>
                </a:ext>
              </a:extLst>
            </p:cNvPr>
            <p:cNvCxnSpPr>
              <a:cxnSpLocks/>
            </p:cNvCxnSpPr>
            <p:nvPr/>
          </p:nvCxnSpPr>
          <p:spPr>
            <a:xfrm flipV="1">
              <a:off x="8751758" y="4548000"/>
              <a:ext cx="172242" cy="171987"/>
            </a:xfrm>
            <a:prstGeom prst="line">
              <a:avLst/>
            </a:prstGeom>
            <a:noFill/>
            <a:ln w="12700" cap="flat" cmpd="sng" algn="ctr">
              <a:solidFill>
                <a:sysClr val="windowText" lastClr="000000"/>
              </a:solidFill>
              <a:prstDash val="solid"/>
            </a:ln>
            <a:effectLst/>
          </p:spPr>
        </p:cxnSp>
        <p:cxnSp>
          <p:nvCxnSpPr>
            <p:cNvPr id="158" name="Straight Connector 157">
              <a:extLst>
                <a:ext uri="{FF2B5EF4-FFF2-40B4-BE49-F238E27FC236}">
                  <a16:creationId xmlns:a16="http://schemas.microsoft.com/office/drawing/2014/main" id="{3B45B5D3-791F-4018-BAFE-0B1DBA1F0504}"/>
                </a:ext>
              </a:extLst>
            </p:cNvPr>
            <p:cNvCxnSpPr>
              <a:cxnSpLocks/>
            </p:cNvCxnSpPr>
            <p:nvPr/>
          </p:nvCxnSpPr>
          <p:spPr>
            <a:xfrm flipV="1">
              <a:off x="8833937" y="4548000"/>
              <a:ext cx="172242" cy="171987"/>
            </a:xfrm>
            <a:prstGeom prst="line">
              <a:avLst/>
            </a:prstGeom>
            <a:noFill/>
            <a:ln w="12700" cap="flat" cmpd="sng" algn="ctr">
              <a:solidFill>
                <a:sysClr val="windowText" lastClr="000000"/>
              </a:solidFill>
              <a:prstDash val="solid"/>
            </a:ln>
            <a:effectLst/>
          </p:spPr>
        </p:cxnSp>
        <p:cxnSp>
          <p:nvCxnSpPr>
            <p:cNvPr id="159" name="Straight Connector 158">
              <a:extLst>
                <a:ext uri="{FF2B5EF4-FFF2-40B4-BE49-F238E27FC236}">
                  <a16:creationId xmlns:a16="http://schemas.microsoft.com/office/drawing/2014/main" id="{A4B01F7F-643A-4E45-98E4-59D465E657CB}"/>
                </a:ext>
              </a:extLst>
            </p:cNvPr>
            <p:cNvCxnSpPr>
              <a:cxnSpLocks/>
            </p:cNvCxnSpPr>
            <p:nvPr/>
          </p:nvCxnSpPr>
          <p:spPr>
            <a:xfrm flipV="1">
              <a:off x="6406919" y="4528413"/>
              <a:ext cx="172242" cy="171987"/>
            </a:xfrm>
            <a:prstGeom prst="line">
              <a:avLst/>
            </a:prstGeom>
            <a:noFill/>
            <a:ln w="12700" cap="flat" cmpd="sng" algn="ctr">
              <a:solidFill>
                <a:sysClr val="windowText" lastClr="000000"/>
              </a:solidFill>
              <a:prstDash val="solid"/>
            </a:ln>
            <a:effectLst/>
          </p:spPr>
        </p:cxnSp>
        <p:cxnSp>
          <p:nvCxnSpPr>
            <p:cNvPr id="160" name="Straight Connector 159">
              <a:extLst>
                <a:ext uri="{FF2B5EF4-FFF2-40B4-BE49-F238E27FC236}">
                  <a16:creationId xmlns:a16="http://schemas.microsoft.com/office/drawing/2014/main" id="{99A81DA7-1BB5-4F54-BA5C-7C77519AF90E}"/>
                </a:ext>
              </a:extLst>
            </p:cNvPr>
            <p:cNvCxnSpPr>
              <a:cxnSpLocks/>
            </p:cNvCxnSpPr>
            <p:nvPr/>
          </p:nvCxnSpPr>
          <p:spPr>
            <a:xfrm flipV="1">
              <a:off x="6489098" y="4528413"/>
              <a:ext cx="172242" cy="171987"/>
            </a:xfrm>
            <a:prstGeom prst="line">
              <a:avLst/>
            </a:prstGeom>
            <a:noFill/>
            <a:ln w="12700" cap="flat" cmpd="sng" algn="ctr">
              <a:solidFill>
                <a:sysClr val="windowText" lastClr="000000"/>
              </a:solidFill>
              <a:prstDash val="solid"/>
            </a:ln>
            <a:effectLst/>
          </p:spPr>
        </p:cxnSp>
        <p:sp>
          <p:nvSpPr>
            <p:cNvPr id="161" name="Rectangle 160">
              <a:extLst>
                <a:ext uri="{FF2B5EF4-FFF2-40B4-BE49-F238E27FC236}">
                  <a16:creationId xmlns:a16="http://schemas.microsoft.com/office/drawing/2014/main" id="{FDD7B2A7-F093-4E10-85F1-DB4639130D62}"/>
                </a:ext>
              </a:extLst>
            </p:cNvPr>
            <p:cNvSpPr/>
            <p:nvPr/>
          </p:nvSpPr>
          <p:spPr>
            <a:xfrm>
              <a:off x="7505428" y="4493235"/>
              <a:ext cx="567744"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MEIS</a:t>
              </a:r>
            </a:p>
          </p:txBody>
        </p:sp>
        <p:sp>
          <p:nvSpPr>
            <p:cNvPr id="162" name="Rectangle 161">
              <a:extLst>
                <a:ext uri="{FF2B5EF4-FFF2-40B4-BE49-F238E27FC236}">
                  <a16:creationId xmlns:a16="http://schemas.microsoft.com/office/drawing/2014/main" id="{0BDC78BF-C3D7-4FAD-A1B9-005A0A2E2651}"/>
                </a:ext>
              </a:extLst>
            </p:cNvPr>
            <p:cNvSpPr/>
            <p:nvPr/>
          </p:nvSpPr>
          <p:spPr>
            <a:xfrm>
              <a:off x="8131932" y="4493235"/>
              <a:ext cx="89840"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3" name="Rectangle 162">
              <a:extLst>
                <a:ext uri="{FF2B5EF4-FFF2-40B4-BE49-F238E27FC236}">
                  <a16:creationId xmlns:a16="http://schemas.microsoft.com/office/drawing/2014/main" id="{09038490-3E18-4A93-A5D4-46DED89190AC}"/>
                </a:ext>
              </a:extLst>
            </p:cNvPr>
            <p:cNvSpPr/>
            <p:nvPr/>
          </p:nvSpPr>
          <p:spPr>
            <a:xfrm>
              <a:off x="8280531" y="4493235"/>
              <a:ext cx="172241" cy="253905"/>
            </a:xfrm>
            <a:prstGeom prst="rect">
              <a:avLst/>
            </a:prstGeom>
            <a:solidFill>
              <a:srgbClr val="F2A9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4" name="TextBox 163">
              <a:extLst>
                <a:ext uri="{FF2B5EF4-FFF2-40B4-BE49-F238E27FC236}">
                  <a16:creationId xmlns:a16="http://schemas.microsoft.com/office/drawing/2014/main" id="{D7D0B321-8094-499A-A65E-A8A665AC2727}"/>
                </a:ext>
              </a:extLst>
            </p:cNvPr>
            <p:cNvSpPr txBox="1"/>
            <p:nvPr/>
          </p:nvSpPr>
          <p:spPr>
            <a:xfrm>
              <a:off x="6265618" y="5288068"/>
              <a:ext cx="24880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2A900"/>
                  </a:solidFill>
                  <a:effectLst/>
                  <a:uLnTx/>
                  <a:uFillTx/>
                  <a:latin typeface="Arial Narrow" panose="020B0606020202030204" pitchFamily="34" charset="0"/>
                  <a:ea typeface="+mn-ea"/>
                  <a:cs typeface="+mn-cs"/>
                </a:rPr>
                <a:t>Gene transcription OFF</a:t>
              </a:r>
            </a:p>
          </p:txBody>
        </p:sp>
        <p:sp>
          <p:nvSpPr>
            <p:cNvPr id="165" name="Oval 164">
              <a:extLst>
                <a:ext uri="{FF2B5EF4-FFF2-40B4-BE49-F238E27FC236}">
                  <a16:creationId xmlns:a16="http://schemas.microsoft.com/office/drawing/2014/main" id="{E37F201A-125B-4601-A7C2-9C3BB0002317}"/>
                </a:ext>
              </a:extLst>
            </p:cNvPr>
            <p:cNvSpPr/>
            <p:nvPr/>
          </p:nvSpPr>
          <p:spPr>
            <a:xfrm>
              <a:off x="7245771" y="2304944"/>
              <a:ext cx="914400" cy="914400"/>
            </a:xfrm>
            <a:prstGeom prst="ellipse">
              <a:avLst/>
            </a:prstGeom>
            <a:solidFill>
              <a:srgbClr val="3B7587">
                <a:lumMod val="40000"/>
                <a:lumOff val="60000"/>
              </a:srgbClr>
            </a:solidFill>
            <a:ln w="9525" cap="flat" cmpd="sng" algn="ctr">
              <a:solidFill>
                <a:srgbClr val="3B758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66" name="TextBox 165">
              <a:extLst>
                <a:ext uri="{FF2B5EF4-FFF2-40B4-BE49-F238E27FC236}">
                  <a16:creationId xmlns:a16="http://schemas.microsoft.com/office/drawing/2014/main" id="{F57CB85A-1F6C-46E6-A6D5-7D096C620D86}"/>
                </a:ext>
              </a:extLst>
            </p:cNvPr>
            <p:cNvSpPr txBox="1"/>
            <p:nvPr/>
          </p:nvSpPr>
          <p:spPr>
            <a:xfrm>
              <a:off x="7322868" y="2389905"/>
              <a:ext cx="782427" cy="3974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569"/>
                  </a:solidFill>
                  <a:effectLst/>
                  <a:uLnTx/>
                  <a:uFillTx/>
                  <a:latin typeface="Arial Narrow" panose="020B0606020202030204" pitchFamily="34" charset="0"/>
                  <a:ea typeface="+mn-ea"/>
                  <a:cs typeface="+mn-cs"/>
                </a:rPr>
                <a:t>Menin</a:t>
              </a:r>
              <a:endParaRPr kumimoji="0" lang="en-US" sz="2000" b="1" i="0" u="none" strike="noStrike" kern="0" cap="none" spc="0" normalizeH="0" baseline="0" noProof="0" dirty="0">
                <a:ln>
                  <a:noFill/>
                </a:ln>
                <a:solidFill>
                  <a:srgbClr val="002569"/>
                </a:solidFill>
                <a:effectLst/>
                <a:uLnTx/>
                <a:uFillTx/>
                <a:latin typeface="Arial Narrow" panose="020B0606020202030204" pitchFamily="34" charset="0"/>
                <a:ea typeface="+mn-ea"/>
                <a:cs typeface="+mn-cs"/>
              </a:endParaRPr>
            </a:p>
          </p:txBody>
        </p:sp>
        <p:grpSp>
          <p:nvGrpSpPr>
            <p:cNvPr id="167" name="Group 166">
              <a:extLst>
                <a:ext uri="{FF2B5EF4-FFF2-40B4-BE49-F238E27FC236}">
                  <a16:creationId xmlns:a16="http://schemas.microsoft.com/office/drawing/2014/main" id="{B9FF0F3C-CAC8-4ADD-824C-D0A3B68F9862}"/>
                </a:ext>
              </a:extLst>
            </p:cNvPr>
            <p:cNvGrpSpPr/>
            <p:nvPr/>
          </p:nvGrpSpPr>
          <p:grpSpPr>
            <a:xfrm>
              <a:off x="8038718" y="2620880"/>
              <a:ext cx="225401" cy="279713"/>
              <a:chOff x="7356715" y="2964158"/>
              <a:chExt cx="225401" cy="279713"/>
            </a:xfrm>
          </p:grpSpPr>
          <p:sp>
            <p:nvSpPr>
              <p:cNvPr id="172" name="Teardrop 171">
                <a:extLst>
                  <a:ext uri="{FF2B5EF4-FFF2-40B4-BE49-F238E27FC236}">
                    <a16:creationId xmlns:a16="http://schemas.microsoft.com/office/drawing/2014/main" id="{7D4EFC26-4B4B-451D-93FC-9ACC76356355}"/>
                  </a:ext>
                </a:extLst>
              </p:cNvPr>
              <p:cNvSpPr/>
              <p:nvPr/>
            </p:nvSpPr>
            <p:spPr>
              <a:xfrm rot="266667">
                <a:off x="7356715" y="2964158"/>
                <a:ext cx="173544" cy="279713"/>
              </a:xfrm>
              <a:prstGeom prst="teardrop">
                <a:avLst>
                  <a:gd name="adj" fmla="val 58662"/>
                </a:avLst>
              </a:prstGeom>
              <a:solidFill>
                <a:srgbClr val="FCE4D7"/>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3" name="Teardrop 172">
                <a:extLst>
                  <a:ext uri="{FF2B5EF4-FFF2-40B4-BE49-F238E27FC236}">
                    <a16:creationId xmlns:a16="http://schemas.microsoft.com/office/drawing/2014/main" id="{70EB5087-8F21-4772-BA16-4450771D01A8}"/>
                  </a:ext>
                </a:extLst>
              </p:cNvPr>
              <p:cNvSpPr/>
              <p:nvPr/>
            </p:nvSpPr>
            <p:spPr>
              <a:xfrm rot="1335768">
                <a:off x="7399041" y="2984647"/>
                <a:ext cx="183075" cy="224487"/>
              </a:xfrm>
              <a:prstGeom prst="teardrop">
                <a:avLst>
                  <a:gd name="adj" fmla="val 58662"/>
                </a:avLst>
              </a:prstGeom>
              <a:solidFill>
                <a:srgbClr val="ED5C2A"/>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grpSp>
        <p:cxnSp>
          <p:nvCxnSpPr>
            <p:cNvPr id="168" name="Straight Connector 167">
              <a:extLst>
                <a:ext uri="{FF2B5EF4-FFF2-40B4-BE49-F238E27FC236}">
                  <a16:creationId xmlns:a16="http://schemas.microsoft.com/office/drawing/2014/main" id="{35EBA5DF-0265-4796-9907-716472CB8F5C}"/>
                </a:ext>
              </a:extLst>
            </p:cNvPr>
            <p:cNvCxnSpPr>
              <a:cxnSpLocks/>
              <a:endCxn id="144" idx="2"/>
            </p:cNvCxnSpPr>
            <p:nvPr/>
          </p:nvCxnSpPr>
          <p:spPr>
            <a:xfrm flipV="1">
              <a:off x="8198682" y="2664340"/>
              <a:ext cx="395656" cy="68200"/>
            </a:xfrm>
            <a:prstGeom prst="line">
              <a:avLst/>
            </a:prstGeom>
            <a:noFill/>
            <a:ln w="6350" cap="flat" cmpd="sng" algn="ctr">
              <a:solidFill>
                <a:sysClr val="windowText" lastClr="000000"/>
              </a:solidFill>
              <a:prstDash val="solid"/>
            </a:ln>
            <a:effectLst/>
          </p:spPr>
        </p:cxnSp>
        <p:sp>
          <p:nvSpPr>
            <p:cNvPr id="169" name="Oval 168">
              <a:extLst>
                <a:ext uri="{FF2B5EF4-FFF2-40B4-BE49-F238E27FC236}">
                  <a16:creationId xmlns:a16="http://schemas.microsoft.com/office/drawing/2014/main" id="{7073B324-C3DA-4ADA-8143-77909B4ADDDE}"/>
                </a:ext>
              </a:extLst>
            </p:cNvPr>
            <p:cNvSpPr/>
            <p:nvPr/>
          </p:nvSpPr>
          <p:spPr>
            <a:xfrm>
              <a:off x="9120102" y="2454148"/>
              <a:ext cx="1285980" cy="431758"/>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0" name="Oval 169">
              <a:extLst>
                <a:ext uri="{FF2B5EF4-FFF2-40B4-BE49-F238E27FC236}">
                  <a16:creationId xmlns:a16="http://schemas.microsoft.com/office/drawing/2014/main" id="{5F41DF7A-A49B-4F94-B9C6-295C0F460E32}"/>
                </a:ext>
              </a:extLst>
            </p:cNvPr>
            <p:cNvSpPr/>
            <p:nvPr/>
          </p:nvSpPr>
          <p:spPr>
            <a:xfrm>
              <a:off x="9037277" y="2536895"/>
              <a:ext cx="248755" cy="263520"/>
            </a:xfrm>
            <a:prstGeom prst="ellipse">
              <a:avLst/>
            </a:prstGeom>
            <a:solidFill>
              <a:srgbClr val="49268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71" name="TextBox 170">
              <a:extLst>
                <a:ext uri="{FF2B5EF4-FFF2-40B4-BE49-F238E27FC236}">
                  <a16:creationId xmlns:a16="http://schemas.microsoft.com/office/drawing/2014/main" id="{964941BA-1840-4A33-BB5A-C7F73C2A7491}"/>
                </a:ext>
              </a:extLst>
            </p:cNvPr>
            <p:cNvSpPr txBox="1"/>
            <p:nvPr/>
          </p:nvSpPr>
          <p:spPr>
            <a:xfrm>
              <a:off x="9331587" y="2465042"/>
              <a:ext cx="639649" cy="366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rPr>
                <a:t>MLL*</a:t>
              </a:r>
            </a:p>
          </p:txBody>
        </p:sp>
      </p:grpSp>
      <p:sp>
        <p:nvSpPr>
          <p:cNvPr id="201" name="TextBox 200">
            <a:extLst>
              <a:ext uri="{FF2B5EF4-FFF2-40B4-BE49-F238E27FC236}">
                <a16:creationId xmlns:a16="http://schemas.microsoft.com/office/drawing/2014/main" id="{15040435-6236-42E0-9E9C-90FCE9B90E59}"/>
              </a:ext>
            </a:extLst>
          </p:cNvPr>
          <p:cNvSpPr txBox="1"/>
          <p:nvPr/>
        </p:nvSpPr>
        <p:spPr>
          <a:xfrm>
            <a:off x="1659246" y="6249424"/>
            <a:ext cx="887350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MLL* =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MLLr</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or MLL1 wildtype;  Adopted from: </a:t>
            </a:r>
            <a:r>
              <a:rPr kumimoji="0" lang="en-US" sz="1200" b="0" i="0" u="none" strike="noStrike" kern="1200" cap="none" spc="0" normalizeH="0" baseline="0" noProof="0" dirty="0" err="1">
                <a:ln>
                  <a:noFill/>
                </a:ln>
                <a:solidFill>
                  <a:srgbClr val="002569"/>
                </a:solidFill>
                <a:effectLst/>
                <a:uLnTx/>
                <a:uFillTx/>
                <a:latin typeface="Arial Narrow" panose="020B0606020202030204" pitchFamily="34" charset="0"/>
                <a:ea typeface="+mn-ea"/>
                <a:cs typeface="+mn-cs"/>
              </a:rPr>
              <a:t>Uckelmann</a:t>
            </a:r>
            <a:r>
              <a:rPr kumimoji="0" lang="en-US" sz="1200" b="0" i="0" u="none" strike="noStrike" kern="1200" cap="none" spc="0" normalizeH="0" baseline="0" noProof="0" dirty="0">
                <a:ln>
                  <a:noFill/>
                </a:ln>
                <a:solidFill>
                  <a:srgbClr val="002569"/>
                </a:solidFill>
                <a:effectLst/>
                <a:uLnTx/>
                <a:uFillTx/>
                <a:latin typeface="Arial Narrow" panose="020B0606020202030204" pitchFamily="34" charset="0"/>
                <a:ea typeface="+mn-ea"/>
                <a:cs typeface="+mn-cs"/>
              </a:rPr>
              <a:t> HJ, et al. Presented at ASH Annual Meeting, 2018</a:t>
            </a:r>
            <a:endParaRPr kumimoji="0" lang="en-US" sz="1200" b="0" i="1" u="none" strike="noStrike" kern="1200" cap="none" spc="0" normalizeH="0" baseline="0" noProof="0" dirty="0">
              <a:ln>
                <a:noFill/>
              </a:ln>
              <a:solidFill>
                <a:srgbClr val="002569"/>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0321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Up-Front Therapy for Older Patients with Acute Myeloid Leukemia (AML) — Dr Lin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83807" y="903829"/>
            <a:ext cx="8947604"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9229" y="195943"/>
            <a:ext cx="64048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Menin Inhibitors – Structures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628" y="54608"/>
            <a:ext cx="1628591" cy="793798"/>
          </a:xfrm>
          <a:prstGeom prst="rect">
            <a:avLst/>
          </a:prstGeom>
        </p:spPr>
      </p:pic>
      <p:sp>
        <p:nvSpPr>
          <p:cNvPr id="121" name="Rectangle 120">
            <a:extLst>
              <a:ext uri="{FF2B5EF4-FFF2-40B4-BE49-F238E27FC236}">
                <a16:creationId xmlns:a16="http://schemas.microsoft.com/office/drawing/2014/main" id="{635016C5-29F1-4E37-AE47-81D7997310ED}"/>
              </a:ext>
            </a:extLst>
          </p:cNvPr>
          <p:cNvSpPr/>
          <p:nvPr/>
        </p:nvSpPr>
        <p:spPr>
          <a:xfrm>
            <a:off x="-2" y="6503289"/>
            <a:ext cx="1219200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p>
        </p:txBody>
      </p:sp>
      <p:pic>
        <p:nvPicPr>
          <p:cNvPr id="13" name="Picture 12">
            <a:extLst>
              <a:ext uri="{FF2B5EF4-FFF2-40B4-BE49-F238E27FC236}">
                <a16:creationId xmlns:a16="http://schemas.microsoft.com/office/drawing/2014/main" id="{03CE3C5E-7811-9B72-1386-F3B0C89B8F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742"/>
          <a:stretch/>
        </p:blipFill>
        <p:spPr>
          <a:xfrm>
            <a:off x="706873" y="1482039"/>
            <a:ext cx="11019689" cy="4545835"/>
          </a:xfrm>
          <a:prstGeom prst="rect">
            <a:avLst/>
          </a:prstGeom>
        </p:spPr>
      </p:pic>
      <p:sp>
        <p:nvSpPr>
          <p:cNvPr id="2" name="TextBox 1">
            <a:extLst>
              <a:ext uri="{FF2B5EF4-FFF2-40B4-BE49-F238E27FC236}">
                <a16:creationId xmlns:a16="http://schemas.microsoft.com/office/drawing/2014/main" id="{8F6EE51F-683C-7CBF-B9C8-DE1E0A29DB08}"/>
              </a:ext>
            </a:extLst>
          </p:cNvPr>
          <p:cNvSpPr txBox="1"/>
          <p:nvPr/>
        </p:nvSpPr>
        <p:spPr>
          <a:xfrm>
            <a:off x="294071" y="6454026"/>
            <a:ext cx="25234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Courtesy of </a:t>
            </a:r>
            <a:r>
              <a:rPr kumimoji="0" lang="en-US" sz="1400" b="0" i="0" u="none" strike="noStrike" kern="1200" cap="none" spc="0" normalizeH="0" baseline="0" noProof="0" dirty="0" err="1">
                <a:ln>
                  <a:noFill/>
                </a:ln>
                <a:solidFill>
                  <a:srgbClr val="272524"/>
                </a:solidFill>
                <a:effectLst/>
                <a:uLnTx/>
                <a:uFillTx/>
                <a:latin typeface="Arial" panose="020B0604020202020204"/>
                <a:ea typeface="+mn-ea"/>
                <a:cs typeface="+mn-cs"/>
              </a:rPr>
              <a:t>Ghayas</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 Issa, MD</a:t>
            </a:r>
          </a:p>
        </p:txBody>
      </p:sp>
      <p:sp>
        <p:nvSpPr>
          <p:cNvPr id="3" name="TextBox 2">
            <a:extLst>
              <a:ext uri="{FF2B5EF4-FFF2-40B4-BE49-F238E27FC236}">
                <a16:creationId xmlns:a16="http://schemas.microsoft.com/office/drawing/2014/main" id="{9AD2FBF1-EE46-3388-8AAF-92B361DB6D69}"/>
              </a:ext>
            </a:extLst>
          </p:cNvPr>
          <p:cNvSpPr txBox="1"/>
          <p:nvPr/>
        </p:nvSpPr>
        <p:spPr>
          <a:xfrm>
            <a:off x="7595416" y="6454026"/>
            <a:ext cx="44823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Issa G et al. </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Blood Cancer </a:t>
            </a:r>
            <a:r>
              <a:rPr kumimoji="0" lang="en-US" sz="1400" b="0" i="1" u="none" strike="noStrike" kern="1200" cap="none" spc="0" normalizeH="0" baseline="0" noProof="0" dirty="0" err="1">
                <a:ln>
                  <a:noFill/>
                </a:ln>
                <a:solidFill>
                  <a:srgbClr val="272524"/>
                </a:solidFill>
                <a:effectLst/>
                <a:uLnTx/>
                <a:uFillTx/>
                <a:latin typeface="Arial" panose="020B0604020202020204"/>
                <a:ea typeface="+mn-ea"/>
                <a:cs typeface="+mn-cs"/>
              </a:rPr>
              <a:t>Discov</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2025;6(6):547-560.</a:t>
            </a:r>
          </a:p>
        </p:txBody>
      </p:sp>
    </p:spTree>
    <p:extLst>
      <p:ext uri="{BB962C8B-B14F-4D97-AF65-F5344CB8AC3E}">
        <p14:creationId xmlns:p14="http://schemas.microsoft.com/office/powerpoint/2010/main" val="227278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6829-5BD8-81D7-1D97-48BE935C0171}"/>
              </a:ext>
            </a:extLst>
          </p:cNvPr>
          <p:cNvSpPr>
            <a:spLocks noGrp="1"/>
          </p:cNvSpPr>
          <p:nvPr>
            <p:ph type="title"/>
          </p:nvPr>
        </p:nvSpPr>
        <p:spPr>
          <a:xfrm>
            <a:off x="609600" y="365760"/>
            <a:ext cx="10972800" cy="713539"/>
          </a:xfrm>
        </p:spPr>
        <p:txBody>
          <a:bodyPr/>
          <a:lstStyle/>
          <a:p>
            <a:pPr algn="ctr"/>
            <a:r>
              <a:rPr lang="en-US" dirty="0"/>
              <a:t>AUGMENT-101: Phase 2 Trial of </a:t>
            </a:r>
            <a:r>
              <a:rPr lang="en-US" dirty="0" err="1"/>
              <a:t>Revumenib</a:t>
            </a:r>
            <a:r>
              <a:rPr lang="en-US" dirty="0"/>
              <a:t> </a:t>
            </a:r>
            <a:br>
              <a:rPr lang="en-US" dirty="0"/>
            </a:br>
            <a:r>
              <a:rPr lang="en-US" dirty="0"/>
              <a:t>in KMT2Ar or NPM1m R/R AML</a:t>
            </a:r>
          </a:p>
        </p:txBody>
      </p:sp>
      <p:sp>
        <p:nvSpPr>
          <p:cNvPr id="4" name="TextBox 3">
            <a:extLst>
              <a:ext uri="{FF2B5EF4-FFF2-40B4-BE49-F238E27FC236}">
                <a16:creationId xmlns:a16="http://schemas.microsoft.com/office/drawing/2014/main" id="{F30A8839-5BB7-7CC0-1B61-65A5607B67CB}"/>
              </a:ext>
            </a:extLst>
          </p:cNvPr>
          <p:cNvSpPr txBox="1"/>
          <p:nvPr/>
        </p:nvSpPr>
        <p:spPr>
          <a:xfrm>
            <a:off x="314499" y="6334888"/>
            <a:ext cx="11267901"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AML, acute myeloid leukemia; ALL, acute lymphoblastic leukemia; CNS, central nervous system CR, complete remission;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CRc</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composite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CR+CRh+CRp+CRi</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CRh</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partial hematologic recovery;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CRi</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incomplete hematologic recovery;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CRp</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CR with incomplete platelet recovery; CYP3A4i, cytochrome P450 3A4 inhibitor; DOR, duration of response; </a:t>
            </a:r>
            <a:r>
              <a:rPr kumimoji="0" lang="en-US" sz="800" b="0" i="1"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KMT2Ar</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histone-lysine N-methyltransferase 2A rearrangements; MLFS, morphological leukemia-free state; </a:t>
            </a:r>
            <a:r>
              <a:rPr kumimoji="0" lang="en-US" sz="800" b="0" i="1"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NPM1m</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nucleophosmin</a:t>
            </a:r>
            <a:r>
              <a:rPr kumimoji="0" lang="en-US" sz="800" b="0" i="0" u="none" strike="noStrike" kern="1200" cap="none" spc="0" normalizeH="0" baseline="0" noProof="0" dirty="0">
                <a:ln>
                  <a:noFill/>
                </a:ln>
                <a:solidFill>
                  <a:srgbClr val="002569">
                    <a:lumMod val="65000"/>
                    <a:lumOff val="35000"/>
                  </a:srgbClr>
                </a:solidFill>
                <a:effectLst/>
                <a:uLnTx/>
                <a:uFillTx/>
                <a:latin typeface="Arial" panose="020B0604020202020204" pitchFamily="34" charset="0"/>
                <a:ea typeface="+mn-ea"/>
                <a:cs typeface="Arial" panose="020B0604020202020204" pitchFamily="34" charset="0"/>
              </a:rPr>
              <a:t> 1–mutated; ORR, overall response rate; PR, partial remission; q12h, every 12 hours; RP2D, recommended phase 2 dose; R/R, relapsed/refractory.</a:t>
            </a:r>
          </a:p>
        </p:txBody>
      </p:sp>
      <p:sp>
        <p:nvSpPr>
          <p:cNvPr id="7" name="TextBox 6">
            <a:extLst>
              <a:ext uri="{FF2B5EF4-FFF2-40B4-BE49-F238E27FC236}">
                <a16:creationId xmlns:a16="http://schemas.microsoft.com/office/drawing/2014/main" id="{E7B18912-B52C-A377-81B8-F8D1B46F73D0}"/>
              </a:ext>
            </a:extLst>
          </p:cNvPr>
          <p:cNvSpPr txBox="1"/>
          <p:nvPr/>
        </p:nvSpPr>
        <p:spPr>
          <a:xfrm>
            <a:off x="280536" y="5505979"/>
            <a:ext cx="11630929" cy="584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a</a:t>
            </a:r>
            <a:r>
              <a:rPr kumimoji="0" lang="en-US" sz="1067" b="0" i="0" u="none" strike="noStrike" kern="1200" cap="none" spc="0" normalizeH="0" baseline="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Treatment</a:t>
            </a:r>
            <a: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 continued until lack of at least MLFS after 4 cycles, disease progression, unacceptable toxicity, or withdrawal of consent. Maintenance therapy with revumenib after allogeneic hematopoietic stem cell transplant was allowed until disease progression or unacceptable toxicity.</a:t>
            </a:r>
            <a:b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br>
            <a:r>
              <a:rPr kumimoji="0" lang="en-US" sz="1067" b="0" i="0" u="none" strike="noStrike" kern="1200" cap="none" spc="0" normalizeH="0" baseline="3000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b</a:t>
            </a:r>
            <a:r>
              <a:rPr kumimoji="0" lang="en-US" sz="1067" b="0" i="0" u="none" strike="noStrike" kern="1200" cap="none" spc="0" normalizeH="0" baseline="0" noProof="0" dirty="0" err="1">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CR+CRh</a:t>
            </a:r>
            <a:r>
              <a:rPr kumimoji="0" lang="en-US" sz="1067" b="0" i="0" u="none" strike="noStrike" kern="1200" cap="none" spc="0" normalizeH="0" baseline="0" noProof="0" dirty="0">
                <a:ln>
                  <a:noFill/>
                </a:ln>
                <a:solidFill>
                  <a:srgbClr val="002569"/>
                </a:solidFill>
                <a:effectLst/>
                <a:uLnTx/>
                <a:uFillTx/>
                <a:latin typeface="Arial" panose="020B0604020202020204" pitchFamily="34" charset="0"/>
                <a:ea typeface="PMingLiU" panose="02020500000000000000" pitchFamily="18" charset="-120"/>
                <a:cs typeface="Arial" panose="020B0604020202020204" pitchFamily="34" charset="0"/>
              </a:rPr>
              <a:t> rate &gt;10% in evaluable population considered lower efficacy bound.</a:t>
            </a:r>
          </a:p>
        </p:txBody>
      </p:sp>
      <p:sp>
        <p:nvSpPr>
          <p:cNvPr id="9" name="Rectangle: Rounded Corners 8">
            <a:extLst>
              <a:ext uri="{FF2B5EF4-FFF2-40B4-BE49-F238E27FC236}">
                <a16:creationId xmlns:a16="http://schemas.microsoft.com/office/drawing/2014/main" id="{F5B383F1-7A09-16A7-FE42-2CA3B50A4DF8}"/>
              </a:ext>
            </a:extLst>
          </p:cNvPr>
          <p:cNvSpPr/>
          <p:nvPr/>
        </p:nvSpPr>
        <p:spPr>
          <a:xfrm>
            <a:off x="4075140" y="2509015"/>
            <a:ext cx="3657600" cy="1219200"/>
          </a:xfrm>
          <a:prstGeom prst="roundRect">
            <a:avLst/>
          </a:prstGeom>
          <a:solidFill>
            <a:schemeClr val="tx2">
              <a:lumMod val="20000"/>
              <a:lumOff val="80000"/>
            </a:schemeClr>
          </a:solidFill>
          <a:ln w="254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KMT2Ar </a:t>
            </a:r>
            <a:b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br>
            <a:r>
              <a:rPr kumimoji="0" lang="en-US" sz="2133"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Acute Leukemia</a:t>
            </a:r>
          </a:p>
        </p:txBody>
      </p:sp>
      <p:sp>
        <p:nvSpPr>
          <p:cNvPr id="11" name="Rectangle: Rounded Corners 10">
            <a:extLst>
              <a:ext uri="{FF2B5EF4-FFF2-40B4-BE49-F238E27FC236}">
                <a16:creationId xmlns:a16="http://schemas.microsoft.com/office/drawing/2014/main" id="{11016FA4-9C1D-B0CF-17D8-91C9642B5251}"/>
              </a:ext>
            </a:extLst>
          </p:cNvPr>
          <p:cNvSpPr/>
          <p:nvPr/>
        </p:nvSpPr>
        <p:spPr>
          <a:xfrm>
            <a:off x="4075140" y="3848939"/>
            <a:ext cx="3657600" cy="1219200"/>
          </a:xfrm>
          <a:prstGeom prst="roundRect">
            <a:avLst/>
          </a:prstGeom>
          <a:solidFill>
            <a:schemeClr val="bg1">
              <a:lumMod val="75000"/>
            </a:schemeClr>
          </a:solidFill>
          <a:ln w="25400">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NPM1m </a:t>
            </a:r>
            <a:r>
              <a:rPr kumimoji="0" lang="en-US" sz="2133"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(not included in this analysis)</a:t>
            </a:r>
          </a:p>
        </p:txBody>
      </p:sp>
      <p:sp>
        <p:nvSpPr>
          <p:cNvPr id="13" name="TextBox 12">
            <a:extLst>
              <a:ext uri="{FF2B5EF4-FFF2-40B4-BE49-F238E27FC236}">
                <a16:creationId xmlns:a16="http://schemas.microsoft.com/office/drawing/2014/main" id="{6B225618-4377-8EBC-256C-929E624F011E}"/>
              </a:ext>
            </a:extLst>
          </p:cNvPr>
          <p:cNvSpPr txBox="1"/>
          <p:nvPr/>
        </p:nvSpPr>
        <p:spPr>
          <a:xfrm>
            <a:off x="3561624" y="1529303"/>
            <a:ext cx="4684632" cy="91300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Revumenib</a:t>
            </a:r>
            <a:r>
              <a:rPr kumimoji="0" lang="en-US" sz="21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RP2D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163 mg (95 mg/m</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if &lt;40 kg) q12h orally </a:t>
            </a:r>
            <a:b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strong CYP3A4i in 28-day </a:t>
            </a: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cycles</a:t>
            </a:r>
            <a:r>
              <a:rPr kumimoji="0" lang="en-US" sz="16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3BF159D5-E548-885F-3E0C-4EE0BAF0E4F0}"/>
              </a:ext>
            </a:extLst>
          </p:cNvPr>
          <p:cNvSpPr/>
          <p:nvPr/>
        </p:nvSpPr>
        <p:spPr>
          <a:xfrm>
            <a:off x="8010025" y="1532459"/>
            <a:ext cx="3901440" cy="3535680"/>
          </a:xfrm>
          <a:prstGeom prst="roundRect">
            <a:avLst>
              <a:gd name="adj" fmla="val 8579"/>
            </a:avLst>
          </a:prstGeom>
          <a:solidFill>
            <a:schemeClr val="tx2">
              <a:lumMod val="20000"/>
              <a:lumOff val="80000"/>
            </a:schemeClr>
          </a:solidFill>
          <a:ln w="25400">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Primary Endpoints</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CR+CRh</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rate</a:t>
            </a:r>
            <a:r>
              <a:rPr kumimoji="0" lang="en-US" sz="1867" b="0" i="0" u="none" strike="noStrike" kern="1200" cap="none" spc="0" normalizeH="0" baseline="30000" noProof="0" err="1">
                <a:ln>
                  <a:noFill/>
                </a:ln>
                <a:solidFill>
                  <a:srgbClr val="002569"/>
                </a:solidFill>
                <a:effectLst/>
                <a:uLnTx/>
                <a:uFillTx/>
                <a:latin typeface="Arial" panose="020B0604020202020204" pitchFamily="34" charset="0"/>
                <a:ea typeface="+mn-ea"/>
                <a:cs typeface="Arial" panose="020B0604020202020204" pitchFamily="34" charset="0"/>
              </a:rPr>
              <a:t>b</a:t>
            </a:r>
            <a:endPar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Safety and tolerability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Secondary Endpoints</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CR+CRh+CRi+CRp</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rate</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ORR (</a:t>
            </a:r>
            <a:r>
              <a:rPr kumimoji="0" lang="en-US" sz="1867"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CRc+MLFS+PR</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DOR</a:t>
            </a:r>
          </a:p>
          <a:p>
            <a:pPr marL="160863" marR="0" lvl="0" indent="-160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Time to response</a:t>
            </a:r>
          </a:p>
        </p:txBody>
      </p:sp>
      <p:sp>
        <p:nvSpPr>
          <p:cNvPr id="15" name="Rectangle: Rounded Corners 14">
            <a:extLst>
              <a:ext uri="{FF2B5EF4-FFF2-40B4-BE49-F238E27FC236}">
                <a16:creationId xmlns:a16="http://schemas.microsoft.com/office/drawing/2014/main" id="{27C313F7-405F-5DD3-38FB-2B8DDEDED6A3}"/>
              </a:ext>
            </a:extLst>
          </p:cNvPr>
          <p:cNvSpPr/>
          <p:nvPr/>
        </p:nvSpPr>
        <p:spPr>
          <a:xfrm>
            <a:off x="280535" y="1532459"/>
            <a:ext cx="3169920" cy="3535680"/>
          </a:xfrm>
          <a:prstGeom prst="roundRect">
            <a:avLst>
              <a:gd name="adj" fmla="val 8579"/>
            </a:avLst>
          </a:prstGeom>
          <a:solidFill>
            <a:schemeClr val="tx2">
              <a:lumMod val="20000"/>
              <a:lumOff val="80000"/>
            </a:schemeClr>
          </a:solidFill>
          <a:ln w="25400">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Inclusion Criteria</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Aged ≥30 days</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R/R AML, ALL, or MPAL with </a:t>
            </a:r>
            <a:r>
              <a:rPr kumimoji="0" lang="en-US" sz="1867" b="0"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KMT2Ar</a:t>
            </a: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or </a:t>
            </a:r>
            <a:r>
              <a:rPr kumimoji="0" lang="en-US" sz="1867" b="0" i="1"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NPM1m</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Patients with primary refractory or relapsed refractory disease allowed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Key Exclusion Criteria</a:t>
            </a:r>
          </a:p>
          <a:p>
            <a:pPr marL="154513" marR="0" lvl="0" indent="-154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Active CNS disease</a:t>
            </a:r>
          </a:p>
        </p:txBody>
      </p:sp>
      <p:cxnSp>
        <p:nvCxnSpPr>
          <p:cNvPr id="16" name="Straight Arrow Connector 15">
            <a:extLst>
              <a:ext uri="{FF2B5EF4-FFF2-40B4-BE49-F238E27FC236}">
                <a16:creationId xmlns:a16="http://schemas.microsoft.com/office/drawing/2014/main" id="{40A6B1E5-E380-E2D1-5D2D-6EA68EB74225}"/>
              </a:ext>
            </a:extLst>
          </p:cNvPr>
          <p:cNvCxnSpPr>
            <a:cxnSpLocks/>
          </p:cNvCxnSpPr>
          <p:nvPr/>
        </p:nvCxnSpPr>
        <p:spPr>
          <a:xfrm>
            <a:off x="3458583" y="3118615"/>
            <a:ext cx="6096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29E68F2-D748-2410-A6E6-13128BDAA10E}"/>
              </a:ext>
            </a:extLst>
          </p:cNvPr>
          <p:cNvCxnSpPr>
            <a:cxnSpLocks/>
          </p:cNvCxnSpPr>
          <p:nvPr/>
        </p:nvCxnSpPr>
        <p:spPr>
          <a:xfrm>
            <a:off x="3458583" y="4458539"/>
            <a:ext cx="6096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12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254A-C59C-F7ED-1B7F-AC43BD2635CA}"/>
              </a:ext>
            </a:extLst>
          </p:cNvPr>
          <p:cNvSpPr>
            <a:spLocks noGrp="1"/>
          </p:cNvSpPr>
          <p:nvPr>
            <p:ph type="title"/>
          </p:nvPr>
        </p:nvSpPr>
        <p:spPr>
          <a:xfrm>
            <a:off x="482329" y="197289"/>
            <a:ext cx="11394276" cy="836600"/>
          </a:xfrm>
        </p:spPr>
        <p:txBody>
          <a:bodyPr/>
          <a:lstStyle/>
          <a:p>
            <a:pPr algn="ctr"/>
            <a:r>
              <a:rPr lang="en-US" sz="2800" dirty="0"/>
              <a:t>AUGMENT-101: </a:t>
            </a:r>
            <a:r>
              <a:rPr lang="en-US" sz="2800" dirty="0" err="1"/>
              <a:t>Revumenib</a:t>
            </a:r>
            <a:r>
              <a:rPr lang="en-US" sz="2800" dirty="0"/>
              <a:t> KMT2A R/R Acute Leukemia – Demographics</a:t>
            </a:r>
          </a:p>
        </p:txBody>
      </p:sp>
      <p:pic>
        <p:nvPicPr>
          <p:cNvPr id="6" name="Content Placeholder 5" descr="A table of medical information&#10;&#10;Description automatically generated with medium confidence">
            <a:extLst>
              <a:ext uri="{FF2B5EF4-FFF2-40B4-BE49-F238E27FC236}">
                <a16:creationId xmlns:a16="http://schemas.microsoft.com/office/drawing/2014/main" id="{DCF43EA0-DB53-BFCE-D883-4290C0786346}"/>
              </a:ext>
            </a:extLst>
          </p:cNvPr>
          <p:cNvPicPr>
            <a:picLocks noGrp="1" noChangeAspect="1"/>
          </p:cNvPicPr>
          <p:nvPr>
            <p:ph sz="half" idx="1"/>
          </p:nvPr>
        </p:nvPicPr>
        <p:blipFill>
          <a:blip r:embed="rId3"/>
          <a:srcRect b="1852"/>
          <a:stretch>
            <a:fillRect/>
          </a:stretch>
        </p:blipFill>
        <p:spPr>
          <a:xfrm>
            <a:off x="186520" y="1169109"/>
            <a:ext cx="5832582" cy="3688153"/>
          </a:xfrm>
        </p:spPr>
      </p:pic>
      <p:pic>
        <p:nvPicPr>
          <p:cNvPr id="8" name="Content Placeholder 7" descr="A table of numbers and text&#10;&#10;Description automatically generated with medium confidence">
            <a:extLst>
              <a:ext uri="{FF2B5EF4-FFF2-40B4-BE49-F238E27FC236}">
                <a16:creationId xmlns:a16="http://schemas.microsoft.com/office/drawing/2014/main" id="{E069BEE4-F395-EACE-04F4-3C7A54BE5775}"/>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921" b="-1"/>
          <a:stretch>
            <a:fillRect/>
          </a:stretch>
        </p:blipFill>
        <p:spPr>
          <a:xfrm>
            <a:off x="6335262" y="1193800"/>
            <a:ext cx="5384800" cy="2657640"/>
          </a:xfrm>
        </p:spPr>
      </p:pic>
      <p:sp>
        <p:nvSpPr>
          <p:cNvPr id="9" name="TextBox 8">
            <a:extLst>
              <a:ext uri="{FF2B5EF4-FFF2-40B4-BE49-F238E27FC236}">
                <a16:creationId xmlns:a16="http://schemas.microsoft.com/office/drawing/2014/main" id="{AA3A101D-C557-6FED-0F13-CC37598A0FC3}"/>
              </a:ext>
            </a:extLst>
          </p:cNvPr>
          <p:cNvSpPr txBox="1"/>
          <p:nvPr/>
        </p:nvSpPr>
        <p:spPr>
          <a:xfrm>
            <a:off x="368490" y="6387152"/>
            <a:ext cx="19543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 USPI</a:t>
            </a:r>
          </a:p>
        </p:txBody>
      </p:sp>
      <p:pic>
        <p:nvPicPr>
          <p:cNvPr id="10" name="Picture 9" descr="A table of numbers and text&#10;&#10;Description automatically generated with medium confidence">
            <a:extLst>
              <a:ext uri="{FF2B5EF4-FFF2-40B4-BE49-F238E27FC236}">
                <a16:creationId xmlns:a16="http://schemas.microsoft.com/office/drawing/2014/main" id="{29B93055-3D5F-96FF-FBC4-483146FF1971}"/>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25000"/>
                    </a14:imgEffect>
                  </a14:imgLayer>
                </a14:imgProps>
              </a:ext>
            </a:extLst>
          </a:blip>
          <a:srcRect t="1" b="-7786"/>
          <a:stretch>
            <a:fillRect/>
          </a:stretch>
        </p:blipFill>
        <p:spPr>
          <a:xfrm>
            <a:off x="6335262" y="3769552"/>
            <a:ext cx="5384800" cy="2891159"/>
          </a:xfrm>
          <a:prstGeom prst="rect">
            <a:avLst/>
          </a:prstGeom>
        </p:spPr>
      </p:pic>
      <p:sp>
        <p:nvSpPr>
          <p:cNvPr id="4" name="Rectangle 3">
            <a:extLst>
              <a:ext uri="{FF2B5EF4-FFF2-40B4-BE49-F238E27FC236}">
                <a16:creationId xmlns:a16="http://schemas.microsoft.com/office/drawing/2014/main" id="{93F8A56F-4455-E862-1E3B-01BA781D1659}"/>
              </a:ext>
            </a:extLst>
          </p:cNvPr>
          <p:cNvSpPr/>
          <p:nvPr/>
        </p:nvSpPr>
        <p:spPr>
          <a:xfrm>
            <a:off x="4021282" y="1231455"/>
            <a:ext cx="758536" cy="202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27F42F2-1ED7-28E4-0581-5F7FB300DAE3}"/>
              </a:ext>
            </a:extLst>
          </p:cNvPr>
          <p:cNvSpPr txBox="1"/>
          <p:nvPr/>
        </p:nvSpPr>
        <p:spPr>
          <a:xfrm>
            <a:off x="3906982" y="1169109"/>
            <a:ext cx="10134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2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4A4DBF2-B37E-FC50-B7A4-1F4DF269CE3F}"/>
              </a:ext>
            </a:extLst>
          </p:cNvPr>
          <p:cNvSpPr txBox="1"/>
          <p:nvPr/>
        </p:nvSpPr>
        <p:spPr>
          <a:xfrm>
            <a:off x="6395883" y="6395877"/>
            <a:ext cx="2553584" cy="12311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1 One patient did not have a translocation type reported</a:t>
            </a:r>
          </a:p>
        </p:txBody>
      </p:sp>
    </p:spTree>
    <p:extLst>
      <p:ext uri="{BB962C8B-B14F-4D97-AF65-F5344CB8AC3E}">
        <p14:creationId xmlns:p14="http://schemas.microsoft.com/office/powerpoint/2010/main" val="63147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2DFB-60E6-325B-49D4-36FD98164C54}"/>
              </a:ext>
            </a:extLst>
          </p:cNvPr>
          <p:cNvSpPr>
            <a:spLocks noGrp="1"/>
          </p:cNvSpPr>
          <p:nvPr>
            <p:ph type="title"/>
          </p:nvPr>
        </p:nvSpPr>
        <p:spPr/>
        <p:txBody>
          <a:bodyPr/>
          <a:lstStyle/>
          <a:p>
            <a:pPr algn="ctr"/>
            <a:r>
              <a:rPr lang="en-US" dirty="0"/>
              <a:t>AUGMENT-101: </a:t>
            </a:r>
            <a:r>
              <a:rPr lang="en-US" dirty="0" err="1"/>
              <a:t>Revumenib</a:t>
            </a:r>
            <a:r>
              <a:rPr lang="en-US" dirty="0"/>
              <a:t> KMT2Ar AML</a:t>
            </a:r>
          </a:p>
        </p:txBody>
      </p:sp>
      <p:sp>
        <p:nvSpPr>
          <p:cNvPr id="3" name="Text Placeholder 2">
            <a:extLst>
              <a:ext uri="{FF2B5EF4-FFF2-40B4-BE49-F238E27FC236}">
                <a16:creationId xmlns:a16="http://schemas.microsoft.com/office/drawing/2014/main" id="{5B607D01-34F8-C0CC-52E7-2D0FCD3ED28C}"/>
              </a:ext>
            </a:extLst>
          </p:cNvPr>
          <p:cNvSpPr>
            <a:spLocks noGrp="1"/>
          </p:cNvSpPr>
          <p:nvPr>
            <p:ph type="body" sz="half" idx="2"/>
          </p:nvPr>
        </p:nvSpPr>
        <p:spPr/>
        <p:txBody>
          <a:bodyPr/>
          <a:lstStyle/>
          <a:p>
            <a:r>
              <a:rPr lang="en-US" sz="1200" dirty="0" err="1"/>
              <a:t>Revumenib</a:t>
            </a:r>
            <a:r>
              <a:rPr lang="en-US" sz="1200" dirty="0"/>
              <a:t> USPI</a:t>
            </a:r>
          </a:p>
        </p:txBody>
      </p:sp>
      <p:pic>
        <p:nvPicPr>
          <p:cNvPr id="7" name="Picture 6" descr="A white sheet with black text&#10;&#10;Description automatically generated">
            <a:extLst>
              <a:ext uri="{FF2B5EF4-FFF2-40B4-BE49-F238E27FC236}">
                <a16:creationId xmlns:a16="http://schemas.microsoft.com/office/drawing/2014/main" id="{11259493-8DE5-13E6-287A-AB10C05B4DE4}"/>
              </a:ext>
            </a:extLst>
          </p:cNvPr>
          <p:cNvPicPr>
            <a:picLocks noChangeAspect="1"/>
          </p:cNvPicPr>
          <p:nvPr/>
        </p:nvPicPr>
        <p:blipFill rotWithShape="1">
          <a:blip r:embed="rId3"/>
          <a:srcRect b="2275"/>
          <a:stretch/>
        </p:blipFill>
        <p:spPr>
          <a:xfrm>
            <a:off x="780754" y="1289713"/>
            <a:ext cx="10647039" cy="4142096"/>
          </a:xfrm>
          <a:prstGeom prst="rect">
            <a:avLst/>
          </a:prstGeom>
        </p:spPr>
      </p:pic>
      <p:sp>
        <p:nvSpPr>
          <p:cNvPr id="4" name="Rectangle 3">
            <a:extLst>
              <a:ext uri="{FF2B5EF4-FFF2-40B4-BE49-F238E27FC236}">
                <a16:creationId xmlns:a16="http://schemas.microsoft.com/office/drawing/2014/main" id="{07BBC1EF-60F3-1654-A37B-473464FE2607}"/>
              </a:ext>
            </a:extLst>
          </p:cNvPr>
          <p:cNvSpPr/>
          <p:nvPr/>
        </p:nvSpPr>
        <p:spPr>
          <a:xfrm>
            <a:off x="7242464" y="2047009"/>
            <a:ext cx="2182091" cy="197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877509C-846D-6A65-E41D-EC784409330B}"/>
              </a:ext>
            </a:extLst>
          </p:cNvPr>
          <p:cNvSpPr txBox="1"/>
          <p:nvPr/>
        </p:nvSpPr>
        <p:spPr>
          <a:xfrm>
            <a:off x="7641122" y="1960660"/>
            <a:ext cx="12891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6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408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369-F363-07EE-A2BA-705334D576BC}"/>
              </a:ext>
            </a:extLst>
          </p:cNvPr>
          <p:cNvSpPr>
            <a:spLocks noGrp="1"/>
          </p:cNvSpPr>
          <p:nvPr>
            <p:ph type="title"/>
          </p:nvPr>
        </p:nvSpPr>
        <p:spPr/>
        <p:txBody>
          <a:bodyPr/>
          <a:lstStyle/>
          <a:p>
            <a:pPr algn="ctr"/>
            <a:r>
              <a:rPr lang="en-US" dirty="0"/>
              <a:t>AUGMENT-101: </a:t>
            </a:r>
            <a:r>
              <a:rPr lang="en-US" dirty="0" err="1"/>
              <a:t>Revumenib</a:t>
            </a:r>
            <a:r>
              <a:rPr lang="en-US" dirty="0"/>
              <a:t> NPM1 Mutant R/R AML</a:t>
            </a:r>
          </a:p>
        </p:txBody>
      </p:sp>
      <p:sp>
        <p:nvSpPr>
          <p:cNvPr id="3" name="Text Placeholder 2">
            <a:extLst>
              <a:ext uri="{FF2B5EF4-FFF2-40B4-BE49-F238E27FC236}">
                <a16:creationId xmlns:a16="http://schemas.microsoft.com/office/drawing/2014/main" id="{770F3852-A65D-9B4D-6E39-59C1A91A0CF2}"/>
              </a:ext>
            </a:extLst>
          </p:cNvPr>
          <p:cNvSpPr>
            <a:spLocks noGrp="1"/>
          </p:cNvSpPr>
          <p:nvPr>
            <p:ph type="body" sz="half" idx="2"/>
          </p:nvPr>
        </p:nvSpPr>
        <p:spPr/>
        <p:txBody>
          <a:bodyPr/>
          <a:lstStyle/>
          <a:p>
            <a:r>
              <a:rPr lang="en-US" sz="1200" dirty="0" err="1">
                <a:solidFill>
                  <a:schemeClr val="tx2"/>
                </a:solidFill>
              </a:rPr>
              <a:t>Revumenib</a:t>
            </a:r>
            <a:r>
              <a:rPr lang="en-US" sz="1200" dirty="0">
                <a:solidFill>
                  <a:schemeClr val="tx2"/>
                </a:solidFill>
              </a:rPr>
              <a:t> USPI</a:t>
            </a:r>
          </a:p>
        </p:txBody>
      </p:sp>
      <p:pic>
        <p:nvPicPr>
          <p:cNvPr id="5" name="Picture 4" descr="A screenshot of a report&#10;&#10;AI-generated content may be incorrect.">
            <a:extLst>
              <a:ext uri="{FF2B5EF4-FFF2-40B4-BE49-F238E27FC236}">
                <a16:creationId xmlns:a16="http://schemas.microsoft.com/office/drawing/2014/main" id="{2FD921DF-5433-01C4-B29F-5348C4AAD952}"/>
              </a:ext>
            </a:extLst>
          </p:cNvPr>
          <p:cNvPicPr>
            <a:picLocks noChangeAspect="1"/>
          </p:cNvPicPr>
          <p:nvPr/>
        </p:nvPicPr>
        <p:blipFill>
          <a:blip r:embed="rId3"/>
          <a:srcRect b="3223"/>
          <a:stretch>
            <a:fillRect/>
          </a:stretch>
        </p:blipFill>
        <p:spPr>
          <a:xfrm>
            <a:off x="463992" y="1389413"/>
            <a:ext cx="11264016" cy="4079173"/>
          </a:xfrm>
          <a:prstGeom prst="rect">
            <a:avLst/>
          </a:prstGeom>
        </p:spPr>
      </p:pic>
      <p:sp>
        <p:nvSpPr>
          <p:cNvPr id="4" name="Rectangle 3">
            <a:extLst>
              <a:ext uri="{FF2B5EF4-FFF2-40B4-BE49-F238E27FC236}">
                <a16:creationId xmlns:a16="http://schemas.microsoft.com/office/drawing/2014/main" id="{E5539026-9A43-D1FA-1D0A-0EC0A5088AA7}"/>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13E3A85-B441-4782-A000-A91A82ACD944}"/>
              </a:ext>
            </a:extLst>
          </p:cNvPr>
          <p:cNvSpPr txBox="1"/>
          <p:nvPr/>
        </p:nvSpPr>
        <p:spPr>
          <a:xfrm>
            <a:off x="7329392" y="2012615"/>
            <a:ext cx="14285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Revumenib</a:t>
            </a:r>
            <a:endPar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3582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338E-EE1A-CA76-AC9E-71D7C952F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41900-2123-E321-11DD-7179243662E9}"/>
              </a:ext>
            </a:extLst>
          </p:cNvPr>
          <p:cNvSpPr>
            <a:spLocks noGrp="1"/>
          </p:cNvSpPr>
          <p:nvPr>
            <p:ph type="title"/>
          </p:nvPr>
        </p:nvSpPr>
        <p:spPr>
          <a:xfrm>
            <a:off x="512063" y="259772"/>
            <a:ext cx="11184423" cy="914400"/>
          </a:xfrm>
        </p:spPr>
        <p:txBody>
          <a:bodyPr/>
          <a:lstStyle/>
          <a:p>
            <a:pPr algn="ctr"/>
            <a:r>
              <a:rPr lang="en-US" dirty="0"/>
              <a:t>ASH 2025: </a:t>
            </a:r>
            <a:r>
              <a:rPr lang="en-US" dirty="0" err="1"/>
              <a:t>Revumenib</a:t>
            </a:r>
            <a:endParaRPr lang="en-US" dirty="0"/>
          </a:p>
        </p:txBody>
      </p:sp>
      <p:sp>
        <p:nvSpPr>
          <p:cNvPr id="4" name="Rectangle 3">
            <a:extLst>
              <a:ext uri="{FF2B5EF4-FFF2-40B4-BE49-F238E27FC236}">
                <a16:creationId xmlns:a16="http://schemas.microsoft.com/office/drawing/2014/main" id="{C2D2DA0F-6A95-5E87-2DDC-E35E4504B70B}"/>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110C281-FB0D-6E10-F626-7BEA971D0F81}"/>
              </a:ext>
            </a:extLst>
          </p:cNvPr>
          <p:cNvSpPr txBox="1"/>
          <p:nvPr/>
        </p:nvSpPr>
        <p:spPr>
          <a:xfrm>
            <a:off x="721783" y="901460"/>
            <a:ext cx="1076498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04:30 PM - 06:00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1001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for patients with relapsed or refractory (R/R) KMT2Ar acute leukemia: Outcomes by leukemia type in the phase 2 AUGMENT-101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Ibrahim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Aldoss</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monotherapy provides clinically meaningful and durable responses, including high rates of MRD negativity, in heavily pretreated pts with 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KMT2Ar AL regardless of leukemia type: AML, ALL, or MPAL. The safety profile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is consistent with prior reports and is generally similar across acute leukemia subtypes.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94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B66B-D87C-857E-894A-F1694BE0DA64}"/>
              </a:ext>
            </a:extLst>
          </p:cNvPr>
          <p:cNvSpPr>
            <a:spLocks noGrp="1"/>
          </p:cNvSpPr>
          <p:nvPr>
            <p:ph type="title"/>
          </p:nvPr>
        </p:nvSpPr>
        <p:spPr>
          <a:xfrm>
            <a:off x="503788" y="342901"/>
            <a:ext cx="11184423" cy="914400"/>
          </a:xfrm>
        </p:spPr>
        <p:txBody>
          <a:bodyPr/>
          <a:lstStyle/>
          <a:p>
            <a:r>
              <a:rPr lang="en-US" dirty="0"/>
              <a:t>FDA approves </a:t>
            </a:r>
            <a:r>
              <a:rPr lang="en-US" dirty="0" err="1"/>
              <a:t>ziftomenib</a:t>
            </a:r>
            <a:r>
              <a:rPr lang="en-US" dirty="0"/>
              <a:t> for relapsed or refractory AML with an NPM1 mutation</a:t>
            </a:r>
            <a:br>
              <a:rPr lang="en-US" dirty="0"/>
            </a:br>
            <a:endParaRPr lang="en-US" dirty="0"/>
          </a:p>
        </p:txBody>
      </p:sp>
      <p:sp>
        <p:nvSpPr>
          <p:cNvPr id="3" name="Text Placeholder 2">
            <a:extLst>
              <a:ext uri="{FF2B5EF4-FFF2-40B4-BE49-F238E27FC236}">
                <a16:creationId xmlns:a16="http://schemas.microsoft.com/office/drawing/2014/main" id="{EE3E929C-11ED-2DEB-375C-A68ACC843839}"/>
              </a:ext>
            </a:extLst>
          </p:cNvPr>
          <p:cNvSpPr>
            <a:spLocks noGrp="1"/>
          </p:cNvSpPr>
          <p:nvPr>
            <p:ph type="body" sz="half" idx="2"/>
          </p:nvPr>
        </p:nvSpPr>
        <p:spPr>
          <a:xfrm>
            <a:off x="495514" y="6374651"/>
            <a:ext cx="11463124" cy="448881"/>
          </a:xfrm>
        </p:spPr>
        <p:txBody>
          <a:bodyPr/>
          <a:lstStyle/>
          <a:p>
            <a:r>
              <a:rPr lang="en-US" sz="1600" dirty="0"/>
              <a:t>https://</a:t>
            </a:r>
            <a:r>
              <a:rPr lang="en-US" sz="1600" dirty="0" err="1"/>
              <a:t>www.fda.gov</a:t>
            </a:r>
            <a:r>
              <a:rPr lang="en-US" sz="1600" dirty="0"/>
              <a:t>/drugs/resources-information-approved-drugs/fda-approves-ziftomenib-relapsed-or-refractory-acute-myeloid-leukemia-npm1-mutation</a:t>
            </a:r>
          </a:p>
        </p:txBody>
      </p:sp>
      <p:sp>
        <p:nvSpPr>
          <p:cNvPr id="4" name="TextBox 3">
            <a:extLst>
              <a:ext uri="{FF2B5EF4-FFF2-40B4-BE49-F238E27FC236}">
                <a16:creationId xmlns:a16="http://schemas.microsoft.com/office/drawing/2014/main" id="{3875B392-AEB5-3738-9E69-E579671A16EC}"/>
              </a:ext>
            </a:extLst>
          </p:cNvPr>
          <p:cNvSpPr txBox="1"/>
          <p:nvPr/>
        </p:nvSpPr>
        <p:spPr>
          <a:xfrm>
            <a:off x="385763" y="1461485"/>
            <a:ext cx="1130244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“On November 13, 2025, the Food and Drug Administration approved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menin</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inhibitor, for adults with relapsed or refractory acute myeloid leukemia (AML) with a susceptible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nucleophosmin</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1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 who have no satisfactory alternative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Efficacy was evaluated in KO-MEN-001 (NCT04067336), an open-label, single arm, multicenter trial in 112 adults with relapsed or refractory AML with an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 identified using next-generation sequencing or polymerase chain reaction. Patients with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mutations, including Type A, B, and D mutations and other </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NPM1</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mutations likely to result in cytoplasmic localization of the NPM1 protein, were enrolled.”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“The prescribing information includes warnings and precautions for differentiation syndrome, QTc interval prolongation, and embryo-fetal toxicity.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The recommended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dose is 600 mg taken orally once daily until disease progression or unacceptable toxicity.”</a:t>
            </a:r>
          </a:p>
        </p:txBody>
      </p:sp>
    </p:spTree>
    <p:extLst>
      <p:ext uri="{BB962C8B-B14F-4D97-AF65-F5344CB8AC3E}">
        <p14:creationId xmlns:p14="http://schemas.microsoft.com/office/powerpoint/2010/main" val="2572889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02DC-D242-0298-046C-29FB4539FF75}"/>
              </a:ext>
            </a:extLst>
          </p:cNvPr>
          <p:cNvSpPr>
            <a:spLocks noGrp="1"/>
          </p:cNvSpPr>
          <p:nvPr>
            <p:ph type="title"/>
          </p:nvPr>
        </p:nvSpPr>
        <p:spPr>
          <a:xfrm>
            <a:off x="495514" y="249382"/>
            <a:ext cx="11184423" cy="914400"/>
          </a:xfrm>
        </p:spPr>
        <p:txBody>
          <a:bodyPr/>
          <a:lstStyle/>
          <a:p>
            <a:pPr algn="ctr"/>
            <a:r>
              <a:rPr lang="en-US" sz="2800" dirty="0"/>
              <a:t>KO-MEN-001: </a:t>
            </a:r>
            <a:r>
              <a:rPr lang="en-US" sz="2800" dirty="0" err="1"/>
              <a:t>Ziftomenib</a:t>
            </a:r>
            <a:r>
              <a:rPr lang="en-US" sz="2800" dirty="0"/>
              <a:t> R/R NPM1 Mutant AML – Demographics</a:t>
            </a:r>
          </a:p>
        </p:txBody>
      </p:sp>
      <p:sp>
        <p:nvSpPr>
          <p:cNvPr id="3" name="Text Placeholder 2">
            <a:extLst>
              <a:ext uri="{FF2B5EF4-FFF2-40B4-BE49-F238E27FC236}">
                <a16:creationId xmlns:a16="http://schemas.microsoft.com/office/drawing/2014/main" id="{65A0ABD7-6C11-F10C-AD0E-57B9A52E1463}"/>
              </a:ext>
            </a:extLst>
          </p:cNvPr>
          <p:cNvSpPr>
            <a:spLocks noGrp="1"/>
          </p:cNvSpPr>
          <p:nvPr>
            <p:ph type="body" sz="half" idx="2"/>
          </p:nvPr>
        </p:nvSpPr>
        <p:spPr/>
        <p:txBody>
          <a:bodyPr/>
          <a:lstStyle/>
          <a:p>
            <a:r>
              <a:rPr lang="en-US" sz="1200" b="1"/>
              <a:t>Ziftomenib USPI</a:t>
            </a:r>
            <a:endParaRPr lang="en-US" sz="1200" b="1" dirty="0"/>
          </a:p>
        </p:txBody>
      </p:sp>
      <p:pic>
        <p:nvPicPr>
          <p:cNvPr id="5" name="Picture 4" descr="A table of information with text&#10;&#10;AI-generated content may be incorrect.">
            <a:extLst>
              <a:ext uri="{FF2B5EF4-FFF2-40B4-BE49-F238E27FC236}">
                <a16:creationId xmlns:a16="http://schemas.microsoft.com/office/drawing/2014/main" id="{04BE07CD-B11F-0EBD-1A97-1BB9F543E0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708"/>
          <a:stretch>
            <a:fillRect/>
          </a:stretch>
        </p:blipFill>
        <p:spPr>
          <a:xfrm>
            <a:off x="3126723" y="814388"/>
            <a:ext cx="6269659" cy="5805486"/>
          </a:xfrm>
          <a:prstGeom prst="rect">
            <a:avLst/>
          </a:prstGeom>
        </p:spPr>
      </p:pic>
      <p:sp>
        <p:nvSpPr>
          <p:cNvPr id="4" name="Rectangle 3">
            <a:extLst>
              <a:ext uri="{FF2B5EF4-FFF2-40B4-BE49-F238E27FC236}">
                <a16:creationId xmlns:a16="http://schemas.microsoft.com/office/drawing/2014/main" id="{ABA95DA7-EEB6-A1BC-48DF-155F503EAB75}"/>
              </a:ext>
            </a:extLst>
          </p:cNvPr>
          <p:cNvSpPr/>
          <p:nvPr/>
        </p:nvSpPr>
        <p:spPr>
          <a:xfrm>
            <a:off x="6675509" y="894914"/>
            <a:ext cx="727364" cy="207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CB0C511-2796-1855-B594-4D0FB1828674}"/>
              </a:ext>
            </a:extLst>
          </p:cNvPr>
          <p:cNvSpPr txBox="1"/>
          <p:nvPr/>
        </p:nvSpPr>
        <p:spPr>
          <a:xfrm>
            <a:off x="6661130" y="848817"/>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Ziftomenib</a:t>
            </a:r>
            <a:endParaRPr kumimoji="0" lang="en-US" sz="1050" b="1"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933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0C83-3186-4E41-2D75-89A5DF040B20}"/>
              </a:ext>
            </a:extLst>
          </p:cNvPr>
          <p:cNvSpPr>
            <a:spLocks noGrp="1"/>
          </p:cNvSpPr>
          <p:nvPr>
            <p:ph type="title"/>
          </p:nvPr>
        </p:nvSpPr>
        <p:spPr/>
        <p:txBody>
          <a:bodyPr/>
          <a:lstStyle/>
          <a:p>
            <a:pPr algn="ctr"/>
            <a:r>
              <a:rPr lang="en-US" sz="2800" dirty="0"/>
              <a:t>KO-MEN-001: </a:t>
            </a:r>
            <a:r>
              <a:rPr lang="en-US" sz="2800" dirty="0" err="1"/>
              <a:t>Ziftomenib</a:t>
            </a:r>
            <a:r>
              <a:rPr lang="en-US" sz="2800" dirty="0"/>
              <a:t> R/R NPM1 Mutant AML – Response</a:t>
            </a:r>
          </a:p>
        </p:txBody>
      </p:sp>
      <p:sp>
        <p:nvSpPr>
          <p:cNvPr id="3" name="Text Placeholder 2">
            <a:extLst>
              <a:ext uri="{FF2B5EF4-FFF2-40B4-BE49-F238E27FC236}">
                <a16:creationId xmlns:a16="http://schemas.microsoft.com/office/drawing/2014/main" id="{4AFA8477-909D-AAD6-3EDC-8CEE4F7FC527}"/>
              </a:ext>
            </a:extLst>
          </p:cNvPr>
          <p:cNvSpPr>
            <a:spLocks noGrp="1"/>
          </p:cNvSpPr>
          <p:nvPr>
            <p:ph type="body" sz="half" idx="2"/>
          </p:nvPr>
        </p:nvSpPr>
        <p:spPr/>
        <p:txBody>
          <a:bodyPr/>
          <a:lstStyle/>
          <a:p>
            <a:r>
              <a:rPr lang="en-US" sz="1200" b="1" dirty="0" err="1"/>
              <a:t>Ziftomenib</a:t>
            </a:r>
            <a:r>
              <a:rPr lang="en-US" sz="1200" b="1" dirty="0"/>
              <a:t> USPI</a:t>
            </a:r>
          </a:p>
        </p:txBody>
      </p:sp>
      <p:pic>
        <p:nvPicPr>
          <p:cNvPr id="5" name="Picture 4" descr="A table of medical results&#10;&#10;AI-generated content may be incorrect.">
            <a:extLst>
              <a:ext uri="{FF2B5EF4-FFF2-40B4-BE49-F238E27FC236}">
                <a16:creationId xmlns:a16="http://schemas.microsoft.com/office/drawing/2014/main" id="{CE7CA118-7E83-5387-F2FF-8AC23BE557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056"/>
          <a:stretch>
            <a:fillRect/>
          </a:stretch>
        </p:blipFill>
        <p:spPr>
          <a:xfrm>
            <a:off x="1594427" y="1126836"/>
            <a:ext cx="9003145" cy="4910282"/>
          </a:xfrm>
          <a:prstGeom prst="rect">
            <a:avLst/>
          </a:prstGeom>
        </p:spPr>
      </p:pic>
      <p:sp>
        <p:nvSpPr>
          <p:cNvPr id="4" name="Rectangle 3">
            <a:extLst>
              <a:ext uri="{FF2B5EF4-FFF2-40B4-BE49-F238E27FC236}">
                <a16:creationId xmlns:a16="http://schemas.microsoft.com/office/drawing/2014/main" id="{4D89C382-F223-9AFD-54EE-51950349C58B}"/>
              </a:ext>
            </a:extLst>
          </p:cNvPr>
          <p:cNvSpPr/>
          <p:nvPr/>
        </p:nvSpPr>
        <p:spPr>
          <a:xfrm>
            <a:off x="6837218" y="1953491"/>
            <a:ext cx="1122218"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AA2714F-B821-74AB-0969-D58856B056A0}"/>
              </a:ext>
            </a:extLst>
          </p:cNvPr>
          <p:cNvSpPr txBox="1"/>
          <p:nvPr/>
        </p:nvSpPr>
        <p:spPr>
          <a:xfrm>
            <a:off x="6837218" y="1926664"/>
            <a:ext cx="11673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Ziftomenib</a:t>
            </a:r>
            <a:endParaRPr kumimoji="0" lang="en-US" sz="1600" b="1"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049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06A0-961C-5A52-40D2-A6A93731240C}"/>
              </a:ext>
            </a:extLst>
          </p:cNvPr>
          <p:cNvSpPr>
            <a:spLocks noGrp="1"/>
          </p:cNvSpPr>
          <p:nvPr>
            <p:ph type="title"/>
          </p:nvPr>
        </p:nvSpPr>
        <p:spPr/>
        <p:txBody>
          <a:bodyPr/>
          <a:lstStyle/>
          <a:p>
            <a:pPr algn="ctr"/>
            <a:r>
              <a:rPr lang="en-US" dirty="0"/>
              <a:t>Single Agent Menin Inhibitors for Relapsed and </a:t>
            </a:r>
            <a:br>
              <a:rPr lang="en-US" dirty="0"/>
            </a:br>
            <a:r>
              <a:rPr lang="en-US" dirty="0"/>
              <a:t>Refractory Acute Leukemia</a:t>
            </a:r>
          </a:p>
        </p:txBody>
      </p:sp>
      <p:graphicFrame>
        <p:nvGraphicFramePr>
          <p:cNvPr id="4" name="Table 3">
            <a:extLst>
              <a:ext uri="{FF2B5EF4-FFF2-40B4-BE49-F238E27FC236}">
                <a16:creationId xmlns:a16="http://schemas.microsoft.com/office/drawing/2014/main" id="{A0E36815-F388-70DC-785B-97D9B57F7A06}"/>
              </a:ext>
            </a:extLst>
          </p:cNvPr>
          <p:cNvGraphicFramePr>
            <a:graphicFrameLocks noGrp="1"/>
          </p:cNvGraphicFramePr>
          <p:nvPr/>
        </p:nvGraphicFramePr>
        <p:xfrm>
          <a:off x="628225" y="1510629"/>
          <a:ext cx="10926468" cy="4230140"/>
        </p:xfrm>
        <a:graphic>
          <a:graphicData uri="http://schemas.openxmlformats.org/drawingml/2006/table">
            <a:tbl>
              <a:tblPr firstRow="1" bandRow="1">
                <a:tableStyleId>{D7AC3CCA-C797-4891-BE02-D94E43425B78}</a:tableStyleId>
              </a:tblPr>
              <a:tblGrid>
                <a:gridCol w="1821078">
                  <a:extLst>
                    <a:ext uri="{9D8B030D-6E8A-4147-A177-3AD203B41FA5}">
                      <a16:colId xmlns:a16="http://schemas.microsoft.com/office/drawing/2014/main" val="2847709952"/>
                    </a:ext>
                  </a:extLst>
                </a:gridCol>
                <a:gridCol w="1821078">
                  <a:extLst>
                    <a:ext uri="{9D8B030D-6E8A-4147-A177-3AD203B41FA5}">
                      <a16:colId xmlns:a16="http://schemas.microsoft.com/office/drawing/2014/main" val="2239619605"/>
                    </a:ext>
                  </a:extLst>
                </a:gridCol>
                <a:gridCol w="1821078">
                  <a:extLst>
                    <a:ext uri="{9D8B030D-6E8A-4147-A177-3AD203B41FA5}">
                      <a16:colId xmlns:a16="http://schemas.microsoft.com/office/drawing/2014/main" val="3796374941"/>
                    </a:ext>
                  </a:extLst>
                </a:gridCol>
                <a:gridCol w="1821078">
                  <a:extLst>
                    <a:ext uri="{9D8B030D-6E8A-4147-A177-3AD203B41FA5}">
                      <a16:colId xmlns:a16="http://schemas.microsoft.com/office/drawing/2014/main" val="2606603386"/>
                    </a:ext>
                  </a:extLst>
                </a:gridCol>
                <a:gridCol w="1821078">
                  <a:extLst>
                    <a:ext uri="{9D8B030D-6E8A-4147-A177-3AD203B41FA5}">
                      <a16:colId xmlns:a16="http://schemas.microsoft.com/office/drawing/2014/main" val="2761449356"/>
                    </a:ext>
                  </a:extLst>
                </a:gridCol>
                <a:gridCol w="1821078">
                  <a:extLst>
                    <a:ext uri="{9D8B030D-6E8A-4147-A177-3AD203B41FA5}">
                      <a16:colId xmlns:a16="http://schemas.microsoft.com/office/drawing/2014/main" val="1519835163"/>
                    </a:ext>
                  </a:extLst>
                </a:gridCol>
              </a:tblGrid>
              <a:tr h="671462">
                <a:tc>
                  <a:txBody>
                    <a:bodyPr/>
                    <a:lstStyle/>
                    <a:p>
                      <a:r>
                        <a:rPr lang="en-US" sz="1200" dirty="0"/>
                        <a:t>Name</a:t>
                      </a:r>
                    </a:p>
                  </a:txBody>
                  <a:tcPr/>
                </a:tc>
                <a:tc>
                  <a:txBody>
                    <a:bodyPr/>
                    <a:lstStyle/>
                    <a:p>
                      <a:r>
                        <a:rPr lang="en-US" sz="1200" dirty="0"/>
                        <a:t>Patient Population</a:t>
                      </a:r>
                    </a:p>
                  </a:txBody>
                  <a:tcPr/>
                </a:tc>
                <a:tc>
                  <a:txBody>
                    <a:bodyPr/>
                    <a:lstStyle/>
                    <a:p>
                      <a:r>
                        <a:rPr lang="en-US" sz="1200" dirty="0"/>
                        <a:t>Response Rates for KMT2Ar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Response Rates for NPM1</a:t>
                      </a:r>
                    </a:p>
                    <a:p>
                      <a:endParaRPr lang="en-US" sz="1200" dirty="0"/>
                    </a:p>
                  </a:txBody>
                  <a:tcPr>
                    <a:lnR w="76200" cap="flat" cmpd="sng" algn="ctr">
                      <a:solidFill>
                        <a:srgbClr val="FF0000"/>
                      </a:solidFill>
                      <a:prstDash val="solid"/>
                      <a:round/>
                      <a:headEnd type="none" w="med" len="med"/>
                      <a:tailEnd type="none" w="med" len="med"/>
                    </a:lnR>
                  </a:tcPr>
                </a:tc>
                <a:tc>
                  <a:txBody>
                    <a:bodyPr/>
                    <a:lstStyle/>
                    <a:p>
                      <a:r>
                        <a:rPr lang="en-US" sz="1200" dirty="0"/>
                        <a:t>Duration of CR/</a:t>
                      </a:r>
                      <a:r>
                        <a:rPr lang="en-US" sz="1200" dirty="0" err="1"/>
                        <a:t>CRh</a:t>
                      </a:r>
                      <a:endParaRPr lang="en-US" sz="1200" dirty="0"/>
                    </a:p>
                    <a:p>
                      <a:r>
                        <a:rPr lang="en-US" sz="1200" dirty="0"/>
                        <a:t>(median)</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tcPr>
                </a:tc>
                <a:tc>
                  <a:txBody>
                    <a:bodyPr/>
                    <a:lstStyle/>
                    <a:p>
                      <a:r>
                        <a:rPr lang="en-US" sz="1200" dirty="0"/>
                        <a:t>Toxicity</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3786589927"/>
                  </a:ext>
                </a:extLst>
              </a:tr>
              <a:tr h="586911">
                <a:tc>
                  <a:txBody>
                    <a:bodyPr/>
                    <a:lstStyle/>
                    <a:p>
                      <a:r>
                        <a:rPr lang="en-US" sz="1200" b="1" dirty="0" err="1"/>
                        <a:t>Revumenib</a:t>
                      </a:r>
                      <a:r>
                        <a:rPr lang="en-US" sz="1200" b="1" dirty="0"/>
                        <a:t>*</a:t>
                      </a:r>
                    </a:p>
                  </a:txBody>
                  <a:tcPr/>
                </a:tc>
                <a:tc>
                  <a:txBody>
                    <a:bodyPr/>
                    <a:lstStyle/>
                    <a:p>
                      <a:r>
                        <a:rPr lang="en-US" sz="1200" dirty="0"/>
                        <a:t>KMT2A</a:t>
                      </a:r>
                    </a:p>
                    <a:p>
                      <a:r>
                        <a:rPr lang="en-US" sz="1200" dirty="0"/>
                        <a:t>NPM1</a:t>
                      </a:r>
                    </a:p>
                    <a:p>
                      <a:r>
                        <a:rPr lang="en-US" sz="1200" dirty="0">
                          <a:solidFill>
                            <a:schemeClr val="tx1">
                              <a:lumMod val="75000"/>
                            </a:schemeClr>
                          </a:solidFill>
                        </a:rPr>
                        <a:t>NUP98r</a:t>
                      </a:r>
                    </a:p>
                  </a:txBody>
                  <a:tcPr/>
                </a:tc>
                <a:tc>
                  <a:txBody>
                    <a:bodyPr/>
                    <a:lstStyle/>
                    <a:p>
                      <a:r>
                        <a:rPr lang="en-US" sz="1200" dirty="0"/>
                        <a:t>ORR – 63%</a:t>
                      </a:r>
                    </a:p>
                    <a:p>
                      <a:r>
                        <a:rPr lang="en-US" sz="1200" dirty="0"/>
                        <a:t>CR/</a:t>
                      </a:r>
                      <a:r>
                        <a:rPr lang="en-US" sz="1200" dirty="0" err="1"/>
                        <a:t>CRh</a:t>
                      </a:r>
                      <a:r>
                        <a:rPr lang="en-US" sz="1200" dirty="0"/>
                        <a:t> – 21.2%</a:t>
                      </a:r>
                    </a:p>
                    <a:p>
                      <a:r>
                        <a:rPr lang="en-US" sz="1200" dirty="0"/>
                        <a:t>- MRD neg 70%</a:t>
                      </a:r>
                    </a:p>
                  </a:txBody>
                  <a:tcPr/>
                </a:tc>
                <a:tc>
                  <a:txBody>
                    <a:bodyPr/>
                    <a:lstStyle/>
                    <a:p>
                      <a:r>
                        <a:rPr lang="en-US" sz="1200" dirty="0"/>
                        <a:t>ORR 48%</a:t>
                      </a:r>
                    </a:p>
                    <a:p>
                      <a:r>
                        <a:rPr lang="en-US" sz="1200" dirty="0"/>
                        <a:t>CR/</a:t>
                      </a:r>
                      <a:r>
                        <a:rPr lang="en-US" sz="1200" dirty="0" err="1"/>
                        <a:t>CRh</a:t>
                      </a:r>
                      <a:r>
                        <a:rPr lang="en-US" sz="1200" dirty="0"/>
                        <a:t> (26%)</a:t>
                      </a:r>
                    </a:p>
                    <a:p>
                      <a:r>
                        <a:rPr lang="en-US" sz="1200" dirty="0"/>
                        <a:t> - </a:t>
                      </a:r>
                    </a:p>
                  </a:txBody>
                  <a:tcPr>
                    <a:lnR w="76200" cap="flat" cmpd="sng" algn="ctr">
                      <a:solidFill>
                        <a:srgbClr val="FF0000"/>
                      </a:solidFill>
                      <a:prstDash val="solid"/>
                      <a:round/>
                      <a:headEnd type="none" w="med" len="med"/>
                      <a:tailEnd type="none" w="med" len="med"/>
                    </a:lnR>
                  </a:tcPr>
                </a:tc>
                <a:tc>
                  <a:txBody>
                    <a:bodyPr/>
                    <a:lstStyle/>
                    <a:p>
                      <a:r>
                        <a:rPr lang="en-US" sz="1200" dirty="0"/>
                        <a:t>KMT2A - 6.4 months</a:t>
                      </a:r>
                    </a:p>
                    <a:p>
                      <a:r>
                        <a:rPr lang="en-US" sz="1200" dirty="0">
                          <a:solidFill>
                            <a:srgbClr val="D40061"/>
                          </a:solidFill>
                        </a:rPr>
                        <a:t>NPM1 4.5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QT prolongation</a:t>
                      </a:r>
                    </a:p>
                    <a:p>
                      <a:r>
                        <a:rPr lang="en-US" sz="1200" dirty="0"/>
                        <a:t>DS</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4001510609"/>
                  </a:ext>
                </a:extLst>
              </a:tr>
              <a:tr h="588098">
                <a:tc>
                  <a:txBody>
                    <a:bodyPr/>
                    <a:lstStyle/>
                    <a:p>
                      <a:r>
                        <a:rPr lang="en-US" sz="1200" b="1" dirty="0" err="1"/>
                        <a:t>Ziftomenib</a:t>
                      </a:r>
                      <a:endParaRPr lang="en-US" sz="1200" b="1" dirty="0"/>
                    </a:p>
                  </a:txBody>
                  <a:tcPr/>
                </a:tc>
                <a:tc>
                  <a:txBody>
                    <a:bodyPr/>
                    <a:lstStyle/>
                    <a:p>
                      <a:r>
                        <a:rPr lang="en-US" sz="1200" dirty="0"/>
                        <a:t>NPM1</a:t>
                      </a:r>
                    </a:p>
                  </a:txBody>
                  <a:tcPr/>
                </a:tc>
                <a:tc>
                  <a:txBody>
                    <a:bodyPr/>
                    <a:lstStyle/>
                    <a:p>
                      <a:r>
                        <a:rPr lang="en-US" sz="1200" dirty="0"/>
                        <a:t>ORR – 33%</a:t>
                      </a:r>
                    </a:p>
                    <a:p>
                      <a:r>
                        <a:rPr lang="en-US" sz="1200" dirty="0"/>
                        <a:t>CR/</a:t>
                      </a:r>
                      <a:r>
                        <a:rPr lang="en-US" sz="1200" dirty="0" err="1"/>
                        <a:t>CRh</a:t>
                      </a:r>
                      <a:r>
                        <a:rPr lang="en-US" sz="1200" dirty="0"/>
                        <a:t> – 15%</a:t>
                      </a:r>
                    </a:p>
                  </a:txBody>
                  <a:tcPr/>
                </a:tc>
                <a:tc>
                  <a:txBody>
                    <a:bodyPr/>
                    <a:lstStyle/>
                    <a:p>
                      <a:r>
                        <a:rPr lang="en-US" sz="1200" dirty="0"/>
                        <a:t>ORR - 33%</a:t>
                      </a:r>
                    </a:p>
                    <a:p>
                      <a:r>
                        <a:rPr lang="en-US" sz="1200" dirty="0"/>
                        <a:t>CR/</a:t>
                      </a:r>
                      <a:r>
                        <a:rPr lang="en-US" sz="1200" dirty="0" err="1"/>
                        <a:t>CRh</a:t>
                      </a:r>
                      <a:r>
                        <a:rPr lang="en-US" sz="1200" dirty="0"/>
                        <a:t> 22%</a:t>
                      </a:r>
                    </a:p>
                    <a:p>
                      <a:r>
                        <a:rPr lang="en-US" sz="1200" dirty="0"/>
                        <a:t>  MRD neg – 56%**</a:t>
                      </a:r>
                    </a:p>
                  </a:txBody>
                  <a:tcPr>
                    <a:lnR w="76200" cap="flat" cmpd="sng" algn="ctr">
                      <a:solidFill>
                        <a:srgbClr val="FF0000"/>
                      </a:solidFill>
                      <a:prstDash val="solid"/>
                      <a:round/>
                      <a:headEnd type="none" w="med" len="med"/>
                      <a:tailEnd type="none" w="med" len="med"/>
                    </a:lnR>
                  </a:tcPr>
                </a:tc>
                <a:tc>
                  <a:txBody>
                    <a:bodyPr/>
                    <a:lstStyle/>
                    <a:p>
                      <a:r>
                        <a:rPr lang="en-US" sz="1200" dirty="0"/>
                        <a:t>NPM1 </a:t>
                      </a:r>
                    </a:p>
                    <a:p>
                      <a:r>
                        <a:rPr lang="en-US" sz="1200" dirty="0">
                          <a:solidFill>
                            <a:srgbClr val="FF0000"/>
                          </a:solidFill>
                        </a:rPr>
                        <a:t>5.0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a:t>
                      </a:r>
                    </a:p>
                    <a:p>
                      <a:r>
                        <a:rPr lang="en-US" sz="1200" dirty="0"/>
                        <a:t>Pruritus (23%)</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1747457090"/>
                  </a:ext>
                </a:extLst>
              </a:tr>
              <a:tr h="415636">
                <a:tc>
                  <a:txBody>
                    <a:bodyPr/>
                    <a:lstStyle/>
                    <a:p>
                      <a:r>
                        <a:rPr lang="en-US" sz="1200" b="1" dirty="0" err="1"/>
                        <a:t>Bleximenib</a:t>
                      </a:r>
                      <a:endParaRPr lang="en-US" sz="1200" b="1" dirty="0"/>
                    </a:p>
                  </a:txBody>
                  <a:tcPr/>
                </a:tc>
                <a:tc>
                  <a:txBody>
                    <a:bodyPr/>
                    <a:lstStyle/>
                    <a:p>
                      <a:r>
                        <a:rPr lang="en-US" sz="1200" dirty="0"/>
                        <a:t>KMT2A </a:t>
                      </a:r>
                    </a:p>
                    <a:p>
                      <a:r>
                        <a:rPr lang="en-US" sz="1200" dirty="0"/>
                        <a:t>NPM1</a:t>
                      </a:r>
                    </a:p>
                  </a:txBody>
                  <a:tcPr/>
                </a:tc>
                <a:tc>
                  <a:txBody>
                    <a:bodyPr/>
                    <a:lstStyle/>
                    <a:p>
                      <a:r>
                        <a:rPr lang="en-US" sz="1200" dirty="0"/>
                        <a:t>CR/</a:t>
                      </a:r>
                      <a:r>
                        <a:rPr lang="en-US" sz="1200" dirty="0" err="1"/>
                        <a:t>CRh</a:t>
                      </a:r>
                      <a:r>
                        <a:rPr lang="en-US" sz="1200" dirty="0"/>
                        <a:t> – 33.3%</a:t>
                      </a:r>
                    </a:p>
                  </a:txBody>
                  <a:tcPr/>
                </a:tc>
                <a:tc>
                  <a:txBody>
                    <a:bodyPr/>
                    <a:lstStyle/>
                    <a:p>
                      <a:r>
                        <a:rPr lang="en-US" sz="1200" dirty="0"/>
                        <a:t>CR/</a:t>
                      </a:r>
                      <a:r>
                        <a:rPr lang="en-US" sz="1200" dirty="0" err="1"/>
                        <a:t>CRh</a:t>
                      </a:r>
                      <a:r>
                        <a:rPr lang="en-US" sz="1200" dirty="0"/>
                        <a:t> -33.3%</a:t>
                      </a:r>
                    </a:p>
                  </a:txBody>
                  <a:tcPr>
                    <a:lnR w="76200" cap="flat" cmpd="sng" algn="ctr">
                      <a:solidFill>
                        <a:srgbClr val="FF0000"/>
                      </a:solidFill>
                      <a:prstDash val="solid"/>
                      <a:round/>
                      <a:headEnd type="none" w="med" len="med"/>
                      <a:tailEnd type="none" w="med" len="med"/>
                    </a:lnR>
                  </a:tcPr>
                </a:tc>
                <a:tc>
                  <a:txBody>
                    <a:bodyPr/>
                    <a:lstStyle/>
                    <a:p>
                      <a:r>
                        <a:rPr lang="en-US" sz="1200" dirty="0">
                          <a:solidFill>
                            <a:srgbClr val="FF0000"/>
                          </a:solidFill>
                        </a:rPr>
                        <a:t>6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428666076"/>
                  </a:ext>
                </a:extLst>
              </a:tr>
              <a:tr h="516577">
                <a:tc>
                  <a:txBody>
                    <a:bodyPr/>
                    <a:lstStyle/>
                    <a:p>
                      <a:r>
                        <a:rPr lang="en-US" sz="1200" b="1" dirty="0" err="1"/>
                        <a:t>Enzomenib</a:t>
                      </a:r>
                      <a:endParaRPr lang="en-US" sz="1200" b="1" dirty="0"/>
                    </a:p>
                  </a:txBody>
                  <a:tcPr/>
                </a:tc>
                <a:tc>
                  <a:txBody>
                    <a:bodyPr/>
                    <a:lstStyle/>
                    <a:p>
                      <a:r>
                        <a:rPr lang="en-US" sz="1200" dirty="0"/>
                        <a:t>KMT2A</a:t>
                      </a:r>
                    </a:p>
                    <a:p>
                      <a:r>
                        <a:rPr lang="en-US" sz="1200" dirty="0"/>
                        <a:t>NPM1</a:t>
                      </a:r>
                    </a:p>
                  </a:txBody>
                  <a:tcPr/>
                </a:tc>
                <a:tc>
                  <a:txBody>
                    <a:bodyPr/>
                    <a:lstStyle/>
                    <a:p>
                      <a:r>
                        <a:rPr lang="en-US" sz="1200" dirty="0"/>
                        <a:t>ORR – 65.2</a:t>
                      </a:r>
                    </a:p>
                    <a:p>
                      <a:r>
                        <a:rPr lang="en-US" sz="1200" dirty="0"/>
                        <a:t>CR/</a:t>
                      </a:r>
                      <a:r>
                        <a:rPr lang="en-US" sz="1200" dirty="0" err="1"/>
                        <a:t>CRh</a:t>
                      </a:r>
                      <a:r>
                        <a:rPr lang="en-US" sz="1200" dirty="0"/>
                        <a:t> – 30.4%</a:t>
                      </a:r>
                    </a:p>
                  </a:txBody>
                  <a:tcPr/>
                </a:tc>
                <a:tc>
                  <a:txBody>
                    <a:bodyPr/>
                    <a:lstStyle/>
                    <a:p>
                      <a:r>
                        <a:rPr lang="en-US" sz="1200" dirty="0"/>
                        <a:t>ORR – 58.8%</a:t>
                      </a:r>
                    </a:p>
                    <a:p>
                      <a:r>
                        <a:rPr lang="en-US" sz="1200" dirty="0"/>
                        <a:t>CR/</a:t>
                      </a:r>
                      <a:r>
                        <a:rPr lang="en-US" sz="1200" dirty="0" err="1"/>
                        <a:t>CRh</a:t>
                      </a:r>
                      <a:r>
                        <a:rPr lang="en-US" sz="1200" dirty="0"/>
                        <a:t> - 47.1%</a:t>
                      </a:r>
                    </a:p>
                  </a:txBody>
                  <a:tcPr>
                    <a:lnR w="76200" cap="flat" cmpd="sng" algn="ctr">
                      <a:solidFill>
                        <a:srgbClr val="FF0000"/>
                      </a:solidFill>
                      <a:prstDash val="solid"/>
                      <a:round/>
                      <a:headEnd type="none" w="med" len="med"/>
                      <a:tailEnd type="none" w="med" len="med"/>
                    </a:lnR>
                  </a:tcPr>
                </a:tc>
                <a:tc>
                  <a:txBody>
                    <a:bodyPr/>
                    <a:lstStyle/>
                    <a:p>
                      <a:r>
                        <a:rPr lang="en-US" sz="1200" dirty="0"/>
                        <a:t>NPM1 - </a:t>
                      </a:r>
                      <a:r>
                        <a:rPr lang="en-US" sz="1200" dirty="0">
                          <a:solidFill>
                            <a:srgbClr val="FF0000"/>
                          </a:solidFill>
                        </a:rPr>
                        <a:t>7.0 months</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DS (10.7%)</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746902413"/>
                  </a:ext>
                </a:extLst>
              </a:tr>
              <a:tr h="403761">
                <a:tc>
                  <a:txBody>
                    <a:bodyPr/>
                    <a:lstStyle/>
                    <a:p>
                      <a:r>
                        <a:rPr lang="en-US" sz="1200" b="1" dirty="0"/>
                        <a:t>BN104</a:t>
                      </a:r>
                    </a:p>
                    <a:p>
                      <a:endParaRPr lang="en-US" sz="1200" b="1" dirty="0"/>
                    </a:p>
                  </a:txBody>
                  <a:tcPr/>
                </a:tc>
                <a:tc>
                  <a:txBody>
                    <a:bodyPr/>
                    <a:lstStyle/>
                    <a:p>
                      <a:r>
                        <a:rPr lang="en-US" sz="1200" dirty="0"/>
                        <a:t>KMT2A</a:t>
                      </a:r>
                    </a:p>
                    <a:p>
                      <a:r>
                        <a:rPr lang="en-US" sz="1200" dirty="0"/>
                        <a:t>NPM1</a:t>
                      </a:r>
                    </a:p>
                  </a:txBody>
                  <a:tcPr/>
                </a:tc>
                <a:tc>
                  <a:txBody>
                    <a:bodyPr/>
                    <a:lstStyle/>
                    <a:p>
                      <a:r>
                        <a:rPr lang="en-US" sz="1200" dirty="0"/>
                        <a:t>CR/</a:t>
                      </a:r>
                      <a:r>
                        <a:rPr lang="en-US" sz="1200" dirty="0" err="1"/>
                        <a:t>CRh</a:t>
                      </a:r>
                      <a:r>
                        <a:rPr lang="en-US" sz="1200" dirty="0"/>
                        <a:t> – 60.9%</a:t>
                      </a:r>
                    </a:p>
                    <a:p>
                      <a:endParaRPr lang="en-US" sz="1200" dirty="0"/>
                    </a:p>
                  </a:txBody>
                  <a:tcPr/>
                </a:tc>
                <a:tc>
                  <a:txBody>
                    <a:bodyPr/>
                    <a:lstStyle/>
                    <a:p>
                      <a:r>
                        <a:rPr lang="en-US" sz="1200" dirty="0"/>
                        <a:t>CR/</a:t>
                      </a:r>
                      <a:r>
                        <a:rPr lang="en-US" sz="1200" dirty="0" err="1"/>
                        <a:t>CRh</a:t>
                      </a:r>
                      <a:r>
                        <a:rPr lang="en-US" sz="1200" dirty="0"/>
                        <a:t> – 40%</a:t>
                      </a:r>
                    </a:p>
                  </a:txBody>
                  <a:tcPr>
                    <a:lnR w="76200" cap="flat" cmpd="sng" algn="ctr">
                      <a:solidFill>
                        <a:srgbClr val="FF0000"/>
                      </a:solidFill>
                      <a:prstDash val="solid"/>
                      <a:round/>
                      <a:headEnd type="none" w="med" len="med"/>
                      <a:tailEnd type="none" w="med" len="med"/>
                    </a:lnR>
                  </a:tcPr>
                </a:tc>
                <a:tc>
                  <a:txBody>
                    <a:bodyPr/>
                    <a:lstStyle/>
                    <a:p>
                      <a:r>
                        <a:rPr lang="en-US" sz="1200" dirty="0">
                          <a:solidFill>
                            <a:schemeClr val="tx1"/>
                          </a:solidFill>
                        </a:rPr>
                        <a:t>N/A</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r>
                        <a:rPr lang="en-US" sz="1200" dirty="0"/>
                        <a:t>N/A</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4216888470"/>
                  </a:ext>
                </a:extLst>
              </a:tr>
              <a:tr h="847541">
                <a:tc>
                  <a:txBody>
                    <a:bodyPr/>
                    <a:lstStyle/>
                    <a:p>
                      <a:r>
                        <a:rPr lang="en-US" sz="1200" b="1" dirty="0"/>
                        <a:t>AZD3632</a:t>
                      </a:r>
                    </a:p>
                  </a:txBody>
                  <a:tcPr/>
                </a:tc>
                <a:tc>
                  <a:txBody>
                    <a:bodyPr/>
                    <a:lstStyle/>
                    <a:p>
                      <a:r>
                        <a:rPr lang="en-US" sz="1200" dirty="0"/>
                        <a:t>KMT2A</a:t>
                      </a:r>
                    </a:p>
                    <a:p>
                      <a:r>
                        <a:rPr lang="en-US" sz="1200" dirty="0"/>
                        <a:t>NPM1</a:t>
                      </a:r>
                    </a:p>
                    <a:p>
                      <a:r>
                        <a:rPr lang="en-US" sz="1200" dirty="0"/>
                        <a:t>Other HOX upregulated leukemias</a:t>
                      </a:r>
                    </a:p>
                  </a:txBody>
                  <a:tcPr/>
                </a:tc>
                <a:tc>
                  <a:txBody>
                    <a:bodyPr/>
                    <a:lstStyle/>
                    <a:p>
                      <a:r>
                        <a:rPr lang="en-US" sz="1200" dirty="0"/>
                        <a:t>N/A</a:t>
                      </a:r>
                    </a:p>
                  </a:txBody>
                  <a:tcPr/>
                </a:tc>
                <a:tc>
                  <a:txBody>
                    <a:bodyPr/>
                    <a:lstStyle/>
                    <a:p>
                      <a:r>
                        <a:rPr lang="en-US" sz="1200" dirty="0"/>
                        <a:t>N/A</a:t>
                      </a:r>
                    </a:p>
                  </a:txBody>
                  <a:tcPr>
                    <a:lnR w="76200" cap="flat" cmpd="sng" algn="ctr">
                      <a:solidFill>
                        <a:srgbClr val="FF0000"/>
                      </a:solidFill>
                      <a:prstDash val="solid"/>
                      <a:round/>
                      <a:headEnd type="none" w="med" len="med"/>
                      <a:tailEnd type="none" w="med" len="med"/>
                    </a:lnR>
                  </a:tcPr>
                </a:tc>
                <a:tc>
                  <a:txBody>
                    <a:bodyPr/>
                    <a:lstStyle/>
                    <a:p>
                      <a:r>
                        <a:rPr lang="en-US" sz="1200" dirty="0">
                          <a:solidFill>
                            <a:srgbClr val="002060"/>
                          </a:solidFill>
                        </a:rPr>
                        <a:t>N/A</a:t>
                      </a:r>
                    </a:p>
                  </a:txBody>
                  <a:tcPr>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B w="76200" cap="flat" cmpd="sng" algn="ctr">
                      <a:solidFill>
                        <a:srgbClr val="FF0000"/>
                      </a:solidFill>
                      <a:prstDash val="solid"/>
                      <a:round/>
                      <a:headEnd type="none" w="med" len="med"/>
                      <a:tailEnd type="none" w="med" len="med"/>
                    </a:lnB>
                  </a:tcPr>
                </a:tc>
                <a:tc>
                  <a:txBody>
                    <a:bodyPr/>
                    <a:lstStyle/>
                    <a:p>
                      <a:r>
                        <a:rPr lang="en-US" sz="1200" dirty="0"/>
                        <a:t>N/A</a:t>
                      </a:r>
                    </a:p>
                  </a:txBody>
                  <a:tcPr>
                    <a:lnL w="76200"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1272084889"/>
                  </a:ext>
                </a:extLst>
              </a:tr>
            </a:tbl>
          </a:graphicData>
        </a:graphic>
      </p:graphicFrame>
      <p:sp>
        <p:nvSpPr>
          <p:cNvPr id="5" name="TextBox 4">
            <a:extLst>
              <a:ext uri="{FF2B5EF4-FFF2-40B4-BE49-F238E27FC236}">
                <a16:creationId xmlns:a16="http://schemas.microsoft.com/office/drawing/2014/main" id="{2B185950-98CA-E781-E996-9FC2DB2F0D4E}"/>
              </a:ext>
            </a:extLst>
          </p:cNvPr>
          <p:cNvSpPr txBox="1"/>
          <p:nvPr/>
        </p:nvSpPr>
        <p:spPr>
          <a:xfrm>
            <a:off x="159640" y="6578220"/>
            <a:ext cx="74995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Issa et al, JCO 2025, </a:t>
            </a:r>
            <a:r>
              <a:rPr kumimoji="0" lang="en-US" sz="1200" b="1"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 USPI, </a:t>
            </a:r>
            <a:r>
              <a:rPr kumimoji="0" lang="en-US" sz="1200" b="1"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1200" b="1" i="0" u="none" strike="noStrike" kern="1200" cap="none" spc="0" normalizeH="0" baseline="0" noProof="0" dirty="0">
                <a:ln>
                  <a:noFill/>
                </a:ln>
                <a:solidFill>
                  <a:srgbClr val="002569"/>
                </a:solidFill>
                <a:effectLst/>
                <a:uLnTx/>
                <a:uFillTx/>
                <a:latin typeface="Arial" panose="020B0604020202020204"/>
                <a:ea typeface="+mn-ea"/>
                <a:cs typeface="+mn-cs"/>
              </a:rPr>
              <a:t> USPI, Searle E, et al, ASH 2024, Zeidner, EHA 2024</a:t>
            </a:r>
          </a:p>
        </p:txBody>
      </p:sp>
      <p:sp>
        <p:nvSpPr>
          <p:cNvPr id="6" name="TextBox 5">
            <a:extLst>
              <a:ext uri="{FF2B5EF4-FFF2-40B4-BE49-F238E27FC236}">
                <a16:creationId xmlns:a16="http://schemas.microsoft.com/office/drawing/2014/main" id="{B3A3584C-71C4-B4FF-09BA-004390FFD5F8}"/>
              </a:ext>
            </a:extLst>
          </p:cNvPr>
          <p:cNvSpPr txBox="1"/>
          <p:nvPr/>
        </p:nvSpPr>
        <p:spPr>
          <a:xfrm>
            <a:off x="628226" y="5740769"/>
            <a:ext cx="3326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 NGS assay with level of detection of 0.34% </a:t>
            </a:r>
          </a:p>
        </p:txBody>
      </p:sp>
    </p:spTree>
    <p:extLst>
      <p:ext uri="{BB962C8B-B14F-4D97-AF65-F5344CB8AC3E}">
        <p14:creationId xmlns:p14="http://schemas.microsoft.com/office/powerpoint/2010/main" val="4216995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F455-0C01-5227-D815-5D9283384F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403AA7-5265-AE55-6630-8970FCFDC136}"/>
              </a:ext>
            </a:extLst>
          </p:cNvPr>
          <p:cNvSpPr/>
          <p:nvPr/>
        </p:nvSpPr>
        <p:spPr bwMode="auto">
          <a:xfrm>
            <a:off x="740128" y="1340768"/>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FA7570-B2B9-EE49-8F9A-1A2EDD71F0BB}"/>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45D8DED-A71F-C398-2B84-A767B5C12995}"/>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chemeClr val="bg1"/>
                </a:solidFill>
              </a:rPr>
              <a:t>Module 1: Up-Front Therapy for Older Patients with Acute Myeloid Leukemia (AML) — Dr Lin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29487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3E0F-31DA-BDB1-374A-4A51C3EFDE40}"/>
              </a:ext>
            </a:extLst>
          </p:cNvPr>
          <p:cNvSpPr>
            <a:spLocks noGrp="1"/>
          </p:cNvSpPr>
          <p:nvPr>
            <p:ph type="title"/>
          </p:nvPr>
        </p:nvSpPr>
        <p:spPr>
          <a:xfrm>
            <a:off x="495514" y="238126"/>
            <a:ext cx="11184423" cy="914400"/>
          </a:xfrm>
        </p:spPr>
        <p:txBody>
          <a:bodyPr/>
          <a:lstStyle/>
          <a:p>
            <a:pPr algn="ctr"/>
            <a:r>
              <a:rPr lang="en-US" dirty="0"/>
              <a:t>Why do Patients Relapse – MEN1 Resistance Mutations</a:t>
            </a:r>
          </a:p>
        </p:txBody>
      </p:sp>
      <p:sp>
        <p:nvSpPr>
          <p:cNvPr id="5" name="Text Placeholder 4">
            <a:extLst>
              <a:ext uri="{FF2B5EF4-FFF2-40B4-BE49-F238E27FC236}">
                <a16:creationId xmlns:a16="http://schemas.microsoft.com/office/drawing/2014/main" id="{5EFE573C-3C4A-A077-A25C-F03F345277C0}"/>
              </a:ext>
            </a:extLst>
          </p:cNvPr>
          <p:cNvSpPr>
            <a:spLocks noGrp="1"/>
          </p:cNvSpPr>
          <p:nvPr>
            <p:ph type="body" sz="half" idx="2"/>
          </p:nvPr>
        </p:nvSpPr>
        <p:spPr/>
        <p:txBody>
          <a:bodyPr/>
          <a:lstStyle/>
          <a:p>
            <a:r>
              <a:rPr lang="en-US" sz="1200" b="1" dirty="0">
                <a:solidFill>
                  <a:schemeClr val="tx2"/>
                </a:solidFill>
              </a:rPr>
              <a:t>Perner F, Stein EM, et. al. </a:t>
            </a:r>
            <a:r>
              <a:rPr lang="en-US" sz="1200" b="1" i="1" dirty="0">
                <a:solidFill>
                  <a:schemeClr val="tx2"/>
                </a:solidFill>
              </a:rPr>
              <a:t>Nature</a:t>
            </a:r>
            <a:r>
              <a:rPr lang="en-US" sz="1200" b="1" dirty="0">
                <a:solidFill>
                  <a:schemeClr val="tx2"/>
                </a:solidFill>
              </a:rPr>
              <a:t> 2023</a:t>
            </a:r>
          </a:p>
        </p:txBody>
      </p:sp>
      <p:pic>
        <p:nvPicPr>
          <p:cNvPr id="11" name="Picture 10" descr="A picture containing chart&#10;&#10;Description automatically generated">
            <a:extLst>
              <a:ext uri="{FF2B5EF4-FFF2-40B4-BE49-F238E27FC236}">
                <a16:creationId xmlns:a16="http://schemas.microsoft.com/office/drawing/2014/main" id="{558F51E2-221A-7870-1CD6-C160218FC60E}"/>
              </a:ext>
            </a:extLst>
          </p:cNvPr>
          <p:cNvPicPr>
            <a:picLocks noChangeAspect="1"/>
          </p:cNvPicPr>
          <p:nvPr/>
        </p:nvPicPr>
        <p:blipFill>
          <a:blip r:embed="rId3"/>
          <a:stretch>
            <a:fillRect/>
          </a:stretch>
        </p:blipFill>
        <p:spPr>
          <a:xfrm>
            <a:off x="512063" y="1060273"/>
            <a:ext cx="11323275" cy="3090842"/>
          </a:xfrm>
          <a:prstGeom prst="rect">
            <a:avLst/>
          </a:prstGeom>
        </p:spPr>
      </p:pic>
      <p:pic>
        <p:nvPicPr>
          <p:cNvPr id="12" name="Picture 11" descr="Chart&#10;&#10;Description automatically generated">
            <a:extLst>
              <a:ext uri="{FF2B5EF4-FFF2-40B4-BE49-F238E27FC236}">
                <a16:creationId xmlns:a16="http://schemas.microsoft.com/office/drawing/2014/main" id="{A391C665-8481-38FC-95C8-C5D48FC9B97F}"/>
              </a:ext>
            </a:extLst>
          </p:cNvPr>
          <p:cNvPicPr>
            <a:picLocks noChangeAspect="1"/>
          </p:cNvPicPr>
          <p:nvPr/>
        </p:nvPicPr>
        <p:blipFill>
          <a:blip r:embed="rId4"/>
          <a:stretch>
            <a:fillRect/>
          </a:stretch>
        </p:blipFill>
        <p:spPr>
          <a:xfrm>
            <a:off x="3381426" y="4058862"/>
            <a:ext cx="5575300" cy="2438400"/>
          </a:xfrm>
          <a:prstGeom prst="rect">
            <a:avLst/>
          </a:prstGeom>
        </p:spPr>
      </p:pic>
    </p:spTree>
    <p:extLst>
      <p:ext uri="{BB962C8B-B14F-4D97-AF65-F5344CB8AC3E}">
        <p14:creationId xmlns:p14="http://schemas.microsoft.com/office/powerpoint/2010/main" val="289394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F984-43F7-9F30-E410-D987BCD58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B3132-E930-D77E-8ACD-894A376C5FEF}"/>
              </a:ext>
            </a:extLst>
          </p:cNvPr>
          <p:cNvSpPr>
            <a:spLocks noGrp="1"/>
          </p:cNvSpPr>
          <p:nvPr>
            <p:ph type="title"/>
          </p:nvPr>
        </p:nvSpPr>
        <p:spPr>
          <a:xfrm>
            <a:off x="503788" y="417945"/>
            <a:ext cx="11184423" cy="914400"/>
          </a:xfrm>
        </p:spPr>
        <p:txBody>
          <a:bodyPr/>
          <a:lstStyle/>
          <a:p>
            <a:pPr algn="ctr"/>
            <a:r>
              <a:rPr lang="en-US" dirty="0"/>
              <a:t>Menin Inhibitors in Combination with Other Agents</a:t>
            </a:r>
          </a:p>
        </p:txBody>
      </p:sp>
      <p:sp>
        <p:nvSpPr>
          <p:cNvPr id="6" name="TextBox 5">
            <a:extLst>
              <a:ext uri="{FF2B5EF4-FFF2-40B4-BE49-F238E27FC236}">
                <a16:creationId xmlns:a16="http://schemas.microsoft.com/office/drawing/2014/main" id="{B1702F8A-0F15-09B9-0FBC-81014D026A79}"/>
              </a:ext>
            </a:extLst>
          </p:cNvPr>
          <p:cNvSpPr txBox="1"/>
          <p:nvPr/>
        </p:nvSpPr>
        <p:spPr>
          <a:xfrm>
            <a:off x="124352" y="6465985"/>
            <a:ext cx="44823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Issa G et al. </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Blood Cancer </a:t>
            </a:r>
            <a:r>
              <a:rPr kumimoji="0" lang="en-US" sz="1400" b="0" i="1" u="none" strike="noStrike" kern="1200" cap="none" spc="0" normalizeH="0" baseline="0" noProof="0" dirty="0" err="1">
                <a:ln>
                  <a:noFill/>
                </a:ln>
                <a:solidFill>
                  <a:srgbClr val="272524"/>
                </a:solidFill>
                <a:effectLst/>
                <a:uLnTx/>
                <a:uFillTx/>
                <a:latin typeface="Arial" panose="020B0604020202020204"/>
                <a:ea typeface="+mn-ea"/>
                <a:cs typeface="+mn-cs"/>
              </a:rPr>
              <a:t>Discov</a:t>
            </a:r>
            <a:r>
              <a:rPr kumimoji="0" lang="en-US" sz="1400" b="0" i="1"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2025;6(6):547-560.</a:t>
            </a:r>
          </a:p>
        </p:txBody>
      </p:sp>
      <p:pic>
        <p:nvPicPr>
          <p:cNvPr id="8" name="Picture 7" descr="A screenshot of a medical report&#10;&#10;AI-generated content may be incorrect.">
            <a:extLst>
              <a:ext uri="{FF2B5EF4-FFF2-40B4-BE49-F238E27FC236}">
                <a16:creationId xmlns:a16="http://schemas.microsoft.com/office/drawing/2014/main" id="{0D84A03B-D484-8847-2128-D68E4FDBED1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2739" y="1178126"/>
            <a:ext cx="10466522" cy="4881504"/>
          </a:xfrm>
          <a:prstGeom prst="rect">
            <a:avLst/>
          </a:prstGeom>
        </p:spPr>
      </p:pic>
    </p:spTree>
    <p:extLst>
      <p:ext uri="{BB962C8B-B14F-4D97-AF65-F5344CB8AC3E}">
        <p14:creationId xmlns:p14="http://schemas.microsoft.com/office/powerpoint/2010/main" val="190391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BBE343-9B88-A8FE-BFE6-8CBF58871BDC}"/>
              </a:ext>
            </a:extLst>
          </p:cNvPr>
          <p:cNvSpPr>
            <a:spLocks noGrp="1"/>
          </p:cNvSpPr>
          <p:nvPr>
            <p:ph type="body" sz="half" idx="2"/>
          </p:nvPr>
        </p:nvSpPr>
        <p:spPr>
          <a:xfrm>
            <a:off x="155864" y="6535882"/>
            <a:ext cx="7772400" cy="245223"/>
          </a:xfrm>
        </p:spPr>
        <p:txBody>
          <a:bodyPr/>
          <a:lstStyle/>
          <a:p>
            <a:r>
              <a:rPr lang="en-US" sz="1200" dirty="0" err="1">
                <a:solidFill>
                  <a:schemeClr val="tx1"/>
                </a:solidFill>
              </a:rPr>
              <a:t>Zeidner</a:t>
            </a:r>
            <a:r>
              <a:rPr lang="en-US" sz="1200" dirty="0">
                <a:solidFill>
                  <a:schemeClr val="tx1"/>
                </a:solidFill>
              </a:rPr>
              <a:t> J, et. al, EHA 2025</a:t>
            </a:r>
          </a:p>
        </p:txBody>
      </p:sp>
      <p:pic>
        <p:nvPicPr>
          <p:cNvPr id="5" name="Picture 4" descr="A diagram of a study design&#10;&#10;Description automatically generated">
            <a:extLst>
              <a:ext uri="{FF2B5EF4-FFF2-40B4-BE49-F238E27FC236}">
                <a16:creationId xmlns:a16="http://schemas.microsoft.com/office/drawing/2014/main" id="{EA7F8356-4A86-BDEB-150D-357D8C4F68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5734"/>
          <a:stretch>
            <a:fillRect/>
          </a:stretch>
        </p:blipFill>
        <p:spPr>
          <a:xfrm>
            <a:off x="494769" y="1161535"/>
            <a:ext cx="11202461" cy="5288692"/>
          </a:xfrm>
          <a:prstGeom prst="rect">
            <a:avLst/>
          </a:prstGeom>
        </p:spPr>
      </p:pic>
      <p:sp>
        <p:nvSpPr>
          <p:cNvPr id="2" name="Title 1">
            <a:extLst>
              <a:ext uri="{FF2B5EF4-FFF2-40B4-BE49-F238E27FC236}">
                <a16:creationId xmlns:a16="http://schemas.microsoft.com/office/drawing/2014/main" id="{203979BA-B788-12CC-C4DD-B447ECA230A6}"/>
              </a:ext>
            </a:extLst>
          </p:cNvPr>
          <p:cNvSpPr>
            <a:spLocks noGrp="1"/>
          </p:cNvSpPr>
          <p:nvPr>
            <p:ph type="title"/>
          </p:nvPr>
        </p:nvSpPr>
        <p:spPr>
          <a:xfrm>
            <a:off x="0" y="322118"/>
            <a:ext cx="12192000" cy="1003445"/>
          </a:xfrm>
        </p:spPr>
        <p:txBody>
          <a:bodyPr/>
          <a:lstStyle/>
          <a:p>
            <a:pPr algn="ctr"/>
            <a:r>
              <a:rPr lang="en-US" dirty="0"/>
              <a:t>AZA/VEN/REVUMENIB: STUDY DESIGN</a:t>
            </a:r>
          </a:p>
        </p:txBody>
      </p:sp>
      <p:sp>
        <p:nvSpPr>
          <p:cNvPr id="4" name="TextBox 3">
            <a:extLst>
              <a:ext uri="{FF2B5EF4-FFF2-40B4-BE49-F238E27FC236}">
                <a16:creationId xmlns:a16="http://schemas.microsoft.com/office/drawing/2014/main" id="{2D868868-BDBE-9772-C799-B98CD32498AE}"/>
              </a:ext>
            </a:extLst>
          </p:cNvPr>
          <p:cNvSpPr txBox="1"/>
          <p:nvPr/>
        </p:nvSpPr>
        <p:spPr>
          <a:xfrm>
            <a:off x="3249911" y="4229621"/>
            <a:ext cx="1420060" cy="255294"/>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72524"/>
                </a:solidFill>
                <a:effectLst/>
                <a:uLnTx/>
                <a:uFillTx/>
                <a:latin typeface="Arial" panose="020B0604020202020204"/>
                <a:ea typeface="+mn-ea"/>
                <a:cs typeface="+mn-cs"/>
              </a:rPr>
              <a:t>1 of induction</a:t>
            </a:r>
          </a:p>
        </p:txBody>
      </p:sp>
    </p:spTree>
    <p:extLst>
      <p:ext uri="{BB962C8B-B14F-4D97-AF65-F5344CB8AC3E}">
        <p14:creationId xmlns:p14="http://schemas.microsoft.com/office/powerpoint/2010/main" val="675165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AD10E2A-CB55-D2F7-BCAC-FFAFEC3FF740}"/>
              </a:ext>
            </a:extLst>
          </p:cNvPr>
          <p:cNvGraphicFramePr>
            <a:graphicFrameLocks noGrp="1"/>
          </p:cNvGraphicFramePr>
          <p:nvPr/>
        </p:nvGraphicFramePr>
        <p:xfrm>
          <a:off x="554217" y="962025"/>
          <a:ext cx="11180580" cy="3246766"/>
        </p:xfrm>
        <a:graphic>
          <a:graphicData uri="http://schemas.openxmlformats.org/drawingml/2006/table">
            <a:tbl>
              <a:tblPr firstRow="1" firstCol="1" bandRow="1">
                <a:tableStyleId>{5C22544A-7EE6-4342-B048-85BDC9FD1C3A}</a:tableStyleId>
              </a:tblPr>
              <a:tblGrid>
                <a:gridCol w="3902436">
                  <a:extLst>
                    <a:ext uri="{9D8B030D-6E8A-4147-A177-3AD203B41FA5}">
                      <a16:colId xmlns:a16="http://schemas.microsoft.com/office/drawing/2014/main" val="143930042"/>
                    </a:ext>
                  </a:extLst>
                </a:gridCol>
                <a:gridCol w="1485313">
                  <a:extLst>
                    <a:ext uri="{9D8B030D-6E8A-4147-A177-3AD203B41FA5}">
                      <a16:colId xmlns:a16="http://schemas.microsoft.com/office/drawing/2014/main" val="1062343274"/>
                    </a:ext>
                  </a:extLst>
                </a:gridCol>
                <a:gridCol w="1448816">
                  <a:extLst>
                    <a:ext uri="{9D8B030D-6E8A-4147-A177-3AD203B41FA5}">
                      <a16:colId xmlns:a16="http://schemas.microsoft.com/office/drawing/2014/main" val="4092518844"/>
                    </a:ext>
                  </a:extLst>
                </a:gridCol>
                <a:gridCol w="1446383">
                  <a:extLst>
                    <a:ext uri="{9D8B030D-6E8A-4147-A177-3AD203B41FA5}">
                      <a16:colId xmlns:a16="http://schemas.microsoft.com/office/drawing/2014/main" val="2969304360"/>
                    </a:ext>
                  </a:extLst>
                </a:gridCol>
                <a:gridCol w="1448816">
                  <a:extLst>
                    <a:ext uri="{9D8B030D-6E8A-4147-A177-3AD203B41FA5}">
                      <a16:colId xmlns:a16="http://schemas.microsoft.com/office/drawing/2014/main" val="3090019749"/>
                    </a:ext>
                  </a:extLst>
                </a:gridCol>
                <a:gridCol w="1448816">
                  <a:extLst>
                    <a:ext uri="{9D8B030D-6E8A-4147-A177-3AD203B41FA5}">
                      <a16:colId xmlns:a16="http://schemas.microsoft.com/office/drawing/2014/main" val="644665185"/>
                    </a:ext>
                  </a:extLst>
                </a:gridCol>
              </a:tblGrid>
              <a:tr h="284455">
                <a:tc rowSpan="2">
                  <a:txBody>
                    <a:bodyPr/>
                    <a:lstStyle/>
                    <a:p>
                      <a:pPr marL="0" marR="0" algn="ctr">
                        <a:lnSpc>
                          <a:spcPct val="107000"/>
                        </a:lnSpc>
                        <a:spcAft>
                          <a:spcPts val="800"/>
                        </a:spcAft>
                        <a:buNone/>
                      </a:pPr>
                      <a:r>
                        <a:rPr lang="en-US" sz="1400" kern="0" dirty="0">
                          <a:effectLst/>
                          <a:latin typeface="Arial" panose="020B0604020202020204" pitchFamily="34" charset="0"/>
                          <a:cs typeface="Arial" panose="020B0604020202020204" pitchFamily="34" charset="0"/>
                        </a:rPr>
                        <a:t>Clinical Outcomes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r>
                        <a:rPr lang="en-US" sz="1400" dirty="0">
                          <a:latin typeface="Arial" panose="020B0604020202020204" pitchFamily="34" charset="0"/>
                          <a:cs typeface="Arial" panose="020B0604020202020204" pitchFamily="34" charset="0"/>
                        </a:rPr>
                        <a:t>Dose Level 1</a:t>
                      </a:r>
                    </a:p>
                  </a:txBody>
                  <a:tcPr/>
                </a:tc>
                <a:tc>
                  <a:txBody>
                    <a:bodyPr/>
                    <a:lstStyle/>
                    <a:p>
                      <a:pPr algn="ctr"/>
                      <a:r>
                        <a:rPr lang="en-US" sz="1400" dirty="0">
                          <a:latin typeface="Arial" panose="020B0604020202020204" pitchFamily="34" charset="0"/>
                          <a:cs typeface="Arial" panose="020B0604020202020204" pitchFamily="34" charset="0"/>
                        </a:rPr>
                        <a:t>Dose Level 2</a:t>
                      </a:r>
                    </a:p>
                  </a:txBody>
                  <a:tcPr/>
                </a:tc>
                <a:tc gridSpan="3">
                  <a:txBody>
                    <a:bodyPr/>
                    <a:lstStyle/>
                    <a:p>
                      <a:pPr marL="0" marR="0" algn="ctr">
                        <a:lnSpc>
                          <a:spcPct val="107000"/>
                        </a:lnSpc>
                        <a:spcAft>
                          <a:spcPts val="800"/>
                        </a:spcAft>
                        <a:buNone/>
                      </a:pPr>
                      <a:r>
                        <a:rPr lang="en-US" sz="1400" kern="0" dirty="0">
                          <a:effectLst/>
                          <a:latin typeface="Arial" panose="020B0604020202020204" pitchFamily="34" charset="0"/>
                          <a:cs typeface="Arial" panose="020B0604020202020204" pitchFamily="34" charset="0"/>
                        </a:rPr>
                        <a:t>All</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146935"/>
                  </a:ext>
                </a:extLst>
              </a:tr>
              <a:tr h="391038">
                <a:tc vMerge="1">
                  <a:txBody>
                    <a:bodyPr/>
                    <a:lstStyle/>
                    <a:p>
                      <a:endParaRPr lang="en-US"/>
                    </a:p>
                  </a:txBody>
                  <a:tcP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  (n=21)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 (n=22)</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i="1" kern="0" dirty="0">
                          <a:effectLst/>
                          <a:latin typeface="Arial" panose="020B0604020202020204" pitchFamily="34" charset="0"/>
                          <a:cs typeface="Arial" panose="020B0604020202020204" pitchFamily="34" charset="0"/>
                        </a:rPr>
                        <a:t>KMT2Ar</a:t>
                      </a:r>
                      <a:r>
                        <a:rPr lang="en-US" sz="1400" b="1" kern="0" dirty="0">
                          <a:effectLst/>
                          <a:latin typeface="Arial" panose="020B0604020202020204" pitchFamily="34" charset="0"/>
                          <a:cs typeface="Arial" panose="020B0604020202020204" pitchFamily="34" charset="0"/>
                        </a:rPr>
                        <a:t> </a:t>
                      </a:r>
                      <a:br>
                        <a:rPr lang="en-US" sz="1400" b="1" kern="0" dirty="0">
                          <a:effectLst/>
                          <a:latin typeface="Arial" panose="020B0604020202020204" pitchFamily="34" charset="0"/>
                          <a:cs typeface="Arial" panose="020B0604020202020204" pitchFamily="34" charset="0"/>
                        </a:rPr>
                      </a:br>
                      <a:r>
                        <a:rPr lang="en-US" sz="1400" b="1" kern="0" dirty="0">
                          <a:effectLst/>
                          <a:latin typeface="Arial" panose="020B0604020202020204" pitchFamily="34" charset="0"/>
                          <a:cs typeface="Arial" panose="020B0604020202020204" pitchFamily="34" charset="0"/>
                        </a:rPr>
                        <a:t>(n=9)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i="1" kern="0" dirty="0">
                          <a:effectLst/>
                          <a:latin typeface="Arial" panose="020B0604020202020204" pitchFamily="34" charset="0"/>
                          <a:cs typeface="Arial" panose="020B0604020202020204" pitchFamily="34" charset="0"/>
                        </a:rPr>
                        <a:t>NPM1m</a:t>
                      </a:r>
                      <a:r>
                        <a:rPr lang="en-US" sz="1400" b="1" kern="0" dirty="0">
                          <a:effectLst/>
                          <a:latin typeface="Arial" panose="020B0604020202020204" pitchFamily="34" charset="0"/>
                          <a:cs typeface="Arial" panose="020B0604020202020204" pitchFamily="34" charset="0"/>
                        </a:rPr>
                        <a:t> </a:t>
                      </a:r>
                      <a:br>
                        <a:rPr lang="en-US" sz="1400" b="1" kern="0" dirty="0">
                          <a:effectLst/>
                          <a:latin typeface="Arial" panose="020B0604020202020204" pitchFamily="34" charset="0"/>
                          <a:cs typeface="Arial" panose="020B0604020202020204" pitchFamily="34" charset="0"/>
                        </a:rPr>
                      </a:br>
                      <a:r>
                        <a:rPr lang="en-US" sz="1400" b="1" kern="0" dirty="0">
                          <a:effectLst/>
                          <a:latin typeface="Arial" panose="020B0604020202020204" pitchFamily="34" charset="0"/>
                          <a:cs typeface="Arial" panose="020B0604020202020204" pitchFamily="34" charset="0"/>
                        </a:rPr>
                        <a:t>(n=34)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All </a:t>
                      </a:r>
                      <a:br>
                        <a:rPr lang="en-US" sz="1400" b="1" kern="0">
                          <a:effectLst/>
                          <a:latin typeface="Arial" panose="020B0604020202020204" pitchFamily="34" charset="0"/>
                          <a:cs typeface="Arial" panose="020B0604020202020204" pitchFamily="34" charset="0"/>
                        </a:rPr>
                      </a:br>
                      <a:r>
                        <a:rPr lang="en-US" sz="1400" b="1" kern="0">
                          <a:effectLst/>
                          <a:latin typeface="Arial" panose="020B0604020202020204" pitchFamily="34" charset="0"/>
                          <a:cs typeface="Arial" panose="020B0604020202020204" pitchFamily="34" charset="0"/>
                        </a:rPr>
                        <a:t>(n=43)</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89811093"/>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Best Response, no. (%)</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200" kern="0">
                          <a:effectLst/>
                          <a:latin typeface="Arial" panose="020B0604020202020204" pitchFamily="34" charset="0"/>
                          <a:cs typeface="Arial" panose="020B0604020202020204" pitchFamily="34" charset="0"/>
                        </a:rPr>
                        <a:t> </a:t>
                      </a:r>
                      <a:endParaRPr lang="en-US" sz="1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4041983"/>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CR</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13 (61.9)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16 (72.7)</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7 (77.8)</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22 (64.7)</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29 (67.4)</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69037436"/>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a:t>
                      </a:r>
                      <a:r>
                        <a:rPr lang="en-US" sz="1400" kern="0" err="1">
                          <a:effectLst/>
                          <a:latin typeface="Arial" panose="020B0604020202020204" pitchFamily="34" charset="0"/>
                          <a:cs typeface="Arial" panose="020B0604020202020204" pitchFamily="34" charset="0"/>
                        </a:rPr>
                        <a:t>CRh</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0 (0.0)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0 (0.0)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 (2.9)</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 (2.3)</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23873241"/>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a:t>
                      </a:r>
                      <a:r>
                        <a:rPr lang="en-US" sz="1400" kern="0" err="1">
                          <a:effectLst/>
                          <a:latin typeface="Arial" panose="020B0604020202020204" pitchFamily="34" charset="0"/>
                          <a:cs typeface="Arial" panose="020B0604020202020204" pitchFamily="34" charset="0"/>
                        </a:rPr>
                        <a:t>CRi</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4 (19.0)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(11.1)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4 (11.8)</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5 (11.6)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5947507"/>
                  </a:ext>
                </a:extLst>
              </a:tr>
              <a:tr h="284455">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MLFS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 (9.5)</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(4.5)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 (11.1)</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 (5.9)</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3 (7.0)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6342974"/>
                  </a:ext>
                </a:extLst>
              </a:tr>
              <a:tr h="297623">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Not Evaluable</a:t>
                      </a:r>
                      <a:r>
                        <a:rPr lang="en-US" sz="1400" kern="0" baseline="30000">
                          <a:effectLst/>
                          <a:latin typeface="Arial" panose="020B0604020202020204" pitchFamily="34" charset="0"/>
                          <a:cs typeface="Arial" panose="020B0604020202020204" pitchFamily="34" charset="0"/>
                        </a:rPr>
                        <a:t>1</a:t>
                      </a:r>
                      <a:endParaRPr lang="en-US" sz="2000" kern="100" baseline="300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2 (9.5)</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3 (13.6)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0 (0.0)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5 (14.7)</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5 (11.6)</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72546223"/>
                  </a:ext>
                </a:extLst>
              </a:tr>
              <a:tr h="391038">
                <a:tc>
                  <a:txBody>
                    <a:bodyPr/>
                    <a:lstStyle/>
                    <a:p>
                      <a:pPr marL="0" marR="0">
                        <a:lnSpc>
                          <a:spcPct val="107000"/>
                        </a:lnSpc>
                        <a:spcAft>
                          <a:spcPts val="800"/>
                        </a:spcAft>
                        <a:buNone/>
                      </a:pPr>
                      <a:r>
                        <a:rPr lang="en-US" sz="1400" kern="0">
                          <a:effectLst/>
                          <a:latin typeface="Arial" panose="020B0604020202020204" pitchFamily="34" charset="0"/>
                          <a:cs typeface="Arial" panose="020B0604020202020204" pitchFamily="34" charset="0"/>
                        </a:rPr>
                        <a:t>   ORR (CR/</a:t>
                      </a:r>
                      <a:r>
                        <a:rPr lang="en-US" sz="1400" kern="0" err="1">
                          <a:effectLst/>
                          <a:latin typeface="Arial" panose="020B0604020202020204" pitchFamily="34" charset="0"/>
                          <a:cs typeface="Arial" panose="020B0604020202020204" pitchFamily="34" charset="0"/>
                        </a:rPr>
                        <a:t>CRh</a:t>
                      </a:r>
                      <a:r>
                        <a:rPr lang="en-US" sz="1400" kern="0">
                          <a:effectLst/>
                          <a:latin typeface="Arial" panose="020B0604020202020204" pitchFamily="34" charset="0"/>
                          <a:cs typeface="Arial" panose="020B0604020202020204" pitchFamily="34" charset="0"/>
                        </a:rPr>
                        <a:t>/</a:t>
                      </a:r>
                      <a:r>
                        <a:rPr lang="en-US" sz="1400" kern="0" err="1">
                          <a:effectLst/>
                          <a:latin typeface="Arial" panose="020B0604020202020204" pitchFamily="34" charset="0"/>
                          <a:cs typeface="Arial" panose="020B0604020202020204" pitchFamily="34" charset="0"/>
                        </a:rPr>
                        <a:t>CRi</a:t>
                      </a:r>
                      <a:r>
                        <a:rPr lang="en-US" sz="1400" kern="0">
                          <a:effectLst/>
                          <a:latin typeface="Arial" panose="020B0604020202020204" pitchFamily="34" charset="0"/>
                          <a:cs typeface="Arial" panose="020B0604020202020204" pitchFamily="34" charset="0"/>
                        </a:rPr>
                        <a:t>/MLFS)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19 (90.5%)</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19 (86.4%)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9 (100%)</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29 (85.3%)</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38 (88.4%)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170014"/>
                  </a:ext>
                </a:extLst>
              </a:tr>
              <a:tr h="391038">
                <a:tc>
                  <a:txBody>
                    <a:bodyPr/>
                    <a:lstStyle/>
                    <a:p>
                      <a:pPr marL="0" marR="0">
                        <a:lnSpc>
                          <a:spcPct val="107000"/>
                        </a:lnSpc>
                        <a:spcAft>
                          <a:spcPts val="800"/>
                        </a:spcAft>
                        <a:buNone/>
                      </a:pPr>
                      <a:r>
                        <a:rPr lang="en-US" sz="1400" kern="0" dirty="0">
                          <a:effectLst/>
                          <a:latin typeface="Arial" panose="020B0604020202020204" pitchFamily="34" charset="0"/>
                          <a:cs typeface="Arial" panose="020B0604020202020204" pitchFamily="34" charset="0"/>
                        </a:rPr>
                        <a:t>   </a:t>
                      </a:r>
                      <a:r>
                        <a:rPr lang="en-US" sz="1400" kern="0" dirty="0" err="1">
                          <a:effectLst/>
                          <a:latin typeface="Arial" panose="020B0604020202020204" pitchFamily="34" charset="0"/>
                          <a:cs typeface="Arial" panose="020B0604020202020204" pitchFamily="34" charset="0"/>
                        </a:rPr>
                        <a:t>CRc</a:t>
                      </a:r>
                      <a:r>
                        <a:rPr lang="en-US" sz="1400" kern="0" dirty="0">
                          <a:effectLst/>
                          <a:latin typeface="Arial" panose="020B0604020202020204" pitchFamily="34" charset="0"/>
                          <a:cs typeface="Arial" panose="020B0604020202020204" pitchFamily="34" charset="0"/>
                        </a:rPr>
                        <a:t> (CR/</a:t>
                      </a:r>
                      <a:r>
                        <a:rPr lang="en-US" sz="1400" kern="0" dirty="0" err="1">
                          <a:effectLst/>
                          <a:latin typeface="Arial" panose="020B0604020202020204" pitchFamily="34" charset="0"/>
                          <a:cs typeface="Arial" panose="020B0604020202020204" pitchFamily="34" charset="0"/>
                        </a:rPr>
                        <a:t>CRh</a:t>
                      </a:r>
                      <a:r>
                        <a:rPr lang="en-US" sz="1400" kern="0" dirty="0">
                          <a:effectLst/>
                          <a:latin typeface="Arial" panose="020B0604020202020204" pitchFamily="34" charset="0"/>
                          <a:cs typeface="Arial" panose="020B0604020202020204" pitchFamily="34" charset="0"/>
                        </a:rPr>
                        <a:t>/</a:t>
                      </a:r>
                      <a:r>
                        <a:rPr lang="en-US" sz="1400" kern="0" dirty="0" err="1">
                          <a:effectLst/>
                          <a:latin typeface="Arial" panose="020B0604020202020204" pitchFamily="34" charset="0"/>
                          <a:cs typeface="Arial" panose="020B0604020202020204" pitchFamily="34" charset="0"/>
                        </a:rPr>
                        <a:t>CRi</a:t>
                      </a:r>
                      <a:r>
                        <a:rPr lang="en-US" sz="1400" kern="0" dirty="0">
                          <a:effectLst/>
                          <a:latin typeface="Arial" panose="020B0604020202020204" pitchFamily="34"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17 (81.0%)</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18 (81.8%)</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8 (88.9%)</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a:effectLst/>
                          <a:latin typeface="Arial" panose="020B0604020202020204" pitchFamily="34" charset="0"/>
                          <a:cs typeface="Arial" panose="020B0604020202020204" pitchFamily="34" charset="0"/>
                        </a:rPr>
                        <a:t>27 (79.4%)</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ctr">
                        <a:lnSpc>
                          <a:spcPct val="107000"/>
                        </a:lnSpc>
                        <a:spcAft>
                          <a:spcPts val="800"/>
                        </a:spcAft>
                        <a:buNone/>
                      </a:pPr>
                      <a:r>
                        <a:rPr lang="en-US" sz="1400" b="1" kern="0" dirty="0">
                          <a:effectLst/>
                          <a:latin typeface="Arial" panose="020B0604020202020204" pitchFamily="34" charset="0"/>
                          <a:cs typeface="Arial" panose="020B0604020202020204" pitchFamily="34" charset="0"/>
                        </a:rPr>
                        <a:t>35 (81.4%)</a:t>
                      </a:r>
                      <a:endParaRPr lang="en-US"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341484"/>
                  </a:ext>
                </a:extLst>
              </a:tr>
            </a:tbl>
          </a:graphicData>
        </a:graphic>
      </p:graphicFrame>
      <p:sp>
        <p:nvSpPr>
          <p:cNvPr id="5" name="Title 1">
            <a:extLst>
              <a:ext uri="{FF2B5EF4-FFF2-40B4-BE49-F238E27FC236}">
                <a16:creationId xmlns:a16="http://schemas.microsoft.com/office/drawing/2014/main" id="{CC3BBB98-DD58-FFC9-AF60-F5093D2D9257}"/>
              </a:ext>
            </a:extLst>
          </p:cNvPr>
          <p:cNvSpPr txBox="1">
            <a:spLocks/>
          </p:cNvSpPr>
          <p:nvPr/>
        </p:nvSpPr>
        <p:spPr>
          <a:xfrm>
            <a:off x="609600" y="182880"/>
            <a:ext cx="10972800" cy="548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Clinical Outcomes of Aza/Ven/Revumenib</a:t>
            </a:r>
          </a:p>
        </p:txBody>
      </p:sp>
      <p:sp>
        <p:nvSpPr>
          <p:cNvPr id="6" name="Rectangle 5">
            <a:extLst>
              <a:ext uri="{FF2B5EF4-FFF2-40B4-BE49-F238E27FC236}">
                <a16:creationId xmlns:a16="http://schemas.microsoft.com/office/drawing/2014/main" id="{0CE9A01E-4868-505D-C91E-0B88DAAD66D8}"/>
              </a:ext>
            </a:extLst>
          </p:cNvPr>
          <p:cNvSpPr/>
          <p:nvPr/>
        </p:nvSpPr>
        <p:spPr>
          <a:xfrm>
            <a:off x="554218" y="3796639"/>
            <a:ext cx="11180580" cy="390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1F4AE59B-2732-974D-D344-65CC18AF1FA9}"/>
              </a:ext>
            </a:extLst>
          </p:cNvPr>
          <p:cNvSpPr/>
          <p:nvPr/>
        </p:nvSpPr>
        <p:spPr>
          <a:xfrm>
            <a:off x="554218" y="3426870"/>
            <a:ext cx="11180582" cy="390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C22CC369-CCE5-FFD6-07CF-AE01CF02D986}"/>
              </a:ext>
            </a:extLst>
          </p:cNvPr>
          <p:cNvSpPr/>
          <p:nvPr/>
        </p:nvSpPr>
        <p:spPr>
          <a:xfrm>
            <a:off x="10506076" y="1952624"/>
            <a:ext cx="998358" cy="3428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783581D8-216C-6AC8-942F-14B218D1FB15}"/>
              </a:ext>
            </a:extLst>
          </p:cNvPr>
          <p:cNvSpPr txBox="1"/>
          <p:nvPr/>
        </p:nvSpPr>
        <p:spPr>
          <a:xfrm>
            <a:off x="2220207" y="6282398"/>
            <a:ext cx="7848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rPr>
              <a:t>1 Not Evaluable = 5 pts had either early death (n=3) or withdrew from study (n=2) prior to end of cycle 1 BM Bx</a:t>
            </a:r>
          </a:p>
        </p:txBody>
      </p:sp>
      <p:sp>
        <p:nvSpPr>
          <p:cNvPr id="3" name="TextBox 2">
            <a:extLst>
              <a:ext uri="{FF2B5EF4-FFF2-40B4-BE49-F238E27FC236}">
                <a16:creationId xmlns:a16="http://schemas.microsoft.com/office/drawing/2014/main" id="{40093411-FB30-6D55-66F1-5356F5D247C4}"/>
              </a:ext>
            </a:extLst>
          </p:cNvPr>
          <p:cNvSpPr txBox="1"/>
          <p:nvPr/>
        </p:nvSpPr>
        <p:spPr>
          <a:xfrm>
            <a:off x="507472" y="4242280"/>
            <a:ext cx="11151128" cy="20621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patient had refractory disease after 1-2 cycles</a:t>
            </a:r>
            <a:endPar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84% of evaluable patients achieved remission within 1</a:t>
            </a:r>
            <a:r>
              <a:rPr kumimoji="0" lang="en-US" sz="2200" b="1" i="0" u="none" strike="noStrike" kern="1200" cap="none" spc="0" normalizeH="0" baseline="30000" noProof="0" dirty="0">
                <a:ln>
                  <a:noFill/>
                </a:ln>
                <a:solidFill>
                  <a:srgbClr val="003366"/>
                </a:solidFill>
                <a:effectLst/>
                <a:uLnTx/>
                <a:uFillTx/>
                <a:latin typeface="Arial" panose="020B0604020202020204" pitchFamily="34" charset="0"/>
                <a:ea typeface="+mn-ea"/>
                <a:cs typeface="Arial" panose="020B0604020202020204" pitchFamily="34" charset="0"/>
              </a:rPr>
              <a:t>st</a:t>
            </a: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cycle of therapy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100% of evaluable pts achieved flow MRD-negative remission (sensitivity 0.02%)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76% after cycle 1; 89% after cycle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31% achieved </a:t>
            </a:r>
            <a:r>
              <a:rPr kumimoji="0" lang="en-US" sz="2200" b="1"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NGS-negative remission (sensitivity 0.005%)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05A5FF5-773F-EBF4-7B53-20E9B1C3BB79}"/>
              </a:ext>
            </a:extLst>
          </p:cNvPr>
          <p:cNvSpPr txBox="1">
            <a:spLocks/>
          </p:cNvSpPr>
          <p:nvPr/>
        </p:nvSpPr>
        <p:spPr>
          <a:xfrm>
            <a:off x="103909" y="6559397"/>
            <a:ext cx="7772400" cy="245223"/>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60C1D"/>
              </a:buClr>
              <a:buSzTx/>
              <a:buFont typeface="Arial" panose="020B0604020202020204" pitchFamily="34" charset="0"/>
              <a:buNone/>
              <a:tabLst/>
              <a:defRPr/>
            </a:pPr>
            <a:r>
              <a:rPr kumimoji="0" lang="en-US" sz="1200" b="0" i="0" u="none" strike="noStrike" kern="1200" cap="none" spc="0" normalizeH="0" baseline="0" noProof="0" dirty="0">
                <a:ln>
                  <a:noFill/>
                </a:ln>
                <a:solidFill>
                  <a:srgbClr val="0C0C0C"/>
                </a:solidFill>
                <a:effectLst/>
                <a:uLnTx/>
                <a:uFillTx/>
                <a:latin typeface="Arial"/>
                <a:ea typeface="+mn-ea"/>
                <a:cs typeface="+mn-cs"/>
              </a:rPr>
              <a:t>Zeidner J, et. al, EHA 2025</a:t>
            </a:r>
          </a:p>
        </p:txBody>
      </p:sp>
    </p:spTree>
    <p:extLst>
      <p:ext uri="{BB962C8B-B14F-4D97-AF65-F5344CB8AC3E}">
        <p14:creationId xmlns:p14="http://schemas.microsoft.com/office/powerpoint/2010/main" val="129395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10A82B-0F74-7F08-F9A6-FF94B6272D06}"/>
              </a:ext>
            </a:extLst>
          </p:cNvPr>
          <p:cNvSpPr txBox="1">
            <a:spLocks/>
          </p:cNvSpPr>
          <p:nvPr/>
        </p:nvSpPr>
        <p:spPr>
          <a:xfrm>
            <a:off x="609600" y="182880"/>
            <a:ext cx="10972800" cy="548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Survival Outcomes of Aza/Ven/Revumenib</a:t>
            </a:r>
          </a:p>
        </p:txBody>
      </p:sp>
      <p:pic>
        <p:nvPicPr>
          <p:cNvPr id="2" name="Picture 1" descr="The SGRender Procedure">
            <a:extLst>
              <a:ext uri="{FF2B5EF4-FFF2-40B4-BE49-F238E27FC236}">
                <a16:creationId xmlns:a16="http://schemas.microsoft.com/office/drawing/2014/main" id="{C432E413-2B56-1BC0-D200-D4A10FD06C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55530" y="987308"/>
            <a:ext cx="5744593" cy="4424321"/>
          </a:xfrm>
          <a:prstGeom prst="rect">
            <a:avLst/>
          </a:prstGeom>
          <a:noFill/>
          <a:ln>
            <a:noFill/>
          </a:ln>
        </p:spPr>
      </p:pic>
      <p:sp>
        <p:nvSpPr>
          <p:cNvPr id="3" name="TextBox 2">
            <a:extLst>
              <a:ext uri="{FF2B5EF4-FFF2-40B4-BE49-F238E27FC236}">
                <a16:creationId xmlns:a16="http://schemas.microsoft.com/office/drawing/2014/main" id="{6E00E8A3-875E-E24B-298B-247ABAE24D6E}"/>
              </a:ext>
            </a:extLst>
          </p:cNvPr>
          <p:cNvSpPr txBox="1"/>
          <p:nvPr/>
        </p:nvSpPr>
        <p:spPr>
          <a:xfrm>
            <a:off x="742950" y="5419725"/>
            <a:ext cx="55626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10 pts (23%) received an allogeneic stem cell transplant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4 pts relapsed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KMT2Ar</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n=3;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n=1)</a:t>
            </a:r>
          </a:p>
        </p:txBody>
      </p:sp>
      <p:sp>
        <p:nvSpPr>
          <p:cNvPr id="7" name="TextBox 6">
            <a:extLst>
              <a:ext uri="{FF2B5EF4-FFF2-40B4-BE49-F238E27FC236}">
                <a16:creationId xmlns:a16="http://schemas.microsoft.com/office/drawing/2014/main" id="{06D95D6F-990C-3AD9-008E-15DA86F5081F}"/>
              </a:ext>
            </a:extLst>
          </p:cNvPr>
          <p:cNvSpPr txBox="1"/>
          <p:nvPr/>
        </p:nvSpPr>
        <p:spPr>
          <a:xfrm>
            <a:off x="6437523" y="5454742"/>
            <a:ext cx="55626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Median F/U = 6.9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1 year OS = 63%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KMT2Ar</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83% vs. </a:t>
            </a:r>
            <a:r>
              <a:rPr kumimoji="0" lang="en-US" sz="1600" b="0" i="1"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NPM1m</a:t>
            </a:r>
            <a:r>
              <a:rPr kumimoji="0" lang="en-US" sz="16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55%) </a:t>
            </a:r>
          </a:p>
        </p:txBody>
      </p:sp>
      <p:pic>
        <p:nvPicPr>
          <p:cNvPr id="9" name="Picture 8" descr="A graph of a number of patients with different colored lines&#10;&#10;AI-generated content may be incorrect.">
            <a:extLst>
              <a:ext uri="{FF2B5EF4-FFF2-40B4-BE49-F238E27FC236}">
                <a16:creationId xmlns:a16="http://schemas.microsoft.com/office/drawing/2014/main" id="{D56D14D5-5039-F35D-0D34-828E0D91252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14350" y="979645"/>
            <a:ext cx="5715000" cy="4460560"/>
          </a:xfrm>
          <a:prstGeom prst="rect">
            <a:avLst/>
          </a:prstGeom>
        </p:spPr>
      </p:pic>
      <p:sp>
        <p:nvSpPr>
          <p:cNvPr id="4" name="Text Placeholder 2">
            <a:extLst>
              <a:ext uri="{FF2B5EF4-FFF2-40B4-BE49-F238E27FC236}">
                <a16:creationId xmlns:a16="http://schemas.microsoft.com/office/drawing/2014/main" id="{B53ACE28-747C-FD3D-9D5E-586209F9449C}"/>
              </a:ext>
            </a:extLst>
          </p:cNvPr>
          <p:cNvSpPr txBox="1">
            <a:spLocks/>
          </p:cNvSpPr>
          <p:nvPr/>
        </p:nvSpPr>
        <p:spPr>
          <a:xfrm>
            <a:off x="0" y="6552508"/>
            <a:ext cx="7772400" cy="245223"/>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60C1D"/>
              </a:buClr>
              <a:buSzTx/>
              <a:buFont typeface="Arial" panose="020B0604020202020204" pitchFamily="34" charset="0"/>
              <a:buNone/>
              <a:tabLst/>
              <a:defRPr/>
            </a:pPr>
            <a:r>
              <a:rPr kumimoji="0" lang="en-US" sz="1200" b="0" i="0" u="none" strike="noStrike" kern="1200" cap="none" spc="0" normalizeH="0" baseline="0" noProof="0" dirty="0">
                <a:ln>
                  <a:noFill/>
                </a:ln>
                <a:solidFill>
                  <a:srgbClr val="0C0C0C"/>
                </a:solidFill>
                <a:effectLst/>
                <a:uLnTx/>
                <a:uFillTx/>
                <a:latin typeface="Arial"/>
                <a:ea typeface="+mn-ea"/>
                <a:cs typeface="+mn-cs"/>
              </a:rPr>
              <a:t>Zeidner J, et. al, EHA 2025</a:t>
            </a:r>
          </a:p>
        </p:txBody>
      </p:sp>
    </p:spTree>
    <p:extLst>
      <p:ext uri="{BB962C8B-B14F-4D97-AF65-F5344CB8AC3E}">
        <p14:creationId xmlns:p14="http://schemas.microsoft.com/office/powerpoint/2010/main" val="2932110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E6E9-1D70-3E95-D5AD-4FC8B894E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82217-40DA-B80B-53D9-68416F9A401B}"/>
              </a:ext>
            </a:extLst>
          </p:cNvPr>
          <p:cNvSpPr>
            <a:spLocks noGrp="1"/>
          </p:cNvSpPr>
          <p:nvPr>
            <p:ph type="title"/>
          </p:nvPr>
        </p:nvSpPr>
        <p:spPr>
          <a:xfrm>
            <a:off x="512063" y="259772"/>
            <a:ext cx="11184423" cy="914400"/>
          </a:xfrm>
        </p:spPr>
        <p:txBody>
          <a:bodyPr/>
          <a:lstStyle/>
          <a:p>
            <a:pPr algn="ctr"/>
            <a:r>
              <a:rPr lang="en-US" dirty="0"/>
              <a:t>ASH 2025: </a:t>
            </a:r>
            <a:r>
              <a:rPr lang="en-US" dirty="0" err="1"/>
              <a:t>Revumenib</a:t>
            </a:r>
            <a:endParaRPr lang="en-US" dirty="0"/>
          </a:p>
        </p:txBody>
      </p:sp>
      <p:sp>
        <p:nvSpPr>
          <p:cNvPr id="4" name="Rectangle 3">
            <a:extLst>
              <a:ext uri="{FF2B5EF4-FFF2-40B4-BE49-F238E27FC236}">
                <a16:creationId xmlns:a16="http://schemas.microsoft.com/office/drawing/2014/main" id="{F94E2A3A-E62A-145C-2B9B-E75E2B9F4849}"/>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CEA9B3B-CF0C-1F42-8CEB-8D07F1BC086F}"/>
              </a:ext>
            </a:extLst>
          </p:cNvPr>
          <p:cNvSpPr txBox="1"/>
          <p:nvPr/>
        </p:nvSpPr>
        <p:spPr>
          <a:xfrm>
            <a:off x="721783" y="1088496"/>
            <a:ext cx="10764982"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Saturday, December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09:30 AM - 11:00 AM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47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Valencia Room W415A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Phase II Study of the all-oral combination of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revumenib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(SNDX-5613) with decitabine/</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cedazuridine</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(ASTX727) and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(SAVE) in newly diagnosed AML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Wei-Ying Jen, BM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BCh</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FRCPath</a:t>
            </a: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SAVE, an all-oral combination, shows promising activity in older adults with ND NPM1m or KMT2Ar AML who are ineligible for intensive chemotherapy. Ongoing enrollment and longer follow-up are required to establish the durability of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769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17C4-CF18-5B80-28D7-24CF364C3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227F1-B11D-4132-0027-2C5A68BD06B6}"/>
              </a:ext>
            </a:extLst>
          </p:cNvPr>
          <p:cNvSpPr>
            <a:spLocks noGrp="1"/>
          </p:cNvSpPr>
          <p:nvPr>
            <p:ph type="title"/>
          </p:nvPr>
        </p:nvSpPr>
        <p:spPr>
          <a:xfrm>
            <a:off x="572222" y="318763"/>
            <a:ext cx="11184423" cy="914400"/>
          </a:xfrm>
        </p:spPr>
        <p:txBody>
          <a:bodyPr/>
          <a:lstStyle/>
          <a:p>
            <a:r>
              <a:rPr lang="en-US" sz="2800" dirty="0"/>
              <a:t>KOMET-007: </a:t>
            </a:r>
            <a:r>
              <a:rPr lang="en-US" sz="2800" dirty="0" err="1"/>
              <a:t>Ziftomenib</a:t>
            </a:r>
            <a:r>
              <a:rPr lang="en-US" sz="2800" dirty="0"/>
              <a:t> Plus 7+3 in NPM1m or KMT2A-r ND AML</a:t>
            </a:r>
          </a:p>
        </p:txBody>
      </p:sp>
      <p:sp>
        <p:nvSpPr>
          <p:cNvPr id="6" name="TextBox 5">
            <a:extLst>
              <a:ext uri="{FF2B5EF4-FFF2-40B4-BE49-F238E27FC236}">
                <a16:creationId xmlns:a16="http://schemas.microsoft.com/office/drawing/2014/main" id="{12F72B5D-E879-E6EA-776C-0F1D0CD979A9}"/>
              </a:ext>
            </a:extLst>
          </p:cNvPr>
          <p:cNvSpPr txBox="1"/>
          <p:nvPr/>
        </p:nvSpPr>
        <p:spPr>
          <a:xfrm>
            <a:off x="176307" y="6577089"/>
            <a:ext cx="32621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Erba H et al. EHA 2025;Abstract S136.</a:t>
            </a:r>
          </a:p>
        </p:txBody>
      </p:sp>
      <p:graphicFrame>
        <p:nvGraphicFramePr>
          <p:cNvPr id="3" name="Table 2">
            <a:extLst>
              <a:ext uri="{FF2B5EF4-FFF2-40B4-BE49-F238E27FC236}">
                <a16:creationId xmlns:a16="http://schemas.microsoft.com/office/drawing/2014/main" id="{2F6981AA-C28C-28E8-430A-F9E3CAF12A2B}"/>
              </a:ext>
            </a:extLst>
          </p:cNvPr>
          <p:cNvGraphicFramePr>
            <a:graphicFrameLocks noGrp="1"/>
          </p:cNvGraphicFramePr>
          <p:nvPr/>
        </p:nvGraphicFramePr>
        <p:xfrm>
          <a:off x="661460" y="1596845"/>
          <a:ext cx="11005948" cy="3981254"/>
        </p:xfrm>
        <a:graphic>
          <a:graphicData uri="http://schemas.openxmlformats.org/drawingml/2006/table">
            <a:tbl>
              <a:tblPr firstRow="1" bandRow="1"/>
              <a:tblGrid>
                <a:gridCol w="4465447">
                  <a:extLst>
                    <a:ext uri="{9D8B030D-6E8A-4147-A177-3AD203B41FA5}">
                      <a16:colId xmlns:a16="http://schemas.microsoft.com/office/drawing/2014/main" val="2051946823"/>
                    </a:ext>
                  </a:extLst>
                </a:gridCol>
                <a:gridCol w="2180167">
                  <a:extLst>
                    <a:ext uri="{9D8B030D-6E8A-4147-A177-3AD203B41FA5}">
                      <a16:colId xmlns:a16="http://schemas.microsoft.com/office/drawing/2014/main" val="2226243992"/>
                    </a:ext>
                  </a:extLst>
                </a:gridCol>
                <a:gridCol w="2180167">
                  <a:extLst>
                    <a:ext uri="{9D8B030D-6E8A-4147-A177-3AD203B41FA5}">
                      <a16:colId xmlns:a16="http://schemas.microsoft.com/office/drawing/2014/main" val="3211817873"/>
                    </a:ext>
                  </a:extLst>
                </a:gridCol>
                <a:gridCol w="2180167">
                  <a:extLst>
                    <a:ext uri="{9D8B030D-6E8A-4147-A177-3AD203B41FA5}">
                      <a16:colId xmlns:a16="http://schemas.microsoft.com/office/drawing/2014/main" val="1461064934"/>
                    </a:ext>
                  </a:extLst>
                </a:gridCol>
              </a:tblGrid>
              <a:tr h="284709">
                <a:tc rowSpan="2">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l"/>
                      <a:r>
                        <a:rPr lang="en-US" sz="1600" dirty="0">
                          <a:latin typeface="Arial"/>
                          <a:cs typeface="Arial"/>
                        </a:rPr>
                        <a:t>n (%)</a:t>
                      </a:r>
                    </a:p>
                  </a:txBody>
                  <a:tcPr anchor="b">
                    <a:lnL w="12700" cap="flat" cmpd="sng" algn="ctr">
                      <a:solidFill>
                        <a:srgbClr val="414141"/>
                      </a:solidFill>
                      <a:prstDash val="solid"/>
                      <a:round/>
                      <a:headEnd type="none" w="med" len="med"/>
                      <a:tailEnd type="none" w="med" len="med"/>
                    </a:lnL>
                    <a:lnR>
                      <a:noFill/>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1"/>
                          </a:solidFill>
                          <a:latin typeface="Arial"/>
                          <a:cs typeface="Arial"/>
                        </a:rPr>
                        <a:t>NPM1</a:t>
                      </a:r>
                      <a:r>
                        <a:rPr lang="en-US" sz="1400" b="1" dirty="0">
                          <a:solidFill>
                            <a:schemeClr val="bg1"/>
                          </a:solidFill>
                          <a:latin typeface="Arial"/>
                          <a:cs typeface="Arial"/>
                        </a:rPr>
                        <a:t>-m </a:t>
                      </a:r>
                    </a:p>
                  </a:txBody>
                  <a:tcPr anchor="b">
                    <a:lnL>
                      <a:noFill/>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bg1"/>
                          </a:solidFill>
                          <a:latin typeface="Arial"/>
                          <a:cs typeface="Arial"/>
                        </a:rPr>
                        <a:t>KMT2A</a:t>
                      </a:r>
                      <a:r>
                        <a:rPr lang="en-US" sz="1400" b="1" dirty="0">
                          <a:solidFill>
                            <a:schemeClr val="bg1"/>
                          </a:solidFill>
                          <a:latin typeface="Arial"/>
                          <a:cs typeface="Arial"/>
                        </a:rPr>
                        <a:t>-r</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41414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1" i="0" u="none" strike="noStrike" cap="none" spc="0" baseline="0">
                          <a:solidFill>
                            <a:schemeClr val="lt1"/>
                          </a:solidFill>
                          <a:uFillTx/>
                          <a:latin typeface="Arial" panose="020B0604020202020204"/>
                          <a:sym typeface="Helvetica Neue"/>
                        </a:defRPr>
                      </a:lvl9pPr>
                    </a:lstStyle>
                    <a:p>
                      <a:pPr algn="ctr"/>
                      <a:r>
                        <a:rPr lang="en-US" sz="1400" b="1" dirty="0">
                          <a:solidFill>
                            <a:schemeClr val="bg1"/>
                          </a:solidFill>
                          <a:latin typeface="Arial"/>
                          <a:cs typeface="Arial"/>
                        </a:rPr>
                        <a:t>All Patients</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634254865"/>
                  </a:ext>
                </a:extLst>
              </a:tr>
              <a:tr h="479510">
                <a:tc vMerge="1">
                  <a:txBody>
                    <a:bodyPr/>
                    <a:lstStyle/>
                    <a:p>
                      <a:endParaRPr lang="en-US">
                        <a:solidFill>
                          <a:schemeClr val="bg1"/>
                        </a:solidFill>
                      </a:endParaRPr>
                    </a:p>
                  </a:txBody>
                  <a:tcPr>
                    <a:solidFill>
                      <a:srgbClr val="0098C5"/>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600 mg</a:t>
                      </a:r>
                      <a:br>
                        <a:rPr lang="en-US" sz="1400" b="1" dirty="0">
                          <a:solidFill>
                            <a:srgbClr val="FFFFFF"/>
                          </a:solidFill>
                          <a:latin typeface="Arial"/>
                          <a:cs typeface="Arial"/>
                        </a:rPr>
                      </a:br>
                      <a:r>
                        <a:rPr lang="en-US" sz="1400" b="1" dirty="0">
                          <a:solidFill>
                            <a:schemeClr val="bg1"/>
                          </a:solidFill>
                          <a:latin typeface="Arial"/>
                          <a:cs typeface="Arial"/>
                        </a:rPr>
                        <a:t>(n=44)</a:t>
                      </a:r>
                    </a:p>
                  </a:txBody>
                  <a:tcPr anchor="b">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cs typeface="Arial"/>
                        </a:rPr>
                        <a:t>600 mg</a:t>
                      </a:r>
                      <a:br>
                        <a:rPr lang="en-US" sz="1400" b="1" dirty="0">
                          <a:solidFill>
                            <a:srgbClr val="FFFFFF"/>
                          </a:solidFill>
                          <a:latin typeface="Arial"/>
                          <a:cs typeface="Arial"/>
                        </a:rPr>
                      </a:br>
                      <a:r>
                        <a:rPr lang="en-US" sz="1400" b="1" dirty="0">
                          <a:solidFill>
                            <a:schemeClr val="bg1"/>
                          </a:solidFill>
                          <a:latin typeface="Arial"/>
                          <a:cs typeface="Arial"/>
                        </a:rPr>
                        <a:t>(n=27)</a:t>
                      </a:r>
                    </a:p>
                  </a:txBody>
                  <a:tcPr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ctr"/>
                      <a:r>
                        <a:rPr lang="en-US" sz="1400" b="1" dirty="0">
                          <a:solidFill>
                            <a:schemeClr val="bg1"/>
                          </a:solidFill>
                          <a:latin typeface="Arial"/>
                          <a:cs typeface="Arial"/>
                        </a:rPr>
                        <a:t>600 mg </a:t>
                      </a:r>
                    </a:p>
                    <a:p>
                      <a:pPr algn="ctr"/>
                      <a:r>
                        <a:rPr lang="en-US" sz="1400" b="1" dirty="0">
                          <a:solidFill>
                            <a:schemeClr val="bg1"/>
                          </a:solidFill>
                          <a:latin typeface="Arial"/>
                          <a:cs typeface="Arial"/>
                        </a:rPr>
                        <a:t>(N=71)</a:t>
                      </a:r>
                    </a:p>
                  </a:txBody>
                  <a:tcPr anchor="b">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22497C"/>
                    </a:solidFill>
                  </a:tcPr>
                </a:tc>
                <a:extLst>
                  <a:ext uri="{0D108BD9-81ED-4DB2-BD59-A6C34878D82A}">
                    <a16:rowId xmlns:a16="http://schemas.microsoft.com/office/drawing/2014/main" val="3771290623"/>
                  </a:ext>
                </a:extLst>
              </a:tr>
              <a:tr h="31113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algn="l">
                        <a:lnSpc>
                          <a:spcPct val="100000"/>
                        </a:lnSpc>
                      </a:pPr>
                      <a:r>
                        <a:rPr lang="en-US" sz="1400" b="1" dirty="0" err="1">
                          <a:solidFill>
                            <a:srgbClr val="19375D"/>
                          </a:solidFill>
                          <a:latin typeface="Arial"/>
                          <a:cs typeface="Arial"/>
                        </a:rPr>
                        <a:t>CRc</a:t>
                      </a:r>
                      <a:endParaRPr lang="en-US" sz="1400" b="1" dirty="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41 (93)</a:t>
                      </a:r>
                      <a:endParaRPr lang="en-US" sz="1400" b="1" kern="100" baseline="30000" dirty="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24 (89)</a:t>
                      </a:r>
                      <a:endParaRPr lang="en-US" sz="1400" b="1" kern="100" baseline="30000" dirty="0">
                        <a:solidFill>
                          <a:srgbClr val="19375D"/>
                        </a:solidFill>
                        <a:effectLst/>
                        <a:latin typeface="Arial"/>
                        <a:ea typeface="Times New Roman" panose="02020603050405020304" pitchFamily="18" charset="0"/>
                        <a:cs typeface="Aria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Times New Roman" panose="02020603050405020304" pitchFamily="18" charset="0"/>
                          <a:cs typeface="Arial"/>
                        </a:rPr>
                        <a:t>65 (92)</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42103147"/>
                  </a:ext>
                </a:extLst>
              </a:tr>
              <a:tr h="1746776">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algn="l">
                        <a:lnSpc>
                          <a:spcPct val="100000"/>
                        </a:lnSpc>
                      </a:pPr>
                      <a:r>
                        <a:rPr lang="en-US" sz="1400" b="1" dirty="0">
                          <a:solidFill>
                            <a:srgbClr val="19375D"/>
                          </a:solidFill>
                          <a:latin typeface="Arial"/>
                          <a:cs typeface="Arial"/>
                        </a:rPr>
                        <a:t>ORR</a:t>
                      </a:r>
                    </a:p>
                    <a:p>
                      <a:pPr marL="91440" algn="l">
                        <a:lnSpc>
                          <a:spcPct val="100000"/>
                        </a:lnSpc>
                      </a:pPr>
                      <a:r>
                        <a:rPr lang="en-US" sz="1400" b="0" dirty="0">
                          <a:solidFill>
                            <a:srgbClr val="19375D"/>
                          </a:solidFill>
                          <a:latin typeface="Arial"/>
                          <a:cs typeface="Arial"/>
                        </a:rPr>
                        <a:t>CR</a:t>
                      </a:r>
                    </a:p>
                    <a:p>
                      <a:pPr marL="91440" algn="l">
                        <a:lnSpc>
                          <a:spcPct val="100000"/>
                        </a:lnSpc>
                      </a:pPr>
                      <a:r>
                        <a:rPr lang="en-US" sz="1400" b="0" dirty="0" err="1">
                          <a:solidFill>
                            <a:srgbClr val="19375D"/>
                          </a:solidFill>
                          <a:latin typeface="Arial"/>
                          <a:cs typeface="Arial"/>
                        </a:rPr>
                        <a:t>CRh</a:t>
                      </a:r>
                      <a:endParaRPr lang="en-US" sz="1400" b="0" dirty="0">
                        <a:solidFill>
                          <a:srgbClr val="19375D"/>
                        </a:solidFill>
                        <a:latin typeface="Arial"/>
                        <a:cs typeface="Arial"/>
                      </a:endParaRPr>
                    </a:p>
                    <a:p>
                      <a:pPr marL="91440" algn="l">
                        <a:lnSpc>
                          <a:spcPct val="100000"/>
                        </a:lnSpc>
                      </a:pPr>
                      <a:r>
                        <a:rPr lang="en-US" sz="1400" b="0" dirty="0" err="1">
                          <a:solidFill>
                            <a:srgbClr val="19375D"/>
                          </a:solidFill>
                          <a:latin typeface="Arial"/>
                          <a:cs typeface="Arial"/>
                        </a:rPr>
                        <a:t>CRi</a:t>
                      </a:r>
                      <a:endParaRPr lang="en-US" sz="1400" b="0" dirty="0">
                        <a:solidFill>
                          <a:srgbClr val="19375D"/>
                        </a:solidFill>
                        <a:latin typeface="Arial"/>
                        <a:cs typeface="Arial"/>
                      </a:endParaRPr>
                    </a:p>
                    <a:p>
                      <a:pPr marL="91440" algn="l">
                        <a:lnSpc>
                          <a:spcPct val="100000"/>
                        </a:lnSpc>
                      </a:pPr>
                      <a:r>
                        <a:rPr lang="en-US" sz="1400" b="0" dirty="0">
                          <a:solidFill>
                            <a:srgbClr val="19375D"/>
                          </a:solidFill>
                          <a:latin typeface="Arial"/>
                          <a:cs typeface="Arial"/>
                        </a:rPr>
                        <a:t>MLFS</a:t>
                      </a:r>
                    </a:p>
                    <a:p>
                      <a:pPr marL="0" indent="0" algn="l">
                        <a:lnSpc>
                          <a:spcPct val="100000"/>
                        </a:lnSpc>
                      </a:pPr>
                      <a:r>
                        <a:rPr lang="en-US" sz="1400" b="1" dirty="0">
                          <a:solidFill>
                            <a:srgbClr val="19375D"/>
                          </a:solidFill>
                          <a:latin typeface="Arial"/>
                          <a:cs typeface="Arial"/>
                        </a:rPr>
                        <a:t>PR</a:t>
                      </a:r>
                    </a:p>
                    <a:p>
                      <a:pPr marL="0" indent="0" algn="l">
                        <a:lnSpc>
                          <a:spcPct val="100000"/>
                        </a:lnSpc>
                      </a:pPr>
                      <a:r>
                        <a:rPr lang="en-US" sz="1400" b="1" dirty="0">
                          <a:solidFill>
                            <a:srgbClr val="19375D"/>
                          </a:solidFill>
                          <a:latin typeface="Arial"/>
                          <a:cs typeface="Arial"/>
                        </a:rPr>
                        <a:t>NR</a:t>
                      </a:r>
                    </a:p>
                    <a:p>
                      <a:pPr marL="0" indent="0" algn="l">
                        <a:lnSpc>
                          <a:spcPct val="100000"/>
                        </a:lnSpc>
                      </a:pPr>
                      <a:r>
                        <a:rPr lang="en-US" sz="1400" b="1" dirty="0">
                          <a:solidFill>
                            <a:srgbClr val="19375D"/>
                          </a:solidFill>
                          <a:latin typeface="Arial"/>
                          <a:cs typeface="Arial"/>
                        </a:rPr>
                        <a:t>NE</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43 (98)</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37 (84)</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3 (7)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 (5)</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24 (89)</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20 (74)</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 (15)</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2 (7)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1 (4)</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67 (94)</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57 (80)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1 (1)</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7 (10)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2 (3)</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0</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3 (4)</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1 (1)</a:t>
                      </a:r>
                    </a:p>
                  </a:txBody>
                  <a:tcPr marL="68580" marR="6858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2241">
                        <a:tint val="20000"/>
                      </a:srgbClr>
                    </a:solidFill>
                  </a:tcPr>
                </a:tc>
                <a:extLst>
                  <a:ext uri="{0D108BD9-81ED-4DB2-BD59-A6C34878D82A}">
                    <a16:rowId xmlns:a16="http://schemas.microsoft.com/office/drawing/2014/main" val="100118612"/>
                  </a:ext>
                </a:extLst>
              </a:tr>
              <a:tr h="530678">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111125" indent="-111125" algn="l">
                        <a:lnSpc>
                          <a:spcPct val="100000"/>
                        </a:lnSpc>
                      </a:pPr>
                      <a:r>
                        <a:rPr lang="en-US" sz="1400" b="1" dirty="0">
                          <a:solidFill>
                            <a:srgbClr val="19375D"/>
                          </a:solidFill>
                          <a:latin typeface="Arial"/>
                          <a:cs typeface="Arial"/>
                        </a:rPr>
                        <a:t>CR MRD-negativity</a:t>
                      </a:r>
                      <a:r>
                        <a:rPr lang="en-US" sz="1400" b="1" kern="1200" dirty="0">
                          <a:solidFill>
                            <a:srgbClr val="19375D"/>
                          </a:solidFill>
                          <a:latin typeface="Arial"/>
                          <a:cs typeface="Arial"/>
                        </a:rPr>
                        <a:t>, n/N (%)</a:t>
                      </a:r>
                      <a:r>
                        <a:rPr lang="en-US" sz="1400" b="1" kern="1200" baseline="30000" dirty="0">
                          <a:solidFill>
                            <a:srgbClr val="19375D"/>
                          </a:solidFill>
                          <a:latin typeface="Arial"/>
                          <a:cs typeface="Arial"/>
                        </a:rPr>
                        <a:t>b</a:t>
                      </a: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dirty="0" err="1">
                          <a:solidFill>
                            <a:srgbClr val="19375D"/>
                          </a:solidFill>
                          <a:latin typeface="Arial"/>
                          <a:cs typeface="Arial"/>
                        </a:rPr>
                        <a:t>CRc</a:t>
                      </a:r>
                      <a:r>
                        <a:rPr lang="en-US" sz="1400" b="1" dirty="0">
                          <a:solidFill>
                            <a:srgbClr val="19375D"/>
                          </a:solidFill>
                          <a:latin typeface="Arial"/>
                          <a:cs typeface="Arial"/>
                        </a:rPr>
                        <a:t> MRD-negativity</a:t>
                      </a:r>
                      <a:r>
                        <a:rPr lang="en-US" sz="1400" b="1" kern="1200" dirty="0">
                          <a:solidFill>
                            <a:srgbClr val="19375D"/>
                          </a:solidFill>
                          <a:latin typeface="Arial"/>
                          <a:cs typeface="Arial"/>
                        </a:rPr>
                        <a:t>, n/N (%)</a:t>
                      </a:r>
                      <a:r>
                        <a:rPr lang="en-US" sz="1400" b="1" kern="1200" baseline="30000" dirty="0">
                          <a:solidFill>
                            <a:srgbClr val="19375D"/>
                          </a:solidFill>
                          <a:latin typeface="Arial"/>
                          <a:cs typeface="Arial"/>
                        </a:rPr>
                        <a:t>b</a:t>
                      </a: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24/34 (71)</a:t>
                      </a: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26/38 (68)</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14/16 (88)</a:t>
                      </a: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15/18 (83)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dk1"/>
                          </a:solidFill>
                          <a:uFillTx/>
                          <a:latin typeface="Arial" panose="020B0604020202020204"/>
                          <a:sym typeface="Helvetica Neue"/>
                        </a:defRPr>
                      </a:lvl9pPr>
                    </a:lstStyle>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38/50 (76)</a:t>
                      </a:r>
                      <a:endParaRPr lang="en-US" sz="1400" b="0" strike="sngStrike" kern="100" dirty="0">
                        <a:solidFill>
                          <a:srgbClr val="19375D"/>
                        </a:solidFill>
                        <a:effectLst/>
                        <a:latin typeface="Arial"/>
                        <a:ea typeface="Calibri"/>
                        <a:cs typeface="Arial"/>
                      </a:endParaRPr>
                    </a:p>
                    <a:p>
                      <a:pPr marL="0" marR="0" algn="ctr">
                        <a:lnSpc>
                          <a:spcPct val="100000"/>
                        </a:lnSpc>
                        <a:spcBef>
                          <a:spcPts val="0"/>
                        </a:spcBef>
                        <a:spcAft>
                          <a:spcPts val="0"/>
                        </a:spcAft>
                      </a:pPr>
                      <a:r>
                        <a:rPr lang="en-US" sz="1400" b="1" kern="100" dirty="0">
                          <a:solidFill>
                            <a:srgbClr val="19375D"/>
                          </a:solidFill>
                          <a:effectLst/>
                          <a:latin typeface="Arial"/>
                          <a:ea typeface="Calibri"/>
                          <a:cs typeface="Arial"/>
                        </a:rPr>
                        <a:t>41/56 (73)</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7272379"/>
                  </a:ext>
                </a:extLst>
              </a:tr>
              <a:tr h="311136">
                <a:tc>
                  <a:txBody>
                    <a:bodyPr/>
                    <a:lstStyle/>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dirty="0">
                          <a:solidFill>
                            <a:srgbClr val="19375D"/>
                          </a:solidFill>
                          <a:latin typeface="Arial"/>
                          <a:cs typeface="Arial"/>
                        </a:rPr>
                        <a:t>Median time to CR MRD-negativity, weeks (range)</a:t>
                      </a:r>
                      <a:endParaRPr lang="en-US" sz="1400" b="1" kern="1200" baseline="30000" dirty="0">
                        <a:solidFill>
                          <a:srgbClr val="19375D"/>
                        </a:solidFill>
                        <a:latin typeface="Arial"/>
                        <a:cs typeface="Arial"/>
                      </a:endParaRPr>
                    </a:p>
                    <a:p>
                      <a:pPr marL="111125" marR="0" lvl="0" indent="-111125" algn="l" defTabSz="292100" rtl="0" eaLnBrk="1" fontAlgn="auto" latinLnBrk="0" hangingPunct="1">
                        <a:lnSpc>
                          <a:spcPct val="100000"/>
                        </a:lnSpc>
                        <a:spcBef>
                          <a:spcPts val="0"/>
                        </a:spcBef>
                        <a:spcAft>
                          <a:spcPts val="0"/>
                        </a:spcAft>
                        <a:buClrTx/>
                        <a:buSzTx/>
                        <a:buFontTx/>
                        <a:buNone/>
                        <a:tabLst/>
                        <a:defRPr/>
                      </a:pPr>
                      <a:r>
                        <a:rPr lang="en-US" sz="1400" b="1" kern="1200" dirty="0">
                          <a:solidFill>
                            <a:srgbClr val="19375D"/>
                          </a:solidFill>
                          <a:latin typeface="Arial"/>
                          <a:cs typeface="Arial"/>
                        </a:rPr>
                        <a:t>Median time to </a:t>
                      </a:r>
                      <a:r>
                        <a:rPr lang="en-US" sz="1400" b="1" kern="1200" dirty="0" err="1">
                          <a:solidFill>
                            <a:srgbClr val="19375D"/>
                          </a:solidFill>
                          <a:latin typeface="Arial"/>
                          <a:cs typeface="Arial"/>
                        </a:rPr>
                        <a:t>CRc</a:t>
                      </a:r>
                      <a:r>
                        <a:rPr lang="en-US" sz="1400" b="1" kern="1200" dirty="0">
                          <a:solidFill>
                            <a:srgbClr val="19375D"/>
                          </a:solidFill>
                          <a:latin typeface="Arial"/>
                          <a:cs typeface="Arial"/>
                        </a:rPr>
                        <a:t> MRD-negativity, weeks (range)</a:t>
                      </a:r>
                      <a:endParaRPr lang="en-US" sz="1400" b="1" kern="1200" baseline="30000" dirty="0">
                        <a:solidFill>
                          <a:srgbClr val="19375D"/>
                        </a:solidFill>
                        <a:latin typeface="Arial"/>
                        <a:cs typeface="Arial"/>
                      </a:endParaRPr>
                    </a:p>
                  </a:txBody>
                  <a:tcPr anchor="ctr">
                    <a:lnL w="12700" cap="flat" cmpd="sng" algn="ctr">
                      <a:solidFill>
                        <a:srgbClr val="41414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lang="en-US" sz="1400" kern="100" dirty="0">
                          <a:solidFill>
                            <a:srgbClr val="19375D"/>
                          </a:solidFill>
                          <a:effectLst/>
                          <a:latin typeface="Arial"/>
                          <a:ea typeface="Calibri"/>
                          <a:cs typeface="Arial"/>
                        </a:rPr>
                        <a:t>4.7 (2</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17)</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4.7 (2</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17)</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4.4 (3</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12)</a:t>
                      </a:r>
                    </a:p>
                    <a:p>
                      <a:pPr marL="0" marR="0" algn="ctr">
                        <a:lnSpc>
                          <a:spcPct val="100000"/>
                        </a:lnSpc>
                        <a:spcBef>
                          <a:spcPts val="0"/>
                        </a:spcBef>
                        <a:spcAft>
                          <a:spcPts val="0"/>
                        </a:spcAft>
                      </a:pPr>
                      <a:r>
                        <a:rPr lang="en-US" sz="1400" kern="100" dirty="0">
                          <a:solidFill>
                            <a:srgbClr val="19375D"/>
                          </a:solidFill>
                          <a:effectLst/>
                          <a:latin typeface="Arial"/>
                          <a:ea typeface="Calibri"/>
                          <a:cs typeface="Arial"/>
                        </a:rPr>
                        <a:t>4.1 (3</a:t>
                      </a:r>
                      <a:r>
                        <a:rPr lang="en-US" sz="1400" b="0" kern="100" dirty="0">
                          <a:solidFill>
                            <a:srgbClr val="19375D"/>
                          </a:solidFill>
                          <a:effectLst/>
                          <a:latin typeface="Arial"/>
                          <a:ea typeface="Calibri"/>
                          <a:cs typeface="Arial"/>
                        </a:rPr>
                        <a:t>–</a:t>
                      </a:r>
                      <a:r>
                        <a:rPr lang="en-US" sz="1400" kern="100" dirty="0">
                          <a:solidFill>
                            <a:srgbClr val="19375D"/>
                          </a:solidFill>
                          <a:effectLst/>
                          <a:latin typeface="Arial"/>
                          <a:ea typeface="Calibri"/>
                          <a:cs typeface="Arial"/>
                        </a:rPr>
                        <a:t>12)</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tc>
                  <a:txBody>
                    <a:bodyPr/>
                    <a:lstStyle/>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4.5 (2–17)</a:t>
                      </a:r>
                    </a:p>
                    <a:p>
                      <a:pPr marL="0" marR="0" algn="ctr">
                        <a:lnSpc>
                          <a:spcPct val="100000"/>
                        </a:lnSpc>
                        <a:spcBef>
                          <a:spcPts val="0"/>
                        </a:spcBef>
                        <a:spcAft>
                          <a:spcPts val="0"/>
                        </a:spcAft>
                      </a:pPr>
                      <a:r>
                        <a:rPr lang="en-US" sz="1400" b="0" kern="100" dirty="0">
                          <a:solidFill>
                            <a:srgbClr val="19375D"/>
                          </a:solidFill>
                          <a:effectLst/>
                          <a:latin typeface="Arial"/>
                          <a:ea typeface="Calibri"/>
                          <a:cs typeface="Arial"/>
                        </a:rPr>
                        <a:t>4.3 (2–17)</a:t>
                      </a:r>
                    </a:p>
                  </a:txBody>
                  <a:tcPr marL="0" marR="0" marT="0" marB="0" anchor="ctr">
                    <a:lnL w="28575" cap="flat" cmpd="sng" algn="ctr">
                      <a:noFill/>
                      <a:prstDash val="solid"/>
                      <a:round/>
                      <a:headEnd type="none" w="med" len="med"/>
                      <a:tailEnd type="none" w="med" len="med"/>
                    </a:lnL>
                    <a:lnR w="12700" cap="flat" cmpd="sng" algn="ctr">
                      <a:solidFill>
                        <a:srgbClr val="414141"/>
                      </a:solidFill>
                      <a:prstDash val="solid"/>
                      <a:round/>
                      <a:headEnd type="none" w="med" len="med"/>
                      <a:tailEnd type="none" w="med" len="med"/>
                    </a:lnR>
                    <a:lnT w="12700" cmpd="sng">
                      <a:noFill/>
                    </a:lnT>
                    <a:lnB w="12700" cap="flat" cmpd="sng" algn="ctr">
                      <a:solidFill>
                        <a:srgbClr val="414141"/>
                      </a:solidFill>
                      <a:prstDash val="solid"/>
                      <a:round/>
                      <a:headEnd type="none" w="med" len="med"/>
                      <a:tailEnd type="none" w="med" len="med"/>
                    </a:lnB>
                    <a:lnTlToBr w="12700" cmpd="sng">
                      <a:noFill/>
                      <a:prstDash val="solid"/>
                    </a:lnTlToBr>
                    <a:lnBlToTr w="12700" cmpd="sng">
                      <a:noFill/>
                      <a:prstDash val="solid"/>
                    </a:lnBlToTr>
                    <a:solidFill>
                      <a:srgbClr val="E7E8E8"/>
                    </a:solidFill>
                  </a:tcPr>
                </a:tc>
                <a:extLst>
                  <a:ext uri="{0D108BD9-81ED-4DB2-BD59-A6C34878D82A}">
                    <a16:rowId xmlns:a16="http://schemas.microsoft.com/office/drawing/2014/main" val="2941054971"/>
                  </a:ext>
                </a:extLst>
              </a:tr>
            </a:tbl>
          </a:graphicData>
        </a:graphic>
      </p:graphicFrame>
    </p:spTree>
    <p:extLst>
      <p:ext uri="{BB962C8B-B14F-4D97-AF65-F5344CB8AC3E}">
        <p14:creationId xmlns:p14="http://schemas.microsoft.com/office/powerpoint/2010/main" val="60100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6F37-6AB8-95F2-69A4-CE7846162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7D0D3-E834-5772-A011-4E8809E5F070}"/>
              </a:ext>
            </a:extLst>
          </p:cNvPr>
          <p:cNvSpPr>
            <a:spLocks noGrp="1"/>
          </p:cNvSpPr>
          <p:nvPr>
            <p:ph type="title"/>
          </p:nvPr>
        </p:nvSpPr>
        <p:spPr>
          <a:xfrm>
            <a:off x="495514" y="154999"/>
            <a:ext cx="11184423" cy="914400"/>
          </a:xfrm>
        </p:spPr>
        <p:txBody>
          <a:bodyPr/>
          <a:lstStyle/>
          <a:p>
            <a:r>
              <a:rPr lang="en-US" sz="2800" dirty="0"/>
              <a:t>KOMET-007: </a:t>
            </a:r>
            <a:r>
              <a:rPr lang="en-US" sz="2800" dirty="0" err="1"/>
              <a:t>Ziftomenib</a:t>
            </a:r>
            <a:r>
              <a:rPr lang="en-US" sz="2800" dirty="0"/>
              <a:t> in Combination with Aza/Ven in NPM1m or KMT2A-r R/R AML</a:t>
            </a:r>
          </a:p>
        </p:txBody>
      </p:sp>
      <p:sp>
        <p:nvSpPr>
          <p:cNvPr id="6" name="TextBox 5">
            <a:extLst>
              <a:ext uri="{FF2B5EF4-FFF2-40B4-BE49-F238E27FC236}">
                <a16:creationId xmlns:a16="http://schemas.microsoft.com/office/drawing/2014/main" id="{AE178422-D8FB-05F1-5B24-600ABE97F108}"/>
              </a:ext>
            </a:extLst>
          </p:cNvPr>
          <p:cNvSpPr txBox="1"/>
          <p:nvPr/>
        </p:nvSpPr>
        <p:spPr>
          <a:xfrm>
            <a:off x="176307" y="6577089"/>
            <a:ext cx="33433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Fathi AT et al. ASH 2024;Abstract 2880.</a:t>
            </a:r>
          </a:p>
        </p:txBody>
      </p:sp>
      <p:pic>
        <p:nvPicPr>
          <p:cNvPr id="4" name="Picture 3" descr="A table with numbers and symbols&#10;&#10;AI-generated content may be incorrect.">
            <a:extLst>
              <a:ext uri="{FF2B5EF4-FFF2-40B4-BE49-F238E27FC236}">
                <a16:creationId xmlns:a16="http://schemas.microsoft.com/office/drawing/2014/main" id="{3CC13202-5962-E590-A435-6778207834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59998" y="944719"/>
            <a:ext cx="10846648" cy="2540260"/>
          </a:xfrm>
          <a:prstGeom prst="rect">
            <a:avLst/>
          </a:prstGeom>
        </p:spPr>
      </p:pic>
      <p:pic>
        <p:nvPicPr>
          <p:cNvPr id="7" name="Picture 6" descr="A table of blood tests&#10;&#10;AI-generated content may be incorrect.">
            <a:extLst>
              <a:ext uri="{FF2B5EF4-FFF2-40B4-BE49-F238E27FC236}">
                <a16:creationId xmlns:a16="http://schemas.microsoft.com/office/drawing/2014/main" id="{D91C3E30-C5B9-C789-D6E5-59F8A06F377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898377" y="3556433"/>
            <a:ext cx="8347059" cy="2877747"/>
          </a:xfrm>
          <a:prstGeom prst="rect">
            <a:avLst/>
          </a:prstGeom>
        </p:spPr>
      </p:pic>
    </p:spTree>
    <p:extLst>
      <p:ext uri="{BB962C8B-B14F-4D97-AF65-F5344CB8AC3E}">
        <p14:creationId xmlns:p14="http://schemas.microsoft.com/office/powerpoint/2010/main" val="345348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6329-EE34-9A14-D319-50FED547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71D8-BB72-6207-7350-9A517C737804}"/>
              </a:ext>
            </a:extLst>
          </p:cNvPr>
          <p:cNvSpPr>
            <a:spLocks noGrp="1"/>
          </p:cNvSpPr>
          <p:nvPr>
            <p:ph type="title"/>
          </p:nvPr>
        </p:nvSpPr>
        <p:spPr>
          <a:xfrm>
            <a:off x="512063" y="259772"/>
            <a:ext cx="11184423" cy="914400"/>
          </a:xfrm>
        </p:spPr>
        <p:txBody>
          <a:bodyPr/>
          <a:lstStyle/>
          <a:p>
            <a:pPr algn="ctr"/>
            <a:r>
              <a:rPr lang="en-US" dirty="0"/>
              <a:t>ASH 2025: </a:t>
            </a:r>
            <a:r>
              <a:rPr lang="en-US" dirty="0" err="1"/>
              <a:t>Ziftomenib</a:t>
            </a:r>
            <a:endParaRPr lang="en-US" dirty="0"/>
          </a:p>
        </p:txBody>
      </p:sp>
      <p:sp>
        <p:nvSpPr>
          <p:cNvPr id="4" name="Rectangle 3">
            <a:extLst>
              <a:ext uri="{FF2B5EF4-FFF2-40B4-BE49-F238E27FC236}">
                <a16:creationId xmlns:a16="http://schemas.microsoft.com/office/drawing/2014/main" id="{563478DA-CF0C-9432-1C1B-AF2CAD150AB0}"/>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9E901E3-004B-8CF1-E578-6800E7592F6D}"/>
              </a:ext>
            </a:extLst>
          </p:cNvPr>
          <p:cNvSpPr txBox="1"/>
          <p:nvPr/>
        </p:nvSpPr>
        <p:spPr>
          <a:xfrm>
            <a:off x="721783" y="1088496"/>
            <a:ext cx="10764982"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10:30 AM - 12:00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766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 combination with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and azacitidine in newly diagnosed NPM1-m acute myeloid leukemia: Phase 1b results from KOMET-007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Gail Roboz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In the ongoing KOMET-007 study,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RP2D of 600 mg once daily combined with Ven/Aza was well tolerated and demonstrated robust clinical activity in patients with newly diagnosed NPM1-m AML, including 84%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CRc</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after a median of 3.5 weeks and 54%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CRc</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MRD-negativity after a median of 8.4 weeks. Low rates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-related cytopenia and no additional myelosuppression were observed with this combination. One case each of differentiation syndrome (grade 2) and investigator-assessed QTc (grade 3) were successfully resolved. Taken together, these data support the RP2D determination and advancement of this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-based combination in the KOMET-017 (NCT07007312) randomized phase 3 study in patients with newly diagnosed NPM1-m AML.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0232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223F-F793-7954-FC7C-B1506BB7C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A141A-CDFA-04DF-3065-0B70BB7CF173}"/>
              </a:ext>
            </a:extLst>
          </p:cNvPr>
          <p:cNvSpPr>
            <a:spLocks noGrp="1"/>
          </p:cNvSpPr>
          <p:nvPr>
            <p:ph type="title"/>
          </p:nvPr>
        </p:nvSpPr>
        <p:spPr>
          <a:xfrm>
            <a:off x="512063" y="259772"/>
            <a:ext cx="11184423" cy="914400"/>
          </a:xfrm>
        </p:spPr>
        <p:txBody>
          <a:bodyPr/>
          <a:lstStyle/>
          <a:p>
            <a:pPr algn="ctr"/>
            <a:r>
              <a:rPr lang="en-US" dirty="0"/>
              <a:t>ASH 2025: </a:t>
            </a:r>
            <a:r>
              <a:rPr lang="en-US" dirty="0" err="1"/>
              <a:t>Ziftomenib</a:t>
            </a:r>
            <a:endParaRPr lang="en-US" dirty="0"/>
          </a:p>
        </p:txBody>
      </p:sp>
      <p:sp>
        <p:nvSpPr>
          <p:cNvPr id="4" name="Rectangle 3">
            <a:extLst>
              <a:ext uri="{FF2B5EF4-FFF2-40B4-BE49-F238E27FC236}">
                <a16:creationId xmlns:a16="http://schemas.microsoft.com/office/drawing/2014/main" id="{42EF57C5-2719-A51E-C5B2-1BD50184F7E3}"/>
              </a:ext>
            </a:extLst>
          </p:cNvPr>
          <p:cNvSpPr/>
          <p:nvPr/>
        </p:nvSpPr>
        <p:spPr>
          <a:xfrm>
            <a:off x="7335982" y="2067791"/>
            <a:ext cx="1371600" cy="259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6A7A3F9-45A8-7848-B1F2-B6DD19AD50D5}"/>
              </a:ext>
            </a:extLst>
          </p:cNvPr>
          <p:cNvSpPr txBox="1"/>
          <p:nvPr/>
        </p:nvSpPr>
        <p:spPr>
          <a:xfrm>
            <a:off x="503788" y="1074509"/>
            <a:ext cx="1118442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69"/>
                </a:solidFill>
                <a:effectLst/>
                <a:uLnTx/>
                <a:uFillTx/>
                <a:latin typeface="Arial" panose="020B0604020202020204"/>
                <a:ea typeface="+mn-ea"/>
                <a:cs typeface="+mn-cs"/>
              </a:rPr>
              <a:t>Monday, December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10:30 AM - 12:00 PM 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PRESENTATION ID 764 (Oral)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OCCC - Chapin Theater (W320)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in combination with </a:t>
            </a:r>
            <a:r>
              <a:rPr kumimoji="0" lang="en-US" sz="2000" b="0" i="0" u="none" strike="noStrike" kern="1200" cap="none" spc="0" normalizeH="0" baseline="0" noProof="0" dirty="0" err="1">
                <a:ln>
                  <a:noFill/>
                </a:ln>
                <a:solidFill>
                  <a:srgbClr val="002569"/>
                </a:solidFill>
                <a:effectLst/>
                <a:uLnTx/>
                <a:uFillTx/>
                <a:latin typeface="Arial" panose="020B0604020202020204"/>
                <a:ea typeface="+mn-ea"/>
                <a:cs typeface="+mn-cs"/>
              </a:rPr>
              <a:t>venetoclax</a:t>
            </a: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 and azacitidine in relapsed/refractory NPM1-m or KMT2A-r acute myeloid leukemia: Updated phase 1a/b safety and clinical activity results from KOMET-007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rPr>
              <a:t>Amir Fathi, MD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2569"/>
                </a:solidFill>
                <a:effectLst/>
                <a:uLnTx/>
                <a:uFillTx/>
                <a:latin typeface="Arial" panose="020B0604020202020204"/>
                <a:ea typeface="+mn-ea"/>
                <a:cs typeface="+mn-cs"/>
              </a:rPr>
              <a:t>Abstract conclusions</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In the ongoing KOMET-007 study,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 RP2D of 600 mg QD + Ven/Aza was well tolerated with robust clinical activity in patients with R/R NPM1-m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KMT2A-r AML. No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-related QTc prolongation was reported. One case of DS (NPM1-m, Gr 3) successfully resolved with protocol-specified mitigation. These data support further investigation of </a:t>
            </a:r>
            <a:r>
              <a:rPr kumimoji="0" lang="en-US" sz="2000" b="0" i="1" u="none" strike="noStrike" kern="1200" cap="none" spc="0" normalizeH="0" baseline="0" noProof="0" dirty="0" err="1">
                <a:ln>
                  <a:noFill/>
                </a:ln>
                <a:solidFill>
                  <a:srgbClr val="002569"/>
                </a:solidFill>
                <a:effectLst/>
                <a:uLnTx/>
                <a:uFillTx/>
                <a:latin typeface="Arial" panose="020B0604020202020204"/>
                <a:ea typeface="+mn-ea"/>
                <a:cs typeface="+mn-cs"/>
              </a:rPr>
              <a:t>ziftomenib</a:t>
            </a:r>
            <a:r>
              <a:rPr kumimoji="0" lang="en-US" sz="2000" b="0" i="1" u="none" strike="noStrike" kern="1200" cap="none" spc="0" normalizeH="0" baseline="0" noProof="0" dirty="0">
                <a:ln>
                  <a:noFill/>
                </a:ln>
                <a:solidFill>
                  <a:srgbClr val="002569"/>
                </a:solidFill>
                <a:effectLst/>
                <a:uLnTx/>
                <a:uFillTx/>
                <a:latin typeface="Arial" panose="020B0604020202020204"/>
                <a:ea typeface="+mn-ea"/>
                <a:cs typeface="+mn-cs"/>
              </a:rPr>
              <a:t>-based combinations in R/R NPM1-m and KMT2A-r AML.</a:t>
            </a: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613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7AD0-30C7-DAAF-F7BA-B1A9C06791F5}"/>
              </a:ext>
            </a:extLst>
          </p:cNvPr>
          <p:cNvSpPr>
            <a:spLocks noGrp="1"/>
          </p:cNvSpPr>
          <p:nvPr>
            <p:ph type="title"/>
          </p:nvPr>
        </p:nvSpPr>
        <p:spPr/>
        <p:txBody>
          <a:bodyPr vert="horz" lIns="91440" tIns="45720" rIns="91440" bIns="45720" rtlCol="0" anchor="ctr">
            <a:noAutofit/>
          </a:bodyPr>
          <a:lstStyle/>
          <a:p>
            <a:pPr algn="ctr"/>
            <a:r>
              <a:rPr lang="en-US" dirty="0"/>
              <a:t>Up-Front Therapy for​</a:t>
            </a:r>
            <a:br>
              <a:rPr lang="en-US" dirty="0"/>
            </a:br>
            <a:r>
              <a:rPr lang="en-US" dirty="0"/>
              <a:t>Older Patients with​</a:t>
            </a:r>
            <a:br>
              <a:rPr lang="en-US" dirty="0"/>
            </a:br>
            <a:r>
              <a:rPr lang="en-US" dirty="0"/>
              <a:t>Acute Myeloid Leukemia</a:t>
            </a:r>
            <a:endParaRPr lang="en-US" sz="5400" dirty="0">
              <a:latin typeface="Arial"/>
              <a:cs typeface="Arial"/>
            </a:endParaRPr>
          </a:p>
        </p:txBody>
      </p:sp>
      <p:sp>
        <p:nvSpPr>
          <p:cNvPr id="3" name="Text Placeholder 2">
            <a:extLst>
              <a:ext uri="{FF2B5EF4-FFF2-40B4-BE49-F238E27FC236}">
                <a16:creationId xmlns:a16="http://schemas.microsoft.com/office/drawing/2014/main" id="{A6F57E7B-77DE-B0A2-CBB4-04ECC362FAFF}"/>
              </a:ext>
            </a:extLst>
          </p:cNvPr>
          <p:cNvSpPr>
            <a:spLocks noGrp="1"/>
          </p:cNvSpPr>
          <p:nvPr>
            <p:ph type="body" sz="quarter" idx="10"/>
          </p:nvPr>
        </p:nvSpPr>
        <p:spPr/>
        <p:txBody>
          <a:bodyPr>
            <a:normAutofit fontScale="92500" lnSpcReduction="20000"/>
          </a:bodyPr>
          <a:lstStyle/>
          <a:p>
            <a:pPr>
              <a:lnSpc>
                <a:spcPct val="110000"/>
              </a:lnSpc>
              <a:spcBef>
                <a:spcPts val="400"/>
              </a:spcBef>
              <a:spcAft>
                <a:spcPts val="600"/>
              </a:spcAft>
            </a:pPr>
            <a:endParaRPr lang="en-US" dirty="0"/>
          </a:p>
          <a:p>
            <a:pPr algn="ctr">
              <a:lnSpc>
                <a:spcPct val="110000"/>
              </a:lnSpc>
              <a:spcBef>
                <a:spcPts val="400"/>
              </a:spcBef>
              <a:spcAft>
                <a:spcPts val="600"/>
              </a:spcAft>
            </a:pPr>
            <a:r>
              <a:rPr lang="en-US" sz="2400" b="0" i="0" u="none" strike="noStrike" dirty="0">
                <a:solidFill>
                  <a:srgbClr val="000000"/>
                </a:solidFill>
                <a:effectLst/>
              </a:rPr>
              <a:t>Tara L. Lin, MD</a:t>
            </a:r>
          </a:p>
          <a:p>
            <a:pPr algn="ctr">
              <a:lnSpc>
                <a:spcPct val="110000"/>
              </a:lnSpc>
              <a:spcBef>
                <a:spcPts val="400"/>
              </a:spcBef>
              <a:spcAft>
                <a:spcPts val="600"/>
              </a:spcAft>
            </a:pPr>
            <a:r>
              <a:rPr lang="en-US" sz="2400" b="0" i="0" u="none" strike="noStrike" dirty="0">
                <a:solidFill>
                  <a:srgbClr val="000000"/>
                </a:solidFill>
                <a:effectLst/>
              </a:rPr>
              <a:t>Professor of Medicine</a:t>
            </a:r>
            <a:br>
              <a:rPr lang="en-US" sz="2400" b="0" i="0" u="none" strike="noStrike" dirty="0">
                <a:solidFill>
                  <a:srgbClr val="000000"/>
                </a:solidFill>
                <a:effectLst/>
              </a:rPr>
            </a:br>
            <a:r>
              <a:rPr lang="en-US" sz="2400" b="0" i="0" u="none" strike="noStrike" dirty="0">
                <a:solidFill>
                  <a:srgbClr val="000000"/>
                </a:solidFill>
                <a:effectLst/>
              </a:rPr>
              <a:t>Director, Acute Leukemia Program</a:t>
            </a:r>
            <a:br>
              <a:rPr lang="en-US" sz="2400" b="0" i="0" u="none" strike="noStrike" dirty="0">
                <a:solidFill>
                  <a:srgbClr val="000000"/>
                </a:solidFill>
                <a:effectLst/>
              </a:rPr>
            </a:br>
            <a:r>
              <a:rPr lang="en-US" sz="2400" b="0" i="0" u="none" strike="noStrike" dirty="0">
                <a:solidFill>
                  <a:srgbClr val="000000"/>
                </a:solidFill>
                <a:effectLst/>
              </a:rPr>
              <a:t>Medical Director, Clinical Trials Office</a:t>
            </a:r>
            <a:br>
              <a:rPr lang="en-US" sz="2400" b="0" i="0" u="none" strike="noStrike" dirty="0">
                <a:solidFill>
                  <a:srgbClr val="000000"/>
                </a:solidFill>
                <a:effectLst/>
              </a:rPr>
            </a:br>
            <a:r>
              <a:rPr lang="en-US" sz="2400" b="0" i="0" u="none" strike="noStrike" dirty="0">
                <a:solidFill>
                  <a:srgbClr val="000000"/>
                </a:solidFill>
                <a:effectLst/>
              </a:rPr>
              <a:t>Division of Hematologic Malignancies &amp; Cellular Therapeutics</a:t>
            </a:r>
          </a:p>
        </p:txBody>
      </p:sp>
    </p:spTree>
    <p:extLst>
      <p:ext uri="{BB962C8B-B14F-4D97-AF65-F5344CB8AC3E}">
        <p14:creationId xmlns:p14="http://schemas.microsoft.com/office/powerpoint/2010/main" val="119098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83807" y="903829"/>
            <a:ext cx="8947604" cy="0"/>
          </a:xfrm>
          <a:prstGeom prst="line">
            <a:avLst/>
          </a:prstGeom>
          <a:ln w="381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9229" y="195943"/>
            <a:ext cx="82636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Adverse Events with Menin Inhibitors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628" y="54608"/>
            <a:ext cx="1628591" cy="793798"/>
          </a:xfrm>
          <a:prstGeom prst="rect">
            <a:avLst/>
          </a:prstGeom>
        </p:spPr>
      </p:pic>
      <p:sp>
        <p:nvSpPr>
          <p:cNvPr id="121" name="Rectangle 120">
            <a:extLst>
              <a:ext uri="{FF2B5EF4-FFF2-40B4-BE49-F238E27FC236}">
                <a16:creationId xmlns:a16="http://schemas.microsoft.com/office/drawing/2014/main" id="{635016C5-29F1-4E37-AE47-81D7997310ED}"/>
              </a:ext>
            </a:extLst>
          </p:cNvPr>
          <p:cNvSpPr/>
          <p:nvPr/>
        </p:nvSpPr>
        <p:spPr>
          <a:xfrm>
            <a:off x="-2" y="6503289"/>
            <a:ext cx="1219200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CE1">
                    <a:lumMod val="50000"/>
                  </a:srgbClr>
                </a:solidFill>
                <a:effectLst/>
                <a:uLnTx/>
                <a:uFillTx/>
                <a:latin typeface="Calibri"/>
                <a:ea typeface="+mn-ea"/>
                <a:cs typeface="+mn-cs"/>
              </a:rPr>
              <a:t> </a:t>
            </a:r>
          </a:p>
        </p:txBody>
      </p:sp>
      <p:sp>
        <p:nvSpPr>
          <p:cNvPr id="2" name="Content Placeholder 2">
            <a:extLst>
              <a:ext uri="{FF2B5EF4-FFF2-40B4-BE49-F238E27FC236}">
                <a16:creationId xmlns:a16="http://schemas.microsoft.com/office/drawing/2014/main" id="{F02ECEC5-69E3-6D1B-53B4-BDB44045604B}"/>
              </a:ext>
            </a:extLst>
          </p:cNvPr>
          <p:cNvSpPr>
            <a:spLocks noGrp="1"/>
          </p:cNvSpPr>
          <p:nvPr>
            <p:ph idx="1"/>
          </p:nvPr>
        </p:nvSpPr>
        <p:spPr>
          <a:xfrm>
            <a:off x="83807" y="1129761"/>
            <a:ext cx="5635171" cy="4351338"/>
          </a:xfrm>
        </p:spPr>
        <p:txBody>
          <a:bodyPr>
            <a:noAutofit/>
          </a:bodyPr>
          <a:lstStyle/>
          <a:p>
            <a:pPr marL="0" indent="0">
              <a:buNone/>
            </a:pPr>
            <a:r>
              <a:rPr lang="en-US" b="1" dirty="0">
                <a:solidFill>
                  <a:srgbClr val="C00000"/>
                </a:solidFill>
              </a:rPr>
              <a:t>On target (</a:t>
            </a:r>
            <a:r>
              <a:rPr lang="en-US" b="1" dirty="0" err="1">
                <a:solidFill>
                  <a:srgbClr val="C00000"/>
                </a:solidFill>
              </a:rPr>
              <a:t>menin</a:t>
            </a:r>
            <a:r>
              <a:rPr lang="en-US" b="1" dirty="0">
                <a:solidFill>
                  <a:srgbClr val="C00000"/>
                </a:solidFill>
              </a:rPr>
              <a:t>) effects</a:t>
            </a:r>
          </a:p>
          <a:p>
            <a:pPr marL="0" indent="0">
              <a:buNone/>
            </a:pPr>
            <a:r>
              <a:rPr lang="en-US" sz="2400" dirty="0"/>
              <a:t>  </a:t>
            </a:r>
            <a:r>
              <a:rPr lang="en-US" sz="2400" b="1" dirty="0"/>
              <a:t>Reported in clinical trials:</a:t>
            </a:r>
          </a:p>
          <a:p>
            <a:pPr marL="568325" indent="-173038"/>
            <a:r>
              <a:rPr lang="en-US" sz="2400" dirty="0"/>
              <a:t>Differentiation syndrome</a:t>
            </a:r>
          </a:p>
          <a:p>
            <a:pPr marL="568325" indent="-173038"/>
            <a:r>
              <a:rPr lang="en-US" sz="2400" dirty="0"/>
              <a:t>Myelosuppression </a:t>
            </a:r>
          </a:p>
          <a:p>
            <a:pPr marL="0" indent="0">
              <a:buNone/>
            </a:pPr>
            <a:endParaRPr lang="en-US" sz="2400" dirty="0"/>
          </a:p>
          <a:p>
            <a:pPr marL="0" indent="0">
              <a:buNone/>
            </a:pPr>
            <a:r>
              <a:rPr lang="en-US" sz="2400" dirty="0"/>
              <a:t>  </a:t>
            </a:r>
            <a:r>
              <a:rPr lang="en-US" sz="2400" b="1" dirty="0"/>
              <a:t>Potential AEs (preclinical/animal studies): </a:t>
            </a:r>
          </a:p>
          <a:p>
            <a:pPr marL="630238" indent="-234950"/>
            <a:r>
              <a:rPr lang="en-US" sz="2400" dirty="0"/>
              <a:t>MEN1 syndrome</a:t>
            </a:r>
          </a:p>
          <a:p>
            <a:pPr marL="630238" indent="-234950"/>
            <a:r>
              <a:rPr lang="en-US" sz="2400" dirty="0"/>
              <a:t>Bone growth </a:t>
            </a:r>
          </a:p>
          <a:p>
            <a:pPr marL="630238" indent="-234950"/>
            <a:r>
              <a:rPr lang="en-US" sz="2400" dirty="0"/>
              <a:t>Neurologic </a:t>
            </a:r>
          </a:p>
          <a:p>
            <a:pPr marL="630238" indent="-234950"/>
            <a:r>
              <a:rPr lang="en-US" sz="2400" dirty="0"/>
              <a:t>Cardiac </a:t>
            </a:r>
          </a:p>
          <a:p>
            <a:pPr marL="630238" indent="-234950"/>
            <a:r>
              <a:rPr lang="en-US" sz="2400" dirty="0"/>
              <a:t>Embryo-Fetal toxicity  </a:t>
            </a:r>
          </a:p>
          <a:p>
            <a:endParaRPr lang="en-US" sz="2400" dirty="0"/>
          </a:p>
        </p:txBody>
      </p:sp>
      <p:sp>
        <p:nvSpPr>
          <p:cNvPr id="4" name="Content Placeholder 2">
            <a:extLst>
              <a:ext uri="{FF2B5EF4-FFF2-40B4-BE49-F238E27FC236}">
                <a16:creationId xmlns:a16="http://schemas.microsoft.com/office/drawing/2014/main" id="{9C3EF176-6993-0E80-D1D3-67AA2A773B79}"/>
              </a:ext>
            </a:extLst>
          </p:cNvPr>
          <p:cNvSpPr txBox="1">
            <a:spLocks/>
          </p:cNvSpPr>
          <p:nvPr/>
        </p:nvSpPr>
        <p:spPr>
          <a:xfrm>
            <a:off x="5412509" y="1129761"/>
            <a:ext cx="63043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Off target effects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QT prolongation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revumenib</a:t>
            </a:r>
            <a:r>
              <a:rPr kumimoji="0" lang="en-US" sz="2800" b="0" i="0" u="none" strike="noStrike" kern="1200" cap="none" spc="0" normalizeH="0" baseline="0" noProof="0" dirty="0">
                <a:ln>
                  <a:noFill/>
                </a:ln>
                <a:solidFill>
                  <a:prstClr val="black"/>
                </a:solidFill>
                <a:effectLst/>
                <a:uLnTx/>
                <a:uFillTx/>
                <a:latin typeface="Calibri"/>
                <a:ea typeface="+mn-ea"/>
                <a:cs typeface="+mn-cs"/>
              </a:rPr>
              <a:t>, 10% Gr 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DDI (CYP3A inhibitors or substrates)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Pruritus </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ziftomenib</a:t>
            </a:r>
            <a:r>
              <a:rPr kumimoji="0" lang="en-US" sz="2800" b="0" i="0" u="none" strike="noStrike" kern="1200" cap="none" spc="0" normalizeH="0" baseline="0" noProof="0" dirty="0">
                <a:ln>
                  <a:noFill/>
                </a:ln>
                <a:solidFill>
                  <a:prstClr val="black"/>
                </a:solidFill>
                <a:effectLst/>
                <a:uLnTx/>
                <a:uFillTx/>
                <a:latin typeface="Calibri"/>
                <a:ea typeface="+mn-ea"/>
                <a:cs typeface="+mn-cs"/>
              </a:rPr>
              <a:t>, 13% Gr 1-2)</a:t>
            </a:r>
          </a:p>
        </p:txBody>
      </p:sp>
      <p:sp>
        <p:nvSpPr>
          <p:cNvPr id="3" name="TextBox 2">
            <a:extLst>
              <a:ext uri="{FF2B5EF4-FFF2-40B4-BE49-F238E27FC236}">
                <a16:creationId xmlns:a16="http://schemas.microsoft.com/office/drawing/2014/main" id="{45A59006-E6BD-8C83-5246-88D4D0E8D0EA}"/>
              </a:ext>
            </a:extLst>
          </p:cNvPr>
          <p:cNvSpPr txBox="1"/>
          <p:nvPr/>
        </p:nvSpPr>
        <p:spPr>
          <a:xfrm>
            <a:off x="8880861" y="6441734"/>
            <a:ext cx="2836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Ghayas</a:t>
            </a:r>
            <a:r>
              <a:rPr kumimoji="0" lang="en-US" sz="1800" b="0" i="0" u="none" strike="noStrike" kern="1200" cap="none" spc="0" normalizeH="0" baseline="0" noProof="0" dirty="0">
                <a:ln>
                  <a:noFill/>
                </a:ln>
                <a:solidFill>
                  <a:prstClr val="black"/>
                </a:solidFill>
                <a:effectLst/>
                <a:uLnTx/>
                <a:uFillTx/>
                <a:latin typeface="Calibri"/>
                <a:ea typeface="+mn-ea"/>
                <a:cs typeface="+mn-cs"/>
              </a:rPr>
              <a:t> Issa, MD</a:t>
            </a:r>
          </a:p>
        </p:txBody>
      </p:sp>
    </p:spTree>
    <p:extLst>
      <p:ext uri="{BB962C8B-B14F-4D97-AF65-F5344CB8AC3E}">
        <p14:creationId xmlns:p14="http://schemas.microsoft.com/office/powerpoint/2010/main" val="371840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0397-6362-6933-E19A-BC9813F743E4}"/>
              </a:ext>
            </a:extLst>
          </p:cNvPr>
          <p:cNvSpPr>
            <a:spLocks noGrp="1"/>
          </p:cNvSpPr>
          <p:nvPr>
            <p:ph type="title"/>
          </p:nvPr>
        </p:nvSpPr>
        <p:spPr/>
        <p:txBody>
          <a:bodyPr/>
          <a:lstStyle/>
          <a:p>
            <a:pPr algn="ctr"/>
            <a:r>
              <a:rPr lang="en-US" dirty="0"/>
              <a:t>Phenotypes of Differentiation and Frequency of DS</a:t>
            </a:r>
          </a:p>
        </p:txBody>
      </p:sp>
      <p:sp>
        <p:nvSpPr>
          <p:cNvPr id="3" name="Text Placeholder 2">
            <a:extLst>
              <a:ext uri="{FF2B5EF4-FFF2-40B4-BE49-F238E27FC236}">
                <a16:creationId xmlns:a16="http://schemas.microsoft.com/office/drawing/2014/main" id="{2006A6E0-0995-DC07-8113-74FD6DAF0BC0}"/>
              </a:ext>
            </a:extLst>
          </p:cNvPr>
          <p:cNvSpPr>
            <a:spLocks noGrp="1"/>
          </p:cNvSpPr>
          <p:nvPr>
            <p:ph type="body" sz="half" idx="2"/>
          </p:nvPr>
        </p:nvSpPr>
        <p:spPr/>
        <p:txBody>
          <a:bodyPr/>
          <a:lstStyle/>
          <a:p>
            <a:r>
              <a:rPr lang="en-US" b="1" dirty="0">
                <a:solidFill>
                  <a:schemeClr val="tx2"/>
                </a:solidFill>
              </a:rPr>
              <a:t>Issa, Stein and </a:t>
            </a:r>
            <a:r>
              <a:rPr lang="en-US" b="1" dirty="0" err="1">
                <a:solidFill>
                  <a:schemeClr val="tx2"/>
                </a:solidFill>
              </a:rPr>
              <a:t>Dinardo</a:t>
            </a:r>
            <a:r>
              <a:rPr lang="en-US" b="1" dirty="0">
                <a:solidFill>
                  <a:schemeClr val="tx2"/>
                </a:solidFill>
              </a:rPr>
              <a:t>, Blood 2025</a:t>
            </a:r>
          </a:p>
        </p:txBody>
      </p:sp>
      <p:pic>
        <p:nvPicPr>
          <p:cNvPr id="4" name="New picture">
            <a:extLst>
              <a:ext uri="{FF2B5EF4-FFF2-40B4-BE49-F238E27FC236}">
                <a16:creationId xmlns:a16="http://schemas.microsoft.com/office/drawing/2014/main" id="{D057505D-88EF-6F62-7C0B-1A839281D6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5433" y="1624206"/>
            <a:ext cx="5541320" cy="44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5" name="New picture">
            <a:extLst>
              <a:ext uri="{FF2B5EF4-FFF2-40B4-BE49-F238E27FC236}">
                <a16:creationId xmlns:a16="http://schemas.microsoft.com/office/drawing/2014/main" id="{0351A5D8-4685-8620-0A49-E4B0EB7A3D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15248" y="1619198"/>
            <a:ext cx="5671952" cy="450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177604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4BE4-0D48-B6A7-39A9-EF1058C2FD80}"/>
              </a:ext>
            </a:extLst>
          </p:cNvPr>
          <p:cNvSpPr>
            <a:spLocks noGrp="1"/>
          </p:cNvSpPr>
          <p:nvPr>
            <p:ph type="title"/>
          </p:nvPr>
        </p:nvSpPr>
        <p:spPr/>
        <p:txBody>
          <a:bodyPr/>
          <a:lstStyle/>
          <a:p>
            <a:pPr algn="ctr"/>
            <a:r>
              <a:rPr lang="en-US" dirty="0"/>
              <a:t>Treatment of DS</a:t>
            </a:r>
          </a:p>
        </p:txBody>
      </p:sp>
      <p:sp>
        <p:nvSpPr>
          <p:cNvPr id="3" name="Text Placeholder 2">
            <a:extLst>
              <a:ext uri="{FF2B5EF4-FFF2-40B4-BE49-F238E27FC236}">
                <a16:creationId xmlns:a16="http://schemas.microsoft.com/office/drawing/2014/main" id="{71622A75-071D-1687-CADB-180062024B17}"/>
              </a:ext>
            </a:extLst>
          </p:cNvPr>
          <p:cNvSpPr>
            <a:spLocks noGrp="1"/>
          </p:cNvSpPr>
          <p:nvPr>
            <p:ph type="body" sz="half" idx="2"/>
          </p:nvPr>
        </p:nvSpPr>
        <p:spPr>
          <a:xfrm>
            <a:off x="225350" y="6520124"/>
            <a:ext cx="7772400" cy="245223"/>
          </a:xfrm>
        </p:spPr>
        <p:txBody>
          <a:bodyPr/>
          <a:lstStyle/>
          <a:p>
            <a:r>
              <a:rPr lang="en-US" b="1" dirty="0">
                <a:solidFill>
                  <a:schemeClr val="tx2"/>
                </a:solidFill>
              </a:rPr>
              <a:t>Issa, Stein and </a:t>
            </a:r>
            <a:r>
              <a:rPr lang="en-US" b="1" dirty="0" err="1">
                <a:solidFill>
                  <a:schemeClr val="tx2"/>
                </a:solidFill>
              </a:rPr>
              <a:t>Dinardo</a:t>
            </a:r>
            <a:r>
              <a:rPr lang="en-US" b="1" dirty="0">
                <a:solidFill>
                  <a:schemeClr val="tx2"/>
                </a:solidFill>
              </a:rPr>
              <a:t>, Blood 2025</a:t>
            </a:r>
          </a:p>
          <a:p>
            <a:endParaRPr lang="en-US" dirty="0"/>
          </a:p>
        </p:txBody>
      </p:sp>
      <p:pic>
        <p:nvPicPr>
          <p:cNvPr id="4" name="New picture">
            <a:extLst>
              <a:ext uri="{FF2B5EF4-FFF2-40B4-BE49-F238E27FC236}">
                <a16:creationId xmlns:a16="http://schemas.microsoft.com/office/drawing/2014/main" id="{F1682C2D-85F7-1E92-4509-25FB5F97AB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09510" y="1049482"/>
            <a:ext cx="10172980" cy="52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87063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20F2C-19ED-254D-B6D7-1969C96234C5}"/>
              </a:ext>
            </a:extLst>
          </p:cNvPr>
          <p:cNvSpPr>
            <a:spLocks noGrp="1"/>
          </p:cNvSpPr>
          <p:nvPr>
            <p:ph type="body" sz="half" idx="2"/>
          </p:nvPr>
        </p:nvSpPr>
        <p:spPr/>
        <p:txBody>
          <a:bodyPr/>
          <a:lstStyle/>
          <a:p>
            <a:r>
              <a:rPr lang="en-US" i="1" dirty="0"/>
              <a:t>Unpublished Data, Do Not Distribute</a:t>
            </a:r>
          </a:p>
        </p:txBody>
      </p:sp>
      <p:sp>
        <p:nvSpPr>
          <p:cNvPr id="4" name="Title 3">
            <a:extLst>
              <a:ext uri="{FF2B5EF4-FFF2-40B4-BE49-F238E27FC236}">
                <a16:creationId xmlns:a16="http://schemas.microsoft.com/office/drawing/2014/main" id="{1E31C44A-40EA-F73C-F70C-24701125970F}"/>
              </a:ext>
            </a:extLst>
          </p:cNvPr>
          <p:cNvSpPr>
            <a:spLocks noGrp="1"/>
          </p:cNvSpPr>
          <p:nvPr>
            <p:ph type="title"/>
          </p:nvPr>
        </p:nvSpPr>
        <p:spPr/>
        <p:txBody>
          <a:bodyPr/>
          <a:lstStyle/>
          <a:p>
            <a:r>
              <a:rPr lang="en-US" dirty="0"/>
              <a:t>Atypical Menin-DS?</a:t>
            </a:r>
          </a:p>
        </p:txBody>
      </p:sp>
      <p:sp>
        <p:nvSpPr>
          <p:cNvPr id="5" name="Text Placeholder 4">
            <a:extLst>
              <a:ext uri="{FF2B5EF4-FFF2-40B4-BE49-F238E27FC236}">
                <a16:creationId xmlns:a16="http://schemas.microsoft.com/office/drawing/2014/main" id="{79D253CF-0107-FBFD-1CDB-052DA85A9588}"/>
              </a:ext>
            </a:extLst>
          </p:cNvPr>
          <p:cNvSpPr>
            <a:spLocks noGrp="1"/>
          </p:cNvSpPr>
          <p:nvPr>
            <p:ph type="body" idx="12"/>
          </p:nvPr>
        </p:nvSpPr>
        <p:spPr/>
        <p:txBody>
          <a:bodyPr/>
          <a:lstStyle/>
          <a:p>
            <a:r>
              <a:rPr lang="en-US" dirty="0"/>
              <a:t>A provocative case of steroid-refractory inflammation</a:t>
            </a:r>
          </a:p>
        </p:txBody>
      </p:sp>
      <p:graphicFrame>
        <p:nvGraphicFramePr>
          <p:cNvPr id="7" name="Content Placeholder 6">
            <a:extLst>
              <a:ext uri="{FF2B5EF4-FFF2-40B4-BE49-F238E27FC236}">
                <a16:creationId xmlns:a16="http://schemas.microsoft.com/office/drawing/2014/main" id="{4D6ADFDC-F669-1E6C-7069-5D413E2E9244}"/>
              </a:ext>
            </a:extLst>
          </p:cNvPr>
          <p:cNvGraphicFramePr>
            <a:graphicFrameLocks noGrp="1"/>
          </p:cNvGraphicFramePr>
          <p:nvPr>
            <p:ph idx="1"/>
          </p:nvPr>
        </p:nvGraphicFramePr>
        <p:xfrm>
          <a:off x="512064" y="1700783"/>
          <a:ext cx="11184422" cy="4404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753D222D-E51A-8523-BF7D-222484F97450}"/>
              </a:ext>
            </a:extLst>
          </p:cNvPr>
          <p:cNvSpPr/>
          <p:nvPr/>
        </p:nvSpPr>
        <p:spPr>
          <a:xfrm>
            <a:off x="1350335" y="2711303"/>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F9D54B8A-69A9-E379-4A3E-421F264DBED1}"/>
              </a:ext>
            </a:extLst>
          </p:cNvPr>
          <p:cNvSpPr/>
          <p:nvPr/>
        </p:nvSpPr>
        <p:spPr>
          <a:xfrm>
            <a:off x="1350335" y="3785619"/>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50B0B4E-455B-5956-965B-D57C68EBB9FD}"/>
              </a:ext>
            </a:extLst>
          </p:cNvPr>
          <p:cNvSpPr/>
          <p:nvPr/>
        </p:nvSpPr>
        <p:spPr>
          <a:xfrm>
            <a:off x="1350335" y="4843986"/>
            <a:ext cx="10473070" cy="882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F6B50EFE-8B18-A81E-A95E-6931F51199F1}"/>
              </a:ext>
            </a:extLst>
          </p:cNvPr>
          <p:cNvPicPr>
            <a:picLocks noChangeAspect="1"/>
          </p:cNvPicPr>
          <p:nvPr/>
        </p:nvPicPr>
        <p:blipFill>
          <a:blip r:embed="rId8"/>
          <a:stretch>
            <a:fillRect/>
          </a:stretch>
        </p:blipFill>
        <p:spPr>
          <a:xfrm>
            <a:off x="385145" y="1620968"/>
            <a:ext cx="11438260" cy="4613751"/>
          </a:xfrm>
          <a:prstGeom prst="rect">
            <a:avLst/>
          </a:prstGeom>
        </p:spPr>
      </p:pic>
      <p:sp>
        <p:nvSpPr>
          <p:cNvPr id="12" name="Rectangle 11">
            <a:extLst>
              <a:ext uri="{FF2B5EF4-FFF2-40B4-BE49-F238E27FC236}">
                <a16:creationId xmlns:a16="http://schemas.microsoft.com/office/drawing/2014/main" id="{1A31F768-6E46-3963-D159-3B61B974F997}"/>
              </a:ext>
            </a:extLst>
          </p:cNvPr>
          <p:cNvSpPr/>
          <p:nvPr/>
        </p:nvSpPr>
        <p:spPr>
          <a:xfrm>
            <a:off x="385145" y="6508851"/>
            <a:ext cx="3476880" cy="2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Courtesy Chin KK</a:t>
            </a:r>
          </a:p>
        </p:txBody>
      </p:sp>
      <p:sp>
        <p:nvSpPr>
          <p:cNvPr id="6" name="Rectangle 5">
            <a:extLst>
              <a:ext uri="{FF2B5EF4-FFF2-40B4-BE49-F238E27FC236}">
                <a16:creationId xmlns:a16="http://schemas.microsoft.com/office/drawing/2014/main" id="{9B6130E8-E1BA-5567-E13B-36EC5CDC6C33}"/>
              </a:ext>
            </a:extLst>
          </p:cNvPr>
          <p:cNvSpPr/>
          <p:nvPr/>
        </p:nvSpPr>
        <p:spPr>
          <a:xfrm>
            <a:off x="385145" y="6234719"/>
            <a:ext cx="1986580" cy="2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9372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52CF-D9FF-B981-34B7-EDB0049A5652}"/>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709A028E-4BCC-9ECD-4AEA-9335EDE771ED}"/>
              </a:ext>
            </a:extLst>
          </p:cNvPr>
          <p:cNvSpPr>
            <a:spLocks noGrp="1"/>
          </p:cNvSpPr>
          <p:nvPr>
            <p:ph type="body" sz="half" idx="2"/>
          </p:nvPr>
        </p:nvSpPr>
        <p:spPr/>
        <p:txBody>
          <a:bodyPr/>
          <a:lstStyle/>
          <a:p>
            <a:r>
              <a:rPr lang="en-US" i="1" dirty="0"/>
              <a:t>Unpublished Data, Do Not Distribute</a:t>
            </a:r>
          </a:p>
        </p:txBody>
      </p:sp>
      <p:sp>
        <p:nvSpPr>
          <p:cNvPr id="6" name="Title 5">
            <a:extLst>
              <a:ext uri="{FF2B5EF4-FFF2-40B4-BE49-F238E27FC236}">
                <a16:creationId xmlns:a16="http://schemas.microsoft.com/office/drawing/2014/main" id="{B0C2BECF-622A-64CE-C4CE-810B59597D94}"/>
              </a:ext>
            </a:extLst>
          </p:cNvPr>
          <p:cNvSpPr>
            <a:spLocks noGrp="1"/>
          </p:cNvSpPr>
          <p:nvPr>
            <p:ph type="title"/>
          </p:nvPr>
        </p:nvSpPr>
        <p:spPr/>
        <p:txBody>
          <a:bodyPr/>
          <a:lstStyle/>
          <a:p>
            <a:r>
              <a:rPr lang="en-US" dirty="0"/>
              <a:t>Markedly elevated inflammatory markers with </a:t>
            </a:r>
            <a:r>
              <a:rPr lang="en-US" dirty="0" err="1"/>
              <a:t>MENINi</a:t>
            </a:r>
            <a:endParaRPr lang="en-US" dirty="0"/>
          </a:p>
        </p:txBody>
      </p:sp>
      <p:pic>
        <p:nvPicPr>
          <p:cNvPr id="5" name="Picture 4">
            <a:extLst>
              <a:ext uri="{FF2B5EF4-FFF2-40B4-BE49-F238E27FC236}">
                <a16:creationId xmlns:a16="http://schemas.microsoft.com/office/drawing/2014/main" id="{5207DF71-C779-D97C-FE05-E0A4C2813E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3737" y="1028699"/>
            <a:ext cx="6961160" cy="5372100"/>
          </a:xfrm>
          <a:prstGeom prst="rect">
            <a:avLst/>
          </a:prstGeom>
        </p:spPr>
      </p:pic>
      <p:sp>
        <p:nvSpPr>
          <p:cNvPr id="9" name="Content Placeholder 5">
            <a:extLst>
              <a:ext uri="{FF2B5EF4-FFF2-40B4-BE49-F238E27FC236}">
                <a16:creationId xmlns:a16="http://schemas.microsoft.com/office/drawing/2014/main" id="{CE938214-4B79-D8C8-608A-4B0C0E067800}"/>
              </a:ext>
            </a:extLst>
          </p:cNvPr>
          <p:cNvSpPr txBox="1">
            <a:spLocks/>
          </p:cNvSpPr>
          <p:nvPr/>
        </p:nvSpPr>
        <p:spPr>
          <a:xfrm>
            <a:off x="448733" y="1751781"/>
            <a:ext cx="4300682" cy="368145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D59 Labs</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WBC</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0.1×10</a:t>
            </a:r>
            <a:r>
              <a:rPr kumimoji="0" lang="en-US" sz="1800" b="0" i="0" u="none" strike="noStrike" kern="1200" cap="none" spc="0" normalizeH="0" baseline="30000" noProof="0" dirty="0">
                <a:ln>
                  <a:noFill/>
                </a:ln>
                <a:solidFill>
                  <a:srgbClr val="272524"/>
                </a:solidFill>
                <a:effectLst/>
                <a:uLnTx/>
                <a:uFillTx/>
                <a:latin typeface="Arial" panose="020B0604020202020204"/>
                <a:ea typeface="+mn-ea"/>
                <a:cs typeface="+mn-cs"/>
              </a:rPr>
              <a:t>3</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/µL,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HgB</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8.6 g/dL, </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PLT</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36×10</a:t>
            </a:r>
            <a:r>
              <a:rPr kumimoji="0" lang="en-US" sz="1800" b="0" i="0" u="none" strike="noStrike" kern="1200" cap="none" spc="0" normalizeH="0" baseline="30000" noProof="0" dirty="0">
                <a:ln>
                  <a:noFill/>
                </a:ln>
                <a:solidFill>
                  <a:srgbClr val="272524"/>
                </a:solidFill>
                <a:effectLst/>
                <a:uLnTx/>
                <a:uFillTx/>
                <a:latin typeface="Arial" panose="020B0604020202020204"/>
                <a:ea typeface="+mn-ea"/>
                <a:cs typeface="+mn-cs"/>
              </a:rPr>
              <a:t>3</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/µL</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Ferritin</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80,867 ng/mL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sCD25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(sIL2) 3,482 U/mL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Serum CXCL9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49,778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 (normal ≤669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Serum </a:t>
            </a:r>
            <a:r>
              <a:rPr kumimoji="0" lang="en-US" sz="1800" b="1" i="0" u="none" strike="noStrike" kern="1200" cap="none" spc="0" normalizeH="0" baseline="0" noProof="0" dirty="0" err="1">
                <a:ln>
                  <a:noFill/>
                </a:ln>
                <a:solidFill>
                  <a:srgbClr val="272524"/>
                </a:solidFill>
                <a:effectLst/>
                <a:uLnTx/>
                <a:uFillTx/>
                <a:latin typeface="Arial" panose="020B0604020202020204"/>
                <a:ea typeface="+mn-ea"/>
                <a:cs typeface="+mn-cs"/>
              </a:rPr>
              <a:t>IFNγ</a:t>
            </a: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2,069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pg</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/mL (normal ≤1.4)</a:t>
            </a:r>
          </a:p>
        </p:txBody>
      </p:sp>
      <p:sp>
        <p:nvSpPr>
          <p:cNvPr id="10" name="Rectangle 9">
            <a:extLst>
              <a:ext uri="{FF2B5EF4-FFF2-40B4-BE49-F238E27FC236}">
                <a16:creationId xmlns:a16="http://schemas.microsoft.com/office/drawing/2014/main" id="{FC6C3B9F-45EB-6A8C-D41E-6ABE6DB4FEA6}"/>
              </a:ext>
            </a:extLst>
          </p:cNvPr>
          <p:cNvSpPr/>
          <p:nvPr/>
        </p:nvSpPr>
        <p:spPr>
          <a:xfrm>
            <a:off x="495514" y="6434706"/>
            <a:ext cx="3476880" cy="245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581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9AF9837-A0DB-2066-7C41-39F894BEAE44}"/>
              </a:ext>
            </a:extLst>
          </p:cNvPr>
          <p:cNvSpPr>
            <a:spLocks noGrp="1"/>
          </p:cNvSpPr>
          <p:nvPr>
            <p:ph type="body" sz="half" idx="2"/>
          </p:nvPr>
        </p:nvSpPr>
        <p:spPr>
          <a:xfrm>
            <a:off x="4838700" y="6378130"/>
            <a:ext cx="3839134" cy="245223"/>
          </a:xfrm>
        </p:spPr>
        <p:txBody>
          <a:bodyPr/>
          <a:lstStyle/>
          <a:p>
            <a:r>
              <a:rPr lang="en-US" i="1" dirty="0"/>
              <a:t>Unpublished Data, Do Not Distribute</a:t>
            </a:r>
          </a:p>
        </p:txBody>
      </p:sp>
      <p:sp>
        <p:nvSpPr>
          <p:cNvPr id="19" name="Title 3">
            <a:extLst>
              <a:ext uri="{FF2B5EF4-FFF2-40B4-BE49-F238E27FC236}">
                <a16:creationId xmlns:a16="http://schemas.microsoft.com/office/drawing/2014/main" id="{52D2F48D-31DF-A05E-99A2-400331D99DE7}"/>
              </a:ext>
            </a:extLst>
          </p:cNvPr>
          <p:cNvSpPr>
            <a:spLocks noGrp="1"/>
          </p:cNvSpPr>
          <p:nvPr>
            <p:ph type="title"/>
          </p:nvPr>
        </p:nvSpPr>
        <p:spPr>
          <a:xfrm>
            <a:off x="512064" y="815786"/>
            <a:ext cx="3412236" cy="1429677"/>
          </a:xfrm>
        </p:spPr>
        <p:txBody>
          <a:bodyPr/>
          <a:lstStyle/>
          <a:p>
            <a:r>
              <a:rPr lang="en-US" sz="2000" dirty="0"/>
              <a:t>Evidence of hemophagocytosis in leukemia derived histiocytes </a:t>
            </a:r>
          </a:p>
        </p:txBody>
      </p:sp>
      <p:sp>
        <p:nvSpPr>
          <p:cNvPr id="21" name="Text Placeholder 4">
            <a:extLst>
              <a:ext uri="{FF2B5EF4-FFF2-40B4-BE49-F238E27FC236}">
                <a16:creationId xmlns:a16="http://schemas.microsoft.com/office/drawing/2014/main" id="{36B967B1-D814-CB57-66CE-02135E31794C}"/>
              </a:ext>
            </a:extLst>
          </p:cNvPr>
          <p:cNvSpPr>
            <a:spLocks noGrp="1"/>
          </p:cNvSpPr>
          <p:nvPr>
            <p:ph type="body" idx="14"/>
          </p:nvPr>
        </p:nvSpPr>
        <p:spPr>
          <a:xfrm>
            <a:off x="512064" y="421340"/>
            <a:ext cx="3412236" cy="295276"/>
          </a:xfrm>
        </p:spPr>
        <p:txBody>
          <a:bodyPr/>
          <a:lstStyle/>
          <a:p>
            <a:r>
              <a:rPr lang="en-US" dirty="0"/>
              <a:t>D64 </a:t>
            </a:r>
            <a:r>
              <a:rPr lang="en-US" dirty="0" err="1"/>
              <a:t>BmBx</a:t>
            </a:r>
            <a:endParaRPr lang="en-US" dirty="0"/>
          </a:p>
        </p:txBody>
      </p:sp>
      <p:sp>
        <p:nvSpPr>
          <p:cNvPr id="10" name="TextBox 9">
            <a:extLst>
              <a:ext uri="{FF2B5EF4-FFF2-40B4-BE49-F238E27FC236}">
                <a16:creationId xmlns:a16="http://schemas.microsoft.com/office/drawing/2014/main" id="{779DFEDA-4EA0-EBF6-BA13-C6BF183AC33D}"/>
              </a:ext>
            </a:extLst>
          </p:cNvPr>
          <p:cNvSpPr txBox="1"/>
          <p:nvPr/>
        </p:nvSpPr>
        <p:spPr>
          <a:xfrm>
            <a:off x="512064" y="2514590"/>
            <a:ext cx="3411537" cy="3590935"/>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A. </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H&amp;E section (x600) of bone marrow biopsy shows an increase in histiocytes including hemophagocytic histiocytes (inset).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B.</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Immunohistochemical staining for CD163 (brown, x400) highlights an increase in histiocytes on the bone marrow biopsy with strong membranous and cytoplasmic staining.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Combined immunophenotyping using CD163 (aqua), and FISH testing using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break-apart probes (5’MLL in green and 3’ MLL in orange, Abbott Molecular, Des Plaines, IL). Most CD163 positive cells are positive for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translocation, i.e., t(11;19).</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D</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A CD163 positive cells show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split signal pattern, with evidence of hemophagocytic feature, i.e., two red blood cells (white arrows) in the cytoplasm. Two CD163 negative cells (green arrows) are also positive for </a:t>
            </a:r>
            <a:r>
              <a:rPr kumimoji="0" lang="en-US" sz="1100" b="0" i="1" u="none" strike="noStrike" kern="1200" cap="none" spc="0" normalizeH="0" baseline="0" noProof="0" dirty="0">
                <a:ln>
                  <a:noFill/>
                </a:ln>
                <a:solidFill>
                  <a:srgbClr val="FFFFFF"/>
                </a:solidFill>
                <a:effectLst/>
                <a:uLnTx/>
                <a:uFillTx/>
                <a:latin typeface="Arial" panose="020B0604020202020204"/>
                <a:ea typeface="+mn-ea"/>
                <a:cs typeface="+mn-cs"/>
              </a:rPr>
              <a:t>KMT2A</a:t>
            </a: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 translocation</a:t>
            </a:r>
          </a:p>
        </p:txBody>
      </p:sp>
      <p:pic>
        <p:nvPicPr>
          <p:cNvPr id="8" name="Content Placeholder 7" descr="A collage of images of cells&#10;&#10;AI-generated content may be incorrect.">
            <a:extLst>
              <a:ext uri="{FF2B5EF4-FFF2-40B4-BE49-F238E27FC236}">
                <a16:creationId xmlns:a16="http://schemas.microsoft.com/office/drawing/2014/main" id="{2C78340D-91D4-355C-1909-5EC283CE444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b="12863"/>
          <a:stretch>
            <a:fillRect/>
          </a:stretch>
        </p:blipFill>
        <p:spPr>
          <a:xfrm>
            <a:off x="4838700" y="470636"/>
            <a:ext cx="6861175" cy="5634889"/>
          </a:xfrm>
          <a:prstGeom prst="rect">
            <a:avLst/>
          </a:prstGeom>
          <a:noFill/>
        </p:spPr>
      </p:pic>
      <p:sp>
        <p:nvSpPr>
          <p:cNvPr id="14" name="Rectangle 13">
            <a:extLst>
              <a:ext uri="{FF2B5EF4-FFF2-40B4-BE49-F238E27FC236}">
                <a16:creationId xmlns:a16="http://schemas.microsoft.com/office/drawing/2014/main" id="{D0272359-AB98-55CB-94AF-75D3C0FCAC33}"/>
              </a:ext>
            </a:extLst>
          </p:cNvPr>
          <p:cNvSpPr/>
          <p:nvPr/>
        </p:nvSpPr>
        <p:spPr>
          <a:xfrm>
            <a:off x="212651" y="6241312"/>
            <a:ext cx="3827721" cy="5103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97178C6A-664E-60BF-8B20-246DCB27D076}"/>
              </a:ext>
            </a:extLst>
          </p:cNvPr>
          <p:cNvSpPr/>
          <p:nvPr/>
        </p:nvSpPr>
        <p:spPr>
          <a:xfrm>
            <a:off x="4838700" y="6427901"/>
            <a:ext cx="1986580" cy="274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335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283A-0BC9-5122-2D50-95D30495FDA6}"/>
              </a:ext>
            </a:extLst>
          </p:cNvPr>
          <p:cNvSpPr>
            <a:spLocks noGrp="1"/>
          </p:cNvSpPr>
          <p:nvPr>
            <p:ph type="title"/>
          </p:nvPr>
        </p:nvSpPr>
        <p:spPr>
          <a:xfrm>
            <a:off x="512064" y="345887"/>
            <a:ext cx="11184423" cy="555813"/>
          </a:xfrm>
        </p:spPr>
        <p:txBody>
          <a:bodyPr/>
          <a:lstStyle/>
          <a:p>
            <a:pPr algn="ctr"/>
            <a:r>
              <a:rPr lang="en-US" dirty="0"/>
              <a:t>Concluding Thoughts</a:t>
            </a:r>
          </a:p>
        </p:txBody>
      </p:sp>
      <p:sp>
        <p:nvSpPr>
          <p:cNvPr id="3" name="Content Placeholder 2">
            <a:extLst>
              <a:ext uri="{FF2B5EF4-FFF2-40B4-BE49-F238E27FC236}">
                <a16:creationId xmlns:a16="http://schemas.microsoft.com/office/drawing/2014/main" id="{A6A2C82B-F777-A19F-AD25-280E31B55CB3}"/>
              </a:ext>
            </a:extLst>
          </p:cNvPr>
          <p:cNvSpPr>
            <a:spLocks noGrp="1"/>
          </p:cNvSpPr>
          <p:nvPr>
            <p:ph idx="1"/>
          </p:nvPr>
        </p:nvSpPr>
        <p:spPr>
          <a:xfrm>
            <a:off x="512065" y="1226629"/>
            <a:ext cx="10834808" cy="4404741"/>
          </a:xfrm>
        </p:spPr>
        <p:txBody>
          <a:bodyPr/>
          <a:lstStyle/>
          <a:p>
            <a:pPr marL="285750" indent="-285750">
              <a:buFont typeface="Arial" panose="020B0604020202020204" pitchFamily="34" charset="0"/>
              <a:buChar char="•"/>
            </a:pPr>
            <a:r>
              <a:rPr lang="en-US" b="1" dirty="0"/>
              <a:t>Menin inhibitors, overall, have high rates of overall response, moderate rates of CR/</a:t>
            </a:r>
            <a:r>
              <a:rPr lang="en-US" b="1" dirty="0" err="1"/>
              <a:t>CRh</a:t>
            </a:r>
            <a:r>
              <a:rPr lang="en-US" b="1" dirty="0"/>
              <a:t> and modest duration of response.</a:t>
            </a:r>
          </a:p>
          <a:p>
            <a:pPr marL="514350" lvl="1" indent="-285750"/>
            <a:r>
              <a:rPr lang="en-US" b="1" dirty="0"/>
              <a:t>BUT, all of the above is still generally better than what would be expected with other standard of care therapies for R/R disease. </a:t>
            </a:r>
          </a:p>
          <a:p>
            <a:pPr marL="514350" lvl="1" indent="-285750"/>
            <a:endParaRPr lang="en-US" b="1" dirty="0"/>
          </a:p>
          <a:p>
            <a:pPr marL="514350" lvl="1" indent="-285750"/>
            <a:r>
              <a:rPr lang="en-US" b="1" dirty="0"/>
              <a:t>Prognostic impact of MRD eradication for single agent </a:t>
            </a:r>
            <a:r>
              <a:rPr lang="en-US" b="1" dirty="0" err="1"/>
              <a:t>menin</a:t>
            </a:r>
            <a:r>
              <a:rPr lang="en-US" b="1" dirty="0"/>
              <a:t> inhibitors in R/R leukemia with currently available diagnostics is unclear.</a:t>
            </a:r>
          </a:p>
          <a:p>
            <a:pPr marL="514350" lvl="1" indent="-285750"/>
            <a:endParaRPr lang="en-US" b="1" dirty="0"/>
          </a:p>
          <a:p>
            <a:pPr marL="514350" lvl="1" indent="-285750"/>
            <a:r>
              <a:rPr lang="en-US" b="1" dirty="0"/>
              <a:t>Some resistance (up to 40% with </a:t>
            </a:r>
            <a:r>
              <a:rPr lang="en-US" b="1" dirty="0" err="1"/>
              <a:t>revumenib</a:t>
            </a:r>
            <a:r>
              <a:rPr lang="en-US" b="1" dirty="0"/>
              <a:t>?) mediated by MEN1 resistance mutations. </a:t>
            </a:r>
          </a:p>
          <a:p>
            <a:pPr marL="742950" lvl="2" indent="-285750"/>
            <a:r>
              <a:rPr lang="en-US" b="1" dirty="0"/>
              <a:t>Contribution of MEN1 mutations to relapse with other </a:t>
            </a:r>
            <a:r>
              <a:rPr lang="en-US" b="1" dirty="0" err="1"/>
              <a:t>menin</a:t>
            </a:r>
            <a:r>
              <a:rPr lang="en-US" b="1" dirty="0"/>
              <a:t> inhibitors in clinical development largely unknown.</a:t>
            </a:r>
          </a:p>
          <a:p>
            <a:pPr marL="742950" lvl="2" indent="-285750"/>
            <a:endParaRPr lang="en-US" b="1" dirty="0"/>
          </a:p>
          <a:p>
            <a:pPr marL="514350" lvl="1" indent="-285750"/>
            <a:r>
              <a:rPr lang="en-US" b="1" dirty="0"/>
              <a:t>Outcomes after failure of </a:t>
            </a:r>
            <a:r>
              <a:rPr lang="en-US" b="1" dirty="0" err="1"/>
              <a:t>menin</a:t>
            </a:r>
            <a:r>
              <a:rPr lang="en-US" b="1" dirty="0"/>
              <a:t> inhibitors are poor. For patients who have not previously received </a:t>
            </a:r>
            <a:r>
              <a:rPr lang="en-US" b="1" dirty="0" err="1"/>
              <a:t>ven</a:t>
            </a:r>
            <a:r>
              <a:rPr lang="en-US" b="1" dirty="0"/>
              <a:t>, using a </a:t>
            </a:r>
            <a:r>
              <a:rPr lang="en-US" b="1" dirty="0" err="1"/>
              <a:t>ven</a:t>
            </a:r>
            <a:r>
              <a:rPr lang="en-US" b="1" dirty="0"/>
              <a:t> based strategy may be worthwhile.</a:t>
            </a:r>
          </a:p>
        </p:txBody>
      </p:sp>
    </p:spTree>
    <p:extLst>
      <p:ext uri="{BB962C8B-B14F-4D97-AF65-F5344CB8AC3E}">
        <p14:creationId xmlns:p14="http://schemas.microsoft.com/office/powerpoint/2010/main" val="122456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49D4-F7C6-A241-2E27-A0DC96B1E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2A30A-5E22-BD63-81D1-07C97EEBF925}"/>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91180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7D1CBC-3416-F7FF-6CF0-85D4BC96D05B}"/>
              </a:ext>
            </a:extLst>
          </p:cNvPr>
          <p:cNvSpPr>
            <a:spLocks noGrp="1"/>
          </p:cNvSpPr>
          <p:nvPr>
            <p:ph idx="46"/>
          </p:nvPr>
        </p:nvSpPr>
        <p:spPr/>
        <p:txBody>
          <a:bodyPr/>
          <a:lstStyle/>
          <a:p>
            <a:r>
              <a:rPr lang="en-US" dirty="0" err="1"/>
              <a:t>Revumenib</a:t>
            </a:r>
            <a:endParaRPr lang="en-US" dirty="0"/>
          </a:p>
        </p:txBody>
      </p:sp>
      <p:sp>
        <p:nvSpPr>
          <p:cNvPr id="3" name="Content Placeholder 2">
            <a:extLst>
              <a:ext uri="{FF2B5EF4-FFF2-40B4-BE49-F238E27FC236}">
                <a16:creationId xmlns:a16="http://schemas.microsoft.com/office/drawing/2014/main" id="{2617540F-D1B4-45D5-F4F8-91B24A9C6396}"/>
              </a:ext>
            </a:extLst>
          </p:cNvPr>
          <p:cNvSpPr>
            <a:spLocks noGrp="1"/>
          </p:cNvSpPr>
          <p:nvPr>
            <p:ph idx="47"/>
          </p:nvPr>
        </p:nvSpPr>
        <p:spPr/>
        <p:txBody>
          <a:bodyPr/>
          <a:lstStyle/>
          <a:p>
            <a:r>
              <a:rPr lang="en-US" dirty="0" err="1"/>
              <a:t>Revumenib</a:t>
            </a:r>
            <a:r>
              <a:rPr lang="en-US" dirty="0"/>
              <a:t> </a:t>
            </a:r>
          </a:p>
        </p:txBody>
      </p:sp>
      <p:sp>
        <p:nvSpPr>
          <p:cNvPr id="4" name="Content Placeholder 3">
            <a:extLst>
              <a:ext uri="{FF2B5EF4-FFF2-40B4-BE49-F238E27FC236}">
                <a16:creationId xmlns:a16="http://schemas.microsoft.com/office/drawing/2014/main" id="{F07E0572-9BD5-875C-D43C-B816AB09A821}"/>
              </a:ext>
            </a:extLst>
          </p:cNvPr>
          <p:cNvSpPr>
            <a:spLocks noGrp="1"/>
          </p:cNvSpPr>
          <p:nvPr>
            <p:ph idx="48"/>
          </p:nvPr>
        </p:nvSpPr>
        <p:spPr/>
        <p:txBody>
          <a:bodyPr/>
          <a:lstStyle/>
          <a:p>
            <a:r>
              <a:rPr lang="en-US" dirty="0" err="1"/>
              <a:t>Revumenib</a:t>
            </a:r>
            <a:r>
              <a:rPr lang="en-US" dirty="0"/>
              <a:t> </a:t>
            </a:r>
          </a:p>
        </p:txBody>
      </p:sp>
      <p:sp>
        <p:nvSpPr>
          <p:cNvPr id="5" name="Content Placeholder 4">
            <a:extLst>
              <a:ext uri="{FF2B5EF4-FFF2-40B4-BE49-F238E27FC236}">
                <a16:creationId xmlns:a16="http://schemas.microsoft.com/office/drawing/2014/main" id="{BFE78B2E-0011-D4A5-9FCA-1E39A0B48D86}"/>
              </a:ext>
            </a:extLst>
          </p:cNvPr>
          <p:cNvSpPr>
            <a:spLocks noGrp="1"/>
          </p:cNvSpPr>
          <p:nvPr>
            <p:ph idx="49"/>
          </p:nvPr>
        </p:nvSpPr>
        <p:spPr/>
        <p:txBody>
          <a:bodyPr/>
          <a:lstStyle/>
          <a:p>
            <a:r>
              <a:rPr lang="en-US" dirty="0"/>
              <a:t>Azacitidine + venetoclax + </a:t>
            </a:r>
            <a:r>
              <a:rPr lang="en-US" dirty="0" err="1"/>
              <a:t>revumenib</a:t>
            </a:r>
            <a:endParaRPr lang="en-US" dirty="0"/>
          </a:p>
        </p:txBody>
      </p:sp>
      <p:sp>
        <p:nvSpPr>
          <p:cNvPr id="6" name="Content Placeholder 5">
            <a:extLst>
              <a:ext uri="{FF2B5EF4-FFF2-40B4-BE49-F238E27FC236}">
                <a16:creationId xmlns:a16="http://schemas.microsoft.com/office/drawing/2014/main" id="{E99F56F9-DD38-DE1D-5D31-786A2FEB07E3}"/>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14D8F4D1-C95E-EA99-7AE4-65C3C49C00C2}"/>
              </a:ext>
            </a:extLst>
          </p:cNvPr>
          <p:cNvSpPr>
            <a:spLocks noGrp="1"/>
          </p:cNvSpPr>
          <p:nvPr>
            <p:ph idx="51"/>
          </p:nvPr>
        </p:nvSpPr>
        <p:spPr/>
        <p:txBody>
          <a:bodyPr/>
          <a:lstStyle/>
          <a:p>
            <a:r>
              <a:rPr lang="en-US" dirty="0"/>
              <a:t>HMA + </a:t>
            </a:r>
            <a:r>
              <a:rPr lang="en-US" dirty="0" err="1"/>
              <a:t>venetoclax</a:t>
            </a:r>
            <a:r>
              <a:rPr lang="en-US" dirty="0"/>
              <a:t> + </a:t>
            </a:r>
            <a:r>
              <a:rPr lang="en-US" dirty="0" err="1"/>
              <a:t>menin</a:t>
            </a:r>
            <a:r>
              <a:rPr lang="en-US" dirty="0"/>
              <a:t> inhibitor </a:t>
            </a:r>
          </a:p>
        </p:txBody>
      </p:sp>
      <p:sp>
        <p:nvSpPr>
          <p:cNvPr id="8" name="Title 7">
            <a:extLst>
              <a:ext uri="{FF2B5EF4-FFF2-40B4-BE49-F238E27FC236}">
                <a16:creationId xmlns:a16="http://schemas.microsoft.com/office/drawing/2014/main" id="{AEE5B51C-2DA1-F6FB-DC49-A9F6157711D8}"/>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 </a:t>
            </a:r>
            <a:r>
              <a:rPr lang="en-US" u="sng" dirty="0"/>
              <a:t>KMT2A rearrangement</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26DC1A7A-778D-247E-9EFD-952690399DA4}"/>
              </a:ext>
            </a:extLst>
          </p:cNvPr>
          <p:cNvSpPr>
            <a:spLocks noGrp="1"/>
          </p:cNvSpPr>
          <p:nvPr>
            <p:ph idx="52"/>
          </p:nvPr>
        </p:nvSpPr>
        <p:spPr/>
        <p:txBody>
          <a:bodyPr/>
          <a:lstStyle/>
          <a:p>
            <a:r>
              <a:rPr lang="en-US" sz="2200" dirty="0" err="1"/>
              <a:t>Revumenib</a:t>
            </a:r>
            <a:r>
              <a:rPr lang="en-US" sz="2200" dirty="0"/>
              <a:t>-based combination, possibly with azacitidine + </a:t>
            </a:r>
            <a:r>
              <a:rPr lang="en-US" sz="2200" dirty="0" err="1"/>
              <a:t>venetoclax</a:t>
            </a:r>
            <a:r>
              <a:rPr lang="en-US" sz="2200" dirty="0"/>
              <a:t> </a:t>
            </a:r>
          </a:p>
        </p:txBody>
      </p:sp>
      <p:sp>
        <p:nvSpPr>
          <p:cNvPr id="10" name="Content Placeholder 9">
            <a:extLst>
              <a:ext uri="{FF2B5EF4-FFF2-40B4-BE49-F238E27FC236}">
                <a16:creationId xmlns:a16="http://schemas.microsoft.com/office/drawing/2014/main" id="{762A4C4C-0490-9BA5-041C-8E22762BEC42}"/>
              </a:ext>
            </a:extLst>
          </p:cNvPr>
          <p:cNvSpPr>
            <a:spLocks noGrp="1"/>
          </p:cNvSpPr>
          <p:nvPr>
            <p:ph idx="53"/>
          </p:nvPr>
        </p:nvSpPr>
        <p:spPr/>
        <p:txBody>
          <a:bodyPr/>
          <a:lstStyle/>
          <a:p>
            <a:r>
              <a:rPr lang="en-US" dirty="0"/>
              <a:t>Azacitidine + venetoclax + </a:t>
            </a:r>
            <a:r>
              <a:rPr lang="en-US" dirty="0" err="1"/>
              <a:t>revumenib</a:t>
            </a:r>
            <a:endParaRPr lang="en-US" dirty="0"/>
          </a:p>
        </p:txBody>
      </p:sp>
    </p:spTree>
    <p:extLst>
      <p:ext uri="{BB962C8B-B14F-4D97-AF65-F5344CB8AC3E}">
        <p14:creationId xmlns:p14="http://schemas.microsoft.com/office/powerpoint/2010/main" val="395879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F5933-F814-8FCC-DBF5-A3058B4A7DF0}"/>
              </a:ext>
            </a:extLst>
          </p:cNvPr>
          <p:cNvSpPr>
            <a:spLocks noGrp="1"/>
          </p:cNvSpPr>
          <p:nvPr>
            <p:ph idx="46"/>
          </p:nvPr>
        </p:nvSpPr>
        <p:spPr/>
        <p:txBody>
          <a:bodyPr/>
          <a:lstStyle/>
          <a:p>
            <a:r>
              <a:rPr lang="en-US" dirty="0" err="1"/>
              <a:t>Revumenib</a:t>
            </a:r>
            <a:endParaRPr lang="en-US" dirty="0"/>
          </a:p>
        </p:txBody>
      </p:sp>
      <p:sp>
        <p:nvSpPr>
          <p:cNvPr id="3" name="Content Placeholder 2">
            <a:extLst>
              <a:ext uri="{FF2B5EF4-FFF2-40B4-BE49-F238E27FC236}">
                <a16:creationId xmlns:a16="http://schemas.microsoft.com/office/drawing/2014/main" id="{C766D2F8-480B-D89B-03E9-73353D78B0B9}"/>
              </a:ext>
            </a:extLst>
          </p:cNvPr>
          <p:cNvSpPr>
            <a:spLocks noGrp="1"/>
          </p:cNvSpPr>
          <p:nvPr>
            <p:ph idx="47"/>
          </p:nvPr>
        </p:nvSpPr>
        <p:spPr/>
        <p:txBody>
          <a:bodyPr/>
          <a:lstStyle/>
          <a:p>
            <a:r>
              <a:rPr lang="en-US" dirty="0" err="1"/>
              <a:t>Revumenib</a:t>
            </a:r>
            <a:r>
              <a:rPr lang="en-US" dirty="0"/>
              <a:t> </a:t>
            </a:r>
          </a:p>
        </p:txBody>
      </p:sp>
      <p:sp>
        <p:nvSpPr>
          <p:cNvPr id="4" name="Content Placeholder 3">
            <a:extLst>
              <a:ext uri="{FF2B5EF4-FFF2-40B4-BE49-F238E27FC236}">
                <a16:creationId xmlns:a16="http://schemas.microsoft.com/office/drawing/2014/main" id="{BD5003DE-CD6B-8F26-50F2-2B4DB04A4001}"/>
              </a:ext>
            </a:extLst>
          </p:cNvPr>
          <p:cNvSpPr>
            <a:spLocks noGrp="1"/>
          </p:cNvSpPr>
          <p:nvPr>
            <p:ph idx="48"/>
          </p:nvPr>
        </p:nvSpPr>
        <p:spPr/>
        <p:txBody>
          <a:bodyPr/>
          <a:lstStyle/>
          <a:p>
            <a:r>
              <a:rPr lang="en-US" dirty="0" err="1"/>
              <a:t>Revumenib</a:t>
            </a:r>
            <a:r>
              <a:rPr lang="en-US" dirty="0"/>
              <a:t> </a:t>
            </a:r>
          </a:p>
        </p:txBody>
      </p:sp>
      <p:sp>
        <p:nvSpPr>
          <p:cNvPr id="5" name="Content Placeholder 4">
            <a:extLst>
              <a:ext uri="{FF2B5EF4-FFF2-40B4-BE49-F238E27FC236}">
                <a16:creationId xmlns:a16="http://schemas.microsoft.com/office/drawing/2014/main" id="{29A0422F-C546-1D88-F163-7B6B58643E4A}"/>
              </a:ext>
            </a:extLst>
          </p:cNvPr>
          <p:cNvSpPr>
            <a:spLocks noGrp="1"/>
          </p:cNvSpPr>
          <p:nvPr>
            <p:ph idx="49"/>
          </p:nvPr>
        </p:nvSpPr>
        <p:spPr/>
        <p:txBody>
          <a:bodyPr/>
          <a:lstStyle/>
          <a:p>
            <a:r>
              <a:rPr lang="en-US" dirty="0" err="1"/>
              <a:t>Revumenib</a:t>
            </a:r>
            <a:r>
              <a:rPr lang="en-US" dirty="0"/>
              <a:t> </a:t>
            </a:r>
          </a:p>
        </p:txBody>
      </p:sp>
      <p:sp>
        <p:nvSpPr>
          <p:cNvPr id="6" name="Content Placeholder 5">
            <a:extLst>
              <a:ext uri="{FF2B5EF4-FFF2-40B4-BE49-F238E27FC236}">
                <a16:creationId xmlns:a16="http://schemas.microsoft.com/office/drawing/2014/main" id="{BFB67F8E-F21C-92F3-FF37-78573B4F3A39}"/>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D402470F-5330-EDA1-111E-51DCAE88E643}"/>
              </a:ext>
            </a:extLst>
          </p:cNvPr>
          <p:cNvSpPr>
            <a:spLocks noGrp="1"/>
          </p:cNvSpPr>
          <p:nvPr>
            <p:ph idx="51"/>
          </p:nvPr>
        </p:nvSpPr>
        <p:spPr/>
        <p:txBody>
          <a:bodyPr/>
          <a:lstStyle/>
          <a:p>
            <a:r>
              <a:rPr lang="en-US" dirty="0" err="1"/>
              <a:t>Revumenib</a:t>
            </a:r>
            <a:r>
              <a:rPr lang="en-US" dirty="0"/>
              <a:t> </a:t>
            </a:r>
          </a:p>
        </p:txBody>
      </p:sp>
      <p:sp>
        <p:nvSpPr>
          <p:cNvPr id="8" name="Title 7">
            <a:extLst>
              <a:ext uri="{FF2B5EF4-FFF2-40B4-BE49-F238E27FC236}">
                <a16:creationId xmlns:a16="http://schemas.microsoft.com/office/drawing/2014/main" id="{BEE62B02-7A09-7C25-7A7A-1A4C88A58F75}"/>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 </a:t>
            </a:r>
            <a:r>
              <a:rPr lang="en-US" u="sng" dirty="0"/>
              <a:t>KMT2A rearrangement</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84D06D06-AE96-87C4-9589-1589E79D566C}"/>
              </a:ext>
            </a:extLst>
          </p:cNvPr>
          <p:cNvSpPr>
            <a:spLocks noGrp="1"/>
          </p:cNvSpPr>
          <p:nvPr>
            <p:ph idx="52"/>
          </p:nvPr>
        </p:nvSpPr>
        <p:spPr/>
        <p:txBody>
          <a:bodyPr/>
          <a:lstStyle/>
          <a:p>
            <a:r>
              <a:rPr lang="en-US" dirty="0" err="1"/>
              <a:t>Revumenib</a:t>
            </a:r>
            <a:r>
              <a:rPr lang="en-US" dirty="0"/>
              <a:t> </a:t>
            </a:r>
          </a:p>
        </p:txBody>
      </p:sp>
      <p:sp>
        <p:nvSpPr>
          <p:cNvPr id="10" name="Content Placeholder 9">
            <a:extLst>
              <a:ext uri="{FF2B5EF4-FFF2-40B4-BE49-F238E27FC236}">
                <a16:creationId xmlns:a16="http://schemas.microsoft.com/office/drawing/2014/main" id="{1786B6B9-D96B-C9B8-3A15-7DACB7CC9EAE}"/>
              </a:ext>
            </a:extLst>
          </p:cNvPr>
          <p:cNvSpPr>
            <a:spLocks noGrp="1"/>
          </p:cNvSpPr>
          <p:nvPr>
            <p:ph idx="53"/>
          </p:nvPr>
        </p:nvSpPr>
        <p:spPr/>
        <p:txBody>
          <a:bodyPr/>
          <a:lstStyle/>
          <a:p>
            <a:r>
              <a:rPr lang="en-US" dirty="0" err="1"/>
              <a:t>Revumenib</a:t>
            </a:r>
            <a:endParaRPr lang="en-US" dirty="0"/>
          </a:p>
        </p:txBody>
      </p:sp>
    </p:spTree>
    <p:extLst>
      <p:ext uri="{BB962C8B-B14F-4D97-AF65-F5344CB8AC3E}">
        <p14:creationId xmlns:p14="http://schemas.microsoft.com/office/powerpoint/2010/main" val="1901779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CAA70F-E6DD-9A05-D9EA-B95D5B8440F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9A6C2EB-4A78-8330-3569-DBA5BF51EDCD}"/>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Treatment decision-making for</a:t>
            </a:r>
            <a:br>
              <a:rPr lang="en-US" dirty="0">
                <a:solidFill>
                  <a:srgbClr val="FFFFFF"/>
                </a:solidFill>
              </a:rPr>
            </a:br>
            <a:r>
              <a:rPr lang="en-US" dirty="0">
                <a:solidFill>
                  <a:srgbClr val="FFFFFF"/>
                </a:solidFill>
              </a:rPr>
              <a:t>older patients with AML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09F22B4-8225-F50E-0135-9FF3112C60A9}"/>
              </a:ext>
            </a:extLst>
          </p:cNvPr>
          <p:cNvSpPr>
            <a:spLocks noGrp="1"/>
          </p:cNvSpPr>
          <p:nvPr>
            <p:ph idx="1"/>
          </p:nvPr>
        </p:nvSpPr>
        <p:spPr>
          <a:xfrm>
            <a:off x="4434951" y="953293"/>
            <a:ext cx="6906491" cy="5585619"/>
          </a:xfrm>
        </p:spPr>
        <p:txBody>
          <a:bodyPr anchor="ctr">
            <a:normAutofit/>
          </a:bodyPr>
          <a:lstStyle/>
          <a:p>
            <a:r>
              <a:rPr lang="en-US" sz="2600"/>
              <a:t>What is “old” for AML?</a:t>
            </a:r>
          </a:p>
          <a:p>
            <a:r>
              <a:rPr lang="en-US" sz="2600"/>
              <a:t>How do we determine fitness?</a:t>
            </a:r>
          </a:p>
          <a:p>
            <a:endParaRPr lang="en-US" sz="2600"/>
          </a:p>
          <a:p>
            <a:r>
              <a:rPr lang="en-US" sz="2600"/>
              <a:t>Disease biology to determine optimal treatment</a:t>
            </a:r>
          </a:p>
          <a:p>
            <a:r>
              <a:rPr lang="en-US" sz="2600"/>
              <a:t>Incorporation of targeted agents</a:t>
            </a:r>
          </a:p>
          <a:p>
            <a:r>
              <a:rPr lang="en-US" sz="2600"/>
              <a:t>Shared decision making with the patient</a:t>
            </a:r>
          </a:p>
          <a:p>
            <a:endParaRPr lang="en-US" sz="2600"/>
          </a:p>
          <a:p>
            <a:r>
              <a:rPr lang="en-US" sz="2600"/>
              <a:t>What if “intensive therapy” isn’t better than less intensive?</a:t>
            </a:r>
          </a:p>
          <a:p>
            <a:r>
              <a:rPr lang="en-US" sz="2600"/>
              <a:t>Clinical trial design less focused on age vs fitness</a:t>
            </a:r>
          </a:p>
          <a:p>
            <a:endParaRPr lang="en-US" sz="2600"/>
          </a:p>
          <a:p>
            <a:endParaRPr lang="en-US" sz="2600" dirty="0"/>
          </a:p>
        </p:txBody>
      </p:sp>
    </p:spTree>
    <p:extLst>
      <p:ext uri="{BB962C8B-B14F-4D97-AF65-F5344CB8AC3E}">
        <p14:creationId xmlns:p14="http://schemas.microsoft.com/office/powerpoint/2010/main" val="3328895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599F46-148A-DFBF-FBCA-FD93E046FCC0}"/>
              </a:ext>
            </a:extLst>
          </p:cNvPr>
          <p:cNvSpPr>
            <a:spLocks noGrp="1"/>
          </p:cNvSpPr>
          <p:nvPr>
            <p:ph idx="46"/>
          </p:nvPr>
        </p:nvSpPr>
        <p:spPr/>
        <p:txBody>
          <a:bodyPr/>
          <a:lstStyle/>
          <a:p>
            <a:r>
              <a:rPr lang="en-US" dirty="0" err="1"/>
              <a:t>Ziftomenib</a:t>
            </a:r>
            <a:endParaRPr lang="en-US" dirty="0"/>
          </a:p>
        </p:txBody>
      </p:sp>
      <p:sp>
        <p:nvSpPr>
          <p:cNvPr id="3" name="Content Placeholder 2">
            <a:extLst>
              <a:ext uri="{FF2B5EF4-FFF2-40B4-BE49-F238E27FC236}">
                <a16:creationId xmlns:a16="http://schemas.microsoft.com/office/drawing/2014/main" id="{EFC53F36-8012-8ECA-E43C-7EACF8E20D0A}"/>
              </a:ext>
            </a:extLst>
          </p:cNvPr>
          <p:cNvSpPr>
            <a:spLocks noGrp="1"/>
          </p:cNvSpPr>
          <p:nvPr>
            <p:ph idx="47"/>
          </p:nvPr>
        </p:nvSpPr>
        <p:spPr/>
        <p:txBody>
          <a:bodyPr/>
          <a:lstStyle/>
          <a:p>
            <a:r>
              <a:rPr lang="en-US" dirty="0" err="1"/>
              <a:t>Ziftomenib</a:t>
            </a:r>
            <a:r>
              <a:rPr lang="en-US" dirty="0"/>
              <a:t> </a:t>
            </a:r>
          </a:p>
        </p:txBody>
      </p:sp>
      <p:sp>
        <p:nvSpPr>
          <p:cNvPr id="4" name="Content Placeholder 3">
            <a:extLst>
              <a:ext uri="{FF2B5EF4-FFF2-40B4-BE49-F238E27FC236}">
                <a16:creationId xmlns:a16="http://schemas.microsoft.com/office/drawing/2014/main" id="{5AD07F4F-5E1C-50AD-548D-2122779DD319}"/>
              </a:ext>
            </a:extLst>
          </p:cNvPr>
          <p:cNvSpPr>
            <a:spLocks noGrp="1"/>
          </p:cNvSpPr>
          <p:nvPr>
            <p:ph idx="48"/>
          </p:nvPr>
        </p:nvSpPr>
        <p:spPr/>
        <p:txBody>
          <a:bodyPr/>
          <a:lstStyle/>
          <a:p>
            <a:r>
              <a:rPr lang="en-US" dirty="0"/>
              <a:t>HMA + </a:t>
            </a:r>
            <a:r>
              <a:rPr lang="en-US" dirty="0" err="1"/>
              <a:t>venetoclax</a:t>
            </a:r>
            <a:r>
              <a:rPr lang="en-US" dirty="0"/>
              <a:t> </a:t>
            </a:r>
          </a:p>
        </p:txBody>
      </p:sp>
      <p:sp>
        <p:nvSpPr>
          <p:cNvPr id="5" name="Content Placeholder 4">
            <a:extLst>
              <a:ext uri="{FF2B5EF4-FFF2-40B4-BE49-F238E27FC236}">
                <a16:creationId xmlns:a16="http://schemas.microsoft.com/office/drawing/2014/main" id="{F02860C3-CA40-B75E-7785-E226C9D5CCFA}"/>
              </a:ext>
            </a:extLst>
          </p:cNvPr>
          <p:cNvSpPr>
            <a:spLocks noGrp="1"/>
          </p:cNvSpPr>
          <p:nvPr>
            <p:ph idx="49"/>
          </p:nvPr>
        </p:nvSpPr>
        <p:spPr/>
        <p:txBody>
          <a:bodyPr/>
          <a:lstStyle/>
          <a:p>
            <a:r>
              <a:rPr lang="en-US" dirty="0"/>
              <a:t>Azacitidine + venetoclax + </a:t>
            </a:r>
            <a:r>
              <a:rPr lang="en-US" dirty="0" err="1"/>
              <a:t>revumenib</a:t>
            </a:r>
            <a:endParaRPr lang="en-US" dirty="0"/>
          </a:p>
        </p:txBody>
      </p:sp>
      <p:sp>
        <p:nvSpPr>
          <p:cNvPr id="6" name="Content Placeholder 5">
            <a:extLst>
              <a:ext uri="{FF2B5EF4-FFF2-40B4-BE49-F238E27FC236}">
                <a16:creationId xmlns:a16="http://schemas.microsoft.com/office/drawing/2014/main" id="{D232046F-22D0-05C1-4CB0-727F3816AC8D}"/>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E19A02C3-0C72-E3B9-E903-C32E59016BD7}"/>
              </a:ext>
            </a:extLst>
          </p:cNvPr>
          <p:cNvSpPr>
            <a:spLocks noGrp="1"/>
          </p:cNvSpPr>
          <p:nvPr>
            <p:ph idx="51"/>
          </p:nvPr>
        </p:nvSpPr>
        <p:spPr/>
        <p:txBody>
          <a:bodyPr/>
          <a:lstStyle/>
          <a:p>
            <a:r>
              <a:rPr lang="en-US" dirty="0"/>
              <a:t>HMA + </a:t>
            </a:r>
            <a:r>
              <a:rPr lang="en-US" dirty="0" err="1"/>
              <a:t>venetoclax</a:t>
            </a:r>
            <a:r>
              <a:rPr lang="en-US" dirty="0"/>
              <a:t> </a:t>
            </a:r>
          </a:p>
        </p:txBody>
      </p:sp>
      <p:sp>
        <p:nvSpPr>
          <p:cNvPr id="8" name="Title 7">
            <a:extLst>
              <a:ext uri="{FF2B5EF4-FFF2-40B4-BE49-F238E27FC236}">
                <a16:creationId xmlns:a16="http://schemas.microsoft.com/office/drawing/2014/main" id="{19C91BD9-F1F3-F8A7-EEF2-AF123AC7E4BB}"/>
              </a:ext>
            </a:extLst>
          </p:cNvPr>
          <p:cNvSpPr>
            <a:spLocks noGrp="1"/>
          </p:cNvSpPr>
          <p:nvPr>
            <p:ph type="title"/>
          </p:nvPr>
        </p:nvSpPr>
        <p:spPr/>
        <p:txBody>
          <a:bodyPr/>
          <a:lstStyle/>
          <a:p>
            <a:r>
              <a:rPr lang="en-US" dirty="0"/>
              <a:t>Regulatory and reimbursement issues aside, which treatment would you generally recommend next for a </a:t>
            </a:r>
            <a:r>
              <a:rPr lang="en-US" u="sng" dirty="0"/>
              <a:t>60-year-old</a:t>
            </a:r>
            <a:r>
              <a:rPr lang="en-US" dirty="0"/>
              <a:t> patient with AML and an </a:t>
            </a:r>
            <a:r>
              <a:rPr lang="en-US" u="sng" dirty="0"/>
              <a:t>NPM1 mutation</a:t>
            </a:r>
            <a:r>
              <a:rPr lang="en-US" dirty="0"/>
              <a:t> who experienced disease progression after 7 + 3 followed by ASCT?</a:t>
            </a:r>
          </a:p>
        </p:txBody>
      </p:sp>
      <p:sp>
        <p:nvSpPr>
          <p:cNvPr id="9" name="Content Placeholder 8">
            <a:extLst>
              <a:ext uri="{FF2B5EF4-FFF2-40B4-BE49-F238E27FC236}">
                <a16:creationId xmlns:a16="http://schemas.microsoft.com/office/drawing/2014/main" id="{8A1FF67F-00AD-93B7-4773-3111F7CBA320}"/>
              </a:ext>
            </a:extLst>
          </p:cNvPr>
          <p:cNvSpPr>
            <a:spLocks noGrp="1"/>
          </p:cNvSpPr>
          <p:nvPr>
            <p:ph idx="52"/>
          </p:nvPr>
        </p:nvSpPr>
        <p:spPr/>
        <p:txBody>
          <a:bodyPr/>
          <a:lstStyle/>
          <a:p>
            <a:r>
              <a:rPr lang="en-US" sz="2200" dirty="0" err="1"/>
              <a:t>Ziftomenib</a:t>
            </a:r>
            <a:r>
              <a:rPr lang="en-US" sz="2200" dirty="0"/>
              <a:t>-based combination, possibly with azacitidine + </a:t>
            </a:r>
            <a:r>
              <a:rPr lang="en-US" sz="2200" dirty="0" err="1"/>
              <a:t>venetoclax</a:t>
            </a:r>
            <a:r>
              <a:rPr lang="en-US" sz="2200" dirty="0"/>
              <a:t> </a:t>
            </a:r>
          </a:p>
        </p:txBody>
      </p:sp>
      <p:sp>
        <p:nvSpPr>
          <p:cNvPr id="10" name="Content Placeholder 9">
            <a:extLst>
              <a:ext uri="{FF2B5EF4-FFF2-40B4-BE49-F238E27FC236}">
                <a16:creationId xmlns:a16="http://schemas.microsoft.com/office/drawing/2014/main" id="{DBB06083-D8C4-93ED-5ED0-ED60CB91522B}"/>
              </a:ext>
            </a:extLst>
          </p:cNvPr>
          <p:cNvSpPr>
            <a:spLocks noGrp="1"/>
          </p:cNvSpPr>
          <p:nvPr>
            <p:ph idx="53"/>
          </p:nvPr>
        </p:nvSpPr>
        <p:spPr/>
        <p:txBody>
          <a:bodyPr/>
          <a:lstStyle/>
          <a:p>
            <a:r>
              <a:rPr lang="en-US" dirty="0"/>
              <a:t>Azacitidine + venetoclax + </a:t>
            </a:r>
            <a:r>
              <a:rPr lang="en-US" dirty="0" err="1"/>
              <a:t>ziftomenib</a:t>
            </a:r>
            <a:endParaRPr lang="en-US" dirty="0"/>
          </a:p>
        </p:txBody>
      </p:sp>
    </p:spTree>
    <p:extLst>
      <p:ext uri="{BB962C8B-B14F-4D97-AF65-F5344CB8AC3E}">
        <p14:creationId xmlns:p14="http://schemas.microsoft.com/office/powerpoint/2010/main" val="2111245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FCC59-B0EE-5A4F-6A4F-79E1EAF340C4}"/>
              </a:ext>
            </a:extLst>
          </p:cNvPr>
          <p:cNvSpPr>
            <a:spLocks noGrp="1"/>
          </p:cNvSpPr>
          <p:nvPr>
            <p:ph idx="46"/>
          </p:nvPr>
        </p:nvSpPr>
        <p:spPr/>
        <p:txBody>
          <a:bodyPr/>
          <a:lstStyle/>
          <a:p>
            <a:r>
              <a:rPr lang="en-US" dirty="0" err="1"/>
              <a:t>Ziftomenib</a:t>
            </a:r>
            <a:endParaRPr lang="en-US" dirty="0"/>
          </a:p>
        </p:txBody>
      </p:sp>
      <p:sp>
        <p:nvSpPr>
          <p:cNvPr id="3" name="Content Placeholder 2">
            <a:extLst>
              <a:ext uri="{FF2B5EF4-FFF2-40B4-BE49-F238E27FC236}">
                <a16:creationId xmlns:a16="http://schemas.microsoft.com/office/drawing/2014/main" id="{712FA17E-7AE4-B270-D863-22EB8E2BC4E3}"/>
              </a:ext>
            </a:extLst>
          </p:cNvPr>
          <p:cNvSpPr>
            <a:spLocks noGrp="1"/>
          </p:cNvSpPr>
          <p:nvPr>
            <p:ph idx="47"/>
          </p:nvPr>
        </p:nvSpPr>
        <p:spPr/>
        <p:txBody>
          <a:bodyPr/>
          <a:lstStyle/>
          <a:p>
            <a:r>
              <a:rPr lang="en-US" dirty="0" err="1"/>
              <a:t>Ziftomenib</a:t>
            </a:r>
            <a:r>
              <a:rPr lang="en-US" dirty="0"/>
              <a:t> </a:t>
            </a:r>
          </a:p>
        </p:txBody>
      </p:sp>
      <p:sp>
        <p:nvSpPr>
          <p:cNvPr id="4" name="Content Placeholder 3">
            <a:extLst>
              <a:ext uri="{FF2B5EF4-FFF2-40B4-BE49-F238E27FC236}">
                <a16:creationId xmlns:a16="http://schemas.microsoft.com/office/drawing/2014/main" id="{86DF35DC-BE2B-A2A9-FEE8-E0649CE5598C}"/>
              </a:ext>
            </a:extLst>
          </p:cNvPr>
          <p:cNvSpPr>
            <a:spLocks noGrp="1"/>
          </p:cNvSpPr>
          <p:nvPr>
            <p:ph idx="48"/>
          </p:nvPr>
        </p:nvSpPr>
        <p:spPr/>
        <p:txBody>
          <a:bodyPr/>
          <a:lstStyle/>
          <a:p>
            <a:r>
              <a:rPr lang="en-US" dirty="0" err="1"/>
              <a:t>Revumenib</a:t>
            </a:r>
            <a:r>
              <a:rPr lang="en-US" dirty="0"/>
              <a:t> or </a:t>
            </a:r>
            <a:r>
              <a:rPr lang="en-US" dirty="0" err="1"/>
              <a:t>ziftomenib</a:t>
            </a:r>
            <a:r>
              <a:rPr lang="en-US" dirty="0"/>
              <a:t> </a:t>
            </a:r>
          </a:p>
        </p:txBody>
      </p:sp>
      <p:sp>
        <p:nvSpPr>
          <p:cNvPr id="5" name="Content Placeholder 4">
            <a:extLst>
              <a:ext uri="{FF2B5EF4-FFF2-40B4-BE49-F238E27FC236}">
                <a16:creationId xmlns:a16="http://schemas.microsoft.com/office/drawing/2014/main" id="{020A36AA-84AC-939B-B3C5-94C1F9E982B4}"/>
              </a:ext>
            </a:extLst>
          </p:cNvPr>
          <p:cNvSpPr>
            <a:spLocks noGrp="1"/>
          </p:cNvSpPr>
          <p:nvPr>
            <p:ph idx="49"/>
          </p:nvPr>
        </p:nvSpPr>
        <p:spPr/>
        <p:txBody>
          <a:bodyPr/>
          <a:lstStyle/>
          <a:p>
            <a:r>
              <a:rPr lang="en-US" dirty="0" err="1"/>
              <a:t>Revumenib</a:t>
            </a:r>
            <a:r>
              <a:rPr lang="en-US" dirty="0"/>
              <a:t> or </a:t>
            </a:r>
            <a:r>
              <a:rPr lang="en-US" dirty="0" err="1"/>
              <a:t>ziftomenib</a:t>
            </a:r>
            <a:r>
              <a:rPr lang="en-US"/>
              <a:t> </a:t>
            </a:r>
            <a:endParaRPr lang="en-US" dirty="0"/>
          </a:p>
        </p:txBody>
      </p:sp>
      <p:sp>
        <p:nvSpPr>
          <p:cNvPr id="6" name="Content Placeholder 5">
            <a:extLst>
              <a:ext uri="{FF2B5EF4-FFF2-40B4-BE49-F238E27FC236}">
                <a16:creationId xmlns:a16="http://schemas.microsoft.com/office/drawing/2014/main" id="{AAEE24E2-3FC7-B628-4366-812F335C51E1}"/>
              </a:ext>
            </a:extLst>
          </p:cNvPr>
          <p:cNvSpPr>
            <a:spLocks noGrp="1"/>
          </p:cNvSpPr>
          <p:nvPr>
            <p:ph idx="50"/>
          </p:nvPr>
        </p:nvSpPr>
        <p:spPr/>
        <p:txBody>
          <a:bodyPr/>
          <a:lstStyle/>
          <a:p>
            <a:r>
              <a:rPr lang="en-US" dirty="0" err="1"/>
              <a:t>Revumenib</a:t>
            </a:r>
            <a:r>
              <a:rPr lang="en-US" dirty="0"/>
              <a:t> </a:t>
            </a:r>
          </a:p>
        </p:txBody>
      </p:sp>
      <p:sp>
        <p:nvSpPr>
          <p:cNvPr id="7" name="Content Placeholder 6">
            <a:extLst>
              <a:ext uri="{FF2B5EF4-FFF2-40B4-BE49-F238E27FC236}">
                <a16:creationId xmlns:a16="http://schemas.microsoft.com/office/drawing/2014/main" id="{61004117-C22D-30A3-E4A1-21BE520BF13C}"/>
              </a:ext>
            </a:extLst>
          </p:cNvPr>
          <p:cNvSpPr>
            <a:spLocks noGrp="1"/>
          </p:cNvSpPr>
          <p:nvPr>
            <p:ph idx="51"/>
          </p:nvPr>
        </p:nvSpPr>
        <p:spPr/>
        <p:txBody>
          <a:bodyPr/>
          <a:lstStyle/>
          <a:p>
            <a:r>
              <a:rPr lang="en-US" dirty="0" err="1"/>
              <a:t>Ziftomenib</a:t>
            </a:r>
            <a:r>
              <a:rPr lang="en-US" dirty="0"/>
              <a:t> </a:t>
            </a:r>
          </a:p>
        </p:txBody>
      </p:sp>
      <p:sp>
        <p:nvSpPr>
          <p:cNvPr id="8" name="Title 7">
            <a:extLst>
              <a:ext uri="{FF2B5EF4-FFF2-40B4-BE49-F238E27FC236}">
                <a16:creationId xmlns:a16="http://schemas.microsoft.com/office/drawing/2014/main" id="{753E9B02-BA81-72A5-2828-94E0913E3B71}"/>
              </a:ext>
            </a:extLst>
          </p:cNvPr>
          <p:cNvSpPr>
            <a:spLocks noGrp="1"/>
          </p:cNvSpPr>
          <p:nvPr>
            <p:ph type="title"/>
          </p:nvPr>
        </p:nvSpPr>
        <p:spPr/>
        <p:txBody>
          <a:bodyPr/>
          <a:lstStyle/>
          <a:p>
            <a:r>
              <a:rPr lang="en-US" dirty="0"/>
              <a:t>Regulatory and reimbursement issues aside, which treatment would you generally recommend next for an </a:t>
            </a:r>
            <a:r>
              <a:rPr lang="en-US" u="sng" dirty="0"/>
              <a:t>80-year-old</a:t>
            </a:r>
            <a:r>
              <a:rPr lang="en-US" dirty="0"/>
              <a:t> patient with AML and an </a:t>
            </a:r>
            <a:r>
              <a:rPr lang="en-US" u="sng" dirty="0"/>
              <a:t>NPM1 mutation</a:t>
            </a:r>
            <a:r>
              <a:rPr lang="en-US" dirty="0"/>
              <a:t> who experienced disease progression on azacitidine/</a:t>
            </a:r>
            <a:r>
              <a:rPr lang="en-US" dirty="0" err="1"/>
              <a:t>venetoclax</a:t>
            </a:r>
            <a:r>
              <a:rPr lang="en-US" dirty="0"/>
              <a:t>?</a:t>
            </a:r>
          </a:p>
        </p:txBody>
      </p:sp>
      <p:sp>
        <p:nvSpPr>
          <p:cNvPr id="9" name="Content Placeholder 8">
            <a:extLst>
              <a:ext uri="{FF2B5EF4-FFF2-40B4-BE49-F238E27FC236}">
                <a16:creationId xmlns:a16="http://schemas.microsoft.com/office/drawing/2014/main" id="{93DDA076-82C8-A561-9A6F-61E3FD773903}"/>
              </a:ext>
            </a:extLst>
          </p:cNvPr>
          <p:cNvSpPr>
            <a:spLocks noGrp="1"/>
          </p:cNvSpPr>
          <p:nvPr>
            <p:ph idx="52"/>
          </p:nvPr>
        </p:nvSpPr>
        <p:spPr/>
        <p:txBody>
          <a:bodyPr/>
          <a:lstStyle/>
          <a:p>
            <a:r>
              <a:rPr lang="en-US" dirty="0" err="1"/>
              <a:t>Ziftomenib</a:t>
            </a:r>
            <a:r>
              <a:rPr lang="en-US" dirty="0"/>
              <a:t> </a:t>
            </a:r>
          </a:p>
        </p:txBody>
      </p:sp>
      <p:sp>
        <p:nvSpPr>
          <p:cNvPr id="10" name="Content Placeholder 9">
            <a:extLst>
              <a:ext uri="{FF2B5EF4-FFF2-40B4-BE49-F238E27FC236}">
                <a16:creationId xmlns:a16="http://schemas.microsoft.com/office/drawing/2014/main" id="{E374817C-316E-1493-C7FC-E0CA91B8A7D4}"/>
              </a:ext>
            </a:extLst>
          </p:cNvPr>
          <p:cNvSpPr>
            <a:spLocks noGrp="1"/>
          </p:cNvSpPr>
          <p:nvPr>
            <p:ph idx="53"/>
          </p:nvPr>
        </p:nvSpPr>
        <p:spPr/>
        <p:txBody>
          <a:bodyPr/>
          <a:lstStyle/>
          <a:p>
            <a:r>
              <a:rPr lang="en-US" dirty="0" err="1"/>
              <a:t>Ziftomenib</a:t>
            </a:r>
            <a:endParaRPr lang="en-US" dirty="0"/>
          </a:p>
        </p:txBody>
      </p:sp>
    </p:spTree>
    <p:extLst>
      <p:ext uri="{BB962C8B-B14F-4D97-AF65-F5344CB8AC3E}">
        <p14:creationId xmlns:p14="http://schemas.microsoft.com/office/powerpoint/2010/main" val="4111108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5AD8100-5ACE-3A23-E7C8-92DB1064A14B}"/>
              </a:ext>
            </a:extLst>
          </p:cNvPr>
          <p:cNvSpPr>
            <a:spLocks noGrp="1"/>
          </p:cNvSpPr>
          <p:nvPr>
            <p:ph idx="46"/>
          </p:nvPr>
        </p:nvSpPr>
        <p:spPr/>
        <p:txBody>
          <a:bodyPr/>
          <a:lstStyle/>
          <a:p>
            <a:r>
              <a:rPr lang="en-US" dirty="0"/>
              <a:t>Efficacy is about the same </a:t>
            </a:r>
          </a:p>
        </p:txBody>
      </p:sp>
      <p:sp>
        <p:nvSpPr>
          <p:cNvPr id="13" name="Content Placeholder 12">
            <a:extLst>
              <a:ext uri="{FF2B5EF4-FFF2-40B4-BE49-F238E27FC236}">
                <a16:creationId xmlns:a16="http://schemas.microsoft.com/office/drawing/2014/main" id="{E30F70FA-AE96-6738-F553-67986008C1B5}"/>
              </a:ext>
            </a:extLst>
          </p:cNvPr>
          <p:cNvSpPr>
            <a:spLocks noGrp="1"/>
          </p:cNvSpPr>
          <p:nvPr>
            <p:ph idx="47"/>
          </p:nvPr>
        </p:nvSpPr>
        <p:spPr/>
        <p:txBody>
          <a:bodyPr/>
          <a:lstStyle/>
          <a:p>
            <a:r>
              <a:rPr lang="en-US" dirty="0" err="1"/>
              <a:t>Enzomenib</a:t>
            </a:r>
            <a:r>
              <a:rPr lang="en-US" dirty="0"/>
              <a:t> is most efficacious </a:t>
            </a:r>
          </a:p>
        </p:txBody>
      </p:sp>
      <p:sp>
        <p:nvSpPr>
          <p:cNvPr id="14" name="Content Placeholder 13">
            <a:extLst>
              <a:ext uri="{FF2B5EF4-FFF2-40B4-BE49-F238E27FC236}">
                <a16:creationId xmlns:a16="http://schemas.microsoft.com/office/drawing/2014/main" id="{08BCEED9-72D8-85EF-A4ED-1EEA0F341B8E}"/>
              </a:ext>
            </a:extLst>
          </p:cNvPr>
          <p:cNvSpPr>
            <a:spLocks noGrp="1"/>
          </p:cNvSpPr>
          <p:nvPr>
            <p:ph idx="48"/>
          </p:nvPr>
        </p:nvSpPr>
        <p:spPr/>
        <p:txBody>
          <a:bodyPr/>
          <a:lstStyle/>
          <a:p>
            <a:r>
              <a:rPr lang="en-US" dirty="0"/>
              <a:t>Efficacy is about the same </a:t>
            </a:r>
          </a:p>
        </p:txBody>
      </p:sp>
      <p:sp>
        <p:nvSpPr>
          <p:cNvPr id="15" name="Content Placeholder 14">
            <a:extLst>
              <a:ext uri="{FF2B5EF4-FFF2-40B4-BE49-F238E27FC236}">
                <a16:creationId xmlns:a16="http://schemas.microsoft.com/office/drawing/2014/main" id="{99EAF825-2E91-4778-7752-8D6CA3B95840}"/>
              </a:ext>
            </a:extLst>
          </p:cNvPr>
          <p:cNvSpPr>
            <a:spLocks noGrp="1"/>
          </p:cNvSpPr>
          <p:nvPr>
            <p:ph idx="49"/>
          </p:nvPr>
        </p:nvSpPr>
        <p:spPr/>
        <p:txBody>
          <a:bodyPr/>
          <a:lstStyle/>
          <a:p>
            <a:r>
              <a:rPr lang="en-US" dirty="0"/>
              <a:t>Efficacy is about the same </a:t>
            </a:r>
          </a:p>
        </p:txBody>
      </p:sp>
      <p:sp>
        <p:nvSpPr>
          <p:cNvPr id="16" name="Content Placeholder 15">
            <a:extLst>
              <a:ext uri="{FF2B5EF4-FFF2-40B4-BE49-F238E27FC236}">
                <a16:creationId xmlns:a16="http://schemas.microsoft.com/office/drawing/2014/main" id="{8B14B0BD-899D-7B24-C827-1C9C18898FB5}"/>
              </a:ext>
            </a:extLst>
          </p:cNvPr>
          <p:cNvSpPr>
            <a:spLocks noGrp="1"/>
          </p:cNvSpPr>
          <p:nvPr>
            <p:ph idx="50"/>
          </p:nvPr>
        </p:nvSpPr>
        <p:spPr/>
        <p:txBody>
          <a:bodyPr/>
          <a:lstStyle/>
          <a:p>
            <a:r>
              <a:rPr lang="en-US" dirty="0"/>
              <a:t>Efficacy is about the same </a:t>
            </a:r>
          </a:p>
        </p:txBody>
      </p:sp>
      <p:sp>
        <p:nvSpPr>
          <p:cNvPr id="17" name="Content Placeholder 16">
            <a:extLst>
              <a:ext uri="{FF2B5EF4-FFF2-40B4-BE49-F238E27FC236}">
                <a16:creationId xmlns:a16="http://schemas.microsoft.com/office/drawing/2014/main" id="{52369AB8-97E4-22B5-B9B8-A128B9AD68D8}"/>
              </a:ext>
            </a:extLst>
          </p:cNvPr>
          <p:cNvSpPr>
            <a:spLocks noGrp="1"/>
          </p:cNvSpPr>
          <p:nvPr>
            <p:ph idx="58"/>
          </p:nvPr>
        </p:nvSpPr>
        <p:spPr/>
        <p:txBody>
          <a:bodyPr/>
          <a:lstStyle/>
          <a:p>
            <a:r>
              <a:rPr lang="en-US" dirty="0"/>
              <a:t>Efficacy </a:t>
            </a:r>
          </a:p>
        </p:txBody>
      </p:sp>
      <p:sp>
        <p:nvSpPr>
          <p:cNvPr id="18" name="Content Placeholder 17">
            <a:extLst>
              <a:ext uri="{FF2B5EF4-FFF2-40B4-BE49-F238E27FC236}">
                <a16:creationId xmlns:a16="http://schemas.microsoft.com/office/drawing/2014/main" id="{F9EC60B6-E2FC-DDD2-1FD9-76D7E20D321B}"/>
              </a:ext>
            </a:extLst>
          </p:cNvPr>
          <p:cNvSpPr>
            <a:spLocks noGrp="1"/>
          </p:cNvSpPr>
          <p:nvPr>
            <p:ph idx="71"/>
          </p:nvPr>
        </p:nvSpPr>
        <p:spPr/>
        <p:txBody>
          <a:bodyPr/>
          <a:lstStyle/>
          <a:p>
            <a:r>
              <a:rPr lang="en-US" dirty="0"/>
              <a:t>Efficacy is about the same </a:t>
            </a:r>
          </a:p>
        </p:txBody>
      </p:sp>
      <p:sp>
        <p:nvSpPr>
          <p:cNvPr id="11" name="Title 10">
            <a:extLst>
              <a:ext uri="{FF2B5EF4-FFF2-40B4-BE49-F238E27FC236}">
                <a16:creationId xmlns:a16="http://schemas.microsoft.com/office/drawing/2014/main" id="{A49BEF15-CCE3-57BA-9113-F18D424E9D7C}"/>
              </a:ext>
            </a:extLst>
          </p:cNvPr>
          <p:cNvSpPr>
            <a:spLocks noGrp="1"/>
          </p:cNvSpPr>
          <p:nvPr>
            <p:ph type="title"/>
          </p:nvPr>
        </p:nvSpPr>
        <p:spPr/>
        <p:txBody>
          <a:bodyPr/>
          <a:lstStyle/>
          <a:p>
            <a:r>
              <a:rPr lang="en-US" dirty="0"/>
              <a:t>Based on published research data and your own clinical experience, how would you indirectly compare the global </a:t>
            </a:r>
            <a:r>
              <a:rPr lang="en-US" u="sng" dirty="0"/>
              <a:t>efficacy and tolerability/toxicity </a:t>
            </a:r>
            <a:r>
              <a:rPr lang="en-US" dirty="0"/>
              <a:t>of the available and investigational </a:t>
            </a:r>
            <a:r>
              <a:rPr lang="en-US" dirty="0" err="1"/>
              <a:t>menin</a:t>
            </a:r>
            <a:r>
              <a:rPr lang="en-US" dirty="0"/>
              <a:t> inhibitors for relapsed/refractory AML with an NPM1 mutation?</a:t>
            </a:r>
          </a:p>
        </p:txBody>
      </p:sp>
      <p:sp>
        <p:nvSpPr>
          <p:cNvPr id="19" name="Content Placeholder 18">
            <a:extLst>
              <a:ext uri="{FF2B5EF4-FFF2-40B4-BE49-F238E27FC236}">
                <a16:creationId xmlns:a16="http://schemas.microsoft.com/office/drawing/2014/main" id="{6F2B9434-95ED-C4EE-CF85-B47BBA24C02E}"/>
              </a:ext>
            </a:extLst>
          </p:cNvPr>
          <p:cNvSpPr>
            <a:spLocks noGrp="1"/>
          </p:cNvSpPr>
          <p:nvPr>
            <p:ph idx="73"/>
          </p:nvPr>
        </p:nvSpPr>
        <p:spPr/>
        <p:txBody>
          <a:bodyPr/>
          <a:lstStyle/>
          <a:p>
            <a:r>
              <a:rPr lang="en-US" dirty="0" err="1"/>
              <a:t>Enzomenib</a:t>
            </a:r>
            <a:r>
              <a:rPr lang="en-US" dirty="0"/>
              <a:t> is the most tolerable </a:t>
            </a:r>
          </a:p>
        </p:txBody>
      </p:sp>
      <p:sp>
        <p:nvSpPr>
          <p:cNvPr id="20" name="Content Placeholder 19">
            <a:extLst>
              <a:ext uri="{FF2B5EF4-FFF2-40B4-BE49-F238E27FC236}">
                <a16:creationId xmlns:a16="http://schemas.microsoft.com/office/drawing/2014/main" id="{CB9A9787-D4E3-C093-8438-7848803D184E}"/>
              </a:ext>
            </a:extLst>
          </p:cNvPr>
          <p:cNvSpPr>
            <a:spLocks noGrp="1"/>
          </p:cNvSpPr>
          <p:nvPr>
            <p:ph idx="74"/>
          </p:nvPr>
        </p:nvSpPr>
        <p:spPr/>
        <p:txBody>
          <a:bodyPr/>
          <a:lstStyle/>
          <a:p>
            <a:r>
              <a:rPr lang="en-US" dirty="0" err="1"/>
              <a:t>Enzomenib</a:t>
            </a:r>
            <a:r>
              <a:rPr lang="en-US" dirty="0"/>
              <a:t> is the most tolerable </a:t>
            </a:r>
          </a:p>
        </p:txBody>
      </p:sp>
      <p:sp>
        <p:nvSpPr>
          <p:cNvPr id="21" name="Content Placeholder 20">
            <a:extLst>
              <a:ext uri="{FF2B5EF4-FFF2-40B4-BE49-F238E27FC236}">
                <a16:creationId xmlns:a16="http://schemas.microsoft.com/office/drawing/2014/main" id="{6186ECF9-EEC2-70A8-7018-8D7928432758}"/>
              </a:ext>
            </a:extLst>
          </p:cNvPr>
          <p:cNvSpPr>
            <a:spLocks noGrp="1"/>
          </p:cNvSpPr>
          <p:nvPr>
            <p:ph idx="75"/>
          </p:nvPr>
        </p:nvSpPr>
        <p:spPr/>
        <p:txBody>
          <a:bodyPr/>
          <a:lstStyle/>
          <a:p>
            <a:r>
              <a:rPr lang="en-US" dirty="0"/>
              <a:t>Tolerability is about the same </a:t>
            </a:r>
          </a:p>
        </p:txBody>
      </p:sp>
      <p:sp>
        <p:nvSpPr>
          <p:cNvPr id="22" name="Content Placeholder 21">
            <a:extLst>
              <a:ext uri="{FF2B5EF4-FFF2-40B4-BE49-F238E27FC236}">
                <a16:creationId xmlns:a16="http://schemas.microsoft.com/office/drawing/2014/main" id="{5FF8A1CD-A0B3-407D-39E0-92A37CC21671}"/>
              </a:ext>
            </a:extLst>
          </p:cNvPr>
          <p:cNvSpPr>
            <a:spLocks noGrp="1"/>
          </p:cNvSpPr>
          <p:nvPr>
            <p:ph idx="76"/>
          </p:nvPr>
        </p:nvSpPr>
        <p:spPr/>
        <p:txBody>
          <a:bodyPr/>
          <a:lstStyle/>
          <a:p>
            <a:r>
              <a:rPr lang="en-US" dirty="0"/>
              <a:t>Tolerability is about the same </a:t>
            </a:r>
          </a:p>
        </p:txBody>
      </p:sp>
      <p:sp>
        <p:nvSpPr>
          <p:cNvPr id="23" name="Content Placeholder 22">
            <a:extLst>
              <a:ext uri="{FF2B5EF4-FFF2-40B4-BE49-F238E27FC236}">
                <a16:creationId xmlns:a16="http://schemas.microsoft.com/office/drawing/2014/main" id="{568FC946-1A25-2EFE-9352-7D500398085D}"/>
              </a:ext>
            </a:extLst>
          </p:cNvPr>
          <p:cNvSpPr>
            <a:spLocks noGrp="1"/>
          </p:cNvSpPr>
          <p:nvPr>
            <p:ph idx="77"/>
          </p:nvPr>
        </p:nvSpPr>
        <p:spPr/>
        <p:txBody>
          <a:bodyPr/>
          <a:lstStyle/>
          <a:p>
            <a:r>
              <a:rPr lang="en-US" dirty="0"/>
              <a:t>Tolerability is about the same </a:t>
            </a:r>
          </a:p>
        </p:txBody>
      </p:sp>
      <p:sp>
        <p:nvSpPr>
          <p:cNvPr id="24" name="Content Placeholder 23">
            <a:extLst>
              <a:ext uri="{FF2B5EF4-FFF2-40B4-BE49-F238E27FC236}">
                <a16:creationId xmlns:a16="http://schemas.microsoft.com/office/drawing/2014/main" id="{8DEED13C-03B7-D012-F28A-501E2CE0A08F}"/>
              </a:ext>
            </a:extLst>
          </p:cNvPr>
          <p:cNvSpPr>
            <a:spLocks noGrp="1"/>
          </p:cNvSpPr>
          <p:nvPr>
            <p:ph idx="78"/>
          </p:nvPr>
        </p:nvSpPr>
        <p:spPr/>
        <p:txBody>
          <a:bodyPr/>
          <a:lstStyle/>
          <a:p>
            <a:r>
              <a:rPr lang="en-US" dirty="0"/>
              <a:t>Tolerability/toxicity </a:t>
            </a:r>
          </a:p>
        </p:txBody>
      </p:sp>
      <p:sp>
        <p:nvSpPr>
          <p:cNvPr id="25" name="Content Placeholder 24">
            <a:extLst>
              <a:ext uri="{FF2B5EF4-FFF2-40B4-BE49-F238E27FC236}">
                <a16:creationId xmlns:a16="http://schemas.microsoft.com/office/drawing/2014/main" id="{2DD50840-3DD5-3B9F-6973-50895C2AD1A2}"/>
              </a:ext>
            </a:extLst>
          </p:cNvPr>
          <p:cNvSpPr>
            <a:spLocks noGrp="1"/>
          </p:cNvSpPr>
          <p:nvPr>
            <p:ph idx="79"/>
          </p:nvPr>
        </p:nvSpPr>
        <p:spPr/>
        <p:txBody>
          <a:bodyPr/>
          <a:lstStyle/>
          <a:p>
            <a:r>
              <a:rPr lang="en-US" dirty="0"/>
              <a:t>Tolerability is about the same </a:t>
            </a:r>
          </a:p>
        </p:txBody>
      </p:sp>
      <p:sp>
        <p:nvSpPr>
          <p:cNvPr id="26" name="Content Placeholder 25">
            <a:extLst>
              <a:ext uri="{FF2B5EF4-FFF2-40B4-BE49-F238E27FC236}">
                <a16:creationId xmlns:a16="http://schemas.microsoft.com/office/drawing/2014/main" id="{3D2EE193-2AE7-5BA0-2C16-D1224DD6C4ED}"/>
              </a:ext>
            </a:extLst>
          </p:cNvPr>
          <p:cNvSpPr>
            <a:spLocks noGrp="1"/>
          </p:cNvSpPr>
          <p:nvPr>
            <p:ph idx="80"/>
          </p:nvPr>
        </p:nvSpPr>
        <p:spPr/>
        <p:txBody>
          <a:bodyPr/>
          <a:lstStyle/>
          <a:p>
            <a:r>
              <a:rPr lang="en-US" dirty="0"/>
              <a:t>Efficacy is about the same </a:t>
            </a:r>
          </a:p>
        </p:txBody>
      </p:sp>
      <p:sp>
        <p:nvSpPr>
          <p:cNvPr id="27" name="Content Placeholder 26">
            <a:extLst>
              <a:ext uri="{FF2B5EF4-FFF2-40B4-BE49-F238E27FC236}">
                <a16:creationId xmlns:a16="http://schemas.microsoft.com/office/drawing/2014/main" id="{ECDA0FD1-184C-9D15-4EE0-258776D8BDBC}"/>
              </a:ext>
            </a:extLst>
          </p:cNvPr>
          <p:cNvSpPr>
            <a:spLocks noGrp="1"/>
          </p:cNvSpPr>
          <p:nvPr>
            <p:ph idx="81"/>
          </p:nvPr>
        </p:nvSpPr>
        <p:spPr/>
        <p:txBody>
          <a:bodyPr/>
          <a:lstStyle/>
          <a:p>
            <a:r>
              <a:rPr lang="en-US" dirty="0"/>
              <a:t>Tolerability is about the same </a:t>
            </a:r>
          </a:p>
        </p:txBody>
      </p:sp>
      <p:sp>
        <p:nvSpPr>
          <p:cNvPr id="28" name="Content Placeholder 27">
            <a:extLst>
              <a:ext uri="{FF2B5EF4-FFF2-40B4-BE49-F238E27FC236}">
                <a16:creationId xmlns:a16="http://schemas.microsoft.com/office/drawing/2014/main" id="{BD2201D7-44A9-5F5F-2622-5229C952EE03}"/>
              </a:ext>
            </a:extLst>
          </p:cNvPr>
          <p:cNvSpPr>
            <a:spLocks noGrp="1"/>
          </p:cNvSpPr>
          <p:nvPr>
            <p:ph idx="82"/>
          </p:nvPr>
        </p:nvSpPr>
        <p:spPr/>
        <p:txBody>
          <a:bodyPr/>
          <a:lstStyle/>
          <a:p>
            <a:r>
              <a:rPr lang="en-US" dirty="0"/>
              <a:t>Efficacy is about the same </a:t>
            </a:r>
          </a:p>
        </p:txBody>
      </p:sp>
      <p:sp>
        <p:nvSpPr>
          <p:cNvPr id="29" name="Content Placeholder 28">
            <a:extLst>
              <a:ext uri="{FF2B5EF4-FFF2-40B4-BE49-F238E27FC236}">
                <a16:creationId xmlns:a16="http://schemas.microsoft.com/office/drawing/2014/main" id="{8E6AD7BA-7236-1395-9E03-FD3A42516B01}"/>
              </a:ext>
            </a:extLst>
          </p:cNvPr>
          <p:cNvSpPr>
            <a:spLocks noGrp="1"/>
          </p:cNvSpPr>
          <p:nvPr>
            <p:ph idx="83"/>
          </p:nvPr>
        </p:nvSpPr>
        <p:spPr/>
        <p:txBody>
          <a:bodyPr/>
          <a:lstStyle/>
          <a:p>
            <a:r>
              <a:rPr lang="en-US" dirty="0" err="1"/>
              <a:t>Enzomenib</a:t>
            </a:r>
            <a:r>
              <a:rPr lang="en-US" dirty="0"/>
              <a:t> is the most tolerable </a:t>
            </a:r>
          </a:p>
        </p:txBody>
      </p:sp>
    </p:spTree>
    <p:extLst>
      <p:ext uri="{BB962C8B-B14F-4D97-AF65-F5344CB8AC3E}">
        <p14:creationId xmlns:p14="http://schemas.microsoft.com/office/powerpoint/2010/main" val="349773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C2C9BB4A-A079-D62D-5F86-456DB8464F70}"/>
              </a:ext>
            </a:extLst>
          </p:cNvPr>
          <p:cNvSpPr>
            <a:spLocks noGrp="1"/>
          </p:cNvSpPr>
          <p:nvPr>
            <p:ph idx="46"/>
          </p:nvPr>
        </p:nvSpPr>
        <p:spPr/>
        <p:txBody>
          <a:bodyPr/>
          <a:lstStyle/>
          <a:p>
            <a:r>
              <a:rPr lang="en-US" dirty="0"/>
              <a:t>The risk is greater with </a:t>
            </a:r>
            <a:r>
              <a:rPr lang="en-US" dirty="0" err="1"/>
              <a:t>bleximenib</a:t>
            </a:r>
            <a:r>
              <a:rPr lang="en-US" dirty="0"/>
              <a:t> </a:t>
            </a:r>
          </a:p>
        </p:txBody>
      </p:sp>
      <p:sp>
        <p:nvSpPr>
          <p:cNvPr id="23" name="Content Placeholder 22">
            <a:extLst>
              <a:ext uri="{FF2B5EF4-FFF2-40B4-BE49-F238E27FC236}">
                <a16:creationId xmlns:a16="http://schemas.microsoft.com/office/drawing/2014/main" id="{A34BCB8A-C1A0-0888-996C-1A04A39F4DE1}"/>
              </a:ext>
            </a:extLst>
          </p:cNvPr>
          <p:cNvSpPr>
            <a:spLocks noGrp="1"/>
          </p:cNvSpPr>
          <p:nvPr>
            <p:ph idx="47"/>
          </p:nvPr>
        </p:nvSpPr>
        <p:spPr/>
        <p:txBody>
          <a:bodyPr/>
          <a:lstStyle/>
          <a:p>
            <a:r>
              <a:rPr lang="en-US" dirty="0"/>
              <a:t>The risk is about the same </a:t>
            </a:r>
          </a:p>
        </p:txBody>
      </p:sp>
      <p:sp>
        <p:nvSpPr>
          <p:cNvPr id="24" name="Content Placeholder 23">
            <a:extLst>
              <a:ext uri="{FF2B5EF4-FFF2-40B4-BE49-F238E27FC236}">
                <a16:creationId xmlns:a16="http://schemas.microsoft.com/office/drawing/2014/main" id="{9464460C-1593-3711-8C61-62FE2ABF608B}"/>
              </a:ext>
            </a:extLst>
          </p:cNvPr>
          <p:cNvSpPr>
            <a:spLocks noGrp="1"/>
          </p:cNvSpPr>
          <p:nvPr>
            <p:ph idx="48"/>
          </p:nvPr>
        </p:nvSpPr>
        <p:spPr/>
        <p:txBody>
          <a:bodyPr/>
          <a:lstStyle/>
          <a:p>
            <a:r>
              <a:rPr lang="en-US" sz="2100" dirty="0"/>
              <a:t>Risk appears to vary a bit across agents, but head-to-head data are lacking </a:t>
            </a:r>
          </a:p>
        </p:txBody>
      </p:sp>
      <p:sp>
        <p:nvSpPr>
          <p:cNvPr id="25" name="Content Placeholder 24">
            <a:extLst>
              <a:ext uri="{FF2B5EF4-FFF2-40B4-BE49-F238E27FC236}">
                <a16:creationId xmlns:a16="http://schemas.microsoft.com/office/drawing/2014/main" id="{F903E79D-B0A2-202B-8874-17FA6ECE0781}"/>
              </a:ext>
            </a:extLst>
          </p:cNvPr>
          <p:cNvSpPr>
            <a:spLocks noGrp="1"/>
          </p:cNvSpPr>
          <p:nvPr>
            <p:ph idx="49"/>
          </p:nvPr>
        </p:nvSpPr>
        <p:spPr/>
        <p:txBody>
          <a:bodyPr/>
          <a:lstStyle/>
          <a:p>
            <a:r>
              <a:rPr lang="en-US" dirty="0"/>
              <a:t>The risk is about the same</a:t>
            </a:r>
          </a:p>
        </p:txBody>
      </p:sp>
      <p:sp>
        <p:nvSpPr>
          <p:cNvPr id="26" name="Content Placeholder 25">
            <a:extLst>
              <a:ext uri="{FF2B5EF4-FFF2-40B4-BE49-F238E27FC236}">
                <a16:creationId xmlns:a16="http://schemas.microsoft.com/office/drawing/2014/main" id="{826644C7-B149-856C-70E4-E9A63B3FE787}"/>
              </a:ext>
            </a:extLst>
          </p:cNvPr>
          <p:cNvSpPr>
            <a:spLocks noGrp="1"/>
          </p:cNvSpPr>
          <p:nvPr>
            <p:ph idx="50"/>
          </p:nvPr>
        </p:nvSpPr>
        <p:spPr/>
        <p:txBody>
          <a:bodyPr/>
          <a:lstStyle/>
          <a:p>
            <a:r>
              <a:rPr lang="en-US" dirty="0"/>
              <a:t>The risk is about the same</a:t>
            </a:r>
          </a:p>
        </p:txBody>
      </p:sp>
      <p:sp>
        <p:nvSpPr>
          <p:cNvPr id="27" name="Content Placeholder 26">
            <a:extLst>
              <a:ext uri="{FF2B5EF4-FFF2-40B4-BE49-F238E27FC236}">
                <a16:creationId xmlns:a16="http://schemas.microsoft.com/office/drawing/2014/main" id="{02D00530-E25A-7BCC-7F8C-CA066E06357C}"/>
              </a:ext>
            </a:extLst>
          </p:cNvPr>
          <p:cNvSpPr>
            <a:spLocks noGrp="1"/>
          </p:cNvSpPr>
          <p:nvPr>
            <p:ph idx="51"/>
          </p:nvPr>
        </p:nvSpPr>
        <p:spPr/>
        <p:txBody>
          <a:bodyPr/>
          <a:lstStyle/>
          <a:p>
            <a:r>
              <a:rPr lang="en-US" dirty="0"/>
              <a:t>The risk is about the same </a:t>
            </a:r>
          </a:p>
        </p:txBody>
      </p:sp>
      <p:sp>
        <p:nvSpPr>
          <p:cNvPr id="21" name="Title 20">
            <a:extLst>
              <a:ext uri="{FF2B5EF4-FFF2-40B4-BE49-F238E27FC236}">
                <a16:creationId xmlns:a16="http://schemas.microsoft.com/office/drawing/2014/main" id="{A81C1353-0007-BE37-3BCE-A587C3709832}"/>
              </a:ext>
            </a:extLst>
          </p:cNvPr>
          <p:cNvSpPr>
            <a:spLocks noGrp="1"/>
          </p:cNvSpPr>
          <p:nvPr>
            <p:ph type="title"/>
          </p:nvPr>
        </p:nvSpPr>
        <p:spPr/>
        <p:txBody>
          <a:bodyPr/>
          <a:lstStyle/>
          <a:p>
            <a:r>
              <a:rPr lang="en-US" dirty="0"/>
              <a:t>Based on published research data and your own clinical experience, how would you indirectly compare the </a:t>
            </a:r>
            <a:r>
              <a:rPr lang="en-US" u="sng" dirty="0"/>
              <a:t>risk of differentiation syndrome</a:t>
            </a:r>
            <a:r>
              <a:rPr lang="en-US" dirty="0"/>
              <a:t> with the available and investigational </a:t>
            </a:r>
            <a:r>
              <a:rPr lang="en-US" dirty="0" err="1"/>
              <a:t>menin</a:t>
            </a:r>
            <a:r>
              <a:rPr lang="en-US" dirty="0"/>
              <a:t> inhibitors for relapsed/refractory AML?</a:t>
            </a:r>
          </a:p>
        </p:txBody>
      </p:sp>
      <p:sp>
        <p:nvSpPr>
          <p:cNvPr id="28" name="Content Placeholder 27">
            <a:extLst>
              <a:ext uri="{FF2B5EF4-FFF2-40B4-BE49-F238E27FC236}">
                <a16:creationId xmlns:a16="http://schemas.microsoft.com/office/drawing/2014/main" id="{6E9EDE94-BDB7-1633-CED5-975BCCF4B76E}"/>
              </a:ext>
            </a:extLst>
          </p:cNvPr>
          <p:cNvSpPr>
            <a:spLocks noGrp="1"/>
          </p:cNvSpPr>
          <p:nvPr>
            <p:ph idx="52"/>
          </p:nvPr>
        </p:nvSpPr>
        <p:spPr/>
        <p:txBody>
          <a:bodyPr/>
          <a:lstStyle/>
          <a:p>
            <a:r>
              <a:rPr lang="en-US" dirty="0"/>
              <a:t>The risk is about the same </a:t>
            </a:r>
          </a:p>
        </p:txBody>
      </p:sp>
      <p:sp>
        <p:nvSpPr>
          <p:cNvPr id="29" name="Content Placeholder 28">
            <a:extLst>
              <a:ext uri="{FF2B5EF4-FFF2-40B4-BE49-F238E27FC236}">
                <a16:creationId xmlns:a16="http://schemas.microsoft.com/office/drawing/2014/main" id="{9E923A81-F41B-4092-994F-F887F1E7049C}"/>
              </a:ext>
            </a:extLst>
          </p:cNvPr>
          <p:cNvSpPr>
            <a:spLocks noGrp="1"/>
          </p:cNvSpPr>
          <p:nvPr>
            <p:ph idx="53"/>
          </p:nvPr>
        </p:nvSpPr>
        <p:spPr/>
        <p:txBody>
          <a:bodyPr/>
          <a:lstStyle/>
          <a:p>
            <a:r>
              <a:rPr lang="en-US" dirty="0"/>
              <a:t>The risk is greater with </a:t>
            </a:r>
            <a:r>
              <a:rPr lang="en-US" dirty="0" err="1"/>
              <a:t>ziftomenib</a:t>
            </a:r>
            <a:r>
              <a:rPr lang="en-US" dirty="0"/>
              <a:t> </a:t>
            </a:r>
          </a:p>
        </p:txBody>
      </p:sp>
    </p:spTree>
    <p:extLst>
      <p:ext uri="{BB962C8B-B14F-4D97-AF65-F5344CB8AC3E}">
        <p14:creationId xmlns:p14="http://schemas.microsoft.com/office/powerpoint/2010/main" val="3610574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3437C9-1F55-83BD-DCB4-1E1AFEB7F69C}"/>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1FEBB15F-0C62-A2E9-C113-A2229B7EC5B5}"/>
              </a:ext>
            </a:extLst>
          </p:cNvPr>
          <p:cNvSpPr>
            <a:spLocks noGrp="1"/>
          </p:cNvSpPr>
          <p:nvPr>
            <p:ph idx="47"/>
          </p:nvPr>
        </p:nvSpPr>
        <p:spPr/>
        <p:txBody>
          <a:bodyPr/>
          <a:lstStyle/>
          <a:p>
            <a:r>
              <a:rPr lang="en-US" dirty="0"/>
              <a:t>No </a:t>
            </a:r>
          </a:p>
        </p:txBody>
      </p:sp>
      <p:sp>
        <p:nvSpPr>
          <p:cNvPr id="4" name="Content Placeholder 3">
            <a:extLst>
              <a:ext uri="{FF2B5EF4-FFF2-40B4-BE49-F238E27FC236}">
                <a16:creationId xmlns:a16="http://schemas.microsoft.com/office/drawing/2014/main" id="{B20DE6D0-24CC-1B82-C251-4A999B0966B8}"/>
              </a:ext>
            </a:extLst>
          </p:cNvPr>
          <p:cNvSpPr>
            <a:spLocks noGrp="1"/>
          </p:cNvSpPr>
          <p:nvPr>
            <p:ph idx="48"/>
          </p:nvPr>
        </p:nvSpPr>
        <p:spPr/>
        <p:txBody>
          <a:bodyPr/>
          <a:lstStyle/>
          <a:p>
            <a:r>
              <a:rPr lang="en-US" dirty="0"/>
              <a:t>Yes, a few times </a:t>
            </a:r>
          </a:p>
        </p:txBody>
      </p:sp>
      <p:sp>
        <p:nvSpPr>
          <p:cNvPr id="5" name="Content Placeholder 4">
            <a:extLst>
              <a:ext uri="{FF2B5EF4-FFF2-40B4-BE49-F238E27FC236}">
                <a16:creationId xmlns:a16="http://schemas.microsoft.com/office/drawing/2014/main" id="{57C78564-E16F-E215-AA79-44A15BCA80E5}"/>
              </a:ext>
            </a:extLst>
          </p:cNvPr>
          <p:cNvSpPr>
            <a:spLocks noGrp="1"/>
          </p:cNvSpPr>
          <p:nvPr>
            <p:ph idx="49"/>
          </p:nvPr>
        </p:nvSpPr>
        <p:spPr/>
        <p:txBody>
          <a:bodyPr/>
          <a:lstStyle/>
          <a:p>
            <a:r>
              <a:rPr lang="en-US" dirty="0"/>
              <a:t>No</a:t>
            </a:r>
          </a:p>
        </p:txBody>
      </p:sp>
      <p:sp>
        <p:nvSpPr>
          <p:cNvPr id="6" name="Content Placeholder 5">
            <a:extLst>
              <a:ext uri="{FF2B5EF4-FFF2-40B4-BE49-F238E27FC236}">
                <a16:creationId xmlns:a16="http://schemas.microsoft.com/office/drawing/2014/main" id="{F12E47C6-B2B8-69E6-C482-495353856A4A}"/>
              </a:ext>
            </a:extLst>
          </p:cNvPr>
          <p:cNvSpPr>
            <a:spLocks noGrp="1"/>
          </p:cNvSpPr>
          <p:nvPr>
            <p:ph idx="50"/>
          </p:nvPr>
        </p:nvSpPr>
        <p:spPr/>
        <p:txBody>
          <a:bodyPr/>
          <a:lstStyle/>
          <a:p>
            <a:r>
              <a:rPr lang="en-US" dirty="0"/>
              <a:t>Yes, 5 times </a:t>
            </a:r>
          </a:p>
        </p:txBody>
      </p:sp>
      <p:sp>
        <p:nvSpPr>
          <p:cNvPr id="7" name="Content Placeholder 6">
            <a:extLst>
              <a:ext uri="{FF2B5EF4-FFF2-40B4-BE49-F238E27FC236}">
                <a16:creationId xmlns:a16="http://schemas.microsoft.com/office/drawing/2014/main" id="{523FE83C-2990-5BF6-D475-E2EC562F8743}"/>
              </a:ext>
            </a:extLst>
          </p:cNvPr>
          <p:cNvSpPr>
            <a:spLocks noGrp="1"/>
          </p:cNvSpPr>
          <p:nvPr>
            <p:ph idx="51"/>
          </p:nvPr>
        </p:nvSpPr>
        <p:spPr/>
        <p:txBody>
          <a:bodyPr/>
          <a:lstStyle/>
          <a:p>
            <a:r>
              <a:rPr lang="en-US" dirty="0"/>
              <a:t>Yes, 3 times </a:t>
            </a:r>
          </a:p>
        </p:txBody>
      </p:sp>
      <p:sp>
        <p:nvSpPr>
          <p:cNvPr id="8" name="Title 7">
            <a:extLst>
              <a:ext uri="{FF2B5EF4-FFF2-40B4-BE49-F238E27FC236}">
                <a16:creationId xmlns:a16="http://schemas.microsoft.com/office/drawing/2014/main" id="{D93DBA54-3F62-8C45-265B-7BB67C585943}"/>
              </a:ext>
            </a:extLst>
          </p:cNvPr>
          <p:cNvSpPr>
            <a:spLocks noGrp="1"/>
          </p:cNvSpPr>
          <p:nvPr>
            <p:ph type="title"/>
          </p:nvPr>
        </p:nvSpPr>
        <p:spPr/>
        <p:txBody>
          <a:bodyPr/>
          <a:lstStyle/>
          <a:p>
            <a:r>
              <a:rPr lang="en-US" dirty="0"/>
              <a:t>Have you observed HLH-like syndrome in a patient with AML who was receiving a </a:t>
            </a:r>
            <a:r>
              <a:rPr lang="en-US" dirty="0" err="1"/>
              <a:t>menin</a:t>
            </a:r>
            <a:r>
              <a:rPr lang="en-US" dirty="0"/>
              <a:t> inhibitor?  </a:t>
            </a:r>
          </a:p>
        </p:txBody>
      </p:sp>
      <p:sp>
        <p:nvSpPr>
          <p:cNvPr id="9" name="Content Placeholder 8">
            <a:extLst>
              <a:ext uri="{FF2B5EF4-FFF2-40B4-BE49-F238E27FC236}">
                <a16:creationId xmlns:a16="http://schemas.microsoft.com/office/drawing/2014/main" id="{C4D793EE-1DED-EF2C-1152-16239D579E35}"/>
              </a:ext>
            </a:extLst>
          </p:cNvPr>
          <p:cNvSpPr>
            <a:spLocks noGrp="1"/>
          </p:cNvSpPr>
          <p:nvPr>
            <p:ph idx="52"/>
          </p:nvPr>
        </p:nvSpPr>
        <p:spPr/>
        <p:txBody>
          <a:bodyPr/>
          <a:lstStyle/>
          <a:p>
            <a:r>
              <a:rPr lang="en-US" dirty="0"/>
              <a:t>No </a:t>
            </a:r>
          </a:p>
        </p:txBody>
      </p:sp>
      <p:sp>
        <p:nvSpPr>
          <p:cNvPr id="10" name="Content Placeholder 9">
            <a:extLst>
              <a:ext uri="{FF2B5EF4-FFF2-40B4-BE49-F238E27FC236}">
                <a16:creationId xmlns:a16="http://schemas.microsoft.com/office/drawing/2014/main" id="{FD3F1892-8DA4-5981-3AE7-665CD2B19EB0}"/>
              </a:ext>
            </a:extLst>
          </p:cNvPr>
          <p:cNvSpPr>
            <a:spLocks noGrp="1"/>
          </p:cNvSpPr>
          <p:nvPr>
            <p:ph idx="53"/>
          </p:nvPr>
        </p:nvSpPr>
        <p:spPr/>
        <p:txBody>
          <a:bodyPr/>
          <a:lstStyle/>
          <a:p>
            <a:r>
              <a:rPr lang="en-US" dirty="0"/>
              <a:t>No</a:t>
            </a:r>
          </a:p>
        </p:txBody>
      </p:sp>
    </p:spTree>
    <p:extLst>
      <p:ext uri="{BB962C8B-B14F-4D97-AF65-F5344CB8AC3E}">
        <p14:creationId xmlns:p14="http://schemas.microsoft.com/office/powerpoint/2010/main" val="365980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DE23C-88CA-6D15-15AE-EF30B689A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55CBC-BFBB-FC57-67FE-14349C4480F7}"/>
              </a:ext>
            </a:extLst>
          </p:cNvPr>
          <p:cNvSpPr>
            <a:spLocks noGrp="1"/>
          </p:cNvSpPr>
          <p:nvPr>
            <p:ph type="title"/>
          </p:nvPr>
        </p:nvSpPr>
        <p:spPr>
          <a:xfrm>
            <a:off x="3669016" y="662922"/>
            <a:ext cx="5722387" cy="1800526"/>
          </a:xfrm>
        </p:spPr>
        <p:txBody>
          <a:bodyPr>
            <a:normAutofit/>
          </a:bodyPr>
          <a:lstStyle/>
          <a:p>
            <a:r>
              <a:rPr lang="en-US" dirty="0"/>
              <a:t>What is OLDER AML?</a:t>
            </a:r>
          </a:p>
        </p:txBody>
      </p:sp>
      <p:graphicFrame>
        <p:nvGraphicFramePr>
          <p:cNvPr id="11" name="Content Placeholder 2">
            <a:extLst>
              <a:ext uri="{FF2B5EF4-FFF2-40B4-BE49-F238E27FC236}">
                <a16:creationId xmlns:a16="http://schemas.microsoft.com/office/drawing/2014/main" id="{555CD960-2F2B-8429-EAB6-465CC2E266CF}"/>
              </a:ext>
            </a:extLst>
          </p:cNvPr>
          <p:cNvGraphicFramePr>
            <a:graphicFrameLocks noGrp="1"/>
          </p:cNvGraphicFramePr>
          <p:nvPr>
            <p:ph idx="1"/>
          </p:nvPr>
        </p:nvGraphicFramePr>
        <p:xfrm>
          <a:off x="3731800" y="2106526"/>
          <a:ext cx="4772974" cy="3553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4321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575812"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Harry Paul Erba, MD, PhD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in the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Member of the Duke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Duke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Durham, North Carolina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864155"/>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575812" y="2798064"/>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Amir Fathi,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279806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4941168"/>
            <a:ext cx="4137040"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Neil Love, MD</a:t>
            </a:r>
          </a:p>
          <a:p>
            <a:pPr lvl="0">
              <a:spcBef>
                <a:spcPts val="0"/>
              </a:spcBef>
              <a:spcAft>
                <a:spcPts val="0"/>
              </a:spcAft>
              <a:buClr>
                <a:srgbClr val="000000"/>
              </a:buClr>
              <a:buSzPct val="100000"/>
              <a:defRPr/>
            </a:pPr>
            <a:r>
              <a:rPr lang="en-US" sz="1700" b="0" dirty="0">
                <a:solidFill>
                  <a:srgbClr val="000000"/>
                </a:solidFill>
                <a:latin typeface="Calibri" pitchFamily="-72" charset="0"/>
              </a:rPr>
              <a:t>Research To Practice</a:t>
            </a:r>
          </a:p>
          <a:p>
            <a:pPr lvl="0">
              <a:spcBef>
                <a:spcPts val="0"/>
              </a:spcBef>
              <a:spcAft>
                <a:spcPts val="0"/>
              </a:spcAft>
              <a:buClr>
                <a:srgbClr val="000000"/>
              </a:buClr>
              <a:buSzPct val="100000"/>
              <a:defRPr/>
            </a:pPr>
            <a:r>
              <a:rPr lang="en-US" sz="1700" b="0" dirty="0">
                <a:solidFill>
                  <a:srgbClr val="000000"/>
                </a:solidFill>
                <a:latin typeface="Calibri" pitchFamily="-72" charset="0"/>
              </a:rPr>
              <a:t>Miami, Florida</a:t>
            </a: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2321" y="4941168"/>
            <a:ext cx="1261872" cy="1261872"/>
          </a:xfrm>
          <a:prstGeom prst="rect">
            <a:avLst/>
          </a:prstGeom>
        </p:spPr>
      </p:pic>
      <p:sp>
        <p:nvSpPr>
          <p:cNvPr id="4" name="Text Box 7">
            <a:extLst>
              <a:ext uri="{FF2B5EF4-FFF2-40B4-BE49-F238E27FC236}">
                <a16:creationId xmlns:a16="http://schemas.microsoft.com/office/drawing/2014/main" id="{F8A02E47-0CF1-135C-C34B-6F66566CE4E6}"/>
              </a:ext>
            </a:extLst>
          </p:cNvPr>
          <p:cNvSpPr txBox="1">
            <a:spLocks noChangeArrowheads="1"/>
          </p:cNvSpPr>
          <p:nvPr/>
        </p:nvSpPr>
        <p:spPr bwMode="auto">
          <a:xfrm>
            <a:off x="1575812" y="4941168"/>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Tara L Lin, MD, MS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Hematologic Malignancies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and Cellular Therapeutics</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Kansas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Kansas City, Kansas</a:t>
            </a:r>
          </a:p>
        </p:txBody>
      </p:sp>
      <p:pic>
        <p:nvPicPr>
          <p:cNvPr id="8" name="Picture 7">
            <a:extLst>
              <a:ext uri="{FF2B5EF4-FFF2-40B4-BE49-F238E27FC236}">
                <a16:creationId xmlns:a16="http://schemas.microsoft.com/office/drawing/2014/main" id="{8D03C822-7BCD-E0F3-115B-4A5599EA76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4173" y="494116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7673960" y="864155"/>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Alexander Perl,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Perelman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Member, Leukemia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Abramson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Pennsylvania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Philadelphia, Pennsylvania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F71EC2E9-400B-34A2-520C-62245BFD3C0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52321" y="864155"/>
            <a:ext cx="1261872" cy="1261872"/>
          </a:xfrm>
          <a:prstGeom prst="rect">
            <a:avLst/>
          </a:prstGeom>
        </p:spPr>
      </p:pic>
      <p:sp>
        <p:nvSpPr>
          <p:cNvPr id="13" name="Text Box 7">
            <a:extLst>
              <a:ext uri="{FF2B5EF4-FFF2-40B4-BE49-F238E27FC236}">
                <a16:creationId xmlns:a16="http://schemas.microsoft.com/office/drawing/2014/main" id="{0E50721F-1C64-8A2C-DE75-EACED24F6E0D}"/>
              </a:ext>
            </a:extLst>
          </p:cNvPr>
          <p:cNvSpPr txBox="1">
            <a:spLocks noChangeArrowheads="1"/>
          </p:cNvSpPr>
          <p:nvPr/>
        </p:nvSpPr>
        <p:spPr bwMode="auto">
          <a:xfrm>
            <a:off x="7673960" y="2798064"/>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Eytan M Stein,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Leukemia Service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Program for Drug Development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 Leukemia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Attending Physician</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Leukemia Service,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Memorial Sloan Kettering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4" name="Picture 13">
            <a:extLst>
              <a:ext uri="{FF2B5EF4-FFF2-40B4-BE49-F238E27FC236}">
                <a16:creationId xmlns:a16="http://schemas.microsoft.com/office/drawing/2014/main" id="{06D7F185-2E47-D612-8272-3FF9F5D8794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52321" y="2798064"/>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FDDC-9B49-A0A5-338C-60B4F683E04E}"/>
              </a:ext>
            </a:extLst>
          </p:cNvPr>
          <p:cNvSpPr>
            <a:spLocks noGrp="1"/>
          </p:cNvSpPr>
          <p:nvPr>
            <p:ph type="title"/>
          </p:nvPr>
        </p:nvSpPr>
        <p:spPr/>
        <p:txBody>
          <a:bodyPr/>
          <a:lstStyle/>
          <a:p>
            <a:pPr algn="ctr"/>
            <a:r>
              <a:rPr lang="en-US"/>
              <a:t>Why fitness assessment is important</a:t>
            </a:r>
            <a:endParaRPr lang="en-US" dirty="0"/>
          </a:p>
        </p:txBody>
      </p:sp>
      <p:sp>
        <p:nvSpPr>
          <p:cNvPr id="3" name="Content Placeholder 2">
            <a:extLst>
              <a:ext uri="{FF2B5EF4-FFF2-40B4-BE49-F238E27FC236}">
                <a16:creationId xmlns:a16="http://schemas.microsoft.com/office/drawing/2014/main" id="{5C32EEA2-2449-5CC4-1A5A-767CAF65416E}"/>
              </a:ext>
            </a:extLst>
          </p:cNvPr>
          <p:cNvSpPr>
            <a:spLocks noGrp="1"/>
          </p:cNvSpPr>
          <p:nvPr>
            <p:ph idx="1"/>
          </p:nvPr>
        </p:nvSpPr>
        <p:spPr/>
        <p:txBody>
          <a:bodyPr>
            <a:normAutofit/>
          </a:bodyPr>
          <a:lstStyle/>
          <a:p>
            <a:r>
              <a:rPr lang="en-US"/>
              <a:t>Guides treatment choice</a:t>
            </a:r>
          </a:p>
          <a:p>
            <a:r>
              <a:rPr lang="en-US"/>
              <a:t>Predicts treatment tolerance</a:t>
            </a:r>
          </a:p>
          <a:p>
            <a:r>
              <a:rPr lang="en-US"/>
              <a:t>Assessment of toxicity/tolerance/efficacy of new treatments</a:t>
            </a:r>
          </a:p>
          <a:p>
            <a:endParaRPr lang="en-US"/>
          </a:p>
          <a:p>
            <a:r>
              <a:rPr lang="en-US"/>
              <a:t>Encouraged </a:t>
            </a:r>
            <a:r>
              <a:rPr lang="en-US" i="1"/>
              <a:t>to take the time </a:t>
            </a:r>
            <a:r>
              <a:rPr lang="en-US"/>
              <a:t>to perform a comprehensive assessment</a:t>
            </a:r>
          </a:p>
          <a:p>
            <a:endParaRPr lang="en-US"/>
          </a:p>
          <a:p>
            <a:endParaRPr lang="en-US"/>
          </a:p>
          <a:p>
            <a:pPr marL="0" indent="0">
              <a:buNone/>
            </a:pPr>
            <a:endParaRPr lang="en-US" dirty="0"/>
          </a:p>
        </p:txBody>
      </p:sp>
    </p:spTree>
    <p:extLst>
      <p:ext uri="{BB962C8B-B14F-4D97-AF65-F5344CB8AC3E}">
        <p14:creationId xmlns:p14="http://schemas.microsoft.com/office/powerpoint/2010/main" val="2770259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CB1B-1BCB-C10D-5851-CFA5D1BA03DB}"/>
              </a:ext>
            </a:extLst>
          </p:cNvPr>
          <p:cNvSpPr>
            <a:spLocks noGrp="1"/>
          </p:cNvSpPr>
          <p:nvPr>
            <p:ph type="title"/>
          </p:nvPr>
        </p:nvSpPr>
        <p:spPr>
          <a:xfrm>
            <a:off x="0" y="365125"/>
            <a:ext cx="12192000" cy="1325563"/>
          </a:xfrm>
        </p:spPr>
        <p:txBody>
          <a:bodyPr/>
          <a:lstStyle/>
          <a:p>
            <a:pPr algn="ctr"/>
            <a:r>
              <a:rPr lang="en-US" dirty="0"/>
              <a:t>How do we assess fitness for intensive therapy?</a:t>
            </a:r>
          </a:p>
        </p:txBody>
      </p:sp>
      <p:sp>
        <p:nvSpPr>
          <p:cNvPr id="3" name="Content Placeholder 2">
            <a:extLst>
              <a:ext uri="{FF2B5EF4-FFF2-40B4-BE49-F238E27FC236}">
                <a16:creationId xmlns:a16="http://schemas.microsoft.com/office/drawing/2014/main" id="{1589B60D-773C-D2FA-45C0-F9E1E51EE188}"/>
              </a:ext>
            </a:extLst>
          </p:cNvPr>
          <p:cNvSpPr>
            <a:spLocks noGrp="1"/>
          </p:cNvSpPr>
          <p:nvPr>
            <p:ph idx="1"/>
          </p:nvPr>
        </p:nvSpPr>
        <p:spPr>
          <a:xfrm>
            <a:off x="838200" y="2141537"/>
            <a:ext cx="10515600" cy="4351338"/>
          </a:xfrm>
        </p:spPr>
        <p:txBody>
          <a:bodyPr>
            <a:normAutofit/>
          </a:bodyPr>
          <a:lstStyle/>
          <a:p>
            <a:r>
              <a:rPr lang="en-US" dirty="0"/>
              <a:t>Age</a:t>
            </a:r>
          </a:p>
          <a:p>
            <a:r>
              <a:rPr lang="en-US" dirty="0"/>
              <a:t>Performance status</a:t>
            </a:r>
          </a:p>
          <a:p>
            <a:r>
              <a:rPr lang="en-US" dirty="0"/>
              <a:t>Medical comorbidities</a:t>
            </a:r>
          </a:p>
          <a:p>
            <a:endParaRPr lang="en-US" dirty="0"/>
          </a:p>
        </p:txBody>
      </p:sp>
    </p:spTree>
    <p:extLst>
      <p:ext uri="{BB962C8B-B14F-4D97-AF65-F5344CB8AC3E}">
        <p14:creationId xmlns:p14="http://schemas.microsoft.com/office/powerpoint/2010/main" val="208604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6E12-7DB3-7AC5-6F37-2C6D0D3C053E}"/>
              </a:ext>
            </a:extLst>
          </p:cNvPr>
          <p:cNvSpPr>
            <a:spLocks noGrp="1"/>
          </p:cNvSpPr>
          <p:nvPr>
            <p:ph type="title"/>
          </p:nvPr>
        </p:nvSpPr>
        <p:spPr>
          <a:xfrm>
            <a:off x="1" y="178631"/>
            <a:ext cx="12191999" cy="658651"/>
          </a:xfrm>
        </p:spPr>
        <p:txBody>
          <a:bodyPr>
            <a:normAutofit/>
          </a:bodyPr>
          <a:lstStyle/>
          <a:p>
            <a:pPr algn="ctr"/>
            <a:r>
              <a:rPr lang="en-US" sz="3600" dirty="0"/>
              <a:t>Ferrara Criteria</a:t>
            </a:r>
          </a:p>
        </p:txBody>
      </p:sp>
      <p:pic>
        <p:nvPicPr>
          <p:cNvPr id="5" name="Content Placeholder 4" descr="A screenshot of a medical survey&#10;&#10;AI-generated content may be incorrect.">
            <a:extLst>
              <a:ext uri="{FF2B5EF4-FFF2-40B4-BE49-F238E27FC236}">
                <a16:creationId xmlns:a16="http://schemas.microsoft.com/office/drawing/2014/main" id="{A658224C-DFDB-24EF-B9C3-90F3AB787B0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865"/>
          <a:stretch>
            <a:fillRect/>
          </a:stretch>
        </p:blipFill>
        <p:spPr>
          <a:xfrm>
            <a:off x="743090" y="962773"/>
            <a:ext cx="11026102" cy="5206406"/>
          </a:xfrm>
          <a:ln w="28575">
            <a:solidFill>
              <a:schemeClr val="tx2"/>
            </a:solidFill>
          </a:ln>
        </p:spPr>
      </p:pic>
      <p:sp>
        <p:nvSpPr>
          <p:cNvPr id="7" name="TextBox 6">
            <a:extLst>
              <a:ext uri="{FF2B5EF4-FFF2-40B4-BE49-F238E27FC236}">
                <a16:creationId xmlns:a16="http://schemas.microsoft.com/office/drawing/2014/main" id="{E5973ED4-3F59-9AE3-CFD1-E88C3BDE3507}"/>
              </a:ext>
            </a:extLst>
          </p:cNvPr>
          <p:cNvSpPr txBox="1"/>
          <p:nvPr/>
        </p:nvSpPr>
        <p:spPr>
          <a:xfrm>
            <a:off x="133865" y="6488668"/>
            <a:ext cx="612227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srgbClr val="006699"/>
                </a:solidFill>
                <a:effectLst/>
                <a:uLnTx/>
                <a:uFillTx/>
                <a:latin typeface="-apple-system"/>
                <a:ea typeface="+mn-ea"/>
                <a:cs typeface="+mn-cs"/>
                <a:hlinkClick r:id="rId5"/>
              </a:rPr>
              <a:t>Leukemia</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a:t>
            </a:r>
            <a:r>
              <a:rPr kumimoji="0" lang="en-US" sz="1400" b="1" i="0" u="none" strike="noStrike" kern="1200" cap="none" spc="0" normalizeH="0" baseline="0" noProof="0" dirty="0">
                <a:ln>
                  <a:noFill/>
                </a:ln>
                <a:solidFill>
                  <a:srgbClr val="222222"/>
                </a:solidFill>
                <a:effectLst/>
                <a:uLnTx/>
                <a:uFillTx/>
                <a:latin typeface="-apple-system"/>
                <a:ea typeface="+mn-ea"/>
                <a:cs typeface="+mn-cs"/>
              </a:rPr>
              <a:t>volume 27</a:t>
            </a:r>
            <a:r>
              <a:rPr kumimoji="0" lang="en-US" sz="1400" b="0" i="0" u="none" strike="noStrike" kern="1200" cap="none" spc="0" normalizeH="0" baseline="0" noProof="0" dirty="0">
                <a:ln>
                  <a:noFill/>
                </a:ln>
                <a:solidFill>
                  <a:srgbClr val="222222"/>
                </a:solidFill>
                <a:effectLst/>
                <a:uLnTx/>
                <a:uFillTx/>
                <a:latin typeface="-apple-system"/>
                <a:ea typeface="+mn-ea"/>
                <a:cs typeface="+mn-cs"/>
              </a:rPr>
              <a:t>, pages 997–999 (2013)</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201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C9AD-3AB1-520C-8567-22C29EE95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9289F-7CFB-93C1-6C42-AB525DE06E4B}"/>
              </a:ext>
            </a:extLst>
          </p:cNvPr>
          <p:cNvSpPr>
            <a:spLocks noGrp="1"/>
          </p:cNvSpPr>
          <p:nvPr>
            <p:ph type="title"/>
          </p:nvPr>
        </p:nvSpPr>
        <p:spPr/>
        <p:txBody>
          <a:bodyPr/>
          <a:lstStyle/>
          <a:p>
            <a:pPr algn="ctr"/>
            <a:r>
              <a:rPr lang="en-US" dirty="0"/>
              <a:t>How </a:t>
            </a:r>
            <a:r>
              <a:rPr lang="en-US" b="1" dirty="0">
                <a:solidFill>
                  <a:srgbClr val="0070C0"/>
                </a:solidFill>
              </a:rPr>
              <a:t>should</a:t>
            </a:r>
            <a:r>
              <a:rPr lang="en-US" dirty="0"/>
              <a:t> we assess fitness?</a:t>
            </a:r>
          </a:p>
        </p:txBody>
      </p:sp>
      <p:sp>
        <p:nvSpPr>
          <p:cNvPr id="3" name="Content Placeholder 2">
            <a:extLst>
              <a:ext uri="{FF2B5EF4-FFF2-40B4-BE49-F238E27FC236}">
                <a16:creationId xmlns:a16="http://schemas.microsoft.com/office/drawing/2014/main" id="{80CE9DB4-EB83-D2C2-6388-0C46A8ED32E2}"/>
              </a:ext>
            </a:extLst>
          </p:cNvPr>
          <p:cNvSpPr>
            <a:spLocks noGrp="1"/>
          </p:cNvSpPr>
          <p:nvPr>
            <p:ph idx="1"/>
          </p:nvPr>
        </p:nvSpPr>
        <p:spPr/>
        <p:txBody>
          <a:bodyPr>
            <a:normAutofit lnSpcReduction="10000"/>
          </a:bodyPr>
          <a:lstStyle/>
          <a:p>
            <a:r>
              <a:rPr lang="en-US" dirty="0"/>
              <a:t>Age</a:t>
            </a:r>
          </a:p>
          <a:p>
            <a:r>
              <a:rPr lang="en-US" dirty="0"/>
              <a:t>Performance status</a:t>
            </a:r>
          </a:p>
          <a:p>
            <a:r>
              <a:rPr lang="en-US" dirty="0"/>
              <a:t>Medical comorbidities</a:t>
            </a:r>
          </a:p>
          <a:p>
            <a:r>
              <a:rPr lang="en-US" b="1" dirty="0">
                <a:solidFill>
                  <a:srgbClr val="0070C0"/>
                </a:solidFill>
              </a:rPr>
              <a:t>Geriatric assessment</a:t>
            </a:r>
          </a:p>
          <a:p>
            <a:endParaRPr lang="en-US" b="1" dirty="0">
              <a:solidFill>
                <a:srgbClr val="0070C0"/>
              </a:solidFill>
            </a:endParaRPr>
          </a:p>
          <a:p>
            <a:r>
              <a:rPr lang="en-US" b="1" dirty="0">
                <a:solidFill>
                  <a:srgbClr val="0070C0"/>
                </a:solidFill>
              </a:rPr>
              <a:t>Comprehensive:  </a:t>
            </a:r>
            <a:r>
              <a:rPr lang="en-US" dirty="0">
                <a:solidFill>
                  <a:srgbClr val="0070C0"/>
                </a:solidFill>
              </a:rPr>
              <a:t>age, PS, comorbidities AND functional capacity</a:t>
            </a:r>
            <a:endParaRPr lang="en-US" b="1" dirty="0">
              <a:solidFill>
                <a:srgbClr val="0070C0"/>
              </a:solidFill>
            </a:endParaRPr>
          </a:p>
          <a:p>
            <a:r>
              <a:rPr lang="en-US" b="1" dirty="0">
                <a:solidFill>
                  <a:srgbClr val="0070C0"/>
                </a:solidFill>
              </a:rPr>
              <a:t>Dynamic </a:t>
            </a:r>
            <a:r>
              <a:rPr lang="en-US" dirty="0">
                <a:solidFill>
                  <a:srgbClr val="0070C0"/>
                </a:solidFill>
              </a:rPr>
              <a:t>– at multiple stages of treatment</a:t>
            </a:r>
          </a:p>
          <a:p>
            <a:r>
              <a:rPr lang="en-US" b="1" dirty="0">
                <a:solidFill>
                  <a:srgbClr val="0070C0"/>
                </a:solidFill>
              </a:rPr>
              <a:t>Specific </a:t>
            </a:r>
            <a:r>
              <a:rPr lang="en-US" dirty="0">
                <a:solidFill>
                  <a:srgbClr val="0070C0"/>
                </a:solidFill>
              </a:rPr>
              <a:t>– in the context of specific treatments</a:t>
            </a:r>
          </a:p>
          <a:p>
            <a:r>
              <a:rPr lang="en-US" b="1" dirty="0">
                <a:solidFill>
                  <a:srgbClr val="0070C0"/>
                </a:solidFill>
              </a:rPr>
              <a:t>Not a binary FIT/UNFIT determination</a:t>
            </a:r>
            <a:endParaRPr lang="en-US" dirty="0">
              <a:solidFill>
                <a:srgbClr val="0070C0"/>
              </a:solidFill>
            </a:endParaRPr>
          </a:p>
          <a:p>
            <a:endParaRPr lang="en-US" dirty="0"/>
          </a:p>
        </p:txBody>
      </p:sp>
    </p:spTree>
    <p:extLst>
      <p:ext uri="{BB962C8B-B14F-4D97-AF65-F5344CB8AC3E}">
        <p14:creationId xmlns:p14="http://schemas.microsoft.com/office/powerpoint/2010/main" val="16869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101C6-68B2-80E0-A4E9-C764675B77D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575CC7-685E-DD14-FBD2-84ADE206C558}"/>
              </a:ext>
            </a:extLst>
          </p:cNvPr>
          <p:cNvSpPr txBox="1"/>
          <p:nvPr/>
        </p:nvSpPr>
        <p:spPr>
          <a:xfrm>
            <a:off x="451625" y="6311900"/>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 Adv</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9 (9): 2207–2220.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blue and white flag&#10;&#10;AI-generated content may be incorrect.">
            <a:extLst>
              <a:ext uri="{FF2B5EF4-FFF2-40B4-BE49-F238E27FC236}">
                <a16:creationId xmlns:a16="http://schemas.microsoft.com/office/drawing/2014/main" id="{69BDA154-5C3C-0205-6086-AD663C2B9B2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4115" y="154734"/>
            <a:ext cx="10263769" cy="2010300"/>
          </a:xfrm>
          <a:prstGeom prst="rect">
            <a:avLst/>
          </a:prstGeom>
        </p:spPr>
      </p:pic>
      <p:pic>
        <p:nvPicPr>
          <p:cNvPr id="2" name="Picture 1" descr="A screenshot of a medical examination&#10;&#10;AI-generated content may be incorrect.">
            <a:extLst>
              <a:ext uri="{FF2B5EF4-FFF2-40B4-BE49-F238E27FC236}">
                <a16:creationId xmlns:a16="http://schemas.microsoft.com/office/drawing/2014/main" id="{7FA4E73A-E685-006C-FE8A-B29CFC37709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4506" y="2187068"/>
            <a:ext cx="10795981" cy="3777392"/>
          </a:xfrm>
          <a:prstGeom prst="rect">
            <a:avLst/>
          </a:prstGeom>
        </p:spPr>
      </p:pic>
    </p:spTree>
    <p:extLst>
      <p:ext uri="{BB962C8B-B14F-4D97-AF65-F5344CB8AC3E}">
        <p14:creationId xmlns:p14="http://schemas.microsoft.com/office/powerpoint/2010/main" val="830567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2645F-47B9-D1AA-4582-EEF6786B28C8}"/>
            </a:ext>
          </a:extLst>
        </p:cNvPr>
        <p:cNvGrpSpPr/>
        <p:nvPr/>
      </p:nvGrpSpPr>
      <p:grpSpPr>
        <a:xfrm>
          <a:off x="0" y="0"/>
          <a:ext cx="0" cy="0"/>
          <a:chOff x="0" y="0"/>
          <a:chExt cx="0" cy="0"/>
        </a:xfrm>
      </p:grpSpPr>
      <p:pic>
        <p:nvPicPr>
          <p:cNvPr id="2" name="Picture 1" descr="A white sheet with black text&#10;&#10;AI-generated content may be incorrect.">
            <a:extLst>
              <a:ext uri="{FF2B5EF4-FFF2-40B4-BE49-F238E27FC236}">
                <a16:creationId xmlns:a16="http://schemas.microsoft.com/office/drawing/2014/main" id="{F00225BE-DB07-80FC-049D-7110251BA4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123089" y="194266"/>
            <a:ext cx="8125348" cy="6150685"/>
          </a:xfrm>
          <a:prstGeom prst="rect">
            <a:avLst/>
          </a:prstGeom>
        </p:spPr>
      </p:pic>
      <p:sp>
        <p:nvSpPr>
          <p:cNvPr id="3" name="TextBox 2">
            <a:extLst>
              <a:ext uri="{FF2B5EF4-FFF2-40B4-BE49-F238E27FC236}">
                <a16:creationId xmlns:a16="http://schemas.microsoft.com/office/drawing/2014/main" id="{C52DDA20-3607-9093-EA74-8D42D9C9C3A1}"/>
              </a:ext>
            </a:extLst>
          </p:cNvPr>
          <p:cNvSpPr txBox="1"/>
          <p:nvPr/>
        </p:nvSpPr>
        <p:spPr>
          <a:xfrm>
            <a:off x="178356" y="6406493"/>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 Adv</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9 (9): 2207–2220.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743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1FDA8-EA89-F979-A76A-EBF9079EC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02426-03A9-82B8-C28F-45046D765411}"/>
              </a:ext>
            </a:extLst>
          </p:cNvPr>
          <p:cNvSpPr>
            <a:spLocks noGrp="1"/>
          </p:cNvSpPr>
          <p:nvPr>
            <p:ph type="title"/>
          </p:nvPr>
        </p:nvSpPr>
        <p:spPr>
          <a:xfrm>
            <a:off x="1" y="18255"/>
            <a:ext cx="12191999" cy="883787"/>
          </a:xfrm>
        </p:spPr>
        <p:txBody>
          <a:bodyPr>
            <a:normAutofit/>
          </a:bodyPr>
          <a:lstStyle/>
          <a:p>
            <a:pPr algn="ctr"/>
            <a:r>
              <a:rPr lang="en-US" sz="4000" dirty="0">
                <a:solidFill>
                  <a:srgbClr val="0070C0"/>
                </a:solidFill>
              </a:rPr>
              <a:t>Disease Biology + Fitness to Guide Treatment</a:t>
            </a:r>
          </a:p>
        </p:txBody>
      </p:sp>
      <p:sp>
        <p:nvSpPr>
          <p:cNvPr id="7" name="TextBox 6">
            <a:extLst>
              <a:ext uri="{FF2B5EF4-FFF2-40B4-BE49-F238E27FC236}">
                <a16:creationId xmlns:a16="http://schemas.microsoft.com/office/drawing/2014/main" id="{CAFBC750-5FAD-A1CF-CFEF-5B02B1ABA71B}"/>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descr="A flowchart of a patient&#10;&#10;AI-generated content may be incorrect.">
            <a:extLst>
              <a:ext uri="{FF2B5EF4-FFF2-40B4-BE49-F238E27FC236}">
                <a16:creationId xmlns:a16="http://schemas.microsoft.com/office/drawing/2014/main" id="{9A5A99C6-77FF-9764-DCD5-F35F53AF2B9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95329" y="902042"/>
            <a:ext cx="9092119" cy="5440811"/>
          </a:xfrm>
        </p:spPr>
      </p:pic>
      <p:sp>
        <p:nvSpPr>
          <p:cNvPr id="9" name="Rectangle 8">
            <a:extLst>
              <a:ext uri="{FF2B5EF4-FFF2-40B4-BE49-F238E27FC236}">
                <a16:creationId xmlns:a16="http://schemas.microsoft.com/office/drawing/2014/main" id="{72E96ED4-FDA6-B15E-ABDD-EE3B19778C29}"/>
              </a:ext>
            </a:extLst>
          </p:cNvPr>
          <p:cNvSpPr/>
          <p:nvPr/>
        </p:nvSpPr>
        <p:spPr>
          <a:xfrm>
            <a:off x="5004486" y="1135132"/>
            <a:ext cx="5511114" cy="681311"/>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AF17F02-8183-47B7-E21F-8B99A4CACE44}"/>
              </a:ext>
            </a:extLst>
          </p:cNvPr>
          <p:cNvSpPr/>
          <p:nvPr/>
        </p:nvSpPr>
        <p:spPr>
          <a:xfrm>
            <a:off x="4985557" y="3281791"/>
            <a:ext cx="5511114" cy="681311"/>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EAB93E5-013D-EB8D-CD9C-BFE59B7D0163}"/>
              </a:ext>
            </a:extLst>
          </p:cNvPr>
          <p:cNvSpPr/>
          <p:nvPr/>
        </p:nvSpPr>
        <p:spPr>
          <a:xfrm>
            <a:off x="4985557" y="5428450"/>
            <a:ext cx="5511114" cy="914403"/>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4077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A56E8-22C2-5DE7-0E79-E645DC7A2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1EF84-27BA-B46D-D9CA-8B8EA99ADC32}"/>
              </a:ext>
            </a:extLst>
          </p:cNvPr>
          <p:cNvSpPr>
            <a:spLocks noGrp="1"/>
          </p:cNvSpPr>
          <p:nvPr>
            <p:ph type="title"/>
          </p:nvPr>
        </p:nvSpPr>
        <p:spPr>
          <a:xfrm>
            <a:off x="1" y="18256"/>
            <a:ext cx="12191999" cy="809648"/>
          </a:xfrm>
        </p:spPr>
        <p:txBody>
          <a:bodyPr>
            <a:normAutofit/>
          </a:bodyPr>
          <a:lstStyle/>
          <a:p>
            <a:pPr algn="ctr"/>
            <a:r>
              <a:rPr lang="en-US" sz="4000" dirty="0">
                <a:solidFill>
                  <a:srgbClr val="0070C0"/>
                </a:solidFill>
              </a:rPr>
              <a:t>Disease Biology + Fitness to Guide Treatment</a:t>
            </a:r>
          </a:p>
        </p:txBody>
      </p:sp>
      <p:sp>
        <p:nvSpPr>
          <p:cNvPr id="7" name="TextBox 6">
            <a:extLst>
              <a:ext uri="{FF2B5EF4-FFF2-40B4-BE49-F238E27FC236}">
                <a16:creationId xmlns:a16="http://schemas.microsoft.com/office/drawing/2014/main" id="{D4D7143A-7016-E215-9C73-BACDAAFF704E}"/>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descr="A diagram of a patient's treatment&#10;&#10;AI-generated content may be incorrect.">
            <a:extLst>
              <a:ext uri="{FF2B5EF4-FFF2-40B4-BE49-F238E27FC236}">
                <a16:creationId xmlns:a16="http://schemas.microsoft.com/office/drawing/2014/main" id="{2AF6564F-B72A-8590-1832-763C1C23F66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1326"/>
          <a:stretch>
            <a:fillRect/>
          </a:stretch>
        </p:blipFill>
        <p:spPr>
          <a:xfrm>
            <a:off x="2926525" y="827903"/>
            <a:ext cx="7354297" cy="5687078"/>
          </a:xfrm>
        </p:spPr>
      </p:pic>
      <p:sp>
        <p:nvSpPr>
          <p:cNvPr id="10" name="Rectangle 9">
            <a:extLst>
              <a:ext uri="{FF2B5EF4-FFF2-40B4-BE49-F238E27FC236}">
                <a16:creationId xmlns:a16="http://schemas.microsoft.com/office/drawing/2014/main" id="{4A942BA0-9B45-783B-1A79-695654592C58}"/>
              </a:ext>
            </a:extLst>
          </p:cNvPr>
          <p:cNvSpPr/>
          <p:nvPr/>
        </p:nvSpPr>
        <p:spPr>
          <a:xfrm>
            <a:off x="6227805" y="3671442"/>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3AD2480-194D-194B-184D-08BE6023510D}"/>
              </a:ext>
            </a:extLst>
          </p:cNvPr>
          <p:cNvSpPr/>
          <p:nvPr/>
        </p:nvSpPr>
        <p:spPr>
          <a:xfrm>
            <a:off x="6227805" y="6030097"/>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653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5535-DAAB-3EA3-FCB1-52C488FAE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95AAC-0DC6-A746-BF2B-1B10FCF53FC4}"/>
              </a:ext>
            </a:extLst>
          </p:cNvPr>
          <p:cNvSpPr>
            <a:spLocks noGrp="1"/>
          </p:cNvSpPr>
          <p:nvPr>
            <p:ph type="title"/>
          </p:nvPr>
        </p:nvSpPr>
        <p:spPr>
          <a:xfrm>
            <a:off x="1" y="18256"/>
            <a:ext cx="12191999" cy="962160"/>
          </a:xfrm>
        </p:spPr>
        <p:txBody>
          <a:bodyPr>
            <a:normAutofit/>
          </a:bodyPr>
          <a:lstStyle/>
          <a:p>
            <a:pPr algn="ctr"/>
            <a:r>
              <a:rPr lang="en-US" sz="4000" dirty="0">
                <a:solidFill>
                  <a:srgbClr val="0070C0"/>
                </a:solidFill>
              </a:rPr>
              <a:t>Disease Biology + Fitness to Guide Treatment</a:t>
            </a:r>
          </a:p>
        </p:txBody>
      </p:sp>
      <p:pic>
        <p:nvPicPr>
          <p:cNvPr id="5" name="Content Placeholder 4" descr="A diagram of a patient's medical procedure&#10;&#10;AI-generated content may be incorrect.">
            <a:extLst>
              <a:ext uri="{FF2B5EF4-FFF2-40B4-BE49-F238E27FC236}">
                <a16:creationId xmlns:a16="http://schemas.microsoft.com/office/drawing/2014/main" id="{2A210487-62B9-8BAF-F55E-ADC6A24ABE0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3971" r="22413"/>
          <a:stretch>
            <a:fillRect/>
          </a:stretch>
        </p:blipFill>
        <p:spPr>
          <a:xfrm>
            <a:off x="2464675" y="980415"/>
            <a:ext cx="7544297" cy="5698070"/>
          </a:xfrm>
        </p:spPr>
      </p:pic>
      <p:sp>
        <p:nvSpPr>
          <p:cNvPr id="7" name="TextBox 6">
            <a:extLst>
              <a:ext uri="{FF2B5EF4-FFF2-40B4-BE49-F238E27FC236}">
                <a16:creationId xmlns:a16="http://schemas.microsoft.com/office/drawing/2014/main" id="{62441BA3-E36B-B7FD-3EF8-2F3B66F04A62}"/>
              </a:ext>
            </a:extLst>
          </p:cNvPr>
          <p:cNvSpPr txBox="1"/>
          <p:nvPr/>
        </p:nvSpPr>
        <p:spPr>
          <a:xfrm>
            <a:off x="189185" y="6470413"/>
            <a:ext cx="115403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www.nccn.org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7A096C62-F57F-78B4-7947-7A92CA6FD9B2}"/>
              </a:ext>
            </a:extLst>
          </p:cNvPr>
          <p:cNvSpPr/>
          <p:nvPr/>
        </p:nvSpPr>
        <p:spPr>
          <a:xfrm>
            <a:off x="5832388" y="1397798"/>
            <a:ext cx="3694672" cy="727563"/>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4910380-859C-1EF3-1551-4D6ABE4C5382}"/>
              </a:ext>
            </a:extLst>
          </p:cNvPr>
          <p:cNvSpPr/>
          <p:nvPr/>
        </p:nvSpPr>
        <p:spPr>
          <a:xfrm>
            <a:off x="5832388" y="3829450"/>
            <a:ext cx="3694672" cy="579282"/>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173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F069-2742-BC97-D801-0AA95CBF0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F9E63-1630-A649-254C-0080D687B2F3}"/>
              </a:ext>
            </a:extLst>
          </p:cNvPr>
          <p:cNvSpPr>
            <a:spLocks noGrp="1"/>
          </p:cNvSpPr>
          <p:nvPr>
            <p:ph type="title"/>
          </p:nvPr>
        </p:nvSpPr>
        <p:spPr>
          <a:xfrm>
            <a:off x="838200" y="0"/>
            <a:ext cx="10515600" cy="1325563"/>
          </a:xfrm>
        </p:spPr>
        <p:txBody>
          <a:bodyPr/>
          <a:lstStyle/>
          <a:p>
            <a:pPr algn="ctr"/>
            <a:r>
              <a:rPr lang="en-US" dirty="0"/>
              <a:t>VIALE-A long-term follow-up</a:t>
            </a:r>
          </a:p>
        </p:txBody>
      </p:sp>
      <p:sp>
        <p:nvSpPr>
          <p:cNvPr id="5" name="TextBox 4">
            <a:extLst>
              <a:ext uri="{FF2B5EF4-FFF2-40B4-BE49-F238E27FC236}">
                <a16:creationId xmlns:a16="http://schemas.microsoft.com/office/drawing/2014/main" id="{277F0797-4928-A447-91E9-DF60B3743A48}"/>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a:extLst>
              <a:ext uri="{FF2B5EF4-FFF2-40B4-BE49-F238E27FC236}">
                <a16:creationId xmlns:a16="http://schemas.microsoft.com/office/drawing/2014/main" id="{CD3A4273-D63C-B7C7-746C-81B86094B88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31514" y="1148582"/>
            <a:ext cx="10128972" cy="4811543"/>
          </a:xfrm>
        </p:spPr>
      </p:pic>
    </p:spTree>
    <p:extLst>
      <p:ext uri="{BB962C8B-B14F-4D97-AF65-F5344CB8AC3E}">
        <p14:creationId xmlns:p14="http://schemas.microsoft.com/office/powerpoint/2010/main" val="4099695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185522"/>
          </a:xfrm>
        </p:spPr>
        <p:txBody>
          <a:bodyPr/>
          <a:lstStyle/>
          <a:p>
            <a:r>
              <a:rPr lang="en-US" dirty="0"/>
              <a:t>Contributing Clinical Investigators</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695084" y="17728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Jorge Cortes,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Georgia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Augusta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Augusta, Georgia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3445" y="1772816"/>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1695084" y="36166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Courtney D DiNardo, MD, MSCE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Department of Leukemia</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Cancer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University of Texas MD Anderson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Houston, Texas</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3445" y="3616616"/>
            <a:ext cx="1261872" cy="1261872"/>
          </a:xfrm>
          <a:prstGeom prst="rect">
            <a:avLst/>
          </a:prstGeom>
        </p:spPr>
      </p:pic>
      <p:sp>
        <p:nvSpPr>
          <p:cNvPr id="4" name="Text Box 7">
            <a:extLst>
              <a:ext uri="{FF2B5EF4-FFF2-40B4-BE49-F238E27FC236}">
                <a16:creationId xmlns:a16="http://schemas.microsoft.com/office/drawing/2014/main" id="{284876E2-9B3F-5854-A352-943301A3D912}"/>
              </a:ext>
            </a:extLst>
          </p:cNvPr>
          <p:cNvSpPr txBox="1">
            <a:spLocks noChangeArrowheads="1"/>
          </p:cNvSpPr>
          <p:nvPr/>
        </p:nvSpPr>
        <p:spPr bwMode="auto">
          <a:xfrm>
            <a:off x="7333884" y="1772816"/>
            <a:ext cx="45720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Eunice S Wang,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Chief, Leukemia/Benign Hematology Service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Oncology,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Roswell Park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Buffalo, New York</a:t>
            </a:r>
          </a:p>
        </p:txBody>
      </p:sp>
      <p:pic>
        <p:nvPicPr>
          <p:cNvPr id="8" name="Picture 7">
            <a:extLst>
              <a:ext uri="{FF2B5EF4-FFF2-40B4-BE49-F238E27FC236}">
                <a16:creationId xmlns:a16="http://schemas.microsoft.com/office/drawing/2014/main" id="{C4314ED8-C5A2-A5BA-FB36-F07C2B3B56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12245" y="1772816"/>
            <a:ext cx="1261872" cy="1261872"/>
          </a:xfrm>
          <a:prstGeom prst="rect">
            <a:avLst/>
          </a:prstGeom>
        </p:spPr>
      </p:pic>
    </p:spTree>
    <p:custDataLst>
      <p:tags r:id="rId1"/>
    </p:custDataLst>
    <p:extLst>
      <p:ext uri="{BB962C8B-B14F-4D97-AF65-F5344CB8AC3E}">
        <p14:creationId xmlns:p14="http://schemas.microsoft.com/office/powerpoint/2010/main" val="53794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33D2-5758-0E00-7D4C-05C0583E4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CF9F4-691B-85CD-67CF-A37AAF099E21}"/>
              </a:ext>
            </a:extLst>
          </p:cNvPr>
          <p:cNvSpPr>
            <a:spLocks noGrp="1"/>
          </p:cNvSpPr>
          <p:nvPr>
            <p:ph type="title"/>
          </p:nvPr>
        </p:nvSpPr>
        <p:spPr>
          <a:xfrm>
            <a:off x="838200" y="0"/>
            <a:ext cx="10515600" cy="1325563"/>
          </a:xfrm>
        </p:spPr>
        <p:txBody>
          <a:bodyPr/>
          <a:lstStyle/>
          <a:p>
            <a:pPr algn="ctr"/>
            <a:r>
              <a:rPr lang="en-US" dirty="0"/>
              <a:t>VIALE-A long-term follow-up</a:t>
            </a:r>
          </a:p>
        </p:txBody>
      </p:sp>
      <p:pic>
        <p:nvPicPr>
          <p:cNvPr id="8" name="Picture 7" descr="A graph showing the number of patients with idh /&#10;&#10;AI-generated content may be incorrect.">
            <a:extLst>
              <a:ext uri="{FF2B5EF4-FFF2-40B4-BE49-F238E27FC236}">
                <a16:creationId xmlns:a16="http://schemas.microsoft.com/office/drawing/2014/main" id="{6567B523-24F9-0CDE-51CF-71DA2AD794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6383" y="1082741"/>
            <a:ext cx="9969636" cy="4932469"/>
          </a:xfrm>
          <a:prstGeom prst="rect">
            <a:avLst/>
          </a:prstGeom>
        </p:spPr>
      </p:pic>
      <p:sp>
        <p:nvSpPr>
          <p:cNvPr id="3" name="TextBox 2">
            <a:extLst>
              <a:ext uri="{FF2B5EF4-FFF2-40B4-BE49-F238E27FC236}">
                <a16:creationId xmlns:a16="http://schemas.microsoft.com/office/drawing/2014/main" id="{6FAC21F7-7C54-DAC0-4C52-C91008BB587D}"/>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29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5387-76BB-2510-AE14-B7A222151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60AE9-3978-4317-A4A5-4443F23DF161}"/>
              </a:ext>
            </a:extLst>
          </p:cNvPr>
          <p:cNvSpPr>
            <a:spLocks noGrp="1"/>
          </p:cNvSpPr>
          <p:nvPr>
            <p:ph type="title"/>
          </p:nvPr>
        </p:nvSpPr>
        <p:spPr>
          <a:xfrm>
            <a:off x="838200" y="176769"/>
            <a:ext cx="10515600" cy="759666"/>
          </a:xfrm>
        </p:spPr>
        <p:txBody>
          <a:bodyPr/>
          <a:lstStyle/>
          <a:p>
            <a:pPr algn="ctr"/>
            <a:r>
              <a:rPr lang="en-US" dirty="0"/>
              <a:t>VIALE-A long-term follow-up</a:t>
            </a:r>
          </a:p>
        </p:txBody>
      </p:sp>
      <p:pic>
        <p:nvPicPr>
          <p:cNvPr id="8" name="Picture 7" descr="A graph of survival of patients&#10;&#10;AI-generated content may be incorrect.">
            <a:extLst>
              <a:ext uri="{FF2B5EF4-FFF2-40B4-BE49-F238E27FC236}">
                <a16:creationId xmlns:a16="http://schemas.microsoft.com/office/drawing/2014/main" id="{9A3728B1-0B17-77B0-C066-8FFB8E1A53FE}"/>
              </a:ext>
            </a:extLst>
          </p:cNvPr>
          <p:cNvPicPr>
            <a:picLocks noChangeAspect="1"/>
          </p:cNvPicPr>
          <p:nvPr/>
        </p:nvPicPr>
        <p:blipFill>
          <a:blip r:embed="rId3"/>
          <a:stretch>
            <a:fillRect/>
          </a:stretch>
        </p:blipFill>
        <p:spPr>
          <a:xfrm>
            <a:off x="1142810" y="1019061"/>
            <a:ext cx="9697378" cy="5210213"/>
          </a:xfrm>
          <a:prstGeom prst="rect">
            <a:avLst/>
          </a:prstGeom>
        </p:spPr>
      </p:pic>
      <p:sp>
        <p:nvSpPr>
          <p:cNvPr id="3" name="TextBox 2">
            <a:extLst>
              <a:ext uri="{FF2B5EF4-FFF2-40B4-BE49-F238E27FC236}">
                <a16:creationId xmlns:a16="http://schemas.microsoft.com/office/drawing/2014/main" id="{9A0B31F8-1979-35EA-FE7B-1CD299F1413F}"/>
              </a:ext>
            </a:extLst>
          </p:cNvPr>
          <p:cNvSpPr txBox="1"/>
          <p:nvPr/>
        </p:nvSpPr>
        <p:spPr>
          <a:xfrm>
            <a:off x="189186" y="63119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731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1C4F-D5B5-3D04-2408-C4BAC1198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7C1B5-B27A-C28A-364D-C38B5F7B199C}"/>
              </a:ext>
            </a:extLst>
          </p:cNvPr>
          <p:cNvSpPr>
            <a:spLocks noGrp="1"/>
          </p:cNvSpPr>
          <p:nvPr>
            <p:ph type="title"/>
          </p:nvPr>
        </p:nvSpPr>
        <p:spPr>
          <a:xfrm>
            <a:off x="838200" y="572877"/>
            <a:ext cx="10515600" cy="845141"/>
          </a:xfrm>
        </p:spPr>
        <p:txBody>
          <a:bodyPr/>
          <a:lstStyle/>
          <a:p>
            <a:pPr algn="ctr"/>
            <a:r>
              <a:rPr lang="en-US" dirty="0"/>
              <a:t>VIALE-A long-term follow-up</a:t>
            </a:r>
          </a:p>
        </p:txBody>
      </p:sp>
      <p:sp>
        <p:nvSpPr>
          <p:cNvPr id="3" name="TextBox 2">
            <a:extLst>
              <a:ext uri="{FF2B5EF4-FFF2-40B4-BE49-F238E27FC236}">
                <a16:creationId xmlns:a16="http://schemas.microsoft.com/office/drawing/2014/main" id="{69D28EEC-8382-4A47-BEE8-2351F73AF593}"/>
              </a:ext>
            </a:extLst>
          </p:cNvPr>
          <p:cNvSpPr txBox="1"/>
          <p:nvPr/>
        </p:nvSpPr>
        <p:spPr>
          <a:xfrm>
            <a:off x="154462" y="648866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Pratz KW et al. Am J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Hematol</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2024;99:615–624.</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descr="A table with numbers and a number of objects&#10;&#10;AI-generated content may be incorrect.">
            <a:extLst>
              <a:ext uri="{FF2B5EF4-FFF2-40B4-BE49-F238E27FC236}">
                <a16:creationId xmlns:a16="http://schemas.microsoft.com/office/drawing/2014/main" id="{00D64B2E-CE60-8638-88CF-56A8806A8205}"/>
              </a:ext>
            </a:extLst>
          </p:cNvPr>
          <p:cNvPicPr>
            <a:picLocks noChangeAspect="1"/>
          </p:cNvPicPr>
          <p:nvPr/>
        </p:nvPicPr>
        <p:blipFill>
          <a:blip r:embed="rId3"/>
          <a:stretch>
            <a:fillRect/>
          </a:stretch>
        </p:blipFill>
        <p:spPr>
          <a:xfrm>
            <a:off x="666466" y="2471181"/>
            <a:ext cx="11167991" cy="2870983"/>
          </a:xfrm>
          <a:prstGeom prst="rect">
            <a:avLst/>
          </a:prstGeom>
        </p:spPr>
      </p:pic>
      <p:pic>
        <p:nvPicPr>
          <p:cNvPr id="12" name="Picture 11">
            <a:extLst>
              <a:ext uri="{FF2B5EF4-FFF2-40B4-BE49-F238E27FC236}">
                <a16:creationId xmlns:a16="http://schemas.microsoft.com/office/drawing/2014/main" id="{11F0DE3B-5458-0F2F-40A8-66783C1FC312}"/>
              </a:ext>
            </a:extLst>
          </p:cNvPr>
          <p:cNvPicPr>
            <a:picLocks noChangeAspect="1"/>
          </p:cNvPicPr>
          <p:nvPr/>
        </p:nvPicPr>
        <p:blipFill>
          <a:blip r:embed="rId4"/>
          <a:stretch>
            <a:fillRect/>
          </a:stretch>
        </p:blipFill>
        <p:spPr>
          <a:xfrm>
            <a:off x="666466" y="2050115"/>
            <a:ext cx="7683500" cy="317500"/>
          </a:xfrm>
          <a:prstGeom prst="rect">
            <a:avLst/>
          </a:prstGeom>
        </p:spPr>
      </p:pic>
    </p:spTree>
    <p:extLst>
      <p:ext uri="{BB962C8B-B14F-4D97-AF65-F5344CB8AC3E}">
        <p14:creationId xmlns:p14="http://schemas.microsoft.com/office/powerpoint/2010/main" val="173162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DFA5-7511-23BF-26EB-3F028BEA2907}"/>
            </a:ext>
          </a:extLst>
        </p:cNvPr>
        <p:cNvGrpSpPr/>
        <p:nvPr/>
      </p:nvGrpSpPr>
      <p:grpSpPr>
        <a:xfrm>
          <a:off x="0" y="0"/>
          <a:ext cx="0" cy="0"/>
          <a:chOff x="0" y="0"/>
          <a:chExt cx="0" cy="0"/>
        </a:xfrm>
      </p:grpSpPr>
      <p:pic>
        <p:nvPicPr>
          <p:cNvPr id="4" name="New picture">
            <a:extLst>
              <a:ext uri="{FF2B5EF4-FFF2-40B4-BE49-F238E27FC236}">
                <a16:creationId xmlns:a16="http://schemas.microsoft.com/office/drawing/2014/main" id="{2AE19015-A124-E04D-9085-B11D58C3D8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11969" y="67332"/>
            <a:ext cx="6278734" cy="652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7EFA80A9-7278-3DB1-081D-B5DC2ED46A6F}"/>
              </a:ext>
            </a:extLst>
          </p:cNvPr>
          <p:cNvSpPr txBox="1"/>
          <p:nvPr/>
        </p:nvSpPr>
        <p:spPr>
          <a:xfrm>
            <a:off x="-2058" y="6488668"/>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145 (12): 1237–1250.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4826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8BDA2-0B48-F2A8-9724-482C4C12C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9F698-7C28-47D5-C71C-3AF182146EF5}"/>
              </a:ext>
            </a:extLst>
          </p:cNvPr>
          <p:cNvSpPr>
            <a:spLocks noGrp="1"/>
          </p:cNvSpPr>
          <p:nvPr>
            <p:ph type="title"/>
          </p:nvPr>
        </p:nvSpPr>
        <p:spPr>
          <a:xfrm>
            <a:off x="838200" y="0"/>
            <a:ext cx="10515600" cy="1009695"/>
          </a:xfrm>
        </p:spPr>
        <p:txBody>
          <a:bodyPr/>
          <a:lstStyle/>
          <a:p>
            <a:pPr algn="ctr"/>
            <a:r>
              <a:rPr lang="en-US" dirty="0"/>
              <a:t>Management of common toxicities</a:t>
            </a:r>
          </a:p>
        </p:txBody>
      </p:sp>
      <p:sp>
        <p:nvSpPr>
          <p:cNvPr id="3" name="Content Placeholder 2">
            <a:extLst>
              <a:ext uri="{FF2B5EF4-FFF2-40B4-BE49-F238E27FC236}">
                <a16:creationId xmlns:a16="http://schemas.microsoft.com/office/drawing/2014/main" id="{36A4F898-8EEB-2747-A289-45B42B4DBF50}"/>
              </a:ext>
            </a:extLst>
          </p:cNvPr>
          <p:cNvSpPr>
            <a:spLocks noGrp="1"/>
          </p:cNvSpPr>
          <p:nvPr>
            <p:ph idx="1"/>
          </p:nvPr>
        </p:nvSpPr>
        <p:spPr>
          <a:xfrm>
            <a:off x="838200" y="1159348"/>
            <a:ext cx="10515600" cy="5179667"/>
          </a:xfrm>
        </p:spPr>
        <p:txBody>
          <a:bodyPr>
            <a:normAutofit fontScale="92500" lnSpcReduction="10000"/>
          </a:bodyPr>
          <a:lstStyle/>
          <a:p>
            <a:r>
              <a:rPr lang="en-US" dirty="0"/>
              <a:t>Tumor Lysis</a:t>
            </a:r>
          </a:p>
          <a:p>
            <a:pPr lvl="1"/>
            <a:r>
              <a:rPr lang="en-US" dirty="0"/>
              <a:t>Prevention with IVF, allopurinol</a:t>
            </a:r>
          </a:p>
          <a:p>
            <a:pPr lvl="1"/>
            <a:r>
              <a:rPr lang="en-US" dirty="0"/>
              <a:t>Electrolyte monitoring, telemetry as needed</a:t>
            </a:r>
          </a:p>
          <a:p>
            <a:pPr lvl="1"/>
            <a:endParaRPr lang="en-US" dirty="0"/>
          </a:p>
          <a:p>
            <a:r>
              <a:rPr lang="en-US" dirty="0" err="1"/>
              <a:t>Cytopenias</a:t>
            </a:r>
            <a:endParaRPr lang="en-US" dirty="0"/>
          </a:p>
          <a:p>
            <a:pPr lvl="1"/>
            <a:r>
              <a:rPr lang="en-US" dirty="0"/>
              <a:t>Appropriate </a:t>
            </a:r>
            <a:r>
              <a:rPr lang="en-US" dirty="0" err="1"/>
              <a:t>ven</a:t>
            </a:r>
            <a:r>
              <a:rPr lang="en-US" dirty="0"/>
              <a:t> dose for anti-fungal</a:t>
            </a:r>
          </a:p>
          <a:p>
            <a:pPr lvl="1"/>
            <a:r>
              <a:rPr lang="en-US" dirty="0"/>
              <a:t>G-CSF if blast clearance and delayed ANC recovery </a:t>
            </a:r>
          </a:p>
          <a:p>
            <a:pPr lvl="1"/>
            <a:r>
              <a:rPr lang="en-US" dirty="0"/>
              <a:t>Start next cycle when ANC &gt;1000 and platelets &gt;50-100</a:t>
            </a:r>
          </a:p>
          <a:p>
            <a:pPr lvl="1"/>
            <a:r>
              <a:rPr lang="en-US" dirty="0"/>
              <a:t>Reduce duration of </a:t>
            </a:r>
            <a:r>
              <a:rPr lang="en-US" dirty="0" err="1"/>
              <a:t>ven</a:t>
            </a:r>
            <a:endParaRPr lang="en-US" dirty="0"/>
          </a:p>
          <a:p>
            <a:pPr lvl="1"/>
            <a:r>
              <a:rPr lang="en-US" dirty="0"/>
              <a:t>Cycles q6 weeks</a:t>
            </a:r>
          </a:p>
          <a:p>
            <a:pPr lvl="1"/>
            <a:endParaRPr lang="en-US" dirty="0"/>
          </a:p>
          <a:p>
            <a:r>
              <a:rPr lang="en-US" dirty="0"/>
              <a:t>Febrile neutropenia/infections</a:t>
            </a:r>
          </a:p>
          <a:p>
            <a:pPr lvl="1"/>
            <a:r>
              <a:rPr lang="en-US" dirty="0"/>
              <a:t>Appropriate prophylaxis</a:t>
            </a:r>
          </a:p>
          <a:p>
            <a:pPr lvl="1"/>
            <a:r>
              <a:rPr lang="en-US" dirty="0"/>
              <a:t>Information for emergency management of fever</a:t>
            </a:r>
          </a:p>
        </p:txBody>
      </p:sp>
      <p:sp>
        <p:nvSpPr>
          <p:cNvPr id="4" name="TextBox 3">
            <a:extLst>
              <a:ext uri="{FF2B5EF4-FFF2-40B4-BE49-F238E27FC236}">
                <a16:creationId xmlns:a16="http://schemas.microsoft.com/office/drawing/2014/main" id="{C8E599B0-FAD8-6355-54D6-BC2A33883D94}"/>
              </a:ext>
            </a:extLst>
          </p:cNvPr>
          <p:cNvSpPr txBox="1"/>
          <p:nvPr/>
        </p:nvSpPr>
        <p:spPr>
          <a:xfrm>
            <a:off x="-2058" y="6488668"/>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A1A1A"/>
                </a:solidFill>
                <a:effectLst/>
                <a:uLnTx/>
                <a:uFillTx/>
                <a:latin typeface="acumin-pro"/>
                <a:ea typeface="+mn-ea"/>
                <a:cs typeface="+mn-cs"/>
              </a:rPr>
              <a:t>Blood</a:t>
            </a:r>
            <a:r>
              <a:rPr kumimoji="0" lang="en-US" sz="1800" b="0" i="0" u="none" strike="noStrike" kern="1200" cap="none" spc="0" normalizeH="0" baseline="0" noProof="0" dirty="0">
                <a:ln>
                  <a:noFill/>
                </a:ln>
                <a:solidFill>
                  <a:srgbClr val="1A1A1A"/>
                </a:solidFill>
                <a:effectLst/>
                <a:uLnTx/>
                <a:uFillTx/>
                <a:latin typeface="acumin-pro"/>
                <a:ea typeface="+mn-ea"/>
                <a:cs typeface="+mn-cs"/>
              </a:rPr>
              <a:t> (2025) 145 (12): 1237–1250.</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395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2D013-515A-8B3C-889E-0DD1699D7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005E1-20E3-EBB1-D450-D15D734C958C}"/>
              </a:ext>
            </a:extLst>
          </p:cNvPr>
          <p:cNvSpPr>
            <a:spLocks noGrp="1"/>
          </p:cNvSpPr>
          <p:nvPr>
            <p:ph type="title"/>
          </p:nvPr>
        </p:nvSpPr>
        <p:spPr/>
        <p:txBody>
          <a:bodyPr/>
          <a:lstStyle/>
          <a:p>
            <a:pPr algn="ctr"/>
            <a:r>
              <a:rPr lang="en-US" dirty="0"/>
              <a:t>Phase III ASCERTAIN-AML</a:t>
            </a:r>
          </a:p>
        </p:txBody>
      </p:sp>
      <p:sp>
        <p:nvSpPr>
          <p:cNvPr id="5" name="TextBox 4">
            <a:extLst>
              <a:ext uri="{FF2B5EF4-FFF2-40B4-BE49-F238E27FC236}">
                <a16:creationId xmlns:a16="http://schemas.microsoft.com/office/drawing/2014/main" id="{1B309604-81C5-FE36-7D7C-5F5BDD0D2CAA}"/>
              </a:ext>
            </a:extLst>
          </p:cNvPr>
          <p:cNvSpPr txBox="1"/>
          <p:nvPr/>
        </p:nvSpPr>
        <p:spPr>
          <a:xfrm>
            <a:off x="271348" y="6311900"/>
            <a:ext cx="119206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Geissler K, et al. Br J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Haematol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2024;205(5):1734–1745. </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Picture 15" descr="A screenshot of a medical chart&#10;&#10;AI-generated content may be incorrect.">
            <a:extLst>
              <a:ext uri="{FF2B5EF4-FFF2-40B4-BE49-F238E27FC236}">
                <a16:creationId xmlns:a16="http://schemas.microsoft.com/office/drawing/2014/main" id="{50E41068-BDB7-01B5-9973-5E1BB2643B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63841"/>
          <a:stretch>
            <a:fillRect/>
          </a:stretch>
        </p:blipFill>
        <p:spPr>
          <a:xfrm>
            <a:off x="269627" y="2535853"/>
            <a:ext cx="5590903" cy="1999076"/>
          </a:xfrm>
          <a:prstGeom prst="rect">
            <a:avLst/>
          </a:prstGeom>
        </p:spPr>
      </p:pic>
      <p:pic>
        <p:nvPicPr>
          <p:cNvPr id="17" name="Picture 16" descr="A screenshot of a medical chart&#10;&#10;AI-generated content may be incorrect.">
            <a:extLst>
              <a:ext uri="{FF2B5EF4-FFF2-40B4-BE49-F238E27FC236}">
                <a16:creationId xmlns:a16="http://schemas.microsoft.com/office/drawing/2014/main" id="{C0078B42-CAB6-11F4-A1C5-935924C7CFB8}"/>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Layer>
                </a14:imgProps>
              </a:ext>
            </a:extLst>
          </a:blip>
          <a:srcRect t="35618"/>
          <a:stretch>
            <a:fillRect/>
          </a:stretch>
        </p:blipFill>
        <p:spPr>
          <a:xfrm>
            <a:off x="6019800" y="2001794"/>
            <a:ext cx="5888980" cy="3749197"/>
          </a:xfrm>
          <a:prstGeom prst="rect">
            <a:avLst/>
          </a:prstGeom>
        </p:spPr>
      </p:pic>
      <p:sp>
        <p:nvSpPr>
          <p:cNvPr id="3" name="TextBox 2">
            <a:extLst>
              <a:ext uri="{FF2B5EF4-FFF2-40B4-BE49-F238E27FC236}">
                <a16:creationId xmlns:a16="http://schemas.microsoft.com/office/drawing/2014/main" id="{E38EE3F9-3602-44C2-54BA-A1BA89641847}"/>
              </a:ext>
            </a:extLst>
          </p:cNvPr>
          <p:cNvSpPr txBox="1"/>
          <p:nvPr/>
        </p:nvSpPr>
        <p:spPr>
          <a:xfrm>
            <a:off x="6844397" y="2593518"/>
            <a:ext cx="4614435" cy="3847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252161"/>
                </a:solidFill>
                <a:effectLst/>
                <a:uLnTx/>
                <a:uFillTx/>
                <a:latin typeface="Arial" panose="020B0604020202020204" pitchFamily="34" charset="0"/>
                <a:ea typeface="+mn-ea"/>
                <a:cs typeface="Arial" panose="020B0604020202020204" pitchFamily="34" charset="0"/>
              </a:rPr>
              <a:t>Equivalent systemic decitabine exposure between the two decitabine formulations: 5-day AUC ratio of 99.64 (90% Cl 91.23, 108.80)</a:t>
            </a:r>
          </a:p>
        </p:txBody>
      </p:sp>
    </p:spTree>
    <p:extLst>
      <p:ext uri="{BB962C8B-B14F-4D97-AF65-F5344CB8AC3E}">
        <p14:creationId xmlns:p14="http://schemas.microsoft.com/office/powerpoint/2010/main" val="51266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97B45-5CB8-E843-BDCC-3E711171D658}"/>
              </a:ext>
            </a:extLst>
          </p:cNvPr>
          <p:cNvSpPr>
            <a:spLocks noGrp="1"/>
          </p:cNvSpPr>
          <p:nvPr>
            <p:ph type="ctrTitle"/>
          </p:nvPr>
        </p:nvSpPr>
        <p:spPr>
          <a:xfrm>
            <a:off x="640080" y="1352556"/>
            <a:ext cx="10972800" cy="2223261"/>
          </a:xfrm>
        </p:spPr>
        <p:txBody>
          <a:bodyPr>
            <a:noAutofit/>
          </a:bodyPr>
          <a:lstStyle/>
          <a:p>
            <a:r>
              <a:rPr lang="en-GB" sz="3200" dirty="0"/>
              <a:t>An All-Oral Regimen of Decitabine-</a:t>
            </a:r>
            <a:r>
              <a:rPr lang="en-GB" sz="3200" dirty="0" err="1"/>
              <a:t>Cedazuridine</a:t>
            </a:r>
            <a:r>
              <a:rPr lang="en-GB" sz="3200" dirty="0"/>
              <a:t> </a:t>
            </a:r>
            <a:br>
              <a:rPr lang="en-GB" sz="3200" dirty="0"/>
            </a:br>
            <a:r>
              <a:rPr lang="en-GB" sz="3200" dirty="0"/>
              <a:t>Plus Venetoclax in Patients With Newly Diagnosed Acute Myeloid Leukemia Ineligible for </a:t>
            </a:r>
            <a:br>
              <a:rPr lang="en-GB" sz="3200" dirty="0"/>
            </a:br>
            <a:r>
              <a:rPr lang="en-GB" sz="3200" dirty="0"/>
              <a:t>Intensive Induction Chemotherapy: </a:t>
            </a:r>
            <a:br>
              <a:rPr lang="en-GB" sz="3200" dirty="0"/>
            </a:br>
            <a:r>
              <a:rPr lang="en-GB" sz="3200" dirty="0"/>
              <a:t>Results From a Phase 2 Cohort of 101 Patients</a:t>
            </a:r>
            <a:endParaRPr lang="en-US" sz="3200" dirty="0"/>
          </a:p>
        </p:txBody>
      </p:sp>
      <p:sp>
        <p:nvSpPr>
          <p:cNvPr id="2" name="Subtitle 1">
            <a:extLst>
              <a:ext uri="{FF2B5EF4-FFF2-40B4-BE49-F238E27FC236}">
                <a16:creationId xmlns:a16="http://schemas.microsoft.com/office/drawing/2014/main" id="{D65F6625-AE05-AE53-1F6F-D87D40BAA2FB}"/>
              </a:ext>
            </a:extLst>
          </p:cNvPr>
          <p:cNvSpPr>
            <a:spLocks noGrp="1"/>
          </p:cNvSpPr>
          <p:nvPr>
            <p:ph type="subTitle" idx="1"/>
          </p:nvPr>
        </p:nvSpPr>
        <p:spPr>
          <a:xfrm>
            <a:off x="640080" y="3702533"/>
            <a:ext cx="10972800" cy="948671"/>
          </a:xfrm>
        </p:spPr>
        <p:txBody>
          <a:bodyPr>
            <a:noAutofit/>
          </a:bodyPr>
          <a:lstStyle/>
          <a:p>
            <a:r>
              <a:rPr lang="en-GB" sz="1600" b="1" dirty="0"/>
              <a:t>Amer M. Zeidan,</a:t>
            </a:r>
            <a:r>
              <a:rPr lang="en-GB" sz="1600" baseline="30000" dirty="0"/>
              <a:t>1</a:t>
            </a:r>
            <a:r>
              <a:rPr lang="en-GB" sz="1600" dirty="0"/>
              <a:t> Elizabeth A. Griffiths,</a:t>
            </a:r>
            <a:r>
              <a:rPr lang="en-GB" sz="1600" baseline="30000" dirty="0"/>
              <a:t>2</a:t>
            </a:r>
            <a:r>
              <a:rPr lang="en-GB" sz="1600" dirty="0"/>
              <a:t> Courtney D. DiNardo,</a:t>
            </a:r>
            <a:r>
              <a:rPr lang="en-GB" sz="1600" baseline="30000" dirty="0"/>
              <a:t>3</a:t>
            </a:r>
            <a:r>
              <a:rPr lang="en-GB" sz="1600" dirty="0"/>
              <a:t> Gabriel N. Mannis,</a:t>
            </a:r>
            <a:r>
              <a:rPr lang="en-GB" sz="1600" baseline="30000" dirty="0"/>
              <a:t>4</a:t>
            </a:r>
            <a:r>
              <a:rPr lang="en-GB" sz="1600" dirty="0"/>
              <a:t> Pau Montesinos,</a:t>
            </a:r>
            <a:r>
              <a:rPr lang="en-GB" sz="1600" baseline="30000" dirty="0"/>
              <a:t>5</a:t>
            </a:r>
            <a:r>
              <a:rPr lang="en-GB" sz="1600" dirty="0"/>
              <a:t> Montserrat Arnan,</a:t>
            </a:r>
            <a:r>
              <a:rPr lang="en-GB" sz="1600" baseline="30000" dirty="0"/>
              <a:t>6</a:t>
            </a:r>
            <a:r>
              <a:rPr lang="en-GB" sz="1600" dirty="0"/>
              <a:t> Michael R. Savona,</a:t>
            </a:r>
            <a:r>
              <a:rPr lang="en-GB" sz="1600" baseline="30000" dirty="0"/>
              <a:t>7</a:t>
            </a:r>
            <a:r>
              <a:rPr lang="en-GB" sz="1600" dirty="0"/>
              <a:t> </a:t>
            </a:r>
            <a:r>
              <a:rPr lang="en-GB" sz="1600" dirty="0" err="1"/>
              <a:t>Olatoyosi</a:t>
            </a:r>
            <a:r>
              <a:rPr lang="en-GB" sz="1600" dirty="0"/>
              <a:t> Odenike,</a:t>
            </a:r>
            <a:r>
              <a:rPr lang="en-GB" sz="1600" baseline="30000" dirty="0"/>
              <a:t>8</a:t>
            </a:r>
            <a:r>
              <a:rPr lang="en-GB" sz="1600" dirty="0"/>
              <a:t> James K. McCloskey,</a:t>
            </a:r>
            <a:r>
              <a:rPr lang="en-GB" sz="1600" baseline="30000" dirty="0"/>
              <a:t>9</a:t>
            </a:r>
            <a:r>
              <a:rPr lang="en-GB" sz="1600" dirty="0"/>
              <a:t> Harsh V. Amin,</a:t>
            </a:r>
            <a:r>
              <a:rPr lang="en-GB" sz="1600" baseline="30000" dirty="0"/>
              <a:t>10</a:t>
            </a:r>
            <a:r>
              <a:rPr lang="en-GB" sz="1600" dirty="0"/>
              <a:t> Amir T. Fathi,</a:t>
            </a:r>
            <a:r>
              <a:rPr lang="en-GB" sz="1600" baseline="30000" dirty="0"/>
              <a:t>11</a:t>
            </a:r>
            <a:r>
              <a:rPr lang="en-GB" sz="1600" dirty="0"/>
              <a:t> Teresa Bernal del Castillo,</a:t>
            </a:r>
            <a:r>
              <a:rPr lang="en-GB" sz="1600" baseline="30000" dirty="0"/>
              <a:t>12</a:t>
            </a:r>
            <a:r>
              <a:rPr lang="en-GB" sz="1600" dirty="0"/>
              <a:t> Gabriela Rodríguez-Macías,</a:t>
            </a:r>
            <a:r>
              <a:rPr lang="en-GB" sz="1600" baseline="30000" dirty="0"/>
              <a:t>13</a:t>
            </a:r>
            <a:r>
              <a:rPr lang="en-GB" sz="1600" dirty="0"/>
              <a:t> Jane Liesveld,</a:t>
            </a:r>
            <a:r>
              <a:rPr lang="en-GB" sz="1600" baseline="30000" dirty="0"/>
              <a:t>14</a:t>
            </a:r>
            <a:r>
              <a:rPr lang="en-GB" sz="1600" dirty="0"/>
              <a:t> Annie P. Im,</a:t>
            </a:r>
            <a:r>
              <a:rPr lang="en-GB" sz="1600" baseline="30000" dirty="0"/>
              <a:t>15</a:t>
            </a:r>
            <a:r>
              <a:rPr lang="en-GB" sz="1600" dirty="0"/>
              <a:t> Aram Oganesian,</a:t>
            </a:r>
            <a:r>
              <a:rPr lang="en-GB" sz="1600" baseline="30000" dirty="0"/>
              <a:t>16</a:t>
            </a:r>
            <a:r>
              <a:rPr lang="en-GB" sz="1600" dirty="0"/>
              <a:t> Qing Xu,</a:t>
            </a:r>
            <a:r>
              <a:rPr lang="en-GB" sz="1600" baseline="30000" dirty="0"/>
              <a:t>16</a:t>
            </a:r>
            <a:r>
              <a:rPr lang="en-GB" sz="1600" dirty="0"/>
              <a:t> Margit Dijkstra,</a:t>
            </a:r>
            <a:r>
              <a:rPr lang="en-GB" sz="1600" baseline="30000" dirty="0"/>
              <a:t>16</a:t>
            </a:r>
            <a:r>
              <a:rPr lang="en-GB" sz="1600" dirty="0"/>
              <a:t> Harold Keer,</a:t>
            </a:r>
            <a:r>
              <a:rPr lang="en-GB" sz="1600" baseline="30000" dirty="0"/>
              <a:t>16</a:t>
            </a:r>
            <a:r>
              <a:rPr lang="en-GB" sz="1600" dirty="0"/>
              <a:t> Gail J. Roboz</a:t>
            </a:r>
            <a:r>
              <a:rPr lang="en-GB" sz="1600" baseline="30000" dirty="0"/>
              <a:t>17</a:t>
            </a:r>
          </a:p>
          <a:p>
            <a:endParaRPr lang="en-GB" sz="1400" dirty="0"/>
          </a:p>
          <a:p>
            <a:endParaRPr lang="en-GB" sz="1400" dirty="0"/>
          </a:p>
        </p:txBody>
      </p:sp>
      <p:sp>
        <p:nvSpPr>
          <p:cNvPr id="14" name="Text Placeholder 13">
            <a:extLst>
              <a:ext uri="{FF2B5EF4-FFF2-40B4-BE49-F238E27FC236}">
                <a16:creationId xmlns:a16="http://schemas.microsoft.com/office/drawing/2014/main" id="{16F95E2F-4486-5AA1-9FC7-AE761A5BC3BC}"/>
              </a:ext>
            </a:extLst>
          </p:cNvPr>
          <p:cNvSpPr>
            <a:spLocks noGrp="1"/>
          </p:cNvSpPr>
          <p:nvPr>
            <p:ph type="body" sz="quarter" idx="14"/>
          </p:nvPr>
        </p:nvSpPr>
        <p:spPr>
          <a:xfrm>
            <a:off x="639763" y="4764755"/>
            <a:ext cx="10972800" cy="593725"/>
          </a:xfrm>
        </p:spPr>
        <p:txBody>
          <a:bodyPr/>
          <a:lstStyle/>
          <a:p>
            <a:r>
              <a:rPr lang="en-GB" sz="1050" baseline="30000"/>
              <a:t>1</a:t>
            </a:r>
            <a:r>
              <a:rPr lang="en-GB" sz="1050"/>
              <a:t>Yale University, New Haven, CT, USA; </a:t>
            </a:r>
            <a:r>
              <a:rPr lang="en-GB" sz="1050" baseline="30000"/>
              <a:t>2</a:t>
            </a:r>
            <a:r>
              <a:rPr lang="en-GB" sz="1050"/>
              <a:t>Roswell Park Comprehensive Cancer </a:t>
            </a:r>
            <a:r>
              <a:rPr lang="en-GB" sz="1050" err="1"/>
              <a:t>Center</a:t>
            </a:r>
            <a:r>
              <a:rPr lang="en-GB" sz="1050"/>
              <a:t>, Buffalo, NY, USA; </a:t>
            </a:r>
            <a:r>
              <a:rPr lang="en-GB" sz="1050" baseline="30000"/>
              <a:t>3</a:t>
            </a:r>
            <a:r>
              <a:rPr lang="en-GB" sz="1050"/>
              <a:t>The University of Texas MD Anderson Cancer </a:t>
            </a:r>
            <a:r>
              <a:rPr lang="en-GB" sz="1050" err="1"/>
              <a:t>Center</a:t>
            </a:r>
            <a:r>
              <a:rPr lang="en-GB" sz="1050"/>
              <a:t>, Houston, TX, USA; </a:t>
            </a:r>
            <a:br>
              <a:rPr lang="en-GB" sz="1050"/>
            </a:br>
            <a:r>
              <a:rPr lang="en-GB" sz="1050" baseline="30000"/>
              <a:t>4</a:t>
            </a:r>
            <a:r>
              <a:rPr lang="en-GB" sz="1050"/>
              <a:t>Stanford University School of Medicine, Stanford, CA, USA; </a:t>
            </a:r>
            <a:r>
              <a:rPr lang="en-GB" sz="1050" baseline="30000"/>
              <a:t>5</a:t>
            </a:r>
            <a:r>
              <a:rPr lang="it-IT" sz="1050"/>
              <a:t>Hospital Universitari i Politecnic La Fe, Valencia, Spain</a:t>
            </a:r>
            <a:r>
              <a:rPr lang="en-GB" sz="1050"/>
              <a:t>; </a:t>
            </a:r>
            <a:r>
              <a:rPr lang="en-GB" sz="1050" baseline="30000"/>
              <a:t>6</a:t>
            </a:r>
            <a:r>
              <a:rPr lang="en-GB" sz="1050"/>
              <a:t>ICO </a:t>
            </a:r>
            <a:r>
              <a:rPr lang="en-GB" sz="1050" err="1"/>
              <a:t>l'Hospitalet</a:t>
            </a:r>
            <a:r>
              <a:rPr lang="en-GB" sz="1050"/>
              <a:t> - Hospital Duran </a:t>
            </a:r>
            <a:r>
              <a:rPr lang="en-GB" sz="1050" err="1"/>
              <a:t>i</a:t>
            </a:r>
            <a:r>
              <a:rPr lang="en-GB" sz="1050"/>
              <a:t> </a:t>
            </a:r>
            <a:r>
              <a:rPr lang="en-GB" sz="1050" err="1"/>
              <a:t>Reynals</a:t>
            </a:r>
            <a:r>
              <a:rPr lang="en-GB" sz="1050"/>
              <a:t>, Barcelona, Spain; </a:t>
            </a:r>
            <a:r>
              <a:rPr lang="en-GB" sz="1050" baseline="30000"/>
              <a:t>7</a:t>
            </a:r>
            <a:r>
              <a:rPr lang="en-GB" sz="1050"/>
              <a:t>Vanderbilt-Ingram Cancer </a:t>
            </a:r>
            <a:r>
              <a:rPr lang="en-GB" sz="1050" err="1"/>
              <a:t>Center</a:t>
            </a:r>
            <a:r>
              <a:rPr lang="en-GB" sz="1050"/>
              <a:t>, Vanderbilt University School of Medicine, Nashville, TN, USA; </a:t>
            </a:r>
            <a:r>
              <a:rPr lang="en-GB" sz="1050" baseline="30000"/>
              <a:t>8</a:t>
            </a:r>
            <a:r>
              <a:rPr lang="en-GB" sz="1050"/>
              <a:t>The University of Chicago Medicine and Comprehensive Cancer </a:t>
            </a:r>
            <a:r>
              <a:rPr lang="en-GB" sz="1050" err="1"/>
              <a:t>Center</a:t>
            </a:r>
            <a:r>
              <a:rPr lang="en-GB" sz="1050"/>
              <a:t>, Chicago, IL, USA; </a:t>
            </a:r>
            <a:r>
              <a:rPr lang="en-GB" sz="1050" baseline="30000"/>
              <a:t>9</a:t>
            </a:r>
            <a:r>
              <a:rPr lang="en-GB" sz="1050"/>
              <a:t>John Theurer Cancer </a:t>
            </a:r>
            <a:r>
              <a:rPr lang="en-GB" sz="1050" err="1"/>
              <a:t>Center</a:t>
            </a:r>
            <a:r>
              <a:rPr lang="en-GB" sz="1050"/>
              <a:t>, Hackensack Medical </a:t>
            </a:r>
            <a:r>
              <a:rPr lang="en-GB" sz="1050" err="1"/>
              <a:t>Center</a:t>
            </a:r>
            <a:r>
              <a:rPr lang="en-GB" sz="1050"/>
              <a:t>, Hackensack, NJ, USA; </a:t>
            </a:r>
            <a:r>
              <a:rPr lang="en-GB" sz="1050" baseline="30000"/>
              <a:t>10</a:t>
            </a:r>
            <a:r>
              <a:rPr lang="en-GB" sz="1050"/>
              <a:t>Boca Raton Clinical Research, Boca Raton, FL, USA; </a:t>
            </a:r>
            <a:r>
              <a:rPr lang="en-GB" sz="1050" baseline="30000"/>
              <a:t>11</a:t>
            </a:r>
            <a:r>
              <a:rPr lang="en-GB" sz="1050"/>
              <a:t>Massachusetts General Hospital Cancer </a:t>
            </a:r>
            <a:r>
              <a:rPr lang="en-GB" sz="1050" err="1"/>
              <a:t>Center</a:t>
            </a:r>
            <a:r>
              <a:rPr lang="en-GB" sz="1050"/>
              <a:t>, Boston, MA, USA; </a:t>
            </a:r>
            <a:r>
              <a:rPr lang="en-GB" sz="1050" baseline="30000"/>
              <a:t>12</a:t>
            </a:r>
            <a:r>
              <a:rPr lang="en-GB" sz="1050"/>
              <a:t>Hospital Universitario Central de Asturias/Instituto Universitario del </a:t>
            </a:r>
            <a:r>
              <a:rPr lang="en-GB" sz="1050" err="1"/>
              <a:t>Principado</a:t>
            </a:r>
            <a:r>
              <a:rPr lang="en-GB" sz="1050"/>
              <a:t> de Asturias (ISPA)/</a:t>
            </a:r>
            <a:r>
              <a:rPr lang="en-GB" sz="1050" err="1"/>
              <a:t>Instituo</a:t>
            </a:r>
            <a:r>
              <a:rPr lang="en-GB" sz="1050"/>
              <a:t> Universitario de </a:t>
            </a:r>
            <a:r>
              <a:rPr lang="en-GB" sz="1050" err="1"/>
              <a:t>Oncología</a:t>
            </a:r>
            <a:r>
              <a:rPr lang="en-GB" sz="1050"/>
              <a:t> del </a:t>
            </a:r>
            <a:r>
              <a:rPr lang="en-GB" sz="1050" err="1"/>
              <a:t>Principado</a:t>
            </a:r>
            <a:r>
              <a:rPr lang="en-GB" sz="1050"/>
              <a:t> de Asturias (IUOPA), Oviedo, Spain; </a:t>
            </a:r>
            <a:r>
              <a:rPr lang="en-GB" sz="1050" baseline="30000"/>
              <a:t>13</a:t>
            </a:r>
            <a:r>
              <a:rPr lang="en-GB" sz="1050"/>
              <a:t>Hospital General Universitario Gregorio </a:t>
            </a:r>
            <a:r>
              <a:rPr lang="en-GB" sz="1050" err="1"/>
              <a:t>Marañon</a:t>
            </a:r>
            <a:r>
              <a:rPr lang="en-GB" sz="1050"/>
              <a:t>, Madrid, Spain; </a:t>
            </a:r>
            <a:r>
              <a:rPr lang="en-GB" sz="1050" baseline="30000"/>
              <a:t>14</a:t>
            </a:r>
            <a:r>
              <a:rPr lang="en-GB" sz="1050"/>
              <a:t>University of Rochester Medical </a:t>
            </a:r>
            <a:r>
              <a:rPr lang="en-GB" sz="1050" err="1"/>
              <a:t>Center</a:t>
            </a:r>
            <a:r>
              <a:rPr lang="en-GB" sz="1050"/>
              <a:t>, Rochester, NY, USA; </a:t>
            </a:r>
            <a:r>
              <a:rPr lang="en-GB" sz="1050" baseline="30000"/>
              <a:t>15</a:t>
            </a:r>
            <a:r>
              <a:rPr lang="en-GB" sz="1050"/>
              <a:t>University of Pittsburgh/UPMC Hillman Cancer </a:t>
            </a:r>
            <a:r>
              <a:rPr lang="en-GB" sz="1050" err="1"/>
              <a:t>Center</a:t>
            </a:r>
            <a:r>
              <a:rPr lang="en-GB" sz="1050"/>
              <a:t>, Pittsburgh, PA, USA; </a:t>
            </a:r>
            <a:r>
              <a:rPr lang="en-GB" sz="1050" baseline="30000"/>
              <a:t>16</a:t>
            </a:r>
            <a:r>
              <a:rPr lang="en-GB" sz="1050"/>
              <a:t>Taiho Oncology, Inc., Pleasanton, CA, USA; </a:t>
            </a:r>
            <a:r>
              <a:rPr lang="en-GB" sz="1050" baseline="30000"/>
              <a:t>17</a:t>
            </a:r>
            <a:r>
              <a:rPr lang="en-GB" sz="1050"/>
              <a:t>Weill Cornell Medicine, New York-Presbyterian Hospital, New York, NY, USA</a:t>
            </a:r>
          </a:p>
          <a:p>
            <a:endParaRPr lang="en-GB" sz="1050"/>
          </a:p>
        </p:txBody>
      </p:sp>
      <p:sp>
        <p:nvSpPr>
          <p:cNvPr id="8" name="TextBox 7">
            <a:extLst>
              <a:ext uri="{FF2B5EF4-FFF2-40B4-BE49-F238E27FC236}">
                <a16:creationId xmlns:a16="http://schemas.microsoft.com/office/drawing/2014/main" id="{D72762EA-2CB5-31CB-25A1-B20A3995DA6A}"/>
              </a:ext>
            </a:extLst>
          </p:cNvPr>
          <p:cNvSpPr txBox="1"/>
          <p:nvPr/>
        </p:nvSpPr>
        <p:spPr>
          <a:xfrm>
            <a:off x="11271693" y="102054"/>
            <a:ext cx="828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#6504</a:t>
            </a:r>
          </a:p>
        </p:txBody>
      </p:sp>
      <p:sp>
        <p:nvSpPr>
          <p:cNvPr id="7" name="Text Placeholder 4">
            <a:extLst>
              <a:ext uri="{FF2B5EF4-FFF2-40B4-BE49-F238E27FC236}">
                <a16:creationId xmlns:a16="http://schemas.microsoft.com/office/drawing/2014/main" id="{679D8642-6845-62EB-EF78-86B332EED9D4}"/>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30169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01A46-1CEA-7C9B-7B03-329580188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D2ACD-04DF-8DB0-3FDE-952504C8C27A}"/>
              </a:ext>
            </a:extLst>
          </p:cNvPr>
          <p:cNvSpPr>
            <a:spLocks noGrp="1"/>
          </p:cNvSpPr>
          <p:nvPr>
            <p:ph type="title"/>
          </p:nvPr>
        </p:nvSpPr>
        <p:spPr>
          <a:xfrm>
            <a:off x="640080" y="365124"/>
            <a:ext cx="10972800" cy="917576"/>
          </a:xfrm>
        </p:spPr>
        <p:txBody>
          <a:bodyPr>
            <a:noAutofit/>
          </a:bodyPr>
          <a:lstStyle/>
          <a:p>
            <a:r>
              <a:rPr lang="en-GB" dirty="0"/>
              <a:t>ASCERTAIN-V: Methods </a:t>
            </a:r>
            <a:br>
              <a:rPr lang="en-GB" dirty="0"/>
            </a:br>
            <a:r>
              <a:rPr lang="en-GB" sz="2400" dirty="0"/>
              <a:t>Trial Schema: Phase 2 Part B</a:t>
            </a:r>
            <a:endParaRPr lang="en-GB" dirty="0"/>
          </a:p>
        </p:txBody>
      </p:sp>
      <p:graphicFrame>
        <p:nvGraphicFramePr>
          <p:cNvPr id="8" name="Table 7">
            <a:extLst>
              <a:ext uri="{FF2B5EF4-FFF2-40B4-BE49-F238E27FC236}">
                <a16:creationId xmlns:a16="http://schemas.microsoft.com/office/drawing/2014/main" id="{718790B2-5570-6A31-57EF-01F5934F9447}"/>
              </a:ext>
            </a:extLst>
          </p:cNvPr>
          <p:cNvGraphicFramePr>
            <a:graphicFrameLocks noGrp="1"/>
          </p:cNvGraphicFramePr>
          <p:nvPr/>
        </p:nvGraphicFramePr>
        <p:xfrm>
          <a:off x="731838" y="1427116"/>
          <a:ext cx="5364492" cy="1831191"/>
        </p:xfrm>
        <a:graphic>
          <a:graphicData uri="http://schemas.openxmlformats.org/drawingml/2006/table">
            <a:tbl>
              <a:tblPr firstRow="1" bandRow="1">
                <a:tableStyleId>{EB344D84-9AFB-497E-A393-DC336BA19D2E}</a:tableStyleId>
              </a:tblPr>
              <a:tblGrid>
                <a:gridCol w="2361997">
                  <a:extLst>
                    <a:ext uri="{9D8B030D-6E8A-4147-A177-3AD203B41FA5}">
                      <a16:colId xmlns:a16="http://schemas.microsoft.com/office/drawing/2014/main" val="197226235"/>
                    </a:ext>
                  </a:extLst>
                </a:gridCol>
                <a:gridCol w="3002495">
                  <a:extLst>
                    <a:ext uri="{9D8B030D-6E8A-4147-A177-3AD203B41FA5}">
                      <a16:colId xmlns:a16="http://schemas.microsoft.com/office/drawing/2014/main" val="1992247828"/>
                    </a:ext>
                  </a:extLst>
                </a:gridCol>
              </a:tblGrid>
              <a:tr h="304718">
                <a:tc>
                  <a:txBody>
                    <a:bodyPr/>
                    <a:lstStyle/>
                    <a:p>
                      <a:r>
                        <a:rPr lang="en-GB" sz="1400"/>
                        <a:t>Cycle 1 (28-day cycle)</a:t>
                      </a:r>
                      <a:endParaRPr lang="en-GB" sz="1400">
                        <a:latin typeface="+mn-lt"/>
                      </a:endParaRPr>
                    </a:p>
                  </a:txBody>
                  <a:tcPr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Patients </a:t>
                      </a:r>
                      <a:br>
                        <a:rPr lang="en-GB" sz="1400"/>
                      </a:br>
                      <a:r>
                        <a:rPr lang="en-GB" sz="1400"/>
                        <a:t>(n=101)</a:t>
                      </a:r>
                      <a:endParaRPr lang="en-GB" sz="1400">
                        <a:latin typeface="+mn-lt"/>
                      </a:endParaRPr>
                    </a:p>
                  </a:txBody>
                  <a:tcPr anchor="b">
                    <a:solidFill>
                      <a:srgbClr val="002557"/>
                    </a:solidFill>
                  </a:tcPr>
                </a:tc>
                <a:extLst>
                  <a:ext uri="{0D108BD9-81ED-4DB2-BD59-A6C34878D82A}">
                    <a16:rowId xmlns:a16="http://schemas.microsoft.com/office/drawing/2014/main" val="1105855398"/>
                  </a:ext>
                </a:extLst>
              </a:tr>
              <a:tr h="252750">
                <a:tc>
                  <a:txBody>
                    <a:bodyPr/>
                    <a:lstStyle/>
                    <a:p>
                      <a:pPr marL="0" indent="0">
                        <a:lnSpc>
                          <a:spcPct val="107000"/>
                        </a:lnSpc>
                        <a:spcAft>
                          <a:spcPts val="800"/>
                        </a:spcAft>
                      </a:pPr>
                      <a:r>
                        <a:rPr lang="en-GB" sz="1400" b="1" kern="100">
                          <a:effectLst/>
                        </a:rPr>
                        <a:t>Dosing</a:t>
                      </a:r>
                      <a:endParaRPr lang="en-GB" sz="1400" b="1"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endParaRPr lang="en-GB" sz="1600" b="1" kern="1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284333"/>
                  </a:ext>
                </a:extLst>
              </a:tr>
              <a:tr h="302031">
                <a:tc>
                  <a:txBody>
                    <a:bodyPr/>
                    <a:lstStyle/>
                    <a:p>
                      <a:pPr marL="108585">
                        <a:lnSpc>
                          <a:spcPct val="107000"/>
                        </a:lnSpc>
                        <a:spcAft>
                          <a:spcPts val="800"/>
                        </a:spcAft>
                      </a:pPr>
                      <a:r>
                        <a:rPr lang="en-GB" sz="1400" kern="100">
                          <a:effectLst/>
                        </a:rPr>
                        <a:t>Day 1</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400" kern="100">
                          <a:effectLst/>
                        </a:rPr>
                        <a:t>DEC-C + VEN 100 mg (ramp up)</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9735289"/>
                  </a:ext>
                </a:extLst>
              </a:tr>
              <a:tr h="252750">
                <a:tc>
                  <a:txBody>
                    <a:bodyPr/>
                    <a:lstStyle/>
                    <a:p>
                      <a:pPr marL="108585">
                        <a:lnSpc>
                          <a:spcPct val="107000"/>
                        </a:lnSpc>
                        <a:spcAft>
                          <a:spcPts val="800"/>
                        </a:spcAft>
                      </a:pPr>
                      <a:r>
                        <a:rPr lang="en-GB" sz="1400" kern="100">
                          <a:effectLst/>
                        </a:rPr>
                        <a:t>Day 2</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200 mg (ramp up)</a:t>
                      </a:r>
                    </a:p>
                  </a:txBody>
                  <a:tcPr marL="68580" marR="68580" marT="0" marB="0" anchor="ctr"/>
                </a:tc>
                <a:extLst>
                  <a:ext uri="{0D108BD9-81ED-4DB2-BD59-A6C34878D82A}">
                    <a16:rowId xmlns:a16="http://schemas.microsoft.com/office/drawing/2014/main" val="1575288383"/>
                  </a:ext>
                </a:extLst>
              </a:tr>
              <a:tr h="252750">
                <a:tc>
                  <a:txBody>
                    <a:bodyPr/>
                    <a:lstStyle/>
                    <a:p>
                      <a:pPr marL="90488" indent="0">
                        <a:lnSpc>
                          <a:spcPct val="107000"/>
                        </a:lnSpc>
                        <a:spcAft>
                          <a:spcPts val="800"/>
                        </a:spcAft>
                      </a:pPr>
                      <a:r>
                        <a:rPr lang="en-GB" sz="1400" kern="100">
                          <a:effectLst/>
                        </a:rPr>
                        <a:t>Days 3–5</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400 mg </a:t>
                      </a:r>
                    </a:p>
                  </a:txBody>
                  <a:tcPr marL="68580" marR="68580" marT="0" marB="0" anchor="ctr"/>
                </a:tc>
                <a:extLst>
                  <a:ext uri="{0D108BD9-81ED-4DB2-BD59-A6C34878D82A}">
                    <a16:rowId xmlns:a16="http://schemas.microsoft.com/office/drawing/2014/main" val="215944873"/>
                  </a:ext>
                </a:extLst>
              </a:tr>
              <a:tr h="252750">
                <a:tc>
                  <a:txBody>
                    <a:bodyPr/>
                    <a:lstStyle/>
                    <a:p>
                      <a:pPr marL="90488" indent="0">
                        <a:lnSpc>
                          <a:spcPct val="107000"/>
                        </a:lnSpc>
                        <a:spcAft>
                          <a:spcPts val="800"/>
                        </a:spcAft>
                      </a:pPr>
                      <a:r>
                        <a:rPr lang="en-GB" sz="1400" kern="100">
                          <a:effectLst/>
                        </a:rPr>
                        <a:t>Days 6–28</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00">
                          <a:effectLst/>
                        </a:rPr>
                        <a:t>VEN</a:t>
                      </a:r>
                      <a:r>
                        <a:rPr lang="en-GB" sz="1400"/>
                        <a:t> 400 mg</a:t>
                      </a:r>
                    </a:p>
                  </a:txBody>
                  <a:tcPr marL="68580" marR="68580" marT="0" marB="0" anchor="ctr"/>
                </a:tc>
                <a:extLst>
                  <a:ext uri="{0D108BD9-81ED-4DB2-BD59-A6C34878D82A}">
                    <a16:rowId xmlns:a16="http://schemas.microsoft.com/office/drawing/2014/main" val="2852894051"/>
                  </a:ext>
                </a:extLst>
              </a:tr>
            </a:tbl>
          </a:graphicData>
        </a:graphic>
      </p:graphicFrame>
      <p:graphicFrame>
        <p:nvGraphicFramePr>
          <p:cNvPr id="17" name="Table 16">
            <a:extLst>
              <a:ext uri="{FF2B5EF4-FFF2-40B4-BE49-F238E27FC236}">
                <a16:creationId xmlns:a16="http://schemas.microsoft.com/office/drawing/2014/main" id="{E634FA3E-E980-865A-B84A-0F5401CE14F9}"/>
              </a:ext>
            </a:extLst>
          </p:cNvPr>
          <p:cNvGraphicFramePr>
            <a:graphicFrameLocks noGrp="1"/>
          </p:cNvGraphicFramePr>
          <p:nvPr/>
        </p:nvGraphicFramePr>
        <p:xfrm>
          <a:off x="724116" y="3738126"/>
          <a:ext cx="5364492" cy="1325691"/>
        </p:xfrm>
        <a:graphic>
          <a:graphicData uri="http://schemas.openxmlformats.org/drawingml/2006/table">
            <a:tbl>
              <a:tblPr firstRow="1" bandRow="1">
                <a:tableStyleId>{EB344D84-9AFB-497E-A393-DC336BA19D2E}</a:tableStyleId>
              </a:tblPr>
              <a:tblGrid>
                <a:gridCol w="2361997">
                  <a:extLst>
                    <a:ext uri="{9D8B030D-6E8A-4147-A177-3AD203B41FA5}">
                      <a16:colId xmlns:a16="http://schemas.microsoft.com/office/drawing/2014/main" val="197226235"/>
                    </a:ext>
                  </a:extLst>
                </a:gridCol>
                <a:gridCol w="3002495">
                  <a:extLst>
                    <a:ext uri="{9D8B030D-6E8A-4147-A177-3AD203B41FA5}">
                      <a16:colId xmlns:a16="http://schemas.microsoft.com/office/drawing/2014/main" val="1992247828"/>
                    </a:ext>
                  </a:extLst>
                </a:gridCol>
              </a:tblGrid>
              <a:tr h="184891">
                <a:tc>
                  <a:txBody>
                    <a:bodyPr/>
                    <a:lstStyle/>
                    <a:p>
                      <a:r>
                        <a:rPr lang="en-GB" sz="1400"/>
                        <a:t>Cycles 2 and 3 </a:t>
                      </a:r>
                      <a:br>
                        <a:rPr lang="en-GB" sz="1400"/>
                      </a:br>
                      <a:r>
                        <a:rPr lang="en-GB" sz="1400"/>
                        <a:t>(28-day cycle)</a:t>
                      </a:r>
                      <a:endParaRPr lang="en-GB" sz="1400">
                        <a:latin typeface="+mn-lt"/>
                      </a:endParaRPr>
                    </a:p>
                  </a:txBody>
                  <a:tcPr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Patients </a:t>
                      </a:r>
                      <a:br>
                        <a:rPr lang="en-GB" sz="1400"/>
                      </a:br>
                      <a:r>
                        <a:rPr lang="en-GB" sz="1400"/>
                        <a:t>(n=101)</a:t>
                      </a:r>
                      <a:endParaRPr lang="en-GB" sz="1400">
                        <a:latin typeface="+mn-lt"/>
                      </a:endParaRPr>
                    </a:p>
                  </a:txBody>
                  <a:tcPr anchor="b">
                    <a:solidFill>
                      <a:srgbClr val="002557"/>
                    </a:solidFill>
                  </a:tcPr>
                </a:tc>
                <a:extLst>
                  <a:ext uri="{0D108BD9-81ED-4DB2-BD59-A6C34878D82A}">
                    <a16:rowId xmlns:a16="http://schemas.microsoft.com/office/drawing/2014/main" val="1105855398"/>
                  </a:ext>
                </a:extLst>
              </a:tr>
              <a:tr h="252750">
                <a:tc>
                  <a:txBody>
                    <a:bodyPr/>
                    <a:lstStyle/>
                    <a:p>
                      <a:pPr marL="0" indent="0">
                        <a:lnSpc>
                          <a:spcPct val="107000"/>
                        </a:lnSpc>
                        <a:spcAft>
                          <a:spcPts val="800"/>
                        </a:spcAft>
                      </a:pPr>
                      <a:r>
                        <a:rPr lang="en-GB" sz="1400" b="1" kern="100">
                          <a:effectLst/>
                        </a:rPr>
                        <a:t>Dosing</a:t>
                      </a:r>
                      <a:endParaRPr lang="en-GB" sz="1400" b="1"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a:p>
                  </a:txBody>
                  <a:tcPr marL="68580" marR="68580" marT="0" marB="0" anchor="ctr"/>
                </a:tc>
                <a:extLst>
                  <a:ext uri="{0D108BD9-81ED-4DB2-BD59-A6C34878D82A}">
                    <a16:rowId xmlns:a16="http://schemas.microsoft.com/office/drawing/2014/main" val="361284333"/>
                  </a:ext>
                </a:extLst>
              </a:tr>
              <a:tr h="302031">
                <a:tc>
                  <a:txBody>
                    <a:bodyPr/>
                    <a:lstStyle/>
                    <a:p>
                      <a:pPr marL="108585">
                        <a:lnSpc>
                          <a:spcPct val="107000"/>
                        </a:lnSpc>
                        <a:spcAft>
                          <a:spcPts val="800"/>
                        </a:spcAft>
                      </a:pPr>
                      <a:r>
                        <a:rPr lang="en-GB" sz="1400" kern="100">
                          <a:effectLst/>
                        </a:rPr>
                        <a:t>Days 1–5</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a:t>DEC-C + </a:t>
                      </a:r>
                      <a:r>
                        <a:rPr lang="en-GB" sz="1400" kern="100">
                          <a:effectLst/>
                        </a:rPr>
                        <a:t>VEN</a:t>
                      </a:r>
                      <a:r>
                        <a:rPr lang="en-GB" sz="1400"/>
                        <a:t> 400 mg </a:t>
                      </a:r>
                    </a:p>
                  </a:txBody>
                  <a:tcPr marL="68580" marR="68580" marT="0" marB="0" anchor="ctr"/>
                </a:tc>
                <a:extLst>
                  <a:ext uri="{0D108BD9-81ED-4DB2-BD59-A6C34878D82A}">
                    <a16:rowId xmlns:a16="http://schemas.microsoft.com/office/drawing/2014/main" val="339735289"/>
                  </a:ext>
                </a:extLst>
              </a:tr>
              <a:tr h="252750">
                <a:tc>
                  <a:txBody>
                    <a:bodyPr/>
                    <a:lstStyle/>
                    <a:p>
                      <a:pPr marL="108585">
                        <a:lnSpc>
                          <a:spcPct val="107000"/>
                        </a:lnSpc>
                        <a:spcAft>
                          <a:spcPts val="800"/>
                        </a:spcAft>
                      </a:pPr>
                      <a:r>
                        <a:rPr lang="en-GB" sz="1400" kern="100">
                          <a:effectLst/>
                        </a:rPr>
                        <a:t>Days 6–28</a:t>
                      </a:r>
                      <a:endParaRPr lang="en-GB" sz="1400" kern="1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00" dirty="0">
                          <a:effectLst/>
                        </a:rPr>
                        <a:t>VEN</a:t>
                      </a:r>
                      <a:r>
                        <a:rPr lang="en-GB" sz="1400" dirty="0"/>
                        <a:t> 400 mg</a:t>
                      </a:r>
                    </a:p>
                  </a:txBody>
                  <a:tcPr marL="68580" marR="68580" marT="0" marB="0" anchor="ctr"/>
                </a:tc>
                <a:extLst>
                  <a:ext uri="{0D108BD9-81ED-4DB2-BD59-A6C34878D82A}">
                    <a16:rowId xmlns:a16="http://schemas.microsoft.com/office/drawing/2014/main" val="1575288383"/>
                  </a:ext>
                </a:extLst>
              </a:tr>
            </a:tbl>
          </a:graphicData>
        </a:graphic>
      </p:graphicFrame>
      <p:sp>
        <p:nvSpPr>
          <p:cNvPr id="5" name="TextBox 4">
            <a:extLst>
              <a:ext uri="{FF2B5EF4-FFF2-40B4-BE49-F238E27FC236}">
                <a16:creationId xmlns:a16="http://schemas.microsoft.com/office/drawing/2014/main" id="{FEEA0280-24D8-C193-E025-614BC6C8A71B}"/>
              </a:ext>
            </a:extLst>
          </p:cNvPr>
          <p:cNvSpPr txBox="1"/>
          <p:nvPr/>
        </p:nvSpPr>
        <p:spPr>
          <a:xfrm>
            <a:off x="731838" y="5329636"/>
            <a:ext cx="5364162" cy="523220"/>
          </a:xfrm>
          <a:prstGeom prst="rect">
            <a:avLst/>
          </a:prstGeom>
          <a:solidFill>
            <a:srgbClr val="002557">
              <a:alpha val="2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t>Continue treatment until disease progression, </a:t>
            </a:r>
            <a:b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br>
            <a:r>
              <a:rPr kumimoji="0" lang="en-GB" sz="1400" b="1" i="0" u="none" strike="noStrike" kern="1200" cap="none" spc="0" normalizeH="0" baseline="0" noProof="0">
                <a:ln>
                  <a:noFill/>
                </a:ln>
                <a:solidFill>
                  <a:srgbClr val="002557"/>
                </a:solidFill>
                <a:effectLst/>
                <a:uLnTx/>
                <a:uFillTx/>
                <a:latin typeface="Arial" panose="020B0604020202020204"/>
                <a:ea typeface="+mn-ea"/>
                <a:cs typeface="+mn-cs"/>
              </a:rPr>
              <a:t>unacceptable toxicity, or patient is withdrawn from study</a:t>
            </a:r>
          </a:p>
        </p:txBody>
      </p:sp>
      <p:grpSp>
        <p:nvGrpSpPr>
          <p:cNvPr id="246" name="Group 245">
            <a:extLst>
              <a:ext uri="{FF2B5EF4-FFF2-40B4-BE49-F238E27FC236}">
                <a16:creationId xmlns:a16="http://schemas.microsoft.com/office/drawing/2014/main" id="{14B4FFFB-0D13-C840-1FDF-EAE4B4EEBB75}"/>
              </a:ext>
            </a:extLst>
          </p:cNvPr>
          <p:cNvGrpSpPr/>
          <p:nvPr/>
        </p:nvGrpSpPr>
        <p:grpSpPr>
          <a:xfrm>
            <a:off x="6702980" y="5854324"/>
            <a:ext cx="3716437" cy="253916"/>
            <a:chOff x="6951563" y="6369946"/>
            <a:chExt cx="3716437" cy="253916"/>
          </a:xfrm>
        </p:grpSpPr>
        <p:sp>
          <p:nvSpPr>
            <p:cNvPr id="247" name="TextBox 246">
              <a:extLst>
                <a:ext uri="{FF2B5EF4-FFF2-40B4-BE49-F238E27FC236}">
                  <a16:creationId xmlns:a16="http://schemas.microsoft.com/office/drawing/2014/main" id="{AE89A150-81DB-15C6-340F-AB2C67EE00CD}"/>
                </a:ext>
              </a:extLst>
            </p:cNvPr>
            <p:cNvSpPr txBox="1"/>
            <p:nvPr/>
          </p:nvSpPr>
          <p:spPr>
            <a:xfrm>
              <a:off x="9256723" y="6369946"/>
              <a:ext cx="14112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prstClr val="black"/>
                  </a:solidFill>
                  <a:effectLst/>
                  <a:uLnTx/>
                  <a:uFillTx/>
                  <a:latin typeface="Arial"/>
                  <a:ea typeface="+mn-ea"/>
                  <a:cs typeface="+mn-cs"/>
                </a:rPr>
                <a:t>VEN 100 mg tablet</a:t>
              </a:r>
            </a:p>
          </p:txBody>
        </p:sp>
        <p:sp>
          <p:nvSpPr>
            <p:cNvPr id="248" name="Oval 247">
              <a:extLst>
                <a:ext uri="{FF2B5EF4-FFF2-40B4-BE49-F238E27FC236}">
                  <a16:creationId xmlns:a16="http://schemas.microsoft.com/office/drawing/2014/main" id="{5D29B8A5-6700-8941-1AE9-DE52555E9152}"/>
                </a:ext>
              </a:extLst>
            </p:cNvPr>
            <p:cNvSpPr/>
            <p:nvPr/>
          </p:nvSpPr>
          <p:spPr>
            <a:xfrm>
              <a:off x="6951563" y="6369946"/>
              <a:ext cx="312019" cy="2154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black"/>
                </a:solidFill>
                <a:effectLst/>
                <a:uLnTx/>
                <a:uFillTx/>
                <a:latin typeface="Arial"/>
                <a:ea typeface="+mn-ea"/>
                <a:cs typeface="+mn-cs"/>
              </a:endParaRPr>
            </a:p>
          </p:txBody>
        </p:sp>
        <p:sp>
          <p:nvSpPr>
            <p:cNvPr id="249" name="Flowchart: Terminator 248">
              <a:extLst>
                <a:ext uri="{FF2B5EF4-FFF2-40B4-BE49-F238E27FC236}">
                  <a16:creationId xmlns:a16="http://schemas.microsoft.com/office/drawing/2014/main" id="{962AD1D9-6FC6-936C-63C0-8896099EF4CE}"/>
                </a:ext>
              </a:extLst>
            </p:cNvPr>
            <p:cNvSpPr/>
            <p:nvPr/>
          </p:nvSpPr>
          <p:spPr>
            <a:xfrm>
              <a:off x="8912144" y="6413667"/>
              <a:ext cx="310746" cy="142844"/>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black"/>
                </a:solidFill>
                <a:effectLst/>
                <a:uLnTx/>
                <a:uFillTx/>
                <a:latin typeface="Arial"/>
                <a:ea typeface="+mn-ea"/>
                <a:cs typeface="+mn-cs"/>
              </a:endParaRPr>
            </a:p>
          </p:txBody>
        </p:sp>
        <p:sp>
          <p:nvSpPr>
            <p:cNvPr id="250" name="TextBox 249">
              <a:extLst>
                <a:ext uri="{FF2B5EF4-FFF2-40B4-BE49-F238E27FC236}">
                  <a16:creationId xmlns:a16="http://schemas.microsoft.com/office/drawing/2014/main" id="{8B7717E2-BAB8-3EED-1A3C-C5BF847D736A}"/>
                </a:ext>
              </a:extLst>
            </p:cNvPr>
            <p:cNvSpPr txBox="1"/>
            <p:nvPr/>
          </p:nvSpPr>
          <p:spPr>
            <a:xfrm>
              <a:off x="7294573" y="6369946"/>
              <a:ext cx="14112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200" cap="none" spc="0" normalizeH="0" baseline="0" noProof="0">
                  <a:ln>
                    <a:noFill/>
                  </a:ln>
                  <a:solidFill>
                    <a:prstClr val="black"/>
                  </a:solidFill>
                  <a:effectLst/>
                  <a:uLnTx/>
                  <a:uFillTx/>
                  <a:latin typeface="Arial"/>
                  <a:ea typeface="+mn-ea"/>
                  <a:cs typeface="+mn-cs"/>
                </a:rPr>
                <a:t>DEC-C tablet</a:t>
              </a:r>
            </a:p>
          </p:txBody>
        </p:sp>
      </p:grpSp>
      <p:sp>
        <p:nvSpPr>
          <p:cNvPr id="205" name="Content Placeholder 2">
            <a:extLst>
              <a:ext uri="{FF2B5EF4-FFF2-40B4-BE49-F238E27FC236}">
                <a16:creationId xmlns:a16="http://schemas.microsoft.com/office/drawing/2014/main" id="{739DAB50-F4A7-866C-55E0-86FE1B9E087D}"/>
              </a:ext>
            </a:extLst>
          </p:cNvPr>
          <p:cNvSpPr txBox="1">
            <a:spLocks/>
          </p:cNvSpPr>
          <p:nvPr/>
        </p:nvSpPr>
        <p:spPr bwMode="auto">
          <a:xfrm>
            <a:off x="7893863" y="1385340"/>
            <a:ext cx="939024" cy="1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600" b="1" i="0" u="none" strike="noStrike" kern="1200" cap="none" spc="0" normalizeH="0" baseline="0" noProof="0">
                <a:ln>
                  <a:noFill/>
                </a:ln>
                <a:solidFill>
                  <a:srgbClr val="002557"/>
                </a:solidFill>
                <a:effectLst/>
                <a:uLnTx/>
                <a:uFillTx/>
                <a:latin typeface="Arial" panose="020B0604020202020204"/>
                <a:ea typeface="+mn-ea"/>
                <a:cs typeface="+mn-cs"/>
              </a:rPr>
              <a:t>Cycle 1</a:t>
            </a:r>
          </a:p>
          <a:p>
            <a:pPr marL="685800" marR="0" lvl="1" indent="-228600" algn="ctr" defTabSz="914400" rtl="0" eaLnBrk="1" fontAlgn="auto" latinLnBrk="0" hangingPunct="1">
              <a:lnSpc>
                <a:spcPct val="90000"/>
              </a:lnSpc>
              <a:spcBef>
                <a:spcPts val="500"/>
              </a:spcBef>
              <a:spcAft>
                <a:spcPts val="0"/>
              </a:spcAft>
              <a:buClr>
                <a:srgbClr val="ED7D31"/>
              </a:buClr>
              <a:buSzTx/>
              <a:buFont typeface="Arial" panose="020B0604020202020204" pitchFamily="34" charset="0"/>
              <a:buChar char="•"/>
              <a:tabLst/>
              <a:defRPr/>
            </a:pPr>
            <a:endParaRPr kumimoji="0" lang="en-GB" sz="12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7" name="Arrow: Notched Right 206">
            <a:extLst>
              <a:ext uri="{FF2B5EF4-FFF2-40B4-BE49-F238E27FC236}">
                <a16:creationId xmlns:a16="http://schemas.microsoft.com/office/drawing/2014/main" id="{CBCC497D-745D-163C-5D8F-B2F533FC3816}"/>
              </a:ext>
            </a:extLst>
          </p:cNvPr>
          <p:cNvSpPr/>
          <p:nvPr/>
        </p:nvSpPr>
        <p:spPr>
          <a:xfrm>
            <a:off x="6382908" y="2156163"/>
            <a:ext cx="4307987" cy="997597"/>
          </a:xfrm>
          <a:prstGeom prst="notched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08" name="TextBox 207">
            <a:extLst>
              <a:ext uri="{FF2B5EF4-FFF2-40B4-BE49-F238E27FC236}">
                <a16:creationId xmlns:a16="http://schemas.microsoft.com/office/drawing/2014/main" id="{969B9335-5D3B-3421-45A3-8931400B6CC0}"/>
              </a:ext>
            </a:extLst>
          </p:cNvPr>
          <p:cNvSpPr txBox="1"/>
          <p:nvPr/>
        </p:nvSpPr>
        <p:spPr>
          <a:xfrm>
            <a:off x="10600402" y="2454644"/>
            <a:ext cx="8963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Cycles</a:t>
            </a:r>
            <a:b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b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2 &amp; 3 PK</a:t>
            </a:r>
          </a:p>
        </p:txBody>
      </p:sp>
      <p:sp>
        <p:nvSpPr>
          <p:cNvPr id="209" name="Oval 208">
            <a:extLst>
              <a:ext uri="{FF2B5EF4-FFF2-40B4-BE49-F238E27FC236}">
                <a16:creationId xmlns:a16="http://schemas.microsoft.com/office/drawing/2014/main" id="{6A10ECF4-F302-C8BE-A625-788A9C4935FC}"/>
              </a:ext>
            </a:extLst>
          </p:cNvPr>
          <p:cNvSpPr/>
          <p:nvPr/>
        </p:nvSpPr>
        <p:spPr>
          <a:xfrm>
            <a:off x="7213923"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0" name="Oval 209">
            <a:extLst>
              <a:ext uri="{FF2B5EF4-FFF2-40B4-BE49-F238E27FC236}">
                <a16:creationId xmlns:a16="http://schemas.microsoft.com/office/drawing/2014/main" id="{76BD5764-1E6C-C7A6-9E66-A1D189739577}"/>
              </a:ext>
            </a:extLst>
          </p:cNvPr>
          <p:cNvSpPr/>
          <p:nvPr/>
        </p:nvSpPr>
        <p:spPr>
          <a:xfrm>
            <a:off x="7917401"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1" name="Oval 210">
            <a:extLst>
              <a:ext uri="{FF2B5EF4-FFF2-40B4-BE49-F238E27FC236}">
                <a16:creationId xmlns:a16="http://schemas.microsoft.com/office/drawing/2014/main" id="{5E57129B-7246-C9A1-F1F0-BAFEC821BED6}"/>
              </a:ext>
            </a:extLst>
          </p:cNvPr>
          <p:cNvSpPr/>
          <p:nvPr/>
        </p:nvSpPr>
        <p:spPr>
          <a:xfrm>
            <a:off x="8534928"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2" name="Oval 211">
            <a:extLst>
              <a:ext uri="{FF2B5EF4-FFF2-40B4-BE49-F238E27FC236}">
                <a16:creationId xmlns:a16="http://schemas.microsoft.com/office/drawing/2014/main" id="{6F22820D-3EF0-E196-B09D-197C40854E9F}"/>
              </a:ext>
            </a:extLst>
          </p:cNvPr>
          <p:cNvSpPr/>
          <p:nvPr/>
        </p:nvSpPr>
        <p:spPr>
          <a:xfrm>
            <a:off x="9147017"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3" name="Flowchart: Terminator 212">
            <a:extLst>
              <a:ext uri="{FF2B5EF4-FFF2-40B4-BE49-F238E27FC236}">
                <a16:creationId xmlns:a16="http://schemas.microsoft.com/office/drawing/2014/main" id="{4367BBFC-2C88-AC25-25DD-C9AEEEA1530E}"/>
              </a:ext>
            </a:extLst>
          </p:cNvPr>
          <p:cNvSpPr/>
          <p:nvPr/>
        </p:nvSpPr>
        <p:spPr>
          <a:xfrm>
            <a:off x="6605589"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2" name="TextBox 231">
            <a:extLst>
              <a:ext uri="{FF2B5EF4-FFF2-40B4-BE49-F238E27FC236}">
                <a16:creationId xmlns:a16="http://schemas.microsoft.com/office/drawing/2014/main" id="{E52CF1C1-CC25-6B90-3328-AB122E8FE717}"/>
              </a:ext>
            </a:extLst>
          </p:cNvPr>
          <p:cNvSpPr txBox="1"/>
          <p:nvPr/>
        </p:nvSpPr>
        <p:spPr>
          <a:xfrm>
            <a:off x="8315830" y="1635034"/>
            <a:ext cx="192982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a:ln>
                  <a:noFill/>
                </a:ln>
                <a:solidFill>
                  <a:sysClr val="windowText" lastClr="000000"/>
                </a:solidFill>
                <a:effectLst/>
                <a:uLnTx/>
                <a:uFillTx/>
                <a:latin typeface="Arial"/>
                <a:ea typeface="+mn-ea"/>
                <a:cs typeface="+mn-cs"/>
              </a:rPr>
              <a:t>Serial PK</a:t>
            </a:r>
            <a:endParaRPr kumimoji="1" lang="en-US" sz="1050" b="0" i="0" u="none" strike="noStrike" kern="1200" cap="none" spc="0" normalizeH="0" baseline="30000" noProof="0">
              <a:ln>
                <a:noFill/>
              </a:ln>
              <a:solidFill>
                <a:sysClr val="windowText" lastClr="000000"/>
              </a:solidFill>
              <a:effectLst/>
              <a:uLnTx/>
              <a:uFillTx/>
              <a:latin typeface="Arial"/>
              <a:ea typeface="+mn-ea"/>
              <a:cs typeface="+mn-cs"/>
            </a:endParaRPr>
          </a:p>
        </p:txBody>
      </p:sp>
      <p:cxnSp>
        <p:nvCxnSpPr>
          <p:cNvPr id="233" name="Straight Arrow Connector 232">
            <a:extLst>
              <a:ext uri="{FF2B5EF4-FFF2-40B4-BE49-F238E27FC236}">
                <a16:creationId xmlns:a16="http://schemas.microsoft.com/office/drawing/2014/main" id="{00CDE7ED-1AA5-0E49-699B-22125FBD493E}"/>
              </a:ext>
            </a:extLst>
          </p:cNvPr>
          <p:cNvCxnSpPr>
            <a:cxnSpLocks/>
          </p:cNvCxnSpPr>
          <p:nvPr/>
        </p:nvCxnSpPr>
        <p:spPr>
          <a:xfrm>
            <a:off x="9276666" y="1879705"/>
            <a:ext cx="0" cy="511710"/>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59B6B17F-605F-5464-AF45-6A7FCBBF5C40}"/>
              </a:ext>
            </a:extLst>
          </p:cNvPr>
          <p:cNvCxnSpPr>
            <a:cxnSpLocks/>
          </p:cNvCxnSpPr>
          <p:nvPr/>
        </p:nvCxnSpPr>
        <p:spPr>
          <a:xfrm>
            <a:off x="9924050" y="2207677"/>
            <a:ext cx="0" cy="20170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35" name="TextBox 234">
            <a:extLst>
              <a:ext uri="{FF2B5EF4-FFF2-40B4-BE49-F238E27FC236}">
                <a16:creationId xmlns:a16="http://schemas.microsoft.com/office/drawing/2014/main" id="{3F0037C5-8765-3A03-5666-62210568AF46}"/>
              </a:ext>
            </a:extLst>
          </p:cNvPr>
          <p:cNvSpPr txBox="1"/>
          <p:nvPr/>
        </p:nvSpPr>
        <p:spPr>
          <a:xfrm>
            <a:off x="9428986" y="1970368"/>
            <a:ext cx="9901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sysClr val="windowText" lastClr="000000"/>
                </a:solidFill>
                <a:effectLst/>
                <a:uLnTx/>
                <a:uFillTx/>
                <a:latin typeface="Arial"/>
                <a:ea typeface="+mn-ea"/>
                <a:cs typeface="+mn-cs"/>
              </a:rPr>
              <a:t>Predose PK</a:t>
            </a:r>
            <a:endParaRPr kumimoji="1" lang="en-US" sz="10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236" name="Oval 235">
            <a:extLst>
              <a:ext uri="{FF2B5EF4-FFF2-40B4-BE49-F238E27FC236}">
                <a16:creationId xmlns:a16="http://schemas.microsoft.com/office/drawing/2014/main" id="{089F0D45-FF30-0384-DF3F-ECE863FFC493}"/>
              </a:ext>
            </a:extLst>
          </p:cNvPr>
          <p:cNvSpPr/>
          <p:nvPr/>
        </p:nvSpPr>
        <p:spPr>
          <a:xfrm>
            <a:off x="6601834" y="243642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grpSp>
        <p:nvGrpSpPr>
          <p:cNvPr id="237" name="Group 236">
            <a:extLst>
              <a:ext uri="{FF2B5EF4-FFF2-40B4-BE49-F238E27FC236}">
                <a16:creationId xmlns:a16="http://schemas.microsoft.com/office/drawing/2014/main" id="{AFD1CFA1-D5DE-7E84-F191-19349B849FE6}"/>
              </a:ext>
            </a:extLst>
          </p:cNvPr>
          <p:cNvGrpSpPr/>
          <p:nvPr/>
        </p:nvGrpSpPr>
        <p:grpSpPr>
          <a:xfrm>
            <a:off x="6340994" y="2904873"/>
            <a:ext cx="770838" cy="423662"/>
            <a:chOff x="-125988" y="1854670"/>
            <a:chExt cx="1549387" cy="771877"/>
          </a:xfrm>
        </p:grpSpPr>
        <p:sp>
          <p:nvSpPr>
            <p:cNvPr id="244" name="Rectangle 243">
              <a:extLst>
                <a:ext uri="{FF2B5EF4-FFF2-40B4-BE49-F238E27FC236}">
                  <a16:creationId xmlns:a16="http://schemas.microsoft.com/office/drawing/2014/main" id="{109C9D5B-13C9-4FED-0AE8-E961AD5B9124}"/>
                </a:ext>
              </a:extLst>
            </p:cNvPr>
            <p:cNvSpPr/>
            <p:nvPr/>
          </p:nvSpPr>
          <p:spPr>
            <a:xfrm>
              <a:off x="25594" y="1854670"/>
              <a:ext cx="1246221" cy="771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45" name="TextBox 244">
              <a:extLst>
                <a:ext uri="{FF2B5EF4-FFF2-40B4-BE49-F238E27FC236}">
                  <a16:creationId xmlns:a16="http://schemas.microsoft.com/office/drawing/2014/main" id="{CB4B0CF5-DBBB-B97B-007A-51F2428B7332}"/>
                </a:ext>
              </a:extLst>
            </p:cNvPr>
            <p:cNvSpPr txBox="1"/>
            <p:nvPr/>
          </p:nvSpPr>
          <p:spPr>
            <a:xfrm>
              <a:off x="-125988" y="2097879"/>
              <a:ext cx="1549387" cy="528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1</a:t>
              </a:r>
            </a:p>
          </p:txBody>
        </p:sp>
      </p:grpSp>
      <p:sp>
        <p:nvSpPr>
          <p:cNvPr id="238" name="Rectangle 237">
            <a:extLst>
              <a:ext uri="{FF2B5EF4-FFF2-40B4-BE49-F238E27FC236}">
                <a16:creationId xmlns:a16="http://schemas.microsoft.com/office/drawing/2014/main" id="{B7017DDB-1277-0248-E0BD-680743BA6241}"/>
              </a:ext>
            </a:extLst>
          </p:cNvPr>
          <p:cNvSpPr/>
          <p:nvPr/>
        </p:nvSpPr>
        <p:spPr>
          <a:xfrm>
            <a:off x="7022387" y="2904873"/>
            <a:ext cx="620009" cy="4236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39" name="TextBox 238">
            <a:extLst>
              <a:ext uri="{FF2B5EF4-FFF2-40B4-BE49-F238E27FC236}">
                <a16:creationId xmlns:a16="http://schemas.microsoft.com/office/drawing/2014/main" id="{089BEA2A-E99E-1348-BEE8-3824FCA0DC2E}"/>
              </a:ext>
            </a:extLst>
          </p:cNvPr>
          <p:cNvSpPr txBox="1"/>
          <p:nvPr/>
        </p:nvSpPr>
        <p:spPr>
          <a:xfrm>
            <a:off x="6978775" y="3038364"/>
            <a:ext cx="748284"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2</a:t>
            </a:r>
          </a:p>
        </p:txBody>
      </p:sp>
      <p:sp>
        <p:nvSpPr>
          <p:cNvPr id="240" name="TextBox 239">
            <a:extLst>
              <a:ext uri="{FF2B5EF4-FFF2-40B4-BE49-F238E27FC236}">
                <a16:creationId xmlns:a16="http://schemas.microsoft.com/office/drawing/2014/main" id="{93BC1641-2E0B-076F-FFAB-3C7452B4CF2F}"/>
              </a:ext>
            </a:extLst>
          </p:cNvPr>
          <p:cNvSpPr txBox="1"/>
          <p:nvPr/>
        </p:nvSpPr>
        <p:spPr>
          <a:xfrm>
            <a:off x="7636333" y="3038364"/>
            <a:ext cx="753995"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3</a:t>
            </a:r>
          </a:p>
        </p:txBody>
      </p:sp>
      <p:sp>
        <p:nvSpPr>
          <p:cNvPr id="241" name="TextBox 240">
            <a:extLst>
              <a:ext uri="{FF2B5EF4-FFF2-40B4-BE49-F238E27FC236}">
                <a16:creationId xmlns:a16="http://schemas.microsoft.com/office/drawing/2014/main" id="{7C26D5E2-BC15-E62E-0CD6-29175F98DC9C}"/>
              </a:ext>
            </a:extLst>
          </p:cNvPr>
          <p:cNvSpPr txBox="1"/>
          <p:nvPr/>
        </p:nvSpPr>
        <p:spPr>
          <a:xfrm>
            <a:off x="8294558" y="3038364"/>
            <a:ext cx="76402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4</a:t>
            </a:r>
          </a:p>
        </p:txBody>
      </p:sp>
      <p:sp>
        <p:nvSpPr>
          <p:cNvPr id="242" name="TextBox 241">
            <a:extLst>
              <a:ext uri="{FF2B5EF4-FFF2-40B4-BE49-F238E27FC236}">
                <a16:creationId xmlns:a16="http://schemas.microsoft.com/office/drawing/2014/main" id="{6089291A-0EBB-9DDC-3ACC-C2611D2E1566}"/>
              </a:ext>
            </a:extLst>
          </p:cNvPr>
          <p:cNvSpPr txBox="1"/>
          <p:nvPr/>
        </p:nvSpPr>
        <p:spPr>
          <a:xfrm>
            <a:off x="8871791" y="3038364"/>
            <a:ext cx="827193"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5</a:t>
            </a:r>
          </a:p>
        </p:txBody>
      </p:sp>
      <p:sp>
        <p:nvSpPr>
          <p:cNvPr id="243" name="TextBox 242">
            <a:extLst>
              <a:ext uri="{FF2B5EF4-FFF2-40B4-BE49-F238E27FC236}">
                <a16:creationId xmlns:a16="http://schemas.microsoft.com/office/drawing/2014/main" id="{79ADA636-9DCA-55FE-5FC8-709F17981978}"/>
              </a:ext>
            </a:extLst>
          </p:cNvPr>
          <p:cNvSpPr txBox="1"/>
          <p:nvPr/>
        </p:nvSpPr>
        <p:spPr>
          <a:xfrm>
            <a:off x="9552282" y="3038364"/>
            <a:ext cx="79807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6</a:t>
            </a:r>
          </a:p>
        </p:txBody>
      </p:sp>
      <p:sp>
        <p:nvSpPr>
          <p:cNvPr id="229" name="Flowchart: Terminator 228">
            <a:extLst>
              <a:ext uri="{FF2B5EF4-FFF2-40B4-BE49-F238E27FC236}">
                <a16:creationId xmlns:a16="http://schemas.microsoft.com/office/drawing/2014/main" id="{7D1C49BC-2C89-9222-5969-3EFEC7746DF2}"/>
              </a:ext>
            </a:extLst>
          </p:cNvPr>
          <p:cNvSpPr/>
          <p:nvPr/>
        </p:nvSpPr>
        <p:spPr>
          <a:xfrm>
            <a:off x="9964027"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1" name="Flowchart: Terminator 230">
            <a:extLst>
              <a:ext uri="{FF2B5EF4-FFF2-40B4-BE49-F238E27FC236}">
                <a16:creationId xmlns:a16="http://schemas.microsoft.com/office/drawing/2014/main" id="{D3E9E7BD-B1D1-5224-C397-79E09F7FF2C1}"/>
              </a:ext>
            </a:extLst>
          </p:cNvPr>
          <p:cNvSpPr/>
          <p:nvPr/>
        </p:nvSpPr>
        <p:spPr>
          <a:xfrm>
            <a:off x="9964027"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28" name="Flowchart: Terminator 227">
            <a:extLst>
              <a:ext uri="{FF2B5EF4-FFF2-40B4-BE49-F238E27FC236}">
                <a16:creationId xmlns:a16="http://schemas.microsoft.com/office/drawing/2014/main" id="{F1C951FC-D359-10C5-ABBD-6723FB507C25}"/>
              </a:ext>
            </a:extLst>
          </p:cNvPr>
          <p:cNvSpPr/>
          <p:nvPr/>
        </p:nvSpPr>
        <p:spPr>
          <a:xfrm>
            <a:off x="9685512"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0" name="Flowchart: Terminator 229">
            <a:extLst>
              <a:ext uri="{FF2B5EF4-FFF2-40B4-BE49-F238E27FC236}">
                <a16:creationId xmlns:a16="http://schemas.microsoft.com/office/drawing/2014/main" id="{104361F8-7597-87A5-B3B0-AD4CFD6099CF}"/>
              </a:ext>
            </a:extLst>
          </p:cNvPr>
          <p:cNvSpPr/>
          <p:nvPr/>
        </p:nvSpPr>
        <p:spPr>
          <a:xfrm>
            <a:off x="9685512"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2" name="Content Placeholder 2">
            <a:extLst>
              <a:ext uri="{FF2B5EF4-FFF2-40B4-BE49-F238E27FC236}">
                <a16:creationId xmlns:a16="http://schemas.microsoft.com/office/drawing/2014/main" id="{8CFA5323-A0D5-5F54-0726-635541199112}"/>
              </a:ext>
            </a:extLst>
          </p:cNvPr>
          <p:cNvSpPr txBox="1">
            <a:spLocks/>
          </p:cNvSpPr>
          <p:nvPr/>
        </p:nvSpPr>
        <p:spPr bwMode="auto">
          <a:xfrm>
            <a:off x="7765726" y="3664984"/>
            <a:ext cx="1642906" cy="20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600" b="1" i="0" u="none" strike="noStrike" kern="1200" cap="none" spc="0" normalizeH="0" baseline="0" noProof="0">
                <a:ln>
                  <a:noFill/>
                </a:ln>
                <a:solidFill>
                  <a:srgbClr val="002557"/>
                </a:solidFill>
                <a:effectLst/>
                <a:uLnTx/>
                <a:uFillTx/>
                <a:latin typeface="Arial" panose="020B0604020202020204"/>
                <a:ea typeface="+mn-ea"/>
                <a:cs typeface="+mn-cs"/>
              </a:rPr>
              <a:t>Cycles 2 and 3</a:t>
            </a:r>
            <a:endParaRPr kumimoji="0" lang="en-GB" sz="1200" b="1"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 name="Arrow: Notched Right 252">
            <a:extLst>
              <a:ext uri="{FF2B5EF4-FFF2-40B4-BE49-F238E27FC236}">
                <a16:creationId xmlns:a16="http://schemas.microsoft.com/office/drawing/2014/main" id="{1F747F58-5753-21BD-4E4B-351A35E4928F}"/>
              </a:ext>
            </a:extLst>
          </p:cNvPr>
          <p:cNvSpPr/>
          <p:nvPr/>
        </p:nvSpPr>
        <p:spPr>
          <a:xfrm>
            <a:off x="6382908" y="4561701"/>
            <a:ext cx="4307987" cy="997597"/>
          </a:xfrm>
          <a:prstGeom prst="notched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54" name="TextBox 253">
            <a:extLst>
              <a:ext uri="{FF2B5EF4-FFF2-40B4-BE49-F238E27FC236}">
                <a16:creationId xmlns:a16="http://schemas.microsoft.com/office/drawing/2014/main" id="{00E83A0A-CF6C-8C9F-2E98-825EF039043B}"/>
              </a:ext>
            </a:extLst>
          </p:cNvPr>
          <p:cNvSpPr txBox="1"/>
          <p:nvPr/>
        </p:nvSpPr>
        <p:spPr>
          <a:xfrm>
            <a:off x="10690896" y="4861914"/>
            <a:ext cx="763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a:ln>
                  <a:noFill/>
                </a:ln>
                <a:solidFill>
                  <a:prstClr val="black"/>
                </a:solidFill>
                <a:effectLst/>
                <a:uLnTx/>
                <a:uFillTx/>
                <a:latin typeface="Arial" panose="020B0604020202020204"/>
                <a:ea typeface="+mn-ea"/>
                <a:cs typeface="Calibri" panose="020F0502020204030204" pitchFamily="34" charset="0"/>
              </a:rPr>
              <a:t>PK complete</a:t>
            </a:r>
          </a:p>
        </p:txBody>
      </p:sp>
      <p:sp>
        <p:nvSpPr>
          <p:cNvPr id="298" name="Oval 297">
            <a:extLst>
              <a:ext uri="{FF2B5EF4-FFF2-40B4-BE49-F238E27FC236}">
                <a16:creationId xmlns:a16="http://schemas.microsoft.com/office/drawing/2014/main" id="{532D1890-0836-C0F6-87B8-CB85FB781514}"/>
              </a:ext>
            </a:extLst>
          </p:cNvPr>
          <p:cNvSpPr/>
          <p:nvPr/>
        </p:nvSpPr>
        <p:spPr>
          <a:xfrm>
            <a:off x="7901089"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93" name="Oval 292">
            <a:extLst>
              <a:ext uri="{FF2B5EF4-FFF2-40B4-BE49-F238E27FC236}">
                <a16:creationId xmlns:a16="http://schemas.microsoft.com/office/drawing/2014/main" id="{513EDA47-5A78-1CF1-F932-28537AC6F454}"/>
              </a:ext>
            </a:extLst>
          </p:cNvPr>
          <p:cNvSpPr/>
          <p:nvPr/>
        </p:nvSpPr>
        <p:spPr>
          <a:xfrm>
            <a:off x="8534928"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8" name="Oval 287">
            <a:extLst>
              <a:ext uri="{FF2B5EF4-FFF2-40B4-BE49-F238E27FC236}">
                <a16:creationId xmlns:a16="http://schemas.microsoft.com/office/drawing/2014/main" id="{B84CCA5D-67A8-BB41-14FE-F84069D65A3C}"/>
              </a:ext>
            </a:extLst>
          </p:cNvPr>
          <p:cNvSpPr/>
          <p:nvPr/>
        </p:nvSpPr>
        <p:spPr>
          <a:xfrm>
            <a:off x="9147017" y="4841966"/>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9" name="TextBox 258">
            <a:extLst>
              <a:ext uri="{FF2B5EF4-FFF2-40B4-BE49-F238E27FC236}">
                <a16:creationId xmlns:a16="http://schemas.microsoft.com/office/drawing/2014/main" id="{D884A0C6-9B87-C560-B615-0738E26ED14A}"/>
              </a:ext>
            </a:extLst>
          </p:cNvPr>
          <p:cNvSpPr txBox="1"/>
          <p:nvPr/>
        </p:nvSpPr>
        <p:spPr>
          <a:xfrm>
            <a:off x="7053102" y="3955013"/>
            <a:ext cx="1929821" cy="3770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050" b="1" i="0" u="none" strike="noStrike" kern="1200" cap="none" spc="0" normalizeH="0" baseline="0" noProof="0">
                <a:ln>
                  <a:noFill/>
                </a:ln>
                <a:solidFill>
                  <a:sysClr val="windowText" lastClr="000000"/>
                </a:solidFill>
                <a:effectLst/>
                <a:uLnTx/>
                <a:uFillTx/>
                <a:latin typeface="Arial"/>
                <a:ea typeface="+mn-ea"/>
                <a:cs typeface="+mn-cs"/>
              </a:rPr>
              <a:t>Serial PK in Cycle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800" b="1" i="0" u="none" strike="noStrike" kern="1200" cap="none" spc="0" normalizeH="0" baseline="0" noProof="0">
                <a:ln>
                  <a:noFill/>
                </a:ln>
                <a:solidFill>
                  <a:sysClr val="windowText" lastClr="000000"/>
                </a:solidFill>
                <a:effectLst/>
                <a:uLnTx/>
                <a:uFillTx/>
                <a:latin typeface="Arial"/>
                <a:ea typeface="+mn-ea"/>
                <a:cs typeface="+mn-cs"/>
              </a:rPr>
              <a:t>Sparse PK in Cycle 3</a:t>
            </a:r>
          </a:p>
        </p:txBody>
      </p:sp>
      <p:cxnSp>
        <p:nvCxnSpPr>
          <p:cNvPr id="260" name="Straight Arrow Connector 259">
            <a:extLst>
              <a:ext uri="{FF2B5EF4-FFF2-40B4-BE49-F238E27FC236}">
                <a16:creationId xmlns:a16="http://schemas.microsoft.com/office/drawing/2014/main" id="{EA07934F-5D36-5E8A-63EE-A8AFA33C8A10}"/>
              </a:ext>
            </a:extLst>
          </p:cNvPr>
          <p:cNvCxnSpPr>
            <a:cxnSpLocks/>
          </p:cNvCxnSpPr>
          <p:nvPr/>
        </p:nvCxnSpPr>
        <p:spPr>
          <a:xfrm>
            <a:off x="8013938" y="4312634"/>
            <a:ext cx="0" cy="484319"/>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cxnSp>
        <p:nvCxnSpPr>
          <p:cNvPr id="261" name="Straight Arrow Connector 260">
            <a:extLst>
              <a:ext uri="{FF2B5EF4-FFF2-40B4-BE49-F238E27FC236}">
                <a16:creationId xmlns:a16="http://schemas.microsoft.com/office/drawing/2014/main" id="{BA55D843-DE50-C5C4-F410-7E6DFFBF8F6D}"/>
              </a:ext>
            </a:extLst>
          </p:cNvPr>
          <p:cNvCxnSpPr>
            <a:cxnSpLocks/>
          </p:cNvCxnSpPr>
          <p:nvPr/>
        </p:nvCxnSpPr>
        <p:spPr>
          <a:xfrm>
            <a:off x="8648665" y="4593752"/>
            <a:ext cx="0" cy="22116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62" name="TextBox 261">
            <a:extLst>
              <a:ext uri="{FF2B5EF4-FFF2-40B4-BE49-F238E27FC236}">
                <a16:creationId xmlns:a16="http://schemas.microsoft.com/office/drawing/2014/main" id="{3E96EBAF-E0D1-2DEA-8213-5A0AD5062307}"/>
              </a:ext>
            </a:extLst>
          </p:cNvPr>
          <p:cNvSpPr txBox="1"/>
          <p:nvPr/>
        </p:nvSpPr>
        <p:spPr>
          <a:xfrm>
            <a:off x="8139280" y="4248788"/>
            <a:ext cx="990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000" b="1" i="0" u="none" strike="noStrike" kern="1200" cap="none" spc="0" normalizeH="0" baseline="0" noProof="0">
                <a:ln>
                  <a:noFill/>
                </a:ln>
                <a:solidFill>
                  <a:sysClr val="windowText" lastClr="000000"/>
                </a:solidFill>
                <a:effectLst/>
                <a:uLnTx/>
                <a:uFillTx/>
                <a:latin typeface="Arial"/>
                <a:ea typeface="+mn-ea"/>
                <a:cs typeface="+mn-cs"/>
              </a:rPr>
              <a:t>Predose PK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800" b="1" i="0" u="none" strike="noStrike" kern="1200" cap="none" spc="0" normalizeH="0" baseline="0" noProof="0">
                <a:ln>
                  <a:noFill/>
                </a:ln>
                <a:solidFill>
                  <a:sysClr val="windowText" lastClr="000000"/>
                </a:solidFill>
                <a:effectLst/>
                <a:uLnTx/>
                <a:uFillTx/>
                <a:latin typeface="Arial"/>
                <a:ea typeface="+mn-ea"/>
                <a:cs typeface="+mn-cs"/>
              </a:rPr>
              <a:t>(Cycle 2 only</a:t>
            </a:r>
            <a:r>
              <a:rPr kumimoji="1" lang="en-GB" sz="1000" b="1" i="0" u="none" strike="noStrike" kern="1200" cap="none" spc="0" normalizeH="0" baseline="0" noProof="0">
                <a:ln>
                  <a:noFill/>
                </a:ln>
                <a:solidFill>
                  <a:sysClr val="windowText" lastClr="000000"/>
                </a:solidFill>
                <a:effectLst/>
                <a:uLnTx/>
                <a:uFillTx/>
                <a:latin typeface="Arial"/>
                <a:ea typeface="+mn-ea"/>
                <a:cs typeface="+mn-cs"/>
              </a:rPr>
              <a:t>)</a:t>
            </a:r>
          </a:p>
        </p:txBody>
      </p:sp>
      <p:grpSp>
        <p:nvGrpSpPr>
          <p:cNvPr id="263" name="Group 262">
            <a:extLst>
              <a:ext uri="{FF2B5EF4-FFF2-40B4-BE49-F238E27FC236}">
                <a16:creationId xmlns:a16="http://schemas.microsoft.com/office/drawing/2014/main" id="{9800B2A8-9676-80D3-98D0-659972F472C1}"/>
              </a:ext>
            </a:extLst>
          </p:cNvPr>
          <p:cNvGrpSpPr/>
          <p:nvPr/>
        </p:nvGrpSpPr>
        <p:grpSpPr>
          <a:xfrm>
            <a:off x="6340994" y="5310411"/>
            <a:ext cx="770838" cy="423662"/>
            <a:chOff x="-125988" y="1854670"/>
            <a:chExt cx="1549387" cy="771877"/>
          </a:xfrm>
        </p:grpSpPr>
        <p:sp>
          <p:nvSpPr>
            <p:cNvPr id="282" name="Rectangle 281">
              <a:extLst>
                <a:ext uri="{FF2B5EF4-FFF2-40B4-BE49-F238E27FC236}">
                  <a16:creationId xmlns:a16="http://schemas.microsoft.com/office/drawing/2014/main" id="{9655F5EA-D28E-F77E-2B39-43F6578FD935}"/>
                </a:ext>
              </a:extLst>
            </p:cNvPr>
            <p:cNvSpPr/>
            <p:nvPr/>
          </p:nvSpPr>
          <p:spPr>
            <a:xfrm>
              <a:off x="25594" y="1854670"/>
              <a:ext cx="1246221" cy="771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83" name="TextBox 282">
              <a:extLst>
                <a:ext uri="{FF2B5EF4-FFF2-40B4-BE49-F238E27FC236}">
                  <a16:creationId xmlns:a16="http://schemas.microsoft.com/office/drawing/2014/main" id="{5AD52FCF-7086-0BDF-1D26-AD6BACF64E5A}"/>
                </a:ext>
              </a:extLst>
            </p:cNvPr>
            <p:cNvSpPr txBox="1"/>
            <p:nvPr/>
          </p:nvSpPr>
          <p:spPr>
            <a:xfrm>
              <a:off x="-125988" y="2097879"/>
              <a:ext cx="1549387" cy="528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1</a:t>
              </a:r>
            </a:p>
          </p:txBody>
        </p:sp>
      </p:grpSp>
      <p:sp>
        <p:nvSpPr>
          <p:cNvPr id="264" name="Rectangle 263">
            <a:extLst>
              <a:ext uri="{FF2B5EF4-FFF2-40B4-BE49-F238E27FC236}">
                <a16:creationId xmlns:a16="http://schemas.microsoft.com/office/drawing/2014/main" id="{5124C86E-E9E5-2862-690B-38E186FAAE5E}"/>
              </a:ext>
            </a:extLst>
          </p:cNvPr>
          <p:cNvSpPr/>
          <p:nvPr/>
        </p:nvSpPr>
        <p:spPr>
          <a:xfrm>
            <a:off x="7022387" y="5520606"/>
            <a:ext cx="620009" cy="4236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endParaRPr>
          </a:p>
        </p:txBody>
      </p:sp>
      <p:sp>
        <p:nvSpPr>
          <p:cNvPr id="265" name="TextBox 264">
            <a:extLst>
              <a:ext uri="{FF2B5EF4-FFF2-40B4-BE49-F238E27FC236}">
                <a16:creationId xmlns:a16="http://schemas.microsoft.com/office/drawing/2014/main" id="{F6152CAB-C17A-0C9E-709B-5E5F7490A645}"/>
              </a:ext>
            </a:extLst>
          </p:cNvPr>
          <p:cNvSpPr txBox="1"/>
          <p:nvPr/>
        </p:nvSpPr>
        <p:spPr>
          <a:xfrm>
            <a:off x="6978775" y="5443902"/>
            <a:ext cx="748284"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2</a:t>
            </a:r>
          </a:p>
        </p:txBody>
      </p:sp>
      <p:sp>
        <p:nvSpPr>
          <p:cNvPr id="266" name="TextBox 265">
            <a:extLst>
              <a:ext uri="{FF2B5EF4-FFF2-40B4-BE49-F238E27FC236}">
                <a16:creationId xmlns:a16="http://schemas.microsoft.com/office/drawing/2014/main" id="{8B5D37E8-5AAE-0DC7-13AE-2FEA25D4AB98}"/>
              </a:ext>
            </a:extLst>
          </p:cNvPr>
          <p:cNvSpPr txBox="1"/>
          <p:nvPr/>
        </p:nvSpPr>
        <p:spPr>
          <a:xfrm>
            <a:off x="7594002" y="5443902"/>
            <a:ext cx="753995"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3</a:t>
            </a:r>
          </a:p>
        </p:txBody>
      </p:sp>
      <p:sp>
        <p:nvSpPr>
          <p:cNvPr id="267" name="TextBox 266">
            <a:extLst>
              <a:ext uri="{FF2B5EF4-FFF2-40B4-BE49-F238E27FC236}">
                <a16:creationId xmlns:a16="http://schemas.microsoft.com/office/drawing/2014/main" id="{FC449FCC-A93D-A7EC-229A-1B7F4CEDC4F5}"/>
              </a:ext>
            </a:extLst>
          </p:cNvPr>
          <p:cNvSpPr txBox="1"/>
          <p:nvPr/>
        </p:nvSpPr>
        <p:spPr>
          <a:xfrm>
            <a:off x="8214941" y="5443902"/>
            <a:ext cx="76402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4</a:t>
            </a:r>
          </a:p>
        </p:txBody>
      </p:sp>
      <p:sp>
        <p:nvSpPr>
          <p:cNvPr id="268" name="TextBox 267">
            <a:extLst>
              <a:ext uri="{FF2B5EF4-FFF2-40B4-BE49-F238E27FC236}">
                <a16:creationId xmlns:a16="http://schemas.microsoft.com/office/drawing/2014/main" id="{5F41D14E-0CDD-5ED2-BCDE-57759C19179C}"/>
              </a:ext>
            </a:extLst>
          </p:cNvPr>
          <p:cNvSpPr txBox="1"/>
          <p:nvPr/>
        </p:nvSpPr>
        <p:spPr>
          <a:xfrm>
            <a:off x="8845912" y="5443902"/>
            <a:ext cx="827193"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5</a:t>
            </a:r>
          </a:p>
        </p:txBody>
      </p:sp>
      <p:sp>
        <p:nvSpPr>
          <p:cNvPr id="269" name="TextBox 268">
            <a:extLst>
              <a:ext uri="{FF2B5EF4-FFF2-40B4-BE49-F238E27FC236}">
                <a16:creationId xmlns:a16="http://schemas.microsoft.com/office/drawing/2014/main" id="{B1DA7384-7EEE-766F-0065-CC2DE8DB2C83}"/>
              </a:ext>
            </a:extLst>
          </p:cNvPr>
          <p:cNvSpPr txBox="1"/>
          <p:nvPr/>
        </p:nvSpPr>
        <p:spPr>
          <a:xfrm>
            <a:off x="9509759" y="5443902"/>
            <a:ext cx="798078" cy="2901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Day 6</a:t>
            </a:r>
          </a:p>
        </p:txBody>
      </p:sp>
      <p:sp>
        <p:nvSpPr>
          <p:cNvPr id="277" name="Oval 276">
            <a:extLst>
              <a:ext uri="{FF2B5EF4-FFF2-40B4-BE49-F238E27FC236}">
                <a16:creationId xmlns:a16="http://schemas.microsoft.com/office/drawing/2014/main" id="{08341D6E-8974-8178-890D-93379D34B2EA}"/>
              </a:ext>
            </a:extLst>
          </p:cNvPr>
          <p:cNvSpPr/>
          <p:nvPr/>
        </p:nvSpPr>
        <p:spPr>
          <a:xfrm>
            <a:off x="7224216" y="483948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72" name="Oval 271">
            <a:extLst>
              <a:ext uri="{FF2B5EF4-FFF2-40B4-BE49-F238E27FC236}">
                <a16:creationId xmlns:a16="http://schemas.microsoft.com/office/drawing/2014/main" id="{97265425-EDC5-FDA3-222C-39310A6D5C8E}"/>
              </a:ext>
            </a:extLst>
          </p:cNvPr>
          <p:cNvSpPr/>
          <p:nvPr/>
        </p:nvSpPr>
        <p:spPr>
          <a:xfrm>
            <a:off x="6607440" y="4839488"/>
            <a:ext cx="249157" cy="172017"/>
          </a:xfrm>
          <a:prstGeom prst="ellipse">
            <a:avLst/>
          </a:prstGeom>
          <a:solidFill>
            <a:schemeClr val="accent3"/>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8" name="Flowchart: Terminator 17">
            <a:extLst>
              <a:ext uri="{FF2B5EF4-FFF2-40B4-BE49-F238E27FC236}">
                <a16:creationId xmlns:a16="http://schemas.microsoft.com/office/drawing/2014/main" id="{61963F9D-25E6-4B9B-F2D8-1579C489353B}"/>
              </a:ext>
            </a:extLst>
          </p:cNvPr>
          <p:cNvSpPr/>
          <p:nvPr/>
        </p:nvSpPr>
        <p:spPr>
          <a:xfrm>
            <a:off x="9305134"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9" name="Flowchart: Terminator 18">
            <a:extLst>
              <a:ext uri="{FF2B5EF4-FFF2-40B4-BE49-F238E27FC236}">
                <a16:creationId xmlns:a16="http://schemas.microsoft.com/office/drawing/2014/main" id="{29A14BBB-D4F5-2628-0B41-88F015EEDD91}"/>
              </a:ext>
            </a:extLst>
          </p:cNvPr>
          <p:cNvSpPr/>
          <p:nvPr/>
        </p:nvSpPr>
        <p:spPr>
          <a:xfrm>
            <a:off x="9305134"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0" name="Flowchart: Terminator 19">
            <a:extLst>
              <a:ext uri="{FF2B5EF4-FFF2-40B4-BE49-F238E27FC236}">
                <a16:creationId xmlns:a16="http://schemas.microsoft.com/office/drawing/2014/main" id="{CBB83034-9D0F-DA07-A85B-C07D7DC43DE5}"/>
              </a:ext>
            </a:extLst>
          </p:cNvPr>
          <p:cNvSpPr/>
          <p:nvPr/>
        </p:nvSpPr>
        <p:spPr>
          <a:xfrm>
            <a:off x="9026619"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 name="Flowchart: Terminator 20">
            <a:extLst>
              <a:ext uri="{FF2B5EF4-FFF2-40B4-BE49-F238E27FC236}">
                <a16:creationId xmlns:a16="http://schemas.microsoft.com/office/drawing/2014/main" id="{9B0F18B3-D2B1-BD94-2C46-B6FA9A081280}"/>
              </a:ext>
            </a:extLst>
          </p:cNvPr>
          <p:cNvSpPr/>
          <p:nvPr/>
        </p:nvSpPr>
        <p:spPr>
          <a:xfrm>
            <a:off x="9026619"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3" name="Flowchart: Terminator 22">
            <a:extLst>
              <a:ext uri="{FF2B5EF4-FFF2-40B4-BE49-F238E27FC236}">
                <a16:creationId xmlns:a16="http://schemas.microsoft.com/office/drawing/2014/main" id="{5B6DF430-726D-331B-E7AF-97B1E3AE9A42}"/>
              </a:ext>
            </a:extLst>
          </p:cNvPr>
          <p:cNvSpPr/>
          <p:nvPr/>
        </p:nvSpPr>
        <p:spPr>
          <a:xfrm>
            <a:off x="8687178"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4" name="Flowchart: Terminator 23">
            <a:extLst>
              <a:ext uri="{FF2B5EF4-FFF2-40B4-BE49-F238E27FC236}">
                <a16:creationId xmlns:a16="http://schemas.microsoft.com/office/drawing/2014/main" id="{86DFA8BA-F6DE-7604-5F4A-3087B1501FFD}"/>
              </a:ext>
            </a:extLst>
          </p:cNvPr>
          <p:cNvSpPr/>
          <p:nvPr/>
        </p:nvSpPr>
        <p:spPr>
          <a:xfrm>
            <a:off x="8687178"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5" name="Flowchart: Terminator 24">
            <a:extLst>
              <a:ext uri="{FF2B5EF4-FFF2-40B4-BE49-F238E27FC236}">
                <a16:creationId xmlns:a16="http://schemas.microsoft.com/office/drawing/2014/main" id="{EA193FD8-93FF-5D83-0542-A6CD7231D842}"/>
              </a:ext>
            </a:extLst>
          </p:cNvPr>
          <p:cNvSpPr/>
          <p:nvPr/>
        </p:nvSpPr>
        <p:spPr>
          <a:xfrm>
            <a:off x="8408663"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6" name="Flowchart: Terminator 25">
            <a:extLst>
              <a:ext uri="{FF2B5EF4-FFF2-40B4-BE49-F238E27FC236}">
                <a16:creationId xmlns:a16="http://schemas.microsoft.com/office/drawing/2014/main" id="{BE758E85-7997-47B2-7FC6-9CCE49EC5747}"/>
              </a:ext>
            </a:extLst>
          </p:cNvPr>
          <p:cNvSpPr/>
          <p:nvPr/>
        </p:nvSpPr>
        <p:spPr>
          <a:xfrm>
            <a:off x="8408663"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 name="Flowchart: Terminator 27">
            <a:extLst>
              <a:ext uri="{FF2B5EF4-FFF2-40B4-BE49-F238E27FC236}">
                <a16:creationId xmlns:a16="http://schemas.microsoft.com/office/drawing/2014/main" id="{076AB288-D23B-9265-EF31-250A288B0AAA}"/>
              </a:ext>
            </a:extLst>
          </p:cNvPr>
          <p:cNvSpPr/>
          <p:nvPr/>
        </p:nvSpPr>
        <p:spPr>
          <a:xfrm>
            <a:off x="8053805" y="2649818"/>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9" name="Flowchart: Terminator 28">
            <a:extLst>
              <a:ext uri="{FF2B5EF4-FFF2-40B4-BE49-F238E27FC236}">
                <a16:creationId xmlns:a16="http://schemas.microsoft.com/office/drawing/2014/main" id="{0B66E736-DBC1-203D-CC5D-F0A5A860146D}"/>
              </a:ext>
            </a:extLst>
          </p:cNvPr>
          <p:cNvSpPr/>
          <p:nvPr/>
        </p:nvSpPr>
        <p:spPr>
          <a:xfrm>
            <a:off x="8053805" y="2789680"/>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0" name="Flowchart: Terminator 29">
            <a:extLst>
              <a:ext uri="{FF2B5EF4-FFF2-40B4-BE49-F238E27FC236}">
                <a16:creationId xmlns:a16="http://schemas.microsoft.com/office/drawing/2014/main" id="{8AF2E493-97C0-9DBA-9417-FEC2A57AE852}"/>
              </a:ext>
            </a:extLst>
          </p:cNvPr>
          <p:cNvSpPr/>
          <p:nvPr/>
        </p:nvSpPr>
        <p:spPr>
          <a:xfrm>
            <a:off x="7775290" y="2649249"/>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1" name="Flowchart: Terminator 30">
            <a:extLst>
              <a:ext uri="{FF2B5EF4-FFF2-40B4-BE49-F238E27FC236}">
                <a16:creationId xmlns:a16="http://schemas.microsoft.com/office/drawing/2014/main" id="{FA2E4461-FB82-A328-AC3D-DCA60E4268E9}"/>
              </a:ext>
            </a:extLst>
          </p:cNvPr>
          <p:cNvSpPr/>
          <p:nvPr/>
        </p:nvSpPr>
        <p:spPr>
          <a:xfrm>
            <a:off x="7775290" y="2787194"/>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5" name="Flowchart: Terminator 284">
            <a:extLst>
              <a:ext uri="{FF2B5EF4-FFF2-40B4-BE49-F238E27FC236}">
                <a16:creationId xmlns:a16="http://schemas.microsoft.com/office/drawing/2014/main" id="{B7EDEF47-68A2-F6E4-9FA3-47EE7DC897D7}"/>
              </a:ext>
            </a:extLst>
          </p:cNvPr>
          <p:cNvSpPr/>
          <p:nvPr/>
        </p:nvSpPr>
        <p:spPr>
          <a:xfrm>
            <a:off x="992112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7" name="Flowchart: Terminator 286">
            <a:extLst>
              <a:ext uri="{FF2B5EF4-FFF2-40B4-BE49-F238E27FC236}">
                <a16:creationId xmlns:a16="http://schemas.microsoft.com/office/drawing/2014/main" id="{201838F5-FD7D-FDCD-456A-0154C5CB4993}"/>
              </a:ext>
            </a:extLst>
          </p:cNvPr>
          <p:cNvSpPr/>
          <p:nvPr/>
        </p:nvSpPr>
        <p:spPr>
          <a:xfrm>
            <a:off x="992112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4" name="Flowchart: Terminator 283">
            <a:extLst>
              <a:ext uri="{FF2B5EF4-FFF2-40B4-BE49-F238E27FC236}">
                <a16:creationId xmlns:a16="http://schemas.microsoft.com/office/drawing/2014/main" id="{330D4CDB-D7C2-B9CE-73DF-6C04C0F214CB}"/>
              </a:ext>
            </a:extLst>
          </p:cNvPr>
          <p:cNvSpPr/>
          <p:nvPr/>
        </p:nvSpPr>
        <p:spPr>
          <a:xfrm>
            <a:off x="964261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86" name="Flowchart: Terminator 285">
            <a:extLst>
              <a:ext uri="{FF2B5EF4-FFF2-40B4-BE49-F238E27FC236}">
                <a16:creationId xmlns:a16="http://schemas.microsoft.com/office/drawing/2014/main" id="{E55D868E-E5D0-6C27-368B-411A167C56D8}"/>
              </a:ext>
            </a:extLst>
          </p:cNvPr>
          <p:cNvSpPr/>
          <p:nvPr/>
        </p:nvSpPr>
        <p:spPr>
          <a:xfrm>
            <a:off x="964261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4" name="Flowchart: Terminator 33">
            <a:extLst>
              <a:ext uri="{FF2B5EF4-FFF2-40B4-BE49-F238E27FC236}">
                <a16:creationId xmlns:a16="http://schemas.microsoft.com/office/drawing/2014/main" id="{CAC2F590-0EA5-211A-CB4F-605207A73269}"/>
              </a:ext>
            </a:extLst>
          </p:cNvPr>
          <p:cNvSpPr/>
          <p:nvPr/>
        </p:nvSpPr>
        <p:spPr>
          <a:xfrm>
            <a:off x="9284823"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5" name="Flowchart: Terminator 34">
            <a:extLst>
              <a:ext uri="{FF2B5EF4-FFF2-40B4-BE49-F238E27FC236}">
                <a16:creationId xmlns:a16="http://schemas.microsoft.com/office/drawing/2014/main" id="{CC2C643E-E97A-A77F-6E2D-0E7DE28CFE78}"/>
              </a:ext>
            </a:extLst>
          </p:cNvPr>
          <p:cNvSpPr/>
          <p:nvPr/>
        </p:nvSpPr>
        <p:spPr>
          <a:xfrm>
            <a:off x="9284823"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6" name="Flowchart: Terminator 35">
            <a:extLst>
              <a:ext uri="{FF2B5EF4-FFF2-40B4-BE49-F238E27FC236}">
                <a16:creationId xmlns:a16="http://schemas.microsoft.com/office/drawing/2014/main" id="{8C0220A5-0E58-BAB7-07BC-DF287B1CBE61}"/>
              </a:ext>
            </a:extLst>
          </p:cNvPr>
          <p:cNvSpPr/>
          <p:nvPr/>
        </p:nvSpPr>
        <p:spPr>
          <a:xfrm>
            <a:off x="9006308"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7" name="Flowchart: Terminator 36">
            <a:extLst>
              <a:ext uri="{FF2B5EF4-FFF2-40B4-BE49-F238E27FC236}">
                <a16:creationId xmlns:a16="http://schemas.microsoft.com/office/drawing/2014/main" id="{167F075C-5203-DAC0-711D-219259C43CA4}"/>
              </a:ext>
            </a:extLst>
          </p:cNvPr>
          <p:cNvSpPr/>
          <p:nvPr/>
        </p:nvSpPr>
        <p:spPr>
          <a:xfrm>
            <a:off x="9006308"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39" name="Flowchart: Terminator 38">
            <a:extLst>
              <a:ext uri="{FF2B5EF4-FFF2-40B4-BE49-F238E27FC236}">
                <a16:creationId xmlns:a16="http://schemas.microsoft.com/office/drawing/2014/main" id="{ACAD9D9D-F95C-48E3-C4F1-EE11BE8F2B77}"/>
              </a:ext>
            </a:extLst>
          </p:cNvPr>
          <p:cNvSpPr/>
          <p:nvPr/>
        </p:nvSpPr>
        <p:spPr>
          <a:xfrm>
            <a:off x="864852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0" name="Flowchart: Terminator 39">
            <a:extLst>
              <a:ext uri="{FF2B5EF4-FFF2-40B4-BE49-F238E27FC236}">
                <a16:creationId xmlns:a16="http://schemas.microsoft.com/office/drawing/2014/main" id="{00877F3C-90DA-6FA8-7957-62FA31C3A452}"/>
              </a:ext>
            </a:extLst>
          </p:cNvPr>
          <p:cNvSpPr/>
          <p:nvPr/>
        </p:nvSpPr>
        <p:spPr>
          <a:xfrm>
            <a:off x="864852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1" name="Flowchart: Terminator 40">
            <a:extLst>
              <a:ext uri="{FF2B5EF4-FFF2-40B4-BE49-F238E27FC236}">
                <a16:creationId xmlns:a16="http://schemas.microsoft.com/office/drawing/2014/main" id="{0597F695-8797-BF3E-EEEA-E4CF56CEA8A1}"/>
              </a:ext>
            </a:extLst>
          </p:cNvPr>
          <p:cNvSpPr/>
          <p:nvPr/>
        </p:nvSpPr>
        <p:spPr>
          <a:xfrm>
            <a:off x="837001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2" name="Flowchart: Terminator 41">
            <a:extLst>
              <a:ext uri="{FF2B5EF4-FFF2-40B4-BE49-F238E27FC236}">
                <a16:creationId xmlns:a16="http://schemas.microsoft.com/office/drawing/2014/main" id="{2D61D7B4-E6D6-2097-1C95-265916D2E02D}"/>
              </a:ext>
            </a:extLst>
          </p:cNvPr>
          <p:cNvSpPr/>
          <p:nvPr/>
        </p:nvSpPr>
        <p:spPr>
          <a:xfrm>
            <a:off x="837001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4" name="Flowchart: Terminator 43">
            <a:extLst>
              <a:ext uri="{FF2B5EF4-FFF2-40B4-BE49-F238E27FC236}">
                <a16:creationId xmlns:a16="http://schemas.microsoft.com/office/drawing/2014/main" id="{1D7FE249-A700-D572-4E92-BB59F98C7CDB}"/>
              </a:ext>
            </a:extLst>
          </p:cNvPr>
          <p:cNvSpPr/>
          <p:nvPr/>
        </p:nvSpPr>
        <p:spPr>
          <a:xfrm>
            <a:off x="801223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5" name="Flowchart: Terminator 44">
            <a:extLst>
              <a:ext uri="{FF2B5EF4-FFF2-40B4-BE49-F238E27FC236}">
                <a16:creationId xmlns:a16="http://schemas.microsoft.com/office/drawing/2014/main" id="{BD5D773B-034E-97E3-AEAB-7CA265D74FBC}"/>
              </a:ext>
            </a:extLst>
          </p:cNvPr>
          <p:cNvSpPr/>
          <p:nvPr/>
        </p:nvSpPr>
        <p:spPr>
          <a:xfrm>
            <a:off x="8012231"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6" name="Flowchart: Terminator 45">
            <a:extLst>
              <a:ext uri="{FF2B5EF4-FFF2-40B4-BE49-F238E27FC236}">
                <a16:creationId xmlns:a16="http://schemas.microsoft.com/office/drawing/2014/main" id="{4D8A994E-4AE1-2D2A-A3ED-DB75D0437D26}"/>
              </a:ext>
            </a:extLst>
          </p:cNvPr>
          <p:cNvSpPr/>
          <p:nvPr/>
        </p:nvSpPr>
        <p:spPr>
          <a:xfrm>
            <a:off x="773371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7" name="Flowchart: Terminator 46">
            <a:extLst>
              <a:ext uri="{FF2B5EF4-FFF2-40B4-BE49-F238E27FC236}">
                <a16:creationId xmlns:a16="http://schemas.microsoft.com/office/drawing/2014/main" id="{C4E7DD95-1277-CFBC-83F1-88B5EA892A78}"/>
              </a:ext>
            </a:extLst>
          </p:cNvPr>
          <p:cNvSpPr/>
          <p:nvPr/>
        </p:nvSpPr>
        <p:spPr>
          <a:xfrm>
            <a:off x="7733716"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49" name="Flowchart: Terminator 48">
            <a:extLst>
              <a:ext uri="{FF2B5EF4-FFF2-40B4-BE49-F238E27FC236}">
                <a16:creationId xmlns:a16="http://schemas.microsoft.com/office/drawing/2014/main" id="{2E670402-EC97-63DE-DB05-9ACBDA90DE69}"/>
              </a:ext>
            </a:extLst>
          </p:cNvPr>
          <p:cNvSpPr/>
          <p:nvPr/>
        </p:nvSpPr>
        <p:spPr>
          <a:xfrm>
            <a:off x="7375936"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0" name="Flowchart: Terminator 49">
            <a:extLst>
              <a:ext uri="{FF2B5EF4-FFF2-40B4-BE49-F238E27FC236}">
                <a16:creationId xmlns:a16="http://schemas.microsoft.com/office/drawing/2014/main" id="{EBC82EDA-10E2-957A-C30A-A92E630E38DC}"/>
              </a:ext>
            </a:extLst>
          </p:cNvPr>
          <p:cNvSpPr/>
          <p:nvPr/>
        </p:nvSpPr>
        <p:spPr>
          <a:xfrm>
            <a:off x="7375936"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1" name="Flowchart: Terminator 50">
            <a:extLst>
              <a:ext uri="{FF2B5EF4-FFF2-40B4-BE49-F238E27FC236}">
                <a16:creationId xmlns:a16="http://schemas.microsoft.com/office/drawing/2014/main" id="{D01B4EDF-1A33-F885-19E0-CE22B4CEE282}"/>
              </a:ext>
            </a:extLst>
          </p:cNvPr>
          <p:cNvSpPr/>
          <p:nvPr/>
        </p:nvSpPr>
        <p:spPr>
          <a:xfrm>
            <a:off x="7097421"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2" name="Flowchart: Terminator 51">
            <a:extLst>
              <a:ext uri="{FF2B5EF4-FFF2-40B4-BE49-F238E27FC236}">
                <a16:creationId xmlns:a16="http://schemas.microsoft.com/office/drawing/2014/main" id="{AC22DFF7-812F-88A5-AE8B-AD0A8907CD40}"/>
              </a:ext>
            </a:extLst>
          </p:cNvPr>
          <p:cNvSpPr/>
          <p:nvPr/>
        </p:nvSpPr>
        <p:spPr>
          <a:xfrm>
            <a:off x="7097421"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4" name="Flowchart: Terminator 53">
            <a:extLst>
              <a:ext uri="{FF2B5EF4-FFF2-40B4-BE49-F238E27FC236}">
                <a16:creationId xmlns:a16="http://schemas.microsoft.com/office/drawing/2014/main" id="{73C36DCA-D903-5F80-671D-5D91C756D7A9}"/>
              </a:ext>
            </a:extLst>
          </p:cNvPr>
          <p:cNvSpPr/>
          <p:nvPr/>
        </p:nvSpPr>
        <p:spPr>
          <a:xfrm>
            <a:off x="6739640"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5" name="Flowchart: Terminator 54">
            <a:extLst>
              <a:ext uri="{FF2B5EF4-FFF2-40B4-BE49-F238E27FC236}">
                <a16:creationId xmlns:a16="http://schemas.microsoft.com/office/drawing/2014/main" id="{F91BBE4F-56E5-9456-962C-44BF07C0BDC6}"/>
              </a:ext>
            </a:extLst>
          </p:cNvPr>
          <p:cNvSpPr/>
          <p:nvPr/>
        </p:nvSpPr>
        <p:spPr>
          <a:xfrm>
            <a:off x="6739640" y="5192343"/>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6" name="Flowchart: Terminator 55">
            <a:extLst>
              <a:ext uri="{FF2B5EF4-FFF2-40B4-BE49-F238E27FC236}">
                <a16:creationId xmlns:a16="http://schemas.microsoft.com/office/drawing/2014/main" id="{8C005F6D-BF66-DA7B-969E-F1753B41FE54}"/>
              </a:ext>
            </a:extLst>
          </p:cNvPr>
          <p:cNvSpPr/>
          <p:nvPr/>
        </p:nvSpPr>
        <p:spPr>
          <a:xfrm>
            <a:off x="6461125" y="5052481"/>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57" name="Flowchart: Terminator 56">
            <a:extLst>
              <a:ext uri="{FF2B5EF4-FFF2-40B4-BE49-F238E27FC236}">
                <a16:creationId xmlns:a16="http://schemas.microsoft.com/office/drawing/2014/main" id="{F5A937D9-ED49-B5A9-6F2E-C2C05B991D8E}"/>
              </a:ext>
            </a:extLst>
          </p:cNvPr>
          <p:cNvSpPr/>
          <p:nvPr/>
        </p:nvSpPr>
        <p:spPr>
          <a:xfrm>
            <a:off x="6461125" y="519042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5" name="Flowchart: Terminator 214">
            <a:extLst>
              <a:ext uri="{FF2B5EF4-FFF2-40B4-BE49-F238E27FC236}">
                <a16:creationId xmlns:a16="http://schemas.microsoft.com/office/drawing/2014/main" id="{A0FF46B6-451B-F762-CA0D-EFA684D8E996}"/>
              </a:ext>
            </a:extLst>
          </p:cNvPr>
          <p:cNvSpPr/>
          <p:nvPr/>
        </p:nvSpPr>
        <p:spPr>
          <a:xfrm>
            <a:off x="7365556"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214" name="Flowchart: Terminator 213">
            <a:extLst>
              <a:ext uri="{FF2B5EF4-FFF2-40B4-BE49-F238E27FC236}">
                <a16:creationId xmlns:a16="http://schemas.microsoft.com/office/drawing/2014/main" id="{3B648A21-E78F-86C5-4143-50F7FE833891}"/>
              </a:ext>
            </a:extLst>
          </p:cNvPr>
          <p:cNvSpPr/>
          <p:nvPr/>
        </p:nvSpPr>
        <p:spPr>
          <a:xfrm>
            <a:off x="7079815" y="2646876"/>
            <a:ext cx="248141" cy="114065"/>
          </a:xfrm>
          <a:prstGeom prst="flowChartTerminator">
            <a:avLst/>
          </a:prstGeom>
          <a:solidFill>
            <a:schemeClr val="accent4">
              <a:lumMod val="40000"/>
              <a:lumOff val="60000"/>
            </a:schemeClr>
          </a:solidFill>
          <a:ln w="12700">
            <a:solidFill>
              <a:schemeClr val="bg1"/>
            </a:solidFill>
          </a:ln>
          <a:effectLst>
            <a:outerShdw blurRad="50800" dist="127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0DFC0A59-4EBA-BB26-663B-9BDE2FA3571A}"/>
              </a:ext>
            </a:extLst>
          </p:cNvPr>
          <p:cNvSpPr txBox="1"/>
          <p:nvPr/>
        </p:nvSpPr>
        <p:spPr>
          <a:xfrm>
            <a:off x="626602" y="5872879"/>
            <a:ext cx="6099810" cy="369332"/>
          </a:xfrm>
          <a:prstGeom prst="rect">
            <a:avLst/>
          </a:prstGeom>
          <a:noFill/>
        </p:spPr>
        <p:txBody>
          <a:bodyPr wrap="square">
            <a:spAutoFit/>
          </a:bodyPr>
          <a:lstStyle>
            <a:defPPr>
              <a:defRPr lang="en-US"/>
            </a:defPPr>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DEC-C, decitabine-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PK, pharmacokinetics; VEN,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78D80C08-4A0E-4CD5-5743-36A9E55F06B1}"/>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143120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956AF-7829-C929-DC78-3F852952F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B0407-3CDA-AF96-FF8C-61715B47CC09}"/>
              </a:ext>
            </a:extLst>
          </p:cNvPr>
          <p:cNvSpPr>
            <a:spLocks noGrp="1"/>
          </p:cNvSpPr>
          <p:nvPr>
            <p:ph type="title"/>
          </p:nvPr>
        </p:nvSpPr>
        <p:spPr>
          <a:xfrm>
            <a:off x="640080" y="365124"/>
            <a:ext cx="10972800" cy="917576"/>
          </a:xfrm>
        </p:spPr>
        <p:txBody>
          <a:bodyPr>
            <a:noAutofit/>
          </a:bodyPr>
          <a:lstStyle/>
          <a:p>
            <a:r>
              <a:rPr lang="en-GB" dirty="0"/>
              <a:t>ASCERTAIN-V: Results</a:t>
            </a:r>
            <a:br>
              <a:rPr lang="en-GB" dirty="0"/>
            </a:br>
            <a:r>
              <a:rPr lang="en-GB" sz="2400" dirty="0"/>
              <a:t>Patient Baseline Characteristics </a:t>
            </a:r>
            <a:endParaRPr lang="en-GB" dirty="0"/>
          </a:p>
        </p:txBody>
      </p:sp>
      <p:graphicFrame>
        <p:nvGraphicFramePr>
          <p:cNvPr id="6" name="Table 5">
            <a:extLst>
              <a:ext uri="{FF2B5EF4-FFF2-40B4-BE49-F238E27FC236}">
                <a16:creationId xmlns:a16="http://schemas.microsoft.com/office/drawing/2014/main" id="{34245157-3A98-7F35-8D57-FC25486485E1}"/>
              </a:ext>
            </a:extLst>
          </p:cNvPr>
          <p:cNvGraphicFramePr>
            <a:graphicFrameLocks noGrp="1"/>
          </p:cNvGraphicFramePr>
          <p:nvPr/>
        </p:nvGraphicFramePr>
        <p:xfrm>
          <a:off x="731838" y="1427116"/>
          <a:ext cx="10728325" cy="4290837"/>
        </p:xfrm>
        <a:graphic>
          <a:graphicData uri="http://schemas.openxmlformats.org/drawingml/2006/table">
            <a:tbl>
              <a:tblPr firstRow="1" bandRow="1">
                <a:tableStyleId>{EB344D84-9AFB-497E-A393-DC336BA19D2E}</a:tableStyleId>
              </a:tblPr>
              <a:tblGrid>
                <a:gridCol w="5663346">
                  <a:extLst>
                    <a:ext uri="{9D8B030D-6E8A-4147-A177-3AD203B41FA5}">
                      <a16:colId xmlns:a16="http://schemas.microsoft.com/office/drawing/2014/main" val="197226235"/>
                    </a:ext>
                  </a:extLst>
                </a:gridCol>
                <a:gridCol w="5064979">
                  <a:extLst>
                    <a:ext uri="{9D8B030D-6E8A-4147-A177-3AD203B41FA5}">
                      <a16:colId xmlns:a16="http://schemas.microsoft.com/office/drawing/2014/main" val="2870200707"/>
                    </a:ext>
                  </a:extLst>
                </a:gridCol>
              </a:tblGrid>
              <a:tr h="447477">
                <a:tc>
                  <a:txBody>
                    <a:bodyPr/>
                    <a:lstStyle/>
                    <a:p>
                      <a:pPr>
                        <a:lnSpc>
                          <a:spcPct val="100000"/>
                        </a:lnSpc>
                      </a:pPr>
                      <a:r>
                        <a:rPr lang="en-GB" sz="1200"/>
                        <a:t>Characteristic</a:t>
                      </a:r>
                    </a:p>
                  </a:txBody>
                  <a:tcPr marT="21600" marB="21600" anchor="b">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Patients </a:t>
                      </a:r>
                      <a:br>
                        <a:rPr lang="en-GB" sz="1200"/>
                      </a:br>
                      <a:r>
                        <a:rPr lang="en-GB" sz="1200"/>
                        <a:t>(n=101)</a:t>
                      </a:r>
                    </a:p>
                  </a:txBody>
                  <a:tcPr marT="21600" marB="21600" anchor="b">
                    <a:solidFill>
                      <a:srgbClr val="002557"/>
                    </a:solidFill>
                  </a:tcPr>
                </a:tc>
                <a:extLst>
                  <a:ext uri="{0D108BD9-81ED-4DB2-BD59-A6C34878D82A}">
                    <a16:rowId xmlns:a16="http://schemas.microsoft.com/office/drawing/2014/main" val="1105855398"/>
                  </a:ext>
                </a:extLst>
              </a:tr>
              <a:tr h="184255">
                <a:tc>
                  <a:txBody>
                    <a:bodyPr/>
                    <a:lstStyle/>
                    <a:p>
                      <a:pPr marL="0" indent="0">
                        <a:lnSpc>
                          <a:spcPct val="100000"/>
                        </a:lnSpc>
                        <a:spcAft>
                          <a:spcPts val="800"/>
                        </a:spcAft>
                      </a:pPr>
                      <a:r>
                        <a:rPr lang="en-GB" sz="1200" b="1" kern="100">
                          <a:effectLst/>
                        </a:rPr>
                        <a:t>Median (range) age, years</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78 (63–88)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61284333"/>
                  </a:ext>
                </a:extLst>
              </a:tr>
              <a:tr h="184255">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00">
                          <a:effectLst/>
                        </a:rPr>
                        <a:t>Patients aged ≥75 years, n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200" b="0" kern="100">
                          <a:solidFill>
                            <a:srgbClr val="000000"/>
                          </a:solidFill>
                          <a:effectLst/>
                        </a:rPr>
                        <a:t>82 (81.2)</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1951390497"/>
                  </a:ext>
                </a:extLst>
              </a:tr>
              <a:tr h="184255">
                <a:tc>
                  <a:txBody>
                    <a:bodyPr/>
                    <a:lstStyle/>
                    <a:p>
                      <a:pPr marL="0" indent="0">
                        <a:lnSpc>
                          <a:spcPct val="100000"/>
                        </a:lnSpc>
                        <a:spcAft>
                          <a:spcPts val="800"/>
                        </a:spcAft>
                      </a:pPr>
                      <a:r>
                        <a:rPr lang="en-GB" sz="1200" b="1" kern="100">
                          <a:effectLst/>
                        </a:rPr>
                        <a:t>Male, n (%)</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1200" b="0" kern="100">
                          <a:solidFill>
                            <a:srgbClr val="000000"/>
                          </a:solidFill>
                          <a:effectLst/>
                        </a:rPr>
                        <a:t>61 (60.4)</a:t>
                      </a:r>
                      <a:r>
                        <a:rPr lang="en-GB" sz="1200" b="0" kern="100">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39735289"/>
                  </a:ext>
                </a:extLst>
              </a:tr>
              <a:tr h="184255">
                <a:tc>
                  <a:txBody>
                    <a:bodyPr/>
                    <a:lstStyle/>
                    <a:p>
                      <a:pPr marL="0" indent="0">
                        <a:lnSpc>
                          <a:spcPct val="100000"/>
                        </a:lnSpc>
                        <a:spcAft>
                          <a:spcPts val="800"/>
                        </a:spcAft>
                      </a:pPr>
                      <a:r>
                        <a:rPr lang="en-GB" sz="1200" b="1" kern="100">
                          <a:effectLst/>
                        </a:rPr>
                        <a:t>ECOG PS,</a:t>
                      </a:r>
                      <a:r>
                        <a:rPr lang="en-GB" sz="1200" b="1" kern="100" baseline="30000">
                          <a:effectLst/>
                        </a:rPr>
                        <a:t>a</a:t>
                      </a:r>
                      <a:r>
                        <a:rPr lang="en-GB" sz="1200" b="1" kern="100">
                          <a:effectLst/>
                        </a:rPr>
                        <a:t> n (%)</a:t>
                      </a:r>
                      <a:endParaRPr lang="en-GB" sz="1200" b="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15944873"/>
                  </a:ext>
                </a:extLst>
              </a:tr>
              <a:tr h="184255">
                <a:tc>
                  <a:txBody>
                    <a:bodyPr/>
                    <a:lstStyle/>
                    <a:p>
                      <a:pPr marL="108585" indent="91440">
                        <a:lnSpc>
                          <a:spcPct val="100000"/>
                        </a:lnSpc>
                        <a:spcAft>
                          <a:spcPts val="800"/>
                        </a:spcAft>
                      </a:pPr>
                      <a:r>
                        <a:rPr lang="en-GB" sz="1200" b="0" kern="100">
                          <a:effectLst/>
                        </a:rPr>
                        <a:t>0</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27 (26.7)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852894051"/>
                  </a:ext>
                </a:extLst>
              </a:tr>
              <a:tr h="184255">
                <a:tc>
                  <a:txBody>
                    <a:bodyPr/>
                    <a:lstStyle/>
                    <a:p>
                      <a:pPr marL="108585" indent="91440">
                        <a:lnSpc>
                          <a:spcPct val="100000"/>
                        </a:lnSpc>
                        <a:spcAft>
                          <a:spcPts val="800"/>
                        </a:spcAft>
                      </a:pPr>
                      <a:r>
                        <a:rPr lang="en-GB" sz="1200" b="0" kern="100">
                          <a:effectLst/>
                        </a:rPr>
                        <a:t>1</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52 (51.5)</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920228286"/>
                  </a:ext>
                </a:extLst>
              </a:tr>
              <a:tr h="184255">
                <a:tc>
                  <a:txBody>
                    <a:bodyPr/>
                    <a:lstStyle/>
                    <a:p>
                      <a:pPr marL="108585" indent="91440">
                        <a:lnSpc>
                          <a:spcPct val="100000"/>
                        </a:lnSpc>
                        <a:spcAft>
                          <a:spcPts val="800"/>
                        </a:spcAft>
                      </a:pPr>
                      <a:r>
                        <a:rPr lang="en-GB" sz="1200" b="0" kern="100">
                          <a:effectLst/>
                        </a:rPr>
                        <a:t>≥2</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21 (20.8)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924695928"/>
                  </a:ext>
                </a:extLst>
              </a:tr>
              <a:tr h="184255">
                <a:tc>
                  <a:txBody>
                    <a:bodyPr/>
                    <a:lstStyle/>
                    <a:p>
                      <a:pPr marL="0" indent="0">
                        <a:lnSpc>
                          <a:spcPct val="100000"/>
                        </a:lnSpc>
                        <a:spcAft>
                          <a:spcPts val="800"/>
                        </a:spcAft>
                      </a:pPr>
                      <a:r>
                        <a:rPr lang="en-GB" sz="1200" b="1" kern="100" dirty="0">
                          <a:effectLst/>
                        </a:rPr>
                        <a:t>Cytogenetic classification by ELN 2017, n (%)</a:t>
                      </a:r>
                      <a:r>
                        <a:rPr lang="en-GB" sz="1200" b="1" kern="100" baseline="30000" dirty="0">
                          <a:effectLst/>
                        </a:rPr>
                        <a:t>a</a:t>
                      </a:r>
                      <a:endParaRPr lang="en-GB" sz="1200" b="1" kern="100" baseline="30000" dirty="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 </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3353133140"/>
                  </a:ext>
                </a:extLst>
              </a:tr>
              <a:tr h="184255">
                <a:tc>
                  <a:txBody>
                    <a:bodyPr/>
                    <a:lstStyle/>
                    <a:p>
                      <a:pPr marL="198755">
                        <a:lnSpc>
                          <a:spcPct val="100000"/>
                        </a:lnSpc>
                        <a:spcAft>
                          <a:spcPts val="800"/>
                        </a:spcAft>
                      </a:pPr>
                      <a:r>
                        <a:rPr lang="en-GB" sz="1200" b="0" kern="100" err="1">
                          <a:effectLst/>
                        </a:rPr>
                        <a:t>Favorable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32 (31.7)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4128767992"/>
                  </a:ext>
                </a:extLst>
              </a:tr>
              <a:tr h="0">
                <a:tc>
                  <a:txBody>
                    <a:bodyPr/>
                    <a:lstStyle/>
                    <a:p>
                      <a:pPr marL="198755">
                        <a:lnSpc>
                          <a:spcPct val="100000"/>
                        </a:lnSpc>
                        <a:spcAft>
                          <a:spcPts val="800"/>
                        </a:spcAft>
                      </a:pPr>
                      <a:r>
                        <a:rPr lang="en-GB" sz="1200" b="0" kern="100">
                          <a:effectLst/>
                        </a:rPr>
                        <a:t>Intermediate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34 (33.7)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205977201"/>
                  </a:ext>
                </a:extLst>
              </a:tr>
              <a:tr h="184255">
                <a:tc>
                  <a:txBody>
                    <a:bodyPr/>
                    <a:lstStyle/>
                    <a:p>
                      <a:pPr marL="198755">
                        <a:lnSpc>
                          <a:spcPct val="100000"/>
                        </a:lnSpc>
                        <a:spcAft>
                          <a:spcPts val="800"/>
                        </a:spcAft>
                      </a:pPr>
                      <a:r>
                        <a:rPr lang="en-GB" sz="1200" b="0" kern="100">
                          <a:effectLst/>
                        </a:rPr>
                        <a:t>Adverse</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effectLst/>
                        </a:rPr>
                        <a:t>30 (29.7)</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365857830"/>
                  </a:ext>
                </a:extLst>
              </a:tr>
              <a:tr h="0">
                <a:tc gridSpan="2">
                  <a:txBody>
                    <a:bodyPr/>
                    <a:lstStyle/>
                    <a:p>
                      <a:pPr marL="0" indent="0">
                        <a:lnSpc>
                          <a:spcPct val="100000"/>
                        </a:lnSpc>
                        <a:spcAft>
                          <a:spcPts val="0"/>
                        </a:spcAft>
                      </a:pPr>
                      <a:r>
                        <a:rPr lang="en-GB" sz="1200" b="1" kern="100">
                          <a:solidFill>
                            <a:srgbClr val="000000"/>
                          </a:solidFill>
                          <a:effectLst/>
                        </a:rPr>
                        <a:t>Mutation profiling (at baseline) by NGS, n (%)</a:t>
                      </a:r>
                      <a:r>
                        <a:rPr lang="en-GB" sz="1200" b="1" kern="100" baseline="30000">
                          <a:solidFill>
                            <a:srgbClr val="000000"/>
                          </a:solidFill>
                          <a:effectLst/>
                        </a:rPr>
                        <a:t>b</a:t>
                      </a:r>
                      <a:endParaRPr lang="en-GB" sz="1200" b="1" i="0" kern="1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T="21600" marB="21600" anchor="ctr"/>
                </a:tc>
                <a:tc hMerge="1">
                  <a:txBody>
                    <a:bodyPr/>
                    <a:lstStyle/>
                    <a:p>
                      <a:pPr marL="0" indent="0">
                        <a:lnSpc>
                          <a:spcPct val="107000"/>
                        </a:lnSpc>
                        <a:spcAft>
                          <a:spcPts val="0"/>
                        </a:spcAft>
                      </a:pPr>
                      <a:endParaRPr lang="en-GB" sz="1200" b="1" i="0" kern="100" baseline="30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3622078"/>
                  </a:ext>
                </a:extLst>
              </a:tr>
              <a:tr h="184255">
                <a:tc>
                  <a:txBody>
                    <a:bodyPr/>
                    <a:lstStyle/>
                    <a:p>
                      <a:pPr marL="173038" indent="0">
                        <a:lnSpc>
                          <a:spcPct val="100000"/>
                        </a:lnSpc>
                        <a:spcAft>
                          <a:spcPts val="800"/>
                        </a:spcAft>
                      </a:pPr>
                      <a:r>
                        <a:rPr lang="en-GB" sz="1200" b="0" i="1" kern="100">
                          <a:solidFill>
                            <a:srgbClr val="000000"/>
                          </a:solidFill>
                          <a:effectLst/>
                        </a:rPr>
                        <a:t>TP53</a:t>
                      </a:r>
                      <a:endParaRPr lang="en-GB" sz="1200" b="0" i="1"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a:solidFill>
                            <a:srgbClr val="000000"/>
                          </a:solidFill>
                          <a:effectLst/>
                        </a:rPr>
                        <a:t>17 (16.8)</a:t>
                      </a:r>
                      <a:endParaRPr lang="en-GB" sz="1200" b="0"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700005748"/>
                  </a:ext>
                </a:extLst>
              </a:tr>
              <a:tr h="184255">
                <a:tc>
                  <a:txBody>
                    <a:bodyPr/>
                    <a:lstStyle/>
                    <a:p>
                      <a:pPr marL="173038" indent="0">
                        <a:lnSpc>
                          <a:spcPct val="100000"/>
                        </a:lnSpc>
                        <a:spcBef>
                          <a:spcPts val="300"/>
                        </a:spcBef>
                        <a:spcAft>
                          <a:spcPts val="300"/>
                        </a:spcAft>
                      </a:pPr>
                      <a:r>
                        <a:rPr lang="en-GB" sz="1200" b="0" i="1" kern="0">
                          <a:effectLst/>
                        </a:rPr>
                        <a:t>IDH1</a:t>
                      </a:r>
                      <a:r>
                        <a:rPr lang="en-US" sz="1200" b="0" i="1" kern="0">
                          <a:effectLst/>
                        </a:rPr>
                        <a:t>  </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6 (5.9)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667621192"/>
                  </a:ext>
                </a:extLst>
              </a:tr>
              <a:tr h="184255">
                <a:tc>
                  <a:txBody>
                    <a:bodyPr/>
                    <a:lstStyle/>
                    <a:p>
                      <a:pPr marL="173038" indent="0">
                        <a:lnSpc>
                          <a:spcPct val="100000"/>
                        </a:lnSpc>
                        <a:spcBef>
                          <a:spcPts val="300"/>
                        </a:spcBef>
                        <a:spcAft>
                          <a:spcPts val="300"/>
                        </a:spcAft>
                      </a:pPr>
                      <a:r>
                        <a:rPr lang="en-GB" sz="1200" b="0" i="1" kern="0">
                          <a:effectLst/>
                        </a:rPr>
                        <a:t>IDH2 </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12 (11.9)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1100594181"/>
                  </a:ext>
                </a:extLst>
              </a:tr>
              <a:tr h="184255">
                <a:tc>
                  <a:txBody>
                    <a:bodyPr/>
                    <a:lstStyle/>
                    <a:p>
                      <a:pPr marL="173038" indent="0">
                        <a:lnSpc>
                          <a:spcPct val="100000"/>
                        </a:lnSpc>
                        <a:spcBef>
                          <a:spcPts val="300"/>
                        </a:spcBef>
                        <a:spcAft>
                          <a:spcPts val="300"/>
                        </a:spcAft>
                      </a:pPr>
                      <a:r>
                        <a:rPr lang="en-GB" sz="1200" b="0" i="1" kern="0">
                          <a:effectLst/>
                        </a:rPr>
                        <a:t>FLT3</a:t>
                      </a:r>
                      <a:endParaRPr lang="en-GB" sz="1200" b="0" i="1" kern="100">
                        <a:effectLst/>
                        <a:latin typeface="+mn-lt"/>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Bef>
                          <a:spcPts val="300"/>
                        </a:spcBef>
                        <a:spcAft>
                          <a:spcPts val="300"/>
                        </a:spcAft>
                      </a:pPr>
                      <a:r>
                        <a:rPr lang="en-GB" sz="1200" b="0" kern="0">
                          <a:effectLst/>
                        </a:rPr>
                        <a:t>12 (11.9)</a:t>
                      </a:r>
                      <a:endParaRPr lang="en-GB" sz="1200" b="0" kern="100">
                        <a:effectLst/>
                        <a:latin typeface="+mn-lt"/>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2753134134"/>
                  </a:ext>
                </a:extLst>
              </a:tr>
              <a:tr h="184255">
                <a:tc>
                  <a:txBody>
                    <a:bodyPr/>
                    <a:lstStyle/>
                    <a:p>
                      <a:pPr marL="173038" indent="0">
                        <a:lnSpc>
                          <a:spcPct val="100000"/>
                        </a:lnSpc>
                        <a:spcAft>
                          <a:spcPts val="800"/>
                        </a:spcAft>
                      </a:pPr>
                      <a:r>
                        <a:rPr lang="en-GB" sz="1200" b="0" i="1" strike="noStrike" kern="100">
                          <a:solidFill>
                            <a:srgbClr val="000000"/>
                          </a:solidFill>
                          <a:effectLst/>
                        </a:rPr>
                        <a:t>NPM1</a:t>
                      </a:r>
                      <a:endParaRPr lang="en-GB" sz="1200" b="0" i="1" strike="noStrike" kern="10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tc>
                  <a:txBody>
                    <a:bodyPr/>
                    <a:lstStyle/>
                    <a:p>
                      <a:pPr algn="ctr">
                        <a:lnSpc>
                          <a:spcPct val="100000"/>
                        </a:lnSpc>
                        <a:spcAft>
                          <a:spcPts val="800"/>
                        </a:spcAft>
                      </a:pPr>
                      <a:r>
                        <a:rPr lang="en-GB" sz="1200" b="0" kern="100" dirty="0">
                          <a:solidFill>
                            <a:srgbClr val="000000"/>
                          </a:solidFill>
                          <a:effectLst/>
                        </a:rPr>
                        <a:t>13 (12.9)</a:t>
                      </a:r>
                      <a:endParaRPr lang="en-GB" sz="1200" b="0" kern="100" dirty="0">
                        <a:effectLst/>
                        <a:latin typeface="Calibri" panose="020F0502020204030204" pitchFamily="34" charset="0"/>
                        <a:ea typeface="Calibri" panose="020F0502020204030204" pitchFamily="34" charset="0"/>
                        <a:cs typeface="Arial" panose="020B0604020202020204" pitchFamily="34" charset="0"/>
                      </a:endParaRPr>
                    </a:p>
                  </a:txBody>
                  <a:tcPr marT="21600" marB="21600" anchor="ctr"/>
                </a:tc>
                <a:extLst>
                  <a:ext uri="{0D108BD9-81ED-4DB2-BD59-A6C34878D82A}">
                    <a16:rowId xmlns:a16="http://schemas.microsoft.com/office/drawing/2014/main" val="4056492178"/>
                  </a:ext>
                </a:extLst>
              </a:tr>
            </a:tbl>
          </a:graphicData>
        </a:graphic>
      </p:graphicFrame>
      <p:sp>
        <p:nvSpPr>
          <p:cNvPr id="10" name="TextBox 9">
            <a:extLst>
              <a:ext uri="{FF2B5EF4-FFF2-40B4-BE49-F238E27FC236}">
                <a16:creationId xmlns:a16="http://schemas.microsoft.com/office/drawing/2014/main" id="{3B79AB35-4026-F44B-F2EC-8BBB576582D7}"/>
              </a:ext>
            </a:extLst>
          </p:cNvPr>
          <p:cNvSpPr txBox="1"/>
          <p:nvPr/>
        </p:nvSpPr>
        <p:spPr>
          <a:xfrm>
            <a:off x="639762" y="5805358"/>
            <a:ext cx="11318558" cy="507831"/>
          </a:xfrm>
          <a:prstGeom prst="rect">
            <a:avLst/>
          </a:prstGeom>
          <a:noFill/>
        </p:spPr>
        <p:txBody>
          <a:bodyPr wrap="square">
            <a:spAutoFit/>
          </a:bodyPr>
          <a:lstStyle>
            <a:defPPr>
              <a:defRPr lang="en-US"/>
            </a:defPPr>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30000" noProof="0" dirty="0" err="1">
                <a:ln>
                  <a:noFill/>
                </a:ln>
                <a:solidFill>
                  <a:prstClr val="black"/>
                </a:solidFill>
                <a:effectLst/>
                <a:uLnTx/>
                <a:uFillTx/>
                <a:latin typeface="Arial" panose="020B0604020202020204"/>
                <a:ea typeface="+mn-ea"/>
                <a:cs typeface="+mn-cs"/>
              </a:rPr>
              <a:t>a</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Excludes</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patients with missing data. </a:t>
            </a:r>
            <a:r>
              <a:rPr kumimoji="0" lang="en-GB" sz="900" b="0" i="0" u="none" strike="noStrike" kern="1200" cap="none" spc="0" normalizeH="0" baseline="30000" noProof="0" dirty="0" err="1">
                <a:ln>
                  <a:noFill/>
                </a:ln>
                <a:solidFill>
                  <a:prstClr val="black"/>
                </a:solidFill>
                <a:effectLst/>
                <a:uLnTx/>
                <a:uFillTx/>
                <a:latin typeface="Arial" panose="020B0604020202020204"/>
                <a:ea typeface="+mn-ea"/>
                <a:cs typeface="+mn-cs"/>
              </a:rPr>
              <a:t>b</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NGS</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testing was performed for 96 patients in phase 2 Part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ECOG PS, Eastern Cooperative Oncology Group performance status; ELN, European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Leukemia</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Net; NGS, next-generation sequencing.</a:t>
            </a:r>
          </a:p>
        </p:txBody>
      </p:sp>
      <p:sp>
        <p:nvSpPr>
          <p:cNvPr id="3" name="Text Placeholder 4">
            <a:extLst>
              <a:ext uri="{FF2B5EF4-FFF2-40B4-BE49-F238E27FC236}">
                <a16:creationId xmlns:a16="http://schemas.microsoft.com/office/drawing/2014/main" id="{CC74D8BD-0703-8322-495E-11EC6BCD32C3}"/>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223494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59EA5-167E-693E-E2F6-9F6EC21E8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F6762-8B81-B2DC-800D-780CA6E81558}"/>
              </a:ext>
            </a:extLst>
          </p:cNvPr>
          <p:cNvSpPr>
            <a:spLocks noGrp="1"/>
          </p:cNvSpPr>
          <p:nvPr>
            <p:ph type="title"/>
          </p:nvPr>
        </p:nvSpPr>
        <p:spPr>
          <a:xfrm>
            <a:off x="640080" y="365124"/>
            <a:ext cx="10972800" cy="917576"/>
          </a:xfrm>
        </p:spPr>
        <p:txBody>
          <a:bodyPr>
            <a:noAutofit/>
          </a:bodyPr>
          <a:lstStyle/>
          <a:p>
            <a:r>
              <a:rPr lang="en-GB" dirty="0"/>
              <a:t>ASCERTAIN-V: Results </a:t>
            </a:r>
            <a:br>
              <a:rPr lang="en-GB" dirty="0"/>
            </a:br>
            <a:r>
              <a:rPr lang="en-GB" sz="2400" dirty="0"/>
              <a:t>Pharmacokinetics</a:t>
            </a:r>
            <a:endParaRPr lang="en-GB" dirty="0"/>
          </a:p>
        </p:txBody>
      </p:sp>
      <p:sp>
        <p:nvSpPr>
          <p:cNvPr id="3" name="Content Placeholder 2">
            <a:extLst>
              <a:ext uri="{FF2B5EF4-FFF2-40B4-BE49-F238E27FC236}">
                <a16:creationId xmlns:a16="http://schemas.microsoft.com/office/drawing/2014/main" id="{30E86BE9-F66F-5374-CE39-D4ECB29975F0}"/>
              </a:ext>
            </a:extLst>
          </p:cNvPr>
          <p:cNvSpPr>
            <a:spLocks noGrp="1"/>
          </p:cNvSpPr>
          <p:nvPr>
            <p:ph sz="quarter" idx="13"/>
          </p:nvPr>
        </p:nvSpPr>
        <p:spPr>
          <a:xfrm>
            <a:off x="639763" y="1376363"/>
            <a:ext cx="10972800" cy="4475163"/>
          </a:xfrm>
        </p:spPr>
        <p:txBody>
          <a:bodyPr>
            <a:normAutofit/>
          </a:bodyPr>
          <a:lstStyle/>
          <a:p>
            <a:pPr marL="266700" indent="-266700"/>
            <a:r>
              <a:rPr lang="en-GB" sz="1800"/>
              <a:t>PK data confirmed no drug-drug interactions between DEC-C and VEN </a:t>
            </a:r>
          </a:p>
          <a:p>
            <a:pPr marL="266700" indent="-266700"/>
            <a:r>
              <a:rPr lang="en-GB" sz="1800"/>
              <a:t>Decitabine (shown here) and </a:t>
            </a:r>
            <a:r>
              <a:rPr lang="en-GB" sz="1800" err="1"/>
              <a:t>cedazuridine</a:t>
            </a:r>
            <a:r>
              <a:rPr lang="en-GB" sz="1800"/>
              <a:t> PK were not affected by VEN</a:t>
            </a:r>
          </a:p>
        </p:txBody>
      </p:sp>
      <p:sp>
        <p:nvSpPr>
          <p:cNvPr id="14" name="TextBox 13">
            <a:extLst>
              <a:ext uri="{FF2B5EF4-FFF2-40B4-BE49-F238E27FC236}">
                <a16:creationId xmlns:a16="http://schemas.microsoft.com/office/drawing/2014/main" id="{35E31DA9-7387-A4E0-9E1A-55E648C9EE0C}"/>
              </a:ext>
            </a:extLst>
          </p:cNvPr>
          <p:cNvSpPr txBox="1"/>
          <p:nvPr/>
        </p:nvSpPr>
        <p:spPr>
          <a:xfrm>
            <a:off x="1343737" y="2266391"/>
            <a:ext cx="950452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Drug-Drug Interaction Box Plots of Plasma Decitabine Parameters (AUC</a:t>
            </a:r>
            <a:r>
              <a:rPr kumimoji="0" lang="en-GB" sz="1600" b="1" i="0" u="none" strike="noStrike" kern="1200" cap="none" spc="0" normalizeH="0" baseline="-25000" noProof="0" dirty="0">
                <a:ln>
                  <a:noFill/>
                </a:ln>
                <a:solidFill>
                  <a:srgbClr val="002557"/>
                </a:solidFill>
                <a:effectLst/>
                <a:uLnTx/>
                <a:uFillTx/>
                <a:latin typeface="Arial" panose="020B0604020202020204"/>
                <a:ea typeface="+mn-ea"/>
                <a:cs typeface="+mn-cs"/>
              </a:rPr>
              <a:t>0–24</a:t>
            </a: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 and </a:t>
            </a:r>
            <a:r>
              <a:rPr kumimoji="0" lang="en-GB" sz="1600" b="1" i="0" u="none" strike="noStrike" kern="1200" cap="none" spc="0" normalizeH="0" baseline="0" noProof="0" dirty="0" err="1">
                <a:ln>
                  <a:noFill/>
                </a:ln>
                <a:solidFill>
                  <a:srgbClr val="002557"/>
                </a:solidFill>
                <a:effectLst/>
                <a:uLnTx/>
                <a:uFillTx/>
                <a:latin typeface="Arial" panose="020B0604020202020204"/>
                <a:ea typeface="+mn-ea"/>
                <a:cs typeface="+mn-cs"/>
              </a:rPr>
              <a:t>C</a:t>
            </a:r>
            <a:r>
              <a:rPr kumimoji="0" lang="en-GB" sz="1600" b="1" i="0" u="none" strike="noStrike" kern="1200" cap="none" spc="0" normalizeH="0" baseline="-25000" noProof="0" dirty="0" err="1">
                <a:ln>
                  <a:noFill/>
                </a:ln>
                <a:solidFill>
                  <a:srgbClr val="002557"/>
                </a:solidFill>
                <a:effectLst/>
                <a:uLnTx/>
                <a:uFillTx/>
                <a:latin typeface="Arial" panose="020B0604020202020204"/>
                <a:ea typeface="+mn-ea"/>
                <a:cs typeface="+mn-cs"/>
              </a:rPr>
              <a:t>max</a:t>
            </a:r>
            <a:r>
              <a:rPr kumimoji="0" lang="en-GB" sz="1600" b="1" i="0" u="none" strike="noStrike" kern="1200" cap="none" spc="0" normalizeH="0" baseline="0" noProof="0" dirty="0">
                <a:ln>
                  <a:noFill/>
                </a:ln>
                <a:solidFill>
                  <a:srgbClr val="002557"/>
                </a:solidFill>
                <a:effectLst/>
                <a:uLnTx/>
                <a:uFillTx/>
                <a:latin typeface="Arial" panose="020B0604020202020204"/>
                <a:ea typeface="+mn-ea"/>
                <a:cs typeface="+mn-cs"/>
              </a:rPr>
              <a:t>): Phase 2b</a:t>
            </a:r>
          </a:p>
        </p:txBody>
      </p:sp>
      <p:sp>
        <p:nvSpPr>
          <p:cNvPr id="62" name="TextBox 61">
            <a:extLst>
              <a:ext uri="{FF2B5EF4-FFF2-40B4-BE49-F238E27FC236}">
                <a16:creationId xmlns:a16="http://schemas.microsoft.com/office/drawing/2014/main" id="{984AA47E-D052-2358-D184-A60FCE294B26}"/>
              </a:ext>
            </a:extLst>
          </p:cNvPr>
          <p:cNvSpPr txBox="1"/>
          <p:nvPr/>
        </p:nvSpPr>
        <p:spPr>
          <a:xfrm>
            <a:off x="6873942" y="5057678"/>
            <a:ext cx="1550570"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 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(n=94)</a:t>
            </a:r>
          </a:p>
        </p:txBody>
      </p:sp>
      <p:sp>
        <p:nvSpPr>
          <p:cNvPr id="63" name="TextBox 62">
            <a:extLst>
              <a:ext uri="{FF2B5EF4-FFF2-40B4-BE49-F238E27FC236}">
                <a16:creationId xmlns:a16="http://schemas.microsoft.com/office/drawing/2014/main" id="{C1C26DB3-392D-12AE-7297-1D3FFA2F2FFD}"/>
              </a:ext>
            </a:extLst>
          </p:cNvPr>
          <p:cNvSpPr txBox="1"/>
          <p:nvPr/>
        </p:nvSpPr>
        <p:spPr>
          <a:xfrm>
            <a:off x="8521968" y="5057678"/>
            <a:ext cx="1599026"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alone </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 or Cycle 2 Day 5) (n=76)</a:t>
            </a:r>
          </a:p>
        </p:txBody>
      </p:sp>
      <p:sp>
        <p:nvSpPr>
          <p:cNvPr id="64" name="TextBox 63">
            <a:extLst>
              <a:ext uri="{FF2B5EF4-FFF2-40B4-BE49-F238E27FC236}">
                <a16:creationId xmlns:a16="http://schemas.microsoft.com/office/drawing/2014/main" id="{83558F63-AE89-801B-3313-501C73D47061}"/>
              </a:ext>
            </a:extLst>
          </p:cNvPr>
          <p:cNvSpPr txBox="1"/>
          <p:nvPr/>
        </p:nvSpPr>
        <p:spPr>
          <a:xfrm rot="16200000">
            <a:off x="5384350" y="3673136"/>
            <a:ext cx="1502116" cy="43088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Plasma Decitabine</a:t>
            </a:r>
            <a:b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1" i="0" u="none" strike="noStrike" kern="1200" cap="none" spc="0" normalizeH="0" baseline="0" noProof="0" err="1">
                <a:ln>
                  <a:noFill/>
                </a:ln>
                <a:solidFill>
                  <a:prstClr val="black"/>
                </a:solidFill>
                <a:effectLst/>
                <a:uLnTx/>
                <a:uFillTx/>
                <a:latin typeface="Arial" panose="020B0604020202020204"/>
                <a:ea typeface="+mn-ea"/>
                <a:cs typeface="+mn-cs"/>
              </a:rPr>
              <a:t>C</a:t>
            </a:r>
            <a:r>
              <a:rPr kumimoji="0" lang="en-GB" sz="1100" b="1" i="0" u="none" strike="noStrike" kern="1200" cap="none" spc="0" normalizeH="0" baseline="-25000" noProof="0" err="1">
                <a:ln>
                  <a:noFill/>
                </a:ln>
                <a:solidFill>
                  <a:prstClr val="black"/>
                </a:solidFill>
                <a:effectLst/>
                <a:uLnTx/>
                <a:uFillTx/>
                <a:latin typeface="Arial" panose="020B0604020202020204"/>
                <a:ea typeface="+mn-ea"/>
                <a:cs typeface="+mn-cs"/>
              </a:rPr>
              <a:t>max</a:t>
            </a:r>
            <a:r>
              <a:rPr kumimoji="0" lang="en-GB" sz="1100" b="1" i="0" u="none" strike="noStrike" kern="1200" cap="none" spc="0" normalizeH="0" baseline="-25000" noProof="0">
                <a:ln>
                  <a:noFill/>
                </a:ln>
                <a:solidFill>
                  <a:prstClr val="black"/>
                </a:solidFill>
                <a:effectLst/>
                <a:uLnTx/>
                <a:uFillTx/>
                <a:latin typeface="Arial" panose="020B0604020202020204"/>
                <a:ea typeface="+mn-ea"/>
                <a:cs typeface="+mn-cs"/>
              </a:rPr>
              <a:t>  </a:t>
            </a: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(ng/mL)</a:t>
            </a:r>
          </a:p>
        </p:txBody>
      </p:sp>
      <p:sp>
        <p:nvSpPr>
          <p:cNvPr id="65" name="TextBox 64">
            <a:extLst>
              <a:ext uri="{FF2B5EF4-FFF2-40B4-BE49-F238E27FC236}">
                <a16:creationId xmlns:a16="http://schemas.microsoft.com/office/drawing/2014/main" id="{516A9D3F-51C2-561B-FC77-0191FA2841F5}"/>
              </a:ext>
            </a:extLst>
          </p:cNvPr>
          <p:cNvSpPr txBox="1"/>
          <p:nvPr/>
        </p:nvSpPr>
        <p:spPr>
          <a:xfrm>
            <a:off x="6640665" y="4900562"/>
            <a:ext cx="102243"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66" name="TextBox 65">
            <a:extLst>
              <a:ext uri="{FF2B5EF4-FFF2-40B4-BE49-F238E27FC236}">
                <a16:creationId xmlns:a16="http://schemas.microsoft.com/office/drawing/2014/main" id="{04C8E7AB-276F-DD34-420B-D28794954919}"/>
              </a:ext>
            </a:extLst>
          </p:cNvPr>
          <p:cNvSpPr txBox="1"/>
          <p:nvPr/>
        </p:nvSpPr>
        <p:spPr>
          <a:xfrm>
            <a:off x="6430826" y="4439623"/>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100</a:t>
            </a:r>
          </a:p>
        </p:txBody>
      </p:sp>
      <p:sp>
        <p:nvSpPr>
          <p:cNvPr id="67" name="TextBox 66">
            <a:extLst>
              <a:ext uri="{FF2B5EF4-FFF2-40B4-BE49-F238E27FC236}">
                <a16:creationId xmlns:a16="http://schemas.microsoft.com/office/drawing/2014/main" id="{8EDEAE2D-C424-0284-CD22-2C4BA0E4993B}"/>
              </a:ext>
            </a:extLst>
          </p:cNvPr>
          <p:cNvSpPr txBox="1"/>
          <p:nvPr/>
        </p:nvSpPr>
        <p:spPr>
          <a:xfrm>
            <a:off x="6430826" y="3551767"/>
            <a:ext cx="31208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300</a:t>
            </a:r>
          </a:p>
        </p:txBody>
      </p:sp>
      <p:sp>
        <p:nvSpPr>
          <p:cNvPr id="68" name="TextBox 67">
            <a:extLst>
              <a:ext uri="{FF2B5EF4-FFF2-40B4-BE49-F238E27FC236}">
                <a16:creationId xmlns:a16="http://schemas.microsoft.com/office/drawing/2014/main" id="{BC31220D-5A35-D8F9-056D-89DEB01675CA}"/>
              </a:ext>
            </a:extLst>
          </p:cNvPr>
          <p:cNvSpPr txBox="1"/>
          <p:nvPr/>
        </p:nvSpPr>
        <p:spPr>
          <a:xfrm>
            <a:off x="6430826" y="3126908"/>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400</a:t>
            </a:r>
          </a:p>
        </p:txBody>
      </p:sp>
      <p:sp>
        <p:nvSpPr>
          <p:cNvPr id="69" name="TextBox 68">
            <a:extLst>
              <a:ext uri="{FF2B5EF4-FFF2-40B4-BE49-F238E27FC236}">
                <a16:creationId xmlns:a16="http://schemas.microsoft.com/office/drawing/2014/main" id="{014E0571-E260-6D26-EC4A-6F0BAAE632F7}"/>
              </a:ext>
            </a:extLst>
          </p:cNvPr>
          <p:cNvSpPr txBox="1"/>
          <p:nvPr/>
        </p:nvSpPr>
        <p:spPr>
          <a:xfrm>
            <a:off x="6430826" y="2661079"/>
            <a:ext cx="31208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500</a:t>
            </a:r>
          </a:p>
        </p:txBody>
      </p:sp>
      <p:sp>
        <p:nvSpPr>
          <p:cNvPr id="70" name="TextBox 69">
            <a:extLst>
              <a:ext uri="{FF2B5EF4-FFF2-40B4-BE49-F238E27FC236}">
                <a16:creationId xmlns:a16="http://schemas.microsoft.com/office/drawing/2014/main" id="{6AF5C96B-E104-02E7-199F-FD94D66E2136}"/>
              </a:ext>
            </a:extLst>
          </p:cNvPr>
          <p:cNvSpPr txBox="1"/>
          <p:nvPr/>
        </p:nvSpPr>
        <p:spPr>
          <a:xfrm>
            <a:off x="6430826" y="3997279"/>
            <a:ext cx="312082" cy="15388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200</a:t>
            </a:r>
          </a:p>
        </p:txBody>
      </p:sp>
      <p:sp>
        <p:nvSpPr>
          <p:cNvPr id="12" name="Freeform: Shape 11">
            <a:extLst>
              <a:ext uri="{FF2B5EF4-FFF2-40B4-BE49-F238E27FC236}">
                <a16:creationId xmlns:a16="http://schemas.microsoft.com/office/drawing/2014/main" id="{001F5EC1-4F37-9663-F44C-8DEE5FBE533D}"/>
              </a:ext>
            </a:extLst>
          </p:cNvPr>
          <p:cNvSpPr/>
          <p:nvPr/>
        </p:nvSpPr>
        <p:spPr>
          <a:xfrm>
            <a:off x="6850431" y="2746529"/>
            <a:ext cx="3062730" cy="2222105"/>
          </a:xfrm>
          <a:custGeom>
            <a:avLst/>
            <a:gdLst>
              <a:gd name="connsiteX0" fmla="*/ 0 w 3062730"/>
              <a:gd name="connsiteY0" fmla="*/ 0 h 2222105"/>
              <a:gd name="connsiteX1" fmla="*/ 0 w 3062730"/>
              <a:gd name="connsiteY1" fmla="*/ 2222106 h 2222105"/>
              <a:gd name="connsiteX2" fmla="*/ 3062731 w 3062730"/>
              <a:gd name="connsiteY2" fmla="*/ 2222106 h 2222105"/>
            </a:gdLst>
            <a:ahLst/>
            <a:cxnLst>
              <a:cxn ang="0">
                <a:pos x="connsiteX0" y="connsiteY0"/>
              </a:cxn>
              <a:cxn ang="0">
                <a:pos x="connsiteX1" y="connsiteY1"/>
              </a:cxn>
              <a:cxn ang="0">
                <a:pos x="connsiteX2" y="connsiteY2"/>
              </a:cxn>
            </a:cxnLst>
            <a:rect l="l" t="t" r="r" b="b"/>
            <a:pathLst>
              <a:path w="3062730" h="2222105">
                <a:moveTo>
                  <a:pt x="0" y="0"/>
                </a:moveTo>
                <a:lnTo>
                  <a:pt x="0" y="2222106"/>
                </a:lnTo>
                <a:lnTo>
                  <a:pt x="3062731" y="2222106"/>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8AED34F4-8A4E-4CBE-35EF-E4B05440C2A6}"/>
              </a:ext>
            </a:extLst>
          </p:cNvPr>
          <p:cNvSpPr/>
          <p:nvPr/>
        </p:nvSpPr>
        <p:spPr>
          <a:xfrm>
            <a:off x="6780990" y="2746529"/>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055EA4C8-FA22-A2E5-BEDC-64F75F99D929}"/>
              </a:ext>
            </a:extLst>
          </p:cNvPr>
          <p:cNvSpPr/>
          <p:nvPr/>
        </p:nvSpPr>
        <p:spPr>
          <a:xfrm>
            <a:off x="6780990" y="3199345"/>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D9CDEA75-E4DA-72BD-C4ED-C43A7F638C04}"/>
              </a:ext>
            </a:extLst>
          </p:cNvPr>
          <p:cNvSpPr/>
          <p:nvPr/>
        </p:nvSpPr>
        <p:spPr>
          <a:xfrm>
            <a:off x="6780990" y="3635781"/>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D405D3E1-EA58-F742-1DCF-4624F6F8356B}"/>
              </a:ext>
            </a:extLst>
          </p:cNvPr>
          <p:cNvSpPr/>
          <p:nvPr/>
        </p:nvSpPr>
        <p:spPr>
          <a:xfrm>
            <a:off x="6780990" y="4080236"/>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7909C744-C4BD-48D3-6563-A86AFEFDFA3A}"/>
              </a:ext>
            </a:extLst>
          </p:cNvPr>
          <p:cNvSpPr/>
          <p:nvPr/>
        </p:nvSpPr>
        <p:spPr>
          <a:xfrm>
            <a:off x="6780990" y="4524862"/>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DE1073C0-DD37-20C8-17B4-D0B5B2A82E64}"/>
              </a:ext>
            </a:extLst>
          </p:cNvPr>
          <p:cNvSpPr/>
          <p:nvPr/>
        </p:nvSpPr>
        <p:spPr>
          <a:xfrm>
            <a:off x="6780990" y="4968976"/>
            <a:ext cx="69440" cy="17061"/>
          </a:xfrm>
          <a:custGeom>
            <a:avLst/>
            <a:gdLst>
              <a:gd name="connsiteX0" fmla="*/ 0 w 69440"/>
              <a:gd name="connsiteY0" fmla="*/ 0 h 17061"/>
              <a:gd name="connsiteX1" fmla="*/ 69441 w 69440"/>
              <a:gd name="connsiteY1" fmla="*/ 0 h 17061"/>
            </a:gdLst>
            <a:ahLst/>
            <a:cxnLst>
              <a:cxn ang="0">
                <a:pos x="connsiteX0" y="connsiteY0"/>
              </a:cxn>
              <a:cxn ang="0">
                <a:pos x="connsiteX1" y="connsiteY1"/>
              </a:cxn>
            </a:cxnLst>
            <a:rect l="l" t="t" r="r" b="b"/>
            <a:pathLst>
              <a:path w="69440" h="17061">
                <a:moveTo>
                  <a:pt x="0" y="0"/>
                </a:moveTo>
                <a:lnTo>
                  <a:pt x="6944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7532136E-217D-B289-AC64-650C09A056C9}"/>
              </a:ext>
            </a:extLst>
          </p:cNvPr>
          <p:cNvSpPr/>
          <p:nvPr/>
        </p:nvSpPr>
        <p:spPr>
          <a:xfrm>
            <a:off x="7663729" y="4968976"/>
            <a:ext cx="17061" cy="71146"/>
          </a:xfrm>
          <a:custGeom>
            <a:avLst/>
            <a:gdLst>
              <a:gd name="connsiteX0" fmla="*/ 0 w 17061"/>
              <a:gd name="connsiteY0" fmla="*/ 0 h 71146"/>
              <a:gd name="connsiteX1" fmla="*/ 0 w 17061"/>
              <a:gd name="connsiteY1" fmla="*/ 71147 h 71146"/>
            </a:gdLst>
            <a:ahLst/>
            <a:cxnLst>
              <a:cxn ang="0">
                <a:pos x="connsiteX0" y="connsiteY0"/>
              </a:cxn>
              <a:cxn ang="0">
                <a:pos x="connsiteX1" y="connsiteY1"/>
              </a:cxn>
            </a:cxnLst>
            <a:rect l="l" t="t" r="r" b="b"/>
            <a:pathLst>
              <a:path w="17061" h="71146">
                <a:moveTo>
                  <a:pt x="0" y="0"/>
                </a:moveTo>
                <a:lnTo>
                  <a:pt x="0" y="7114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B15476E7-C77E-36BC-3E4A-FF3D5362DF0F}"/>
              </a:ext>
            </a:extLst>
          </p:cNvPr>
          <p:cNvSpPr/>
          <p:nvPr/>
        </p:nvSpPr>
        <p:spPr>
          <a:xfrm>
            <a:off x="9326875" y="4968976"/>
            <a:ext cx="17061" cy="71146"/>
          </a:xfrm>
          <a:custGeom>
            <a:avLst/>
            <a:gdLst>
              <a:gd name="connsiteX0" fmla="*/ 0 w 17061"/>
              <a:gd name="connsiteY0" fmla="*/ 0 h 71146"/>
              <a:gd name="connsiteX1" fmla="*/ 0 w 17061"/>
              <a:gd name="connsiteY1" fmla="*/ 71147 h 71146"/>
            </a:gdLst>
            <a:ahLst/>
            <a:cxnLst>
              <a:cxn ang="0">
                <a:pos x="connsiteX0" y="connsiteY0"/>
              </a:cxn>
              <a:cxn ang="0">
                <a:pos x="connsiteX1" y="connsiteY1"/>
              </a:cxn>
            </a:cxnLst>
            <a:rect l="l" t="t" r="r" b="b"/>
            <a:pathLst>
              <a:path w="17061" h="71146">
                <a:moveTo>
                  <a:pt x="0" y="0"/>
                </a:moveTo>
                <a:lnTo>
                  <a:pt x="0" y="7114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8348C541-0AD3-4B90-9015-9A931F392DA4}"/>
              </a:ext>
            </a:extLst>
          </p:cNvPr>
          <p:cNvSpPr/>
          <p:nvPr/>
        </p:nvSpPr>
        <p:spPr>
          <a:xfrm>
            <a:off x="7415312" y="3579819"/>
            <a:ext cx="492910" cy="17061"/>
          </a:xfrm>
          <a:custGeom>
            <a:avLst/>
            <a:gdLst>
              <a:gd name="connsiteX0" fmla="*/ 0 w 492910"/>
              <a:gd name="connsiteY0" fmla="*/ 0 h 17061"/>
              <a:gd name="connsiteX1" fmla="*/ 492910 w 492910"/>
              <a:gd name="connsiteY1" fmla="*/ 0 h 17061"/>
            </a:gdLst>
            <a:ahLst/>
            <a:cxnLst>
              <a:cxn ang="0">
                <a:pos x="connsiteX0" y="connsiteY0"/>
              </a:cxn>
              <a:cxn ang="0">
                <a:pos x="connsiteX1" y="connsiteY1"/>
              </a:cxn>
            </a:cxnLst>
            <a:rect l="l" t="t" r="r" b="b"/>
            <a:pathLst>
              <a:path w="492910" h="17061">
                <a:moveTo>
                  <a:pt x="0" y="0"/>
                </a:moveTo>
                <a:lnTo>
                  <a:pt x="492910"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B1233D22-6164-7504-CA73-30EADFBA3B6A}"/>
              </a:ext>
            </a:extLst>
          </p:cNvPr>
          <p:cNvSpPr/>
          <p:nvPr/>
        </p:nvSpPr>
        <p:spPr>
          <a:xfrm>
            <a:off x="7661682" y="3579819"/>
            <a:ext cx="17061" cy="1389157"/>
          </a:xfrm>
          <a:custGeom>
            <a:avLst/>
            <a:gdLst>
              <a:gd name="connsiteX0" fmla="*/ 0 w 17061"/>
              <a:gd name="connsiteY0" fmla="*/ 0 h 1389157"/>
              <a:gd name="connsiteX1" fmla="*/ 0 w 17061"/>
              <a:gd name="connsiteY1" fmla="*/ 1389157 h 1389157"/>
            </a:gdLst>
            <a:ahLst/>
            <a:cxnLst>
              <a:cxn ang="0">
                <a:pos x="connsiteX0" y="connsiteY0"/>
              </a:cxn>
              <a:cxn ang="0">
                <a:pos x="connsiteX1" y="connsiteY1"/>
              </a:cxn>
            </a:cxnLst>
            <a:rect l="l" t="t" r="r" b="b"/>
            <a:pathLst>
              <a:path w="17061" h="1389157">
                <a:moveTo>
                  <a:pt x="0" y="0"/>
                </a:moveTo>
                <a:lnTo>
                  <a:pt x="0" y="1389157"/>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27C1CF37-7A1D-18F0-3E67-5DD0365E8785}"/>
              </a:ext>
            </a:extLst>
          </p:cNvPr>
          <p:cNvSpPr/>
          <p:nvPr/>
        </p:nvSpPr>
        <p:spPr>
          <a:xfrm>
            <a:off x="7164848" y="4096274"/>
            <a:ext cx="977971" cy="420568"/>
          </a:xfrm>
          <a:custGeom>
            <a:avLst/>
            <a:gdLst>
              <a:gd name="connsiteX0" fmla="*/ 0 w 977971"/>
              <a:gd name="connsiteY0" fmla="*/ 0 h 420568"/>
              <a:gd name="connsiteX1" fmla="*/ 977972 w 977971"/>
              <a:gd name="connsiteY1" fmla="*/ 0 h 420568"/>
              <a:gd name="connsiteX2" fmla="*/ 977972 w 977971"/>
              <a:gd name="connsiteY2" fmla="*/ 420569 h 420568"/>
              <a:gd name="connsiteX3" fmla="*/ 0 w 977971"/>
              <a:gd name="connsiteY3" fmla="*/ 420569 h 420568"/>
            </a:gdLst>
            <a:ahLst/>
            <a:cxnLst>
              <a:cxn ang="0">
                <a:pos x="connsiteX0" y="connsiteY0"/>
              </a:cxn>
              <a:cxn ang="0">
                <a:pos x="connsiteX1" y="connsiteY1"/>
              </a:cxn>
              <a:cxn ang="0">
                <a:pos x="connsiteX2" y="connsiteY2"/>
              </a:cxn>
              <a:cxn ang="0">
                <a:pos x="connsiteX3" y="connsiteY3"/>
              </a:cxn>
            </a:cxnLst>
            <a:rect l="l" t="t" r="r" b="b"/>
            <a:pathLst>
              <a:path w="977971" h="420568">
                <a:moveTo>
                  <a:pt x="0" y="0"/>
                </a:moveTo>
                <a:lnTo>
                  <a:pt x="977972" y="0"/>
                </a:lnTo>
                <a:lnTo>
                  <a:pt x="977972" y="420569"/>
                </a:lnTo>
                <a:lnTo>
                  <a:pt x="0" y="420569"/>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E1C560C7-AB1C-7A9B-5C98-CFE7D7ECDCE3}"/>
              </a:ext>
            </a:extLst>
          </p:cNvPr>
          <p:cNvSpPr/>
          <p:nvPr/>
        </p:nvSpPr>
        <p:spPr>
          <a:xfrm>
            <a:off x="7164848" y="4256653"/>
            <a:ext cx="978142" cy="17061"/>
          </a:xfrm>
          <a:custGeom>
            <a:avLst/>
            <a:gdLst>
              <a:gd name="connsiteX0" fmla="*/ 0 w 978142"/>
              <a:gd name="connsiteY0" fmla="*/ 0 h 17061"/>
              <a:gd name="connsiteX1" fmla="*/ 978142 w 978142"/>
              <a:gd name="connsiteY1" fmla="*/ 0 h 17061"/>
            </a:gdLst>
            <a:ahLst/>
            <a:cxnLst>
              <a:cxn ang="0">
                <a:pos x="connsiteX0" y="connsiteY0"/>
              </a:cxn>
              <a:cxn ang="0">
                <a:pos x="connsiteX1" y="connsiteY1"/>
              </a:cxn>
            </a:cxnLst>
            <a:rect l="l" t="t" r="r" b="b"/>
            <a:pathLst>
              <a:path w="978142" h="17061">
                <a:moveTo>
                  <a:pt x="0" y="0"/>
                </a:moveTo>
                <a:lnTo>
                  <a:pt x="978142"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6" name="Graphic 70">
            <a:extLst>
              <a:ext uri="{FF2B5EF4-FFF2-40B4-BE49-F238E27FC236}">
                <a16:creationId xmlns:a16="http://schemas.microsoft.com/office/drawing/2014/main" id="{81050C21-9FA2-4588-93D5-9FD477622306}"/>
              </a:ext>
            </a:extLst>
          </p:cNvPr>
          <p:cNvGrpSpPr/>
          <p:nvPr/>
        </p:nvGrpSpPr>
        <p:grpSpPr>
          <a:xfrm>
            <a:off x="7164848" y="4340767"/>
            <a:ext cx="978142" cy="17061"/>
            <a:chOff x="7621787" y="4340767"/>
            <a:chExt cx="978142" cy="17061"/>
          </a:xfrm>
        </p:grpSpPr>
        <p:sp>
          <p:nvSpPr>
            <p:cNvPr id="27" name="Freeform: Shape 26">
              <a:extLst>
                <a:ext uri="{FF2B5EF4-FFF2-40B4-BE49-F238E27FC236}">
                  <a16:creationId xmlns:a16="http://schemas.microsoft.com/office/drawing/2014/main" id="{FC4E7A27-FFC3-9575-516E-E87907C5CC95}"/>
                </a:ext>
              </a:extLst>
            </p:cNvPr>
            <p:cNvSpPr/>
            <p:nvPr/>
          </p:nvSpPr>
          <p:spPr>
            <a:xfrm>
              <a:off x="7621787" y="4340767"/>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CE2EBA5D-58A1-1C02-301B-A45E2B3A6A5A}"/>
                </a:ext>
              </a:extLst>
            </p:cNvPr>
            <p:cNvSpPr/>
            <p:nvPr/>
          </p:nvSpPr>
          <p:spPr>
            <a:xfrm>
              <a:off x="7770223" y="4340767"/>
              <a:ext cx="729725" cy="17061"/>
            </a:xfrm>
            <a:custGeom>
              <a:avLst/>
              <a:gdLst>
                <a:gd name="connsiteX0" fmla="*/ 0 w 729725"/>
                <a:gd name="connsiteY0" fmla="*/ 0 h 17061"/>
                <a:gd name="connsiteX1" fmla="*/ 729725 w 729725"/>
                <a:gd name="connsiteY1" fmla="*/ 0 h 17061"/>
              </a:gdLst>
              <a:ahLst/>
              <a:cxnLst>
                <a:cxn ang="0">
                  <a:pos x="connsiteX0" y="connsiteY0"/>
                </a:cxn>
                <a:cxn ang="0">
                  <a:pos x="connsiteX1" y="connsiteY1"/>
                </a:cxn>
              </a:cxnLst>
              <a:rect l="l" t="t" r="r" b="b"/>
              <a:pathLst>
                <a:path w="729725" h="17061">
                  <a:moveTo>
                    <a:pt x="0" y="0"/>
                  </a:moveTo>
                  <a:lnTo>
                    <a:pt x="729725"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48CBFDC2-7929-0E6B-5AC2-B0060DBB3544}"/>
                </a:ext>
              </a:extLst>
            </p:cNvPr>
            <p:cNvSpPr/>
            <p:nvPr/>
          </p:nvSpPr>
          <p:spPr>
            <a:xfrm>
              <a:off x="8548744" y="4340767"/>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 name="Freeform: Shape 29">
            <a:extLst>
              <a:ext uri="{FF2B5EF4-FFF2-40B4-BE49-F238E27FC236}">
                <a16:creationId xmlns:a16="http://schemas.microsoft.com/office/drawing/2014/main" id="{052D1FCD-CAEA-69CD-F258-402BD2B036AA}"/>
              </a:ext>
            </a:extLst>
          </p:cNvPr>
          <p:cNvSpPr/>
          <p:nvPr/>
        </p:nvSpPr>
        <p:spPr>
          <a:xfrm>
            <a:off x="9080334" y="3429165"/>
            <a:ext cx="493080" cy="17061"/>
          </a:xfrm>
          <a:custGeom>
            <a:avLst/>
            <a:gdLst>
              <a:gd name="connsiteX0" fmla="*/ 0 w 493080"/>
              <a:gd name="connsiteY0" fmla="*/ 0 h 17061"/>
              <a:gd name="connsiteX1" fmla="*/ 493081 w 493080"/>
              <a:gd name="connsiteY1" fmla="*/ 0 h 17061"/>
            </a:gdLst>
            <a:ahLst/>
            <a:cxnLst>
              <a:cxn ang="0">
                <a:pos x="connsiteX0" y="connsiteY0"/>
              </a:cxn>
              <a:cxn ang="0">
                <a:pos x="connsiteX1" y="connsiteY1"/>
              </a:cxn>
            </a:cxnLst>
            <a:rect l="l" t="t" r="r" b="b"/>
            <a:pathLst>
              <a:path w="493080" h="17061">
                <a:moveTo>
                  <a:pt x="0" y="0"/>
                </a:moveTo>
                <a:lnTo>
                  <a:pt x="49308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67ED8473-4962-743F-E4FB-75D66EE32C01}"/>
              </a:ext>
            </a:extLst>
          </p:cNvPr>
          <p:cNvSpPr/>
          <p:nvPr/>
        </p:nvSpPr>
        <p:spPr>
          <a:xfrm>
            <a:off x="9080334" y="4810303"/>
            <a:ext cx="493080" cy="17061"/>
          </a:xfrm>
          <a:custGeom>
            <a:avLst/>
            <a:gdLst>
              <a:gd name="connsiteX0" fmla="*/ 0 w 493080"/>
              <a:gd name="connsiteY0" fmla="*/ 0 h 17061"/>
              <a:gd name="connsiteX1" fmla="*/ 493081 w 493080"/>
              <a:gd name="connsiteY1" fmla="*/ 0 h 17061"/>
            </a:gdLst>
            <a:ahLst/>
            <a:cxnLst>
              <a:cxn ang="0">
                <a:pos x="connsiteX0" y="connsiteY0"/>
              </a:cxn>
              <a:cxn ang="0">
                <a:pos x="connsiteX1" y="connsiteY1"/>
              </a:cxn>
            </a:cxnLst>
            <a:rect l="l" t="t" r="r" b="b"/>
            <a:pathLst>
              <a:path w="493080" h="17061">
                <a:moveTo>
                  <a:pt x="0" y="0"/>
                </a:moveTo>
                <a:lnTo>
                  <a:pt x="493081"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9FC2173A-08C1-B3B9-F3F5-0E0D35541C97}"/>
              </a:ext>
            </a:extLst>
          </p:cNvPr>
          <p:cNvSpPr/>
          <p:nvPr/>
        </p:nvSpPr>
        <p:spPr>
          <a:xfrm>
            <a:off x="9326875" y="3429165"/>
            <a:ext cx="17061" cy="1373289"/>
          </a:xfrm>
          <a:custGeom>
            <a:avLst/>
            <a:gdLst>
              <a:gd name="connsiteX0" fmla="*/ 0 w 17061"/>
              <a:gd name="connsiteY0" fmla="*/ 0 h 1373289"/>
              <a:gd name="connsiteX1" fmla="*/ 0 w 17061"/>
              <a:gd name="connsiteY1" fmla="*/ 1373290 h 1373289"/>
            </a:gdLst>
            <a:ahLst/>
            <a:cxnLst>
              <a:cxn ang="0">
                <a:pos x="connsiteX0" y="connsiteY0"/>
              </a:cxn>
              <a:cxn ang="0">
                <a:pos x="connsiteX1" y="connsiteY1"/>
              </a:cxn>
            </a:cxnLst>
            <a:rect l="l" t="t" r="r" b="b"/>
            <a:pathLst>
              <a:path w="17061" h="1373289">
                <a:moveTo>
                  <a:pt x="0" y="0"/>
                </a:moveTo>
                <a:lnTo>
                  <a:pt x="0" y="137329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FB9A2948-4E28-8F4A-8BCC-BE5B8B1E66E4}"/>
              </a:ext>
            </a:extLst>
          </p:cNvPr>
          <p:cNvSpPr/>
          <p:nvPr/>
        </p:nvSpPr>
        <p:spPr>
          <a:xfrm>
            <a:off x="8830040" y="4096274"/>
            <a:ext cx="977971" cy="458787"/>
          </a:xfrm>
          <a:custGeom>
            <a:avLst/>
            <a:gdLst>
              <a:gd name="connsiteX0" fmla="*/ 0 w 977971"/>
              <a:gd name="connsiteY0" fmla="*/ 0 h 458787"/>
              <a:gd name="connsiteX1" fmla="*/ 977972 w 977971"/>
              <a:gd name="connsiteY1" fmla="*/ 0 h 458787"/>
              <a:gd name="connsiteX2" fmla="*/ 977972 w 977971"/>
              <a:gd name="connsiteY2" fmla="*/ 458787 h 458787"/>
              <a:gd name="connsiteX3" fmla="*/ 0 w 977971"/>
              <a:gd name="connsiteY3" fmla="*/ 458787 h 458787"/>
            </a:gdLst>
            <a:ahLst/>
            <a:cxnLst>
              <a:cxn ang="0">
                <a:pos x="connsiteX0" y="connsiteY0"/>
              </a:cxn>
              <a:cxn ang="0">
                <a:pos x="connsiteX1" y="connsiteY1"/>
              </a:cxn>
              <a:cxn ang="0">
                <a:pos x="connsiteX2" y="connsiteY2"/>
              </a:cxn>
              <a:cxn ang="0">
                <a:pos x="connsiteX3" y="connsiteY3"/>
              </a:cxn>
            </a:cxnLst>
            <a:rect l="l" t="t" r="r" b="b"/>
            <a:pathLst>
              <a:path w="977971" h="458787">
                <a:moveTo>
                  <a:pt x="0" y="0"/>
                </a:moveTo>
                <a:lnTo>
                  <a:pt x="977972" y="0"/>
                </a:lnTo>
                <a:lnTo>
                  <a:pt x="977972" y="458787"/>
                </a:lnTo>
                <a:lnTo>
                  <a:pt x="0" y="458787"/>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F0D73683-E06C-2021-BDF8-60F242FBB99A}"/>
              </a:ext>
            </a:extLst>
          </p:cNvPr>
          <p:cNvSpPr/>
          <p:nvPr/>
        </p:nvSpPr>
        <p:spPr>
          <a:xfrm>
            <a:off x="8830040" y="4248805"/>
            <a:ext cx="977971" cy="17061"/>
          </a:xfrm>
          <a:custGeom>
            <a:avLst/>
            <a:gdLst>
              <a:gd name="connsiteX0" fmla="*/ 0 w 977971"/>
              <a:gd name="connsiteY0" fmla="*/ 0 h 17061"/>
              <a:gd name="connsiteX1" fmla="*/ 977972 w 977971"/>
              <a:gd name="connsiteY1" fmla="*/ 0 h 17061"/>
            </a:gdLst>
            <a:ahLst/>
            <a:cxnLst>
              <a:cxn ang="0">
                <a:pos x="connsiteX0" y="connsiteY0"/>
              </a:cxn>
              <a:cxn ang="0">
                <a:pos x="connsiteX1" y="connsiteY1"/>
              </a:cxn>
            </a:cxnLst>
            <a:rect l="l" t="t" r="r" b="b"/>
            <a:pathLst>
              <a:path w="977971" h="17061">
                <a:moveTo>
                  <a:pt x="0" y="0"/>
                </a:moveTo>
                <a:lnTo>
                  <a:pt x="977972"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6" name="Graphic 70">
            <a:extLst>
              <a:ext uri="{FF2B5EF4-FFF2-40B4-BE49-F238E27FC236}">
                <a16:creationId xmlns:a16="http://schemas.microsoft.com/office/drawing/2014/main" id="{25731952-4875-139A-4431-DA3A27DBD10F}"/>
              </a:ext>
            </a:extLst>
          </p:cNvPr>
          <p:cNvGrpSpPr/>
          <p:nvPr/>
        </p:nvGrpSpPr>
        <p:grpSpPr>
          <a:xfrm>
            <a:off x="8830040" y="4325582"/>
            <a:ext cx="977971" cy="17061"/>
            <a:chOff x="8891000" y="4325582"/>
            <a:chExt cx="977971" cy="17061"/>
          </a:xfrm>
        </p:grpSpPr>
        <p:sp>
          <p:nvSpPr>
            <p:cNvPr id="37" name="Freeform: Shape 36">
              <a:extLst>
                <a:ext uri="{FF2B5EF4-FFF2-40B4-BE49-F238E27FC236}">
                  <a16:creationId xmlns:a16="http://schemas.microsoft.com/office/drawing/2014/main" id="{8DC07A11-5CAC-20DB-3EF9-01565A3870D2}"/>
                </a:ext>
              </a:extLst>
            </p:cNvPr>
            <p:cNvSpPr/>
            <p:nvPr/>
          </p:nvSpPr>
          <p:spPr>
            <a:xfrm>
              <a:off x="8891000" y="4325582"/>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400C3C5A-9026-E089-90B5-9C9A663E0BD3}"/>
                </a:ext>
              </a:extLst>
            </p:cNvPr>
            <p:cNvSpPr/>
            <p:nvPr/>
          </p:nvSpPr>
          <p:spPr>
            <a:xfrm>
              <a:off x="9039436" y="4325582"/>
              <a:ext cx="729725" cy="17061"/>
            </a:xfrm>
            <a:custGeom>
              <a:avLst/>
              <a:gdLst>
                <a:gd name="connsiteX0" fmla="*/ 0 w 729725"/>
                <a:gd name="connsiteY0" fmla="*/ 0 h 17061"/>
                <a:gd name="connsiteX1" fmla="*/ 729725 w 729725"/>
                <a:gd name="connsiteY1" fmla="*/ 0 h 17061"/>
              </a:gdLst>
              <a:ahLst/>
              <a:cxnLst>
                <a:cxn ang="0">
                  <a:pos x="connsiteX0" y="connsiteY0"/>
                </a:cxn>
                <a:cxn ang="0">
                  <a:pos x="connsiteX1" y="connsiteY1"/>
                </a:cxn>
              </a:cxnLst>
              <a:rect l="l" t="t" r="r" b="b"/>
              <a:pathLst>
                <a:path w="729725" h="17061">
                  <a:moveTo>
                    <a:pt x="0" y="0"/>
                  </a:moveTo>
                  <a:lnTo>
                    <a:pt x="729725"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D1643B9D-5037-2352-4C54-BF3CEA366933}"/>
                </a:ext>
              </a:extLst>
            </p:cNvPr>
            <p:cNvSpPr/>
            <p:nvPr/>
          </p:nvSpPr>
          <p:spPr>
            <a:xfrm>
              <a:off x="9817787" y="4325582"/>
              <a:ext cx="51184" cy="17061"/>
            </a:xfrm>
            <a:custGeom>
              <a:avLst/>
              <a:gdLst>
                <a:gd name="connsiteX0" fmla="*/ 0 w 51184"/>
                <a:gd name="connsiteY0" fmla="*/ 0 h 17061"/>
                <a:gd name="connsiteX1" fmla="*/ 51185 w 51184"/>
                <a:gd name="connsiteY1" fmla="*/ 0 h 17061"/>
              </a:gdLst>
              <a:ahLst/>
              <a:cxnLst>
                <a:cxn ang="0">
                  <a:pos x="connsiteX0" y="connsiteY0"/>
                </a:cxn>
                <a:cxn ang="0">
                  <a:pos x="connsiteX1" y="connsiteY1"/>
                </a:cxn>
              </a:cxnLst>
              <a:rect l="l" t="t" r="r" b="b"/>
              <a:pathLst>
                <a:path w="51184" h="17061">
                  <a:moveTo>
                    <a:pt x="0" y="0"/>
                  </a:moveTo>
                  <a:lnTo>
                    <a:pt x="5118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0" name="Freeform: Shape 39">
            <a:extLst>
              <a:ext uri="{FF2B5EF4-FFF2-40B4-BE49-F238E27FC236}">
                <a16:creationId xmlns:a16="http://schemas.microsoft.com/office/drawing/2014/main" id="{01578B35-9079-6799-C142-B90E500680A2}"/>
              </a:ext>
            </a:extLst>
          </p:cNvPr>
          <p:cNvSpPr/>
          <p:nvPr/>
        </p:nvSpPr>
        <p:spPr>
          <a:xfrm>
            <a:off x="7649227" y="317358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6ABBFC51-A188-6BC0-BA2B-CE3354994D72}"/>
              </a:ext>
            </a:extLst>
          </p:cNvPr>
          <p:cNvSpPr/>
          <p:nvPr/>
        </p:nvSpPr>
        <p:spPr>
          <a:xfrm>
            <a:off x="7649227" y="325530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41EB90D7-DA2E-FDB7-AE55-AF7C8827967C}"/>
              </a:ext>
            </a:extLst>
          </p:cNvPr>
          <p:cNvSpPr/>
          <p:nvPr/>
        </p:nvSpPr>
        <p:spPr>
          <a:xfrm>
            <a:off x="7649227" y="335358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DF81791E-CC3A-D1FA-3A36-F5D1437E3F0B}"/>
              </a:ext>
            </a:extLst>
          </p:cNvPr>
          <p:cNvSpPr/>
          <p:nvPr/>
        </p:nvSpPr>
        <p:spPr>
          <a:xfrm>
            <a:off x="7649227" y="337013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BCE7781E-AC87-98FE-E843-D4D93563846A}"/>
              </a:ext>
            </a:extLst>
          </p:cNvPr>
          <p:cNvSpPr/>
          <p:nvPr/>
        </p:nvSpPr>
        <p:spPr>
          <a:xfrm>
            <a:off x="7649227" y="343854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548CF614-0A6E-97E3-869D-2CBD814FA67D}"/>
              </a:ext>
            </a:extLst>
          </p:cNvPr>
          <p:cNvSpPr/>
          <p:nvPr/>
        </p:nvSpPr>
        <p:spPr>
          <a:xfrm>
            <a:off x="7649227" y="356326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AB49B4FB-D26D-0482-E170-250766082B78}"/>
              </a:ext>
            </a:extLst>
          </p:cNvPr>
          <p:cNvSpPr/>
          <p:nvPr/>
        </p:nvSpPr>
        <p:spPr>
          <a:xfrm>
            <a:off x="7649227" y="357743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6463A3C0-6B6A-9AA5-E3C5-08A93213107A}"/>
              </a:ext>
            </a:extLst>
          </p:cNvPr>
          <p:cNvSpPr/>
          <p:nvPr/>
        </p:nvSpPr>
        <p:spPr>
          <a:xfrm>
            <a:off x="7649227" y="369242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BE23D4DF-271F-4DA5-970A-7B3AD775B2D2}"/>
              </a:ext>
            </a:extLst>
          </p:cNvPr>
          <p:cNvSpPr/>
          <p:nvPr/>
        </p:nvSpPr>
        <p:spPr>
          <a:xfrm>
            <a:off x="7649227" y="371153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F289EC17-44D2-1149-C2D4-9E51A312DE1C}"/>
              </a:ext>
            </a:extLst>
          </p:cNvPr>
          <p:cNvSpPr/>
          <p:nvPr/>
        </p:nvSpPr>
        <p:spPr>
          <a:xfrm>
            <a:off x="7649227" y="372347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623B159E-12A2-7F99-E51D-0B77BD90CEB7}"/>
              </a:ext>
            </a:extLst>
          </p:cNvPr>
          <p:cNvSpPr/>
          <p:nvPr/>
        </p:nvSpPr>
        <p:spPr>
          <a:xfrm>
            <a:off x="7649227" y="375248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6F02272B-79C7-51F0-E184-F8BB693B9A45}"/>
              </a:ext>
            </a:extLst>
          </p:cNvPr>
          <p:cNvSpPr/>
          <p:nvPr/>
        </p:nvSpPr>
        <p:spPr>
          <a:xfrm>
            <a:off x="7649227" y="37709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850D1332-7584-1CC2-779F-AA1AF2536408}"/>
              </a:ext>
            </a:extLst>
          </p:cNvPr>
          <p:cNvSpPr/>
          <p:nvPr/>
        </p:nvSpPr>
        <p:spPr>
          <a:xfrm>
            <a:off x="7649227" y="3793260"/>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CFFFBEE9-D393-493D-39A9-069D18965531}"/>
              </a:ext>
            </a:extLst>
          </p:cNvPr>
          <p:cNvSpPr/>
          <p:nvPr/>
        </p:nvSpPr>
        <p:spPr>
          <a:xfrm>
            <a:off x="7649227" y="392736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16AACAC9-4A5E-BD87-AFF9-3EEF87417CA1}"/>
              </a:ext>
            </a:extLst>
          </p:cNvPr>
          <p:cNvSpPr/>
          <p:nvPr/>
        </p:nvSpPr>
        <p:spPr>
          <a:xfrm>
            <a:off x="7649227" y="399629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D76585BC-8E03-2D7D-792C-5994532882DD}"/>
              </a:ext>
            </a:extLst>
          </p:cNvPr>
          <p:cNvSpPr/>
          <p:nvPr/>
        </p:nvSpPr>
        <p:spPr>
          <a:xfrm>
            <a:off x="7649227" y="404628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FE7C19E4-72FD-CA8C-8906-49FEAE76EA88}"/>
              </a:ext>
            </a:extLst>
          </p:cNvPr>
          <p:cNvSpPr/>
          <p:nvPr/>
        </p:nvSpPr>
        <p:spPr>
          <a:xfrm>
            <a:off x="7649227" y="408433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3B21CB58-AFE5-43DB-84F6-787C003E91D1}"/>
              </a:ext>
            </a:extLst>
          </p:cNvPr>
          <p:cNvSpPr/>
          <p:nvPr/>
        </p:nvSpPr>
        <p:spPr>
          <a:xfrm>
            <a:off x="7649227" y="411657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DA54BDDA-EFD9-84CE-D1FD-5617EF029453}"/>
              </a:ext>
            </a:extLst>
          </p:cNvPr>
          <p:cNvSpPr/>
          <p:nvPr/>
        </p:nvSpPr>
        <p:spPr>
          <a:xfrm>
            <a:off x="7649227" y="412869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E6C0D9DC-500E-D794-20B1-84011537B13A}"/>
              </a:ext>
            </a:extLst>
          </p:cNvPr>
          <p:cNvSpPr/>
          <p:nvPr/>
        </p:nvSpPr>
        <p:spPr>
          <a:xfrm>
            <a:off x="7649227" y="414882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BB3A25EC-508C-CB2D-F718-6AA8A3702A10}"/>
              </a:ext>
            </a:extLst>
          </p:cNvPr>
          <p:cNvSpPr/>
          <p:nvPr/>
        </p:nvSpPr>
        <p:spPr>
          <a:xfrm>
            <a:off x="7649227" y="415752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9BFB685E-A2A0-EBD5-D180-4D40AADEB6F2}"/>
              </a:ext>
            </a:extLst>
          </p:cNvPr>
          <p:cNvSpPr/>
          <p:nvPr/>
        </p:nvSpPr>
        <p:spPr>
          <a:xfrm>
            <a:off x="7649227" y="419574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C2BBDD3B-D9B6-3B95-CC01-3E6F6E835E3A}"/>
              </a:ext>
            </a:extLst>
          </p:cNvPr>
          <p:cNvSpPr/>
          <p:nvPr/>
        </p:nvSpPr>
        <p:spPr>
          <a:xfrm>
            <a:off x="7649227" y="420700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528D3666-8CAD-67C8-3267-EBD17DC62E85}"/>
              </a:ext>
            </a:extLst>
          </p:cNvPr>
          <p:cNvSpPr/>
          <p:nvPr/>
        </p:nvSpPr>
        <p:spPr>
          <a:xfrm>
            <a:off x="7649227" y="421911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DEFA3E27-AFAB-884C-58EF-8FECE6AAFC95}"/>
              </a:ext>
            </a:extLst>
          </p:cNvPr>
          <p:cNvSpPr/>
          <p:nvPr/>
        </p:nvSpPr>
        <p:spPr>
          <a:xfrm>
            <a:off x="7649227" y="424709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45E15EEF-8DD8-7FD4-BDEC-5D9B3C52F45A}"/>
              </a:ext>
            </a:extLst>
          </p:cNvPr>
          <p:cNvSpPr/>
          <p:nvPr/>
        </p:nvSpPr>
        <p:spPr>
          <a:xfrm>
            <a:off x="7649227" y="426467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DD19EC0F-805E-A903-B047-B7B1D01E1D2B}"/>
              </a:ext>
            </a:extLst>
          </p:cNvPr>
          <p:cNvSpPr/>
          <p:nvPr/>
        </p:nvSpPr>
        <p:spPr>
          <a:xfrm>
            <a:off x="7649227" y="427661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AD07BB0D-1914-14B2-707A-EFDFAAE71BCC}"/>
              </a:ext>
            </a:extLst>
          </p:cNvPr>
          <p:cNvSpPr/>
          <p:nvPr/>
        </p:nvSpPr>
        <p:spPr>
          <a:xfrm>
            <a:off x="7649227" y="430084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36AABFA5-E8A1-5488-B504-257B82887F60}"/>
              </a:ext>
            </a:extLst>
          </p:cNvPr>
          <p:cNvSpPr/>
          <p:nvPr/>
        </p:nvSpPr>
        <p:spPr>
          <a:xfrm>
            <a:off x="7649227" y="432097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568AD082-AE04-40C2-AED4-9161746AB45B}"/>
              </a:ext>
            </a:extLst>
          </p:cNvPr>
          <p:cNvSpPr/>
          <p:nvPr/>
        </p:nvSpPr>
        <p:spPr>
          <a:xfrm>
            <a:off x="7649227" y="434076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75DEDB9E-401D-FD25-FF5E-E18FEB39F099}"/>
              </a:ext>
            </a:extLst>
          </p:cNvPr>
          <p:cNvSpPr/>
          <p:nvPr/>
        </p:nvSpPr>
        <p:spPr>
          <a:xfrm>
            <a:off x="7649227" y="436482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EA07FC90-5CFD-BA34-9077-EF655F5F14DB}"/>
              </a:ext>
            </a:extLst>
          </p:cNvPr>
          <p:cNvSpPr/>
          <p:nvPr/>
        </p:nvSpPr>
        <p:spPr>
          <a:xfrm>
            <a:off x="7649227" y="439092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A51D046F-9A0F-4A1F-9E2C-D55BDF7E8EE9}"/>
              </a:ext>
            </a:extLst>
          </p:cNvPr>
          <p:cNvSpPr/>
          <p:nvPr/>
        </p:nvSpPr>
        <p:spPr>
          <a:xfrm>
            <a:off x="7649227" y="440935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628744F3-99D6-E06E-0A8A-55A6F398DC7C}"/>
              </a:ext>
            </a:extLst>
          </p:cNvPr>
          <p:cNvSpPr/>
          <p:nvPr/>
        </p:nvSpPr>
        <p:spPr>
          <a:xfrm>
            <a:off x="7649227" y="442368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7E0AA952-6A62-C75E-0F57-96E612AED006}"/>
              </a:ext>
            </a:extLst>
          </p:cNvPr>
          <p:cNvSpPr/>
          <p:nvPr/>
        </p:nvSpPr>
        <p:spPr>
          <a:xfrm>
            <a:off x="7649227" y="444791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215E618D-99CD-F269-B158-1D420CDE1F7B}"/>
              </a:ext>
            </a:extLst>
          </p:cNvPr>
          <p:cNvSpPr/>
          <p:nvPr/>
        </p:nvSpPr>
        <p:spPr>
          <a:xfrm>
            <a:off x="7649227" y="447606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3915C059-4585-8598-04AD-D1C60074A6B5}"/>
              </a:ext>
            </a:extLst>
          </p:cNvPr>
          <p:cNvSpPr/>
          <p:nvPr/>
        </p:nvSpPr>
        <p:spPr>
          <a:xfrm>
            <a:off x="7649227" y="44880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9B5EA5F5-0DA0-19E6-B85F-074E9947909D}"/>
              </a:ext>
            </a:extLst>
          </p:cNvPr>
          <p:cNvSpPr/>
          <p:nvPr/>
        </p:nvSpPr>
        <p:spPr>
          <a:xfrm>
            <a:off x="7649227" y="450984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6D095D55-66CC-1021-75DE-338A1B6B72C2}"/>
              </a:ext>
            </a:extLst>
          </p:cNvPr>
          <p:cNvSpPr/>
          <p:nvPr/>
        </p:nvSpPr>
        <p:spPr>
          <a:xfrm>
            <a:off x="7649227" y="4528275"/>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7D6E555C-87EC-97DC-BB24-6461D5A91303}"/>
              </a:ext>
            </a:extLst>
          </p:cNvPr>
          <p:cNvSpPr/>
          <p:nvPr/>
        </p:nvSpPr>
        <p:spPr>
          <a:xfrm>
            <a:off x="7649227" y="455591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37C0C5C9-2667-65BC-FFEA-8D800D1BAE64}"/>
              </a:ext>
            </a:extLst>
          </p:cNvPr>
          <p:cNvSpPr/>
          <p:nvPr/>
        </p:nvSpPr>
        <p:spPr>
          <a:xfrm>
            <a:off x="7649227" y="457502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49A88041-824B-F636-3010-303404F6CD9B}"/>
              </a:ext>
            </a:extLst>
          </p:cNvPr>
          <p:cNvSpPr/>
          <p:nvPr/>
        </p:nvSpPr>
        <p:spPr>
          <a:xfrm>
            <a:off x="7649227" y="458696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122B2623-8B6C-9C96-5E09-A8F1BC7E55ED}"/>
              </a:ext>
            </a:extLst>
          </p:cNvPr>
          <p:cNvSpPr/>
          <p:nvPr/>
        </p:nvSpPr>
        <p:spPr>
          <a:xfrm>
            <a:off x="7649227" y="461818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9E30F7AC-7518-05A6-451D-3A000A010DD6}"/>
              </a:ext>
            </a:extLst>
          </p:cNvPr>
          <p:cNvSpPr/>
          <p:nvPr/>
        </p:nvSpPr>
        <p:spPr>
          <a:xfrm>
            <a:off x="7649227" y="463593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CEC37D11-885D-0AB4-888E-F33D0ABC4FC4}"/>
              </a:ext>
            </a:extLst>
          </p:cNvPr>
          <p:cNvSpPr/>
          <p:nvPr/>
        </p:nvSpPr>
        <p:spPr>
          <a:xfrm>
            <a:off x="7649227" y="465743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A098BBA9-0186-ACAA-0E5C-F94AB5FE8992}"/>
              </a:ext>
            </a:extLst>
          </p:cNvPr>
          <p:cNvSpPr/>
          <p:nvPr/>
        </p:nvSpPr>
        <p:spPr>
          <a:xfrm>
            <a:off x="7649227" y="46833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DF69428A-CF5A-47C2-DFAA-84CDED7906E9}"/>
              </a:ext>
            </a:extLst>
          </p:cNvPr>
          <p:cNvSpPr/>
          <p:nvPr/>
        </p:nvSpPr>
        <p:spPr>
          <a:xfrm>
            <a:off x="7649227" y="470127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44AC509B-0E6A-73B9-0B7C-0B444DBD35D5}"/>
              </a:ext>
            </a:extLst>
          </p:cNvPr>
          <p:cNvSpPr/>
          <p:nvPr/>
        </p:nvSpPr>
        <p:spPr>
          <a:xfrm>
            <a:off x="7649227" y="474086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3DD16E97-4504-99A3-1FEB-2432FB129FAE}"/>
              </a:ext>
            </a:extLst>
          </p:cNvPr>
          <p:cNvSpPr/>
          <p:nvPr/>
        </p:nvSpPr>
        <p:spPr>
          <a:xfrm>
            <a:off x="7649227" y="475980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5CD59F97-71B9-B2BF-309D-47B571E80210}"/>
              </a:ext>
            </a:extLst>
          </p:cNvPr>
          <p:cNvSpPr/>
          <p:nvPr/>
        </p:nvSpPr>
        <p:spPr>
          <a:xfrm>
            <a:off x="7649227" y="477873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F4E0C232-4435-D47E-1874-66D4BD7A841E}"/>
              </a:ext>
            </a:extLst>
          </p:cNvPr>
          <p:cNvSpPr/>
          <p:nvPr/>
        </p:nvSpPr>
        <p:spPr>
          <a:xfrm>
            <a:off x="7649227" y="479460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EC8F47F8-3A39-3797-1CD5-F9CB8B86F1DE}"/>
              </a:ext>
            </a:extLst>
          </p:cNvPr>
          <p:cNvSpPr/>
          <p:nvPr/>
        </p:nvSpPr>
        <p:spPr>
          <a:xfrm>
            <a:off x="7649227" y="480518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F7326B37-2B4C-03BA-8C19-8D93C3801585}"/>
              </a:ext>
            </a:extLst>
          </p:cNvPr>
          <p:cNvSpPr/>
          <p:nvPr/>
        </p:nvSpPr>
        <p:spPr>
          <a:xfrm>
            <a:off x="7649227" y="4895441"/>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580379A5-E9DF-4280-B7FF-1A98AC21D1BB}"/>
              </a:ext>
            </a:extLst>
          </p:cNvPr>
          <p:cNvSpPr/>
          <p:nvPr/>
        </p:nvSpPr>
        <p:spPr>
          <a:xfrm>
            <a:off x="9314761" y="479818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00A98B1F-E912-B304-6857-679BFD6257EE}"/>
              </a:ext>
            </a:extLst>
          </p:cNvPr>
          <p:cNvSpPr/>
          <p:nvPr/>
        </p:nvSpPr>
        <p:spPr>
          <a:xfrm>
            <a:off x="9314761" y="4778227"/>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C06F9F48-8898-7E66-0C60-0ADAE435F34C}"/>
              </a:ext>
            </a:extLst>
          </p:cNvPr>
          <p:cNvSpPr/>
          <p:nvPr/>
        </p:nvSpPr>
        <p:spPr>
          <a:xfrm>
            <a:off x="9314761" y="475417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DBC3C875-180E-9BDD-8451-3DC329CA94ED}"/>
              </a:ext>
            </a:extLst>
          </p:cNvPr>
          <p:cNvSpPr/>
          <p:nvPr/>
        </p:nvSpPr>
        <p:spPr>
          <a:xfrm>
            <a:off x="9314761" y="4712540"/>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3D3BDDAC-D171-5B4E-A139-4B237B33098B}"/>
              </a:ext>
            </a:extLst>
          </p:cNvPr>
          <p:cNvSpPr/>
          <p:nvPr/>
        </p:nvSpPr>
        <p:spPr>
          <a:xfrm>
            <a:off x="9314761" y="4700426"/>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D83499C3-A83A-803E-E12E-976BD88F83CB}"/>
              </a:ext>
            </a:extLst>
          </p:cNvPr>
          <p:cNvSpPr/>
          <p:nvPr/>
        </p:nvSpPr>
        <p:spPr>
          <a:xfrm>
            <a:off x="9314761" y="467636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72274E7D-4CFD-696B-BED6-683290F666B3}"/>
              </a:ext>
            </a:extLst>
          </p:cNvPr>
          <p:cNvSpPr/>
          <p:nvPr/>
        </p:nvSpPr>
        <p:spPr>
          <a:xfrm>
            <a:off x="9314761" y="459959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D162EB75-57D1-68F5-5A56-3EA96DBC5758}"/>
              </a:ext>
            </a:extLst>
          </p:cNvPr>
          <p:cNvSpPr/>
          <p:nvPr/>
        </p:nvSpPr>
        <p:spPr>
          <a:xfrm>
            <a:off x="9314761" y="458338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9CDA808C-1800-ACA3-BF19-B76DB1BD181C}"/>
              </a:ext>
            </a:extLst>
          </p:cNvPr>
          <p:cNvSpPr/>
          <p:nvPr/>
        </p:nvSpPr>
        <p:spPr>
          <a:xfrm>
            <a:off x="9314761" y="4565128"/>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0ACA0850-CF0A-411B-6D16-2A7217235C62}"/>
              </a:ext>
            </a:extLst>
          </p:cNvPr>
          <p:cNvSpPr/>
          <p:nvPr/>
        </p:nvSpPr>
        <p:spPr>
          <a:xfrm>
            <a:off x="9314761" y="4534417"/>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4903C84E-2438-9421-5C8C-A9087DC6CB36}"/>
              </a:ext>
            </a:extLst>
          </p:cNvPr>
          <p:cNvSpPr/>
          <p:nvPr/>
        </p:nvSpPr>
        <p:spPr>
          <a:xfrm>
            <a:off x="9314761" y="450643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653C83B6-2829-88BD-26B0-209553AA5E85}"/>
              </a:ext>
            </a:extLst>
          </p:cNvPr>
          <p:cNvSpPr/>
          <p:nvPr/>
        </p:nvSpPr>
        <p:spPr>
          <a:xfrm>
            <a:off x="9314761" y="449961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E3A5C4FF-8DE7-EC86-684B-64E3EB9457BD}"/>
              </a:ext>
            </a:extLst>
          </p:cNvPr>
          <p:cNvSpPr/>
          <p:nvPr/>
        </p:nvSpPr>
        <p:spPr>
          <a:xfrm>
            <a:off x="9314761" y="448527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6FDCCA27-5DCF-6027-FAEF-8AF16061B882}"/>
              </a:ext>
            </a:extLst>
          </p:cNvPr>
          <p:cNvSpPr/>
          <p:nvPr/>
        </p:nvSpPr>
        <p:spPr>
          <a:xfrm>
            <a:off x="9314761" y="44731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BA502B04-1B6E-3AEA-3618-93887E1A2492}"/>
              </a:ext>
            </a:extLst>
          </p:cNvPr>
          <p:cNvSpPr/>
          <p:nvPr/>
        </p:nvSpPr>
        <p:spPr>
          <a:xfrm>
            <a:off x="9314761" y="446122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F190FFDF-F042-4D3E-8020-255E3A939233}"/>
              </a:ext>
            </a:extLst>
          </p:cNvPr>
          <p:cNvSpPr/>
          <p:nvPr/>
        </p:nvSpPr>
        <p:spPr>
          <a:xfrm>
            <a:off x="9314761" y="443699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F75A2F36-6760-3C76-50E2-9071338BC8C8}"/>
              </a:ext>
            </a:extLst>
          </p:cNvPr>
          <p:cNvSpPr/>
          <p:nvPr/>
        </p:nvSpPr>
        <p:spPr>
          <a:xfrm>
            <a:off x="9314761" y="4389564"/>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F3CEC576-7262-440D-A1FB-31E2B6DB2343}"/>
              </a:ext>
            </a:extLst>
          </p:cNvPr>
          <p:cNvSpPr/>
          <p:nvPr/>
        </p:nvSpPr>
        <p:spPr>
          <a:xfrm>
            <a:off x="9314761" y="436926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311BFF9A-95C1-A00C-EE20-FECB2E6FD0C6}"/>
              </a:ext>
            </a:extLst>
          </p:cNvPr>
          <p:cNvSpPr/>
          <p:nvPr/>
        </p:nvSpPr>
        <p:spPr>
          <a:xfrm>
            <a:off x="9314761" y="4325582"/>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037CEE9A-5A4C-31D3-D3E7-830FF749CD37}"/>
              </a:ext>
            </a:extLst>
          </p:cNvPr>
          <p:cNvSpPr/>
          <p:nvPr/>
        </p:nvSpPr>
        <p:spPr>
          <a:xfrm>
            <a:off x="9314761" y="431346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32FBD16F-FCE8-B5A7-ADAE-2F42DF87C668}"/>
              </a:ext>
            </a:extLst>
          </p:cNvPr>
          <p:cNvSpPr/>
          <p:nvPr/>
        </p:nvSpPr>
        <p:spPr>
          <a:xfrm>
            <a:off x="9314761" y="428941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A92A942C-86E8-0BFC-50CA-82EEC82941B9}"/>
              </a:ext>
            </a:extLst>
          </p:cNvPr>
          <p:cNvSpPr/>
          <p:nvPr/>
        </p:nvSpPr>
        <p:spPr>
          <a:xfrm>
            <a:off x="9314761" y="42752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7FD28829-1C0F-C553-7920-EA49AC973E5E}"/>
              </a:ext>
            </a:extLst>
          </p:cNvPr>
          <p:cNvSpPr/>
          <p:nvPr/>
        </p:nvSpPr>
        <p:spPr>
          <a:xfrm>
            <a:off x="9314761" y="425102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FA47EC84-F59B-45D6-AA57-6867E7EAF8CD}"/>
              </a:ext>
            </a:extLst>
          </p:cNvPr>
          <p:cNvSpPr/>
          <p:nvPr/>
        </p:nvSpPr>
        <p:spPr>
          <a:xfrm>
            <a:off x="9314761" y="42182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DDF0EEA1-0610-9C76-B1F6-1E8C98004D8B}"/>
              </a:ext>
            </a:extLst>
          </p:cNvPr>
          <p:cNvSpPr/>
          <p:nvPr/>
        </p:nvSpPr>
        <p:spPr>
          <a:xfrm>
            <a:off x="9314761" y="419420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FE7AABBC-8B81-7C74-869B-5A48F9477E68}"/>
              </a:ext>
            </a:extLst>
          </p:cNvPr>
          <p:cNvSpPr/>
          <p:nvPr/>
        </p:nvSpPr>
        <p:spPr>
          <a:xfrm>
            <a:off x="9314761" y="4144217"/>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87DBDF9D-4177-FBA5-38F8-69786C40220C}"/>
              </a:ext>
            </a:extLst>
          </p:cNvPr>
          <p:cNvSpPr/>
          <p:nvPr/>
        </p:nvSpPr>
        <p:spPr>
          <a:xfrm>
            <a:off x="9314761" y="411299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6AD5249C-A2F7-A30A-AA67-DE29E28E08F5}"/>
              </a:ext>
            </a:extLst>
          </p:cNvPr>
          <p:cNvSpPr/>
          <p:nvPr/>
        </p:nvSpPr>
        <p:spPr>
          <a:xfrm>
            <a:off x="9314761" y="407528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3"/>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3B8C2BE8-50E0-174B-13DF-2CECD6A659D0}"/>
              </a:ext>
            </a:extLst>
          </p:cNvPr>
          <p:cNvSpPr/>
          <p:nvPr/>
        </p:nvSpPr>
        <p:spPr>
          <a:xfrm>
            <a:off x="9314761" y="4034682"/>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567BF1D5-3F3E-E54D-6563-FE3B51DDDFDA}"/>
              </a:ext>
            </a:extLst>
          </p:cNvPr>
          <p:cNvSpPr/>
          <p:nvPr/>
        </p:nvSpPr>
        <p:spPr>
          <a:xfrm>
            <a:off x="9314761" y="4020009"/>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FF4A69A0-7904-7138-87AD-4229E58E0710}"/>
              </a:ext>
            </a:extLst>
          </p:cNvPr>
          <p:cNvSpPr/>
          <p:nvPr/>
        </p:nvSpPr>
        <p:spPr>
          <a:xfrm>
            <a:off x="9314761" y="400533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70E1C30E-F951-2908-0AD8-914F96EEC2BE}"/>
              </a:ext>
            </a:extLst>
          </p:cNvPr>
          <p:cNvSpPr/>
          <p:nvPr/>
        </p:nvSpPr>
        <p:spPr>
          <a:xfrm>
            <a:off x="9314761" y="3981279"/>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53547306-69B5-4AC7-5E89-0FED37867223}"/>
              </a:ext>
            </a:extLst>
          </p:cNvPr>
          <p:cNvSpPr/>
          <p:nvPr/>
        </p:nvSpPr>
        <p:spPr>
          <a:xfrm>
            <a:off x="9314761" y="392446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938283EC-2234-6DBD-9D99-9EDE45B2E0CB}"/>
              </a:ext>
            </a:extLst>
          </p:cNvPr>
          <p:cNvSpPr/>
          <p:nvPr/>
        </p:nvSpPr>
        <p:spPr>
          <a:xfrm>
            <a:off x="9314761" y="379001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13523B26-C913-84BB-BF80-51C88F996A24}"/>
              </a:ext>
            </a:extLst>
          </p:cNvPr>
          <p:cNvSpPr/>
          <p:nvPr/>
        </p:nvSpPr>
        <p:spPr>
          <a:xfrm>
            <a:off x="9314761" y="3705904"/>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C400920F-9F1B-507B-613C-81D251B842E8}"/>
              </a:ext>
            </a:extLst>
          </p:cNvPr>
          <p:cNvSpPr/>
          <p:nvPr/>
        </p:nvSpPr>
        <p:spPr>
          <a:xfrm>
            <a:off x="9314761" y="365506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7EC7A10F-B9AE-7DD3-BB70-12EA29E66342}"/>
              </a:ext>
            </a:extLst>
          </p:cNvPr>
          <p:cNvSpPr/>
          <p:nvPr/>
        </p:nvSpPr>
        <p:spPr>
          <a:xfrm>
            <a:off x="9314761" y="3583743"/>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43B19093-B95D-07C7-CF18-47D8FDD4BF5E}"/>
              </a:ext>
            </a:extLst>
          </p:cNvPr>
          <p:cNvSpPr/>
          <p:nvPr/>
        </p:nvSpPr>
        <p:spPr>
          <a:xfrm>
            <a:off x="9314761" y="3555250"/>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CAE6A08A-F53B-A0A7-212A-9C9F82B3E519}"/>
              </a:ext>
            </a:extLst>
          </p:cNvPr>
          <p:cNvSpPr/>
          <p:nvPr/>
        </p:nvSpPr>
        <p:spPr>
          <a:xfrm>
            <a:off x="9314761" y="351959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58167A60-D336-EB9D-3523-A969F4DA9DAE}"/>
              </a:ext>
            </a:extLst>
          </p:cNvPr>
          <p:cNvSpPr/>
          <p:nvPr/>
        </p:nvSpPr>
        <p:spPr>
          <a:xfrm>
            <a:off x="9314761" y="342916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6ED9B6A4-3723-30D5-0AB7-2B3A3C0ECF73}"/>
              </a:ext>
            </a:extLst>
          </p:cNvPr>
          <p:cNvSpPr/>
          <p:nvPr/>
        </p:nvSpPr>
        <p:spPr>
          <a:xfrm>
            <a:off x="9314761" y="34170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579DD4FB-BC01-EC0D-7828-269EEC3F096A}"/>
              </a:ext>
            </a:extLst>
          </p:cNvPr>
          <p:cNvSpPr/>
          <p:nvPr/>
        </p:nvSpPr>
        <p:spPr>
          <a:xfrm>
            <a:off x="9314761" y="3387705"/>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8FBA31DB-D39D-3FF0-F475-1D19344E337E}"/>
              </a:ext>
            </a:extLst>
          </p:cNvPr>
          <p:cNvSpPr/>
          <p:nvPr/>
        </p:nvSpPr>
        <p:spPr>
          <a:xfrm>
            <a:off x="9314761" y="3306151"/>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175219CA-188C-B383-0166-B8046543033E}"/>
              </a:ext>
            </a:extLst>
          </p:cNvPr>
          <p:cNvSpPr/>
          <p:nvPr/>
        </p:nvSpPr>
        <p:spPr>
          <a:xfrm>
            <a:off x="9314761" y="328550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D242C91A-1D4B-F7F2-32D3-B4A73282CC8C}"/>
              </a:ext>
            </a:extLst>
          </p:cNvPr>
          <p:cNvSpPr/>
          <p:nvPr/>
        </p:nvSpPr>
        <p:spPr>
          <a:xfrm>
            <a:off x="9314761" y="3257696"/>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18439113-71D0-EFD3-BAE0-7F418A258B8A}"/>
              </a:ext>
            </a:extLst>
          </p:cNvPr>
          <p:cNvSpPr/>
          <p:nvPr/>
        </p:nvSpPr>
        <p:spPr>
          <a:xfrm>
            <a:off x="9314761" y="3139288"/>
            <a:ext cx="24227" cy="24227"/>
          </a:xfrm>
          <a:custGeom>
            <a:avLst/>
            <a:gdLst>
              <a:gd name="connsiteX0" fmla="*/ 24227 w 24227"/>
              <a:gd name="connsiteY0" fmla="*/ 12114 h 24227"/>
              <a:gd name="connsiteX1" fmla="*/ 12114 w 24227"/>
              <a:gd name="connsiteY1" fmla="*/ 24227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7"/>
                  <a:pt x="12114" y="24227"/>
                </a:cubicBezTo>
                <a:cubicBezTo>
                  <a:pt x="5423" y="24227"/>
                  <a:pt x="0" y="18804"/>
                  <a:pt x="0" y="12114"/>
                </a:cubicBezTo>
                <a:cubicBezTo>
                  <a:pt x="0" y="5424"/>
                  <a:pt x="5423" y="0"/>
                  <a:pt x="12114" y="0"/>
                </a:cubicBezTo>
                <a:cubicBezTo>
                  <a:pt x="18804" y="0"/>
                  <a:pt x="24227" y="5424"/>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B9FC1CBB-836C-0AE2-34D1-281BC87256DE}"/>
              </a:ext>
            </a:extLst>
          </p:cNvPr>
          <p:cNvSpPr/>
          <p:nvPr/>
        </p:nvSpPr>
        <p:spPr>
          <a:xfrm>
            <a:off x="7649227" y="4951403"/>
            <a:ext cx="24227" cy="24227"/>
          </a:xfrm>
          <a:custGeom>
            <a:avLst/>
            <a:gdLst>
              <a:gd name="connsiteX0" fmla="*/ 24227 w 24227"/>
              <a:gd name="connsiteY0" fmla="*/ 12114 h 24227"/>
              <a:gd name="connsiteX1" fmla="*/ 12114 w 24227"/>
              <a:gd name="connsiteY1" fmla="*/ 24228 h 24227"/>
              <a:gd name="connsiteX2" fmla="*/ 0 w 24227"/>
              <a:gd name="connsiteY2" fmla="*/ 12114 h 24227"/>
              <a:gd name="connsiteX3" fmla="*/ 12114 w 24227"/>
              <a:gd name="connsiteY3" fmla="*/ 0 h 24227"/>
              <a:gd name="connsiteX4" fmla="*/ 24227 w 24227"/>
              <a:gd name="connsiteY4" fmla="*/ 12114 h 2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 h="24227">
                <a:moveTo>
                  <a:pt x="24227" y="12114"/>
                </a:moveTo>
                <a:cubicBezTo>
                  <a:pt x="24227" y="18804"/>
                  <a:pt x="18804" y="24228"/>
                  <a:pt x="12114" y="24228"/>
                </a:cubicBezTo>
                <a:cubicBezTo>
                  <a:pt x="5423" y="24228"/>
                  <a:pt x="0" y="18804"/>
                  <a:pt x="0" y="12114"/>
                </a:cubicBezTo>
                <a:cubicBezTo>
                  <a:pt x="0" y="5424"/>
                  <a:pt x="5423" y="0"/>
                  <a:pt x="12114" y="0"/>
                </a:cubicBezTo>
                <a:cubicBezTo>
                  <a:pt x="18804" y="0"/>
                  <a:pt x="24227" y="5423"/>
                  <a:pt x="24227" y="12114"/>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9AD863F3-8029-7FAB-655B-2ED527C97478}"/>
              </a:ext>
            </a:extLst>
          </p:cNvPr>
          <p:cNvSpPr txBox="1"/>
          <p:nvPr/>
        </p:nvSpPr>
        <p:spPr>
          <a:xfrm>
            <a:off x="2286369" y="5057678"/>
            <a:ext cx="1516203" cy="600164"/>
          </a:xfrm>
          <a:prstGeom prst="rect">
            <a:avLst/>
          </a:prstGeom>
          <a:solidFill>
            <a:schemeClr val="bg1"/>
          </a:solid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DEC-C + 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a:ea typeface="+mn-ea"/>
                <a:cs typeface="+mn-cs"/>
              </a:rPr>
              <a:t>(Cycle 1 Day 5) (n=92)</a:t>
            </a:r>
          </a:p>
        </p:txBody>
      </p:sp>
      <p:sp>
        <p:nvSpPr>
          <p:cNvPr id="161" name="Freeform: Shape 160">
            <a:extLst>
              <a:ext uri="{FF2B5EF4-FFF2-40B4-BE49-F238E27FC236}">
                <a16:creationId xmlns:a16="http://schemas.microsoft.com/office/drawing/2014/main" id="{D49C4507-F570-6C70-3E7D-1F0C2D4D8F1A}"/>
              </a:ext>
            </a:extLst>
          </p:cNvPr>
          <p:cNvSpPr/>
          <p:nvPr/>
        </p:nvSpPr>
        <p:spPr>
          <a:xfrm>
            <a:off x="2255585" y="2781022"/>
            <a:ext cx="3088946" cy="2191222"/>
          </a:xfrm>
          <a:custGeom>
            <a:avLst/>
            <a:gdLst>
              <a:gd name="connsiteX0" fmla="*/ 0 w 3088946"/>
              <a:gd name="connsiteY0" fmla="*/ 0 h 2191222"/>
              <a:gd name="connsiteX1" fmla="*/ 0 w 3088946"/>
              <a:gd name="connsiteY1" fmla="*/ 2191222 h 2191222"/>
              <a:gd name="connsiteX2" fmla="*/ 3088946 w 3088946"/>
              <a:gd name="connsiteY2" fmla="*/ 2191222 h 2191222"/>
            </a:gdLst>
            <a:ahLst/>
            <a:cxnLst>
              <a:cxn ang="0">
                <a:pos x="connsiteX0" y="connsiteY0"/>
              </a:cxn>
              <a:cxn ang="0">
                <a:pos x="connsiteX1" y="connsiteY1"/>
              </a:cxn>
              <a:cxn ang="0">
                <a:pos x="connsiteX2" y="connsiteY2"/>
              </a:cxn>
            </a:cxnLst>
            <a:rect l="l" t="t" r="r" b="b"/>
            <a:pathLst>
              <a:path w="3088946" h="2191222">
                <a:moveTo>
                  <a:pt x="0" y="0"/>
                </a:moveTo>
                <a:lnTo>
                  <a:pt x="0" y="2191222"/>
                </a:lnTo>
                <a:lnTo>
                  <a:pt x="3088946" y="2191222"/>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118BF09F-5B33-160F-497B-035B6C36B1CC}"/>
              </a:ext>
            </a:extLst>
          </p:cNvPr>
          <p:cNvSpPr/>
          <p:nvPr/>
        </p:nvSpPr>
        <p:spPr>
          <a:xfrm>
            <a:off x="2185550" y="2781022"/>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19B30AE1-6EBB-4D70-2CCB-3D70875925AB}"/>
              </a:ext>
            </a:extLst>
          </p:cNvPr>
          <p:cNvSpPr/>
          <p:nvPr/>
        </p:nvSpPr>
        <p:spPr>
          <a:xfrm>
            <a:off x="2185550" y="3328570"/>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E37A73C0-57F3-15A3-4322-EFD66557CEBA}"/>
              </a:ext>
            </a:extLst>
          </p:cNvPr>
          <p:cNvSpPr/>
          <p:nvPr/>
        </p:nvSpPr>
        <p:spPr>
          <a:xfrm>
            <a:off x="2185550" y="3876633"/>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0B75AE56-E416-DA05-E861-12C38CDB80A9}"/>
              </a:ext>
            </a:extLst>
          </p:cNvPr>
          <p:cNvSpPr/>
          <p:nvPr/>
        </p:nvSpPr>
        <p:spPr>
          <a:xfrm>
            <a:off x="2185550" y="4424697"/>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796DD3BA-CED3-4394-F2A8-59CC53511505}"/>
              </a:ext>
            </a:extLst>
          </p:cNvPr>
          <p:cNvSpPr/>
          <p:nvPr/>
        </p:nvSpPr>
        <p:spPr>
          <a:xfrm>
            <a:off x="2185550" y="4972589"/>
            <a:ext cx="70035" cy="17207"/>
          </a:xfrm>
          <a:custGeom>
            <a:avLst/>
            <a:gdLst>
              <a:gd name="connsiteX0" fmla="*/ 0 w 70035"/>
              <a:gd name="connsiteY0" fmla="*/ 0 h 17207"/>
              <a:gd name="connsiteX1" fmla="*/ 70035 w 70035"/>
              <a:gd name="connsiteY1" fmla="*/ 0 h 17207"/>
            </a:gdLst>
            <a:ahLst/>
            <a:cxnLst>
              <a:cxn ang="0">
                <a:pos x="connsiteX0" y="connsiteY0"/>
              </a:cxn>
              <a:cxn ang="0">
                <a:pos x="connsiteX1" y="connsiteY1"/>
              </a:cxn>
            </a:cxnLst>
            <a:rect l="l" t="t" r="r" b="b"/>
            <a:pathLst>
              <a:path w="70035" h="17207">
                <a:moveTo>
                  <a:pt x="0" y="0"/>
                </a:moveTo>
                <a:lnTo>
                  <a:pt x="7003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048C0653-2EA9-88C1-7320-C6506BB112F3}"/>
              </a:ext>
            </a:extLst>
          </p:cNvPr>
          <p:cNvSpPr/>
          <p:nvPr/>
        </p:nvSpPr>
        <p:spPr>
          <a:xfrm>
            <a:off x="3059279" y="4972589"/>
            <a:ext cx="17207" cy="70035"/>
          </a:xfrm>
          <a:custGeom>
            <a:avLst/>
            <a:gdLst>
              <a:gd name="connsiteX0" fmla="*/ 0 w 17207"/>
              <a:gd name="connsiteY0" fmla="*/ 0 h 70035"/>
              <a:gd name="connsiteX1" fmla="*/ 0 w 17207"/>
              <a:gd name="connsiteY1" fmla="*/ 70035 h 70035"/>
            </a:gdLst>
            <a:ahLst/>
            <a:cxnLst>
              <a:cxn ang="0">
                <a:pos x="connsiteX0" y="connsiteY0"/>
              </a:cxn>
              <a:cxn ang="0">
                <a:pos x="connsiteX1" y="connsiteY1"/>
              </a:cxn>
            </a:cxnLst>
            <a:rect l="l" t="t" r="r" b="b"/>
            <a:pathLst>
              <a:path w="17207" h="70035">
                <a:moveTo>
                  <a:pt x="0" y="0"/>
                </a:moveTo>
                <a:lnTo>
                  <a:pt x="0" y="70035"/>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B085D997-5C95-183A-B1FE-A9F5582976A8}"/>
              </a:ext>
            </a:extLst>
          </p:cNvPr>
          <p:cNvSpPr/>
          <p:nvPr/>
        </p:nvSpPr>
        <p:spPr>
          <a:xfrm>
            <a:off x="4706083" y="4972589"/>
            <a:ext cx="17207" cy="70035"/>
          </a:xfrm>
          <a:custGeom>
            <a:avLst/>
            <a:gdLst>
              <a:gd name="connsiteX0" fmla="*/ 0 w 17207"/>
              <a:gd name="connsiteY0" fmla="*/ 0 h 70035"/>
              <a:gd name="connsiteX1" fmla="*/ 0 w 17207"/>
              <a:gd name="connsiteY1" fmla="*/ 70035 h 70035"/>
            </a:gdLst>
            <a:ahLst/>
            <a:cxnLst>
              <a:cxn ang="0">
                <a:pos x="connsiteX0" y="connsiteY0"/>
              </a:cxn>
              <a:cxn ang="0">
                <a:pos x="connsiteX1" y="connsiteY1"/>
              </a:cxn>
            </a:cxnLst>
            <a:rect l="l" t="t" r="r" b="b"/>
            <a:pathLst>
              <a:path w="17207" h="70035">
                <a:moveTo>
                  <a:pt x="0" y="0"/>
                </a:moveTo>
                <a:lnTo>
                  <a:pt x="0" y="70035"/>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33659CA5-F880-E0E3-B5F8-407EA74A7D73}"/>
              </a:ext>
            </a:extLst>
          </p:cNvPr>
          <p:cNvSpPr/>
          <p:nvPr/>
        </p:nvSpPr>
        <p:spPr>
          <a:xfrm>
            <a:off x="2810801" y="4868311"/>
            <a:ext cx="497129" cy="17207"/>
          </a:xfrm>
          <a:custGeom>
            <a:avLst/>
            <a:gdLst>
              <a:gd name="connsiteX0" fmla="*/ 0 w 497129"/>
              <a:gd name="connsiteY0" fmla="*/ 0 h 17207"/>
              <a:gd name="connsiteX1" fmla="*/ 248479 w 497129"/>
              <a:gd name="connsiteY1" fmla="*/ 0 h 17207"/>
              <a:gd name="connsiteX2" fmla="*/ 497129 w 497129"/>
              <a:gd name="connsiteY2" fmla="*/ 0 h 17207"/>
            </a:gdLst>
            <a:ahLst/>
            <a:cxnLst>
              <a:cxn ang="0">
                <a:pos x="connsiteX0" y="connsiteY0"/>
              </a:cxn>
              <a:cxn ang="0">
                <a:pos x="connsiteX1" y="connsiteY1"/>
              </a:cxn>
              <a:cxn ang="0">
                <a:pos x="connsiteX2" y="connsiteY2"/>
              </a:cxn>
            </a:cxnLst>
            <a:rect l="l" t="t" r="r" b="b"/>
            <a:pathLst>
              <a:path w="497129" h="17207">
                <a:moveTo>
                  <a:pt x="0" y="0"/>
                </a:moveTo>
                <a:lnTo>
                  <a:pt x="248479" y="0"/>
                </a:lnTo>
                <a:lnTo>
                  <a:pt x="497129" y="0"/>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6A833BD8-710B-D773-1DBA-C70FFA3B1646}"/>
              </a:ext>
            </a:extLst>
          </p:cNvPr>
          <p:cNvSpPr/>
          <p:nvPr/>
        </p:nvSpPr>
        <p:spPr>
          <a:xfrm>
            <a:off x="2810801" y="3501163"/>
            <a:ext cx="497129" cy="17207"/>
          </a:xfrm>
          <a:custGeom>
            <a:avLst/>
            <a:gdLst>
              <a:gd name="connsiteX0" fmla="*/ 0 w 497129"/>
              <a:gd name="connsiteY0" fmla="*/ 0 h 17207"/>
              <a:gd name="connsiteX1" fmla="*/ 497129 w 497129"/>
              <a:gd name="connsiteY1" fmla="*/ 0 h 17207"/>
            </a:gdLst>
            <a:ahLst/>
            <a:cxnLst>
              <a:cxn ang="0">
                <a:pos x="connsiteX0" y="connsiteY0"/>
              </a:cxn>
              <a:cxn ang="0">
                <a:pos x="connsiteX1" y="connsiteY1"/>
              </a:cxn>
            </a:cxnLst>
            <a:rect l="l" t="t" r="r" b="b"/>
            <a:pathLst>
              <a:path w="497129" h="17207">
                <a:moveTo>
                  <a:pt x="0" y="0"/>
                </a:moveTo>
                <a:lnTo>
                  <a:pt x="497129"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CE27963B-9283-0291-5EEE-1BF0B1516FDF}"/>
              </a:ext>
            </a:extLst>
          </p:cNvPr>
          <p:cNvSpPr/>
          <p:nvPr/>
        </p:nvSpPr>
        <p:spPr>
          <a:xfrm>
            <a:off x="3059279" y="3501163"/>
            <a:ext cx="17207" cy="1367147"/>
          </a:xfrm>
          <a:custGeom>
            <a:avLst/>
            <a:gdLst>
              <a:gd name="connsiteX0" fmla="*/ 0 w 17207"/>
              <a:gd name="connsiteY0" fmla="*/ 0 h 1367147"/>
              <a:gd name="connsiteX1" fmla="*/ 0 w 17207"/>
              <a:gd name="connsiteY1" fmla="*/ 1367148 h 1367147"/>
            </a:gdLst>
            <a:ahLst/>
            <a:cxnLst>
              <a:cxn ang="0">
                <a:pos x="connsiteX0" y="connsiteY0"/>
              </a:cxn>
              <a:cxn ang="0">
                <a:pos x="connsiteX1" y="connsiteY1"/>
              </a:cxn>
            </a:cxnLst>
            <a:rect l="l" t="t" r="r" b="b"/>
            <a:pathLst>
              <a:path w="17207" h="1367147">
                <a:moveTo>
                  <a:pt x="0" y="0"/>
                </a:moveTo>
                <a:lnTo>
                  <a:pt x="0" y="1367148"/>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46E02177-DC7E-6EA7-318A-A4356A79DD70}"/>
              </a:ext>
            </a:extLst>
          </p:cNvPr>
          <p:cNvSpPr/>
          <p:nvPr/>
        </p:nvSpPr>
        <p:spPr>
          <a:xfrm>
            <a:off x="2558192" y="4128554"/>
            <a:ext cx="986342" cy="424168"/>
          </a:xfrm>
          <a:custGeom>
            <a:avLst/>
            <a:gdLst>
              <a:gd name="connsiteX0" fmla="*/ 0 w 986342"/>
              <a:gd name="connsiteY0" fmla="*/ 0 h 424168"/>
              <a:gd name="connsiteX1" fmla="*/ 986343 w 986342"/>
              <a:gd name="connsiteY1" fmla="*/ 0 h 424168"/>
              <a:gd name="connsiteX2" fmla="*/ 986343 w 986342"/>
              <a:gd name="connsiteY2" fmla="*/ 424169 h 424168"/>
              <a:gd name="connsiteX3" fmla="*/ 0 w 986342"/>
              <a:gd name="connsiteY3" fmla="*/ 424169 h 424168"/>
            </a:gdLst>
            <a:ahLst/>
            <a:cxnLst>
              <a:cxn ang="0">
                <a:pos x="connsiteX0" y="connsiteY0"/>
              </a:cxn>
              <a:cxn ang="0">
                <a:pos x="connsiteX1" y="connsiteY1"/>
              </a:cxn>
              <a:cxn ang="0">
                <a:pos x="connsiteX2" y="connsiteY2"/>
              </a:cxn>
              <a:cxn ang="0">
                <a:pos x="connsiteX3" y="connsiteY3"/>
              </a:cxn>
            </a:cxnLst>
            <a:rect l="l" t="t" r="r" b="b"/>
            <a:pathLst>
              <a:path w="986342" h="424168">
                <a:moveTo>
                  <a:pt x="0" y="0"/>
                </a:moveTo>
                <a:lnTo>
                  <a:pt x="986343" y="0"/>
                </a:lnTo>
                <a:lnTo>
                  <a:pt x="986343" y="424169"/>
                </a:lnTo>
                <a:lnTo>
                  <a:pt x="0" y="424169"/>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73" name="Graphic 53">
            <a:extLst>
              <a:ext uri="{FF2B5EF4-FFF2-40B4-BE49-F238E27FC236}">
                <a16:creationId xmlns:a16="http://schemas.microsoft.com/office/drawing/2014/main" id="{7ABE284E-54E2-204B-BF25-68D5A8D1993A}"/>
              </a:ext>
            </a:extLst>
          </p:cNvPr>
          <p:cNvGrpSpPr/>
          <p:nvPr/>
        </p:nvGrpSpPr>
        <p:grpSpPr>
          <a:xfrm>
            <a:off x="3047062" y="3015391"/>
            <a:ext cx="24434" cy="1861867"/>
            <a:chOff x="3504001" y="3015391"/>
            <a:chExt cx="24434" cy="1861867"/>
          </a:xfrm>
          <a:solidFill>
            <a:srgbClr val="FFFFFF"/>
          </a:solidFill>
        </p:grpSpPr>
        <p:sp>
          <p:nvSpPr>
            <p:cNvPr id="174" name="Freeform: Shape 173">
              <a:extLst>
                <a:ext uri="{FF2B5EF4-FFF2-40B4-BE49-F238E27FC236}">
                  <a16:creationId xmlns:a16="http://schemas.microsoft.com/office/drawing/2014/main" id="{E06D9991-3DA9-BF5A-B2F0-27DC35E78473}"/>
                </a:ext>
              </a:extLst>
            </p:cNvPr>
            <p:cNvSpPr/>
            <p:nvPr/>
          </p:nvSpPr>
          <p:spPr>
            <a:xfrm>
              <a:off x="3504001" y="485282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A97ADB01-3F98-450F-B448-22A2C5E2CB41}"/>
                </a:ext>
              </a:extLst>
            </p:cNvPr>
            <p:cNvSpPr/>
            <p:nvPr/>
          </p:nvSpPr>
          <p:spPr>
            <a:xfrm>
              <a:off x="3504001" y="482030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A3ACBB13-3635-AE8E-A479-AFC3C02A4F1E}"/>
                </a:ext>
              </a:extLst>
            </p:cNvPr>
            <p:cNvSpPr/>
            <p:nvPr/>
          </p:nvSpPr>
          <p:spPr>
            <a:xfrm>
              <a:off x="3504001" y="480378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A8DCF429-B750-CBC7-4523-460BCEC4E7E2}"/>
                </a:ext>
              </a:extLst>
            </p:cNvPr>
            <p:cNvSpPr/>
            <p:nvPr/>
          </p:nvSpPr>
          <p:spPr>
            <a:xfrm>
              <a:off x="3504001" y="477951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0DA7011D-6365-BF0C-8210-CC81D1F8266B}"/>
                </a:ext>
              </a:extLst>
            </p:cNvPr>
            <p:cNvSpPr/>
            <p:nvPr/>
          </p:nvSpPr>
          <p:spPr>
            <a:xfrm>
              <a:off x="3504001" y="476110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A0C4AEFE-1F9A-C067-8D55-E39B65C3EF95}"/>
                </a:ext>
              </a:extLst>
            </p:cNvPr>
            <p:cNvSpPr/>
            <p:nvPr/>
          </p:nvSpPr>
          <p:spPr>
            <a:xfrm>
              <a:off x="3504001" y="473667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71B23524-C4A9-2D92-6E1F-4447CE17285B}"/>
                </a:ext>
              </a:extLst>
            </p:cNvPr>
            <p:cNvSpPr/>
            <p:nvPr/>
          </p:nvSpPr>
          <p:spPr>
            <a:xfrm>
              <a:off x="3504001" y="468504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105A04AB-C05D-5DB5-9E89-E2DEAD6CC908}"/>
                </a:ext>
              </a:extLst>
            </p:cNvPr>
            <p:cNvSpPr/>
            <p:nvPr/>
          </p:nvSpPr>
          <p:spPr>
            <a:xfrm>
              <a:off x="3504001" y="466233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C7780541-8B90-6174-DA5B-4A92FD8E2802}"/>
                </a:ext>
              </a:extLst>
            </p:cNvPr>
            <p:cNvSpPr/>
            <p:nvPr/>
          </p:nvSpPr>
          <p:spPr>
            <a:xfrm>
              <a:off x="3504001" y="464667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3D7D4D29-020F-5451-3528-1D629CDDA3FF}"/>
                </a:ext>
              </a:extLst>
            </p:cNvPr>
            <p:cNvSpPr/>
            <p:nvPr/>
          </p:nvSpPr>
          <p:spPr>
            <a:xfrm>
              <a:off x="3504001" y="46279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9591FBC1-86C6-3BAB-44BB-A75695D0D318}"/>
                </a:ext>
              </a:extLst>
            </p:cNvPr>
            <p:cNvSpPr/>
            <p:nvPr/>
          </p:nvSpPr>
          <p:spPr>
            <a:xfrm>
              <a:off x="3504001" y="460847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638CB940-28BD-EA95-3907-1A6343AD9218}"/>
                </a:ext>
              </a:extLst>
            </p:cNvPr>
            <p:cNvSpPr/>
            <p:nvPr/>
          </p:nvSpPr>
          <p:spPr>
            <a:xfrm>
              <a:off x="3504001" y="45990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FD05C3A0-AB96-DCC7-BD19-536FCF6E519D}"/>
                </a:ext>
              </a:extLst>
            </p:cNvPr>
            <p:cNvSpPr/>
            <p:nvPr/>
          </p:nvSpPr>
          <p:spPr>
            <a:xfrm>
              <a:off x="3504001" y="45759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99461201-9DB0-DE55-8A69-6E911C1C984D}"/>
                </a:ext>
              </a:extLst>
            </p:cNvPr>
            <p:cNvSpPr/>
            <p:nvPr/>
          </p:nvSpPr>
          <p:spPr>
            <a:xfrm>
              <a:off x="3504001" y="45635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F67DF9EE-57D5-5349-DE2C-A6CD97018D17}"/>
                </a:ext>
              </a:extLst>
            </p:cNvPr>
            <p:cNvSpPr/>
            <p:nvPr/>
          </p:nvSpPr>
          <p:spPr>
            <a:xfrm>
              <a:off x="3504001" y="454343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027BFB36-65DB-238C-C5E8-F41ABB58F227}"/>
                </a:ext>
              </a:extLst>
            </p:cNvPr>
            <p:cNvSpPr/>
            <p:nvPr/>
          </p:nvSpPr>
          <p:spPr>
            <a:xfrm>
              <a:off x="3504001" y="452828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746F3783-58B7-8DAA-4006-4C554398D89F}"/>
                </a:ext>
              </a:extLst>
            </p:cNvPr>
            <p:cNvSpPr/>
            <p:nvPr/>
          </p:nvSpPr>
          <p:spPr>
            <a:xfrm>
              <a:off x="3504001" y="451607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01BCF2C4-488C-C16E-3908-A2F4F87BBAC5}"/>
                </a:ext>
              </a:extLst>
            </p:cNvPr>
            <p:cNvSpPr/>
            <p:nvPr/>
          </p:nvSpPr>
          <p:spPr>
            <a:xfrm>
              <a:off x="3504001" y="45038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8FF362EB-FF51-D005-97FE-5F80CBDF8C95}"/>
                </a:ext>
              </a:extLst>
            </p:cNvPr>
            <p:cNvSpPr/>
            <p:nvPr/>
          </p:nvSpPr>
          <p:spPr>
            <a:xfrm>
              <a:off x="3504001" y="448888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2C77880B-36E1-D660-CE52-1E76998A132F}"/>
                </a:ext>
              </a:extLst>
            </p:cNvPr>
            <p:cNvSpPr/>
            <p:nvPr/>
          </p:nvSpPr>
          <p:spPr>
            <a:xfrm>
              <a:off x="3504001" y="447666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725222FB-7A5B-1325-880D-F8CC126FBFDE}"/>
                </a:ext>
              </a:extLst>
            </p:cNvPr>
            <p:cNvSpPr/>
            <p:nvPr/>
          </p:nvSpPr>
          <p:spPr>
            <a:xfrm>
              <a:off x="3504001" y="446152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EDEF2973-815E-D8EA-69E3-8B0D3989900E}"/>
                </a:ext>
              </a:extLst>
            </p:cNvPr>
            <p:cNvSpPr/>
            <p:nvPr/>
          </p:nvSpPr>
          <p:spPr>
            <a:xfrm>
              <a:off x="3504001" y="44463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3DBEBFD0-958A-5868-DA81-6D46A7074C37}"/>
                </a:ext>
              </a:extLst>
            </p:cNvPr>
            <p:cNvSpPr/>
            <p:nvPr/>
          </p:nvSpPr>
          <p:spPr>
            <a:xfrm>
              <a:off x="3504001" y="443416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4A1EAE4A-417B-882A-48ED-AA9123AA67E0}"/>
                </a:ext>
              </a:extLst>
            </p:cNvPr>
            <p:cNvSpPr/>
            <p:nvPr/>
          </p:nvSpPr>
          <p:spPr>
            <a:xfrm>
              <a:off x="3504001" y="441815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0A261D09-81B1-8590-A8E9-F5B4EE36345B}"/>
                </a:ext>
              </a:extLst>
            </p:cNvPr>
            <p:cNvSpPr/>
            <p:nvPr/>
          </p:nvSpPr>
          <p:spPr>
            <a:xfrm>
              <a:off x="3504001" y="440301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D3812A1A-91B2-2E8F-5EB0-9025CF0A9141}"/>
                </a:ext>
              </a:extLst>
            </p:cNvPr>
            <p:cNvSpPr/>
            <p:nvPr/>
          </p:nvSpPr>
          <p:spPr>
            <a:xfrm>
              <a:off x="3504001" y="439079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653D4BCF-E052-C021-9688-D0B991C6E316}"/>
                </a:ext>
              </a:extLst>
            </p:cNvPr>
            <p:cNvSpPr/>
            <p:nvPr/>
          </p:nvSpPr>
          <p:spPr>
            <a:xfrm>
              <a:off x="3504001" y="436361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2F63618A-D9D0-B81B-1947-16D8A3149A31}"/>
                </a:ext>
              </a:extLst>
            </p:cNvPr>
            <p:cNvSpPr/>
            <p:nvPr/>
          </p:nvSpPr>
          <p:spPr>
            <a:xfrm>
              <a:off x="3504001" y="434846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4C342D8A-8D4D-65D3-12FA-A7E9ECF99438}"/>
                </a:ext>
              </a:extLst>
            </p:cNvPr>
            <p:cNvSpPr/>
            <p:nvPr/>
          </p:nvSpPr>
          <p:spPr>
            <a:xfrm>
              <a:off x="3504001" y="433625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9B317EA1-6F50-B957-CAA0-96075EC556F8}"/>
                </a:ext>
              </a:extLst>
            </p:cNvPr>
            <p:cNvSpPr/>
            <p:nvPr/>
          </p:nvSpPr>
          <p:spPr>
            <a:xfrm>
              <a:off x="3504001" y="431749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F1DAC7B4-591A-7463-749B-F66D6ADE628B}"/>
                </a:ext>
              </a:extLst>
            </p:cNvPr>
            <p:cNvSpPr/>
            <p:nvPr/>
          </p:nvSpPr>
          <p:spPr>
            <a:xfrm>
              <a:off x="3504001" y="42865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F553F6C0-EAE8-6FAE-C2EA-231A5B3ECB8D}"/>
                </a:ext>
              </a:extLst>
            </p:cNvPr>
            <p:cNvSpPr/>
            <p:nvPr/>
          </p:nvSpPr>
          <p:spPr>
            <a:xfrm>
              <a:off x="3504001" y="42557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7865DCE9-0D42-6022-7D57-0147D238617C}"/>
                </a:ext>
              </a:extLst>
            </p:cNvPr>
            <p:cNvSpPr/>
            <p:nvPr/>
          </p:nvSpPr>
          <p:spPr>
            <a:xfrm>
              <a:off x="3504001" y="423128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E6EEEB8D-DD74-6C21-6F71-F9D0D39B84B7}"/>
                </a:ext>
              </a:extLst>
            </p:cNvPr>
            <p:cNvSpPr/>
            <p:nvPr/>
          </p:nvSpPr>
          <p:spPr>
            <a:xfrm>
              <a:off x="3504001" y="42027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8B9C5A5A-8525-434C-4220-A3B77A4875AA}"/>
                </a:ext>
              </a:extLst>
            </p:cNvPr>
            <p:cNvSpPr/>
            <p:nvPr/>
          </p:nvSpPr>
          <p:spPr>
            <a:xfrm>
              <a:off x="3504001" y="41872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FB9C10BA-473E-845F-0E5E-1B4DF082B8A7}"/>
                </a:ext>
              </a:extLst>
            </p:cNvPr>
            <p:cNvSpPr/>
            <p:nvPr/>
          </p:nvSpPr>
          <p:spPr>
            <a:xfrm>
              <a:off x="3504001" y="417054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A6A82A09-E03B-7BF4-302D-3C87C9BF12CD}"/>
                </a:ext>
              </a:extLst>
            </p:cNvPr>
            <p:cNvSpPr/>
            <p:nvPr/>
          </p:nvSpPr>
          <p:spPr>
            <a:xfrm>
              <a:off x="3504001" y="414610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65DDD3FF-4E15-870A-E294-69E80F0F67A5}"/>
                </a:ext>
              </a:extLst>
            </p:cNvPr>
            <p:cNvSpPr/>
            <p:nvPr/>
          </p:nvSpPr>
          <p:spPr>
            <a:xfrm>
              <a:off x="3504001" y="411564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03D142E1-ADEB-7140-98EF-E6322702E235}"/>
                </a:ext>
              </a:extLst>
            </p:cNvPr>
            <p:cNvSpPr/>
            <p:nvPr/>
          </p:nvSpPr>
          <p:spPr>
            <a:xfrm>
              <a:off x="3504001" y="40886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49674C56-A902-1CA1-78DF-E927DEC016FF}"/>
                </a:ext>
              </a:extLst>
            </p:cNvPr>
            <p:cNvSpPr/>
            <p:nvPr/>
          </p:nvSpPr>
          <p:spPr>
            <a:xfrm>
              <a:off x="3504001" y="407641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91146F46-9FFB-70C7-DBE5-49DE437AF7D8}"/>
                </a:ext>
              </a:extLst>
            </p:cNvPr>
            <p:cNvSpPr/>
            <p:nvPr/>
          </p:nvSpPr>
          <p:spPr>
            <a:xfrm>
              <a:off x="3504001" y="405215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D2A89853-A50F-D0CF-E755-9E7AC0195673}"/>
                </a:ext>
              </a:extLst>
            </p:cNvPr>
            <p:cNvSpPr/>
            <p:nvPr/>
          </p:nvSpPr>
          <p:spPr>
            <a:xfrm>
              <a:off x="3504001" y="403735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B7609738-EAE0-1979-033A-88D15AFB463C}"/>
                </a:ext>
              </a:extLst>
            </p:cNvPr>
            <p:cNvSpPr/>
            <p:nvPr/>
          </p:nvSpPr>
          <p:spPr>
            <a:xfrm>
              <a:off x="3504001" y="402788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A3C9A8FB-27A9-1B90-E522-6A91E277E6FD}"/>
                </a:ext>
              </a:extLst>
            </p:cNvPr>
            <p:cNvSpPr/>
            <p:nvPr/>
          </p:nvSpPr>
          <p:spPr>
            <a:xfrm>
              <a:off x="3504001" y="396835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88BBDB48-F2F7-0F70-DCDC-A94C2617CB62}"/>
                </a:ext>
              </a:extLst>
            </p:cNvPr>
            <p:cNvSpPr/>
            <p:nvPr/>
          </p:nvSpPr>
          <p:spPr>
            <a:xfrm>
              <a:off x="3504001" y="392292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EA29513D-8094-2AC7-7B3C-9A89C605318A}"/>
                </a:ext>
              </a:extLst>
            </p:cNvPr>
            <p:cNvSpPr/>
            <p:nvPr/>
          </p:nvSpPr>
          <p:spPr>
            <a:xfrm>
              <a:off x="3504001" y="393049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702F88A5-FBC2-1589-C6BC-7EC78FFC5DF1}"/>
                </a:ext>
              </a:extLst>
            </p:cNvPr>
            <p:cNvSpPr/>
            <p:nvPr/>
          </p:nvSpPr>
          <p:spPr>
            <a:xfrm>
              <a:off x="3504001" y="387422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DED5B02C-0A92-76E0-CC1E-3530C59980E1}"/>
                </a:ext>
              </a:extLst>
            </p:cNvPr>
            <p:cNvSpPr/>
            <p:nvPr/>
          </p:nvSpPr>
          <p:spPr>
            <a:xfrm>
              <a:off x="3504001" y="385718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29ACABF2-785C-C2C3-5AF1-6B18E4932201}"/>
                </a:ext>
              </a:extLst>
            </p:cNvPr>
            <p:cNvSpPr/>
            <p:nvPr/>
          </p:nvSpPr>
          <p:spPr>
            <a:xfrm>
              <a:off x="3504001" y="360853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CCEC5E42-0D48-4AFF-8EBE-AFBD3ADB0997}"/>
                </a:ext>
              </a:extLst>
            </p:cNvPr>
            <p:cNvSpPr/>
            <p:nvPr/>
          </p:nvSpPr>
          <p:spPr>
            <a:xfrm>
              <a:off x="3504001" y="349152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F4FE42DA-EC2E-EB77-C49A-5B5B752E242C}"/>
                </a:ext>
              </a:extLst>
            </p:cNvPr>
            <p:cNvSpPr/>
            <p:nvPr/>
          </p:nvSpPr>
          <p:spPr>
            <a:xfrm>
              <a:off x="3504001" y="330207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0E02EDE3-A53E-CFCB-B7A3-5FC2667D497E}"/>
                </a:ext>
              </a:extLst>
            </p:cNvPr>
            <p:cNvSpPr/>
            <p:nvPr/>
          </p:nvSpPr>
          <p:spPr>
            <a:xfrm>
              <a:off x="3504001" y="301539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F45C7DBE-B47F-EC1E-E1C3-1DF5744CAFCE}"/>
                </a:ext>
              </a:extLst>
            </p:cNvPr>
            <p:cNvSpPr/>
            <p:nvPr/>
          </p:nvSpPr>
          <p:spPr>
            <a:xfrm>
              <a:off x="3504001" y="399433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CBA80EE1-322D-95CD-CF0F-2CA13FACFB06}"/>
                </a:ext>
              </a:extLst>
            </p:cNvPr>
            <p:cNvSpPr/>
            <p:nvPr/>
          </p:nvSpPr>
          <p:spPr>
            <a:xfrm>
              <a:off x="3504001" y="398469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28" name="Freeform: Shape 227">
            <a:extLst>
              <a:ext uri="{FF2B5EF4-FFF2-40B4-BE49-F238E27FC236}">
                <a16:creationId xmlns:a16="http://schemas.microsoft.com/office/drawing/2014/main" id="{72094BFE-1D36-C64D-2318-33339F8C01DB}"/>
              </a:ext>
            </a:extLst>
          </p:cNvPr>
          <p:cNvSpPr/>
          <p:nvPr/>
        </p:nvSpPr>
        <p:spPr>
          <a:xfrm>
            <a:off x="2558192" y="4340552"/>
            <a:ext cx="986514" cy="17207"/>
          </a:xfrm>
          <a:custGeom>
            <a:avLst/>
            <a:gdLst>
              <a:gd name="connsiteX0" fmla="*/ 0 w 986514"/>
              <a:gd name="connsiteY0" fmla="*/ 0 h 17207"/>
              <a:gd name="connsiteX1" fmla="*/ 986515 w 986514"/>
              <a:gd name="connsiteY1" fmla="*/ 0 h 17207"/>
            </a:gdLst>
            <a:ahLst/>
            <a:cxnLst>
              <a:cxn ang="0">
                <a:pos x="connsiteX0" y="connsiteY0"/>
              </a:cxn>
              <a:cxn ang="0">
                <a:pos x="connsiteX1" y="connsiteY1"/>
              </a:cxn>
            </a:cxnLst>
            <a:rect l="l" t="t" r="r" b="b"/>
            <a:pathLst>
              <a:path w="986514" h="17207">
                <a:moveTo>
                  <a:pt x="0" y="0"/>
                </a:moveTo>
                <a:lnTo>
                  <a:pt x="986515"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29" name="Graphic 53">
            <a:extLst>
              <a:ext uri="{FF2B5EF4-FFF2-40B4-BE49-F238E27FC236}">
                <a16:creationId xmlns:a16="http://schemas.microsoft.com/office/drawing/2014/main" id="{D4CF7C1D-DE6A-4AC5-466B-E0B9365E124E}"/>
              </a:ext>
            </a:extLst>
          </p:cNvPr>
          <p:cNvGrpSpPr/>
          <p:nvPr/>
        </p:nvGrpSpPr>
        <p:grpSpPr>
          <a:xfrm>
            <a:off x="2558192" y="4430376"/>
            <a:ext cx="986514" cy="17207"/>
            <a:chOff x="3015131" y="4430376"/>
            <a:chExt cx="986514" cy="17207"/>
          </a:xfrm>
        </p:grpSpPr>
        <p:sp>
          <p:nvSpPr>
            <p:cNvPr id="230" name="Freeform: Shape 229">
              <a:extLst>
                <a:ext uri="{FF2B5EF4-FFF2-40B4-BE49-F238E27FC236}">
                  <a16:creationId xmlns:a16="http://schemas.microsoft.com/office/drawing/2014/main" id="{79863C25-1B38-4B41-E746-04083D21BF90}"/>
                </a:ext>
              </a:extLst>
            </p:cNvPr>
            <p:cNvSpPr/>
            <p:nvPr/>
          </p:nvSpPr>
          <p:spPr>
            <a:xfrm>
              <a:off x="3015131" y="4430376"/>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E633AAB1-DADA-1E0C-06BB-ED095A83A0C4}"/>
                </a:ext>
              </a:extLst>
            </p:cNvPr>
            <p:cNvSpPr/>
            <p:nvPr/>
          </p:nvSpPr>
          <p:spPr>
            <a:xfrm>
              <a:off x="3164838" y="4430376"/>
              <a:ext cx="735971" cy="17207"/>
            </a:xfrm>
            <a:custGeom>
              <a:avLst/>
              <a:gdLst>
                <a:gd name="connsiteX0" fmla="*/ 0 w 735971"/>
                <a:gd name="connsiteY0" fmla="*/ 0 h 17207"/>
                <a:gd name="connsiteX1" fmla="*/ 735971 w 735971"/>
                <a:gd name="connsiteY1" fmla="*/ 0 h 17207"/>
              </a:gdLst>
              <a:ahLst/>
              <a:cxnLst>
                <a:cxn ang="0">
                  <a:pos x="connsiteX0" y="connsiteY0"/>
                </a:cxn>
                <a:cxn ang="0">
                  <a:pos x="connsiteX1" y="connsiteY1"/>
                </a:cxn>
              </a:cxnLst>
              <a:rect l="l" t="t" r="r" b="b"/>
              <a:pathLst>
                <a:path w="735971" h="17207">
                  <a:moveTo>
                    <a:pt x="0" y="0"/>
                  </a:moveTo>
                  <a:lnTo>
                    <a:pt x="735971"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3E91CEFC-054D-6DFD-15B3-D9026C9EE61A}"/>
                </a:ext>
              </a:extLst>
            </p:cNvPr>
            <p:cNvSpPr/>
            <p:nvPr/>
          </p:nvSpPr>
          <p:spPr>
            <a:xfrm>
              <a:off x="3950023" y="4430376"/>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3" name="Freeform: Shape 232">
            <a:extLst>
              <a:ext uri="{FF2B5EF4-FFF2-40B4-BE49-F238E27FC236}">
                <a16:creationId xmlns:a16="http://schemas.microsoft.com/office/drawing/2014/main" id="{43C19E13-B4A1-11E7-E0E4-DCC658CFC619}"/>
              </a:ext>
            </a:extLst>
          </p:cNvPr>
          <p:cNvSpPr/>
          <p:nvPr/>
        </p:nvSpPr>
        <p:spPr>
          <a:xfrm>
            <a:off x="4465347" y="4902726"/>
            <a:ext cx="497129" cy="17207"/>
          </a:xfrm>
          <a:custGeom>
            <a:avLst/>
            <a:gdLst>
              <a:gd name="connsiteX0" fmla="*/ 0 w 497129"/>
              <a:gd name="connsiteY0" fmla="*/ 0 h 17207"/>
              <a:gd name="connsiteX1" fmla="*/ 248651 w 497129"/>
              <a:gd name="connsiteY1" fmla="*/ 0 h 17207"/>
              <a:gd name="connsiteX2" fmla="*/ 497129 w 497129"/>
              <a:gd name="connsiteY2" fmla="*/ 0 h 17207"/>
            </a:gdLst>
            <a:ahLst/>
            <a:cxnLst>
              <a:cxn ang="0">
                <a:pos x="connsiteX0" y="connsiteY0"/>
              </a:cxn>
              <a:cxn ang="0">
                <a:pos x="connsiteX1" y="connsiteY1"/>
              </a:cxn>
              <a:cxn ang="0">
                <a:pos x="connsiteX2" y="connsiteY2"/>
              </a:cxn>
            </a:cxnLst>
            <a:rect l="l" t="t" r="r" b="b"/>
            <a:pathLst>
              <a:path w="497129" h="17207">
                <a:moveTo>
                  <a:pt x="0" y="0"/>
                </a:moveTo>
                <a:lnTo>
                  <a:pt x="248651" y="0"/>
                </a:lnTo>
                <a:lnTo>
                  <a:pt x="497129" y="0"/>
                </a:lnTo>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D46AD0C0-FAA4-F116-CD76-2369BD5E0E04}"/>
              </a:ext>
            </a:extLst>
          </p:cNvPr>
          <p:cNvSpPr/>
          <p:nvPr/>
        </p:nvSpPr>
        <p:spPr>
          <a:xfrm>
            <a:off x="4465348" y="3703008"/>
            <a:ext cx="497129" cy="17207"/>
          </a:xfrm>
          <a:custGeom>
            <a:avLst/>
            <a:gdLst>
              <a:gd name="connsiteX0" fmla="*/ 0 w 497129"/>
              <a:gd name="connsiteY0" fmla="*/ 0 h 17207"/>
              <a:gd name="connsiteX1" fmla="*/ 497129 w 497129"/>
              <a:gd name="connsiteY1" fmla="*/ 0 h 17207"/>
            </a:gdLst>
            <a:ahLst/>
            <a:cxnLst>
              <a:cxn ang="0">
                <a:pos x="connsiteX0" y="connsiteY0"/>
              </a:cxn>
              <a:cxn ang="0">
                <a:pos x="connsiteX1" y="connsiteY1"/>
              </a:cxn>
            </a:cxnLst>
            <a:rect l="l" t="t" r="r" b="b"/>
            <a:pathLst>
              <a:path w="497129" h="17207">
                <a:moveTo>
                  <a:pt x="0" y="0"/>
                </a:moveTo>
                <a:lnTo>
                  <a:pt x="497129"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87A0E89B-8C49-59ED-B8A7-6A7CB3EB3558}"/>
              </a:ext>
            </a:extLst>
          </p:cNvPr>
          <p:cNvSpPr/>
          <p:nvPr/>
        </p:nvSpPr>
        <p:spPr>
          <a:xfrm>
            <a:off x="4706083" y="3703008"/>
            <a:ext cx="17207" cy="1199717"/>
          </a:xfrm>
          <a:custGeom>
            <a:avLst/>
            <a:gdLst>
              <a:gd name="connsiteX0" fmla="*/ 0 w 17207"/>
              <a:gd name="connsiteY0" fmla="*/ 0 h 1199717"/>
              <a:gd name="connsiteX1" fmla="*/ 0 w 17207"/>
              <a:gd name="connsiteY1" fmla="*/ 1199718 h 1199717"/>
            </a:gdLst>
            <a:ahLst/>
            <a:cxnLst>
              <a:cxn ang="0">
                <a:pos x="connsiteX0" y="connsiteY0"/>
              </a:cxn>
              <a:cxn ang="0">
                <a:pos x="connsiteX1" y="connsiteY1"/>
              </a:cxn>
            </a:cxnLst>
            <a:rect l="l" t="t" r="r" b="b"/>
            <a:pathLst>
              <a:path w="17207" h="1199717">
                <a:moveTo>
                  <a:pt x="0" y="0"/>
                </a:moveTo>
                <a:lnTo>
                  <a:pt x="0" y="1199718"/>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599049C5-B671-119A-A90F-046495785ADA}"/>
              </a:ext>
            </a:extLst>
          </p:cNvPr>
          <p:cNvSpPr/>
          <p:nvPr/>
        </p:nvSpPr>
        <p:spPr>
          <a:xfrm>
            <a:off x="4212911" y="4246770"/>
            <a:ext cx="986342" cy="376847"/>
          </a:xfrm>
          <a:custGeom>
            <a:avLst/>
            <a:gdLst>
              <a:gd name="connsiteX0" fmla="*/ 0 w 986342"/>
              <a:gd name="connsiteY0" fmla="*/ 0 h 376847"/>
              <a:gd name="connsiteX1" fmla="*/ 986343 w 986342"/>
              <a:gd name="connsiteY1" fmla="*/ 0 h 376847"/>
              <a:gd name="connsiteX2" fmla="*/ 986343 w 986342"/>
              <a:gd name="connsiteY2" fmla="*/ 376848 h 376847"/>
              <a:gd name="connsiteX3" fmla="*/ 0 w 986342"/>
              <a:gd name="connsiteY3" fmla="*/ 376848 h 376847"/>
            </a:gdLst>
            <a:ahLst/>
            <a:cxnLst>
              <a:cxn ang="0">
                <a:pos x="connsiteX0" y="connsiteY0"/>
              </a:cxn>
              <a:cxn ang="0">
                <a:pos x="connsiteX1" y="connsiteY1"/>
              </a:cxn>
              <a:cxn ang="0">
                <a:pos x="connsiteX2" y="connsiteY2"/>
              </a:cxn>
              <a:cxn ang="0">
                <a:pos x="connsiteX3" y="connsiteY3"/>
              </a:cxn>
            </a:cxnLst>
            <a:rect l="l" t="t" r="r" b="b"/>
            <a:pathLst>
              <a:path w="986342" h="376847">
                <a:moveTo>
                  <a:pt x="0" y="0"/>
                </a:moveTo>
                <a:lnTo>
                  <a:pt x="986343" y="0"/>
                </a:lnTo>
                <a:lnTo>
                  <a:pt x="986343" y="376848"/>
                </a:lnTo>
                <a:lnTo>
                  <a:pt x="0" y="376848"/>
                </a:lnTo>
                <a:close/>
              </a:path>
            </a:pathLst>
          </a:custGeom>
          <a:no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E36455FF-AC84-BE16-8AA1-BBB2EEF81014}"/>
              </a:ext>
            </a:extLst>
          </p:cNvPr>
          <p:cNvSpPr/>
          <p:nvPr/>
        </p:nvSpPr>
        <p:spPr>
          <a:xfrm>
            <a:off x="4212911" y="4390798"/>
            <a:ext cx="986342" cy="17207"/>
          </a:xfrm>
          <a:custGeom>
            <a:avLst/>
            <a:gdLst>
              <a:gd name="connsiteX0" fmla="*/ 0 w 986342"/>
              <a:gd name="connsiteY0" fmla="*/ 0 h 17207"/>
              <a:gd name="connsiteX1" fmla="*/ 986343 w 986342"/>
              <a:gd name="connsiteY1" fmla="*/ 0 h 17207"/>
            </a:gdLst>
            <a:ahLst/>
            <a:cxnLst>
              <a:cxn ang="0">
                <a:pos x="connsiteX0" y="connsiteY0"/>
              </a:cxn>
              <a:cxn ang="0">
                <a:pos x="connsiteX1" y="connsiteY1"/>
              </a:cxn>
            </a:cxnLst>
            <a:rect l="l" t="t" r="r" b="b"/>
            <a:pathLst>
              <a:path w="986342" h="17207">
                <a:moveTo>
                  <a:pt x="0" y="0"/>
                </a:moveTo>
                <a:lnTo>
                  <a:pt x="98634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38" name="Graphic 53">
            <a:extLst>
              <a:ext uri="{FF2B5EF4-FFF2-40B4-BE49-F238E27FC236}">
                <a16:creationId xmlns:a16="http://schemas.microsoft.com/office/drawing/2014/main" id="{303E4A45-2693-0FDA-A982-04F061968484}"/>
              </a:ext>
            </a:extLst>
          </p:cNvPr>
          <p:cNvGrpSpPr/>
          <p:nvPr/>
        </p:nvGrpSpPr>
        <p:grpSpPr>
          <a:xfrm>
            <a:off x="4212911" y="4464791"/>
            <a:ext cx="986342" cy="17207"/>
            <a:chOff x="4273871" y="4464791"/>
            <a:chExt cx="986342" cy="17207"/>
          </a:xfrm>
        </p:grpSpPr>
        <p:sp>
          <p:nvSpPr>
            <p:cNvPr id="239" name="Freeform: Shape 238">
              <a:extLst>
                <a:ext uri="{FF2B5EF4-FFF2-40B4-BE49-F238E27FC236}">
                  <a16:creationId xmlns:a16="http://schemas.microsoft.com/office/drawing/2014/main" id="{5C1677BF-40B5-8620-8D88-096A86BBAC7D}"/>
                </a:ext>
              </a:extLst>
            </p:cNvPr>
            <p:cNvSpPr/>
            <p:nvPr/>
          </p:nvSpPr>
          <p:spPr>
            <a:xfrm>
              <a:off x="4273871" y="4464791"/>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7AD5A4D7-BC83-5F25-EC79-C3201338CFB2}"/>
                </a:ext>
              </a:extLst>
            </p:cNvPr>
            <p:cNvSpPr/>
            <p:nvPr/>
          </p:nvSpPr>
          <p:spPr>
            <a:xfrm>
              <a:off x="4423578" y="4464791"/>
              <a:ext cx="735971" cy="17207"/>
            </a:xfrm>
            <a:custGeom>
              <a:avLst/>
              <a:gdLst>
                <a:gd name="connsiteX0" fmla="*/ 0 w 735971"/>
                <a:gd name="connsiteY0" fmla="*/ 0 h 17207"/>
                <a:gd name="connsiteX1" fmla="*/ 735971 w 735971"/>
                <a:gd name="connsiteY1" fmla="*/ 0 h 17207"/>
              </a:gdLst>
              <a:ahLst/>
              <a:cxnLst>
                <a:cxn ang="0">
                  <a:pos x="connsiteX0" y="connsiteY0"/>
                </a:cxn>
                <a:cxn ang="0">
                  <a:pos x="connsiteX1" y="connsiteY1"/>
                </a:cxn>
              </a:cxnLst>
              <a:rect l="l" t="t" r="r" b="b"/>
              <a:pathLst>
                <a:path w="735971" h="17207">
                  <a:moveTo>
                    <a:pt x="0" y="0"/>
                  </a:moveTo>
                  <a:lnTo>
                    <a:pt x="735971" y="0"/>
                  </a:lnTo>
                </a:path>
              </a:pathLst>
            </a:custGeom>
            <a:ln w="15875" cap="sq">
              <a:solidFill>
                <a:srgbClr val="000000"/>
              </a:solidFill>
              <a:custDash>
                <a:ds d="427500" sp="42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5D45CF28-C152-1DA5-44A1-3A11BE3DAB6C}"/>
                </a:ext>
              </a:extLst>
            </p:cNvPr>
            <p:cNvSpPr/>
            <p:nvPr/>
          </p:nvSpPr>
          <p:spPr>
            <a:xfrm>
              <a:off x="5208591" y="4464791"/>
              <a:ext cx="51622" cy="17207"/>
            </a:xfrm>
            <a:custGeom>
              <a:avLst/>
              <a:gdLst>
                <a:gd name="connsiteX0" fmla="*/ 0 w 51622"/>
                <a:gd name="connsiteY0" fmla="*/ 0 h 17207"/>
                <a:gd name="connsiteX1" fmla="*/ 51623 w 51622"/>
                <a:gd name="connsiteY1" fmla="*/ 0 h 17207"/>
              </a:gdLst>
              <a:ahLst/>
              <a:cxnLst>
                <a:cxn ang="0">
                  <a:pos x="connsiteX0" y="connsiteY0"/>
                </a:cxn>
                <a:cxn ang="0">
                  <a:pos x="connsiteX1" y="connsiteY1"/>
                </a:cxn>
              </a:cxnLst>
              <a:rect l="l" t="t" r="r" b="b"/>
              <a:pathLst>
                <a:path w="51622" h="17207">
                  <a:moveTo>
                    <a:pt x="0" y="0"/>
                  </a:moveTo>
                  <a:lnTo>
                    <a:pt x="51623" y="0"/>
                  </a:lnTo>
                </a:path>
              </a:pathLst>
            </a:custGeom>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2" name="Freeform: Shape 241">
            <a:extLst>
              <a:ext uri="{FF2B5EF4-FFF2-40B4-BE49-F238E27FC236}">
                <a16:creationId xmlns:a16="http://schemas.microsoft.com/office/drawing/2014/main" id="{C0C5BDDB-6571-C37C-0695-78792D5ED7F0}"/>
              </a:ext>
            </a:extLst>
          </p:cNvPr>
          <p:cNvSpPr/>
          <p:nvPr/>
        </p:nvSpPr>
        <p:spPr>
          <a:xfrm>
            <a:off x="4693865" y="489050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F691C782-F7C9-DDF2-63EC-8F2AF6DF298D}"/>
              </a:ext>
            </a:extLst>
          </p:cNvPr>
          <p:cNvSpPr/>
          <p:nvPr/>
        </p:nvSpPr>
        <p:spPr>
          <a:xfrm>
            <a:off x="4693865" y="4800684"/>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3C759414-7315-412E-B52C-8D4D87507A0E}"/>
              </a:ext>
            </a:extLst>
          </p:cNvPr>
          <p:cNvSpPr/>
          <p:nvPr/>
        </p:nvSpPr>
        <p:spPr>
          <a:xfrm>
            <a:off x="4693865" y="475732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9B09EAE0-E614-FA5F-F878-00380CA717C9}"/>
              </a:ext>
            </a:extLst>
          </p:cNvPr>
          <p:cNvSpPr/>
          <p:nvPr/>
        </p:nvSpPr>
        <p:spPr>
          <a:xfrm>
            <a:off x="4693865" y="470655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DBEEB32A-F872-C8D0-4328-E932CFE063D0}"/>
              </a:ext>
            </a:extLst>
          </p:cNvPr>
          <p:cNvSpPr/>
          <p:nvPr/>
        </p:nvSpPr>
        <p:spPr>
          <a:xfrm>
            <a:off x="4693865" y="469072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958C5240-AA1C-3614-42D6-9B250CAD4414}"/>
              </a:ext>
            </a:extLst>
          </p:cNvPr>
          <p:cNvSpPr/>
          <p:nvPr/>
        </p:nvSpPr>
        <p:spPr>
          <a:xfrm>
            <a:off x="4693865" y="467248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9F3BC996-5D3D-D6A6-C01C-D31B7D93D22D}"/>
              </a:ext>
            </a:extLst>
          </p:cNvPr>
          <p:cNvSpPr/>
          <p:nvPr/>
        </p:nvSpPr>
        <p:spPr>
          <a:xfrm>
            <a:off x="4693865" y="464822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3A603E63-D17A-FD12-9C4E-F50362E6380F}"/>
              </a:ext>
            </a:extLst>
          </p:cNvPr>
          <p:cNvSpPr/>
          <p:nvPr/>
        </p:nvSpPr>
        <p:spPr>
          <a:xfrm>
            <a:off x="4693865" y="46236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3D8584B0-DAD4-27CF-F07B-4430663D0CD0}"/>
              </a:ext>
            </a:extLst>
          </p:cNvPr>
          <p:cNvSpPr/>
          <p:nvPr/>
        </p:nvSpPr>
        <p:spPr>
          <a:xfrm>
            <a:off x="4693865" y="459935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0929404A-E133-4BFF-88D3-09A0360E2775}"/>
              </a:ext>
            </a:extLst>
          </p:cNvPr>
          <p:cNvSpPr/>
          <p:nvPr/>
        </p:nvSpPr>
        <p:spPr>
          <a:xfrm>
            <a:off x="4693865" y="458145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05D8FE21-96EB-7DDD-E2CB-0635C2E4E938}"/>
              </a:ext>
            </a:extLst>
          </p:cNvPr>
          <p:cNvSpPr/>
          <p:nvPr/>
        </p:nvSpPr>
        <p:spPr>
          <a:xfrm>
            <a:off x="4693865" y="455151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21E4FDF3-EE02-B791-F10A-5499AB7CBF5B}"/>
              </a:ext>
            </a:extLst>
          </p:cNvPr>
          <p:cNvSpPr/>
          <p:nvPr/>
        </p:nvSpPr>
        <p:spPr>
          <a:xfrm>
            <a:off x="4693865" y="453930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D98CCE02-C41C-40B8-01F8-D70B3106861C}"/>
              </a:ext>
            </a:extLst>
          </p:cNvPr>
          <p:cNvSpPr/>
          <p:nvPr/>
        </p:nvSpPr>
        <p:spPr>
          <a:xfrm>
            <a:off x="4693865" y="452106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D3094E4-9E47-E5EC-6356-05988699093D}"/>
              </a:ext>
            </a:extLst>
          </p:cNvPr>
          <p:cNvSpPr/>
          <p:nvPr/>
        </p:nvSpPr>
        <p:spPr>
          <a:xfrm>
            <a:off x="4693865" y="450282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B3DEF08B-7BD0-0781-17FB-67C341B4C366}"/>
              </a:ext>
            </a:extLst>
          </p:cNvPr>
          <p:cNvSpPr/>
          <p:nvPr/>
        </p:nvSpPr>
        <p:spPr>
          <a:xfrm>
            <a:off x="4693865" y="447150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08B06295-0E09-CD77-F46A-F6DB996D68D7}"/>
              </a:ext>
            </a:extLst>
          </p:cNvPr>
          <p:cNvSpPr/>
          <p:nvPr/>
        </p:nvSpPr>
        <p:spPr>
          <a:xfrm>
            <a:off x="4693865" y="444723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6702A2C9-203F-886F-5CAC-97B12FF357D8}"/>
              </a:ext>
            </a:extLst>
          </p:cNvPr>
          <p:cNvSpPr/>
          <p:nvPr/>
        </p:nvSpPr>
        <p:spPr>
          <a:xfrm>
            <a:off x="4693865" y="441316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3981D5D5-4F30-A5D3-7572-01FA42CE81DA}"/>
              </a:ext>
            </a:extLst>
          </p:cNvPr>
          <p:cNvSpPr/>
          <p:nvPr/>
        </p:nvSpPr>
        <p:spPr>
          <a:xfrm>
            <a:off x="4693865" y="439888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2494BA9C-62E9-5FEA-7A2F-BBAB78DDA5ED}"/>
              </a:ext>
            </a:extLst>
          </p:cNvPr>
          <p:cNvSpPr/>
          <p:nvPr/>
        </p:nvSpPr>
        <p:spPr>
          <a:xfrm>
            <a:off x="4693865" y="43827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B9C72B70-C741-E7AF-5D4F-F9A2F894E1B3}"/>
              </a:ext>
            </a:extLst>
          </p:cNvPr>
          <p:cNvSpPr/>
          <p:nvPr/>
        </p:nvSpPr>
        <p:spPr>
          <a:xfrm>
            <a:off x="4693865" y="436653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2093BF1F-5137-3BEF-054F-11F0479738C0}"/>
              </a:ext>
            </a:extLst>
          </p:cNvPr>
          <p:cNvSpPr/>
          <p:nvPr/>
        </p:nvSpPr>
        <p:spPr>
          <a:xfrm>
            <a:off x="4693865" y="43472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8DFDBF33-88CF-B9C7-A0B9-2C0E23E78850}"/>
              </a:ext>
            </a:extLst>
          </p:cNvPr>
          <p:cNvSpPr/>
          <p:nvPr/>
        </p:nvSpPr>
        <p:spPr>
          <a:xfrm>
            <a:off x="4693865" y="433143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96D66999-C369-AC82-8870-5D45FD54AAB4}"/>
              </a:ext>
            </a:extLst>
          </p:cNvPr>
          <p:cNvSpPr/>
          <p:nvPr/>
        </p:nvSpPr>
        <p:spPr>
          <a:xfrm>
            <a:off x="4693865" y="431560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189859F7-B9D3-83F9-EC6B-4912DD68E566}"/>
              </a:ext>
            </a:extLst>
          </p:cNvPr>
          <p:cNvSpPr/>
          <p:nvPr/>
        </p:nvSpPr>
        <p:spPr>
          <a:xfrm>
            <a:off x="4693865" y="429839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C2AA3E20-A217-9029-72C6-6F55CB2366E1}"/>
              </a:ext>
            </a:extLst>
          </p:cNvPr>
          <p:cNvSpPr/>
          <p:nvPr/>
        </p:nvSpPr>
        <p:spPr>
          <a:xfrm>
            <a:off x="4693865" y="4284111"/>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75FF1E3A-1159-1386-6B53-A4B3B42C335E}"/>
              </a:ext>
            </a:extLst>
          </p:cNvPr>
          <p:cNvSpPr/>
          <p:nvPr/>
        </p:nvSpPr>
        <p:spPr>
          <a:xfrm>
            <a:off x="4693865" y="426982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088A3F1A-2F71-023E-3130-F3E13534679B}"/>
              </a:ext>
            </a:extLst>
          </p:cNvPr>
          <p:cNvSpPr/>
          <p:nvPr/>
        </p:nvSpPr>
        <p:spPr>
          <a:xfrm>
            <a:off x="4693865" y="42491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FA2BEDE3-8B18-CEDE-FE24-8370A93FB4F6}"/>
              </a:ext>
            </a:extLst>
          </p:cNvPr>
          <p:cNvSpPr/>
          <p:nvPr/>
        </p:nvSpPr>
        <p:spPr>
          <a:xfrm>
            <a:off x="4693865" y="4227842"/>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F94633A0-A199-514C-5A50-480F3A51788B}"/>
              </a:ext>
            </a:extLst>
          </p:cNvPr>
          <p:cNvSpPr/>
          <p:nvPr/>
        </p:nvSpPr>
        <p:spPr>
          <a:xfrm>
            <a:off x="4693865" y="420357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9AD33D67-2BA2-73C7-8B56-90F250B77075}"/>
              </a:ext>
            </a:extLst>
          </p:cNvPr>
          <p:cNvSpPr/>
          <p:nvPr/>
        </p:nvSpPr>
        <p:spPr>
          <a:xfrm>
            <a:off x="4693865" y="417191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B792D7B3-5611-C40E-8399-E4FB27148A20}"/>
              </a:ext>
            </a:extLst>
          </p:cNvPr>
          <p:cNvSpPr/>
          <p:nvPr/>
        </p:nvSpPr>
        <p:spPr>
          <a:xfrm>
            <a:off x="4693865" y="415333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D40DCC27-88AB-F259-2464-B408BE3748A3}"/>
              </a:ext>
            </a:extLst>
          </p:cNvPr>
          <p:cNvSpPr/>
          <p:nvPr/>
        </p:nvSpPr>
        <p:spPr>
          <a:xfrm>
            <a:off x="4693865" y="413199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7DDA9885-BA65-7C4D-F6E4-5448ABD5B54D}"/>
              </a:ext>
            </a:extLst>
          </p:cNvPr>
          <p:cNvSpPr/>
          <p:nvPr/>
        </p:nvSpPr>
        <p:spPr>
          <a:xfrm>
            <a:off x="4693865" y="4097580"/>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2810DFC8-3D93-281B-27AC-CAC3ABAC169A}"/>
              </a:ext>
            </a:extLst>
          </p:cNvPr>
          <p:cNvSpPr/>
          <p:nvPr/>
        </p:nvSpPr>
        <p:spPr>
          <a:xfrm>
            <a:off x="4693865" y="401911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C1186489-E08B-4E39-8841-0537981F4EB7}"/>
              </a:ext>
            </a:extLst>
          </p:cNvPr>
          <p:cNvSpPr/>
          <p:nvPr/>
        </p:nvSpPr>
        <p:spPr>
          <a:xfrm>
            <a:off x="4693865" y="4001905"/>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B02E2CE2-F9E2-934E-91C6-A9CBC61FA07E}"/>
              </a:ext>
            </a:extLst>
          </p:cNvPr>
          <p:cNvSpPr/>
          <p:nvPr/>
        </p:nvSpPr>
        <p:spPr>
          <a:xfrm>
            <a:off x="4693865" y="3946669"/>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E4B8463B-7082-0BF6-B74C-03CB38647AB5}"/>
              </a:ext>
            </a:extLst>
          </p:cNvPr>
          <p:cNvSpPr/>
          <p:nvPr/>
        </p:nvSpPr>
        <p:spPr>
          <a:xfrm>
            <a:off x="4693865" y="3919997"/>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03B9E45C-946B-032C-CC8A-0DAE326419BE}"/>
              </a:ext>
            </a:extLst>
          </p:cNvPr>
          <p:cNvSpPr/>
          <p:nvPr/>
        </p:nvSpPr>
        <p:spPr>
          <a:xfrm>
            <a:off x="4693865" y="3743963"/>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D58ED7D7-20CF-F0CD-A23C-263AE7BE4673}"/>
              </a:ext>
            </a:extLst>
          </p:cNvPr>
          <p:cNvSpPr/>
          <p:nvPr/>
        </p:nvSpPr>
        <p:spPr>
          <a:xfrm>
            <a:off x="4693865" y="369302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69543711-B02A-C219-2A09-311D38905059}"/>
              </a:ext>
            </a:extLst>
          </p:cNvPr>
          <p:cNvSpPr/>
          <p:nvPr/>
        </p:nvSpPr>
        <p:spPr>
          <a:xfrm>
            <a:off x="4693865" y="3629876"/>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44574A31-38A7-526A-CBA6-0B4323A3DA9F}"/>
              </a:ext>
            </a:extLst>
          </p:cNvPr>
          <p:cNvSpPr/>
          <p:nvPr/>
        </p:nvSpPr>
        <p:spPr>
          <a:xfrm>
            <a:off x="4693865" y="3581178"/>
            <a:ext cx="24434" cy="24434"/>
          </a:xfrm>
          <a:custGeom>
            <a:avLst/>
            <a:gdLst>
              <a:gd name="connsiteX0" fmla="*/ 24435 w 24434"/>
              <a:gd name="connsiteY0" fmla="*/ 12217 h 24434"/>
              <a:gd name="connsiteX1" fmla="*/ 12217 w 24434"/>
              <a:gd name="connsiteY1" fmla="*/ 24435 h 24434"/>
              <a:gd name="connsiteX2" fmla="*/ 0 w 24434"/>
              <a:gd name="connsiteY2" fmla="*/ 12217 h 24434"/>
              <a:gd name="connsiteX3" fmla="*/ 12217 w 24434"/>
              <a:gd name="connsiteY3" fmla="*/ 0 h 24434"/>
              <a:gd name="connsiteX4" fmla="*/ 24435 w 24434"/>
              <a:gd name="connsiteY4" fmla="*/ 12217 h 2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4" h="24434">
                <a:moveTo>
                  <a:pt x="24435" y="12217"/>
                </a:moveTo>
                <a:cubicBezTo>
                  <a:pt x="24435" y="18965"/>
                  <a:pt x="18965" y="24435"/>
                  <a:pt x="12217" y="24435"/>
                </a:cubicBezTo>
                <a:cubicBezTo>
                  <a:pt x="5470" y="24435"/>
                  <a:pt x="0" y="18965"/>
                  <a:pt x="0" y="12217"/>
                </a:cubicBezTo>
                <a:cubicBezTo>
                  <a:pt x="0" y="5470"/>
                  <a:pt x="5470" y="0"/>
                  <a:pt x="12217" y="0"/>
                </a:cubicBezTo>
                <a:cubicBezTo>
                  <a:pt x="18965" y="0"/>
                  <a:pt x="24435" y="5470"/>
                  <a:pt x="24435" y="12217"/>
                </a:cubicBezTo>
                <a:close/>
              </a:path>
            </a:pathLst>
          </a:custGeom>
          <a:solidFill>
            <a:srgbClr val="FFFFFF"/>
          </a:solidFill>
          <a:ln w="15875"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03A0C16F-2500-B553-58CC-C1F077AEC9A7}"/>
              </a:ext>
            </a:extLst>
          </p:cNvPr>
          <p:cNvSpPr txBox="1"/>
          <p:nvPr/>
        </p:nvSpPr>
        <p:spPr>
          <a:xfrm rot="16200000">
            <a:off x="800328" y="3692680"/>
            <a:ext cx="1516203" cy="43088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Plasma Decitabine AUC</a:t>
            </a:r>
            <a:r>
              <a:rPr kumimoji="0" lang="en-GB" sz="1100" b="1" i="0" u="none" strike="noStrike" kern="1200" cap="none" spc="0" normalizeH="0" baseline="-25000" noProof="0">
                <a:ln>
                  <a:noFill/>
                </a:ln>
                <a:solidFill>
                  <a:prstClr val="black"/>
                </a:solidFill>
                <a:effectLst/>
                <a:uLnTx/>
                <a:uFillTx/>
                <a:latin typeface="Arial" panose="020B0604020202020204"/>
                <a:ea typeface="+mn-ea"/>
                <a:cs typeface="+mn-cs"/>
              </a:rPr>
              <a:t>0–24</a:t>
            </a:r>
            <a:r>
              <a:rPr kumimoji="0" lang="en-GB" sz="1100" b="1" i="0" u="none" strike="noStrike" kern="1200" cap="none" spc="0" normalizeH="0" baseline="0" noProof="0">
                <a:ln>
                  <a:noFill/>
                </a:ln>
                <a:solidFill>
                  <a:prstClr val="black"/>
                </a:solidFill>
                <a:effectLst/>
                <a:uLnTx/>
                <a:uFillTx/>
                <a:latin typeface="Arial" panose="020B0604020202020204"/>
                <a:ea typeface="+mn-ea"/>
                <a:cs typeface="+mn-cs"/>
              </a:rPr>
              <a:t> (h*ng/mL)</a:t>
            </a:r>
          </a:p>
        </p:txBody>
      </p:sp>
      <p:sp>
        <p:nvSpPr>
          <p:cNvPr id="56" name="TextBox 55">
            <a:extLst>
              <a:ext uri="{FF2B5EF4-FFF2-40B4-BE49-F238E27FC236}">
                <a16:creationId xmlns:a16="http://schemas.microsoft.com/office/drawing/2014/main" id="{6DF7CC13-DD62-7D2B-1E8E-41EAED7EAC5F}"/>
              </a:ext>
            </a:extLst>
          </p:cNvPr>
          <p:cNvSpPr txBox="1"/>
          <p:nvPr/>
        </p:nvSpPr>
        <p:spPr>
          <a:xfrm>
            <a:off x="2028535" y="4878055"/>
            <a:ext cx="103202"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57" name="TextBox 56">
            <a:extLst>
              <a:ext uri="{FF2B5EF4-FFF2-40B4-BE49-F238E27FC236}">
                <a16:creationId xmlns:a16="http://schemas.microsoft.com/office/drawing/2014/main" id="{8D38FCD6-7F8D-B140-4E2A-170D624BF6D9}"/>
              </a:ext>
            </a:extLst>
          </p:cNvPr>
          <p:cNvSpPr txBox="1"/>
          <p:nvPr/>
        </p:nvSpPr>
        <p:spPr>
          <a:xfrm>
            <a:off x="1816728" y="4347880"/>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200</a:t>
            </a:r>
          </a:p>
        </p:txBody>
      </p:sp>
      <p:sp>
        <p:nvSpPr>
          <p:cNvPr id="58" name="TextBox 57">
            <a:extLst>
              <a:ext uri="{FF2B5EF4-FFF2-40B4-BE49-F238E27FC236}">
                <a16:creationId xmlns:a16="http://schemas.microsoft.com/office/drawing/2014/main" id="{9293F023-F7C1-4776-F771-DD28B0E3A958}"/>
              </a:ext>
            </a:extLst>
          </p:cNvPr>
          <p:cNvSpPr txBox="1"/>
          <p:nvPr/>
        </p:nvSpPr>
        <p:spPr>
          <a:xfrm>
            <a:off x="1816728" y="3787267"/>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400</a:t>
            </a:r>
          </a:p>
        </p:txBody>
      </p:sp>
      <p:sp>
        <p:nvSpPr>
          <p:cNvPr id="59" name="TextBox 58">
            <a:extLst>
              <a:ext uri="{FF2B5EF4-FFF2-40B4-BE49-F238E27FC236}">
                <a16:creationId xmlns:a16="http://schemas.microsoft.com/office/drawing/2014/main" id="{2AF0FAF2-0A45-2695-94C4-9FABEC24EC30}"/>
              </a:ext>
            </a:extLst>
          </p:cNvPr>
          <p:cNvSpPr txBox="1"/>
          <p:nvPr/>
        </p:nvSpPr>
        <p:spPr>
          <a:xfrm>
            <a:off x="1816728" y="3250608"/>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600</a:t>
            </a:r>
          </a:p>
        </p:txBody>
      </p:sp>
      <p:sp>
        <p:nvSpPr>
          <p:cNvPr id="60" name="TextBox 59">
            <a:extLst>
              <a:ext uri="{FF2B5EF4-FFF2-40B4-BE49-F238E27FC236}">
                <a16:creationId xmlns:a16="http://schemas.microsoft.com/office/drawing/2014/main" id="{F14C4EC4-0F57-90C3-E768-9347CEF2A5E6}"/>
              </a:ext>
            </a:extLst>
          </p:cNvPr>
          <p:cNvSpPr txBox="1"/>
          <p:nvPr/>
        </p:nvSpPr>
        <p:spPr>
          <a:xfrm>
            <a:off x="1816728" y="2696004"/>
            <a:ext cx="315009" cy="169277"/>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800</a:t>
            </a:r>
          </a:p>
        </p:txBody>
      </p:sp>
      <p:sp>
        <p:nvSpPr>
          <p:cNvPr id="4" name="TextBox 3">
            <a:extLst>
              <a:ext uri="{FF2B5EF4-FFF2-40B4-BE49-F238E27FC236}">
                <a16:creationId xmlns:a16="http://schemas.microsoft.com/office/drawing/2014/main" id="{32693127-B1A2-285B-B4CC-8EC63BA63AF1}"/>
              </a:ext>
            </a:extLst>
          </p:cNvPr>
          <p:cNvSpPr txBox="1"/>
          <p:nvPr/>
        </p:nvSpPr>
        <p:spPr>
          <a:xfrm>
            <a:off x="3935830" y="5057678"/>
            <a:ext cx="1572816" cy="60016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DEC-C alone </a:t>
            </a:r>
            <a:b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GB" sz="1100" b="0" i="0" u="none" strike="noStrike" kern="1200" cap="none" spc="0" normalizeH="0" baseline="0" noProof="0">
                <a:ln>
                  <a:noFill/>
                </a:ln>
                <a:solidFill>
                  <a:prstClr val="black"/>
                </a:solidFill>
                <a:effectLst/>
                <a:uLnTx/>
                <a:uFillTx/>
                <a:latin typeface="Arial" panose="020B0604020202020204"/>
                <a:ea typeface="+mn-ea"/>
                <a:cs typeface="+mn-cs"/>
              </a:rPr>
              <a:t>(Cycle 1 Day 5 or Cycle 2 Day 5) (n=75)</a:t>
            </a:r>
          </a:p>
        </p:txBody>
      </p:sp>
      <p:sp>
        <p:nvSpPr>
          <p:cNvPr id="10" name="TextBox 9">
            <a:extLst>
              <a:ext uri="{FF2B5EF4-FFF2-40B4-BE49-F238E27FC236}">
                <a16:creationId xmlns:a16="http://schemas.microsoft.com/office/drawing/2014/main" id="{F77274FF-26E2-45E5-2AE0-AB5ECA867012}"/>
              </a:ext>
            </a:extLst>
          </p:cNvPr>
          <p:cNvSpPr txBox="1"/>
          <p:nvPr/>
        </p:nvSpPr>
        <p:spPr>
          <a:xfrm>
            <a:off x="639763" y="5667905"/>
            <a:ext cx="10208499" cy="646331"/>
          </a:xfrm>
          <a:prstGeom prst="rect">
            <a:avLst/>
          </a:prstGeom>
          <a:noFill/>
        </p:spPr>
        <p:txBody>
          <a:bodyPr wrap="square">
            <a:spAutoFit/>
          </a:bodyPr>
          <a:lstStyle>
            <a:defPPr>
              <a:defRPr lang="en-US"/>
            </a:defPPr>
            <a:lvl1pPr>
              <a:defRPr sz="900" baseline="30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Open circles represent individual data. Line within the box represents the mean and the dotted line represents the median. The whiskers show the lowest data value still within 1.5 IQR of the lower quartile, and the highest value still within 1.5 IQR of the upper quartile, where IQR is the interquartile range (the difference between the third and first quartiles, the middle 50%).</a:t>
            </a:r>
            <a:b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AUC</a:t>
            </a:r>
            <a:r>
              <a:rPr kumimoji="0" lang="en-US" sz="900" b="0" i="0" u="none" strike="noStrike" kern="1200" cap="none" spc="0" normalizeH="0" baseline="-25000" noProof="0" dirty="0">
                <a:ln>
                  <a:noFill/>
                </a:ln>
                <a:solidFill>
                  <a:prstClr val="black"/>
                </a:solidFill>
                <a:effectLst/>
                <a:uLnTx/>
                <a:uFillTx/>
                <a:latin typeface="Arial" panose="020B0604020202020204"/>
                <a:ea typeface="+mn-ea"/>
                <a:cs typeface="+mn-cs"/>
              </a:rPr>
              <a:t>0–24</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area under the curve from 0 to 24 hours;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a:t>
            </a:r>
            <a:r>
              <a:rPr kumimoji="0" lang="en-US" sz="900" b="0" i="0" u="none" strike="noStrike" kern="1200" cap="none" spc="0" normalizeH="0" baseline="-25000" noProof="0" dirty="0" err="1">
                <a:ln>
                  <a:noFill/>
                </a:ln>
                <a:solidFill>
                  <a:prstClr val="black"/>
                </a:solidFill>
                <a:effectLst/>
                <a:uLnTx/>
                <a:uFillTx/>
                <a:latin typeface="Arial" panose="020B0604020202020204"/>
                <a:ea typeface="+mn-ea"/>
                <a:cs typeface="+mn-cs"/>
              </a:rPr>
              <a:t>max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maximum concentration; DEC-C, decitabine-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IQR, interquartile range; PK, pharmacokinetic; VEN,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5" name="Text Placeholder 4">
            <a:extLst>
              <a:ext uri="{FF2B5EF4-FFF2-40B4-BE49-F238E27FC236}">
                <a16:creationId xmlns:a16="http://schemas.microsoft.com/office/drawing/2014/main" id="{9EEF137E-3E59-481D-EE78-6D1E9E48A666}"/>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3734905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Erba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B328B44C-4494-1061-FB7F-B8976F37BF12}"/>
              </a:ext>
            </a:extLst>
          </p:cNvPr>
          <p:cNvGraphicFramePr>
            <a:graphicFrameLocks/>
          </p:cNvGraphicFramePr>
          <p:nvPr>
            <p:extLst>
              <p:ext uri="{D42A27DB-BD31-4B8C-83A1-F6EECF244321}">
                <p14:modId xmlns:p14="http://schemas.microsoft.com/office/powerpoint/2010/main" val="3087911138"/>
              </p:ext>
            </p:extLst>
          </p:nvPr>
        </p:nvGraphicFramePr>
        <p:xfrm>
          <a:off x="835596" y="1294723"/>
          <a:ext cx="10439887" cy="5347144"/>
        </p:xfrm>
        <a:graphic>
          <a:graphicData uri="http://schemas.openxmlformats.org/drawingml/2006/table">
            <a:tbl>
              <a:tblPr firstRow="1" bandRow="1">
                <a:tableStyleId>{F2DE63D5-997A-4646-A377-4702673A728D}</a:tableStyleId>
              </a:tblPr>
              <a:tblGrid>
                <a:gridCol w="2861677">
                  <a:extLst>
                    <a:ext uri="{9D8B030D-6E8A-4147-A177-3AD203B41FA5}">
                      <a16:colId xmlns:a16="http://schemas.microsoft.com/office/drawing/2014/main" val="20000"/>
                    </a:ext>
                  </a:extLst>
                </a:gridCol>
                <a:gridCol w="7578210">
                  <a:extLst>
                    <a:ext uri="{9D8B030D-6E8A-4147-A177-3AD203B41FA5}">
                      <a16:colId xmlns:a16="http://schemas.microsoft.com/office/drawing/2014/main" val="20001"/>
                    </a:ext>
                  </a:extLst>
                </a:gridCol>
              </a:tblGrid>
              <a:tr h="107279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Bristol Myers Squibb, Daiichi Sankyo Inc, Gilead Sciences Inc, </a:t>
                      </a:r>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Incyte Corporation, Jazz Pharmaceuticals Inc, Kura Oncology, Novartis, Pfizer Inc, Servier Pharmaceuticals LLC,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2521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Agios Pharmaceuticals Inc, ALX Oncology, Amgen Inc, </a:t>
                      </a:r>
                      <a:r>
                        <a:rPr lang="en-US" sz="1800" b="0" kern="1200" dirty="0" err="1">
                          <a:solidFill>
                            <a:schemeClr val="tx1"/>
                          </a:solidFill>
                          <a:effectLst/>
                          <a:latin typeface="+mn-lt"/>
                          <a:ea typeface="+mn-ea"/>
                          <a:cs typeface="+mn-cs"/>
                        </a:rPr>
                        <a:t>Aptose</a:t>
                      </a:r>
                      <a:r>
                        <a:rPr lang="en-US" sz="1800" b="0" kern="1200" dirty="0">
                          <a:solidFill>
                            <a:schemeClr val="tx1"/>
                          </a:solidFill>
                          <a:effectLst/>
                          <a:latin typeface="+mn-lt"/>
                          <a:ea typeface="+mn-ea"/>
                          <a:cs typeface="+mn-cs"/>
                        </a:rPr>
                        <a:t> Biosciences Inc, </a:t>
                      </a:r>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Daiichi Sankyo Inc, Forma Therapeutics, Gilead Sciences Inc, </a:t>
                      </a:r>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Jazz Pharmaceuticals Inc, Kura Oncology, </a:t>
                      </a:r>
                      <a:r>
                        <a:rPr lang="en-US" sz="1800" b="0" kern="1200" dirty="0" err="1">
                          <a:solidFill>
                            <a:schemeClr val="tx1"/>
                          </a:solidFill>
                          <a:effectLst/>
                          <a:latin typeface="+mn-lt"/>
                          <a:ea typeface="+mn-ea"/>
                          <a:cs typeface="+mn-cs"/>
                        </a:rPr>
                        <a:t>MacroGenics</a:t>
                      </a:r>
                      <a:r>
                        <a:rPr lang="en-US" sz="1800" b="0" kern="1200" dirty="0">
                          <a:solidFill>
                            <a:schemeClr val="tx1"/>
                          </a:solidFill>
                          <a:effectLst/>
                          <a:latin typeface="+mn-lt"/>
                          <a:ea typeface="+mn-ea"/>
                          <a:cs typeface="+mn-cs"/>
                        </a:rPr>
                        <a:t> Inc, Novartis, </a:t>
                      </a:r>
                      <a:r>
                        <a:rPr lang="en-US" sz="1800" b="0" kern="1200" dirty="0" err="1">
                          <a:solidFill>
                            <a:schemeClr val="tx1"/>
                          </a:solidFill>
                          <a:effectLst/>
                          <a:latin typeface="+mn-lt"/>
                          <a:ea typeface="+mn-ea"/>
                          <a:cs typeface="+mn-cs"/>
                        </a:rPr>
                        <a:t>Oryzon</a:t>
                      </a:r>
                      <a:r>
                        <a:rPr lang="en-US" sz="1800" b="0" kern="1200" dirty="0">
                          <a:solidFill>
                            <a:schemeClr val="tx1"/>
                          </a:solidFill>
                          <a:effectLst/>
                          <a:latin typeface="+mn-lt"/>
                          <a:ea typeface="+mn-ea"/>
                          <a:cs typeface="+mn-cs"/>
                        </a:rPr>
                        <a:t>, PTC Therapeutics, Sumitomo Pharma America,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1831690"/>
                  </a:ext>
                </a:extLst>
              </a:tr>
              <a:tr h="736894">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Incyte Corporation, Jazz Pharmaceuticals Inc,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7475493"/>
                  </a:ext>
                </a:extLst>
              </a:tr>
              <a:tr h="384885">
                <a:tc>
                  <a:txBody>
                    <a:bodyPr/>
                    <a:lstStyle/>
                    <a:p>
                      <a:r>
                        <a:rPr lang="en-US" sz="1800" b="1" kern="1200" dirty="0">
                          <a:solidFill>
                            <a:schemeClr val="tx1"/>
                          </a:solidFill>
                          <a:effectLst/>
                          <a:latin typeface="+mn-lt"/>
                          <a:ea typeface="+mn-ea"/>
                          <a:cs typeface="+mn-cs"/>
                        </a:rPr>
                        <a:t>Study IRCs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(Chair, VIALE-A and VIALE-C)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2520809"/>
                  </a:ext>
                </a:extLst>
              </a:tr>
              <a:tr h="567947">
                <a:tc>
                  <a:txBody>
                    <a:bodyPr/>
                    <a:lstStyle/>
                    <a:p>
                      <a:r>
                        <a:rPr lang="en-US" sz="1800" b="1" kern="1200" dirty="0">
                          <a:solidFill>
                            <a:schemeClr val="tx1"/>
                          </a:solidFill>
                          <a:effectLst/>
                          <a:latin typeface="+mn-lt"/>
                          <a:ea typeface="+mn-ea"/>
                          <a:cs typeface="+mn-cs"/>
                        </a:rPr>
                        <a:t>Study Steering Committee Chairs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(AML Registry), Daiichi Sankyo Inc (</a:t>
                      </a:r>
                      <a:r>
                        <a:rPr lang="en-US" sz="1800" b="0" kern="1200" dirty="0" err="1">
                          <a:solidFill>
                            <a:schemeClr val="tx1"/>
                          </a:solidFill>
                          <a:effectLst/>
                          <a:latin typeface="+mn-lt"/>
                          <a:ea typeface="+mn-ea"/>
                          <a:cs typeface="+mn-cs"/>
                        </a:rPr>
                        <a:t>QuANTUM</a:t>
                      </a:r>
                      <a:r>
                        <a:rPr lang="en-US" sz="1800" b="0" kern="1200" dirty="0">
                          <a:solidFill>
                            <a:schemeClr val="tx1"/>
                          </a:solidFill>
                          <a:effectLst/>
                          <a:latin typeface="+mn-lt"/>
                          <a:ea typeface="+mn-ea"/>
                          <a:cs typeface="+mn-cs"/>
                        </a:rPr>
                        <a:t>-First and </a:t>
                      </a:r>
                      <a:r>
                        <a:rPr lang="en-US" sz="1800" b="0" kern="1200" dirty="0" err="1">
                          <a:solidFill>
                            <a:schemeClr val="tx1"/>
                          </a:solidFill>
                          <a:effectLst/>
                          <a:latin typeface="+mn-lt"/>
                          <a:ea typeface="+mn-ea"/>
                          <a:cs typeface="+mn-cs"/>
                        </a:rPr>
                        <a:t>QuANTUM</a:t>
                      </a:r>
                      <a:r>
                        <a:rPr lang="en-US" sz="1800" b="0" kern="1200" dirty="0">
                          <a:solidFill>
                            <a:schemeClr val="tx1"/>
                          </a:solidFill>
                          <a:effectLst/>
                          <a:latin typeface="+mn-lt"/>
                          <a:ea typeface="+mn-ea"/>
                          <a:cs typeface="+mn-cs"/>
                        </a:rPr>
                        <a:t>-Wild)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860206"/>
                  </a:ext>
                </a:extLst>
              </a:tr>
              <a:tr h="384885">
                <a:tc>
                  <a:txBody>
                    <a:bodyPr/>
                    <a:lstStyle/>
                    <a:p>
                      <a:r>
                        <a:rPr lang="en-US" sz="1800" b="1" kern="1200" dirty="0">
                          <a:solidFill>
                            <a:schemeClr val="tx1"/>
                          </a:solidFill>
                          <a:effectLst/>
                          <a:latin typeface="+mn-lt"/>
                          <a:ea typeface="+mn-ea"/>
                          <a:cs typeface="+mn-cs"/>
                        </a:rPr>
                        <a:t>Study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GlycoMimetics</a:t>
                      </a:r>
                      <a:r>
                        <a:rPr lang="en-US" sz="1800" b="0" kern="1200" dirty="0">
                          <a:solidFill>
                            <a:schemeClr val="tx1"/>
                          </a:solidFill>
                          <a:effectLst/>
                          <a:latin typeface="+mn-lt"/>
                          <a:ea typeface="+mn-ea"/>
                          <a:cs typeface="+mn-cs"/>
                        </a:rPr>
                        <a:t> Inc, Kura Oncology, 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533794"/>
                  </a:ext>
                </a:extLst>
              </a:tr>
              <a:tr h="567947">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Fortrea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0932862"/>
                  </a:ext>
                </a:extLst>
              </a:tr>
            </a:tbl>
          </a:graphicData>
        </a:graphic>
      </p:graphicFrame>
    </p:spTree>
    <p:custDataLst>
      <p:tags r:id="rId1"/>
    </p:custDataLst>
    <p:extLst>
      <p:ext uri="{BB962C8B-B14F-4D97-AF65-F5344CB8AC3E}">
        <p14:creationId xmlns:p14="http://schemas.microsoft.com/office/powerpoint/2010/main" val="3141460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C7304-075D-AE18-8C0D-F1D03C090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ADD76-C127-F356-05C5-EDE58A1D855F}"/>
              </a:ext>
            </a:extLst>
          </p:cNvPr>
          <p:cNvSpPr>
            <a:spLocks noGrp="1"/>
          </p:cNvSpPr>
          <p:nvPr>
            <p:ph type="title"/>
          </p:nvPr>
        </p:nvSpPr>
        <p:spPr>
          <a:xfrm>
            <a:off x="640080" y="365124"/>
            <a:ext cx="10972800" cy="917576"/>
          </a:xfrm>
        </p:spPr>
        <p:txBody>
          <a:bodyPr>
            <a:noAutofit/>
          </a:bodyPr>
          <a:lstStyle/>
          <a:p>
            <a:r>
              <a:rPr lang="en-GB" dirty="0"/>
              <a:t>ASCERTAIN-V: Results </a:t>
            </a:r>
            <a:br>
              <a:rPr lang="en-GB" dirty="0"/>
            </a:br>
            <a:r>
              <a:rPr lang="en-GB" sz="2400" dirty="0"/>
              <a:t>Best Overall Response and Duration of Response</a:t>
            </a:r>
            <a:endParaRPr lang="en-GB" dirty="0"/>
          </a:p>
        </p:txBody>
      </p:sp>
      <p:graphicFrame>
        <p:nvGraphicFramePr>
          <p:cNvPr id="6" name="Table 5">
            <a:extLst>
              <a:ext uri="{FF2B5EF4-FFF2-40B4-BE49-F238E27FC236}">
                <a16:creationId xmlns:a16="http://schemas.microsoft.com/office/drawing/2014/main" id="{C3982048-E990-1828-1DF0-624FB99E266F}"/>
              </a:ext>
            </a:extLst>
          </p:cNvPr>
          <p:cNvGraphicFramePr>
            <a:graphicFrameLocks noGrp="1"/>
          </p:cNvGraphicFramePr>
          <p:nvPr/>
        </p:nvGraphicFramePr>
        <p:xfrm>
          <a:off x="731838" y="1493033"/>
          <a:ext cx="4815522" cy="3474720"/>
        </p:xfrm>
        <a:graphic>
          <a:graphicData uri="http://schemas.openxmlformats.org/drawingml/2006/table">
            <a:tbl>
              <a:tblPr firstRow="1" bandRow="1">
                <a:tableStyleId>{EB344D84-9AFB-497E-A393-DC336BA19D2E}</a:tableStyleId>
              </a:tblPr>
              <a:tblGrid>
                <a:gridCol w="3462110">
                  <a:extLst>
                    <a:ext uri="{9D8B030D-6E8A-4147-A177-3AD203B41FA5}">
                      <a16:colId xmlns:a16="http://schemas.microsoft.com/office/drawing/2014/main" val="197226235"/>
                    </a:ext>
                  </a:extLst>
                </a:gridCol>
                <a:gridCol w="1353412">
                  <a:extLst>
                    <a:ext uri="{9D8B030D-6E8A-4147-A177-3AD203B41FA5}">
                      <a16:colId xmlns:a16="http://schemas.microsoft.com/office/drawing/2014/main" val="1992247828"/>
                    </a:ext>
                  </a:extLst>
                </a:gridCol>
              </a:tblGrid>
              <a:tr h="0">
                <a:tc>
                  <a:txBody>
                    <a:bodyPr/>
                    <a:lstStyle/>
                    <a:p>
                      <a:pPr>
                        <a:lnSpc>
                          <a:spcPct val="100000"/>
                        </a:lnSpc>
                      </a:pPr>
                      <a:endParaRPr lang="en-GB" sz="1200">
                        <a:latin typeface="+mn-lt"/>
                      </a:endParaRPr>
                    </a:p>
                  </a:txBody>
                  <a:tcPr>
                    <a:solidFill>
                      <a:srgbClr val="0025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Patients </a:t>
                      </a:r>
                      <a:br>
                        <a:rPr lang="en-GB" sz="1200"/>
                      </a:br>
                      <a:r>
                        <a:rPr lang="en-GB" sz="1200"/>
                        <a:t>(n=101)</a:t>
                      </a:r>
                      <a:endParaRPr lang="en-GB" sz="1200">
                        <a:latin typeface="+mn-lt"/>
                      </a:endParaRPr>
                    </a:p>
                  </a:txBody>
                  <a:tcPr>
                    <a:solidFill>
                      <a:srgbClr val="002557"/>
                    </a:solidFill>
                  </a:tcPr>
                </a:tc>
                <a:extLst>
                  <a:ext uri="{0D108BD9-81ED-4DB2-BD59-A6C34878D82A}">
                    <a16:rowId xmlns:a16="http://schemas.microsoft.com/office/drawing/2014/main" val="1105855398"/>
                  </a:ext>
                </a:extLst>
              </a:tr>
              <a:tr h="0">
                <a:tc>
                  <a:txBody>
                    <a:bodyPr/>
                    <a:lstStyle/>
                    <a:p>
                      <a:pPr marL="0" indent="0">
                        <a:lnSpc>
                          <a:spcPct val="100000"/>
                        </a:lnSpc>
                        <a:spcAft>
                          <a:spcPts val="800"/>
                        </a:spcAft>
                      </a:pPr>
                      <a:r>
                        <a:rPr lang="en-GB" sz="1200" b="1" kern="100">
                          <a:effectLst/>
                        </a:rPr>
                        <a:t>Best overall response, %</a:t>
                      </a:r>
                      <a:endParaRPr lang="en-GB" sz="1200" b="1"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endParaRPr lang="en-GB" sz="1200" b="1"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920228286"/>
                  </a:ext>
                </a:extLst>
              </a:tr>
              <a:tr h="0">
                <a:tc>
                  <a:txBody>
                    <a:bodyPr/>
                    <a:lstStyle/>
                    <a:p>
                      <a:pPr marL="108585">
                        <a:lnSpc>
                          <a:spcPct val="100000"/>
                        </a:lnSpc>
                        <a:spcAft>
                          <a:spcPts val="800"/>
                        </a:spcAft>
                      </a:pPr>
                      <a:r>
                        <a:rPr lang="en-GB" sz="1200" kern="100">
                          <a:effectLst/>
                        </a:rPr>
                        <a:t>CR,%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46.5 (36.5, 56.7)</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924695928"/>
                  </a:ext>
                </a:extLst>
              </a:tr>
              <a:tr h="0">
                <a:tc>
                  <a:txBody>
                    <a:bodyPr/>
                    <a:lstStyle/>
                    <a:p>
                      <a:pPr marL="108585">
                        <a:lnSpc>
                          <a:spcPct val="100000"/>
                        </a:lnSpc>
                        <a:spcAft>
                          <a:spcPts val="800"/>
                        </a:spcAft>
                      </a:pPr>
                      <a:r>
                        <a:rPr lang="en-GB" sz="1200" kern="100">
                          <a:effectLst/>
                        </a:rPr>
                        <a:t>CRi, %</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16.8</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671749249"/>
                  </a:ext>
                </a:extLst>
              </a:tr>
              <a:tr h="0">
                <a:tc>
                  <a:txBody>
                    <a:bodyPr/>
                    <a:lstStyle/>
                    <a:p>
                      <a:pPr marL="108585">
                        <a:lnSpc>
                          <a:spcPct val="100000"/>
                        </a:lnSpc>
                        <a:spcAft>
                          <a:spcPts val="800"/>
                        </a:spcAft>
                      </a:pPr>
                      <a:r>
                        <a:rPr lang="en-GB" sz="1200" kern="100">
                          <a:effectLst/>
                        </a:rPr>
                        <a:t>CRh, %</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5.0</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33875258"/>
                  </a:ext>
                </a:extLst>
              </a:tr>
              <a:tr h="0">
                <a:tc>
                  <a:txBody>
                    <a:bodyPr/>
                    <a:lstStyle/>
                    <a:p>
                      <a:pPr marL="108585">
                        <a:lnSpc>
                          <a:spcPct val="100000"/>
                        </a:lnSpc>
                        <a:spcAft>
                          <a:spcPts val="800"/>
                        </a:spcAft>
                      </a:pPr>
                      <a:r>
                        <a:rPr lang="en-GB" sz="1200" kern="100">
                          <a:effectLst/>
                        </a:rPr>
                        <a:t>CR/CRi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63.4 (53.2, 72.7)</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05935042"/>
                  </a:ext>
                </a:extLst>
              </a:tr>
              <a:tr h="0">
                <a:tc>
                  <a:txBody>
                    <a:bodyPr/>
                    <a:lstStyle/>
                    <a:p>
                      <a:pPr marL="108585">
                        <a:lnSpc>
                          <a:spcPct val="100000"/>
                        </a:lnSpc>
                        <a:spcAft>
                          <a:spcPts val="800"/>
                        </a:spcAft>
                      </a:pPr>
                      <a:r>
                        <a:rPr lang="en-GB" sz="1200" kern="100">
                          <a:effectLst/>
                        </a:rPr>
                        <a:t>CR/</a:t>
                      </a:r>
                      <a:r>
                        <a:rPr lang="en-GB" sz="1200" kern="100" err="1">
                          <a:effectLst/>
                        </a:rPr>
                        <a:t>CRh</a:t>
                      </a:r>
                      <a:r>
                        <a:rPr lang="en-GB" sz="1200" kern="100">
                          <a:effectLst/>
                        </a:rPr>
                        <a:t> (95% CI)</a:t>
                      </a:r>
                      <a:endParaRPr lang="en-GB" sz="1200"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51.5 (41.3, 61.6)</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89556739"/>
                  </a:ext>
                </a:extLst>
              </a:tr>
              <a:tr h="0">
                <a:tc>
                  <a:txBody>
                    <a:bodyPr/>
                    <a:lstStyle/>
                    <a:p>
                      <a:pPr marL="0" indent="0">
                        <a:lnSpc>
                          <a:spcPct val="100000"/>
                        </a:lnSpc>
                        <a:spcAft>
                          <a:spcPts val="800"/>
                        </a:spcAft>
                      </a:pPr>
                      <a:r>
                        <a:rPr lang="en-GB" sz="1200" b="1" kern="100">
                          <a:effectLst/>
                        </a:rPr>
                        <a:t>Median time to complete response, months</a:t>
                      </a:r>
                      <a:endParaRPr lang="en-GB" sz="1200" b="1" kern="1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2.4</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30813985"/>
                  </a:ext>
                </a:extLst>
              </a:tr>
              <a:tr h="0">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00">
                          <a:effectLst/>
                        </a:rPr>
                        <a:t>CR duration, %</a:t>
                      </a:r>
                      <a:r>
                        <a:rPr lang="en-GB" sz="1200" b="1" kern="100" baseline="30000">
                          <a:effectLst/>
                        </a:rPr>
                        <a:t>a</a:t>
                      </a:r>
                      <a:endParaRPr lang="en-GB" sz="1200" b="1" kern="100" baseline="30000">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88969230"/>
                  </a:ext>
                </a:extLst>
              </a:tr>
              <a:tr h="0">
                <a:tc>
                  <a:txBody>
                    <a:bodyPr/>
                    <a:lstStyle/>
                    <a:p>
                      <a:pPr marL="108585">
                        <a:lnSpc>
                          <a:spcPct val="100000"/>
                        </a:lnSpc>
                        <a:spcAft>
                          <a:spcPts val="800"/>
                        </a:spcAft>
                      </a:pPr>
                      <a:r>
                        <a:rPr lang="en-GB" sz="1200" strike="noStrike" kern="100">
                          <a:solidFill>
                            <a:schemeClr val="tx1"/>
                          </a:solidFill>
                          <a:effectLst/>
                        </a:rPr>
                        <a:t>Responders continuing CR at 6 months</a:t>
                      </a:r>
                      <a:endParaRPr lang="en-GB" sz="1200" strike="noStrike" kern="10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80.0</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15559866"/>
                  </a:ext>
                </a:extLst>
              </a:tr>
              <a:tr h="0">
                <a:tc>
                  <a:txBody>
                    <a:bodyPr/>
                    <a:lstStyle/>
                    <a:p>
                      <a:pPr marL="108585">
                        <a:lnSpc>
                          <a:spcPct val="100000"/>
                        </a:lnSpc>
                        <a:spcAft>
                          <a:spcPts val="800"/>
                        </a:spcAft>
                      </a:pPr>
                      <a:r>
                        <a:rPr lang="en-GB" sz="1200" strike="noStrike" kern="100" dirty="0">
                          <a:solidFill>
                            <a:schemeClr val="tx1"/>
                          </a:solidFill>
                          <a:effectLst/>
                        </a:rPr>
                        <a:t>Responders continuing CR at 12 months</a:t>
                      </a:r>
                      <a:endParaRPr lang="en-GB" sz="1200" strike="noStrike" kern="100" dirty="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a:effectLst/>
                        </a:rPr>
                        <a:t>75.3</a:t>
                      </a:r>
                      <a:endParaRPr lang="en-GB" sz="1200" kern="10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2499302747"/>
                  </a:ext>
                </a:extLst>
              </a:tr>
              <a:tr h="0">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strike="noStrike" kern="100">
                          <a:solidFill>
                            <a:schemeClr val="tx1"/>
                          </a:solidFill>
                          <a:effectLst/>
                        </a:rPr>
                        <a:t>Median duration of follow-up, months </a:t>
                      </a:r>
                      <a:endParaRPr lang="en-GB" sz="1200" b="1" strike="noStrike" kern="100">
                        <a:solidFill>
                          <a:schemeClr val="tx1"/>
                        </a:solidFill>
                        <a:effectLst/>
                        <a:latin typeface="+mn-lt"/>
                        <a:ea typeface="Calibri" panose="020F0502020204030204" pitchFamily="34" charset="0"/>
                        <a:cs typeface="Arial" panose="020B0604020202020204" pitchFamily="34" charset="0"/>
                      </a:endParaRPr>
                    </a:p>
                  </a:txBody>
                  <a:tcPr anchor="ctr"/>
                </a:tc>
                <a:tc>
                  <a:txBody>
                    <a:bodyPr/>
                    <a:lstStyle/>
                    <a:p>
                      <a:pPr algn="ctr">
                        <a:lnSpc>
                          <a:spcPct val="100000"/>
                        </a:lnSpc>
                        <a:spcAft>
                          <a:spcPts val="800"/>
                        </a:spcAft>
                      </a:pPr>
                      <a:r>
                        <a:rPr lang="en-GB" sz="1200" kern="100" dirty="0">
                          <a:effectLst/>
                        </a:rPr>
                        <a:t>11.2</a:t>
                      </a:r>
                      <a:endParaRPr lang="en-GB" sz="1200" kern="100" dirty="0">
                        <a:effectLst/>
                        <a:latin typeface="+mn-lt"/>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230900236"/>
                  </a:ext>
                </a:extLst>
              </a:tr>
            </a:tbl>
          </a:graphicData>
        </a:graphic>
      </p:graphicFrame>
      <p:sp>
        <p:nvSpPr>
          <p:cNvPr id="5" name="Rectangle 4">
            <a:extLst>
              <a:ext uri="{FF2B5EF4-FFF2-40B4-BE49-F238E27FC236}">
                <a16:creationId xmlns:a16="http://schemas.microsoft.com/office/drawing/2014/main" id="{0047FF1C-09D4-49BC-9C85-F7FF891538ED}"/>
              </a:ext>
            </a:extLst>
          </p:cNvPr>
          <p:cNvSpPr/>
          <p:nvPr/>
        </p:nvSpPr>
        <p:spPr>
          <a:xfrm>
            <a:off x="731519" y="2220247"/>
            <a:ext cx="4808221" cy="277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C10659A-4009-73D2-A72B-CF6EF6455E7C}"/>
              </a:ext>
            </a:extLst>
          </p:cNvPr>
          <p:cNvSpPr txBox="1"/>
          <p:nvPr/>
        </p:nvSpPr>
        <p:spPr>
          <a:xfrm>
            <a:off x="639762" y="5666859"/>
            <a:ext cx="10150158" cy="646331"/>
          </a:xfrm>
          <a:prstGeom prst="rect">
            <a:avLst/>
          </a:prstGeom>
          <a:noFill/>
        </p:spPr>
        <p:txBody>
          <a:bodyPr wrap="square">
            <a:spAutoFit/>
          </a:bodyPr>
          <a:lstStyle>
            <a:defPPr>
              <a:defRPr lang="en-US"/>
            </a:defPPr>
            <a:lvl1pPr>
              <a:defRPr sz="900" baseline="30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The clinical cutoff date for phase 2 was September 30,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mn-cs"/>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Median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CR duration was not reached.</a:t>
            </a:r>
            <a:b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ASCERTAIN-V, AStx727-07: decitabine +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CEdazuRidine</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TreAtment</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In Newly diagnosed AML adding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Venetoclax</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CI, confidence interval; CR, complete response;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CRh</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complete response with partial hematologic recovery; </a:t>
            </a:r>
            <a:r>
              <a:rPr kumimoji="0" lang="en-GB" sz="900" b="0" i="0" u="none" strike="noStrike" kern="1200" cap="none" spc="0" normalizeH="0" baseline="0" noProof="0" dirty="0" err="1">
                <a:ln>
                  <a:noFill/>
                </a:ln>
                <a:solidFill>
                  <a:prstClr val="black"/>
                </a:solidFill>
                <a:effectLst/>
                <a:uLnTx/>
                <a:uFillTx/>
                <a:latin typeface="Arial" panose="020B0604020202020204"/>
                <a:ea typeface="+mn-ea"/>
                <a:cs typeface="+mn-cs"/>
              </a:rPr>
              <a:t>CRi</a:t>
            </a:r>
            <a:r>
              <a:rPr kumimoji="0" lang="en-GB" sz="900" b="0" i="0" u="none" strike="noStrike" kern="1200" cap="none" spc="0" normalizeH="0" baseline="0" noProof="0" dirty="0">
                <a:ln>
                  <a:noFill/>
                </a:ln>
                <a:solidFill>
                  <a:prstClr val="black"/>
                </a:solidFill>
                <a:effectLst/>
                <a:uLnTx/>
                <a:uFillTx/>
                <a:latin typeface="Arial" panose="020B0604020202020204"/>
                <a:ea typeface="+mn-ea"/>
                <a:cs typeface="+mn-cs"/>
              </a:rPr>
              <a:t>, complete response with incomplete hematologic recovery; NE, not estimable.</a:t>
            </a:r>
          </a:p>
        </p:txBody>
      </p:sp>
      <p:grpSp>
        <p:nvGrpSpPr>
          <p:cNvPr id="3" name="Group 2">
            <a:extLst>
              <a:ext uri="{FF2B5EF4-FFF2-40B4-BE49-F238E27FC236}">
                <a16:creationId xmlns:a16="http://schemas.microsoft.com/office/drawing/2014/main" id="{08519C2F-AAEA-F2B8-E7F5-FF8C74B3BBEC}"/>
              </a:ext>
            </a:extLst>
          </p:cNvPr>
          <p:cNvGrpSpPr>
            <a:grpSpLocks noChangeAspect="1"/>
          </p:cNvGrpSpPr>
          <p:nvPr/>
        </p:nvGrpSpPr>
        <p:grpSpPr>
          <a:xfrm>
            <a:off x="6126480" y="1438737"/>
            <a:ext cx="5333682" cy="4426885"/>
            <a:chOff x="5851244" y="1532116"/>
            <a:chExt cx="5735726" cy="4760576"/>
          </a:xfrm>
        </p:grpSpPr>
        <p:sp>
          <p:nvSpPr>
            <p:cNvPr id="8" name="Content Placeholder 2">
              <a:extLst>
                <a:ext uri="{FF2B5EF4-FFF2-40B4-BE49-F238E27FC236}">
                  <a16:creationId xmlns:a16="http://schemas.microsoft.com/office/drawing/2014/main" id="{7856479A-C683-C2B2-CCB7-7D8C7A62A2D6}"/>
                </a:ext>
              </a:extLst>
            </p:cNvPr>
            <p:cNvSpPr txBox="1">
              <a:spLocks/>
            </p:cNvSpPr>
            <p:nvPr/>
          </p:nvSpPr>
          <p:spPr bwMode="auto">
            <a:xfrm>
              <a:off x="6543893" y="1532116"/>
              <a:ext cx="4962078" cy="35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2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472C4"/>
                </a:buClr>
                <a:buSzTx/>
                <a:buFont typeface="Arial" panose="020B0604020202020204" pitchFamily="34" charset="0"/>
                <a:buNone/>
                <a:tabLst/>
                <a:defRPr/>
              </a:pPr>
              <a: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t>Duration of Complete </a:t>
              </a:r>
              <a:r>
                <a:rPr kumimoji="0" lang="en-GB" sz="1400" b="1" i="0" u="none" strike="noStrike" kern="1200" cap="none" spc="0" normalizeH="0" baseline="0" noProof="0" err="1">
                  <a:ln>
                    <a:noFill/>
                  </a:ln>
                  <a:solidFill>
                    <a:srgbClr val="44546A"/>
                  </a:solidFill>
                  <a:effectLst/>
                  <a:uLnTx/>
                  <a:uFillTx/>
                  <a:latin typeface="Arial" panose="020B0604020202020204"/>
                  <a:ea typeface="+mn-ea"/>
                  <a:cs typeface="+mn-cs"/>
                </a:rPr>
                <a:t>Response</a:t>
              </a:r>
              <a:r>
                <a:rPr kumimoji="0" lang="en-GB" sz="1400" b="1" i="0" u="none" strike="noStrike" kern="1200" cap="none" spc="0" normalizeH="0" baseline="30000" noProof="0" err="1">
                  <a:ln>
                    <a:noFill/>
                  </a:ln>
                  <a:solidFill>
                    <a:srgbClr val="44546A"/>
                  </a:solidFill>
                  <a:effectLst/>
                  <a:uLnTx/>
                  <a:uFillTx/>
                  <a:latin typeface="Arial" panose="020B0604020202020204"/>
                  <a:ea typeface="+mn-ea"/>
                  <a:cs typeface="+mn-cs"/>
                </a:rPr>
                <a:t>a</a:t>
              </a:r>
              <a: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t> </a:t>
              </a:r>
              <a:br>
                <a:rPr kumimoji="0" lang="en-GB" sz="1400" b="1" i="0" u="none" strike="noStrike" kern="1200" cap="none" spc="0" normalizeH="0" baseline="0" noProof="0">
                  <a:ln>
                    <a:noFill/>
                  </a:ln>
                  <a:solidFill>
                    <a:srgbClr val="44546A"/>
                  </a:solidFill>
                  <a:effectLst/>
                  <a:uLnTx/>
                  <a:uFillTx/>
                  <a:latin typeface="Arial" panose="020B0604020202020204"/>
                  <a:ea typeface="+mn-ea"/>
                  <a:cs typeface="+mn-cs"/>
                </a:rPr>
              </a:br>
              <a:endParaRPr kumimoji="0" lang="en-US" sz="1400" b="1" i="0" u="none" strike="noStrike" kern="1200" cap="none" spc="0" normalizeH="0" baseline="0" noProof="0">
                <a:ln>
                  <a:noFill/>
                </a:ln>
                <a:solidFill>
                  <a:srgbClr val="44546A"/>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B7F7A11-FFC8-DA31-7668-B0292CE01693}"/>
                </a:ext>
              </a:extLst>
            </p:cNvPr>
            <p:cNvSpPr txBox="1"/>
            <p:nvPr/>
          </p:nvSpPr>
          <p:spPr>
            <a:xfrm>
              <a:off x="6370280" y="6019636"/>
              <a:ext cx="5212120" cy="2730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 name="Graphic 9">
              <a:extLst>
                <a:ext uri="{FF2B5EF4-FFF2-40B4-BE49-F238E27FC236}">
                  <a16:creationId xmlns:a16="http://schemas.microsoft.com/office/drawing/2014/main" id="{AE0F4510-1A5C-9C4A-0C9B-FD90B486AA36}"/>
                </a:ext>
              </a:extLst>
            </p:cNvPr>
            <p:cNvGrpSpPr/>
            <p:nvPr/>
          </p:nvGrpSpPr>
          <p:grpSpPr>
            <a:xfrm>
              <a:off x="6492672" y="2008822"/>
              <a:ext cx="5013299" cy="3280959"/>
              <a:chOff x="7323957" y="2321326"/>
              <a:chExt cx="4228188" cy="2442217"/>
            </a:xfrm>
            <a:noFill/>
          </p:grpSpPr>
          <p:sp>
            <p:nvSpPr>
              <p:cNvPr id="297" name="Freeform: Shape 296">
                <a:extLst>
                  <a:ext uri="{FF2B5EF4-FFF2-40B4-BE49-F238E27FC236}">
                    <a16:creationId xmlns:a16="http://schemas.microsoft.com/office/drawing/2014/main" id="{1261BD5A-D7F2-E284-E022-2E42F08C8F89}"/>
                  </a:ext>
                </a:extLst>
              </p:cNvPr>
              <p:cNvSpPr/>
              <p:nvPr/>
            </p:nvSpPr>
            <p:spPr>
              <a:xfrm>
                <a:off x="7366953" y="2321326"/>
                <a:ext cx="4185192" cy="2399913"/>
              </a:xfrm>
              <a:custGeom>
                <a:avLst/>
                <a:gdLst>
                  <a:gd name="connsiteX0" fmla="*/ 0 w 4372562"/>
                  <a:gd name="connsiteY0" fmla="*/ 0 h 2399913"/>
                  <a:gd name="connsiteX1" fmla="*/ 0 w 4372562"/>
                  <a:gd name="connsiteY1" fmla="*/ 2399914 h 2399913"/>
                  <a:gd name="connsiteX2" fmla="*/ 4372563 w 4372562"/>
                  <a:gd name="connsiteY2" fmla="*/ 2399914 h 2399913"/>
                </a:gdLst>
                <a:ahLst/>
                <a:cxnLst>
                  <a:cxn ang="0">
                    <a:pos x="connsiteX0" y="connsiteY0"/>
                  </a:cxn>
                  <a:cxn ang="0">
                    <a:pos x="connsiteX1" y="connsiteY1"/>
                  </a:cxn>
                  <a:cxn ang="0">
                    <a:pos x="connsiteX2" y="connsiteY2"/>
                  </a:cxn>
                </a:cxnLst>
                <a:rect l="l" t="t" r="r" b="b"/>
                <a:pathLst>
                  <a:path w="4372562" h="2399913">
                    <a:moveTo>
                      <a:pt x="0" y="0"/>
                    </a:moveTo>
                    <a:lnTo>
                      <a:pt x="0" y="2399914"/>
                    </a:lnTo>
                    <a:lnTo>
                      <a:pt x="4372563" y="2399914"/>
                    </a:lnTo>
                  </a:path>
                </a:pathLst>
              </a:custGeom>
              <a:noFill/>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462CB6C-FD73-F4B0-06B7-D54E8D51A307}"/>
                  </a:ext>
                </a:extLst>
              </p:cNvPr>
              <p:cNvSpPr/>
              <p:nvPr/>
            </p:nvSpPr>
            <p:spPr>
              <a:xfrm>
                <a:off x="7323957" y="2373970"/>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1080276E-2FD8-A97A-57B4-A286F99B18A9}"/>
                  </a:ext>
                </a:extLst>
              </p:cNvPr>
              <p:cNvSpPr/>
              <p:nvPr/>
            </p:nvSpPr>
            <p:spPr>
              <a:xfrm>
                <a:off x="7323957" y="2808181"/>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266FDEA2-C866-39E4-AB20-347B4AFE4476}"/>
                  </a:ext>
                </a:extLst>
              </p:cNvPr>
              <p:cNvSpPr/>
              <p:nvPr/>
            </p:nvSpPr>
            <p:spPr>
              <a:xfrm>
                <a:off x="7323957" y="3243437"/>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3880035A-4922-E146-CA72-D487E441185E}"/>
                  </a:ext>
                </a:extLst>
              </p:cNvPr>
              <p:cNvSpPr/>
              <p:nvPr/>
            </p:nvSpPr>
            <p:spPr>
              <a:xfrm>
                <a:off x="7323957" y="3681722"/>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72EEF0C5-13F1-9F47-8B59-F1594AF9A10E}"/>
                  </a:ext>
                </a:extLst>
              </p:cNvPr>
              <p:cNvSpPr/>
              <p:nvPr/>
            </p:nvSpPr>
            <p:spPr>
              <a:xfrm>
                <a:off x="7323957" y="4115307"/>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F366F4CC-6413-EEC4-343D-4725C6BE6FC5}"/>
                  </a:ext>
                </a:extLst>
              </p:cNvPr>
              <p:cNvSpPr/>
              <p:nvPr/>
            </p:nvSpPr>
            <p:spPr>
              <a:xfrm>
                <a:off x="7323957" y="4549936"/>
                <a:ext cx="44151" cy="10445"/>
              </a:xfrm>
              <a:custGeom>
                <a:avLst/>
                <a:gdLst>
                  <a:gd name="connsiteX0" fmla="*/ 44151 w 44151"/>
                  <a:gd name="connsiteY0" fmla="*/ 0 h 10445"/>
                  <a:gd name="connsiteX1" fmla="*/ 0 w 44151"/>
                  <a:gd name="connsiteY1" fmla="*/ 0 h 10445"/>
                </a:gdLst>
                <a:ahLst/>
                <a:cxnLst>
                  <a:cxn ang="0">
                    <a:pos x="connsiteX0" y="connsiteY0"/>
                  </a:cxn>
                  <a:cxn ang="0">
                    <a:pos x="connsiteX1" y="connsiteY1"/>
                  </a:cxn>
                </a:cxnLst>
                <a:rect l="l" t="t" r="r" b="b"/>
                <a:pathLst>
                  <a:path w="44151" h="10445">
                    <a:moveTo>
                      <a:pt x="44151" y="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98C30FC8-EA54-A106-4D86-1A0FEF1AC2BF}"/>
                  </a:ext>
                </a:extLst>
              </p:cNvPr>
              <p:cNvSpPr/>
              <p:nvPr/>
            </p:nvSpPr>
            <p:spPr>
              <a:xfrm>
                <a:off x="741394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C5307B44-B3BA-700E-0792-1AD55BE724B5}"/>
                  </a:ext>
                </a:extLst>
              </p:cNvPr>
              <p:cNvSpPr/>
              <p:nvPr/>
            </p:nvSpPr>
            <p:spPr>
              <a:xfrm>
                <a:off x="7652569"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4CF92AB3-F2FC-8965-D046-D3FB933A4835}"/>
                  </a:ext>
                </a:extLst>
              </p:cNvPr>
              <p:cNvSpPr/>
              <p:nvPr/>
            </p:nvSpPr>
            <p:spPr>
              <a:xfrm>
                <a:off x="7890040"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037BDDD3-8281-5762-780C-B36CA12560BB}"/>
                  </a:ext>
                </a:extLst>
              </p:cNvPr>
              <p:cNvSpPr/>
              <p:nvPr/>
            </p:nvSpPr>
            <p:spPr>
              <a:xfrm>
                <a:off x="8127406"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F958408B-16B6-C2F0-98CA-64C0C667A114}"/>
                  </a:ext>
                </a:extLst>
              </p:cNvPr>
              <p:cNvSpPr/>
              <p:nvPr/>
            </p:nvSpPr>
            <p:spPr>
              <a:xfrm>
                <a:off x="836666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BB78AE14-BFE1-538C-75DF-E56B793BBD90}"/>
                  </a:ext>
                </a:extLst>
              </p:cNvPr>
              <p:cNvSpPr/>
              <p:nvPr/>
            </p:nvSpPr>
            <p:spPr>
              <a:xfrm>
                <a:off x="860529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8D45D9F2-B2B8-9F08-67B4-58636CEA736A}"/>
                  </a:ext>
                </a:extLst>
              </p:cNvPr>
              <p:cNvSpPr/>
              <p:nvPr/>
            </p:nvSpPr>
            <p:spPr>
              <a:xfrm>
                <a:off x="8842764"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B4A467F8-384D-1DD9-EB86-6B9FE87CE55C}"/>
                  </a:ext>
                </a:extLst>
              </p:cNvPr>
              <p:cNvSpPr/>
              <p:nvPr/>
            </p:nvSpPr>
            <p:spPr>
              <a:xfrm>
                <a:off x="9078973"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34BD5C54-4471-A223-1FFA-2FB7D3EF0153}"/>
                  </a:ext>
                </a:extLst>
              </p:cNvPr>
              <p:cNvSpPr/>
              <p:nvPr/>
            </p:nvSpPr>
            <p:spPr>
              <a:xfrm>
                <a:off x="9320019"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8957984E-E859-08F6-34F0-E4BE3E07107D}"/>
                  </a:ext>
                </a:extLst>
              </p:cNvPr>
              <p:cNvSpPr/>
              <p:nvPr/>
            </p:nvSpPr>
            <p:spPr>
              <a:xfrm>
                <a:off x="955738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58B5BDCF-824B-CE14-86F7-F73757CA9F9A}"/>
                  </a:ext>
                </a:extLst>
              </p:cNvPr>
              <p:cNvSpPr/>
              <p:nvPr/>
            </p:nvSpPr>
            <p:spPr>
              <a:xfrm>
                <a:off x="9796118"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149DF63A-626C-0D1A-E7B4-4E38671637B7}"/>
                  </a:ext>
                </a:extLst>
              </p:cNvPr>
              <p:cNvSpPr/>
              <p:nvPr/>
            </p:nvSpPr>
            <p:spPr>
              <a:xfrm>
                <a:off x="10037163"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FB505561-B2C7-C8FD-C785-BF51B78EE522}"/>
                  </a:ext>
                </a:extLst>
              </p:cNvPr>
              <p:cNvSpPr/>
              <p:nvPr/>
            </p:nvSpPr>
            <p:spPr>
              <a:xfrm>
                <a:off x="10270955"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468B2AAE-3449-EAD5-C5C4-9CB2D58853A0}"/>
                  </a:ext>
                </a:extLst>
              </p:cNvPr>
              <p:cNvSpPr/>
              <p:nvPr/>
            </p:nvSpPr>
            <p:spPr>
              <a:xfrm>
                <a:off x="1050895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6CC3E688-3BD3-7D96-F319-6C2324E489CC}"/>
                  </a:ext>
                </a:extLst>
              </p:cNvPr>
              <p:cNvSpPr/>
              <p:nvPr/>
            </p:nvSpPr>
            <p:spPr>
              <a:xfrm>
                <a:off x="1074821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0375E5D9-3E8B-0EC9-3943-23601D2330B9}"/>
                  </a:ext>
                </a:extLst>
              </p:cNvPr>
              <p:cNvSpPr/>
              <p:nvPr/>
            </p:nvSpPr>
            <p:spPr>
              <a:xfrm>
                <a:off x="10985051"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57ED1E0C-182C-2EA5-A4AC-9BF9352AC3C5}"/>
                  </a:ext>
                </a:extLst>
              </p:cNvPr>
              <p:cNvSpPr/>
              <p:nvPr/>
            </p:nvSpPr>
            <p:spPr>
              <a:xfrm>
                <a:off x="11221892"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FE38D8F2-83EC-C7DB-C1F5-63EF8C8C7E45}"/>
                  </a:ext>
                </a:extLst>
              </p:cNvPr>
              <p:cNvSpPr/>
              <p:nvPr/>
            </p:nvSpPr>
            <p:spPr>
              <a:xfrm>
                <a:off x="11462306" y="4719673"/>
                <a:ext cx="10512" cy="43870"/>
              </a:xfrm>
              <a:custGeom>
                <a:avLst/>
                <a:gdLst>
                  <a:gd name="connsiteX0" fmla="*/ 0 w 10512"/>
                  <a:gd name="connsiteY0" fmla="*/ 43870 h 43870"/>
                  <a:gd name="connsiteX1" fmla="*/ 0 w 10512"/>
                  <a:gd name="connsiteY1" fmla="*/ 0 h 43870"/>
                </a:gdLst>
                <a:ahLst/>
                <a:cxnLst>
                  <a:cxn ang="0">
                    <a:pos x="connsiteX0" y="connsiteY0"/>
                  </a:cxn>
                  <a:cxn ang="0">
                    <a:pos x="connsiteX1" y="connsiteY1"/>
                  </a:cxn>
                </a:cxnLst>
                <a:rect l="l" t="t" r="r" b="b"/>
                <a:pathLst>
                  <a:path w="10512" h="43870">
                    <a:moveTo>
                      <a:pt x="0" y="43870"/>
                    </a:moveTo>
                    <a:lnTo>
                      <a:pt x="0" y="0"/>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E4EAA772-F48D-CE31-2154-46DB398C0788}"/>
                </a:ext>
              </a:extLst>
            </p:cNvPr>
            <p:cNvSpPr txBox="1"/>
            <p:nvPr/>
          </p:nvSpPr>
          <p:spPr>
            <a:xfrm rot="16200000">
              <a:off x="4421747" y="3534643"/>
              <a:ext cx="3189431" cy="161583"/>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panose="020B0604020202020204"/>
                  <a:ea typeface="+mn-ea"/>
                  <a:cs typeface="+mn-cs"/>
                </a:rPr>
                <a:t>Response Probability</a:t>
              </a:r>
            </a:p>
          </p:txBody>
        </p:sp>
        <p:sp>
          <p:nvSpPr>
            <p:cNvPr id="12" name="TextBox 11">
              <a:extLst>
                <a:ext uri="{FF2B5EF4-FFF2-40B4-BE49-F238E27FC236}">
                  <a16:creationId xmlns:a16="http://schemas.microsoft.com/office/drawing/2014/main" id="{085CC1C4-8FB8-E8F6-7D9B-FC71A2CA3883}"/>
                </a:ext>
              </a:extLst>
            </p:cNvPr>
            <p:cNvSpPr txBox="1"/>
            <p:nvPr/>
          </p:nvSpPr>
          <p:spPr>
            <a:xfrm>
              <a:off x="6186308" y="1992995"/>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14" name="TextBox 13">
              <a:extLst>
                <a:ext uri="{FF2B5EF4-FFF2-40B4-BE49-F238E27FC236}">
                  <a16:creationId xmlns:a16="http://schemas.microsoft.com/office/drawing/2014/main" id="{86E9F8A3-A14E-1BF9-2DE0-3A1726302642}"/>
                </a:ext>
              </a:extLst>
            </p:cNvPr>
            <p:cNvSpPr txBox="1"/>
            <p:nvPr/>
          </p:nvSpPr>
          <p:spPr>
            <a:xfrm>
              <a:off x="6186308" y="2569617"/>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0.8</a:t>
              </a:r>
            </a:p>
          </p:txBody>
        </p:sp>
        <p:sp>
          <p:nvSpPr>
            <p:cNvPr id="15" name="TextBox 14">
              <a:extLst>
                <a:ext uri="{FF2B5EF4-FFF2-40B4-BE49-F238E27FC236}">
                  <a16:creationId xmlns:a16="http://schemas.microsoft.com/office/drawing/2014/main" id="{4804FC16-E00E-A305-DE34-7FA1237EFC41}"/>
                </a:ext>
              </a:extLst>
            </p:cNvPr>
            <p:cNvSpPr txBox="1"/>
            <p:nvPr/>
          </p:nvSpPr>
          <p:spPr>
            <a:xfrm>
              <a:off x="6186308" y="3166371"/>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0.6</a:t>
              </a:r>
            </a:p>
          </p:txBody>
        </p:sp>
        <p:sp>
          <p:nvSpPr>
            <p:cNvPr id="16" name="TextBox 15">
              <a:extLst>
                <a:ext uri="{FF2B5EF4-FFF2-40B4-BE49-F238E27FC236}">
                  <a16:creationId xmlns:a16="http://schemas.microsoft.com/office/drawing/2014/main" id="{E230A726-65CD-06D0-993C-B8845B0919B7}"/>
                </a:ext>
              </a:extLst>
            </p:cNvPr>
            <p:cNvSpPr txBox="1"/>
            <p:nvPr/>
          </p:nvSpPr>
          <p:spPr>
            <a:xfrm>
              <a:off x="6186308" y="3745910"/>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0.4</a:t>
              </a:r>
            </a:p>
          </p:txBody>
        </p:sp>
        <p:sp>
          <p:nvSpPr>
            <p:cNvPr id="17" name="TextBox 16">
              <a:extLst>
                <a:ext uri="{FF2B5EF4-FFF2-40B4-BE49-F238E27FC236}">
                  <a16:creationId xmlns:a16="http://schemas.microsoft.com/office/drawing/2014/main" id="{795975F3-A5FE-6A5B-84DA-01B9B1E74387}"/>
                </a:ext>
              </a:extLst>
            </p:cNvPr>
            <p:cNvSpPr txBox="1"/>
            <p:nvPr/>
          </p:nvSpPr>
          <p:spPr>
            <a:xfrm>
              <a:off x="6186308" y="4325449"/>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0.2</a:t>
              </a:r>
            </a:p>
          </p:txBody>
        </p:sp>
        <p:sp>
          <p:nvSpPr>
            <p:cNvPr id="18" name="TextBox 17">
              <a:extLst>
                <a:ext uri="{FF2B5EF4-FFF2-40B4-BE49-F238E27FC236}">
                  <a16:creationId xmlns:a16="http://schemas.microsoft.com/office/drawing/2014/main" id="{3BA09B40-D0E2-E725-D746-AA40C4F8A454}"/>
                </a:ext>
              </a:extLst>
            </p:cNvPr>
            <p:cNvSpPr txBox="1"/>
            <p:nvPr/>
          </p:nvSpPr>
          <p:spPr>
            <a:xfrm>
              <a:off x="6186308" y="4911961"/>
              <a:ext cx="274915" cy="176373"/>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0.0</a:t>
              </a:r>
            </a:p>
          </p:txBody>
        </p:sp>
        <p:sp>
          <p:nvSpPr>
            <p:cNvPr id="19" name="TextBox 18">
              <a:extLst>
                <a:ext uri="{FF2B5EF4-FFF2-40B4-BE49-F238E27FC236}">
                  <a16:creationId xmlns:a16="http://schemas.microsoft.com/office/drawing/2014/main" id="{C43F07A0-A366-ACF9-7917-7842ACAE6478}"/>
                </a:ext>
              </a:extLst>
            </p:cNvPr>
            <p:cNvSpPr txBox="1"/>
            <p:nvPr/>
          </p:nvSpPr>
          <p:spPr>
            <a:xfrm>
              <a:off x="5851244" y="5544344"/>
              <a:ext cx="561193" cy="141100"/>
            </a:xfrm>
            <a:prstGeom prst="rect">
              <a:avLst/>
            </a:prstGeom>
            <a:solidFill>
              <a:schemeClr val="bg1"/>
            </a:solid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a:ea typeface="+mn-ea"/>
                  <a:cs typeface="+mn-cs"/>
                </a:rPr>
                <a:t>At risk </a:t>
              </a:r>
            </a:p>
          </p:txBody>
        </p:sp>
        <p:sp>
          <p:nvSpPr>
            <p:cNvPr id="20" name="TextBox 19">
              <a:extLst>
                <a:ext uri="{FF2B5EF4-FFF2-40B4-BE49-F238E27FC236}">
                  <a16:creationId xmlns:a16="http://schemas.microsoft.com/office/drawing/2014/main" id="{EF17CF78-D752-D75B-B48A-97CCB57C978D}"/>
                </a:ext>
              </a:extLst>
            </p:cNvPr>
            <p:cNvSpPr txBox="1"/>
            <p:nvPr/>
          </p:nvSpPr>
          <p:spPr>
            <a:xfrm>
              <a:off x="6543892"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21" name="TextBox 20">
              <a:extLst>
                <a:ext uri="{FF2B5EF4-FFF2-40B4-BE49-F238E27FC236}">
                  <a16:creationId xmlns:a16="http://schemas.microsoft.com/office/drawing/2014/main" id="{55A8AC8F-76E9-D34C-7464-804141A14849}"/>
                </a:ext>
              </a:extLst>
            </p:cNvPr>
            <p:cNvSpPr txBox="1"/>
            <p:nvPr/>
          </p:nvSpPr>
          <p:spPr>
            <a:xfrm>
              <a:off x="6823410"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22" name="TextBox 21">
              <a:extLst>
                <a:ext uri="{FF2B5EF4-FFF2-40B4-BE49-F238E27FC236}">
                  <a16:creationId xmlns:a16="http://schemas.microsoft.com/office/drawing/2014/main" id="{CB73E3C3-881A-740E-9483-C52C906B6110}"/>
                </a:ext>
              </a:extLst>
            </p:cNvPr>
            <p:cNvSpPr txBox="1"/>
            <p:nvPr/>
          </p:nvSpPr>
          <p:spPr>
            <a:xfrm>
              <a:off x="7113108"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23" name="TextBox 22">
              <a:extLst>
                <a:ext uri="{FF2B5EF4-FFF2-40B4-BE49-F238E27FC236}">
                  <a16:creationId xmlns:a16="http://schemas.microsoft.com/office/drawing/2014/main" id="{46E7E465-7E39-6911-F6C7-DF9017F2BC8A}"/>
                </a:ext>
              </a:extLst>
            </p:cNvPr>
            <p:cNvSpPr txBox="1"/>
            <p:nvPr/>
          </p:nvSpPr>
          <p:spPr>
            <a:xfrm>
              <a:off x="7392626"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24" name="TextBox 23">
              <a:extLst>
                <a:ext uri="{FF2B5EF4-FFF2-40B4-BE49-F238E27FC236}">
                  <a16:creationId xmlns:a16="http://schemas.microsoft.com/office/drawing/2014/main" id="{C44EF7DA-0F78-D85E-FCF8-5CC6FBAC63DA}"/>
                </a:ext>
              </a:extLst>
            </p:cNvPr>
            <p:cNvSpPr txBox="1"/>
            <p:nvPr/>
          </p:nvSpPr>
          <p:spPr>
            <a:xfrm>
              <a:off x="7673855"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4</a:t>
              </a:r>
            </a:p>
          </p:txBody>
        </p:sp>
        <p:sp>
          <p:nvSpPr>
            <p:cNvPr id="25" name="TextBox 24">
              <a:extLst>
                <a:ext uri="{FF2B5EF4-FFF2-40B4-BE49-F238E27FC236}">
                  <a16:creationId xmlns:a16="http://schemas.microsoft.com/office/drawing/2014/main" id="{0715C3FF-1E66-BF85-641D-C6E9B4B64518}"/>
                </a:ext>
              </a:extLst>
            </p:cNvPr>
            <p:cNvSpPr txBox="1"/>
            <p:nvPr/>
          </p:nvSpPr>
          <p:spPr>
            <a:xfrm>
              <a:off x="7951149"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26" name="TextBox 25">
              <a:extLst>
                <a:ext uri="{FF2B5EF4-FFF2-40B4-BE49-F238E27FC236}">
                  <a16:creationId xmlns:a16="http://schemas.microsoft.com/office/drawing/2014/main" id="{AF11AAC8-DFC5-63F6-C6C8-F4499EA5D318}"/>
                </a:ext>
              </a:extLst>
            </p:cNvPr>
            <p:cNvSpPr txBox="1"/>
            <p:nvPr/>
          </p:nvSpPr>
          <p:spPr>
            <a:xfrm>
              <a:off x="8240935"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6</a:t>
              </a:r>
            </a:p>
          </p:txBody>
        </p:sp>
        <p:sp>
          <p:nvSpPr>
            <p:cNvPr id="27" name="TextBox 26">
              <a:extLst>
                <a:ext uri="{FF2B5EF4-FFF2-40B4-BE49-F238E27FC236}">
                  <a16:creationId xmlns:a16="http://schemas.microsoft.com/office/drawing/2014/main" id="{6C6D29AE-289E-00C5-3916-241C85C63FF1}"/>
                </a:ext>
              </a:extLst>
            </p:cNvPr>
            <p:cNvSpPr txBox="1"/>
            <p:nvPr/>
          </p:nvSpPr>
          <p:spPr>
            <a:xfrm>
              <a:off x="8503244"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7</a:t>
              </a:r>
            </a:p>
          </p:txBody>
        </p:sp>
        <p:sp>
          <p:nvSpPr>
            <p:cNvPr id="28" name="TextBox 27">
              <a:extLst>
                <a:ext uri="{FF2B5EF4-FFF2-40B4-BE49-F238E27FC236}">
                  <a16:creationId xmlns:a16="http://schemas.microsoft.com/office/drawing/2014/main" id="{BC3255BA-3BC7-78C3-98A5-BE6ABB1D9125}"/>
                </a:ext>
              </a:extLst>
            </p:cNvPr>
            <p:cNvSpPr txBox="1"/>
            <p:nvPr/>
          </p:nvSpPr>
          <p:spPr>
            <a:xfrm>
              <a:off x="8796879"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8</a:t>
              </a:r>
            </a:p>
          </p:txBody>
        </p:sp>
        <p:sp>
          <p:nvSpPr>
            <p:cNvPr id="29" name="TextBox 28">
              <a:extLst>
                <a:ext uri="{FF2B5EF4-FFF2-40B4-BE49-F238E27FC236}">
                  <a16:creationId xmlns:a16="http://schemas.microsoft.com/office/drawing/2014/main" id="{3A16359C-60C9-8BB9-DF78-95CE65A1F3EF}"/>
                </a:ext>
              </a:extLst>
            </p:cNvPr>
            <p:cNvSpPr txBox="1"/>
            <p:nvPr/>
          </p:nvSpPr>
          <p:spPr>
            <a:xfrm>
              <a:off x="9090514" y="5317269"/>
              <a:ext cx="102156"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30" name="TextBox 29">
              <a:extLst>
                <a:ext uri="{FF2B5EF4-FFF2-40B4-BE49-F238E27FC236}">
                  <a16:creationId xmlns:a16="http://schemas.microsoft.com/office/drawing/2014/main" id="{01BE7869-71E8-45B6-D049-987728C68D6C}"/>
                </a:ext>
              </a:extLst>
            </p:cNvPr>
            <p:cNvSpPr txBox="1"/>
            <p:nvPr/>
          </p:nvSpPr>
          <p:spPr>
            <a:xfrm>
              <a:off x="9294398" y="5317269"/>
              <a:ext cx="22379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10</a:t>
              </a:r>
            </a:p>
          </p:txBody>
        </p:sp>
        <p:sp>
          <p:nvSpPr>
            <p:cNvPr id="31" name="TextBox 30">
              <a:extLst>
                <a:ext uri="{FF2B5EF4-FFF2-40B4-BE49-F238E27FC236}">
                  <a16:creationId xmlns:a16="http://schemas.microsoft.com/office/drawing/2014/main" id="{966B8941-2D37-6781-C124-9F493104FAD2}"/>
                </a:ext>
              </a:extLst>
            </p:cNvPr>
            <p:cNvSpPr txBox="1"/>
            <p:nvPr/>
          </p:nvSpPr>
          <p:spPr>
            <a:xfrm>
              <a:off x="9592770" y="5317269"/>
              <a:ext cx="20776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11</a:t>
              </a:r>
            </a:p>
          </p:txBody>
        </p:sp>
        <p:sp>
          <p:nvSpPr>
            <p:cNvPr id="32" name="TextBox 31">
              <a:extLst>
                <a:ext uri="{FF2B5EF4-FFF2-40B4-BE49-F238E27FC236}">
                  <a16:creationId xmlns:a16="http://schemas.microsoft.com/office/drawing/2014/main" id="{97871C17-46E9-AB81-BC29-F757BA3B5758}"/>
                </a:ext>
              </a:extLst>
            </p:cNvPr>
            <p:cNvSpPr txBox="1"/>
            <p:nvPr/>
          </p:nvSpPr>
          <p:spPr>
            <a:xfrm>
              <a:off x="9863377" y="5317269"/>
              <a:ext cx="231232"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33" name="TextBox 32">
              <a:extLst>
                <a:ext uri="{FF2B5EF4-FFF2-40B4-BE49-F238E27FC236}">
                  <a16:creationId xmlns:a16="http://schemas.microsoft.com/office/drawing/2014/main" id="{08F786F1-003D-49ED-8F72-470A59D71B27}"/>
                </a:ext>
              </a:extLst>
            </p:cNvPr>
            <p:cNvSpPr txBox="1"/>
            <p:nvPr/>
          </p:nvSpPr>
          <p:spPr>
            <a:xfrm>
              <a:off x="10134833" y="5317269"/>
              <a:ext cx="253001"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13</a:t>
              </a:r>
            </a:p>
          </p:txBody>
        </p:sp>
        <p:sp>
          <p:nvSpPr>
            <p:cNvPr id="34" name="TextBox 33">
              <a:extLst>
                <a:ext uri="{FF2B5EF4-FFF2-40B4-BE49-F238E27FC236}">
                  <a16:creationId xmlns:a16="http://schemas.microsoft.com/office/drawing/2014/main" id="{ACCBBA28-400C-CA95-349F-F691741726D3}"/>
                </a:ext>
              </a:extLst>
            </p:cNvPr>
            <p:cNvSpPr txBox="1"/>
            <p:nvPr/>
          </p:nvSpPr>
          <p:spPr>
            <a:xfrm>
              <a:off x="10435360" y="5317269"/>
              <a:ext cx="216629"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14</a:t>
              </a:r>
            </a:p>
          </p:txBody>
        </p:sp>
        <p:sp>
          <p:nvSpPr>
            <p:cNvPr id="35" name="TextBox 34">
              <a:extLst>
                <a:ext uri="{FF2B5EF4-FFF2-40B4-BE49-F238E27FC236}">
                  <a16:creationId xmlns:a16="http://schemas.microsoft.com/office/drawing/2014/main" id="{879B6F40-149E-058F-4350-1D6FC274F6D9}"/>
                </a:ext>
              </a:extLst>
            </p:cNvPr>
            <p:cNvSpPr txBox="1"/>
            <p:nvPr/>
          </p:nvSpPr>
          <p:spPr>
            <a:xfrm>
              <a:off x="10693088" y="5317269"/>
              <a:ext cx="258368"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15</a:t>
              </a:r>
            </a:p>
          </p:txBody>
        </p:sp>
        <p:sp>
          <p:nvSpPr>
            <p:cNvPr id="36" name="TextBox 35">
              <a:extLst>
                <a:ext uri="{FF2B5EF4-FFF2-40B4-BE49-F238E27FC236}">
                  <a16:creationId xmlns:a16="http://schemas.microsoft.com/office/drawing/2014/main" id="{12A74D0E-CEE4-3BEE-1349-C0A291781B4D}"/>
                </a:ext>
              </a:extLst>
            </p:cNvPr>
            <p:cNvSpPr txBox="1"/>
            <p:nvPr/>
          </p:nvSpPr>
          <p:spPr>
            <a:xfrm>
              <a:off x="11000732" y="5317269"/>
              <a:ext cx="205847"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16</a:t>
              </a:r>
            </a:p>
          </p:txBody>
        </p:sp>
        <p:sp>
          <p:nvSpPr>
            <p:cNvPr id="37" name="TextBox 36">
              <a:extLst>
                <a:ext uri="{FF2B5EF4-FFF2-40B4-BE49-F238E27FC236}">
                  <a16:creationId xmlns:a16="http://schemas.microsoft.com/office/drawing/2014/main" id="{D4FF19E7-45C2-5250-03B0-F750C8D0799E}"/>
                </a:ext>
              </a:extLst>
            </p:cNvPr>
            <p:cNvSpPr txBox="1"/>
            <p:nvPr/>
          </p:nvSpPr>
          <p:spPr>
            <a:xfrm>
              <a:off x="11285452" y="5317269"/>
              <a:ext cx="199174"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38" name="TextBox 37">
              <a:extLst>
                <a:ext uri="{FF2B5EF4-FFF2-40B4-BE49-F238E27FC236}">
                  <a16:creationId xmlns:a16="http://schemas.microsoft.com/office/drawing/2014/main" id="{BB7221B2-8478-46BC-2F38-DDF913CFEE30}"/>
                </a:ext>
              </a:extLst>
            </p:cNvPr>
            <p:cNvSpPr txBox="1"/>
            <p:nvPr/>
          </p:nvSpPr>
          <p:spPr>
            <a:xfrm>
              <a:off x="648260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47</a:t>
              </a:r>
            </a:p>
          </p:txBody>
        </p:sp>
        <p:sp>
          <p:nvSpPr>
            <p:cNvPr id="39" name="TextBox 38">
              <a:extLst>
                <a:ext uri="{FF2B5EF4-FFF2-40B4-BE49-F238E27FC236}">
                  <a16:creationId xmlns:a16="http://schemas.microsoft.com/office/drawing/2014/main" id="{9541E8FB-619B-065F-9710-E1EC4DDC5399}"/>
                </a:ext>
              </a:extLst>
            </p:cNvPr>
            <p:cNvSpPr txBox="1"/>
            <p:nvPr/>
          </p:nvSpPr>
          <p:spPr>
            <a:xfrm>
              <a:off x="676487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42</a:t>
              </a:r>
            </a:p>
          </p:txBody>
        </p:sp>
        <p:sp>
          <p:nvSpPr>
            <p:cNvPr id="40" name="TextBox 39">
              <a:extLst>
                <a:ext uri="{FF2B5EF4-FFF2-40B4-BE49-F238E27FC236}">
                  <a16:creationId xmlns:a16="http://schemas.microsoft.com/office/drawing/2014/main" id="{C93C6BCC-B984-9C1F-6AAC-D621AF0FA3CE}"/>
                </a:ext>
              </a:extLst>
            </p:cNvPr>
            <p:cNvSpPr txBox="1"/>
            <p:nvPr/>
          </p:nvSpPr>
          <p:spPr>
            <a:xfrm>
              <a:off x="7047145"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38</a:t>
              </a:r>
            </a:p>
          </p:txBody>
        </p:sp>
        <p:sp>
          <p:nvSpPr>
            <p:cNvPr id="41" name="TextBox 40">
              <a:extLst>
                <a:ext uri="{FF2B5EF4-FFF2-40B4-BE49-F238E27FC236}">
                  <a16:creationId xmlns:a16="http://schemas.microsoft.com/office/drawing/2014/main" id="{3AB03DBC-A85F-D226-41A2-DAF9622F8C16}"/>
                </a:ext>
              </a:extLst>
            </p:cNvPr>
            <p:cNvSpPr txBox="1"/>
            <p:nvPr/>
          </p:nvSpPr>
          <p:spPr>
            <a:xfrm>
              <a:off x="732941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35</a:t>
              </a:r>
            </a:p>
          </p:txBody>
        </p:sp>
        <p:sp>
          <p:nvSpPr>
            <p:cNvPr id="42" name="TextBox 41">
              <a:extLst>
                <a:ext uri="{FF2B5EF4-FFF2-40B4-BE49-F238E27FC236}">
                  <a16:creationId xmlns:a16="http://schemas.microsoft.com/office/drawing/2014/main" id="{7318B58B-0B44-2445-61AF-F9202046E147}"/>
                </a:ext>
              </a:extLst>
            </p:cNvPr>
            <p:cNvSpPr txBox="1"/>
            <p:nvPr/>
          </p:nvSpPr>
          <p:spPr>
            <a:xfrm>
              <a:off x="761169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33</a:t>
              </a:r>
            </a:p>
          </p:txBody>
        </p:sp>
        <p:sp>
          <p:nvSpPr>
            <p:cNvPr id="43" name="TextBox 42">
              <a:extLst>
                <a:ext uri="{FF2B5EF4-FFF2-40B4-BE49-F238E27FC236}">
                  <a16:creationId xmlns:a16="http://schemas.microsoft.com/office/drawing/2014/main" id="{27B5A2D2-0047-D90D-47AA-1B89F0AE429A}"/>
                </a:ext>
              </a:extLst>
            </p:cNvPr>
            <p:cNvSpPr txBox="1"/>
            <p:nvPr/>
          </p:nvSpPr>
          <p:spPr>
            <a:xfrm>
              <a:off x="789396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31</a:t>
              </a:r>
            </a:p>
          </p:txBody>
        </p:sp>
        <p:sp>
          <p:nvSpPr>
            <p:cNvPr id="44" name="TextBox 43">
              <a:extLst>
                <a:ext uri="{FF2B5EF4-FFF2-40B4-BE49-F238E27FC236}">
                  <a16:creationId xmlns:a16="http://schemas.microsoft.com/office/drawing/2014/main" id="{AB622088-A0FF-71D8-039E-227CEB42EC2E}"/>
                </a:ext>
              </a:extLst>
            </p:cNvPr>
            <p:cNvSpPr txBox="1"/>
            <p:nvPr/>
          </p:nvSpPr>
          <p:spPr>
            <a:xfrm>
              <a:off x="8176235"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26</a:t>
              </a:r>
            </a:p>
          </p:txBody>
        </p:sp>
        <p:sp>
          <p:nvSpPr>
            <p:cNvPr id="45" name="TextBox 44">
              <a:extLst>
                <a:ext uri="{FF2B5EF4-FFF2-40B4-BE49-F238E27FC236}">
                  <a16:creationId xmlns:a16="http://schemas.microsoft.com/office/drawing/2014/main" id="{DB1D3C09-7ED3-5A1B-4DD0-7B9579CC3858}"/>
                </a:ext>
              </a:extLst>
            </p:cNvPr>
            <p:cNvSpPr txBox="1"/>
            <p:nvPr/>
          </p:nvSpPr>
          <p:spPr>
            <a:xfrm>
              <a:off x="845850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46" name="TextBox 45">
              <a:extLst>
                <a:ext uri="{FF2B5EF4-FFF2-40B4-BE49-F238E27FC236}">
                  <a16:creationId xmlns:a16="http://schemas.microsoft.com/office/drawing/2014/main" id="{62B0BFE9-B901-351E-A9DC-B0554FB02039}"/>
                </a:ext>
              </a:extLst>
            </p:cNvPr>
            <p:cNvSpPr txBox="1"/>
            <p:nvPr/>
          </p:nvSpPr>
          <p:spPr>
            <a:xfrm>
              <a:off x="8740780"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22</a:t>
              </a:r>
            </a:p>
          </p:txBody>
        </p:sp>
        <p:sp>
          <p:nvSpPr>
            <p:cNvPr id="47" name="TextBox 46">
              <a:extLst>
                <a:ext uri="{FF2B5EF4-FFF2-40B4-BE49-F238E27FC236}">
                  <a16:creationId xmlns:a16="http://schemas.microsoft.com/office/drawing/2014/main" id="{90443811-C064-F80E-E0D9-36E3285A9F35}"/>
                </a:ext>
              </a:extLst>
            </p:cNvPr>
            <p:cNvSpPr txBox="1"/>
            <p:nvPr/>
          </p:nvSpPr>
          <p:spPr>
            <a:xfrm>
              <a:off x="902305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17</a:t>
              </a:r>
            </a:p>
          </p:txBody>
        </p:sp>
        <p:sp>
          <p:nvSpPr>
            <p:cNvPr id="48" name="TextBox 47">
              <a:extLst>
                <a:ext uri="{FF2B5EF4-FFF2-40B4-BE49-F238E27FC236}">
                  <a16:creationId xmlns:a16="http://schemas.microsoft.com/office/drawing/2014/main" id="{7D8CBB75-5638-3ECA-5C13-EE28175376DB}"/>
                </a:ext>
              </a:extLst>
            </p:cNvPr>
            <p:cNvSpPr txBox="1"/>
            <p:nvPr/>
          </p:nvSpPr>
          <p:spPr>
            <a:xfrm>
              <a:off x="9305324"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12</a:t>
              </a:r>
            </a:p>
          </p:txBody>
        </p:sp>
        <p:sp>
          <p:nvSpPr>
            <p:cNvPr id="49" name="TextBox 48">
              <a:extLst>
                <a:ext uri="{FF2B5EF4-FFF2-40B4-BE49-F238E27FC236}">
                  <a16:creationId xmlns:a16="http://schemas.microsoft.com/office/drawing/2014/main" id="{A13C7A78-3D85-E360-6B2F-396628C43805}"/>
                </a:ext>
              </a:extLst>
            </p:cNvPr>
            <p:cNvSpPr txBox="1"/>
            <p:nvPr/>
          </p:nvSpPr>
          <p:spPr>
            <a:xfrm>
              <a:off x="958759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50" name="TextBox 49">
              <a:extLst>
                <a:ext uri="{FF2B5EF4-FFF2-40B4-BE49-F238E27FC236}">
                  <a16:creationId xmlns:a16="http://schemas.microsoft.com/office/drawing/2014/main" id="{8B724B87-1D44-F423-832C-8130EC07B5ED}"/>
                </a:ext>
              </a:extLst>
            </p:cNvPr>
            <p:cNvSpPr txBox="1"/>
            <p:nvPr/>
          </p:nvSpPr>
          <p:spPr>
            <a:xfrm>
              <a:off x="9869869"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7</a:t>
              </a:r>
            </a:p>
          </p:txBody>
        </p:sp>
        <p:sp>
          <p:nvSpPr>
            <p:cNvPr id="51" name="TextBox 50">
              <a:extLst>
                <a:ext uri="{FF2B5EF4-FFF2-40B4-BE49-F238E27FC236}">
                  <a16:creationId xmlns:a16="http://schemas.microsoft.com/office/drawing/2014/main" id="{91B76355-B866-BE2E-3676-D29DBD5A80E3}"/>
                </a:ext>
              </a:extLst>
            </p:cNvPr>
            <p:cNvSpPr txBox="1"/>
            <p:nvPr/>
          </p:nvSpPr>
          <p:spPr>
            <a:xfrm>
              <a:off x="1015214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5</a:t>
              </a:r>
            </a:p>
          </p:txBody>
        </p:sp>
        <p:sp>
          <p:nvSpPr>
            <p:cNvPr id="52" name="TextBox 51">
              <a:extLst>
                <a:ext uri="{FF2B5EF4-FFF2-40B4-BE49-F238E27FC236}">
                  <a16:creationId xmlns:a16="http://schemas.microsoft.com/office/drawing/2014/main" id="{54A6F5BF-E17F-2F81-DB7C-C81504D6EB2C}"/>
                </a:ext>
              </a:extLst>
            </p:cNvPr>
            <p:cNvSpPr txBox="1"/>
            <p:nvPr/>
          </p:nvSpPr>
          <p:spPr>
            <a:xfrm>
              <a:off x="10434414"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53" name="TextBox 52">
              <a:extLst>
                <a:ext uri="{FF2B5EF4-FFF2-40B4-BE49-F238E27FC236}">
                  <a16:creationId xmlns:a16="http://schemas.microsoft.com/office/drawing/2014/main" id="{8EDBCD82-A438-3F93-959D-1A4EB7EA99A7}"/>
                </a:ext>
              </a:extLst>
            </p:cNvPr>
            <p:cNvSpPr txBox="1"/>
            <p:nvPr/>
          </p:nvSpPr>
          <p:spPr>
            <a:xfrm>
              <a:off x="10716687"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54" name="TextBox 53">
              <a:extLst>
                <a:ext uri="{FF2B5EF4-FFF2-40B4-BE49-F238E27FC236}">
                  <a16:creationId xmlns:a16="http://schemas.microsoft.com/office/drawing/2014/main" id="{48E2E987-1187-67C4-2D5C-942F19299DFE}"/>
                </a:ext>
              </a:extLst>
            </p:cNvPr>
            <p:cNvSpPr txBox="1"/>
            <p:nvPr/>
          </p:nvSpPr>
          <p:spPr>
            <a:xfrm>
              <a:off x="10998959"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55" name="TextBox 54">
              <a:extLst>
                <a:ext uri="{FF2B5EF4-FFF2-40B4-BE49-F238E27FC236}">
                  <a16:creationId xmlns:a16="http://schemas.microsoft.com/office/drawing/2014/main" id="{8AE4FEB3-A0D7-5D38-EF9D-0157772B92C0}"/>
                </a:ext>
              </a:extLst>
            </p:cNvPr>
            <p:cNvSpPr txBox="1"/>
            <p:nvPr/>
          </p:nvSpPr>
          <p:spPr>
            <a:xfrm>
              <a:off x="11281232" y="5543164"/>
              <a:ext cx="224739"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0</a:t>
              </a:r>
            </a:p>
          </p:txBody>
        </p:sp>
        <p:sp>
          <p:nvSpPr>
            <p:cNvPr id="56" name="TextBox 55">
              <a:extLst>
                <a:ext uri="{FF2B5EF4-FFF2-40B4-BE49-F238E27FC236}">
                  <a16:creationId xmlns:a16="http://schemas.microsoft.com/office/drawing/2014/main" id="{0646D6A7-8574-200C-29AD-883027D475D3}"/>
                </a:ext>
              </a:extLst>
            </p:cNvPr>
            <p:cNvSpPr txBox="1"/>
            <p:nvPr/>
          </p:nvSpPr>
          <p:spPr>
            <a:xfrm>
              <a:off x="7417444" y="1960993"/>
              <a:ext cx="554500"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9</a:t>
              </a:r>
            </a:p>
          </p:txBody>
        </p:sp>
        <p:sp>
          <p:nvSpPr>
            <p:cNvPr id="57" name="TextBox 56">
              <a:extLst>
                <a:ext uri="{FF2B5EF4-FFF2-40B4-BE49-F238E27FC236}">
                  <a16:creationId xmlns:a16="http://schemas.microsoft.com/office/drawing/2014/main" id="{756A2CC0-4906-F12E-638F-96C10CD0D72F}"/>
                </a:ext>
              </a:extLst>
            </p:cNvPr>
            <p:cNvSpPr txBox="1"/>
            <p:nvPr/>
          </p:nvSpPr>
          <p:spPr>
            <a:xfrm>
              <a:off x="8053305" y="1960993"/>
              <a:ext cx="726543"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Censored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38</a:t>
              </a:r>
            </a:p>
          </p:txBody>
        </p:sp>
        <p:sp>
          <p:nvSpPr>
            <p:cNvPr id="58" name="TextBox 57">
              <a:extLst>
                <a:ext uri="{FF2B5EF4-FFF2-40B4-BE49-F238E27FC236}">
                  <a16:creationId xmlns:a16="http://schemas.microsoft.com/office/drawing/2014/main" id="{E8402A32-940D-2321-E361-6DB914F2CAA6}"/>
                </a:ext>
              </a:extLst>
            </p:cNvPr>
            <p:cNvSpPr txBox="1"/>
            <p:nvPr/>
          </p:nvSpPr>
          <p:spPr>
            <a:xfrm>
              <a:off x="8870810" y="1961714"/>
              <a:ext cx="1269820" cy="307777"/>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Median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NE (NE, NE) </a:t>
              </a:r>
            </a:p>
          </p:txBody>
        </p:sp>
        <p:sp>
          <p:nvSpPr>
            <p:cNvPr id="59" name="TextBox 58">
              <a:extLst>
                <a:ext uri="{FF2B5EF4-FFF2-40B4-BE49-F238E27FC236}">
                  <a16:creationId xmlns:a16="http://schemas.microsoft.com/office/drawing/2014/main" id="{05282D7B-9202-3537-BF8A-D40EF1122936}"/>
                </a:ext>
              </a:extLst>
            </p:cNvPr>
            <p:cNvSpPr txBox="1"/>
            <p:nvPr/>
          </p:nvSpPr>
          <p:spPr>
            <a:xfrm>
              <a:off x="10860427" y="2020721"/>
              <a:ext cx="726543" cy="176373"/>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Censored</a:t>
              </a:r>
            </a:p>
          </p:txBody>
        </p:sp>
        <p:grpSp>
          <p:nvGrpSpPr>
            <p:cNvPr id="60" name="Group 59">
              <a:extLst>
                <a:ext uri="{FF2B5EF4-FFF2-40B4-BE49-F238E27FC236}">
                  <a16:creationId xmlns:a16="http://schemas.microsoft.com/office/drawing/2014/main" id="{F0425822-E4B9-E04F-1A55-ABE5E3DB2998}"/>
                </a:ext>
              </a:extLst>
            </p:cNvPr>
            <p:cNvGrpSpPr/>
            <p:nvPr/>
          </p:nvGrpSpPr>
          <p:grpSpPr>
            <a:xfrm>
              <a:off x="10771080" y="2088078"/>
              <a:ext cx="62419" cy="70724"/>
              <a:chOff x="10913294" y="2394608"/>
              <a:chExt cx="52644" cy="52644"/>
            </a:xfrm>
          </p:grpSpPr>
          <p:sp>
            <p:nvSpPr>
              <p:cNvPr id="295" name="Freeform: Shape 294">
                <a:extLst>
                  <a:ext uri="{FF2B5EF4-FFF2-40B4-BE49-F238E27FC236}">
                    <a16:creationId xmlns:a16="http://schemas.microsoft.com/office/drawing/2014/main" id="{590AAA16-E0E1-E3B1-8EE2-C4D4D09018AE}"/>
                  </a:ext>
                </a:extLst>
              </p:cNvPr>
              <p:cNvSpPr/>
              <p:nvPr/>
            </p:nvSpPr>
            <p:spPr>
              <a:xfrm>
                <a:off x="10939615" y="2394608"/>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B8AF3747-BCC0-915D-8A8C-B091A02CE25A}"/>
                  </a:ext>
                </a:extLst>
              </p:cNvPr>
              <p:cNvSpPr/>
              <p:nvPr/>
            </p:nvSpPr>
            <p:spPr>
              <a:xfrm rot="5400000">
                <a:off x="10934360" y="2399865"/>
                <a:ext cx="10512" cy="52644"/>
              </a:xfrm>
              <a:custGeom>
                <a:avLst/>
                <a:gdLst>
                  <a:gd name="connsiteX0" fmla="*/ 0 w 10512"/>
                  <a:gd name="connsiteY0" fmla="*/ 0 h 52644"/>
                  <a:gd name="connsiteX1" fmla="*/ 0 w 10512"/>
                  <a:gd name="connsiteY1" fmla="*/ 52644 h 52644"/>
                </a:gdLst>
                <a:ahLst/>
                <a:cxnLst>
                  <a:cxn ang="0">
                    <a:pos x="connsiteX0" y="connsiteY0"/>
                  </a:cxn>
                  <a:cxn ang="0">
                    <a:pos x="connsiteX1" y="connsiteY1"/>
                  </a:cxn>
                </a:cxnLst>
                <a:rect l="l" t="t" r="r" b="b"/>
                <a:pathLst>
                  <a:path w="10512" h="52644">
                    <a:moveTo>
                      <a:pt x="0" y="0"/>
                    </a:moveTo>
                    <a:lnTo>
                      <a:pt x="0" y="52644"/>
                    </a:lnTo>
                  </a:path>
                </a:pathLst>
              </a:custGeom>
              <a:ln w="105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1" name="TextBox 60">
              <a:extLst>
                <a:ext uri="{FF2B5EF4-FFF2-40B4-BE49-F238E27FC236}">
                  <a16:creationId xmlns:a16="http://schemas.microsoft.com/office/drawing/2014/main" id="{DF0F0384-2F61-2EEF-753A-143FF0EFC6F0}"/>
                </a:ext>
              </a:extLst>
            </p:cNvPr>
            <p:cNvSpPr txBox="1"/>
            <p:nvPr/>
          </p:nvSpPr>
          <p:spPr>
            <a:xfrm>
              <a:off x="7795414" y="5805688"/>
              <a:ext cx="2692356" cy="161583"/>
            </a:xfrm>
            <a:prstGeom prst="rect">
              <a:avLst/>
            </a:prstGeom>
            <a:solidFill>
              <a:schemeClr val="bg1"/>
            </a:solidFill>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Duration of Response (Months)</a:t>
              </a:r>
            </a:p>
          </p:txBody>
        </p:sp>
        <p:grpSp>
          <p:nvGrpSpPr>
            <p:cNvPr id="62" name="Group 61">
              <a:extLst>
                <a:ext uri="{FF2B5EF4-FFF2-40B4-BE49-F238E27FC236}">
                  <a16:creationId xmlns:a16="http://schemas.microsoft.com/office/drawing/2014/main" id="{65819647-D415-CACD-D535-3DD81301B11F}"/>
                </a:ext>
              </a:extLst>
            </p:cNvPr>
            <p:cNvGrpSpPr/>
            <p:nvPr/>
          </p:nvGrpSpPr>
          <p:grpSpPr>
            <a:xfrm>
              <a:off x="6612280" y="2038392"/>
              <a:ext cx="4611416" cy="888777"/>
              <a:chOff x="2971800" y="2986087"/>
              <a:chExt cx="6251256" cy="888777"/>
            </a:xfrm>
          </p:grpSpPr>
          <p:sp>
            <p:nvSpPr>
              <p:cNvPr id="63" name="Freeform: Shape 62">
                <a:extLst>
                  <a:ext uri="{FF2B5EF4-FFF2-40B4-BE49-F238E27FC236}">
                    <a16:creationId xmlns:a16="http://schemas.microsoft.com/office/drawing/2014/main" id="{99E62714-3F62-431C-0F21-905003FE5653}"/>
                  </a:ext>
                </a:extLst>
              </p:cNvPr>
              <p:cNvSpPr/>
              <p:nvPr/>
            </p:nvSpPr>
            <p:spPr>
              <a:xfrm>
                <a:off x="3008375" y="3021329"/>
                <a:ext cx="6179534" cy="818292"/>
              </a:xfrm>
              <a:custGeom>
                <a:avLst/>
                <a:gdLst>
                  <a:gd name="connsiteX0" fmla="*/ 0 w 6179534"/>
                  <a:gd name="connsiteY0" fmla="*/ 0 h 818292"/>
                  <a:gd name="connsiteX1" fmla="*/ 314516 w 6179534"/>
                  <a:gd name="connsiteY1" fmla="*/ 0 h 818292"/>
                  <a:gd name="connsiteX2" fmla="*/ 314516 w 6179534"/>
                  <a:gd name="connsiteY2" fmla="*/ 75724 h 818292"/>
                  <a:gd name="connsiteX3" fmla="*/ 620268 w 6179534"/>
                  <a:gd name="connsiteY3" fmla="*/ 75724 h 818292"/>
                  <a:gd name="connsiteX4" fmla="*/ 620268 w 6179534"/>
                  <a:gd name="connsiteY4" fmla="*/ 154305 h 818292"/>
                  <a:gd name="connsiteX5" fmla="*/ 725138 w 6179534"/>
                  <a:gd name="connsiteY5" fmla="*/ 154305 h 818292"/>
                  <a:gd name="connsiteX6" fmla="*/ 725138 w 6179534"/>
                  <a:gd name="connsiteY6" fmla="*/ 241649 h 818292"/>
                  <a:gd name="connsiteX7" fmla="*/ 972693 w 6179534"/>
                  <a:gd name="connsiteY7" fmla="*/ 241649 h 818292"/>
                  <a:gd name="connsiteX8" fmla="*/ 972693 w 6179534"/>
                  <a:gd name="connsiteY8" fmla="*/ 323183 h 818292"/>
                  <a:gd name="connsiteX9" fmla="*/ 1237679 w 6179534"/>
                  <a:gd name="connsiteY9" fmla="*/ 323183 h 818292"/>
                  <a:gd name="connsiteX10" fmla="*/ 1237679 w 6179534"/>
                  <a:gd name="connsiteY10" fmla="*/ 398907 h 818292"/>
                  <a:gd name="connsiteX11" fmla="*/ 1453134 w 6179534"/>
                  <a:gd name="connsiteY11" fmla="*/ 398907 h 818292"/>
                  <a:gd name="connsiteX12" fmla="*/ 1453134 w 6179534"/>
                  <a:gd name="connsiteY12" fmla="*/ 495014 h 818292"/>
                  <a:gd name="connsiteX13" fmla="*/ 1584198 w 6179534"/>
                  <a:gd name="connsiteY13" fmla="*/ 495014 h 818292"/>
                  <a:gd name="connsiteX14" fmla="*/ 1584198 w 6179534"/>
                  <a:gd name="connsiteY14" fmla="*/ 573691 h 818292"/>
                  <a:gd name="connsiteX15" fmla="*/ 1953197 w 6179534"/>
                  <a:gd name="connsiteY15" fmla="*/ 573691 h 818292"/>
                  <a:gd name="connsiteX16" fmla="*/ 1953197 w 6179534"/>
                  <a:gd name="connsiteY16" fmla="*/ 666845 h 818292"/>
                  <a:gd name="connsiteX17" fmla="*/ 3599402 w 6179534"/>
                  <a:gd name="connsiteY17" fmla="*/ 666845 h 818292"/>
                  <a:gd name="connsiteX18" fmla="*/ 3599402 w 6179534"/>
                  <a:gd name="connsiteY18" fmla="*/ 818293 h 818292"/>
                  <a:gd name="connsiteX19" fmla="*/ 6179534 w 6179534"/>
                  <a:gd name="connsiteY19" fmla="*/ 818293 h 81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79534" h="818292">
                    <a:moveTo>
                      <a:pt x="0" y="0"/>
                    </a:moveTo>
                    <a:lnTo>
                      <a:pt x="314516" y="0"/>
                    </a:lnTo>
                    <a:lnTo>
                      <a:pt x="314516" y="75724"/>
                    </a:lnTo>
                    <a:lnTo>
                      <a:pt x="620268" y="75724"/>
                    </a:lnTo>
                    <a:lnTo>
                      <a:pt x="620268" y="154305"/>
                    </a:lnTo>
                    <a:lnTo>
                      <a:pt x="725138" y="154305"/>
                    </a:lnTo>
                    <a:lnTo>
                      <a:pt x="725138" y="241649"/>
                    </a:lnTo>
                    <a:lnTo>
                      <a:pt x="972693" y="241649"/>
                    </a:lnTo>
                    <a:lnTo>
                      <a:pt x="972693" y="323183"/>
                    </a:lnTo>
                    <a:lnTo>
                      <a:pt x="1237679" y="323183"/>
                    </a:lnTo>
                    <a:lnTo>
                      <a:pt x="1237679" y="398907"/>
                    </a:lnTo>
                    <a:lnTo>
                      <a:pt x="1453134" y="398907"/>
                    </a:lnTo>
                    <a:lnTo>
                      <a:pt x="1453134" y="495014"/>
                    </a:lnTo>
                    <a:lnTo>
                      <a:pt x="1584198" y="495014"/>
                    </a:lnTo>
                    <a:lnTo>
                      <a:pt x="1584198" y="573691"/>
                    </a:lnTo>
                    <a:lnTo>
                      <a:pt x="1953197" y="573691"/>
                    </a:lnTo>
                    <a:lnTo>
                      <a:pt x="1953197" y="666845"/>
                    </a:lnTo>
                    <a:lnTo>
                      <a:pt x="3599402" y="666845"/>
                    </a:lnTo>
                    <a:lnTo>
                      <a:pt x="3599402" y="818293"/>
                    </a:lnTo>
                    <a:lnTo>
                      <a:pt x="6179534" y="818293"/>
                    </a:lnTo>
                  </a:path>
                </a:pathLst>
              </a:custGeom>
              <a:noFill/>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92" name="Graphic 359">
                <a:extLst>
                  <a:ext uri="{FF2B5EF4-FFF2-40B4-BE49-F238E27FC236}">
                    <a16:creationId xmlns:a16="http://schemas.microsoft.com/office/drawing/2014/main" id="{B89CF318-5CE1-B5CD-D905-D2E4B5C68411}"/>
                  </a:ext>
                </a:extLst>
              </p:cNvPr>
              <p:cNvGrpSpPr/>
              <p:nvPr/>
            </p:nvGrpSpPr>
            <p:grpSpPr>
              <a:xfrm>
                <a:off x="2971800" y="2986087"/>
                <a:ext cx="70389" cy="70389"/>
                <a:chOff x="2971800" y="2986087"/>
                <a:chExt cx="70389" cy="70389"/>
              </a:xfrm>
            </p:grpSpPr>
            <p:sp>
              <p:nvSpPr>
                <p:cNvPr id="293" name="Freeform: Shape 292">
                  <a:extLst>
                    <a:ext uri="{FF2B5EF4-FFF2-40B4-BE49-F238E27FC236}">
                      <a16:creationId xmlns:a16="http://schemas.microsoft.com/office/drawing/2014/main" id="{F2F5E3B9-6CA2-4985-E623-C1BAA4C76A55}"/>
                    </a:ext>
                  </a:extLst>
                </p:cNvPr>
                <p:cNvSpPr/>
                <p:nvPr/>
              </p:nvSpPr>
              <p:spPr>
                <a:xfrm>
                  <a:off x="3007042"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B7DF2B29-F6CE-AF8B-9887-CC4012FF8DBD}"/>
                    </a:ext>
                  </a:extLst>
                </p:cNvPr>
                <p:cNvSpPr/>
                <p:nvPr/>
              </p:nvSpPr>
              <p:spPr>
                <a:xfrm>
                  <a:off x="2971800" y="3021329"/>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 name="Graphic 359">
                <a:extLst>
                  <a:ext uri="{FF2B5EF4-FFF2-40B4-BE49-F238E27FC236}">
                    <a16:creationId xmlns:a16="http://schemas.microsoft.com/office/drawing/2014/main" id="{9CF92ABA-A7F4-CD14-FC00-E4BBC2855197}"/>
                  </a:ext>
                </a:extLst>
              </p:cNvPr>
              <p:cNvGrpSpPr/>
              <p:nvPr/>
            </p:nvGrpSpPr>
            <p:grpSpPr>
              <a:xfrm>
                <a:off x="3122771" y="2986087"/>
                <a:ext cx="70485" cy="70389"/>
                <a:chOff x="3122771" y="2986087"/>
                <a:chExt cx="70485" cy="70389"/>
              </a:xfrm>
            </p:grpSpPr>
            <p:sp>
              <p:nvSpPr>
                <p:cNvPr id="291" name="Freeform: Shape 290">
                  <a:extLst>
                    <a:ext uri="{FF2B5EF4-FFF2-40B4-BE49-F238E27FC236}">
                      <a16:creationId xmlns:a16="http://schemas.microsoft.com/office/drawing/2014/main" id="{85C390BC-8A5B-F7C0-2E05-C4B0F788C95D}"/>
                    </a:ext>
                  </a:extLst>
                </p:cNvPr>
                <p:cNvSpPr/>
                <p:nvPr/>
              </p:nvSpPr>
              <p:spPr>
                <a:xfrm>
                  <a:off x="3158013"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D9A4EEC1-716A-1882-ED59-C17C3D08315D}"/>
                    </a:ext>
                  </a:extLst>
                </p:cNvPr>
                <p:cNvSpPr/>
                <p:nvPr/>
              </p:nvSpPr>
              <p:spPr>
                <a:xfrm>
                  <a:off x="3122771" y="3021329"/>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 name="Graphic 359">
                <a:extLst>
                  <a:ext uri="{FF2B5EF4-FFF2-40B4-BE49-F238E27FC236}">
                    <a16:creationId xmlns:a16="http://schemas.microsoft.com/office/drawing/2014/main" id="{4957B2EC-1115-7A2A-6460-FE4972DD8B01}"/>
                  </a:ext>
                </a:extLst>
              </p:cNvPr>
              <p:cNvGrpSpPr/>
              <p:nvPr/>
            </p:nvGrpSpPr>
            <p:grpSpPr>
              <a:xfrm>
                <a:off x="3137344" y="2986087"/>
                <a:ext cx="70389" cy="70389"/>
                <a:chOff x="3137344" y="2986087"/>
                <a:chExt cx="70389" cy="70389"/>
              </a:xfrm>
            </p:grpSpPr>
            <p:sp>
              <p:nvSpPr>
                <p:cNvPr id="289" name="Freeform: Shape 288">
                  <a:extLst>
                    <a:ext uri="{FF2B5EF4-FFF2-40B4-BE49-F238E27FC236}">
                      <a16:creationId xmlns:a16="http://schemas.microsoft.com/office/drawing/2014/main" id="{EED075E9-494E-2358-66CB-BCE1533064FF}"/>
                    </a:ext>
                  </a:extLst>
                </p:cNvPr>
                <p:cNvSpPr/>
                <p:nvPr/>
              </p:nvSpPr>
              <p:spPr>
                <a:xfrm>
                  <a:off x="3172587" y="298608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2314E42D-67B7-07E6-C05A-3B69DC0747E9}"/>
                    </a:ext>
                  </a:extLst>
                </p:cNvPr>
                <p:cNvSpPr/>
                <p:nvPr/>
              </p:nvSpPr>
              <p:spPr>
                <a:xfrm>
                  <a:off x="3137344" y="3021329"/>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 name="Graphic 359">
                <a:extLst>
                  <a:ext uri="{FF2B5EF4-FFF2-40B4-BE49-F238E27FC236}">
                    <a16:creationId xmlns:a16="http://schemas.microsoft.com/office/drawing/2014/main" id="{343EFABB-AD01-9B33-09C2-AD6FDB52596E}"/>
                  </a:ext>
                </a:extLst>
              </p:cNvPr>
              <p:cNvGrpSpPr/>
              <p:nvPr/>
            </p:nvGrpSpPr>
            <p:grpSpPr>
              <a:xfrm>
                <a:off x="3334988" y="3061525"/>
                <a:ext cx="70484" cy="70485"/>
                <a:chOff x="3334988" y="3061525"/>
                <a:chExt cx="70484" cy="70485"/>
              </a:xfrm>
            </p:grpSpPr>
            <p:sp>
              <p:nvSpPr>
                <p:cNvPr id="287" name="Freeform: Shape 286">
                  <a:extLst>
                    <a:ext uri="{FF2B5EF4-FFF2-40B4-BE49-F238E27FC236}">
                      <a16:creationId xmlns:a16="http://schemas.microsoft.com/office/drawing/2014/main" id="{30E43ED3-7523-22D8-B93F-D809EF1B5404}"/>
                    </a:ext>
                  </a:extLst>
                </p:cNvPr>
                <p:cNvSpPr/>
                <p:nvPr/>
              </p:nvSpPr>
              <p:spPr>
                <a:xfrm>
                  <a:off x="3370230" y="3061525"/>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4D733882-A0F2-C1EF-92D9-D4523D2AAE22}"/>
                    </a:ext>
                  </a:extLst>
                </p:cNvPr>
                <p:cNvSpPr/>
                <p:nvPr/>
              </p:nvSpPr>
              <p:spPr>
                <a:xfrm>
                  <a:off x="3334988" y="309676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6" name="Graphic 359">
                <a:extLst>
                  <a:ext uri="{FF2B5EF4-FFF2-40B4-BE49-F238E27FC236}">
                    <a16:creationId xmlns:a16="http://schemas.microsoft.com/office/drawing/2014/main" id="{D1F63330-61A4-EDDB-EF80-763B2350808D}"/>
                  </a:ext>
                </a:extLst>
              </p:cNvPr>
              <p:cNvGrpSpPr/>
              <p:nvPr/>
            </p:nvGrpSpPr>
            <p:grpSpPr>
              <a:xfrm>
                <a:off x="3388137" y="3061525"/>
                <a:ext cx="70484" cy="70485"/>
                <a:chOff x="3388137" y="3061525"/>
                <a:chExt cx="70484" cy="70485"/>
              </a:xfrm>
            </p:grpSpPr>
            <p:sp>
              <p:nvSpPr>
                <p:cNvPr id="285" name="Freeform: Shape 284">
                  <a:extLst>
                    <a:ext uri="{FF2B5EF4-FFF2-40B4-BE49-F238E27FC236}">
                      <a16:creationId xmlns:a16="http://schemas.microsoft.com/office/drawing/2014/main" id="{3D20CEFC-5EDB-E3AA-D4E8-E341C0F74772}"/>
                    </a:ext>
                  </a:extLst>
                </p:cNvPr>
                <p:cNvSpPr/>
                <p:nvPr/>
              </p:nvSpPr>
              <p:spPr>
                <a:xfrm>
                  <a:off x="3423380" y="3061525"/>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8D658C0C-DB7B-C6A5-D145-935AC11BEF07}"/>
                    </a:ext>
                  </a:extLst>
                </p:cNvPr>
                <p:cNvSpPr/>
                <p:nvPr/>
              </p:nvSpPr>
              <p:spPr>
                <a:xfrm>
                  <a:off x="3388137" y="309676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7" name="Graphic 359">
                <a:extLst>
                  <a:ext uri="{FF2B5EF4-FFF2-40B4-BE49-F238E27FC236}">
                    <a16:creationId xmlns:a16="http://schemas.microsoft.com/office/drawing/2014/main" id="{AF337350-FE0D-3D23-B62E-C1EF36E7EDEE}"/>
                  </a:ext>
                </a:extLst>
              </p:cNvPr>
              <p:cNvGrpSpPr/>
              <p:nvPr/>
            </p:nvGrpSpPr>
            <p:grpSpPr>
              <a:xfrm>
                <a:off x="3988593" y="3308984"/>
                <a:ext cx="70389" cy="70484"/>
                <a:chOff x="3988593" y="3308984"/>
                <a:chExt cx="70389" cy="70484"/>
              </a:xfrm>
            </p:grpSpPr>
            <p:sp>
              <p:nvSpPr>
                <p:cNvPr id="283" name="Freeform: Shape 282">
                  <a:extLst>
                    <a:ext uri="{FF2B5EF4-FFF2-40B4-BE49-F238E27FC236}">
                      <a16:creationId xmlns:a16="http://schemas.microsoft.com/office/drawing/2014/main" id="{39EB9A5E-66C6-053B-B698-75E6A3DC76B4}"/>
                    </a:ext>
                  </a:extLst>
                </p:cNvPr>
                <p:cNvSpPr/>
                <p:nvPr/>
              </p:nvSpPr>
              <p:spPr>
                <a:xfrm>
                  <a:off x="4023836" y="3308984"/>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1A3E073F-082F-91C1-FC46-D14B6D8FDBD8}"/>
                    </a:ext>
                  </a:extLst>
                </p:cNvPr>
                <p:cNvSpPr/>
                <p:nvPr/>
              </p:nvSpPr>
              <p:spPr>
                <a:xfrm>
                  <a:off x="3988593" y="3344227"/>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8" name="Graphic 359">
                <a:extLst>
                  <a:ext uri="{FF2B5EF4-FFF2-40B4-BE49-F238E27FC236}">
                    <a16:creationId xmlns:a16="http://schemas.microsoft.com/office/drawing/2014/main" id="{F8872366-31D6-A19D-0208-97F3CA216221}"/>
                  </a:ext>
                </a:extLst>
              </p:cNvPr>
              <p:cNvGrpSpPr/>
              <p:nvPr/>
            </p:nvGrpSpPr>
            <p:grpSpPr>
              <a:xfrm>
                <a:off x="4000309" y="3308984"/>
                <a:ext cx="70484" cy="70484"/>
                <a:chOff x="4000309" y="3308984"/>
                <a:chExt cx="70484" cy="70484"/>
              </a:xfrm>
            </p:grpSpPr>
            <p:sp>
              <p:nvSpPr>
                <p:cNvPr id="281" name="Freeform: Shape 280">
                  <a:extLst>
                    <a:ext uri="{FF2B5EF4-FFF2-40B4-BE49-F238E27FC236}">
                      <a16:creationId xmlns:a16="http://schemas.microsoft.com/office/drawing/2014/main" id="{B30E80B2-E6CF-F590-44DF-8611A83F51E1}"/>
                    </a:ext>
                  </a:extLst>
                </p:cNvPr>
                <p:cNvSpPr/>
                <p:nvPr/>
              </p:nvSpPr>
              <p:spPr>
                <a:xfrm>
                  <a:off x="4035552" y="3308984"/>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AC16660F-2D7D-A72F-F88C-3E70015344DF}"/>
                    </a:ext>
                  </a:extLst>
                </p:cNvPr>
                <p:cNvSpPr/>
                <p:nvPr/>
              </p:nvSpPr>
              <p:spPr>
                <a:xfrm>
                  <a:off x="4000309" y="3344227"/>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9" name="Graphic 359">
                <a:extLst>
                  <a:ext uri="{FF2B5EF4-FFF2-40B4-BE49-F238E27FC236}">
                    <a16:creationId xmlns:a16="http://schemas.microsoft.com/office/drawing/2014/main" id="{20626D81-5E15-71F6-C9F4-F9B7AFFA36CD}"/>
                  </a:ext>
                </a:extLst>
              </p:cNvPr>
              <p:cNvGrpSpPr/>
              <p:nvPr/>
            </p:nvGrpSpPr>
            <p:grpSpPr>
              <a:xfrm>
                <a:off x="4799457" y="3559777"/>
                <a:ext cx="70389" cy="70389"/>
                <a:chOff x="4799457" y="3559777"/>
                <a:chExt cx="70389" cy="70389"/>
              </a:xfrm>
            </p:grpSpPr>
            <p:sp>
              <p:nvSpPr>
                <p:cNvPr id="279" name="Freeform: Shape 278">
                  <a:extLst>
                    <a:ext uri="{FF2B5EF4-FFF2-40B4-BE49-F238E27FC236}">
                      <a16:creationId xmlns:a16="http://schemas.microsoft.com/office/drawing/2014/main" id="{776C1B49-378D-C1B2-27D2-04743AEA490F}"/>
                    </a:ext>
                  </a:extLst>
                </p:cNvPr>
                <p:cNvSpPr/>
                <p:nvPr/>
              </p:nvSpPr>
              <p:spPr>
                <a:xfrm>
                  <a:off x="4834604" y="3559777"/>
                  <a:ext cx="9525" cy="70389"/>
                </a:xfrm>
                <a:custGeom>
                  <a:avLst/>
                  <a:gdLst>
                    <a:gd name="connsiteX0" fmla="*/ 0 w 9525"/>
                    <a:gd name="connsiteY0" fmla="*/ 0 h 70389"/>
                    <a:gd name="connsiteX1" fmla="*/ 0 w 9525"/>
                    <a:gd name="connsiteY1" fmla="*/ 70390 h 70389"/>
                  </a:gdLst>
                  <a:ahLst/>
                  <a:cxnLst>
                    <a:cxn ang="0">
                      <a:pos x="connsiteX0" y="connsiteY0"/>
                    </a:cxn>
                    <a:cxn ang="0">
                      <a:pos x="connsiteX1" y="connsiteY1"/>
                    </a:cxn>
                  </a:cxnLst>
                  <a:rect l="l" t="t" r="r" b="b"/>
                  <a:pathLst>
                    <a:path w="9525" h="70389">
                      <a:moveTo>
                        <a:pt x="0" y="0"/>
                      </a:moveTo>
                      <a:lnTo>
                        <a:pt x="0" y="7039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8CF5D7CE-A3D0-B1DE-A5BB-FC44C7663D2E}"/>
                    </a:ext>
                  </a:extLst>
                </p:cNvPr>
                <p:cNvSpPr/>
                <p:nvPr/>
              </p:nvSpPr>
              <p:spPr>
                <a:xfrm>
                  <a:off x="4799457" y="3595020"/>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0" name="Graphic 359">
                <a:extLst>
                  <a:ext uri="{FF2B5EF4-FFF2-40B4-BE49-F238E27FC236}">
                    <a16:creationId xmlns:a16="http://schemas.microsoft.com/office/drawing/2014/main" id="{9CE7A6BA-4C90-B841-ED85-F9C8E5CB7F6E}"/>
                  </a:ext>
                </a:extLst>
              </p:cNvPr>
              <p:cNvGrpSpPr/>
              <p:nvPr/>
            </p:nvGrpSpPr>
            <p:grpSpPr>
              <a:xfrm>
                <a:off x="4939569" y="3650741"/>
                <a:ext cx="70389" cy="70485"/>
                <a:chOff x="4939569" y="3650741"/>
                <a:chExt cx="70389" cy="70485"/>
              </a:xfrm>
            </p:grpSpPr>
            <p:sp>
              <p:nvSpPr>
                <p:cNvPr id="277" name="Freeform: Shape 276">
                  <a:extLst>
                    <a:ext uri="{FF2B5EF4-FFF2-40B4-BE49-F238E27FC236}">
                      <a16:creationId xmlns:a16="http://schemas.microsoft.com/office/drawing/2014/main" id="{21825040-79AF-211C-38DC-8644962CB072}"/>
                    </a:ext>
                  </a:extLst>
                </p:cNvPr>
                <p:cNvSpPr/>
                <p:nvPr/>
              </p:nvSpPr>
              <p:spPr>
                <a:xfrm>
                  <a:off x="4974812"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DA6901BD-80AA-521E-5321-418432F0192A}"/>
                    </a:ext>
                  </a:extLst>
                </p:cNvPr>
                <p:cNvSpPr/>
                <p:nvPr/>
              </p:nvSpPr>
              <p:spPr>
                <a:xfrm>
                  <a:off x="4939569"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1" name="Graphic 359">
                <a:extLst>
                  <a:ext uri="{FF2B5EF4-FFF2-40B4-BE49-F238E27FC236}">
                    <a16:creationId xmlns:a16="http://schemas.microsoft.com/office/drawing/2014/main" id="{B12A75C9-C545-03DB-D310-EF05AA52600D}"/>
                  </a:ext>
                </a:extLst>
              </p:cNvPr>
              <p:cNvGrpSpPr/>
              <p:nvPr/>
            </p:nvGrpSpPr>
            <p:grpSpPr>
              <a:xfrm>
                <a:off x="5038534" y="3650741"/>
                <a:ext cx="70485" cy="70485"/>
                <a:chOff x="5038534" y="3650741"/>
                <a:chExt cx="70485" cy="70485"/>
              </a:xfrm>
            </p:grpSpPr>
            <p:sp>
              <p:nvSpPr>
                <p:cNvPr id="275" name="Freeform: Shape 274">
                  <a:extLst>
                    <a:ext uri="{FF2B5EF4-FFF2-40B4-BE49-F238E27FC236}">
                      <a16:creationId xmlns:a16="http://schemas.microsoft.com/office/drawing/2014/main" id="{17FCCE39-1D85-E453-514D-A1E905C6BABE}"/>
                    </a:ext>
                  </a:extLst>
                </p:cNvPr>
                <p:cNvSpPr/>
                <p:nvPr/>
              </p:nvSpPr>
              <p:spPr>
                <a:xfrm>
                  <a:off x="5073777"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993A13C0-5529-9033-6D99-669781B406E4}"/>
                    </a:ext>
                  </a:extLst>
                </p:cNvPr>
                <p:cNvSpPr/>
                <p:nvPr/>
              </p:nvSpPr>
              <p:spPr>
                <a:xfrm>
                  <a:off x="5038534"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2" name="Graphic 359">
                <a:extLst>
                  <a:ext uri="{FF2B5EF4-FFF2-40B4-BE49-F238E27FC236}">
                    <a16:creationId xmlns:a16="http://schemas.microsoft.com/office/drawing/2014/main" id="{8A9A4417-2C3F-61E2-6E1B-9D933D890D3C}"/>
                  </a:ext>
                </a:extLst>
              </p:cNvPr>
              <p:cNvGrpSpPr/>
              <p:nvPr/>
            </p:nvGrpSpPr>
            <p:grpSpPr>
              <a:xfrm>
                <a:off x="5152167" y="3650741"/>
                <a:ext cx="70389" cy="70485"/>
                <a:chOff x="5152167" y="3650741"/>
                <a:chExt cx="70389" cy="70485"/>
              </a:xfrm>
            </p:grpSpPr>
            <p:sp>
              <p:nvSpPr>
                <p:cNvPr id="273" name="Freeform: Shape 272">
                  <a:extLst>
                    <a:ext uri="{FF2B5EF4-FFF2-40B4-BE49-F238E27FC236}">
                      <a16:creationId xmlns:a16="http://schemas.microsoft.com/office/drawing/2014/main" id="{1E18B5B6-1D24-2BFA-844D-61752D293920}"/>
                    </a:ext>
                  </a:extLst>
                </p:cNvPr>
                <p:cNvSpPr/>
                <p:nvPr/>
              </p:nvSpPr>
              <p:spPr>
                <a:xfrm>
                  <a:off x="5187410"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9BE5821A-F319-992B-7453-4EFD44D11D76}"/>
                    </a:ext>
                  </a:extLst>
                </p:cNvPr>
                <p:cNvSpPr/>
                <p:nvPr/>
              </p:nvSpPr>
              <p:spPr>
                <a:xfrm>
                  <a:off x="5152167"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3" name="Graphic 359">
                <a:extLst>
                  <a:ext uri="{FF2B5EF4-FFF2-40B4-BE49-F238E27FC236}">
                    <a16:creationId xmlns:a16="http://schemas.microsoft.com/office/drawing/2014/main" id="{3A7BAF99-5C7D-108D-4C27-74CEE044D426}"/>
                  </a:ext>
                </a:extLst>
              </p:cNvPr>
              <p:cNvGrpSpPr/>
              <p:nvPr/>
            </p:nvGrpSpPr>
            <p:grpSpPr>
              <a:xfrm>
                <a:off x="5166360" y="3650741"/>
                <a:ext cx="70389" cy="70485"/>
                <a:chOff x="5166360" y="3650741"/>
                <a:chExt cx="70389" cy="70485"/>
              </a:xfrm>
            </p:grpSpPr>
            <p:sp>
              <p:nvSpPr>
                <p:cNvPr id="271" name="Freeform: Shape 270">
                  <a:extLst>
                    <a:ext uri="{FF2B5EF4-FFF2-40B4-BE49-F238E27FC236}">
                      <a16:creationId xmlns:a16="http://schemas.microsoft.com/office/drawing/2014/main" id="{2DD2F3EE-DAA6-EE82-07DF-33556A2D3D33}"/>
                    </a:ext>
                  </a:extLst>
                </p:cNvPr>
                <p:cNvSpPr/>
                <p:nvPr/>
              </p:nvSpPr>
              <p:spPr>
                <a:xfrm>
                  <a:off x="5201602"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A24E80E1-DFB1-9A90-E857-E6430E3E9808}"/>
                    </a:ext>
                  </a:extLst>
                </p:cNvPr>
                <p:cNvSpPr/>
                <p:nvPr/>
              </p:nvSpPr>
              <p:spPr>
                <a:xfrm>
                  <a:off x="5166360"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4" name="Graphic 359">
                <a:extLst>
                  <a:ext uri="{FF2B5EF4-FFF2-40B4-BE49-F238E27FC236}">
                    <a16:creationId xmlns:a16="http://schemas.microsoft.com/office/drawing/2014/main" id="{9E83647B-7649-B14C-7C04-D538B6DE1D8E}"/>
                  </a:ext>
                </a:extLst>
              </p:cNvPr>
              <p:cNvGrpSpPr/>
              <p:nvPr/>
            </p:nvGrpSpPr>
            <p:grpSpPr>
              <a:xfrm>
                <a:off x="5326189" y="3650741"/>
                <a:ext cx="70389" cy="70485"/>
                <a:chOff x="5326189" y="3650741"/>
                <a:chExt cx="70389" cy="70485"/>
              </a:xfrm>
            </p:grpSpPr>
            <p:sp>
              <p:nvSpPr>
                <p:cNvPr id="269" name="Freeform: Shape 268">
                  <a:extLst>
                    <a:ext uri="{FF2B5EF4-FFF2-40B4-BE49-F238E27FC236}">
                      <a16:creationId xmlns:a16="http://schemas.microsoft.com/office/drawing/2014/main" id="{3AF6C846-A0EE-F448-07F8-0C39398E1A46}"/>
                    </a:ext>
                  </a:extLst>
                </p:cNvPr>
                <p:cNvSpPr/>
                <p:nvPr/>
              </p:nvSpPr>
              <p:spPr>
                <a:xfrm>
                  <a:off x="5361336"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CC923023-7D56-7565-C425-3CF0E9871954}"/>
                    </a:ext>
                  </a:extLst>
                </p:cNvPr>
                <p:cNvSpPr/>
                <p:nvPr/>
              </p:nvSpPr>
              <p:spPr>
                <a:xfrm>
                  <a:off x="5326189"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5" name="Graphic 359">
                <a:extLst>
                  <a:ext uri="{FF2B5EF4-FFF2-40B4-BE49-F238E27FC236}">
                    <a16:creationId xmlns:a16="http://schemas.microsoft.com/office/drawing/2014/main" id="{2A419DC4-EF1A-9A02-6097-6503720D834D}"/>
                  </a:ext>
                </a:extLst>
              </p:cNvPr>
              <p:cNvGrpSpPr/>
              <p:nvPr/>
            </p:nvGrpSpPr>
            <p:grpSpPr>
              <a:xfrm>
                <a:off x="5551455" y="3650741"/>
                <a:ext cx="70485" cy="70485"/>
                <a:chOff x="5551455" y="3650741"/>
                <a:chExt cx="70485" cy="70485"/>
              </a:xfrm>
            </p:grpSpPr>
            <p:sp>
              <p:nvSpPr>
                <p:cNvPr id="267" name="Freeform: Shape 266">
                  <a:extLst>
                    <a:ext uri="{FF2B5EF4-FFF2-40B4-BE49-F238E27FC236}">
                      <a16:creationId xmlns:a16="http://schemas.microsoft.com/office/drawing/2014/main" id="{9CD5D2A1-2B45-6283-BA7E-712FA39ECE8E}"/>
                    </a:ext>
                  </a:extLst>
                </p:cNvPr>
                <p:cNvSpPr/>
                <p:nvPr/>
              </p:nvSpPr>
              <p:spPr>
                <a:xfrm>
                  <a:off x="5586698"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6A2ABDC4-50CE-215C-E76A-A0E83F214C51}"/>
                    </a:ext>
                  </a:extLst>
                </p:cNvPr>
                <p:cNvSpPr/>
                <p:nvPr/>
              </p:nvSpPr>
              <p:spPr>
                <a:xfrm>
                  <a:off x="5551455"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6" name="Graphic 359">
                <a:extLst>
                  <a:ext uri="{FF2B5EF4-FFF2-40B4-BE49-F238E27FC236}">
                    <a16:creationId xmlns:a16="http://schemas.microsoft.com/office/drawing/2014/main" id="{70FDF6C1-1D62-8F66-859C-9A6A49AA0C79}"/>
                  </a:ext>
                </a:extLst>
              </p:cNvPr>
              <p:cNvGrpSpPr/>
              <p:nvPr/>
            </p:nvGrpSpPr>
            <p:grpSpPr>
              <a:xfrm>
                <a:off x="5690901" y="3650741"/>
                <a:ext cx="70389" cy="70485"/>
                <a:chOff x="5690901" y="3650741"/>
                <a:chExt cx="70389" cy="70485"/>
              </a:xfrm>
            </p:grpSpPr>
            <p:sp>
              <p:nvSpPr>
                <p:cNvPr id="265" name="Freeform: Shape 264">
                  <a:extLst>
                    <a:ext uri="{FF2B5EF4-FFF2-40B4-BE49-F238E27FC236}">
                      <a16:creationId xmlns:a16="http://schemas.microsoft.com/office/drawing/2014/main" id="{9EA0C7FA-4C5F-DED2-27EF-9D4EEBB661F2}"/>
                    </a:ext>
                  </a:extLst>
                </p:cNvPr>
                <p:cNvSpPr/>
                <p:nvPr/>
              </p:nvSpPr>
              <p:spPr>
                <a:xfrm>
                  <a:off x="5726144"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4B4A7AD3-E240-1C1D-1167-77844CD718FF}"/>
                    </a:ext>
                  </a:extLst>
                </p:cNvPr>
                <p:cNvSpPr/>
                <p:nvPr/>
              </p:nvSpPr>
              <p:spPr>
                <a:xfrm>
                  <a:off x="5690901"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7" name="Graphic 359">
                <a:extLst>
                  <a:ext uri="{FF2B5EF4-FFF2-40B4-BE49-F238E27FC236}">
                    <a16:creationId xmlns:a16="http://schemas.microsoft.com/office/drawing/2014/main" id="{09C0C212-E6C5-E8F3-FFDC-7AC467269F43}"/>
                  </a:ext>
                </a:extLst>
              </p:cNvPr>
              <p:cNvGrpSpPr/>
              <p:nvPr/>
            </p:nvGrpSpPr>
            <p:grpSpPr>
              <a:xfrm>
                <a:off x="5777198" y="3650741"/>
                <a:ext cx="70389" cy="70485"/>
                <a:chOff x="5777198" y="3650741"/>
                <a:chExt cx="70389" cy="70485"/>
              </a:xfrm>
            </p:grpSpPr>
            <p:sp>
              <p:nvSpPr>
                <p:cNvPr id="263" name="Freeform: Shape 262">
                  <a:extLst>
                    <a:ext uri="{FF2B5EF4-FFF2-40B4-BE49-F238E27FC236}">
                      <a16:creationId xmlns:a16="http://schemas.microsoft.com/office/drawing/2014/main" id="{25D53C40-87AF-1076-0E8F-1B3292E25B40}"/>
                    </a:ext>
                  </a:extLst>
                </p:cNvPr>
                <p:cNvSpPr/>
                <p:nvPr/>
              </p:nvSpPr>
              <p:spPr>
                <a:xfrm>
                  <a:off x="5812345"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7F6E81DB-AFD7-733C-0CDF-FAA974995E11}"/>
                    </a:ext>
                  </a:extLst>
                </p:cNvPr>
                <p:cNvSpPr/>
                <p:nvPr/>
              </p:nvSpPr>
              <p:spPr>
                <a:xfrm>
                  <a:off x="5777198"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8" name="Graphic 359">
                <a:extLst>
                  <a:ext uri="{FF2B5EF4-FFF2-40B4-BE49-F238E27FC236}">
                    <a16:creationId xmlns:a16="http://schemas.microsoft.com/office/drawing/2014/main" id="{9B69513A-3FB9-3147-73DC-20A804C2D2BF}"/>
                  </a:ext>
                </a:extLst>
              </p:cNvPr>
              <p:cNvGrpSpPr/>
              <p:nvPr/>
            </p:nvGrpSpPr>
            <p:grpSpPr>
              <a:xfrm>
                <a:off x="6116383" y="3650741"/>
                <a:ext cx="70485" cy="70485"/>
                <a:chOff x="6116383" y="3650741"/>
                <a:chExt cx="70485" cy="70485"/>
              </a:xfrm>
            </p:grpSpPr>
            <p:sp>
              <p:nvSpPr>
                <p:cNvPr id="261" name="Freeform: Shape 260">
                  <a:extLst>
                    <a:ext uri="{FF2B5EF4-FFF2-40B4-BE49-F238E27FC236}">
                      <a16:creationId xmlns:a16="http://schemas.microsoft.com/office/drawing/2014/main" id="{1540B32F-9541-0812-A5A2-8A88CF4E9A48}"/>
                    </a:ext>
                  </a:extLst>
                </p:cNvPr>
                <p:cNvSpPr/>
                <p:nvPr/>
              </p:nvSpPr>
              <p:spPr>
                <a:xfrm>
                  <a:off x="6151626"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BC11D00D-2170-8AD6-062C-4B04A42FD8DD}"/>
                    </a:ext>
                  </a:extLst>
                </p:cNvPr>
                <p:cNvSpPr/>
                <p:nvPr/>
              </p:nvSpPr>
              <p:spPr>
                <a:xfrm>
                  <a:off x="6116383" y="368598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9" name="Graphic 359">
                <a:extLst>
                  <a:ext uri="{FF2B5EF4-FFF2-40B4-BE49-F238E27FC236}">
                    <a16:creationId xmlns:a16="http://schemas.microsoft.com/office/drawing/2014/main" id="{4F60CC27-CF7E-7C77-FD8F-BD86CEAE207D}"/>
                  </a:ext>
                </a:extLst>
              </p:cNvPr>
              <p:cNvGrpSpPr/>
              <p:nvPr/>
            </p:nvGrpSpPr>
            <p:grpSpPr>
              <a:xfrm>
                <a:off x="6131718" y="3650741"/>
                <a:ext cx="70389" cy="70485"/>
                <a:chOff x="6131718" y="3650741"/>
                <a:chExt cx="70389" cy="70485"/>
              </a:xfrm>
            </p:grpSpPr>
            <p:sp>
              <p:nvSpPr>
                <p:cNvPr id="259" name="Freeform: Shape 258">
                  <a:extLst>
                    <a:ext uri="{FF2B5EF4-FFF2-40B4-BE49-F238E27FC236}">
                      <a16:creationId xmlns:a16="http://schemas.microsoft.com/office/drawing/2014/main" id="{F9B8F4B0-055A-499D-9ECB-65F52051737D}"/>
                    </a:ext>
                  </a:extLst>
                </p:cNvPr>
                <p:cNvSpPr/>
                <p:nvPr/>
              </p:nvSpPr>
              <p:spPr>
                <a:xfrm>
                  <a:off x="6166961" y="3650741"/>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FA92F9EC-2ECA-2F65-413B-FE2107425F9B}"/>
                    </a:ext>
                  </a:extLst>
                </p:cNvPr>
                <p:cNvSpPr/>
                <p:nvPr/>
              </p:nvSpPr>
              <p:spPr>
                <a:xfrm>
                  <a:off x="6131718" y="3685984"/>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0" name="Graphic 359">
                <a:extLst>
                  <a:ext uri="{FF2B5EF4-FFF2-40B4-BE49-F238E27FC236}">
                    <a16:creationId xmlns:a16="http://schemas.microsoft.com/office/drawing/2014/main" id="{735968DF-D796-B55A-4733-0654A96A9A61}"/>
                  </a:ext>
                </a:extLst>
              </p:cNvPr>
              <p:cNvGrpSpPr/>
              <p:nvPr/>
            </p:nvGrpSpPr>
            <p:grpSpPr>
              <a:xfrm>
                <a:off x="6289643" y="3652932"/>
                <a:ext cx="70485" cy="70484"/>
                <a:chOff x="6289643" y="3652932"/>
                <a:chExt cx="70485" cy="70484"/>
              </a:xfrm>
            </p:grpSpPr>
            <p:sp>
              <p:nvSpPr>
                <p:cNvPr id="257" name="Freeform: Shape 256">
                  <a:extLst>
                    <a:ext uri="{FF2B5EF4-FFF2-40B4-BE49-F238E27FC236}">
                      <a16:creationId xmlns:a16="http://schemas.microsoft.com/office/drawing/2014/main" id="{1B1C74CF-C350-4159-9F10-6F5A12CB4BA1}"/>
                    </a:ext>
                  </a:extLst>
                </p:cNvPr>
                <p:cNvSpPr/>
                <p:nvPr/>
              </p:nvSpPr>
              <p:spPr>
                <a:xfrm>
                  <a:off x="6324885" y="3652932"/>
                  <a:ext cx="9525" cy="70484"/>
                </a:xfrm>
                <a:custGeom>
                  <a:avLst/>
                  <a:gdLst>
                    <a:gd name="connsiteX0" fmla="*/ 0 w 9525"/>
                    <a:gd name="connsiteY0" fmla="*/ 0 h 70484"/>
                    <a:gd name="connsiteX1" fmla="*/ 0 w 9525"/>
                    <a:gd name="connsiteY1" fmla="*/ 70485 h 70484"/>
                  </a:gdLst>
                  <a:ahLst/>
                  <a:cxnLst>
                    <a:cxn ang="0">
                      <a:pos x="connsiteX0" y="connsiteY0"/>
                    </a:cxn>
                    <a:cxn ang="0">
                      <a:pos x="connsiteX1" y="connsiteY1"/>
                    </a:cxn>
                  </a:cxnLst>
                  <a:rect l="l" t="t" r="r" b="b"/>
                  <a:pathLst>
                    <a:path w="9525" h="70484">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80C9D627-784A-8070-BD30-0A0D853A5580}"/>
                    </a:ext>
                  </a:extLst>
                </p:cNvPr>
                <p:cNvSpPr/>
                <p:nvPr/>
              </p:nvSpPr>
              <p:spPr>
                <a:xfrm>
                  <a:off x="6289643" y="3688174"/>
                  <a:ext cx="70485" cy="9525"/>
                </a:xfrm>
                <a:custGeom>
                  <a:avLst/>
                  <a:gdLst>
                    <a:gd name="connsiteX0" fmla="*/ 70485 w 70485"/>
                    <a:gd name="connsiteY0" fmla="*/ 0 h 9525"/>
                    <a:gd name="connsiteX1" fmla="*/ 0 w 70485"/>
                    <a:gd name="connsiteY1" fmla="*/ 0 h 9525"/>
                  </a:gdLst>
                  <a:ahLst/>
                  <a:cxnLst>
                    <a:cxn ang="0">
                      <a:pos x="connsiteX0" y="connsiteY0"/>
                    </a:cxn>
                    <a:cxn ang="0">
                      <a:pos x="connsiteX1" y="connsiteY1"/>
                    </a:cxn>
                  </a:cxnLst>
                  <a:rect l="l" t="t" r="r" b="b"/>
                  <a:pathLst>
                    <a:path w="70485"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1" name="Graphic 359">
                <a:extLst>
                  <a:ext uri="{FF2B5EF4-FFF2-40B4-BE49-F238E27FC236}">
                    <a16:creationId xmlns:a16="http://schemas.microsoft.com/office/drawing/2014/main" id="{0710C976-22D9-8F28-B777-16CC4E5803E1}"/>
                  </a:ext>
                </a:extLst>
              </p:cNvPr>
              <p:cNvGrpSpPr/>
              <p:nvPr/>
            </p:nvGrpSpPr>
            <p:grpSpPr>
              <a:xfrm>
                <a:off x="6640639" y="3804379"/>
                <a:ext cx="70389" cy="70485"/>
                <a:chOff x="6640639" y="3804379"/>
                <a:chExt cx="70389" cy="70485"/>
              </a:xfrm>
            </p:grpSpPr>
            <p:sp>
              <p:nvSpPr>
                <p:cNvPr id="255" name="Freeform: Shape 254">
                  <a:extLst>
                    <a:ext uri="{FF2B5EF4-FFF2-40B4-BE49-F238E27FC236}">
                      <a16:creationId xmlns:a16="http://schemas.microsoft.com/office/drawing/2014/main" id="{457B942C-5F6F-CCBF-988F-9B9956417E21}"/>
                    </a:ext>
                  </a:extLst>
                </p:cNvPr>
                <p:cNvSpPr/>
                <p:nvPr/>
              </p:nvSpPr>
              <p:spPr>
                <a:xfrm>
                  <a:off x="6675786"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A86A12E4-D03D-FE94-3B94-3431889F5647}"/>
                    </a:ext>
                  </a:extLst>
                </p:cNvPr>
                <p:cNvSpPr/>
                <p:nvPr/>
              </p:nvSpPr>
              <p:spPr>
                <a:xfrm>
                  <a:off x="6640639"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2" name="Graphic 359">
                <a:extLst>
                  <a:ext uri="{FF2B5EF4-FFF2-40B4-BE49-F238E27FC236}">
                    <a16:creationId xmlns:a16="http://schemas.microsoft.com/office/drawing/2014/main" id="{AE11C7BA-2509-9C6E-946A-9A562E85D33E}"/>
                  </a:ext>
                </a:extLst>
              </p:cNvPr>
              <p:cNvGrpSpPr/>
              <p:nvPr/>
            </p:nvGrpSpPr>
            <p:grpSpPr>
              <a:xfrm>
                <a:off x="6652260" y="3804379"/>
                <a:ext cx="70389" cy="70485"/>
                <a:chOff x="6652260" y="3804379"/>
                <a:chExt cx="70389" cy="70485"/>
              </a:xfrm>
            </p:grpSpPr>
            <p:sp>
              <p:nvSpPr>
                <p:cNvPr id="253" name="Freeform: Shape 252">
                  <a:extLst>
                    <a:ext uri="{FF2B5EF4-FFF2-40B4-BE49-F238E27FC236}">
                      <a16:creationId xmlns:a16="http://schemas.microsoft.com/office/drawing/2014/main" id="{C5252425-EDCC-5304-B117-F492F1A8C40B}"/>
                    </a:ext>
                  </a:extLst>
                </p:cNvPr>
                <p:cNvSpPr/>
                <p:nvPr/>
              </p:nvSpPr>
              <p:spPr>
                <a:xfrm>
                  <a:off x="6687502"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A6833EBA-3EF5-F7F9-6FF2-CEDD0BAAECD3}"/>
                    </a:ext>
                  </a:extLst>
                </p:cNvPr>
                <p:cNvSpPr/>
                <p:nvPr/>
              </p:nvSpPr>
              <p:spPr>
                <a:xfrm>
                  <a:off x="6652260"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3" name="Graphic 359">
                <a:extLst>
                  <a:ext uri="{FF2B5EF4-FFF2-40B4-BE49-F238E27FC236}">
                    <a16:creationId xmlns:a16="http://schemas.microsoft.com/office/drawing/2014/main" id="{42935ED6-743A-D191-CF4F-BDFA2BDF163A}"/>
                  </a:ext>
                </a:extLst>
              </p:cNvPr>
              <p:cNvGrpSpPr/>
              <p:nvPr/>
            </p:nvGrpSpPr>
            <p:grpSpPr>
              <a:xfrm>
                <a:off x="6715982" y="3804379"/>
                <a:ext cx="70389" cy="70485"/>
                <a:chOff x="6715982" y="3804379"/>
                <a:chExt cx="70389" cy="70485"/>
              </a:xfrm>
            </p:grpSpPr>
            <p:sp>
              <p:nvSpPr>
                <p:cNvPr id="251" name="Freeform: Shape 250">
                  <a:extLst>
                    <a:ext uri="{FF2B5EF4-FFF2-40B4-BE49-F238E27FC236}">
                      <a16:creationId xmlns:a16="http://schemas.microsoft.com/office/drawing/2014/main" id="{BB28C3C8-722B-16AA-76A8-B9F1C82A4DE5}"/>
                    </a:ext>
                  </a:extLst>
                </p:cNvPr>
                <p:cNvSpPr/>
                <p:nvPr/>
              </p:nvSpPr>
              <p:spPr>
                <a:xfrm>
                  <a:off x="6751129"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234FD4F9-2965-8E46-CA0C-EC7E8ED9ADC3}"/>
                    </a:ext>
                  </a:extLst>
                </p:cNvPr>
                <p:cNvSpPr/>
                <p:nvPr/>
              </p:nvSpPr>
              <p:spPr>
                <a:xfrm>
                  <a:off x="6715982"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4" name="Graphic 359">
                <a:extLst>
                  <a:ext uri="{FF2B5EF4-FFF2-40B4-BE49-F238E27FC236}">
                    <a16:creationId xmlns:a16="http://schemas.microsoft.com/office/drawing/2014/main" id="{94BAE7F0-5413-2FC0-65FD-B45CBA86CF16}"/>
                  </a:ext>
                </a:extLst>
              </p:cNvPr>
              <p:cNvGrpSpPr/>
              <p:nvPr/>
            </p:nvGrpSpPr>
            <p:grpSpPr>
              <a:xfrm>
                <a:off x="6742557" y="3804379"/>
                <a:ext cx="70389" cy="70485"/>
                <a:chOff x="6742557" y="3804379"/>
                <a:chExt cx="70389" cy="70485"/>
              </a:xfrm>
            </p:grpSpPr>
            <p:sp>
              <p:nvSpPr>
                <p:cNvPr id="249" name="Freeform: Shape 248">
                  <a:extLst>
                    <a:ext uri="{FF2B5EF4-FFF2-40B4-BE49-F238E27FC236}">
                      <a16:creationId xmlns:a16="http://schemas.microsoft.com/office/drawing/2014/main" id="{7353ECB2-8AF8-C9B1-AED7-80C5C4122790}"/>
                    </a:ext>
                  </a:extLst>
                </p:cNvPr>
                <p:cNvSpPr/>
                <p:nvPr/>
              </p:nvSpPr>
              <p:spPr>
                <a:xfrm>
                  <a:off x="6777704"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DF0DDBAB-73A6-F58F-8BDD-55E241257189}"/>
                    </a:ext>
                  </a:extLst>
                </p:cNvPr>
                <p:cNvSpPr/>
                <p:nvPr/>
              </p:nvSpPr>
              <p:spPr>
                <a:xfrm>
                  <a:off x="674255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5" name="Graphic 359">
                <a:extLst>
                  <a:ext uri="{FF2B5EF4-FFF2-40B4-BE49-F238E27FC236}">
                    <a16:creationId xmlns:a16="http://schemas.microsoft.com/office/drawing/2014/main" id="{A025E9D5-6F4E-E874-E2B1-2743BFF87F7F}"/>
                  </a:ext>
                </a:extLst>
              </p:cNvPr>
              <p:cNvGrpSpPr/>
              <p:nvPr/>
            </p:nvGrpSpPr>
            <p:grpSpPr>
              <a:xfrm>
                <a:off x="6916197" y="3804379"/>
                <a:ext cx="70389" cy="70485"/>
                <a:chOff x="6916197" y="3804379"/>
                <a:chExt cx="70389" cy="70485"/>
              </a:xfrm>
            </p:grpSpPr>
            <p:sp>
              <p:nvSpPr>
                <p:cNvPr id="247" name="Freeform: Shape 246">
                  <a:extLst>
                    <a:ext uri="{FF2B5EF4-FFF2-40B4-BE49-F238E27FC236}">
                      <a16:creationId xmlns:a16="http://schemas.microsoft.com/office/drawing/2014/main" id="{160B4EBC-4252-4D60-8841-4BD0CC0C0416}"/>
                    </a:ext>
                  </a:extLst>
                </p:cNvPr>
                <p:cNvSpPr/>
                <p:nvPr/>
              </p:nvSpPr>
              <p:spPr>
                <a:xfrm>
                  <a:off x="6951345"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F439B47-ED44-FF22-6298-7BE36BDFE7D2}"/>
                    </a:ext>
                  </a:extLst>
                </p:cNvPr>
                <p:cNvSpPr/>
                <p:nvPr/>
              </p:nvSpPr>
              <p:spPr>
                <a:xfrm>
                  <a:off x="691619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6" name="Graphic 359">
                <a:extLst>
                  <a:ext uri="{FF2B5EF4-FFF2-40B4-BE49-F238E27FC236}">
                    <a16:creationId xmlns:a16="http://schemas.microsoft.com/office/drawing/2014/main" id="{AF5D14DC-495F-A2DA-A64E-22B0C4B331BE}"/>
                  </a:ext>
                </a:extLst>
              </p:cNvPr>
              <p:cNvGrpSpPr/>
              <p:nvPr/>
            </p:nvGrpSpPr>
            <p:grpSpPr>
              <a:xfrm>
                <a:off x="6964584" y="3804379"/>
                <a:ext cx="70389" cy="70485"/>
                <a:chOff x="6964584" y="3804379"/>
                <a:chExt cx="70389" cy="70485"/>
              </a:xfrm>
            </p:grpSpPr>
            <p:sp>
              <p:nvSpPr>
                <p:cNvPr id="245" name="Freeform: Shape 244">
                  <a:extLst>
                    <a:ext uri="{FF2B5EF4-FFF2-40B4-BE49-F238E27FC236}">
                      <a16:creationId xmlns:a16="http://schemas.microsoft.com/office/drawing/2014/main" id="{6FC2A666-E3F6-E543-553D-49BC51F605DD}"/>
                    </a:ext>
                  </a:extLst>
                </p:cNvPr>
                <p:cNvSpPr/>
                <p:nvPr/>
              </p:nvSpPr>
              <p:spPr>
                <a:xfrm>
                  <a:off x="699982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C7B0A6DF-1EAB-EBAA-E315-EB3E88D20112}"/>
                    </a:ext>
                  </a:extLst>
                </p:cNvPr>
                <p:cNvSpPr/>
                <p:nvPr/>
              </p:nvSpPr>
              <p:spPr>
                <a:xfrm>
                  <a:off x="6964584"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7" name="Graphic 359">
                <a:extLst>
                  <a:ext uri="{FF2B5EF4-FFF2-40B4-BE49-F238E27FC236}">
                    <a16:creationId xmlns:a16="http://schemas.microsoft.com/office/drawing/2014/main" id="{620A8C92-C354-81B8-8FF3-D440FAF885A1}"/>
                  </a:ext>
                </a:extLst>
              </p:cNvPr>
              <p:cNvGrpSpPr/>
              <p:nvPr/>
            </p:nvGrpSpPr>
            <p:grpSpPr>
              <a:xfrm>
                <a:off x="7042118" y="3804379"/>
                <a:ext cx="70389" cy="70485"/>
                <a:chOff x="7042118" y="3804379"/>
                <a:chExt cx="70389" cy="70485"/>
              </a:xfrm>
            </p:grpSpPr>
            <p:sp>
              <p:nvSpPr>
                <p:cNvPr id="243" name="Freeform: Shape 242">
                  <a:extLst>
                    <a:ext uri="{FF2B5EF4-FFF2-40B4-BE49-F238E27FC236}">
                      <a16:creationId xmlns:a16="http://schemas.microsoft.com/office/drawing/2014/main" id="{0C76244A-8EF9-0521-0AFE-001D3636A1A6}"/>
                    </a:ext>
                  </a:extLst>
                </p:cNvPr>
                <p:cNvSpPr/>
                <p:nvPr/>
              </p:nvSpPr>
              <p:spPr>
                <a:xfrm>
                  <a:off x="707736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2B1D7A83-5A70-4563-029B-FF770C8D0324}"/>
                    </a:ext>
                  </a:extLst>
                </p:cNvPr>
                <p:cNvSpPr/>
                <p:nvPr/>
              </p:nvSpPr>
              <p:spPr>
                <a:xfrm>
                  <a:off x="7042118"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8" name="Graphic 359">
                <a:extLst>
                  <a:ext uri="{FF2B5EF4-FFF2-40B4-BE49-F238E27FC236}">
                    <a16:creationId xmlns:a16="http://schemas.microsoft.com/office/drawing/2014/main" id="{385E92C9-1ACF-1D5B-C159-45CC2057C17A}"/>
                  </a:ext>
                </a:extLst>
              </p:cNvPr>
              <p:cNvGrpSpPr/>
              <p:nvPr/>
            </p:nvGrpSpPr>
            <p:grpSpPr>
              <a:xfrm>
                <a:off x="7442168" y="3804379"/>
                <a:ext cx="70389" cy="70485"/>
                <a:chOff x="7442168" y="3804379"/>
                <a:chExt cx="70389" cy="70485"/>
              </a:xfrm>
            </p:grpSpPr>
            <p:sp>
              <p:nvSpPr>
                <p:cNvPr id="241" name="Freeform: Shape 240">
                  <a:extLst>
                    <a:ext uri="{FF2B5EF4-FFF2-40B4-BE49-F238E27FC236}">
                      <a16:creationId xmlns:a16="http://schemas.microsoft.com/office/drawing/2014/main" id="{24185C67-4EE6-D782-585F-3DAD5222902C}"/>
                    </a:ext>
                  </a:extLst>
                </p:cNvPr>
                <p:cNvSpPr/>
                <p:nvPr/>
              </p:nvSpPr>
              <p:spPr>
                <a:xfrm>
                  <a:off x="747741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0C5F55A0-8662-BB85-CCF7-B4E98CC13DBB}"/>
                    </a:ext>
                  </a:extLst>
                </p:cNvPr>
                <p:cNvSpPr/>
                <p:nvPr/>
              </p:nvSpPr>
              <p:spPr>
                <a:xfrm>
                  <a:off x="7442168"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9" name="Graphic 359">
                <a:extLst>
                  <a:ext uri="{FF2B5EF4-FFF2-40B4-BE49-F238E27FC236}">
                    <a16:creationId xmlns:a16="http://schemas.microsoft.com/office/drawing/2014/main" id="{6B3B3E10-BA72-DFB2-1349-41E07F4DD0A0}"/>
                  </a:ext>
                </a:extLst>
              </p:cNvPr>
              <p:cNvGrpSpPr/>
              <p:nvPr/>
            </p:nvGrpSpPr>
            <p:grpSpPr>
              <a:xfrm>
                <a:off x="7568088" y="3804379"/>
                <a:ext cx="70484" cy="70485"/>
                <a:chOff x="7568088" y="3804379"/>
                <a:chExt cx="70484" cy="70485"/>
              </a:xfrm>
            </p:grpSpPr>
            <p:sp>
              <p:nvSpPr>
                <p:cNvPr id="239" name="Freeform: Shape 238">
                  <a:extLst>
                    <a:ext uri="{FF2B5EF4-FFF2-40B4-BE49-F238E27FC236}">
                      <a16:creationId xmlns:a16="http://schemas.microsoft.com/office/drawing/2014/main" id="{07ED45F2-E783-B4FF-B17D-5FFD905E7842}"/>
                    </a:ext>
                  </a:extLst>
                </p:cNvPr>
                <p:cNvSpPr/>
                <p:nvPr/>
              </p:nvSpPr>
              <p:spPr>
                <a:xfrm>
                  <a:off x="7603331"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FDFF0200-6B99-4D2F-6CC8-9A8C60AC5826}"/>
                    </a:ext>
                  </a:extLst>
                </p:cNvPr>
                <p:cNvSpPr/>
                <p:nvPr/>
              </p:nvSpPr>
              <p:spPr>
                <a:xfrm>
                  <a:off x="7568088"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0" name="Graphic 359">
                <a:extLst>
                  <a:ext uri="{FF2B5EF4-FFF2-40B4-BE49-F238E27FC236}">
                    <a16:creationId xmlns:a16="http://schemas.microsoft.com/office/drawing/2014/main" id="{125BA163-E414-BCA4-53EE-04CBA8E0840C}"/>
                  </a:ext>
                </a:extLst>
              </p:cNvPr>
              <p:cNvGrpSpPr/>
              <p:nvPr/>
            </p:nvGrpSpPr>
            <p:grpSpPr>
              <a:xfrm>
                <a:off x="7616856" y="3804379"/>
                <a:ext cx="70484" cy="70485"/>
                <a:chOff x="7616856" y="3804379"/>
                <a:chExt cx="70484" cy="70485"/>
              </a:xfrm>
            </p:grpSpPr>
            <p:sp>
              <p:nvSpPr>
                <p:cNvPr id="237" name="Freeform: Shape 236">
                  <a:extLst>
                    <a:ext uri="{FF2B5EF4-FFF2-40B4-BE49-F238E27FC236}">
                      <a16:creationId xmlns:a16="http://schemas.microsoft.com/office/drawing/2014/main" id="{637E2810-C684-2D12-9236-59587081A2D0}"/>
                    </a:ext>
                  </a:extLst>
                </p:cNvPr>
                <p:cNvSpPr/>
                <p:nvPr/>
              </p:nvSpPr>
              <p:spPr>
                <a:xfrm>
                  <a:off x="7652099"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093E56D3-F60E-0F01-E276-A907C5D6DACE}"/>
                    </a:ext>
                  </a:extLst>
                </p:cNvPr>
                <p:cNvSpPr/>
                <p:nvPr/>
              </p:nvSpPr>
              <p:spPr>
                <a:xfrm>
                  <a:off x="7616856"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1" name="Graphic 359">
                <a:extLst>
                  <a:ext uri="{FF2B5EF4-FFF2-40B4-BE49-F238E27FC236}">
                    <a16:creationId xmlns:a16="http://schemas.microsoft.com/office/drawing/2014/main" id="{AF4775F2-AE6F-C71C-E8D6-F304FFFA0422}"/>
                  </a:ext>
                </a:extLst>
              </p:cNvPr>
              <p:cNvGrpSpPr/>
              <p:nvPr/>
            </p:nvGrpSpPr>
            <p:grpSpPr>
              <a:xfrm>
                <a:off x="8106822" y="3804379"/>
                <a:ext cx="70484" cy="70485"/>
                <a:chOff x="8106822" y="3804379"/>
                <a:chExt cx="70484" cy="70485"/>
              </a:xfrm>
            </p:grpSpPr>
            <p:sp>
              <p:nvSpPr>
                <p:cNvPr id="235" name="Freeform: Shape 234">
                  <a:extLst>
                    <a:ext uri="{FF2B5EF4-FFF2-40B4-BE49-F238E27FC236}">
                      <a16:creationId xmlns:a16="http://schemas.microsoft.com/office/drawing/2014/main" id="{B51D4AD6-FED4-4D2D-F88C-62172E37F049}"/>
                    </a:ext>
                  </a:extLst>
                </p:cNvPr>
                <p:cNvSpPr/>
                <p:nvPr/>
              </p:nvSpPr>
              <p:spPr>
                <a:xfrm>
                  <a:off x="8142065"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6C61B8A2-F5D6-7E32-F472-77B4AF1FCD47}"/>
                    </a:ext>
                  </a:extLst>
                </p:cNvPr>
                <p:cNvSpPr/>
                <p:nvPr/>
              </p:nvSpPr>
              <p:spPr>
                <a:xfrm>
                  <a:off x="8106822"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2" name="Graphic 359">
                <a:extLst>
                  <a:ext uri="{FF2B5EF4-FFF2-40B4-BE49-F238E27FC236}">
                    <a16:creationId xmlns:a16="http://schemas.microsoft.com/office/drawing/2014/main" id="{3BB58126-EE19-3186-D604-1E4BC85A0814}"/>
                  </a:ext>
                </a:extLst>
              </p:cNvPr>
              <p:cNvGrpSpPr/>
              <p:nvPr/>
            </p:nvGrpSpPr>
            <p:grpSpPr>
              <a:xfrm>
                <a:off x="8128635" y="3804379"/>
                <a:ext cx="70484" cy="70485"/>
                <a:chOff x="8128635" y="3804379"/>
                <a:chExt cx="70484" cy="70485"/>
              </a:xfrm>
            </p:grpSpPr>
            <p:sp>
              <p:nvSpPr>
                <p:cNvPr id="233" name="Freeform: Shape 232">
                  <a:extLst>
                    <a:ext uri="{FF2B5EF4-FFF2-40B4-BE49-F238E27FC236}">
                      <a16:creationId xmlns:a16="http://schemas.microsoft.com/office/drawing/2014/main" id="{E87B5488-DA1C-E832-0B0F-2915F24F05EC}"/>
                    </a:ext>
                  </a:extLst>
                </p:cNvPr>
                <p:cNvSpPr/>
                <p:nvPr/>
              </p:nvSpPr>
              <p:spPr>
                <a:xfrm>
                  <a:off x="816387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81530F8D-03F5-DCF7-1593-6386ADA44C0E}"/>
                    </a:ext>
                  </a:extLst>
                </p:cNvPr>
                <p:cNvSpPr/>
                <p:nvPr/>
              </p:nvSpPr>
              <p:spPr>
                <a:xfrm>
                  <a:off x="8128635"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3" name="Graphic 359">
                <a:extLst>
                  <a:ext uri="{FF2B5EF4-FFF2-40B4-BE49-F238E27FC236}">
                    <a16:creationId xmlns:a16="http://schemas.microsoft.com/office/drawing/2014/main" id="{B8467469-B1FB-AF3D-2ECA-10FF878F28E8}"/>
                  </a:ext>
                </a:extLst>
              </p:cNvPr>
              <p:cNvGrpSpPr/>
              <p:nvPr/>
            </p:nvGrpSpPr>
            <p:grpSpPr>
              <a:xfrm>
                <a:off x="8293893" y="3804379"/>
                <a:ext cx="70484" cy="70485"/>
                <a:chOff x="8293893" y="3804379"/>
                <a:chExt cx="70484" cy="70485"/>
              </a:xfrm>
            </p:grpSpPr>
            <p:sp>
              <p:nvSpPr>
                <p:cNvPr id="230" name="Freeform: Shape 229">
                  <a:extLst>
                    <a:ext uri="{FF2B5EF4-FFF2-40B4-BE49-F238E27FC236}">
                      <a16:creationId xmlns:a16="http://schemas.microsoft.com/office/drawing/2014/main" id="{1EF74CE2-2D23-5030-FADA-3C16EB6CB98A}"/>
                    </a:ext>
                  </a:extLst>
                </p:cNvPr>
                <p:cNvSpPr/>
                <p:nvPr/>
              </p:nvSpPr>
              <p:spPr>
                <a:xfrm>
                  <a:off x="8329136"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B8368B4F-BB0B-EDDC-BB59-6793AF1E433F}"/>
                    </a:ext>
                  </a:extLst>
                </p:cNvPr>
                <p:cNvSpPr/>
                <p:nvPr/>
              </p:nvSpPr>
              <p:spPr>
                <a:xfrm>
                  <a:off x="8293893"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4" name="Graphic 359">
                <a:extLst>
                  <a:ext uri="{FF2B5EF4-FFF2-40B4-BE49-F238E27FC236}">
                    <a16:creationId xmlns:a16="http://schemas.microsoft.com/office/drawing/2014/main" id="{F7CBEF23-884B-832A-3611-4594FED907EF}"/>
                  </a:ext>
                </a:extLst>
              </p:cNvPr>
              <p:cNvGrpSpPr/>
              <p:nvPr/>
            </p:nvGrpSpPr>
            <p:grpSpPr>
              <a:xfrm>
                <a:off x="8641175" y="3804379"/>
                <a:ext cx="70484" cy="70485"/>
                <a:chOff x="8641175" y="3804379"/>
                <a:chExt cx="70484" cy="70485"/>
              </a:xfrm>
            </p:grpSpPr>
            <p:sp>
              <p:nvSpPr>
                <p:cNvPr id="228" name="Freeform: Shape 227">
                  <a:extLst>
                    <a:ext uri="{FF2B5EF4-FFF2-40B4-BE49-F238E27FC236}">
                      <a16:creationId xmlns:a16="http://schemas.microsoft.com/office/drawing/2014/main" id="{B93B0E93-52FB-8258-4B54-90FCA1840125}"/>
                    </a:ext>
                  </a:extLst>
                </p:cNvPr>
                <p:cNvSpPr/>
                <p:nvPr/>
              </p:nvSpPr>
              <p:spPr>
                <a:xfrm>
                  <a:off x="8676417"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0BD34A5A-E804-46EC-164D-D0F11985B2C4}"/>
                    </a:ext>
                  </a:extLst>
                </p:cNvPr>
                <p:cNvSpPr/>
                <p:nvPr/>
              </p:nvSpPr>
              <p:spPr>
                <a:xfrm>
                  <a:off x="8641175" y="3839622"/>
                  <a:ext cx="70484" cy="9525"/>
                </a:xfrm>
                <a:custGeom>
                  <a:avLst/>
                  <a:gdLst>
                    <a:gd name="connsiteX0" fmla="*/ 70485 w 70484"/>
                    <a:gd name="connsiteY0" fmla="*/ 0 h 9525"/>
                    <a:gd name="connsiteX1" fmla="*/ 0 w 70484"/>
                    <a:gd name="connsiteY1" fmla="*/ 0 h 9525"/>
                  </a:gdLst>
                  <a:ahLst/>
                  <a:cxnLst>
                    <a:cxn ang="0">
                      <a:pos x="connsiteX0" y="connsiteY0"/>
                    </a:cxn>
                    <a:cxn ang="0">
                      <a:pos x="connsiteX1" y="connsiteY1"/>
                    </a:cxn>
                  </a:cxnLst>
                  <a:rect l="l" t="t" r="r" b="b"/>
                  <a:pathLst>
                    <a:path w="70484" h="9525">
                      <a:moveTo>
                        <a:pt x="70485"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5" name="Graphic 359">
                <a:extLst>
                  <a:ext uri="{FF2B5EF4-FFF2-40B4-BE49-F238E27FC236}">
                    <a16:creationId xmlns:a16="http://schemas.microsoft.com/office/drawing/2014/main" id="{BF8768CC-6F49-B03B-F8C3-1FE7AC60792C}"/>
                  </a:ext>
                </a:extLst>
              </p:cNvPr>
              <p:cNvGrpSpPr/>
              <p:nvPr/>
            </p:nvGrpSpPr>
            <p:grpSpPr>
              <a:xfrm>
                <a:off x="9152667" y="3804379"/>
                <a:ext cx="70389" cy="70485"/>
                <a:chOff x="9152667" y="3804379"/>
                <a:chExt cx="70389" cy="70485"/>
              </a:xfrm>
            </p:grpSpPr>
            <p:sp>
              <p:nvSpPr>
                <p:cNvPr id="226" name="Freeform: Shape 225">
                  <a:extLst>
                    <a:ext uri="{FF2B5EF4-FFF2-40B4-BE49-F238E27FC236}">
                      <a16:creationId xmlns:a16="http://schemas.microsoft.com/office/drawing/2014/main" id="{66C67561-7B24-D800-F147-E31590894ABF}"/>
                    </a:ext>
                  </a:extLst>
                </p:cNvPr>
                <p:cNvSpPr/>
                <p:nvPr/>
              </p:nvSpPr>
              <p:spPr>
                <a:xfrm>
                  <a:off x="9187910" y="3804379"/>
                  <a:ext cx="9525" cy="70485"/>
                </a:xfrm>
                <a:custGeom>
                  <a:avLst/>
                  <a:gdLst>
                    <a:gd name="connsiteX0" fmla="*/ 0 w 9525"/>
                    <a:gd name="connsiteY0" fmla="*/ 0 h 70485"/>
                    <a:gd name="connsiteX1" fmla="*/ 0 w 9525"/>
                    <a:gd name="connsiteY1" fmla="*/ 70485 h 70485"/>
                  </a:gdLst>
                  <a:ahLst/>
                  <a:cxnLst>
                    <a:cxn ang="0">
                      <a:pos x="connsiteX0" y="connsiteY0"/>
                    </a:cxn>
                    <a:cxn ang="0">
                      <a:pos x="connsiteX1" y="connsiteY1"/>
                    </a:cxn>
                  </a:cxnLst>
                  <a:rect l="l" t="t" r="r" b="b"/>
                  <a:pathLst>
                    <a:path w="9525" h="70485">
                      <a:moveTo>
                        <a:pt x="0" y="0"/>
                      </a:moveTo>
                      <a:lnTo>
                        <a:pt x="0" y="70485"/>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8111D8F4-8340-9051-D9F5-E35A587F2CF3}"/>
                    </a:ext>
                  </a:extLst>
                </p:cNvPr>
                <p:cNvSpPr/>
                <p:nvPr/>
              </p:nvSpPr>
              <p:spPr>
                <a:xfrm>
                  <a:off x="9152667" y="3839622"/>
                  <a:ext cx="70389" cy="9525"/>
                </a:xfrm>
                <a:custGeom>
                  <a:avLst/>
                  <a:gdLst>
                    <a:gd name="connsiteX0" fmla="*/ 70390 w 70389"/>
                    <a:gd name="connsiteY0" fmla="*/ 0 h 9525"/>
                    <a:gd name="connsiteX1" fmla="*/ 0 w 70389"/>
                    <a:gd name="connsiteY1" fmla="*/ 0 h 9525"/>
                  </a:gdLst>
                  <a:ahLst/>
                  <a:cxnLst>
                    <a:cxn ang="0">
                      <a:pos x="connsiteX0" y="connsiteY0"/>
                    </a:cxn>
                    <a:cxn ang="0">
                      <a:pos x="connsiteX1" y="connsiteY1"/>
                    </a:cxn>
                  </a:cxnLst>
                  <a:rect l="l" t="t" r="r" b="b"/>
                  <a:pathLst>
                    <a:path w="70389" h="9525">
                      <a:moveTo>
                        <a:pt x="70390" y="0"/>
                      </a:moveTo>
                      <a:lnTo>
                        <a:pt x="0"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sp>
        <p:nvSpPr>
          <p:cNvPr id="323" name="Text Placeholder 4">
            <a:extLst>
              <a:ext uri="{FF2B5EF4-FFF2-40B4-BE49-F238E27FC236}">
                <a16:creationId xmlns:a16="http://schemas.microsoft.com/office/drawing/2014/main" id="{110F9485-2997-0540-B697-4D3539758F61}"/>
              </a:ext>
            </a:extLst>
          </p:cNvPr>
          <p:cNvSpPr txBox="1">
            <a:spLocks/>
          </p:cNvSpPr>
          <p:nvPr/>
        </p:nvSpPr>
        <p:spPr>
          <a:xfrm>
            <a:off x="3336761" y="6321274"/>
            <a:ext cx="5852160" cy="281354"/>
          </a:xfrm>
          <a:prstGeom prst="rect">
            <a:avLst/>
          </a:prstGeom>
        </p:spPr>
        <p:txBody>
          <a:bodyPr anchor="b">
            <a:norm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GB" sz="10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rPr>
              <a:t>Amer Zeidan, MBBS, MHS </a:t>
            </a:r>
          </a:p>
        </p:txBody>
      </p:sp>
    </p:spTree>
    <p:extLst>
      <p:ext uri="{BB962C8B-B14F-4D97-AF65-F5344CB8AC3E}">
        <p14:creationId xmlns:p14="http://schemas.microsoft.com/office/powerpoint/2010/main" val="109296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20A9-EEBA-3F8A-A0E2-2308E772FED2}"/>
              </a:ext>
            </a:extLst>
          </p:cNvPr>
          <p:cNvSpPr>
            <a:spLocks noGrp="1"/>
          </p:cNvSpPr>
          <p:nvPr>
            <p:ph type="title"/>
          </p:nvPr>
        </p:nvSpPr>
        <p:spPr/>
        <p:txBody>
          <a:bodyPr/>
          <a:lstStyle/>
          <a:p>
            <a:pPr algn="ctr"/>
            <a:r>
              <a:rPr lang="en-GB" b="1" dirty="0">
                <a:solidFill>
                  <a:srgbClr val="002557"/>
                </a:solidFill>
                <a:latin typeface="Arial" panose="020B0604020202020204" pitchFamily="34" charset="0"/>
                <a:cs typeface="Arial" panose="020B0604020202020204" pitchFamily="34" charset="0"/>
              </a:rPr>
              <a:t>ASCERTAIN-V: Results</a:t>
            </a:r>
            <a:endParaRPr lang="en-US" dirty="0"/>
          </a:p>
        </p:txBody>
      </p:sp>
      <p:sp>
        <p:nvSpPr>
          <p:cNvPr id="3" name="Content Placeholder 2">
            <a:extLst>
              <a:ext uri="{FF2B5EF4-FFF2-40B4-BE49-F238E27FC236}">
                <a16:creationId xmlns:a16="http://schemas.microsoft.com/office/drawing/2014/main" id="{E810EE99-FA96-A13B-3D30-F45C262ACFAC}"/>
              </a:ext>
            </a:extLst>
          </p:cNvPr>
          <p:cNvSpPr>
            <a:spLocks noGrp="1"/>
          </p:cNvSpPr>
          <p:nvPr>
            <p:ph idx="1"/>
          </p:nvPr>
        </p:nvSpPr>
        <p:spPr>
          <a:xfrm>
            <a:off x="726989" y="1590846"/>
            <a:ext cx="10515600" cy="4351338"/>
          </a:xfrm>
        </p:spPr>
        <p:txBody>
          <a:bodyPr/>
          <a:lstStyle/>
          <a:p>
            <a:r>
              <a:rPr lang="en-US" dirty="0"/>
              <a:t>Dose reductions in </a:t>
            </a:r>
            <a:r>
              <a:rPr lang="en-US" dirty="0" err="1"/>
              <a:t>venetoclax</a:t>
            </a:r>
            <a:r>
              <a:rPr lang="en-US" dirty="0"/>
              <a:t> were common in later cycles</a:t>
            </a:r>
          </a:p>
          <a:p>
            <a:pPr marL="266700" indent="-266700"/>
            <a:r>
              <a:rPr lang="en-GB" dirty="0"/>
              <a:t>Grade ≥3 AEs were reported in 98.0% of patients</a:t>
            </a:r>
          </a:p>
          <a:p>
            <a:pPr marL="723900" lvl="1" indent="-266700"/>
            <a:r>
              <a:rPr lang="en-GB" dirty="0"/>
              <a:t>febrile neutropenia (49.5%)</a:t>
            </a:r>
          </a:p>
          <a:p>
            <a:pPr marL="723900" lvl="1" indent="-266700"/>
            <a:r>
              <a:rPr lang="en-US" dirty="0"/>
              <a:t>anemia</a:t>
            </a:r>
            <a:r>
              <a:rPr lang="en-GB" dirty="0"/>
              <a:t> (38.6%)</a:t>
            </a:r>
          </a:p>
          <a:p>
            <a:pPr marL="723900" lvl="1" indent="-266700"/>
            <a:r>
              <a:rPr lang="en-GB" dirty="0"/>
              <a:t>neutropenia (35.6%) </a:t>
            </a:r>
          </a:p>
          <a:p>
            <a:pPr marL="266700" indent="-266700"/>
            <a:r>
              <a:rPr lang="en-GB" dirty="0"/>
              <a:t>Grade 2 nausea in 20%</a:t>
            </a:r>
          </a:p>
          <a:p>
            <a:pPr marL="266700" indent="-266700"/>
            <a:r>
              <a:rPr lang="en-GB" dirty="0">
                <a:cs typeface="Arial" panose="020B0604020202020204" pitchFamily="34" charset="0"/>
              </a:rPr>
              <a:t>30- and 60-day mortality rates were 3.0% and 9.9%, respectively </a:t>
            </a:r>
          </a:p>
          <a:p>
            <a:pPr marL="266700" indent="-266700"/>
            <a:endParaRPr lang="en-GB" dirty="0"/>
          </a:p>
          <a:p>
            <a:endParaRPr lang="en-US" dirty="0"/>
          </a:p>
        </p:txBody>
      </p:sp>
    </p:spTree>
    <p:extLst>
      <p:ext uri="{BB962C8B-B14F-4D97-AF65-F5344CB8AC3E}">
        <p14:creationId xmlns:p14="http://schemas.microsoft.com/office/powerpoint/2010/main" val="109799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92DBC89-CE2F-1148-A1AE-260487CA7120}"/>
              </a:ext>
            </a:extLst>
          </p:cNvPr>
          <p:cNvSpPr>
            <a:spLocks noGrp="1"/>
          </p:cNvSpPr>
          <p:nvPr>
            <p:ph type="title"/>
          </p:nvPr>
        </p:nvSpPr>
        <p:spPr>
          <a:xfrm>
            <a:off x="838200" y="401221"/>
            <a:ext cx="10515600" cy="1348065"/>
          </a:xfrm>
        </p:spPr>
        <p:txBody>
          <a:bodyPr>
            <a:normAutofit/>
          </a:bodyPr>
          <a:lstStyle/>
          <a:p>
            <a:r>
              <a:rPr lang="en-US" sz="5400">
                <a:solidFill>
                  <a:srgbClr val="FFFFFF"/>
                </a:solidFill>
              </a:rPr>
              <a:t>Conclusions	</a:t>
            </a:r>
          </a:p>
        </p:txBody>
      </p:sp>
      <p:sp>
        <p:nvSpPr>
          <p:cNvPr id="3" name="Content Placeholder 2">
            <a:extLst>
              <a:ext uri="{FF2B5EF4-FFF2-40B4-BE49-F238E27FC236}">
                <a16:creationId xmlns:a16="http://schemas.microsoft.com/office/drawing/2014/main" id="{86291E8F-9540-B51A-CC35-C0A6AD4D09D2}"/>
              </a:ext>
            </a:extLst>
          </p:cNvPr>
          <p:cNvSpPr>
            <a:spLocks noGrp="1"/>
          </p:cNvSpPr>
          <p:nvPr>
            <p:ph idx="1"/>
          </p:nvPr>
        </p:nvSpPr>
        <p:spPr>
          <a:xfrm>
            <a:off x="838200" y="2586789"/>
            <a:ext cx="10515600" cy="3590174"/>
          </a:xfrm>
        </p:spPr>
        <p:txBody>
          <a:bodyPr>
            <a:normAutofit lnSpcReduction="10000"/>
          </a:bodyPr>
          <a:lstStyle/>
          <a:p>
            <a:r>
              <a:rPr lang="en-US" sz="2200" dirty="0"/>
              <a:t>Rapidly changing AML treatment landscape</a:t>
            </a:r>
          </a:p>
          <a:p>
            <a:r>
              <a:rPr lang="en-US" sz="2200" dirty="0"/>
              <a:t>Traditional concepts of “fit” and ”unfit” are no longer appropriate</a:t>
            </a:r>
          </a:p>
          <a:p>
            <a:r>
              <a:rPr lang="en-US" sz="2200" dirty="0"/>
              <a:t>Intensive therapy may not always be the preferred treatment backbone</a:t>
            </a:r>
          </a:p>
          <a:p>
            <a:r>
              <a:rPr lang="en-US" sz="2200" dirty="0"/>
              <a:t>Comprehensive fitness assessment and disease biology should guide initial treatment decisions</a:t>
            </a:r>
          </a:p>
          <a:p>
            <a:endParaRPr lang="en-US" sz="2200" dirty="0"/>
          </a:p>
          <a:p>
            <a:r>
              <a:rPr lang="en-US" sz="2200" dirty="0"/>
              <a:t>Data of all oral therapy with </a:t>
            </a:r>
            <a:r>
              <a:rPr lang="en-GB" sz="2200" dirty="0"/>
              <a:t>decitabine-</a:t>
            </a:r>
            <a:r>
              <a:rPr lang="en-GB" sz="2200" dirty="0" err="1"/>
              <a:t>cedazuridine</a:t>
            </a:r>
            <a:r>
              <a:rPr lang="en-GB" sz="2200" dirty="0"/>
              <a:t> plus </a:t>
            </a:r>
            <a:r>
              <a:rPr lang="en-GB" sz="2200" dirty="0" err="1"/>
              <a:t>venetoclax</a:t>
            </a:r>
            <a:r>
              <a:rPr lang="en-GB" sz="2200" dirty="0"/>
              <a:t> is encouraging (although not without questions of compliance)</a:t>
            </a:r>
          </a:p>
          <a:p>
            <a:r>
              <a:rPr lang="en-GB" sz="2200" dirty="0"/>
              <a:t>Personalized approach and shared decision-making with our patients is key to realizing the benefits of these newer therapies</a:t>
            </a:r>
            <a:endParaRPr lang="en-US" sz="2200" dirty="0"/>
          </a:p>
        </p:txBody>
      </p:sp>
    </p:spTree>
    <p:extLst>
      <p:ext uri="{BB962C8B-B14F-4D97-AF65-F5344CB8AC3E}">
        <p14:creationId xmlns:p14="http://schemas.microsoft.com/office/powerpoint/2010/main" val="352404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BCD2-9507-C49E-54A8-6E934CA97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AD44E5-0F61-1CE0-FFED-766572E32235}"/>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59659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98B15-8361-E8CA-E9DD-A09BF1488475}"/>
              </a:ext>
            </a:extLst>
          </p:cNvPr>
          <p:cNvSpPr>
            <a:spLocks noGrp="1"/>
          </p:cNvSpPr>
          <p:nvPr>
            <p:ph idx="46"/>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3" name="Content Placeholder 2">
            <a:extLst>
              <a:ext uri="{FF2B5EF4-FFF2-40B4-BE49-F238E27FC236}">
                <a16:creationId xmlns:a16="http://schemas.microsoft.com/office/drawing/2014/main" id="{2FFAB52D-E9CF-651E-E24B-5C6CC2B666FA}"/>
              </a:ext>
            </a:extLst>
          </p:cNvPr>
          <p:cNvSpPr>
            <a:spLocks noGrp="1"/>
          </p:cNvSpPr>
          <p:nvPr>
            <p:ph idx="47"/>
          </p:nvPr>
        </p:nvSpPr>
        <p:spPr/>
        <p:txBody>
          <a:bodyPr/>
          <a:lstStyle/>
          <a:p>
            <a:r>
              <a:rPr lang="en-US" dirty="0"/>
              <a:t>Azacitidine + </a:t>
            </a:r>
            <a:r>
              <a:rPr lang="en-US" dirty="0" err="1"/>
              <a:t>venetoclax</a:t>
            </a:r>
            <a:r>
              <a:rPr lang="en-US" dirty="0"/>
              <a:t> </a:t>
            </a:r>
          </a:p>
        </p:txBody>
      </p:sp>
      <p:sp>
        <p:nvSpPr>
          <p:cNvPr id="4" name="Content Placeholder 3">
            <a:extLst>
              <a:ext uri="{FF2B5EF4-FFF2-40B4-BE49-F238E27FC236}">
                <a16:creationId xmlns:a16="http://schemas.microsoft.com/office/drawing/2014/main" id="{5917100F-F53A-7675-DECF-4823A15DBAF3}"/>
              </a:ext>
            </a:extLst>
          </p:cNvPr>
          <p:cNvSpPr>
            <a:spLocks noGrp="1"/>
          </p:cNvSpPr>
          <p:nvPr>
            <p:ph idx="48"/>
          </p:nvPr>
        </p:nvSpPr>
        <p:spPr/>
        <p:txBody>
          <a:bodyPr/>
          <a:lstStyle/>
          <a:p>
            <a:r>
              <a:rPr lang="en-US" dirty="0"/>
              <a:t>HMA + </a:t>
            </a:r>
            <a:r>
              <a:rPr lang="en-US" dirty="0" err="1"/>
              <a:t>venetoclax</a:t>
            </a:r>
            <a:r>
              <a:rPr lang="en-US" dirty="0"/>
              <a:t> </a:t>
            </a:r>
          </a:p>
        </p:txBody>
      </p:sp>
      <p:sp>
        <p:nvSpPr>
          <p:cNvPr id="5" name="Content Placeholder 4">
            <a:extLst>
              <a:ext uri="{FF2B5EF4-FFF2-40B4-BE49-F238E27FC236}">
                <a16:creationId xmlns:a16="http://schemas.microsoft.com/office/drawing/2014/main" id="{B11084AD-3210-CC0F-855C-B2CD6713A1CC}"/>
              </a:ext>
            </a:extLst>
          </p:cNvPr>
          <p:cNvSpPr>
            <a:spLocks noGrp="1"/>
          </p:cNvSpPr>
          <p:nvPr>
            <p:ph idx="49"/>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6" name="Content Placeholder 5">
            <a:extLst>
              <a:ext uri="{FF2B5EF4-FFF2-40B4-BE49-F238E27FC236}">
                <a16:creationId xmlns:a16="http://schemas.microsoft.com/office/drawing/2014/main" id="{FFC2BBC1-AA1A-888F-AD4B-6115B465667E}"/>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7D263960-62C4-21E0-C4BC-924C94175843}"/>
              </a:ext>
            </a:extLst>
          </p:cNvPr>
          <p:cNvSpPr>
            <a:spLocks noGrp="1"/>
          </p:cNvSpPr>
          <p:nvPr>
            <p:ph idx="51"/>
          </p:nvPr>
        </p:nvSpPr>
        <p:spPr/>
        <p:txBody>
          <a:bodyPr/>
          <a:lstStyle/>
          <a:p>
            <a:r>
              <a:rPr lang="en-US" dirty="0"/>
              <a:t>HMA + venetoclax</a:t>
            </a:r>
          </a:p>
        </p:txBody>
      </p:sp>
      <p:sp>
        <p:nvSpPr>
          <p:cNvPr id="8" name="Title 7">
            <a:extLst>
              <a:ext uri="{FF2B5EF4-FFF2-40B4-BE49-F238E27FC236}">
                <a16:creationId xmlns:a16="http://schemas.microsoft.com/office/drawing/2014/main" id="{2E04BDB8-003A-2FBE-FF7D-8BB4BC0EFD7F}"/>
              </a:ext>
            </a:extLst>
          </p:cNvPr>
          <p:cNvSpPr>
            <a:spLocks noGrp="1"/>
          </p:cNvSpPr>
          <p:nvPr>
            <p:ph type="title"/>
          </p:nvPr>
        </p:nvSpPr>
        <p:spPr/>
        <p:txBody>
          <a:bodyPr/>
          <a:lstStyle/>
          <a:p>
            <a:r>
              <a:rPr lang="en-US" dirty="0"/>
              <a:t>Regulatory and reimbursement issues aside, what initial treatment would you generally recommend for an 80-year-old patient with AML and no actionable mutations who was not eligible for intensive chemotherapy?</a:t>
            </a:r>
          </a:p>
        </p:txBody>
      </p:sp>
      <p:sp>
        <p:nvSpPr>
          <p:cNvPr id="9" name="Content Placeholder 8">
            <a:extLst>
              <a:ext uri="{FF2B5EF4-FFF2-40B4-BE49-F238E27FC236}">
                <a16:creationId xmlns:a16="http://schemas.microsoft.com/office/drawing/2014/main" id="{AA97BCFE-08E8-FAF8-19FB-9FEB0FB84398}"/>
              </a:ext>
            </a:extLst>
          </p:cNvPr>
          <p:cNvSpPr>
            <a:spLocks noGrp="1"/>
          </p:cNvSpPr>
          <p:nvPr>
            <p:ph idx="52"/>
          </p:nvPr>
        </p:nvSpPr>
        <p:spPr/>
        <p:txBody>
          <a:bodyPr/>
          <a:lstStyle/>
          <a:p>
            <a:r>
              <a:rPr lang="en-US" dirty="0"/>
              <a:t>Azacitidine + </a:t>
            </a:r>
            <a:r>
              <a:rPr lang="en-US" dirty="0" err="1"/>
              <a:t>venetoclax</a:t>
            </a:r>
            <a:r>
              <a:rPr lang="en-US" dirty="0"/>
              <a:t> </a:t>
            </a:r>
          </a:p>
        </p:txBody>
      </p:sp>
      <p:sp>
        <p:nvSpPr>
          <p:cNvPr id="10" name="Content Placeholder 9">
            <a:extLst>
              <a:ext uri="{FF2B5EF4-FFF2-40B4-BE49-F238E27FC236}">
                <a16:creationId xmlns:a16="http://schemas.microsoft.com/office/drawing/2014/main" id="{69268918-005D-ABF7-8E65-D22BC6B05B20}"/>
              </a:ext>
            </a:extLst>
          </p:cNvPr>
          <p:cNvSpPr>
            <a:spLocks noGrp="1"/>
          </p:cNvSpPr>
          <p:nvPr>
            <p:ph idx="53"/>
          </p:nvPr>
        </p:nvSpPr>
        <p:spPr/>
        <p:txBody>
          <a:bodyPr/>
          <a:lstStyle/>
          <a:p>
            <a:r>
              <a:rPr lang="en-US" kern="100" dirty="0">
                <a:effectLst/>
                <a:latin typeface="Calibri" panose="020F0502020204030204" pitchFamily="34" charset="0"/>
                <a:ea typeface="Calibri" panose="020F0502020204030204" pitchFamily="34" charset="0"/>
                <a:cs typeface="Calibri" panose="020F0502020204030204" pitchFamily="34" charset="0"/>
              </a:rPr>
              <a:t>Azacitidine + venetoclax</a:t>
            </a:r>
          </a:p>
        </p:txBody>
      </p:sp>
      <p:sp>
        <p:nvSpPr>
          <p:cNvPr id="11" name="TextBox 10">
            <a:extLst>
              <a:ext uri="{FF2B5EF4-FFF2-40B4-BE49-F238E27FC236}">
                <a16:creationId xmlns:a16="http://schemas.microsoft.com/office/drawing/2014/main" id="{F5926CD1-E738-6EB7-2278-88878D826654}"/>
              </a:ext>
            </a:extLst>
          </p:cNvPr>
          <p:cNvSpPr txBox="1"/>
          <p:nvPr/>
        </p:nvSpPr>
        <p:spPr>
          <a:xfrm>
            <a:off x="551384" y="6165304"/>
            <a:ext cx="256294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HMA = hypomethylating agent</a:t>
            </a:r>
          </a:p>
        </p:txBody>
      </p:sp>
    </p:spTree>
    <p:extLst>
      <p:ext uri="{BB962C8B-B14F-4D97-AF65-F5344CB8AC3E}">
        <p14:creationId xmlns:p14="http://schemas.microsoft.com/office/powerpoint/2010/main" val="313394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84042A-01A8-CB54-62A9-5E414F775793}"/>
              </a:ext>
            </a:extLst>
          </p:cNvPr>
          <p:cNvSpPr>
            <a:spLocks noGrp="1"/>
          </p:cNvSpPr>
          <p:nvPr>
            <p:ph idx="46"/>
          </p:nvPr>
        </p:nvSpPr>
        <p:spPr/>
        <p:txBody>
          <a:bodyPr/>
          <a:lstStyle/>
          <a:p>
            <a:r>
              <a:rPr lang="en-US" sz="1800" kern="100" dirty="0">
                <a:effectLst/>
                <a:latin typeface="Calibri" panose="020F0502020204030204" pitchFamily="34" charset="0"/>
                <a:ea typeface="Calibri" panose="020F0502020204030204" pitchFamily="34" charset="0"/>
                <a:cs typeface="Calibri" panose="020F0502020204030204" pitchFamily="34" charset="0"/>
              </a:rPr>
              <a:t>Achieving benefit from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ven</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aza</a:t>
            </a:r>
            <a:r>
              <a:rPr lang="en-US" sz="1800" kern="100" dirty="0">
                <a:effectLst/>
                <a:latin typeface="Calibri" panose="020F0502020204030204" pitchFamily="34" charset="0"/>
                <a:ea typeface="Calibri" panose="020F0502020204030204" pitchFamily="34" charset="0"/>
                <a:cs typeface="Calibri" panose="020F0502020204030204" pitchFamily="34" charset="0"/>
              </a:rPr>
              <a:t> but not able to continue to come daily for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aza</a:t>
            </a:r>
            <a:r>
              <a:rPr lang="en-US" sz="1800" kern="100" dirty="0">
                <a:effectLst/>
                <a:latin typeface="Calibri" panose="020F0502020204030204" pitchFamily="34" charset="0"/>
                <a:ea typeface="Calibri" panose="020F0502020204030204" pitchFamily="34" charset="0"/>
                <a:cs typeface="Calibri" panose="020F0502020204030204" pitchFamily="34" charset="0"/>
              </a:rPr>
              <a:t> therapy</a:t>
            </a:r>
          </a:p>
        </p:txBody>
      </p:sp>
      <p:sp>
        <p:nvSpPr>
          <p:cNvPr id="3" name="Content Placeholder 2">
            <a:extLst>
              <a:ext uri="{FF2B5EF4-FFF2-40B4-BE49-F238E27FC236}">
                <a16:creationId xmlns:a16="http://schemas.microsoft.com/office/drawing/2014/main" id="{D4AEF02F-534B-87C3-1C17-9E2D37ABDD6F}"/>
              </a:ext>
            </a:extLst>
          </p:cNvPr>
          <p:cNvSpPr>
            <a:spLocks noGrp="1"/>
          </p:cNvSpPr>
          <p:nvPr>
            <p:ph idx="47"/>
          </p:nvPr>
        </p:nvSpPr>
        <p:spPr/>
        <p:txBody>
          <a:bodyPr/>
          <a:lstStyle/>
          <a:p>
            <a:pPr>
              <a:lnSpc>
                <a:spcPts val="1900"/>
              </a:lnSpc>
            </a:pPr>
            <a:r>
              <a:rPr lang="en-US" sz="1800" dirty="0"/>
              <a:t>Eligible for initial therapy as an outpatient, no infection or DIC, reliable/compliant </a:t>
            </a:r>
            <a:br>
              <a:rPr lang="en-US" sz="1800" dirty="0"/>
            </a:br>
            <a:r>
              <a:rPr lang="en-US" sz="1800" dirty="0"/>
              <a:t>and able to rapidly obtain oral decitabine/</a:t>
            </a:r>
            <a:r>
              <a:rPr lang="en-US" sz="1800" dirty="0" err="1"/>
              <a:t>cedazuridine</a:t>
            </a:r>
            <a:r>
              <a:rPr lang="en-US" sz="1800" dirty="0"/>
              <a:t> </a:t>
            </a:r>
          </a:p>
        </p:txBody>
      </p:sp>
      <p:sp>
        <p:nvSpPr>
          <p:cNvPr id="4" name="Content Placeholder 3">
            <a:extLst>
              <a:ext uri="{FF2B5EF4-FFF2-40B4-BE49-F238E27FC236}">
                <a16:creationId xmlns:a16="http://schemas.microsoft.com/office/drawing/2014/main" id="{4FC3BB2C-4238-917D-A12B-813416FE6CE5}"/>
              </a:ext>
            </a:extLst>
          </p:cNvPr>
          <p:cNvSpPr>
            <a:spLocks noGrp="1"/>
          </p:cNvSpPr>
          <p:nvPr>
            <p:ph idx="48"/>
          </p:nvPr>
        </p:nvSpPr>
        <p:spPr/>
        <p:txBody>
          <a:bodyPr/>
          <a:lstStyle/>
          <a:p>
            <a:r>
              <a:rPr lang="en-US" dirty="0"/>
              <a:t>When more convenient, so often</a:t>
            </a:r>
          </a:p>
        </p:txBody>
      </p:sp>
      <p:sp>
        <p:nvSpPr>
          <p:cNvPr id="5" name="Content Placeholder 4">
            <a:extLst>
              <a:ext uri="{FF2B5EF4-FFF2-40B4-BE49-F238E27FC236}">
                <a16:creationId xmlns:a16="http://schemas.microsoft.com/office/drawing/2014/main" id="{DF0196E0-D639-C0B2-C15B-AE81FCA8D512}"/>
              </a:ext>
            </a:extLst>
          </p:cNvPr>
          <p:cNvSpPr>
            <a:spLocks noGrp="1"/>
          </p:cNvSpPr>
          <p:nvPr>
            <p:ph idx="49"/>
          </p:nvPr>
        </p:nvSpPr>
        <p:spPr>
          <a:xfrm>
            <a:off x="2971800" y="2444486"/>
            <a:ext cx="8540496" cy="502920"/>
          </a:xfrm>
        </p:spPr>
        <p:txBody>
          <a:bodyPr/>
          <a:lstStyle/>
          <a:p>
            <a:pPr>
              <a:lnSpc>
                <a:spcPts val="1700"/>
              </a:lnSpc>
              <a:spcBef>
                <a:spcPts val="684"/>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Rarely used outside of a trial; patients who live far away, patients in remission with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stable counts/doses who want to travel or live part of the year away from the center</a:t>
            </a:r>
          </a:p>
        </p:txBody>
      </p:sp>
      <p:sp>
        <p:nvSpPr>
          <p:cNvPr id="6" name="Content Placeholder 5">
            <a:extLst>
              <a:ext uri="{FF2B5EF4-FFF2-40B4-BE49-F238E27FC236}">
                <a16:creationId xmlns:a16="http://schemas.microsoft.com/office/drawing/2014/main" id="{1927031F-8274-D5EF-234F-6265F38974B4}"/>
              </a:ext>
            </a:extLst>
          </p:cNvPr>
          <p:cNvSpPr>
            <a:spLocks noGrp="1"/>
          </p:cNvSpPr>
          <p:nvPr>
            <p:ph idx="50"/>
          </p:nvPr>
        </p:nvSpPr>
        <p:spPr/>
        <p:txBody>
          <a:bodyPr/>
          <a:lstStyle/>
          <a:p>
            <a:r>
              <a:rPr lang="en-US" sz="2100" dirty="0"/>
              <a:t>I do this for cycle 2 and beyond in patients who have achieved a remission </a:t>
            </a:r>
          </a:p>
        </p:txBody>
      </p:sp>
      <p:sp>
        <p:nvSpPr>
          <p:cNvPr id="7" name="Content Placeholder 6">
            <a:extLst>
              <a:ext uri="{FF2B5EF4-FFF2-40B4-BE49-F238E27FC236}">
                <a16:creationId xmlns:a16="http://schemas.microsoft.com/office/drawing/2014/main" id="{D01E6DAF-A174-BB37-F5BB-C4AD3C46D799}"/>
              </a:ext>
            </a:extLst>
          </p:cNvPr>
          <p:cNvSpPr>
            <a:spLocks noGrp="1"/>
          </p:cNvSpPr>
          <p:nvPr>
            <p:ph idx="51"/>
          </p:nvPr>
        </p:nvSpPr>
        <p:spPr/>
        <p:txBody>
          <a:bodyPr/>
          <a:lstStyle/>
          <a:p>
            <a:pPr>
              <a:lnSpc>
                <a:spcPts val="1900"/>
              </a:lnSpc>
            </a:pPr>
            <a:r>
              <a:rPr lang="en-US" sz="1800" dirty="0"/>
              <a:t>I think this should be the preferred approach. I typically start oral decitabine </a:t>
            </a:r>
            <a:br>
              <a:rPr lang="en-US" sz="1800" dirty="0"/>
            </a:br>
            <a:r>
              <a:rPr lang="en-US" sz="1800" dirty="0"/>
              <a:t>with cycle #2 (due to reimbursement and obtainment purposes) </a:t>
            </a:r>
          </a:p>
        </p:txBody>
      </p:sp>
      <p:sp>
        <p:nvSpPr>
          <p:cNvPr id="8" name="Title 7">
            <a:extLst>
              <a:ext uri="{FF2B5EF4-FFF2-40B4-BE49-F238E27FC236}">
                <a16:creationId xmlns:a16="http://schemas.microsoft.com/office/drawing/2014/main" id="{0F26DEEF-78E7-973A-1729-59BC6A3FDA0E}"/>
              </a:ext>
            </a:extLst>
          </p:cNvPr>
          <p:cNvSpPr>
            <a:spLocks noGrp="1"/>
          </p:cNvSpPr>
          <p:nvPr>
            <p:ph type="title"/>
          </p:nvPr>
        </p:nvSpPr>
        <p:spPr/>
        <p:txBody>
          <a:bodyPr/>
          <a:lstStyle/>
          <a:p>
            <a:r>
              <a:rPr lang="en-US" dirty="0"/>
              <a:t>In general, in what situations, if any, are you partnering oral decitabine (decitabine/</a:t>
            </a:r>
            <a:r>
              <a:rPr lang="en-US" dirty="0" err="1"/>
              <a:t>cedazuridine</a:t>
            </a:r>
            <a:r>
              <a:rPr lang="en-US" dirty="0"/>
              <a:t>) with </a:t>
            </a:r>
            <a:r>
              <a:rPr lang="en-US" dirty="0" err="1"/>
              <a:t>venetoclax</a:t>
            </a:r>
            <a:r>
              <a:rPr lang="en-US" dirty="0"/>
              <a:t> for patients with AML to whom you’ve decided to administer HMA/</a:t>
            </a:r>
            <a:r>
              <a:rPr lang="en-US" dirty="0" err="1"/>
              <a:t>venetoclax</a:t>
            </a:r>
            <a:r>
              <a:rPr lang="en-US" dirty="0"/>
              <a:t> as initial treatment? </a:t>
            </a:r>
          </a:p>
        </p:txBody>
      </p:sp>
      <p:sp>
        <p:nvSpPr>
          <p:cNvPr id="9" name="Content Placeholder 8">
            <a:extLst>
              <a:ext uri="{FF2B5EF4-FFF2-40B4-BE49-F238E27FC236}">
                <a16:creationId xmlns:a16="http://schemas.microsoft.com/office/drawing/2014/main" id="{3EEC6BB8-634C-FA11-C836-1ED778DEA7AD}"/>
              </a:ext>
            </a:extLst>
          </p:cNvPr>
          <p:cNvSpPr>
            <a:spLocks noGrp="1"/>
          </p:cNvSpPr>
          <p:nvPr>
            <p:ph idx="52"/>
          </p:nvPr>
        </p:nvSpPr>
        <p:spPr/>
        <p:txBody>
          <a:bodyPr/>
          <a:lstStyle/>
          <a:p>
            <a:r>
              <a:rPr lang="en-US" dirty="0"/>
              <a:t>Currently only in clinical trials </a:t>
            </a:r>
          </a:p>
        </p:txBody>
      </p:sp>
      <p:sp>
        <p:nvSpPr>
          <p:cNvPr id="10" name="Content Placeholder 9">
            <a:extLst>
              <a:ext uri="{FF2B5EF4-FFF2-40B4-BE49-F238E27FC236}">
                <a16:creationId xmlns:a16="http://schemas.microsoft.com/office/drawing/2014/main" id="{CE1F0217-65E5-906B-FCA6-CEE47298CF01}"/>
              </a:ext>
            </a:extLst>
          </p:cNvPr>
          <p:cNvSpPr>
            <a:spLocks noGrp="1"/>
          </p:cNvSpPr>
          <p:nvPr>
            <p:ph idx="53"/>
          </p:nvPr>
        </p:nvSpPr>
        <p:spPr/>
        <p:txBody>
          <a:bodyPr/>
          <a:lstStyle/>
          <a:p>
            <a:pPr>
              <a:lnSpc>
                <a:spcPts val="1900"/>
              </a:lnSpc>
            </a:pPr>
            <a:r>
              <a:rPr lang="en-US" sz="1800" kern="100" dirty="0">
                <a:effectLst/>
                <a:latin typeface="Calibri" panose="020F0502020204030204" pitchFamily="34" charset="0"/>
                <a:ea typeface="Calibri" panose="020F0502020204030204" pitchFamily="34" charset="0"/>
                <a:cs typeface="Calibri" panose="020F0502020204030204" pitchFamily="34" charset="0"/>
              </a:rPr>
              <a:t>I am not generally recommending this off study due to lack of insurance </a:t>
            </a:r>
            <a:br>
              <a:rPr lang="en-US" sz="1800" kern="100" dirty="0">
                <a:effectLst/>
                <a:latin typeface="Calibri" panose="020F0502020204030204" pitchFamily="34" charset="0"/>
                <a:ea typeface="Calibri" panose="020F0502020204030204" pitchFamily="34" charset="0"/>
                <a:cs typeface="Calibri" panose="020F0502020204030204" pitchFamily="34" charset="0"/>
              </a:rPr>
            </a:br>
            <a:r>
              <a:rPr lang="en-US" sz="1800" kern="100" dirty="0">
                <a:effectLst/>
                <a:latin typeface="Calibri" panose="020F0502020204030204" pitchFamily="34" charset="0"/>
                <a:ea typeface="Calibri" panose="020F0502020204030204" pitchFamily="34" charset="0"/>
                <a:cs typeface="Calibri" panose="020F0502020204030204" pitchFamily="34" charset="0"/>
              </a:rPr>
              <a:t>reimbursement and concern for dosing modification challenges in later cycles</a:t>
            </a:r>
          </a:p>
        </p:txBody>
      </p:sp>
      <p:sp>
        <p:nvSpPr>
          <p:cNvPr id="11" name="TextBox 10">
            <a:extLst>
              <a:ext uri="{FF2B5EF4-FFF2-40B4-BE49-F238E27FC236}">
                <a16:creationId xmlns:a16="http://schemas.microsoft.com/office/drawing/2014/main" id="{56086026-D40E-AF35-3CBE-0D1B12C4ED7B}"/>
              </a:ext>
            </a:extLst>
          </p:cNvPr>
          <p:cNvSpPr txBox="1"/>
          <p:nvPr/>
        </p:nvSpPr>
        <p:spPr>
          <a:xfrm>
            <a:off x="551384" y="6165304"/>
            <a:ext cx="366978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 = disseminated intravascular coagulation</a:t>
            </a:r>
          </a:p>
        </p:txBody>
      </p:sp>
    </p:spTree>
    <p:extLst>
      <p:ext uri="{BB962C8B-B14F-4D97-AF65-F5344CB8AC3E}">
        <p14:creationId xmlns:p14="http://schemas.microsoft.com/office/powerpoint/2010/main" val="683765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62B6760-A549-ACC9-29FC-060FA74EBFC8}"/>
              </a:ext>
            </a:extLst>
          </p:cNvPr>
          <p:cNvSpPr>
            <a:spLocks noGrp="1"/>
          </p:cNvSpPr>
          <p:nvPr>
            <p:ph idx="46"/>
          </p:nvPr>
        </p:nvSpPr>
        <p:spPr/>
        <p:txBody>
          <a:bodyPr/>
          <a:lstStyle/>
          <a:p>
            <a:r>
              <a:rPr lang="en-US" dirty="0"/>
              <a:t>21 days</a:t>
            </a:r>
          </a:p>
        </p:txBody>
      </p:sp>
      <p:sp>
        <p:nvSpPr>
          <p:cNvPr id="12" name="Content Placeholder 11">
            <a:extLst>
              <a:ext uri="{FF2B5EF4-FFF2-40B4-BE49-F238E27FC236}">
                <a16:creationId xmlns:a16="http://schemas.microsoft.com/office/drawing/2014/main" id="{50CC8B17-C76A-7A80-60F1-60494A127B65}"/>
              </a:ext>
            </a:extLst>
          </p:cNvPr>
          <p:cNvSpPr>
            <a:spLocks noGrp="1"/>
          </p:cNvSpPr>
          <p:nvPr>
            <p:ph idx="47"/>
          </p:nvPr>
        </p:nvSpPr>
        <p:spPr/>
        <p:txBody>
          <a:bodyPr/>
          <a:lstStyle/>
          <a:p>
            <a:r>
              <a:rPr lang="en-US" dirty="0"/>
              <a:t>21 days </a:t>
            </a:r>
          </a:p>
        </p:txBody>
      </p:sp>
      <p:sp>
        <p:nvSpPr>
          <p:cNvPr id="13" name="Content Placeholder 12">
            <a:extLst>
              <a:ext uri="{FF2B5EF4-FFF2-40B4-BE49-F238E27FC236}">
                <a16:creationId xmlns:a16="http://schemas.microsoft.com/office/drawing/2014/main" id="{153B83FC-0C30-785A-8A44-D68CB5DD0854}"/>
              </a:ext>
            </a:extLst>
          </p:cNvPr>
          <p:cNvSpPr>
            <a:spLocks noGrp="1"/>
          </p:cNvSpPr>
          <p:nvPr>
            <p:ph idx="48"/>
          </p:nvPr>
        </p:nvSpPr>
        <p:spPr/>
        <p:txBody>
          <a:bodyPr/>
          <a:lstStyle/>
          <a:p>
            <a:r>
              <a:rPr lang="en-US" dirty="0"/>
              <a:t>Plan for 28 days </a:t>
            </a:r>
          </a:p>
        </p:txBody>
      </p:sp>
      <p:sp>
        <p:nvSpPr>
          <p:cNvPr id="14" name="Content Placeholder 13">
            <a:extLst>
              <a:ext uri="{FF2B5EF4-FFF2-40B4-BE49-F238E27FC236}">
                <a16:creationId xmlns:a16="http://schemas.microsoft.com/office/drawing/2014/main" id="{580806B6-FC67-906E-1C9E-263E15FFE2A6}"/>
              </a:ext>
            </a:extLst>
          </p:cNvPr>
          <p:cNvSpPr>
            <a:spLocks noGrp="1"/>
          </p:cNvSpPr>
          <p:nvPr>
            <p:ph idx="49"/>
          </p:nvPr>
        </p:nvSpPr>
        <p:spPr/>
        <p:txBody>
          <a:bodyPr/>
          <a:lstStyle/>
          <a:p>
            <a:r>
              <a:rPr lang="en-US" dirty="0"/>
              <a:t>21 days</a:t>
            </a:r>
          </a:p>
        </p:txBody>
      </p:sp>
      <p:sp>
        <p:nvSpPr>
          <p:cNvPr id="15" name="Content Placeholder 14">
            <a:extLst>
              <a:ext uri="{FF2B5EF4-FFF2-40B4-BE49-F238E27FC236}">
                <a16:creationId xmlns:a16="http://schemas.microsoft.com/office/drawing/2014/main" id="{C3FFC7AE-A4B1-7D6E-CE7E-A3F3D961206C}"/>
              </a:ext>
            </a:extLst>
          </p:cNvPr>
          <p:cNvSpPr>
            <a:spLocks noGrp="1"/>
          </p:cNvSpPr>
          <p:nvPr>
            <p:ph idx="50"/>
          </p:nvPr>
        </p:nvSpPr>
        <p:spPr/>
        <p:txBody>
          <a:bodyPr/>
          <a:lstStyle/>
          <a:p>
            <a:r>
              <a:rPr lang="en-US" dirty="0"/>
              <a:t>28 days </a:t>
            </a:r>
          </a:p>
        </p:txBody>
      </p:sp>
      <p:sp>
        <p:nvSpPr>
          <p:cNvPr id="16" name="Content Placeholder 15">
            <a:extLst>
              <a:ext uri="{FF2B5EF4-FFF2-40B4-BE49-F238E27FC236}">
                <a16:creationId xmlns:a16="http://schemas.microsoft.com/office/drawing/2014/main" id="{72D8AA35-844E-2B10-621C-9DDF8ECC98CC}"/>
              </a:ext>
            </a:extLst>
          </p:cNvPr>
          <p:cNvSpPr>
            <a:spLocks noGrp="1"/>
          </p:cNvSpPr>
          <p:nvPr>
            <p:ph idx="58"/>
          </p:nvPr>
        </p:nvSpPr>
        <p:spPr/>
        <p:txBody>
          <a:bodyPr/>
          <a:lstStyle/>
          <a:p>
            <a:r>
              <a:rPr lang="en-US" dirty="0" err="1"/>
              <a:t>Venetoclax</a:t>
            </a:r>
            <a:r>
              <a:rPr lang="en-US" dirty="0"/>
              <a:t> administration</a:t>
            </a:r>
          </a:p>
        </p:txBody>
      </p:sp>
      <p:sp>
        <p:nvSpPr>
          <p:cNvPr id="17" name="Content Placeholder 16">
            <a:extLst>
              <a:ext uri="{FF2B5EF4-FFF2-40B4-BE49-F238E27FC236}">
                <a16:creationId xmlns:a16="http://schemas.microsoft.com/office/drawing/2014/main" id="{D317C5BF-AE50-ED5B-A0BD-C9BA2A105D6E}"/>
              </a:ext>
            </a:extLst>
          </p:cNvPr>
          <p:cNvSpPr>
            <a:spLocks noGrp="1"/>
          </p:cNvSpPr>
          <p:nvPr>
            <p:ph idx="71"/>
          </p:nvPr>
        </p:nvSpPr>
        <p:spPr/>
        <p:txBody>
          <a:bodyPr/>
          <a:lstStyle/>
          <a:p>
            <a:r>
              <a:rPr lang="en-US" dirty="0"/>
              <a:t>21 days </a:t>
            </a:r>
          </a:p>
        </p:txBody>
      </p:sp>
      <p:sp>
        <p:nvSpPr>
          <p:cNvPr id="8" name="Title 7">
            <a:extLst>
              <a:ext uri="{FF2B5EF4-FFF2-40B4-BE49-F238E27FC236}">
                <a16:creationId xmlns:a16="http://schemas.microsoft.com/office/drawing/2014/main" id="{12C8D057-8EE0-923B-86DA-D82DCF8B1D3D}"/>
              </a:ext>
            </a:extLst>
          </p:cNvPr>
          <p:cNvSpPr>
            <a:spLocks noGrp="1"/>
          </p:cNvSpPr>
          <p:nvPr>
            <p:ph type="title"/>
          </p:nvPr>
        </p:nvSpPr>
        <p:spPr>
          <a:xfrm>
            <a:off x="551384" y="0"/>
            <a:ext cx="10952112" cy="1196752"/>
          </a:xfrm>
        </p:spPr>
        <p:txBody>
          <a:bodyPr/>
          <a:lstStyle/>
          <a:p>
            <a:pPr>
              <a:lnSpc>
                <a:spcPts val="2000"/>
              </a:lnSpc>
              <a:spcAft>
                <a:spcPts val="600"/>
              </a:spcAft>
            </a:pPr>
            <a:r>
              <a:rPr lang="en-US" sz="2000" dirty="0"/>
              <a:t>In general, for a patient with AML who is receiving HMA/</a:t>
            </a:r>
            <a:r>
              <a:rPr lang="en-US" sz="2000" dirty="0" err="1"/>
              <a:t>venetoclax</a:t>
            </a:r>
            <a:r>
              <a:rPr lang="en-US" sz="2000" dirty="0"/>
              <a:t>, on how many days do you administer </a:t>
            </a:r>
            <a:r>
              <a:rPr lang="en-US" sz="2000" dirty="0" err="1"/>
              <a:t>venetoclax</a:t>
            </a:r>
            <a:r>
              <a:rPr lang="en-US" sz="2000" dirty="0"/>
              <a:t> during cycle 1 of therapy?</a:t>
            </a:r>
            <a:br>
              <a:rPr lang="en-US" sz="2000" dirty="0"/>
            </a:br>
            <a:r>
              <a:rPr lang="en-US" sz="2000" dirty="0"/>
              <a:t>In general, for a patient with AML who is receiving HMA/</a:t>
            </a:r>
            <a:r>
              <a:rPr lang="en-US" sz="2000" dirty="0" err="1"/>
              <a:t>venetoclax</a:t>
            </a:r>
            <a:r>
              <a:rPr lang="en-US" sz="2000" dirty="0"/>
              <a:t>, when do you perform the first bone marrow biopsy?</a:t>
            </a:r>
          </a:p>
        </p:txBody>
      </p:sp>
      <p:sp>
        <p:nvSpPr>
          <p:cNvPr id="18" name="Content Placeholder 17">
            <a:extLst>
              <a:ext uri="{FF2B5EF4-FFF2-40B4-BE49-F238E27FC236}">
                <a16:creationId xmlns:a16="http://schemas.microsoft.com/office/drawing/2014/main" id="{D6E668ED-71A9-5691-B1D2-1C63091C8996}"/>
              </a:ext>
            </a:extLst>
          </p:cNvPr>
          <p:cNvSpPr>
            <a:spLocks noGrp="1"/>
          </p:cNvSpPr>
          <p:nvPr>
            <p:ph idx="73"/>
          </p:nvPr>
        </p:nvSpPr>
        <p:spPr/>
        <p:txBody>
          <a:bodyPr/>
          <a:lstStyle/>
          <a:p>
            <a:r>
              <a:rPr lang="en-US" dirty="0"/>
              <a:t>Day 21</a:t>
            </a:r>
          </a:p>
        </p:txBody>
      </p:sp>
      <p:sp>
        <p:nvSpPr>
          <p:cNvPr id="19" name="Content Placeholder 18">
            <a:extLst>
              <a:ext uri="{FF2B5EF4-FFF2-40B4-BE49-F238E27FC236}">
                <a16:creationId xmlns:a16="http://schemas.microsoft.com/office/drawing/2014/main" id="{3845E623-6230-8A5B-A705-B5130B9DE5C3}"/>
              </a:ext>
            </a:extLst>
          </p:cNvPr>
          <p:cNvSpPr>
            <a:spLocks noGrp="1"/>
          </p:cNvSpPr>
          <p:nvPr>
            <p:ph idx="74"/>
          </p:nvPr>
        </p:nvSpPr>
        <p:spPr/>
        <p:txBody>
          <a:bodyPr/>
          <a:lstStyle/>
          <a:p>
            <a:r>
              <a:rPr lang="en-US" dirty="0"/>
              <a:t>Day 21 </a:t>
            </a:r>
          </a:p>
        </p:txBody>
      </p:sp>
      <p:sp>
        <p:nvSpPr>
          <p:cNvPr id="20" name="Content Placeholder 19">
            <a:extLst>
              <a:ext uri="{FF2B5EF4-FFF2-40B4-BE49-F238E27FC236}">
                <a16:creationId xmlns:a16="http://schemas.microsoft.com/office/drawing/2014/main" id="{943C699A-212F-0170-9B5C-3FF8FD84B08D}"/>
              </a:ext>
            </a:extLst>
          </p:cNvPr>
          <p:cNvSpPr>
            <a:spLocks noGrp="1"/>
          </p:cNvSpPr>
          <p:nvPr>
            <p:ph idx="75"/>
          </p:nvPr>
        </p:nvSpPr>
        <p:spPr/>
        <p:txBody>
          <a:bodyPr/>
          <a:lstStyle/>
          <a:p>
            <a:r>
              <a:rPr lang="en-US" dirty="0"/>
              <a:t>Day 21-23 </a:t>
            </a:r>
          </a:p>
        </p:txBody>
      </p:sp>
      <p:sp>
        <p:nvSpPr>
          <p:cNvPr id="21" name="Content Placeholder 20">
            <a:extLst>
              <a:ext uri="{FF2B5EF4-FFF2-40B4-BE49-F238E27FC236}">
                <a16:creationId xmlns:a16="http://schemas.microsoft.com/office/drawing/2014/main" id="{DFC6F109-5BD5-57E6-FC35-6A78E91398FC}"/>
              </a:ext>
            </a:extLst>
          </p:cNvPr>
          <p:cNvSpPr>
            <a:spLocks noGrp="1"/>
          </p:cNvSpPr>
          <p:nvPr>
            <p:ph idx="76"/>
          </p:nvPr>
        </p:nvSpPr>
        <p:spPr/>
        <p:txBody>
          <a:bodyPr/>
          <a:lstStyle/>
          <a:p>
            <a:r>
              <a:rPr lang="en-US" dirty="0"/>
              <a:t>Day 21</a:t>
            </a:r>
          </a:p>
        </p:txBody>
      </p:sp>
      <p:sp>
        <p:nvSpPr>
          <p:cNvPr id="22" name="Content Placeholder 21">
            <a:extLst>
              <a:ext uri="{FF2B5EF4-FFF2-40B4-BE49-F238E27FC236}">
                <a16:creationId xmlns:a16="http://schemas.microsoft.com/office/drawing/2014/main" id="{BA9032D6-9679-6A10-9B3C-CAE7A139B87A}"/>
              </a:ext>
            </a:extLst>
          </p:cNvPr>
          <p:cNvSpPr>
            <a:spLocks noGrp="1"/>
          </p:cNvSpPr>
          <p:nvPr>
            <p:ph idx="77"/>
          </p:nvPr>
        </p:nvSpPr>
        <p:spPr/>
        <p:txBody>
          <a:bodyPr/>
          <a:lstStyle/>
          <a:p>
            <a:r>
              <a:rPr lang="en-US" dirty="0"/>
              <a:t>Day 21-28 </a:t>
            </a:r>
          </a:p>
        </p:txBody>
      </p:sp>
      <p:sp>
        <p:nvSpPr>
          <p:cNvPr id="23" name="Content Placeholder 22">
            <a:extLst>
              <a:ext uri="{FF2B5EF4-FFF2-40B4-BE49-F238E27FC236}">
                <a16:creationId xmlns:a16="http://schemas.microsoft.com/office/drawing/2014/main" id="{8E240B02-EBE3-2AD5-70C8-89C0B04A2CAA}"/>
              </a:ext>
            </a:extLst>
          </p:cNvPr>
          <p:cNvSpPr>
            <a:spLocks noGrp="1"/>
          </p:cNvSpPr>
          <p:nvPr>
            <p:ph idx="78"/>
          </p:nvPr>
        </p:nvSpPr>
        <p:spPr/>
        <p:txBody>
          <a:bodyPr/>
          <a:lstStyle/>
          <a:p>
            <a:r>
              <a:rPr lang="en-US" dirty="0"/>
              <a:t>First bone marrow biopsy</a:t>
            </a:r>
          </a:p>
        </p:txBody>
      </p:sp>
      <p:sp>
        <p:nvSpPr>
          <p:cNvPr id="24" name="Content Placeholder 23">
            <a:extLst>
              <a:ext uri="{FF2B5EF4-FFF2-40B4-BE49-F238E27FC236}">
                <a16:creationId xmlns:a16="http://schemas.microsoft.com/office/drawing/2014/main" id="{029D9669-4D6D-416C-E1A6-FC9AEA51CB49}"/>
              </a:ext>
            </a:extLst>
          </p:cNvPr>
          <p:cNvSpPr>
            <a:spLocks noGrp="1"/>
          </p:cNvSpPr>
          <p:nvPr>
            <p:ph idx="79"/>
          </p:nvPr>
        </p:nvSpPr>
        <p:spPr/>
        <p:txBody>
          <a:bodyPr/>
          <a:lstStyle/>
          <a:p>
            <a:r>
              <a:rPr lang="en-US" dirty="0"/>
              <a:t>Day 24-28 </a:t>
            </a:r>
          </a:p>
        </p:txBody>
      </p:sp>
      <p:sp>
        <p:nvSpPr>
          <p:cNvPr id="25" name="Content Placeholder 24">
            <a:extLst>
              <a:ext uri="{FF2B5EF4-FFF2-40B4-BE49-F238E27FC236}">
                <a16:creationId xmlns:a16="http://schemas.microsoft.com/office/drawing/2014/main" id="{E363E57A-4DB5-1DEB-86E7-D77E784A59BA}"/>
              </a:ext>
            </a:extLst>
          </p:cNvPr>
          <p:cNvSpPr>
            <a:spLocks noGrp="1"/>
          </p:cNvSpPr>
          <p:nvPr>
            <p:ph idx="80"/>
          </p:nvPr>
        </p:nvSpPr>
        <p:spPr/>
        <p:txBody>
          <a:bodyPr/>
          <a:lstStyle/>
          <a:p>
            <a:r>
              <a:rPr lang="en-US" dirty="0"/>
              <a:t>Plan for 28 days </a:t>
            </a:r>
          </a:p>
        </p:txBody>
      </p:sp>
      <p:sp>
        <p:nvSpPr>
          <p:cNvPr id="26" name="Content Placeholder 25">
            <a:extLst>
              <a:ext uri="{FF2B5EF4-FFF2-40B4-BE49-F238E27FC236}">
                <a16:creationId xmlns:a16="http://schemas.microsoft.com/office/drawing/2014/main" id="{A67DEF35-AEE2-BD03-DD87-C5A538E54C01}"/>
              </a:ext>
            </a:extLst>
          </p:cNvPr>
          <p:cNvSpPr>
            <a:spLocks noGrp="1"/>
          </p:cNvSpPr>
          <p:nvPr>
            <p:ph idx="81"/>
          </p:nvPr>
        </p:nvSpPr>
        <p:spPr/>
        <p:txBody>
          <a:bodyPr/>
          <a:lstStyle/>
          <a:p>
            <a:r>
              <a:rPr lang="en-US" dirty="0"/>
              <a:t>Day 21 </a:t>
            </a:r>
          </a:p>
        </p:txBody>
      </p:sp>
      <p:sp>
        <p:nvSpPr>
          <p:cNvPr id="27" name="Content Placeholder 26">
            <a:extLst>
              <a:ext uri="{FF2B5EF4-FFF2-40B4-BE49-F238E27FC236}">
                <a16:creationId xmlns:a16="http://schemas.microsoft.com/office/drawing/2014/main" id="{0E752992-968C-532D-3355-173DE8B56153}"/>
              </a:ext>
            </a:extLst>
          </p:cNvPr>
          <p:cNvSpPr>
            <a:spLocks noGrp="1"/>
          </p:cNvSpPr>
          <p:nvPr>
            <p:ph idx="82"/>
          </p:nvPr>
        </p:nvSpPr>
        <p:spPr/>
        <p:txBody>
          <a:bodyPr/>
          <a:lstStyle/>
          <a:p>
            <a:r>
              <a:rPr lang="en-US" dirty="0"/>
              <a:t>21 days</a:t>
            </a:r>
          </a:p>
        </p:txBody>
      </p:sp>
      <p:sp>
        <p:nvSpPr>
          <p:cNvPr id="28" name="Content Placeholder 27">
            <a:extLst>
              <a:ext uri="{FF2B5EF4-FFF2-40B4-BE49-F238E27FC236}">
                <a16:creationId xmlns:a16="http://schemas.microsoft.com/office/drawing/2014/main" id="{764C9AB9-4CD2-3752-6C55-4224165429E5}"/>
              </a:ext>
            </a:extLst>
          </p:cNvPr>
          <p:cNvSpPr>
            <a:spLocks noGrp="1"/>
          </p:cNvSpPr>
          <p:nvPr>
            <p:ph idx="83"/>
          </p:nvPr>
        </p:nvSpPr>
        <p:spPr/>
        <p:txBody>
          <a:bodyPr/>
          <a:lstStyle/>
          <a:p>
            <a:r>
              <a:rPr lang="en-US" dirty="0"/>
              <a:t>Day 21</a:t>
            </a:r>
          </a:p>
        </p:txBody>
      </p:sp>
    </p:spTree>
    <p:extLst>
      <p:ext uri="{BB962C8B-B14F-4D97-AF65-F5344CB8AC3E}">
        <p14:creationId xmlns:p14="http://schemas.microsoft.com/office/powerpoint/2010/main" val="31121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8DAC9-D99C-A917-40A4-F2DFF13DCDEC}"/>
              </a:ext>
            </a:extLst>
          </p:cNvPr>
          <p:cNvSpPr>
            <a:spLocks noGrp="1"/>
          </p:cNvSpPr>
          <p:nvPr>
            <p:ph idx="46"/>
          </p:nvPr>
        </p:nvSpPr>
        <p:spPr/>
        <p:txBody>
          <a:bodyPr/>
          <a:lstStyle/>
          <a:p>
            <a:r>
              <a:rPr lang="en-US" dirty="0"/>
              <a:t>Not seeing any other significant toxicities</a:t>
            </a:r>
          </a:p>
        </p:txBody>
      </p:sp>
      <p:sp>
        <p:nvSpPr>
          <p:cNvPr id="3" name="Content Placeholder 2">
            <a:extLst>
              <a:ext uri="{FF2B5EF4-FFF2-40B4-BE49-F238E27FC236}">
                <a16:creationId xmlns:a16="http://schemas.microsoft.com/office/drawing/2014/main" id="{DF900976-7D53-4FF1-1453-DCBB665EAD4B}"/>
              </a:ext>
            </a:extLst>
          </p:cNvPr>
          <p:cNvSpPr>
            <a:spLocks noGrp="1"/>
          </p:cNvSpPr>
          <p:nvPr>
            <p:ph idx="47"/>
          </p:nvPr>
        </p:nvSpPr>
        <p:spPr/>
        <p:txBody>
          <a:bodyPr/>
          <a:lstStyle/>
          <a:p>
            <a:r>
              <a:rPr lang="en-US" dirty="0"/>
              <a:t>TLS, hypoxia with pulmonary infiltrates, fungal pneumonia </a:t>
            </a:r>
          </a:p>
        </p:txBody>
      </p:sp>
      <p:sp>
        <p:nvSpPr>
          <p:cNvPr id="4" name="Content Placeholder 3">
            <a:extLst>
              <a:ext uri="{FF2B5EF4-FFF2-40B4-BE49-F238E27FC236}">
                <a16:creationId xmlns:a16="http://schemas.microsoft.com/office/drawing/2014/main" id="{FFA259AA-FE7E-E31C-D184-BD5875E1FEAE}"/>
              </a:ext>
            </a:extLst>
          </p:cNvPr>
          <p:cNvSpPr>
            <a:spLocks noGrp="1"/>
          </p:cNvSpPr>
          <p:nvPr>
            <p:ph idx="48"/>
          </p:nvPr>
        </p:nvSpPr>
        <p:spPr/>
        <p:txBody>
          <a:bodyPr/>
          <a:lstStyle/>
          <a:p>
            <a:r>
              <a:rPr lang="en-US" sz="2100" dirty="0"/>
              <a:t>Not much. Some have GI toxicity. Heart toxicity can be seen but is quite rare </a:t>
            </a:r>
          </a:p>
        </p:txBody>
      </p:sp>
      <p:sp>
        <p:nvSpPr>
          <p:cNvPr id="5" name="Content Placeholder 4">
            <a:extLst>
              <a:ext uri="{FF2B5EF4-FFF2-40B4-BE49-F238E27FC236}">
                <a16:creationId xmlns:a16="http://schemas.microsoft.com/office/drawing/2014/main" id="{485984CF-7251-87F8-2DB0-2362B17C051E}"/>
              </a:ext>
            </a:extLst>
          </p:cNvPr>
          <p:cNvSpPr>
            <a:spLocks noGrp="1"/>
          </p:cNvSpPr>
          <p:nvPr>
            <p:ph idx="49"/>
          </p:nvPr>
        </p:nvSpPr>
        <p:spPr>
          <a:xfrm>
            <a:off x="2971800" y="2444486"/>
            <a:ext cx="8540496" cy="502920"/>
          </a:xfrm>
        </p:spPr>
        <p:txBody>
          <a:bodyPr/>
          <a:lstStyle/>
          <a:p>
            <a:pPr marL="0" marR="0">
              <a:lnSpc>
                <a:spcPts val="1700"/>
              </a:lnSpc>
              <a:spcBef>
                <a:spcPts val="684"/>
              </a:spcBef>
              <a:spcAft>
                <a:spcPts val="0"/>
              </a:spcAft>
            </a:pPr>
            <a:r>
              <a:rPr lang="en-US" sz="2100" b="1" kern="100" dirty="0">
                <a:effectLst/>
                <a:latin typeface="Calibri" panose="020F0502020204030204" pitchFamily="34" charset="0"/>
                <a:ea typeface="Calibri" panose="020F0502020204030204" pitchFamily="34" charset="0"/>
                <a:cs typeface="Calibri" panose="020F0502020204030204" pitchFamily="34" charset="0"/>
              </a:rPr>
              <a:t>GI symptoms in about 30%</a:t>
            </a:r>
            <a:r>
              <a:rPr lang="en-US" sz="2100" kern="100" dirty="0">
                <a:latin typeface="Calibri" panose="020F0502020204030204" pitchFamily="34" charset="0"/>
                <a:ea typeface="Calibri" panose="020F0502020204030204" pitchFamily="34" charset="0"/>
                <a:cs typeface="Calibri" panose="020F0502020204030204" pitchFamily="34" charset="0"/>
              </a:rPr>
              <a:t>; rarely j</a:t>
            </a:r>
            <a:r>
              <a:rPr lang="en-US" sz="2100" b="1" kern="100" dirty="0">
                <a:effectLst/>
                <a:latin typeface="Calibri" panose="020F0502020204030204" pitchFamily="34" charset="0"/>
                <a:ea typeface="Calibri" panose="020F0502020204030204" pitchFamily="34" charset="0"/>
                <a:cs typeface="Calibri" panose="020F0502020204030204" pitchFamily="34" charset="0"/>
              </a:rPr>
              <a:t>oint pain requiring steroids </a:t>
            </a:r>
            <a:endParaRPr lang="en-US" sz="21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A979F39-77CD-6442-C031-A81B2F8E5E6A}"/>
              </a:ext>
            </a:extLst>
          </p:cNvPr>
          <p:cNvSpPr>
            <a:spLocks noGrp="1"/>
          </p:cNvSpPr>
          <p:nvPr>
            <p:ph idx="50"/>
          </p:nvPr>
        </p:nvSpPr>
        <p:spPr/>
        <p:txBody>
          <a:bodyPr/>
          <a:lstStyle/>
          <a:p>
            <a:r>
              <a:rPr lang="en-US" sz="2300" dirty="0"/>
              <a:t>Rarely, patients (often monocytic) can develop a CRS-like syndrome </a:t>
            </a:r>
          </a:p>
        </p:txBody>
      </p:sp>
      <p:sp>
        <p:nvSpPr>
          <p:cNvPr id="7" name="Content Placeholder 6">
            <a:extLst>
              <a:ext uri="{FF2B5EF4-FFF2-40B4-BE49-F238E27FC236}">
                <a16:creationId xmlns:a16="http://schemas.microsoft.com/office/drawing/2014/main" id="{64091BEE-3F45-88EA-A888-932D65376738}"/>
              </a:ext>
            </a:extLst>
          </p:cNvPr>
          <p:cNvSpPr>
            <a:spLocks noGrp="1"/>
          </p:cNvSpPr>
          <p:nvPr>
            <p:ph idx="51"/>
          </p:nvPr>
        </p:nvSpPr>
        <p:spPr/>
        <p:txBody>
          <a:bodyPr/>
          <a:lstStyle/>
          <a:p>
            <a:r>
              <a:rPr lang="en-US" dirty="0"/>
              <a:t>Neutropenic infections — especially during the first 2 cycles </a:t>
            </a:r>
          </a:p>
        </p:txBody>
      </p:sp>
      <p:sp>
        <p:nvSpPr>
          <p:cNvPr id="8" name="Title 7">
            <a:extLst>
              <a:ext uri="{FF2B5EF4-FFF2-40B4-BE49-F238E27FC236}">
                <a16:creationId xmlns:a16="http://schemas.microsoft.com/office/drawing/2014/main" id="{AB510BA3-3C20-2DFB-C43B-1E5C3E03FE8A}"/>
              </a:ext>
            </a:extLst>
          </p:cNvPr>
          <p:cNvSpPr>
            <a:spLocks noGrp="1"/>
          </p:cNvSpPr>
          <p:nvPr>
            <p:ph type="title"/>
          </p:nvPr>
        </p:nvSpPr>
        <p:spPr/>
        <p:txBody>
          <a:bodyPr/>
          <a:lstStyle/>
          <a:p>
            <a:r>
              <a:rPr lang="en-US" dirty="0"/>
              <a:t>What is a major toxicity other than </a:t>
            </a:r>
            <a:r>
              <a:rPr lang="en-US" dirty="0" err="1"/>
              <a:t>cytopenias</a:t>
            </a:r>
            <a:r>
              <a:rPr lang="en-US" dirty="0"/>
              <a:t> that you’ve observed in patients with AML receiving an HMA/</a:t>
            </a:r>
            <a:r>
              <a:rPr lang="en-US" dirty="0" err="1"/>
              <a:t>venetoclax</a:t>
            </a:r>
            <a:r>
              <a:rPr lang="en-US" dirty="0"/>
              <a:t> combination?</a:t>
            </a:r>
          </a:p>
        </p:txBody>
      </p:sp>
      <p:sp>
        <p:nvSpPr>
          <p:cNvPr id="9" name="Content Placeholder 8">
            <a:extLst>
              <a:ext uri="{FF2B5EF4-FFF2-40B4-BE49-F238E27FC236}">
                <a16:creationId xmlns:a16="http://schemas.microsoft.com/office/drawing/2014/main" id="{95FE4DFD-1CCA-A08E-5F94-99871276557D}"/>
              </a:ext>
            </a:extLst>
          </p:cNvPr>
          <p:cNvSpPr>
            <a:spLocks noGrp="1"/>
          </p:cNvSpPr>
          <p:nvPr>
            <p:ph idx="52"/>
          </p:nvPr>
        </p:nvSpPr>
        <p:spPr/>
        <p:txBody>
          <a:bodyPr/>
          <a:lstStyle/>
          <a:p>
            <a:r>
              <a:rPr lang="en-US" dirty="0"/>
              <a:t>Nothing of significance </a:t>
            </a:r>
          </a:p>
        </p:txBody>
      </p:sp>
      <p:sp>
        <p:nvSpPr>
          <p:cNvPr id="10" name="Content Placeholder 9">
            <a:extLst>
              <a:ext uri="{FF2B5EF4-FFF2-40B4-BE49-F238E27FC236}">
                <a16:creationId xmlns:a16="http://schemas.microsoft.com/office/drawing/2014/main" id="{63AEEF06-688B-0F44-5D8B-D39A4D396D00}"/>
              </a:ext>
            </a:extLst>
          </p:cNvPr>
          <p:cNvSpPr>
            <a:spLocks noGrp="1"/>
          </p:cNvSpPr>
          <p:nvPr>
            <p:ph idx="53"/>
          </p:nvPr>
        </p:nvSpPr>
        <p:spPr/>
        <p:txBody>
          <a:bodyPr/>
          <a:lstStyle/>
          <a:p>
            <a:r>
              <a:rPr lang="en-US" sz="2000" dirty="0"/>
              <a:t>Myelosuppression, infection and GI toxicity; bleeding and mucositis are rare </a:t>
            </a:r>
          </a:p>
        </p:txBody>
      </p:sp>
      <p:sp>
        <p:nvSpPr>
          <p:cNvPr id="11" name="TextBox 10">
            <a:extLst>
              <a:ext uri="{FF2B5EF4-FFF2-40B4-BE49-F238E27FC236}">
                <a16:creationId xmlns:a16="http://schemas.microsoft.com/office/drawing/2014/main" id="{AE7122FB-34DB-D387-9109-13EF76A4F1BA}"/>
              </a:ext>
            </a:extLst>
          </p:cNvPr>
          <p:cNvSpPr txBox="1"/>
          <p:nvPr/>
        </p:nvSpPr>
        <p:spPr>
          <a:xfrm>
            <a:off x="551384" y="6165304"/>
            <a:ext cx="496315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TLS = tumor lysis syndrome; CRS = cytokine release syndrome</a:t>
            </a:r>
          </a:p>
        </p:txBody>
      </p:sp>
    </p:spTree>
    <p:extLst>
      <p:ext uri="{BB962C8B-B14F-4D97-AF65-F5344CB8AC3E}">
        <p14:creationId xmlns:p14="http://schemas.microsoft.com/office/powerpoint/2010/main" val="4164489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0907F2-CC2F-543F-3B04-75474E138FC6}"/>
              </a:ext>
            </a:extLst>
          </p:cNvPr>
          <p:cNvSpPr>
            <a:spLocks noGrp="1"/>
          </p:cNvSpPr>
          <p:nvPr>
            <p:ph idx="46"/>
          </p:nvPr>
        </p:nvSpPr>
        <p:spPr/>
        <p:txBody>
          <a:bodyPr/>
          <a:lstStyle/>
          <a:p>
            <a:r>
              <a:rPr lang="en-US" sz="2100" kern="100" dirty="0">
                <a:latin typeface="Calibri" panose="020F0502020204030204" pitchFamily="34" charset="0"/>
                <a:ea typeface="Calibri" panose="020F0502020204030204" pitchFamily="34" charset="0"/>
                <a:cs typeface="Calibri" panose="020F0502020204030204" pitchFamily="34" charset="0"/>
              </a:rPr>
              <a:t>A</a:t>
            </a:r>
            <a:r>
              <a:rPr lang="en-US" sz="2100" kern="100" dirty="0">
                <a:effectLst/>
                <a:latin typeface="Calibri" panose="020F0502020204030204" pitchFamily="34" charset="0"/>
                <a:ea typeface="Calibri" panose="020F0502020204030204" pitchFamily="34" charset="0"/>
                <a:cs typeface="Calibri" panose="020F0502020204030204" pitchFamily="34" charset="0"/>
              </a:rPr>
              <a:t>dverse-risk cytogenetics and/or TP53-mut AML</a:t>
            </a:r>
          </a:p>
        </p:txBody>
      </p:sp>
      <p:sp>
        <p:nvSpPr>
          <p:cNvPr id="3" name="Content Placeholder 2">
            <a:extLst>
              <a:ext uri="{FF2B5EF4-FFF2-40B4-BE49-F238E27FC236}">
                <a16:creationId xmlns:a16="http://schemas.microsoft.com/office/drawing/2014/main" id="{41B4A20F-A415-54E7-1C5B-74AE5E8FB834}"/>
              </a:ext>
            </a:extLst>
          </p:cNvPr>
          <p:cNvSpPr>
            <a:spLocks noGrp="1"/>
          </p:cNvSpPr>
          <p:nvPr>
            <p:ph idx="47"/>
          </p:nvPr>
        </p:nvSpPr>
        <p:spPr/>
        <p:txBody>
          <a:bodyPr/>
          <a:lstStyle/>
          <a:p>
            <a:r>
              <a:rPr lang="en-US" dirty="0"/>
              <a:t>Adverse-risk AML as defined by ELN 2022 </a:t>
            </a:r>
          </a:p>
        </p:txBody>
      </p:sp>
      <p:sp>
        <p:nvSpPr>
          <p:cNvPr id="4" name="Content Placeholder 3">
            <a:extLst>
              <a:ext uri="{FF2B5EF4-FFF2-40B4-BE49-F238E27FC236}">
                <a16:creationId xmlns:a16="http://schemas.microsoft.com/office/drawing/2014/main" id="{417C2B12-DB3C-61F9-4558-474F45EBB8AF}"/>
              </a:ext>
            </a:extLst>
          </p:cNvPr>
          <p:cNvSpPr>
            <a:spLocks noGrp="1"/>
          </p:cNvSpPr>
          <p:nvPr>
            <p:ph idx="48"/>
          </p:nvPr>
        </p:nvSpPr>
        <p:spPr/>
        <p:txBody>
          <a:bodyPr/>
          <a:lstStyle/>
          <a:p>
            <a:pPr>
              <a:lnSpc>
                <a:spcPts val="2000"/>
              </a:lnSpc>
            </a:pPr>
            <a:r>
              <a:rPr lang="en-US" sz="2000" dirty="0"/>
              <a:t>HMA and </a:t>
            </a:r>
            <a:r>
              <a:rPr lang="en-US" sz="2000" dirty="0" err="1"/>
              <a:t>venetoclax</a:t>
            </a:r>
            <a:r>
              <a:rPr lang="en-US" sz="2000" dirty="0"/>
              <a:t> is acceptable in younger, fit patients with </a:t>
            </a:r>
            <a:br>
              <a:rPr lang="en-US" sz="2000" dirty="0"/>
            </a:br>
            <a:r>
              <a:rPr lang="en-US" sz="2000" dirty="0"/>
              <a:t>intermediate- or adverse-risk, FLT3-WT AML </a:t>
            </a:r>
          </a:p>
        </p:txBody>
      </p:sp>
      <p:sp>
        <p:nvSpPr>
          <p:cNvPr id="5" name="Content Placeholder 4">
            <a:extLst>
              <a:ext uri="{FF2B5EF4-FFF2-40B4-BE49-F238E27FC236}">
                <a16:creationId xmlns:a16="http://schemas.microsoft.com/office/drawing/2014/main" id="{1B9CB239-8D56-C951-625B-FAB9F8E21D95}"/>
              </a:ext>
            </a:extLst>
          </p:cNvPr>
          <p:cNvSpPr>
            <a:spLocks noGrp="1"/>
          </p:cNvSpPr>
          <p:nvPr>
            <p:ph idx="49"/>
          </p:nvPr>
        </p:nvSpPr>
        <p:spPr>
          <a:xfrm>
            <a:off x="2971800" y="2442133"/>
            <a:ext cx="8540496" cy="502920"/>
          </a:xfrm>
        </p:spPr>
        <p:txBody>
          <a:bodyPr/>
          <a:lstStyle/>
          <a:p>
            <a:pPr marL="0" marR="0">
              <a:lnSpc>
                <a:spcPts val="1700"/>
              </a:lnSpc>
              <a:spcBef>
                <a:spcPts val="48"/>
              </a:spcBef>
              <a:spcAft>
                <a:spcPts val="0"/>
              </a:spcAft>
            </a:pPr>
            <a:r>
              <a:rPr lang="en-US" sz="2200" kern="100" dirty="0">
                <a:latin typeface="Calibri" panose="020F0502020204030204" pitchFamily="34" charset="0"/>
                <a:ea typeface="Calibri" panose="020F0502020204030204" pitchFamily="34" charset="0"/>
                <a:cs typeface="Calibri" panose="020F0502020204030204" pitchFamily="34" charset="0"/>
              </a:rPr>
              <a:t>C</a:t>
            </a:r>
            <a:r>
              <a:rPr lang="en-US" sz="2200" kern="100" dirty="0">
                <a:effectLst/>
                <a:latin typeface="Calibri" panose="020F0502020204030204" pitchFamily="34" charset="0"/>
                <a:ea typeface="Calibri" panose="020F0502020204030204" pitchFamily="34" charset="0"/>
                <a:cs typeface="Calibri" panose="020F0502020204030204" pitchFamily="34" charset="0"/>
              </a:rPr>
              <a:t>linical trial or adverse-risk disease (</a:t>
            </a:r>
            <a:r>
              <a:rPr lang="en-US" sz="2200" kern="100" dirty="0" err="1">
                <a:effectLst/>
                <a:latin typeface="Calibri" panose="020F0502020204030204" pitchFamily="34" charset="0"/>
                <a:ea typeface="Calibri" panose="020F0502020204030204" pitchFamily="34" charset="0"/>
                <a:cs typeface="Calibri" panose="020F0502020204030204" pitchFamily="34" charset="0"/>
              </a:rPr>
              <a:t>eg</a:t>
            </a:r>
            <a:r>
              <a:rPr lang="en-US" sz="2200" kern="100" dirty="0">
                <a:effectLst/>
                <a:latin typeface="Calibri" panose="020F0502020204030204" pitchFamily="34" charset="0"/>
                <a:ea typeface="Calibri" panose="020F0502020204030204" pitchFamily="34" charset="0"/>
                <a:cs typeface="Calibri" panose="020F0502020204030204" pitchFamily="34" charset="0"/>
              </a:rPr>
              <a:t>, TP53, complex cytogenetics)</a:t>
            </a:r>
          </a:p>
        </p:txBody>
      </p:sp>
      <p:sp>
        <p:nvSpPr>
          <p:cNvPr id="6" name="Content Placeholder 5">
            <a:extLst>
              <a:ext uri="{FF2B5EF4-FFF2-40B4-BE49-F238E27FC236}">
                <a16:creationId xmlns:a16="http://schemas.microsoft.com/office/drawing/2014/main" id="{0F481DAC-8E4D-EF2D-DA8A-988EE6EE2DAC}"/>
              </a:ext>
            </a:extLst>
          </p:cNvPr>
          <p:cNvSpPr>
            <a:spLocks noGrp="1"/>
          </p:cNvSpPr>
          <p:nvPr>
            <p:ph idx="50"/>
          </p:nvPr>
        </p:nvSpPr>
        <p:spPr/>
        <p:txBody>
          <a:bodyPr/>
          <a:lstStyle/>
          <a:p>
            <a:r>
              <a:rPr lang="en-US" dirty="0"/>
              <a:t>In a patient with adverse-risk genetics</a:t>
            </a:r>
          </a:p>
        </p:txBody>
      </p:sp>
      <p:sp>
        <p:nvSpPr>
          <p:cNvPr id="7" name="Content Placeholder 6">
            <a:extLst>
              <a:ext uri="{FF2B5EF4-FFF2-40B4-BE49-F238E27FC236}">
                <a16:creationId xmlns:a16="http://schemas.microsoft.com/office/drawing/2014/main" id="{9B2573B4-911A-EB6B-6D9D-ACE5537130AC}"/>
              </a:ext>
            </a:extLst>
          </p:cNvPr>
          <p:cNvSpPr>
            <a:spLocks noGrp="1"/>
          </p:cNvSpPr>
          <p:nvPr>
            <p:ph idx="51"/>
          </p:nvPr>
        </p:nvSpPr>
        <p:spPr/>
        <p:txBody>
          <a:bodyPr/>
          <a:lstStyle/>
          <a:p>
            <a:pPr>
              <a:lnSpc>
                <a:spcPts val="2000"/>
              </a:lnSpc>
            </a:pPr>
            <a:r>
              <a:rPr lang="en-US" sz="2000" dirty="0"/>
              <a:t>ELN 2022 unfavorable disease (complex cytogenetics, </a:t>
            </a:r>
            <a:br>
              <a:rPr lang="en-US" sz="2000" dirty="0"/>
            </a:br>
            <a:r>
              <a:rPr lang="en-US" sz="2000" dirty="0"/>
              <a:t>MDS-associated mutations, </a:t>
            </a:r>
            <a:r>
              <a:rPr lang="en-US" sz="2000" dirty="0" err="1"/>
              <a:t>etc</a:t>
            </a:r>
            <a:r>
              <a:rPr lang="en-US" sz="2000" dirty="0"/>
              <a:t>) </a:t>
            </a:r>
          </a:p>
        </p:txBody>
      </p:sp>
      <p:sp>
        <p:nvSpPr>
          <p:cNvPr id="8" name="Title 7">
            <a:extLst>
              <a:ext uri="{FF2B5EF4-FFF2-40B4-BE49-F238E27FC236}">
                <a16:creationId xmlns:a16="http://schemas.microsoft.com/office/drawing/2014/main" id="{67BB0A7B-CB0C-715C-AC6A-5BD86163F9C1}"/>
              </a:ext>
            </a:extLst>
          </p:cNvPr>
          <p:cNvSpPr>
            <a:spLocks noGrp="1"/>
          </p:cNvSpPr>
          <p:nvPr>
            <p:ph type="title"/>
          </p:nvPr>
        </p:nvSpPr>
        <p:spPr/>
        <p:txBody>
          <a:bodyPr/>
          <a:lstStyle/>
          <a:p>
            <a:r>
              <a:rPr lang="en-US" dirty="0"/>
              <a:t>In what situations, if any, would you currently offer </a:t>
            </a:r>
            <a:r>
              <a:rPr lang="en-US" dirty="0" err="1"/>
              <a:t>venetoclax</a:t>
            </a:r>
            <a:r>
              <a:rPr lang="en-US" dirty="0"/>
              <a:t>-based first-line therapy to a younger, fit patient with AML?</a:t>
            </a:r>
          </a:p>
        </p:txBody>
      </p:sp>
      <p:sp>
        <p:nvSpPr>
          <p:cNvPr id="9" name="Content Placeholder 8">
            <a:extLst>
              <a:ext uri="{FF2B5EF4-FFF2-40B4-BE49-F238E27FC236}">
                <a16:creationId xmlns:a16="http://schemas.microsoft.com/office/drawing/2014/main" id="{F8D91C2C-CB17-5E10-834E-CDC112D7EA96}"/>
              </a:ext>
            </a:extLst>
          </p:cNvPr>
          <p:cNvSpPr>
            <a:spLocks noGrp="1"/>
          </p:cNvSpPr>
          <p:nvPr>
            <p:ph idx="52"/>
          </p:nvPr>
        </p:nvSpPr>
        <p:spPr/>
        <p:txBody>
          <a:bodyPr/>
          <a:lstStyle/>
          <a:p>
            <a:r>
              <a:rPr lang="en-US" dirty="0"/>
              <a:t>On clinical trials only at the moment </a:t>
            </a:r>
          </a:p>
        </p:txBody>
      </p:sp>
      <p:sp>
        <p:nvSpPr>
          <p:cNvPr id="10" name="Content Placeholder 9">
            <a:extLst>
              <a:ext uri="{FF2B5EF4-FFF2-40B4-BE49-F238E27FC236}">
                <a16:creationId xmlns:a16="http://schemas.microsoft.com/office/drawing/2014/main" id="{C96C71CA-3637-566A-DF11-94E32D4CBA2E}"/>
              </a:ext>
            </a:extLst>
          </p:cNvPr>
          <p:cNvSpPr>
            <a:spLocks noGrp="1"/>
          </p:cNvSpPr>
          <p:nvPr>
            <p:ph idx="53"/>
          </p:nvPr>
        </p:nvSpPr>
        <p:spPr/>
        <p:txBody>
          <a:bodyPr/>
          <a:lstStyle/>
          <a:p>
            <a:r>
              <a:rPr lang="en-US" dirty="0"/>
              <a:t>Adverse-risk AML as defined by ELN 2022 </a:t>
            </a:r>
          </a:p>
        </p:txBody>
      </p:sp>
      <p:sp>
        <p:nvSpPr>
          <p:cNvPr id="11" name="TextBox 10">
            <a:extLst>
              <a:ext uri="{FF2B5EF4-FFF2-40B4-BE49-F238E27FC236}">
                <a16:creationId xmlns:a16="http://schemas.microsoft.com/office/drawing/2014/main" id="{7EB6E192-605A-A07C-D958-7345D2F8ABE8}"/>
              </a:ext>
            </a:extLst>
          </p:cNvPr>
          <p:cNvSpPr txBox="1"/>
          <p:nvPr/>
        </p:nvSpPr>
        <p:spPr>
          <a:xfrm>
            <a:off x="551384" y="6165304"/>
            <a:ext cx="653140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ELN = European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LeukemiaNet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WT = wild type; MDS = myelodysplastic syndromes</a:t>
            </a:r>
          </a:p>
        </p:txBody>
      </p:sp>
    </p:spTree>
    <p:extLst>
      <p:ext uri="{BB962C8B-B14F-4D97-AF65-F5344CB8AC3E}">
        <p14:creationId xmlns:p14="http://schemas.microsoft.com/office/powerpoint/2010/main" val="243408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66C7EF-3D20-565E-C07F-2E687F493CD6}"/>
              </a:ext>
            </a:extLst>
          </p:cNvPr>
          <p:cNvSpPr>
            <a:spLocks noGrp="1"/>
          </p:cNvSpPr>
          <p:nvPr>
            <p:ph idx="46"/>
          </p:nvPr>
        </p:nvSpPr>
        <p:spPr>
          <a:xfrm>
            <a:off x="2971800" y="5443949"/>
            <a:ext cx="8540496" cy="502920"/>
          </a:xfrm>
        </p:spPr>
        <p:txBody>
          <a:bodyPr/>
          <a:lstStyle/>
          <a:p>
            <a:pPr>
              <a:lnSpc>
                <a:spcPts val="1900"/>
              </a:lnSpc>
              <a:spcBef>
                <a:spcPts val="0"/>
              </a:spcBef>
              <a:spcAft>
                <a:spcPts val="0"/>
              </a:spcAft>
            </a:pPr>
            <a:r>
              <a:rPr lang="en-US" sz="1800" dirty="0">
                <a:latin typeface="Calibri" panose="020F0502020204030204" pitchFamily="34" charset="0"/>
                <a:cs typeface="Calibri" panose="020F0502020204030204" pitchFamily="34" charset="0"/>
              </a:rPr>
              <a:t>May lead to clinicians offering fit patients with adverse-risk AML induction with </a:t>
            </a:r>
          </a:p>
          <a:p>
            <a:pPr>
              <a:lnSpc>
                <a:spcPts val="1900"/>
              </a:lnSpc>
              <a:spcBef>
                <a:spcPts val="0"/>
              </a:spcBef>
              <a:spcAft>
                <a:spcPts val="0"/>
              </a:spcAft>
            </a:pPr>
            <a:r>
              <a:rPr lang="en-US" sz="1800" dirty="0">
                <a:latin typeface="Calibri" panose="020F0502020204030204" pitchFamily="34" charset="0"/>
                <a:cs typeface="Calibri" panose="020F0502020204030204" pitchFamily="34" charset="0"/>
              </a:rPr>
              <a:t>HMA/</a:t>
            </a:r>
            <a:r>
              <a:rPr lang="en-US" sz="1800" dirty="0" err="1">
                <a:latin typeface="Calibri" panose="020F0502020204030204" pitchFamily="34" charset="0"/>
                <a:cs typeface="Calibri" panose="020F0502020204030204" pitchFamily="34" charset="0"/>
              </a:rPr>
              <a:t>ven</a:t>
            </a:r>
            <a:r>
              <a:rPr lang="en-US" sz="1800" dirty="0">
                <a:latin typeface="Calibri" panose="020F0502020204030204" pitchFamily="34" charset="0"/>
                <a:cs typeface="Calibri" panose="020F0502020204030204" pitchFamily="34" charset="0"/>
              </a:rPr>
              <a:t> instead of SOC 7 + 3</a:t>
            </a:r>
          </a:p>
        </p:txBody>
      </p:sp>
      <p:sp>
        <p:nvSpPr>
          <p:cNvPr id="3" name="Content Placeholder 2">
            <a:extLst>
              <a:ext uri="{FF2B5EF4-FFF2-40B4-BE49-F238E27FC236}">
                <a16:creationId xmlns:a16="http://schemas.microsoft.com/office/drawing/2014/main" id="{067C8F82-537D-3AC3-57B3-7F847DBC5D6A}"/>
              </a:ext>
            </a:extLst>
          </p:cNvPr>
          <p:cNvSpPr>
            <a:spLocks noGrp="1"/>
          </p:cNvSpPr>
          <p:nvPr>
            <p:ph idx="47"/>
          </p:nvPr>
        </p:nvSpPr>
        <p:spPr/>
        <p:txBody>
          <a:bodyPr/>
          <a:lstStyle/>
          <a:p>
            <a:r>
              <a:rPr lang="en-US" sz="2200" dirty="0"/>
              <a:t>More oncologists will adopt </a:t>
            </a:r>
            <a:r>
              <a:rPr lang="en-US" sz="2200" dirty="0" err="1"/>
              <a:t>ven</a:t>
            </a:r>
            <a:r>
              <a:rPr lang="en-US" sz="2200" dirty="0"/>
              <a:t>/HMA for ELN 2022 adverse-risk disease </a:t>
            </a:r>
          </a:p>
        </p:txBody>
      </p:sp>
      <p:sp>
        <p:nvSpPr>
          <p:cNvPr id="4" name="Content Placeholder 3">
            <a:extLst>
              <a:ext uri="{FF2B5EF4-FFF2-40B4-BE49-F238E27FC236}">
                <a16:creationId xmlns:a16="http://schemas.microsoft.com/office/drawing/2014/main" id="{056BA569-A60D-AC36-84AD-436B562D0A90}"/>
              </a:ext>
            </a:extLst>
          </p:cNvPr>
          <p:cNvSpPr>
            <a:spLocks noGrp="1"/>
          </p:cNvSpPr>
          <p:nvPr>
            <p:ph idx="48"/>
          </p:nvPr>
        </p:nvSpPr>
        <p:spPr/>
        <p:txBody>
          <a:bodyPr/>
          <a:lstStyle/>
          <a:p>
            <a:pPr>
              <a:lnSpc>
                <a:spcPts val="2000"/>
              </a:lnSpc>
            </a:pPr>
            <a:r>
              <a:rPr lang="en-US" sz="2000" dirty="0"/>
              <a:t>HMA and </a:t>
            </a:r>
            <a:r>
              <a:rPr lang="en-US" sz="2000" dirty="0" err="1"/>
              <a:t>venetoclax</a:t>
            </a:r>
            <a:r>
              <a:rPr lang="en-US" sz="2000" dirty="0"/>
              <a:t> is acceptable in younger, fit patients with </a:t>
            </a:r>
            <a:br>
              <a:rPr lang="en-US" sz="2000" dirty="0"/>
            </a:br>
            <a:r>
              <a:rPr lang="en-US" sz="2000" dirty="0"/>
              <a:t>intermediate- or adverse-risk, FLT3-WT AML </a:t>
            </a:r>
          </a:p>
        </p:txBody>
      </p:sp>
      <p:sp>
        <p:nvSpPr>
          <p:cNvPr id="5" name="Content Placeholder 4">
            <a:extLst>
              <a:ext uri="{FF2B5EF4-FFF2-40B4-BE49-F238E27FC236}">
                <a16:creationId xmlns:a16="http://schemas.microsoft.com/office/drawing/2014/main" id="{7B54C9D3-539C-211C-039D-7D419ECE01F5}"/>
              </a:ext>
            </a:extLst>
          </p:cNvPr>
          <p:cNvSpPr>
            <a:spLocks noGrp="1"/>
          </p:cNvSpPr>
          <p:nvPr>
            <p:ph idx="49"/>
          </p:nvPr>
        </p:nvSpPr>
        <p:spPr/>
        <p:txBody>
          <a:bodyPr/>
          <a:lstStyle/>
          <a:p>
            <a:pPr>
              <a:lnSpc>
                <a:spcPts val="1700"/>
              </a:lnSpc>
              <a:spcAft>
                <a:spcPts val="0"/>
              </a:spcAft>
            </a:pPr>
            <a:r>
              <a:rPr lang="en-US" sz="1600" dirty="0">
                <a:latin typeface="Calibri" panose="020F0502020204030204" pitchFamily="34" charset="0"/>
                <a:ea typeface="Calibri" panose="020F0502020204030204" pitchFamily="34" charset="0"/>
                <a:cs typeface="Calibri" panose="020F0502020204030204" pitchFamily="34" charset="0"/>
              </a:rPr>
              <a:t>Many will adopt this, especially for intermediate/high-risk AML proceeding to transplant. This will impact ongoing/planned clinical trials and potentially adjust control arms away from 7 + 3 </a:t>
            </a:r>
            <a:endParaRPr lang="en-US" sz="1600"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19E1BA5F-B4E7-FFC9-ACB5-BD4EB3DD60C7}"/>
              </a:ext>
            </a:extLst>
          </p:cNvPr>
          <p:cNvSpPr>
            <a:spLocks noGrp="1"/>
          </p:cNvSpPr>
          <p:nvPr>
            <p:ph idx="50"/>
          </p:nvPr>
        </p:nvSpPr>
        <p:spPr/>
        <p:txBody>
          <a:bodyPr/>
          <a:lstStyle/>
          <a:p>
            <a:pPr>
              <a:lnSpc>
                <a:spcPts val="2000"/>
              </a:lnSpc>
            </a:pPr>
            <a:r>
              <a:rPr lang="en-US" sz="1900" dirty="0"/>
              <a:t>More physicians will use </a:t>
            </a:r>
            <a:r>
              <a:rPr lang="en-US" sz="1900" dirty="0" err="1"/>
              <a:t>aza</a:t>
            </a:r>
            <a:r>
              <a:rPr lang="en-US" sz="1900" dirty="0"/>
              <a:t>/</a:t>
            </a:r>
            <a:r>
              <a:rPr lang="en-US" sz="1900" dirty="0" err="1"/>
              <a:t>ven</a:t>
            </a:r>
            <a:r>
              <a:rPr lang="en-US" sz="1900" dirty="0"/>
              <a:t> for patients with adverse risk</a:t>
            </a:r>
            <a:br>
              <a:rPr lang="en-US" sz="1900" dirty="0"/>
            </a:br>
            <a:r>
              <a:rPr lang="en-US" sz="1900" dirty="0"/>
              <a:t>around the age of 60-65 and above</a:t>
            </a:r>
          </a:p>
        </p:txBody>
      </p:sp>
      <p:sp>
        <p:nvSpPr>
          <p:cNvPr id="7" name="Content Placeholder 6">
            <a:extLst>
              <a:ext uri="{FF2B5EF4-FFF2-40B4-BE49-F238E27FC236}">
                <a16:creationId xmlns:a16="http://schemas.microsoft.com/office/drawing/2014/main" id="{1CA99865-D24B-6BE3-1865-CE5566BBECC2}"/>
              </a:ext>
            </a:extLst>
          </p:cNvPr>
          <p:cNvSpPr>
            <a:spLocks noGrp="1"/>
          </p:cNvSpPr>
          <p:nvPr>
            <p:ph idx="51"/>
          </p:nvPr>
        </p:nvSpPr>
        <p:spPr/>
        <p:txBody>
          <a:bodyPr/>
          <a:lstStyle/>
          <a:p>
            <a:pPr>
              <a:lnSpc>
                <a:spcPts val="2000"/>
              </a:lnSpc>
            </a:pPr>
            <a:r>
              <a:rPr lang="en-US" sz="2000" dirty="0"/>
              <a:t>In the US, I think it will lead to a substantial increase in the number of patients “induced” with HMA + </a:t>
            </a:r>
            <a:r>
              <a:rPr lang="en-US" sz="2000" dirty="0" err="1"/>
              <a:t>ven</a:t>
            </a:r>
            <a:r>
              <a:rPr lang="en-US" sz="2000" dirty="0"/>
              <a:t>, often in their local community practice </a:t>
            </a:r>
          </a:p>
        </p:txBody>
      </p:sp>
      <p:sp>
        <p:nvSpPr>
          <p:cNvPr id="8" name="Title 7">
            <a:extLst>
              <a:ext uri="{FF2B5EF4-FFF2-40B4-BE49-F238E27FC236}">
                <a16:creationId xmlns:a16="http://schemas.microsoft.com/office/drawing/2014/main" id="{CB797331-AEF3-87DC-7DB8-61EAE437B39A}"/>
              </a:ext>
            </a:extLst>
          </p:cNvPr>
          <p:cNvSpPr>
            <a:spLocks noGrp="1"/>
          </p:cNvSpPr>
          <p:nvPr>
            <p:ph type="title"/>
          </p:nvPr>
        </p:nvSpPr>
        <p:spPr/>
        <p:txBody>
          <a:bodyPr/>
          <a:lstStyle/>
          <a:p>
            <a:r>
              <a:rPr lang="en-US" dirty="0"/>
              <a:t>What effect, if any, do you expect the plenary presentation of the PARADIGM trial (azacitidine and </a:t>
            </a:r>
            <a:r>
              <a:rPr lang="en-US" dirty="0" err="1"/>
              <a:t>venetoclax</a:t>
            </a:r>
            <a:r>
              <a:rPr lang="en-US" dirty="0"/>
              <a:t> versus conventional induction chemotherapy for fit patients with newly diagnosed AML) will have on current clinical management?</a:t>
            </a:r>
          </a:p>
        </p:txBody>
      </p:sp>
      <p:sp>
        <p:nvSpPr>
          <p:cNvPr id="9" name="Content Placeholder 8">
            <a:extLst>
              <a:ext uri="{FF2B5EF4-FFF2-40B4-BE49-F238E27FC236}">
                <a16:creationId xmlns:a16="http://schemas.microsoft.com/office/drawing/2014/main" id="{3E77B4D2-FF07-4DA1-0218-70F8F1F143F1}"/>
              </a:ext>
            </a:extLst>
          </p:cNvPr>
          <p:cNvSpPr>
            <a:spLocks noGrp="1"/>
          </p:cNvSpPr>
          <p:nvPr>
            <p:ph idx="52"/>
          </p:nvPr>
        </p:nvSpPr>
        <p:spPr/>
        <p:txBody>
          <a:bodyPr/>
          <a:lstStyle/>
          <a:p>
            <a:pPr>
              <a:lnSpc>
                <a:spcPts val="2000"/>
              </a:lnSpc>
            </a:pPr>
            <a:r>
              <a:rPr lang="en-US" sz="2000" dirty="0"/>
              <a:t>I expect some use in general practice but not full adoption. </a:t>
            </a:r>
            <a:br>
              <a:rPr lang="en-US" sz="2000" dirty="0"/>
            </a:br>
            <a:r>
              <a:rPr lang="en-US" sz="2000" dirty="0"/>
              <a:t>It may allow for more patients treated in the community </a:t>
            </a:r>
          </a:p>
        </p:txBody>
      </p:sp>
      <p:sp>
        <p:nvSpPr>
          <p:cNvPr id="10" name="Content Placeholder 9">
            <a:extLst>
              <a:ext uri="{FF2B5EF4-FFF2-40B4-BE49-F238E27FC236}">
                <a16:creationId xmlns:a16="http://schemas.microsoft.com/office/drawing/2014/main" id="{C219D9D1-9485-900E-DB68-95667463663A}"/>
              </a:ext>
            </a:extLst>
          </p:cNvPr>
          <p:cNvSpPr>
            <a:spLocks noGrp="1"/>
          </p:cNvSpPr>
          <p:nvPr>
            <p:ph idx="53"/>
          </p:nvPr>
        </p:nvSpPr>
        <p:spPr/>
        <p:txBody>
          <a:bodyPr/>
          <a:lstStyle/>
          <a:p>
            <a:pPr>
              <a:lnSpc>
                <a:spcPts val="1900"/>
              </a:lnSpc>
            </a:pPr>
            <a:r>
              <a:rPr lang="en-US" sz="1800" dirty="0">
                <a:latin typeface="Calibri" panose="020F0502020204030204" pitchFamily="34" charset="0"/>
                <a:ea typeface="Calibri" panose="020F0502020204030204" pitchFamily="34" charset="0"/>
                <a:cs typeface="Calibri" panose="020F0502020204030204" pitchFamily="34" charset="0"/>
              </a:rPr>
              <a:t>M</a:t>
            </a:r>
            <a:r>
              <a:rPr lang="en-US" sz="1800" dirty="0">
                <a:effectLst/>
                <a:latin typeface="Calibri" panose="020F0502020204030204" pitchFamily="34" charset="0"/>
                <a:ea typeface="Calibri" panose="020F0502020204030204" pitchFamily="34" charset="0"/>
                <a:cs typeface="Calibri" panose="020F0502020204030204" pitchFamily="34" charset="0"/>
              </a:rPr>
              <a:t>uch less 7 + 3 will be given for ELN 2022 adverse-risk AML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and perhaps generally in patients who plan to proceed to transplant in CR1</a:t>
            </a:r>
            <a:r>
              <a:rPr lang="en-US" dirty="0">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0D3F10B-D01C-ED7F-C6B1-8F6B0CBD4EF4}"/>
              </a:ext>
            </a:extLst>
          </p:cNvPr>
          <p:cNvSpPr txBox="1"/>
          <p:nvPr/>
        </p:nvSpPr>
        <p:spPr>
          <a:xfrm>
            <a:off x="551384" y="6165304"/>
            <a:ext cx="194944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SOC = standard of care</a:t>
            </a:r>
          </a:p>
        </p:txBody>
      </p:sp>
    </p:spTree>
    <p:extLst>
      <p:ext uri="{BB962C8B-B14F-4D97-AF65-F5344CB8AC3E}">
        <p14:creationId xmlns:p14="http://schemas.microsoft.com/office/powerpoint/2010/main" val="79891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Fathi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282844797"/>
              </p:ext>
            </p:extLst>
          </p:nvPr>
        </p:nvGraphicFramePr>
        <p:xfrm>
          <a:off x="1236095" y="2003884"/>
          <a:ext cx="9719807" cy="2850232"/>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96238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a:t>
                      </a:r>
                      <a:r>
                        <a:rPr lang="en-US" sz="1800" b="0" kern="1200" dirty="0" err="1">
                          <a:solidFill>
                            <a:schemeClr val="tx1"/>
                          </a:solidFill>
                          <a:effectLst/>
                          <a:latin typeface="+mn-lt"/>
                          <a:ea typeface="+mn-ea"/>
                          <a:cs typeface="+mn-cs"/>
                        </a:rPr>
                        <a:t>Autolus</a:t>
                      </a:r>
                      <a:r>
                        <a:rPr lang="en-US" sz="1800" b="0" kern="1200" dirty="0">
                          <a:solidFill>
                            <a:schemeClr val="tx1"/>
                          </a:solidFill>
                          <a:effectLst/>
                          <a:latin typeface="+mn-lt"/>
                          <a:ea typeface="+mn-ea"/>
                          <a:cs typeface="+mn-cs"/>
                        </a:rPr>
                        <a:t>, Bristol Myers Squibb, Daiichi Sankyo Inc, Genentech, a member of the Roche Group, Genmab US Inc, Gilead Sciences Inc, Kura Oncology, Pfizer Inc, Prelude Therapeutics, Remix Therapeutics, Rigel Pharmaceuticals Inc, Schrödinger,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 </a:t>
                      </a:r>
                      <a:r>
                        <a:rPr lang="en-US" sz="1800" b="0" kern="1200" dirty="0" err="1">
                          <a:solidFill>
                            <a:schemeClr val="tx1"/>
                          </a:solidFill>
                          <a:effectLst/>
                          <a:latin typeface="+mn-lt"/>
                          <a:ea typeface="+mn-ea"/>
                          <a:cs typeface="+mn-cs"/>
                        </a:rPr>
                        <a:t>Thermo</a:t>
                      </a:r>
                      <a:r>
                        <a:rPr lang="en-US" sz="1800" b="0" kern="1200" dirty="0">
                          <a:solidFill>
                            <a:schemeClr val="tx1"/>
                          </a:solidFill>
                          <a:effectLst/>
                          <a:latin typeface="+mn-lt"/>
                          <a:ea typeface="+mn-ea"/>
                          <a:cs typeface="+mn-cs"/>
                        </a:rPr>
                        <a:t> Fisher Scientific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784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Bristol Myers Squibb, Kura Oncology,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E8F63-0675-BED9-3C0D-E937E5CE35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F843A4-0072-CEC6-2357-AB35BE703C23}"/>
              </a:ext>
            </a:extLst>
          </p:cNvPr>
          <p:cNvSpPr/>
          <p:nvPr/>
        </p:nvSpPr>
        <p:spPr bwMode="auto">
          <a:xfrm>
            <a:off x="740128" y="2276872"/>
            <a:ext cx="10900488"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8D1E069-81CE-886F-4851-713FB51CBFE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B829BA4-2EDF-9A69-9206-251A6E798A68}"/>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chemeClr val="bg1"/>
                </a:solidFill>
              </a:rPr>
              <a:t>Module 2: 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89361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935" y="1572337"/>
            <a:ext cx="11504428" cy="1470025"/>
          </a:xfrm>
        </p:spPr>
        <p:txBody>
          <a:bodyPr>
            <a:noAutofit/>
          </a:bodyPr>
          <a:lstStyle/>
          <a:p>
            <a:r>
              <a:rPr lang="en-US" sz="4400" b="1" dirty="0">
                <a:solidFill>
                  <a:srgbClr val="2F5497"/>
                </a:solidFill>
                <a:latin typeface="+mn-lt"/>
              </a:rPr>
              <a:t>Selection of Therapy for Younger Patients with AML without a Targetable Mutation; Promising Investigational Strategies</a:t>
            </a:r>
          </a:p>
        </p:txBody>
      </p:sp>
      <p:sp>
        <p:nvSpPr>
          <p:cNvPr id="4" name="Subtitle 2"/>
          <p:cNvSpPr txBox="1">
            <a:spLocks/>
          </p:cNvSpPr>
          <p:nvPr/>
        </p:nvSpPr>
        <p:spPr>
          <a:xfrm>
            <a:off x="1008744" y="3429000"/>
            <a:ext cx="9749632" cy="1752600"/>
          </a:xfrm>
          <a:prstGeom prst="rect">
            <a:avLst/>
          </a:prstGeom>
        </p:spPr>
        <p:txBody>
          <a:bodyPr vert="horz" lIns="121896" tIns="60948" rIns="121896" bIns="6094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Alexander Perl, MD</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Leukemia Program, Abramson Cancer Center</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Associate Professor</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University of Pennsylvania, Perelman School of Medicine</a:t>
            </a:r>
          </a:p>
          <a:p>
            <a:pPr marL="0" marR="0" lvl="0" indent="0" algn="ctr" defTabSz="457200" rtl="0" eaLnBrk="1" fontAlgn="auto" latinLnBrk="0" hangingPunct="1">
              <a:lnSpc>
                <a:spcPct val="70000"/>
              </a:lnSpc>
              <a:spcBef>
                <a:spcPct val="20000"/>
              </a:spcBef>
              <a:spcAft>
                <a:spcPts val="0"/>
              </a:spcAft>
              <a:buClrTx/>
              <a:buSzTx/>
              <a:buFont typeface="Arial"/>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Research To Practice ASH Friday Satellite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70000"/>
              </a:lnSpc>
              <a:spcBef>
                <a:spcPct val="20000"/>
              </a:spcBef>
              <a:spcAft>
                <a:spcPts val="0"/>
              </a:spcAft>
              <a:buClrTx/>
              <a:buSzTx/>
              <a:buFont typeface="Arial"/>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December 5, 2025</a:t>
            </a:r>
          </a:p>
        </p:txBody>
      </p:sp>
      <p:pic>
        <p:nvPicPr>
          <p:cNvPr id="6" name="Picture 5" descr="penn_fulllogo [Convert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112" y="5954876"/>
            <a:ext cx="2774241" cy="903125"/>
          </a:xfrm>
          <a:prstGeom prst="rect">
            <a:avLst/>
          </a:prstGeom>
        </p:spPr>
      </p:pic>
      <p:sp>
        <p:nvSpPr>
          <p:cNvPr id="5" name="TextBox 4">
            <a:extLst>
              <a:ext uri="{FF2B5EF4-FFF2-40B4-BE49-F238E27FC236}">
                <a16:creationId xmlns:a16="http://schemas.microsoft.com/office/drawing/2014/main" id="{9BC85E82-E539-4840-16E8-42D761EE2423}"/>
              </a:ext>
            </a:extLst>
          </p:cNvPr>
          <p:cNvSpPr txBox="1"/>
          <p:nvPr/>
        </p:nvSpPr>
        <p:spPr>
          <a:xfrm>
            <a:off x="590746" y="0"/>
            <a:ext cx="10363199"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285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D8EA-80B5-76D6-CC93-DBC7BF9FB08F}"/>
            </a:ext>
          </a:extLst>
        </p:cNvPr>
        <p:cNvGrpSpPr/>
        <p:nvPr/>
      </p:nvGrpSpPr>
      <p:grpSpPr>
        <a:xfrm>
          <a:off x="0" y="0"/>
          <a:ext cx="0" cy="0"/>
          <a:chOff x="0" y="0"/>
          <a:chExt cx="0" cy="0"/>
        </a:xfrm>
      </p:grpSpPr>
      <p:sp>
        <p:nvSpPr>
          <p:cNvPr id="43" name="Title 4">
            <a:extLst>
              <a:ext uri="{FF2B5EF4-FFF2-40B4-BE49-F238E27FC236}">
                <a16:creationId xmlns:a16="http://schemas.microsoft.com/office/drawing/2014/main" id="{3936D221-4CD1-C452-74A9-9919432471F4}"/>
              </a:ext>
            </a:extLst>
          </p:cNvPr>
          <p:cNvSpPr txBox="1">
            <a:spLocks/>
          </p:cNvSpPr>
          <p:nvPr/>
        </p:nvSpPr>
        <p:spPr>
          <a:xfrm>
            <a:off x="512115" y="162021"/>
            <a:ext cx="10665752" cy="656297"/>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kumimoji="0" lang="en-US" sz="2200" b="1" i="0" u="none" strike="noStrike" kern="0" cap="none" spc="0" normalizeH="0" baseline="0" dirty="0">
                <a:ln>
                  <a:noFill/>
                </a:ln>
                <a:solidFill>
                  <a:schemeClr val="tx1"/>
                </a:solidFill>
                <a:effectLst/>
                <a:uLnTx/>
                <a:uFillTx/>
                <a:latin typeface="Lato" panose="020F0502020204030203" pitchFamily="34" charset="77"/>
                <a:ea typeface="Lato" panose="020F0502020204030203" pitchFamily="34" charset="77"/>
                <a:cs typeface="Poppins Medium" panose="00000600000000000000" pitchFamily="2"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IN" sz="3200" b="1" i="0" u="none" strike="noStrike" kern="0" cap="none" spc="0" normalizeH="0" baseline="0" noProof="0" dirty="0">
                <a:ln>
                  <a:noFill/>
                </a:ln>
                <a:solidFill>
                  <a:srgbClr val="2F5497"/>
                </a:solidFill>
                <a:effectLst/>
                <a:uLnTx/>
                <a:uFillTx/>
                <a:latin typeface="Lato" panose="020F0502020204030203" pitchFamily="34" charset="77"/>
                <a:ea typeface="Lato" panose="020F0502020204030203" pitchFamily="34" charset="77"/>
                <a:cs typeface="Poppins Medium" panose="00000600000000000000" pitchFamily="2" charset="0"/>
                <a:sym typeface="Arial"/>
              </a:rPr>
              <a:t> The current treatment approach for AML</a:t>
            </a:r>
          </a:p>
        </p:txBody>
      </p:sp>
      <p:sp>
        <p:nvSpPr>
          <p:cNvPr id="45" name="Rounded Rectangle 44">
            <a:extLst>
              <a:ext uri="{FF2B5EF4-FFF2-40B4-BE49-F238E27FC236}">
                <a16:creationId xmlns:a16="http://schemas.microsoft.com/office/drawing/2014/main" id="{B159D755-7E09-0D01-E218-05DABE70EF57}"/>
              </a:ext>
            </a:extLst>
          </p:cNvPr>
          <p:cNvSpPr/>
          <p:nvPr/>
        </p:nvSpPr>
        <p:spPr>
          <a:xfrm>
            <a:off x="6828955" y="1572165"/>
            <a:ext cx="2765613" cy="100027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6" name="Rounded Rectangle 45">
            <a:extLst>
              <a:ext uri="{FF2B5EF4-FFF2-40B4-BE49-F238E27FC236}">
                <a16:creationId xmlns:a16="http://schemas.microsoft.com/office/drawing/2014/main" id="{23CF0CE4-66B5-FC35-94E9-1AF5EAE906EC}"/>
              </a:ext>
            </a:extLst>
          </p:cNvPr>
          <p:cNvSpPr/>
          <p:nvPr/>
        </p:nvSpPr>
        <p:spPr>
          <a:xfrm>
            <a:off x="2980766" y="2219512"/>
            <a:ext cx="2765613" cy="1000275"/>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7" name="Rounded Rectangle 46">
            <a:extLst>
              <a:ext uri="{FF2B5EF4-FFF2-40B4-BE49-F238E27FC236}">
                <a16:creationId xmlns:a16="http://schemas.microsoft.com/office/drawing/2014/main" id="{7A835826-9B8E-091A-7047-7099109F64FF}"/>
              </a:ext>
            </a:extLst>
          </p:cNvPr>
          <p:cNvSpPr/>
          <p:nvPr/>
        </p:nvSpPr>
        <p:spPr>
          <a:xfrm>
            <a:off x="179297" y="3442449"/>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8" name="TextBox 47">
            <a:extLst>
              <a:ext uri="{FF2B5EF4-FFF2-40B4-BE49-F238E27FC236}">
                <a16:creationId xmlns:a16="http://schemas.microsoft.com/office/drawing/2014/main" id="{05C3CCD3-8262-024C-B4F3-83B65288C2AC}"/>
              </a:ext>
            </a:extLst>
          </p:cNvPr>
          <p:cNvSpPr txBox="1"/>
          <p:nvPr/>
        </p:nvSpPr>
        <p:spPr>
          <a:xfrm>
            <a:off x="259980" y="3596337"/>
            <a:ext cx="1707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AML diagnosis</a:t>
            </a:r>
          </a:p>
        </p:txBody>
      </p:sp>
      <p:sp>
        <p:nvSpPr>
          <p:cNvPr id="49" name="TextBox 48">
            <a:extLst>
              <a:ext uri="{FF2B5EF4-FFF2-40B4-BE49-F238E27FC236}">
                <a16:creationId xmlns:a16="http://schemas.microsoft.com/office/drawing/2014/main" id="{97C9A556-372F-EFF4-D703-B80B21C075AE}"/>
              </a:ext>
            </a:extLst>
          </p:cNvPr>
          <p:cNvSpPr txBox="1"/>
          <p:nvPr/>
        </p:nvSpPr>
        <p:spPr>
          <a:xfrm>
            <a:off x="2886639" y="2296457"/>
            <a:ext cx="295835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cytarabine/anthracycline-based induction (7&amp;3)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targeted agent</a:t>
            </a:r>
          </a:p>
        </p:txBody>
      </p:sp>
      <p:sp>
        <p:nvSpPr>
          <p:cNvPr id="50" name="Rounded Rectangle 49">
            <a:extLst>
              <a:ext uri="{FF2B5EF4-FFF2-40B4-BE49-F238E27FC236}">
                <a16:creationId xmlns:a16="http://schemas.microsoft.com/office/drawing/2014/main" id="{513A283B-4AAB-DAA4-C494-B0DC329B36F1}"/>
              </a:ext>
            </a:extLst>
          </p:cNvPr>
          <p:cNvSpPr/>
          <p:nvPr/>
        </p:nvSpPr>
        <p:spPr>
          <a:xfrm>
            <a:off x="2980766" y="4595109"/>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1" name="TextBox 50">
            <a:extLst>
              <a:ext uri="{FF2B5EF4-FFF2-40B4-BE49-F238E27FC236}">
                <a16:creationId xmlns:a16="http://schemas.microsoft.com/office/drawing/2014/main" id="{F3A578CB-571B-CC02-703F-6638AB73EDAB}"/>
              </a:ext>
            </a:extLst>
          </p:cNvPr>
          <p:cNvSpPr txBox="1"/>
          <p:nvPr/>
        </p:nvSpPr>
        <p:spPr>
          <a:xfrm>
            <a:off x="3182474" y="4672055"/>
            <a:ext cx="23353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low intensity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(VEN + HMA)</a:t>
            </a:r>
          </a:p>
        </p:txBody>
      </p:sp>
      <p:cxnSp>
        <p:nvCxnSpPr>
          <p:cNvPr id="52" name="Straight Arrow Connector 51">
            <a:extLst>
              <a:ext uri="{FF2B5EF4-FFF2-40B4-BE49-F238E27FC236}">
                <a16:creationId xmlns:a16="http://schemas.microsoft.com/office/drawing/2014/main" id="{FFCD27E0-B813-6EA0-9A4E-75AE8FE3E1E5}"/>
              </a:ext>
            </a:extLst>
          </p:cNvPr>
          <p:cNvCxnSpPr/>
          <p:nvPr/>
        </p:nvCxnSpPr>
        <p:spPr>
          <a:xfrm flipV="1">
            <a:off x="2061881" y="3019619"/>
            <a:ext cx="658907" cy="422831"/>
          </a:xfrm>
          <a:prstGeom prst="straightConnector1">
            <a:avLst/>
          </a:prstGeom>
          <a:noFill/>
          <a:ln w="3810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08F3916C-99EF-0DD0-8A1A-879153B096E4}"/>
              </a:ext>
            </a:extLst>
          </p:cNvPr>
          <p:cNvCxnSpPr>
            <a:cxnSpLocks/>
          </p:cNvCxnSpPr>
          <p:nvPr/>
        </p:nvCxnSpPr>
        <p:spPr>
          <a:xfrm>
            <a:off x="2034990" y="4101357"/>
            <a:ext cx="685799" cy="338553"/>
          </a:xfrm>
          <a:prstGeom prst="straightConnector1">
            <a:avLst/>
          </a:prstGeom>
          <a:noFill/>
          <a:ln w="38100" cap="flat" cmpd="sng" algn="ctr">
            <a:solidFill>
              <a:sysClr val="windowText" lastClr="000000"/>
            </a:solidFill>
            <a:prstDash val="solid"/>
            <a:miter lim="800000"/>
            <a:tailEnd type="triangle"/>
          </a:ln>
          <a:effectLst/>
        </p:spPr>
      </p:cxnSp>
      <p:sp>
        <p:nvSpPr>
          <p:cNvPr id="54" name="TextBox 53">
            <a:extLst>
              <a:ext uri="{FF2B5EF4-FFF2-40B4-BE49-F238E27FC236}">
                <a16:creationId xmlns:a16="http://schemas.microsoft.com/office/drawing/2014/main" id="{4522D1FA-384C-11A6-E5AE-CFB2DC2693EA}"/>
              </a:ext>
            </a:extLst>
          </p:cNvPr>
          <p:cNvSpPr txBox="1"/>
          <p:nvPr/>
        </p:nvSpPr>
        <p:spPr>
          <a:xfrm>
            <a:off x="6734829" y="1616193"/>
            <a:ext cx="2958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cytarabine-based consolidation (</a:t>
            </a:r>
            <a:r>
              <a:rPr kumimoji="0" lang="en-US" sz="1400" b="0" i="0" u="none" strike="noStrike" kern="0" cap="none" spc="0" normalizeH="0" baseline="0" noProof="0" dirty="0" err="1">
                <a:ln>
                  <a:noFill/>
                </a:ln>
                <a:solidFill>
                  <a:prstClr val="white"/>
                </a:solidFill>
                <a:effectLst/>
                <a:uLnTx/>
                <a:uFillTx/>
                <a:latin typeface="Aptos" panose="02110004020202020204"/>
                <a:ea typeface="+mn-ea"/>
                <a:cs typeface="Arial"/>
                <a:sym typeface="Arial"/>
              </a:rPr>
              <a:t>HiDAC</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TKI</a:t>
            </a:r>
          </a:p>
        </p:txBody>
      </p:sp>
      <p:sp>
        <p:nvSpPr>
          <p:cNvPr id="55" name="Rounded Rectangle 54">
            <a:extLst>
              <a:ext uri="{FF2B5EF4-FFF2-40B4-BE49-F238E27FC236}">
                <a16:creationId xmlns:a16="http://schemas.microsoft.com/office/drawing/2014/main" id="{C047E6C7-C210-5F6A-4103-2B4AB16AE9CA}"/>
              </a:ext>
            </a:extLst>
          </p:cNvPr>
          <p:cNvSpPr/>
          <p:nvPr/>
        </p:nvSpPr>
        <p:spPr>
          <a:xfrm>
            <a:off x="6828956" y="2672861"/>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6" name="TextBox 55">
            <a:extLst>
              <a:ext uri="{FF2B5EF4-FFF2-40B4-BE49-F238E27FC236}">
                <a16:creationId xmlns:a16="http://schemas.microsoft.com/office/drawing/2014/main" id="{2F9298DC-25B7-FB4A-B90E-D963B3B3369A}"/>
              </a:ext>
            </a:extLst>
          </p:cNvPr>
          <p:cNvSpPr txBox="1"/>
          <p:nvPr/>
        </p:nvSpPr>
        <p:spPr>
          <a:xfrm>
            <a:off x="6734829" y="2749806"/>
            <a:ext cx="29583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hematopoietic stem cell transplant (HSCT)</a:t>
            </a:r>
          </a:p>
        </p:txBody>
      </p:sp>
      <p:cxnSp>
        <p:nvCxnSpPr>
          <p:cNvPr id="57" name="Straight Arrow Connector 56">
            <a:extLst>
              <a:ext uri="{FF2B5EF4-FFF2-40B4-BE49-F238E27FC236}">
                <a16:creationId xmlns:a16="http://schemas.microsoft.com/office/drawing/2014/main" id="{9ABF2844-1478-48F6-7AED-DC5D8924FDF8}"/>
              </a:ext>
            </a:extLst>
          </p:cNvPr>
          <p:cNvCxnSpPr/>
          <p:nvPr/>
        </p:nvCxnSpPr>
        <p:spPr>
          <a:xfrm flipV="1">
            <a:off x="5919334" y="2091774"/>
            <a:ext cx="658907" cy="422831"/>
          </a:xfrm>
          <a:prstGeom prst="straightConnector1">
            <a:avLst/>
          </a:prstGeom>
          <a:noFill/>
          <a:ln w="38100" cap="flat" cmpd="sng" algn="ctr">
            <a:solidFill>
              <a:sysClr val="windowText" lastClr="000000"/>
            </a:solidFill>
            <a:prstDash val="solid"/>
            <a:miter lim="800000"/>
            <a:tailEnd type="triangle"/>
          </a:ln>
          <a:effectLst/>
        </p:spPr>
      </p:cxnSp>
      <p:cxnSp>
        <p:nvCxnSpPr>
          <p:cNvPr id="58" name="Straight Arrow Connector 57">
            <a:extLst>
              <a:ext uri="{FF2B5EF4-FFF2-40B4-BE49-F238E27FC236}">
                <a16:creationId xmlns:a16="http://schemas.microsoft.com/office/drawing/2014/main" id="{E529897A-30B0-821F-3126-0CE263403D3B}"/>
              </a:ext>
            </a:extLst>
          </p:cNvPr>
          <p:cNvCxnSpPr>
            <a:cxnSpLocks/>
          </p:cNvCxnSpPr>
          <p:nvPr/>
        </p:nvCxnSpPr>
        <p:spPr>
          <a:xfrm>
            <a:off x="5905506" y="2649078"/>
            <a:ext cx="685799" cy="338553"/>
          </a:xfrm>
          <a:prstGeom prst="straightConnector1">
            <a:avLst/>
          </a:prstGeom>
          <a:noFill/>
          <a:ln w="38100" cap="flat" cmpd="sng" algn="ctr">
            <a:solidFill>
              <a:sysClr val="windowText" lastClr="000000"/>
            </a:solidFill>
            <a:prstDash val="solid"/>
            <a:miter lim="800000"/>
            <a:tailEnd type="triangle"/>
          </a:ln>
          <a:effectLst/>
        </p:spPr>
      </p:cxnSp>
      <p:sp>
        <p:nvSpPr>
          <p:cNvPr id="59" name="TextBox 58">
            <a:extLst>
              <a:ext uri="{FF2B5EF4-FFF2-40B4-BE49-F238E27FC236}">
                <a16:creationId xmlns:a16="http://schemas.microsoft.com/office/drawing/2014/main" id="{7A77BE68-F6A9-27DB-8EED-5B1AA82D4598}"/>
              </a:ext>
            </a:extLst>
          </p:cNvPr>
          <p:cNvSpPr txBox="1"/>
          <p:nvPr/>
        </p:nvSpPr>
        <p:spPr>
          <a:xfrm>
            <a:off x="1870661" y="2646766"/>
            <a:ext cx="34015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fit</a:t>
            </a:r>
          </a:p>
        </p:txBody>
      </p:sp>
      <p:sp>
        <p:nvSpPr>
          <p:cNvPr id="60" name="TextBox 59">
            <a:extLst>
              <a:ext uri="{FF2B5EF4-FFF2-40B4-BE49-F238E27FC236}">
                <a16:creationId xmlns:a16="http://schemas.microsoft.com/office/drawing/2014/main" id="{2E61C6C7-D730-29C8-AE43-A9ED753A2C77}"/>
              </a:ext>
            </a:extLst>
          </p:cNvPr>
          <p:cNvSpPr txBox="1"/>
          <p:nvPr/>
        </p:nvSpPr>
        <p:spPr>
          <a:xfrm>
            <a:off x="1456968" y="4345003"/>
            <a:ext cx="11379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unfit</a:t>
            </a:r>
          </a:p>
        </p:txBody>
      </p:sp>
      <p:sp>
        <p:nvSpPr>
          <p:cNvPr id="61" name="TextBox 60">
            <a:extLst>
              <a:ext uri="{FF2B5EF4-FFF2-40B4-BE49-F238E27FC236}">
                <a16:creationId xmlns:a16="http://schemas.microsoft.com/office/drawing/2014/main" id="{8C550F52-FA71-4758-0FE2-2BF9A138FF11}"/>
              </a:ext>
            </a:extLst>
          </p:cNvPr>
          <p:cNvSpPr txBox="1"/>
          <p:nvPr/>
        </p:nvSpPr>
        <p:spPr>
          <a:xfrm>
            <a:off x="5055719" y="818318"/>
            <a:ext cx="2080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genetic risk profile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MRD</a:t>
            </a:r>
          </a:p>
        </p:txBody>
      </p:sp>
      <p:sp>
        <p:nvSpPr>
          <p:cNvPr id="62" name="TextBox 61">
            <a:extLst>
              <a:ext uri="{FF2B5EF4-FFF2-40B4-BE49-F238E27FC236}">
                <a16:creationId xmlns:a16="http://schemas.microsoft.com/office/drawing/2014/main" id="{C8E69A7D-D8D3-19AB-BE9C-BADA07046CB7}"/>
              </a:ext>
            </a:extLst>
          </p:cNvPr>
          <p:cNvSpPr txBox="1"/>
          <p:nvPr/>
        </p:nvSpPr>
        <p:spPr>
          <a:xfrm>
            <a:off x="5761016" y="1723592"/>
            <a:ext cx="1097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lower risk</a:t>
            </a:r>
          </a:p>
        </p:txBody>
      </p:sp>
      <p:sp>
        <p:nvSpPr>
          <p:cNvPr id="63" name="TextBox 62">
            <a:extLst>
              <a:ext uri="{FF2B5EF4-FFF2-40B4-BE49-F238E27FC236}">
                <a16:creationId xmlns:a16="http://schemas.microsoft.com/office/drawing/2014/main" id="{24923598-A075-580D-FF8B-3F4CDDC2C171}"/>
              </a:ext>
            </a:extLst>
          </p:cNvPr>
          <p:cNvSpPr txBox="1"/>
          <p:nvPr/>
        </p:nvSpPr>
        <p:spPr>
          <a:xfrm>
            <a:off x="5811835" y="3083616"/>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higher risk</a:t>
            </a:r>
          </a:p>
        </p:txBody>
      </p:sp>
      <p:sp>
        <p:nvSpPr>
          <p:cNvPr id="64" name="Rounded Rectangle 63">
            <a:extLst>
              <a:ext uri="{FF2B5EF4-FFF2-40B4-BE49-F238E27FC236}">
                <a16:creationId xmlns:a16="http://schemas.microsoft.com/office/drawing/2014/main" id="{C829497B-CC22-56D3-7627-15269A4E9B97}"/>
              </a:ext>
            </a:extLst>
          </p:cNvPr>
          <p:cNvSpPr/>
          <p:nvPr/>
        </p:nvSpPr>
        <p:spPr>
          <a:xfrm>
            <a:off x="6903664" y="4591223"/>
            <a:ext cx="2765613"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5" name="TextBox 64">
            <a:extLst>
              <a:ext uri="{FF2B5EF4-FFF2-40B4-BE49-F238E27FC236}">
                <a16:creationId xmlns:a16="http://schemas.microsoft.com/office/drawing/2014/main" id="{32C6500E-2042-1F7A-0401-F48DB935EC81}"/>
              </a:ext>
            </a:extLst>
          </p:cNvPr>
          <p:cNvSpPr txBox="1"/>
          <p:nvPr/>
        </p:nvSpPr>
        <p:spPr>
          <a:xfrm>
            <a:off x="7118818" y="4693426"/>
            <a:ext cx="23353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salvage 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prstClr val="white"/>
                </a:solidFill>
                <a:effectLst/>
                <a:uLnTx/>
                <a:uFillTx/>
                <a:latin typeface="Aptos" panose="02110004020202020204"/>
                <a:ea typeface="+mn-ea"/>
                <a:cs typeface="Arial"/>
                <a:sym typeface="Arial"/>
              </a:rPr>
              <a:t>gilteritinib</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prstClr val="white"/>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mut+),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or other targeted inhibitor*</a:t>
            </a:r>
          </a:p>
        </p:txBody>
      </p:sp>
      <p:sp>
        <p:nvSpPr>
          <p:cNvPr id="66" name="Rounded Rectangle 65">
            <a:extLst>
              <a:ext uri="{FF2B5EF4-FFF2-40B4-BE49-F238E27FC236}">
                <a16:creationId xmlns:a16="http://schemas.microsoft.com/office/drawing/2014/main" id="{C3F6DA3E-7E00-3DEF-BA12-77BE3906ECC1}"/>
              </a:ext>
            </a:extLst>
          </p:cNvPr>
          <p:cNvSpPr/>
          <p:nvPr/>
        </p:nvSpPr>
        <p:spPr>
          <a:xfrm>
            <a:off x="10079632" y="2174256"/>
            <a:ext cx="1739899" cy="80021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7" name="TextBox 66">
            <a:extLst>
              <a:ext uri="{FF2B5EF4-FFF2-40B4-BE49-F238E27FC236}">
                <a16:creationId xmlns:a16="http://schemas.microsoft.com/office/drawing/2014/main" id="{5C75F2B3-9C93-7ECB-0614-1836FAF83FAC}"/>
              </a:ext>
            </a:extLst>
          </p:cNvPr>
          <p:cNvSpPr txBox="1"/>
          <p:nvPr/>
        </p:nvSpPr>
        <p:spPr>
          <a:xfrm>
            <a:off x="10064320" y="2251199"/>
            <a:ext cx="17705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TKI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Arial"/>
                <a:sym typeface="Arial"/>
              </a:rPr>
              <a:t>maintenance</a:t>
            </a:r>
          </a:p>
        </p:txBody>
      </p:sp>
      <p:cxnSp>
        <p:nvCxnSpPr>
          <p:cNvPr id="68" name="Straight Arrow Connector 67">
            <a:extLst>
              <a:ext uri="{FF2B5EF4-FFF2-40B4-BE49-F238E27FC236}">
                <a16:creationId xmlns:a16="http://schemas.microsoft.com/office/drawing/2014/main" id="{7C156D44-4931-91F4-4CEB-023FD3054A91}"/>
              </a:ext>
            </a:extLst>
          </p:cNvPr>
          <p:cNvCxnSpPr>
            <a:cxnSpLocks/>
          </p:cNvCxnSpPr>
          <p:nvPr/>
        </p:nvCxnSpPr>
        <p:spPr>
          <a:xfrm>
            <a:off x="5878792" y="4991123"/>
            <a:ext cx="965765" cy="0"/>
          </a:xfrm>
          <a:prstGeom prst="straightConnector1">
            <a:avLst/>
          </a:prstGeom>
          <a:noFill/>
          <a:ln w="38100" cap="flat" cmpd="sng" algn="ctr">
            <a:solidFill>
              <a:sysClr val="windowText" lastClr="000000"/>
            </a:solidFill>
            <a:prstDash val="solid"/>
            <a:miter lim="800000"/>
            <a:tailEnd type="triangle"/>
          </a:ln>
          <a:effectLst/>
        </p:spPr>
      </p:cxnSp>
      <p:cxnSp>
        <p:nvCxnSpPr>
          <p:cNvPr id="69" name="Straight Arrow Connector 68">
            <a:extLst>
              <a:ext uri="{FF2B5EF4-FFF2-40B4-BE49-F238E27FC236}">
                <a16:creationId xmlns:a16="http://schemas.microsoft.com/office/drawing/2014/main" id="{F41A52D6-BFEC-FDD1-6A15-DA689D02567D}"/>
              </a:ext>
            </a:extLst>
          </p:cNvPr>
          <p:cNvCxnSpPr>
            <a:cxnSpLocks/>
          </p:cNvCxnSpPr>
          <p:nvPr/>
        </p:nvCxnSpPr>
        <p:spPr>
          <a:xfrm flipV="1">
            <a:off x="9446548" y="3684610"/>
            <a:ext cx="0" cy="767183"/>
          </a:xfrm>
          <a:prstGeom prst="straightConnector1">
            <a:avLst/>
          </a:prstGeom>
          <a:noFill/>
          <a:ln w="38100" cap="flat" cmpd="sng" algn="ctr">
            <a:solidFill>
              <a:sysClr val="windowText" lastClr="000000"/>
            </a:solidFill>
            <a:prstDash val="sysDot"/>
            <a:miter lim="800000"/>
            <a:tailEnd type="triangle"/>
          </a:ln>
          <a:effectLst/>
        </p:spPr>
      </p:cxnSp>
      <p:cxnSp>
        <p:nvCxnSpPr>
          <p:cNvPr id="70" name="Straight Arrow Connector 69">
            <a:extLst>
              <a:ext uri="{FF2B5EF4-FFF2-40B4-BE49-F238E27FC236}">
                <a16:creationId xmlns:a16="http://schemas.microsoft.com/office/drawing/2014/main" id="{C0F02021-BBE0-5C73-7B4C-19BE7327FAA3}"/>
              </a:ext>
            </a:extLst>
          </p:cNvPr>
          <p:cNvCxnSpPr>
            <a:cxnSpLocks/>
          </p:cNvCxnSpPr>
          <p:nvPr/>
        </p:nvCxnSpPr>
        <p:spPr>
          <a:xfrm>
            <a:off x="8254239" y="3684610"/>
            <a:ext cx="0" cy="833492"/>
          </a:xfrm>
          <a:prstGeom prst="straightConnector1">
            <a:avLst/>
          </a:prstGeom>
          <a:noFill/>
          <a:ln w="38100" cap="flat" cmpd="sng" algn="ctr">
            <a:solidFill>
              <a:sysClr val="windowText" lastClr="000000"/>
            </a:solidFill>
            <a:prstDash val="solid"/>
            <a:miter lim="800000"/>
            <a:tailEnd type="triangle"/>
          </a:ln>
          <a:effectLst/>
        </p:spPr>
      </p:cxnSp>
      <p:sp>
        <p:nvSpPr>
          <p:cNvPr id="71" name="TextBox 70">
            <a:extLst>
              <a:ext uri="{FF2B5EF4-FFF2-40B4-BE49-F238E27FC236}">
                <a16:creationId xmlns:a16="http://schemas.microsoft.com/office/drawing/2014/main" id="{E8B7C714-B116-B6B9-663B-E867E4D54EEF}"/>
              </a:ext>
            </a:extLst>
          </p:cNvPr>
          <p:cNvSpPr txBox="1"/>
          <p:nvPr/>
        </p:nvSpPr>
        <p:spPr>
          <a:xfrm>
            <a:off x="9567719" y="3916689"/>
            <a:ext cx="15403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after response</a:t>
            </a:r>
          </a:p>
        </p:txBody>
      </p:sp>
      <p:sp>
        <p:nvSpPr>
          <p:cNvPr id="72" name="TextBox 71">
            <a:extLst>
              <a:ext uri="{FF2B5EF4-FFF2-40B4-BE49-F238E27FC236}">
                <a16:creationId xmlns:a16="http://schemas.microsoft.com/office/drawing/2014/main" id="{FC5E15C6-C94E-20DC-CD80-E6F56D3C2ACA}"/>
              </a:ext>
            </a:extLst>
          </p:cNvPr>
          <p:cNvSpPr txBox="1"/>
          <p:nvPr/>
        </p:nvSpPr>
        <p:spPr>
          <a:xfrm>
            <a:off x="6858397" y="3997041"/>
            <a:ext cx="13664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relapse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or refractory</a:t>
            </a:r>
          </a:p>
        </p:txBody>
      </p:sp>
      <p:cxnSp>
        <p:nvCxnSpPr>
          <p:cNvPr id="73" name="Straight Arrow Connector 72">
            <a:extLst>
              <a:ext uri="{FF2B5EF4-FFF2-40B4-BE49-F238E27FC236}">
                <a16:creationId xmlns:a16="http://schemas.microsoft.com/office/drawing/2014/main" id="{55C4C088-7AA0-B09A-D44C-4C990A29850D}"/>
              </a:ext>
            </a:extLst>
          </p:cNvPr>
          <p:cNvCxnSpPr>
            <a:cxnSpLocks/>
          </p:cNvCxnSpPr>
          <p:nvPr/>
        </p:nvCxnSpPr>
        <p:spPr>
          <a:xfrm flipV="1">
            <a:off x="9644413" y="2672862"/>
            <a:ext cx="419907" cy="346759"/>
          </a:xfrm>
          <a:prstGeom prst="straightConnector1">
            <a:avLst/>
          </a:prstGeom>
          <a:noFill/>
          <a:ln w="3810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AFBEEC7D-BBD8-D1BA-61EB-6655E293B919}"/>
              </a:ext>
            </a:extLst>
          </p:cNvPr>
          <p:cNvCxnSpPr>
            <a:cxnSpLocks/>
            <a:endCxn id="67" idx="1"/>
          </p:cNvCxnSpPr>
          <p:nvPr/>
        </p:nvCxnSpPr>
        <p:spPr>
          <a:xfrm>
            <a:off x="9595106" y="2082008"/>
            <a:ext cx="469214" cy="492357"/>
          </a:xfrm>
          <a:prstGeom prst="straightConnector1">
            <a:avLst/>
          </a:prstGeom>
          <a:noFill/>
          <a:ln w="38100" cap="flat" cmpd="sng" algn="ctr">
            <a:solidFill>
              <a:sysClr val="windowText" lastClr="000000"/>
            </a:solidFill>
            <a:prstDash val="sysDot"/>
            <a:miter lim="800000"/>
            <a:tailEnd type="triangle"/>
          </a:ln>
          <a:effectLst/>
        </p:spPr>
      </p:cxnSp>
      <p:sp>
        <p:nvSpPr>
          <p:cNvPr id="75" name="TextBox 74">
            <a:extLst>
              <a:ext uri="{FF2B5EF4-FFF2-40B4-BE49-F238E27FC236}">
                <a16:creationId xmlns:a16="http://schemas.microsoft.com/office/drawing/2014/main" id="{B964AF9A-5677-915E-6CF6-38B001D0CCA5}"/>
              </a:ext>
            </a:extLst>
          </p:cNvPr>
          <p:cNvSpPr txBox="1"/>
          <p:nvPr/>
        </p:nvSpPr>
        <p:spPr>
          <a:xfrm>
            <a:off x="9738540" y="3017927"/>
            <a:ext cx="764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Arial"/>
                <a:sym typeface="Arial"/>
              </a:rPr>
              <a:t>MRD+</a:t>
            </a:r>
          </a:p>
        </p:txBody>
      </p:sp>
      <p:sp>
        <p:nvSpPr>
          <p:cNvPr id="76" name="TextBox 75">
            <a:extLst>
              <a:ext uri="{FF2B5EF4-FFF2-40B4-BE49-F238E27FC236}">
                <a16:creationId xmlns:a16="http://schemas.microsoft.com/office/drawing/2014/main" id="{220D1CBC-CC0C-D348-A891-F4DE401ABA54}"/>
              </a:ext>
            </a:extLst>
          </p:cNvPr>
          <p:cNvSpPr txBox="1"/>
          <p:nvPr/>
        </p:nvSpPr>
        <p:spPr>
          <a:xfrm>
            <a:off x="3300716" y="3202593"/>
            <a:ext cx="266130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midostaurin</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mut+)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quizartinib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a:t>
            </a: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GO (CBF and ?non-adverse risk)</a:t>
            </a:r>
          </a:p>
        </p:txBody>
      </p:sp>
      <p:sp>
        <p:nvSpPr>
          <p:cNvPr id="78" name="TextBox 77">
            <a:extLst>
              <a:ext uri="{FF2B5EF4-FFF2-40B4-BE49-F238E27FC236}">
                <a16:creationId xmlns:a16="http://schemas.microsoft.com/office/drawing/2014/main" id="{1D1C11D1-238C-0DB3-86A1-288799CB72D4}"/>
              </a:ext>
            </a:extLst>
          </p:cNvPr>
          <p:cNvSpPr txBox="1"/>
          <p:nvPr/>
        </p:nvSpPr>
        <p:spPr>
          <a:xfrm>
            <a:off x="9756561" y="1392420"/>
            <a:ext cx="25587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quizartinib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(US, EU)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mut+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midostaurin</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(EU)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oral azacitidine</a:t>
            </a:r>
          </a:p>
        </p:txBody>
      </p:sp>
      <p:sp>
        <p:nvSpPr>
          <p:cNvPr id="80" name="TextBox 79">
            <a:extLst>
              <a:ext uri="{FF2B5EF4-FFF2-40B4-BE49-F238E27FC236}">
                <a16:creationId xmlns:a16="http://schemas.microsoft.com/office/drawing/2014/main" id="{5066CC2E-D810-B049-E495-4316106F20D1}"/>
              </a:ext>
            </a:extLst>
          </p:cNvPr>
          <p:cNvSpPr txBox="1"/>
          <p:nvPr/>
        </p:nvSpPr>
        <p:spPr>
          <a:xfrm>
            <a:off x="9658926" y="3319540"/>
            <a:ext cx="25506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0000"/>
                </a:solidFill>
                <a:effectLst/>
                <a:uLnTx/>
                <a:uFillTx/>
                <a:latin typeface="Aptos" panose="02110004020202020204"/>
                <a:ea typeface="+mn-ea"/>
                <a:cs typeface="Arial"/>
                <a:sym typeface="Arial"/>
              </a:rPr>
              <a:t>FLT3</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-ITD+ </a:t>
            </a:r>
            <a:r>
              <a:rPr kumimoji="0" lang="en-US" sz="1400" b="0" i="0" u="none" strike="noStrike" kern="0" cap="none" spc="0" normalizeH="0" baseline="0" noProof="0" dirty="0" err="1">
                <a:ln>
                  <a:noFill/>
                </a:ln>
                <a:solidFill>
                  <a:srgbClr val="FF0000"/>
                </a:solidFill>
                <a:effectLst/>
                <a:uLnTx/>
                <a:uFillTx/>
                <a:latin typeface="Aptos" panose="02110004020202020204"/>
                <a:ea typeface="+mn-ea"/>
                <a:cs typeface="Arial"/>
                <a:sym typeface="Arial"/>
              </a:rPr>
              <a:t>gilteritinib</a:t>
            </a:r>
            <a:r>
              <a:rPr kumimoji="0" lang="en-US" sz="1400" b="0" i="0" u="none" strike="noStrike" kern="0" cap="none" spc="0" normalizeH="0" baseline="0" noProof="0" dirty="0">
                <a:ln>
                  <a:noFill/>
                </a:ln>
                <a:solidFill>
                  <a:srgbClr val="FF0000"/>
                </a:solidFill>
                <a:effectLst/>
                <a:uLnTx/>
                <a:uFillTx/>
                <a:latin typeface="Aptos" panose="02110004020202020204"/>
                <a:ea typeface="+mn-ea"/>
                <a:cs typeface="Arial"/>
                <a:sym typeface="Arial"/>
              </a:rPr>
              <a:t> (off label)</a:t>
            </a:r>
          </a:p>
        </p:txBody>
      </p:sp>
      <p:cxnSp>
        <p:nvCxnSpPr>
          <p:cNvPr id="81" name="Straight Arrow Connector 80">
            <a:extLst>
              <a:ext uri="{FF2B5EF4-FFF2-40B4-BE49-F238E27FC236}">
                <a16:creationId xmlns:a16="http://schemas.microsoft.com/office/drawing/2014/main" id="{3420D2D4-500B-DF5C-EC25-816C597F2DFC}"/>
              </a:ext>
            </a:extLst>
          </p:cNvPr>
          <p:cNvCxnSpPr>
            <a:cxnSpLocks/>
          </p:cNvCxnSpPr>
          <p:nvPr/>
        </p:nvCxnSpPr>
        <p:spPr>
          <a:xfrm flipV="1">
            <a:off x="5761016" y="3553597"/>
            <a:ext cx="1177667" cy="964505"/>
          </a:xfrm>
          <a:prstGeom prst="straightConnector1">
            <a:avLst/>
          </a:prstGeom>
          <a:noFill/>
          <a:ln w="38100" cap="flat" cmpd="sng" algn="ctr">
            <a:solidFill>
              <a:sysClr val="windowText" lastClr="000000"/>
            </a:solidFill>
            <a:prstDash val="sysDot"/>
            <a:miter lim="800000"/>
            <a:tailEnd type="triangle"/>
          </a:ln>
          <a:effectLst/>
        </p:spPr>
      </p:cxnSp>
      <p:sp>
        <p:nvSpPr>
          <p:cNvPr id="2" name="TextBox 1">
            <a:extLst>
              <a:ext uri="{FF2B5EF4-FFF2-40B4-BE49-F238E27FC236}">
                <a16:creationId xmlns:a16="http://schemas.microsoft.com/office/drawing/2014/main" id="{B25862DA-972F-A220-C448-FB98A910A28E}"/>
              </a:ext>
            </a:extLst>
          </p:cNvPr>
          <p:cNvSpPr txBox="1"/>
          <p:nvPr/>
        </p:nvSpPr>
        <p:spPr>
          <a:xfrm>
            <a:off x="259980" y="5912692"/>
            <a:ext cx="118424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*other approved targeted agents in R/R AML: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enasidenib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IDH2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ivosidenib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olutasidenib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IDH1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revumenib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ziftomenib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KMT2A</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 and/or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NPM1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786800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8DD3-7B84-13E5-037A-A11FD6E3D739}"/>
              </a:ext>
            </a:extLst>
          </p:cNvPr>
          <p:cNvSpPr>
            <a:spLocks noGrp="1"/>
          </p:cNvSpPr>
          <p:nvPr>
            <p:ph type="title"/>
          </p:nvPr>
        </p:nvSpPr>
        <p:spPr>
          <a:xfrm>
            <a:off x="838200" y="0"/>
            <a:ext cx="10515600" cy="1325563"/>
          </a:xfrm>
        </p:spPr>
        <p:txBody>
          <a:bodyPr/>
          <a:lstStyle/>
          <a:p>
            <a:r>
              <a:rPr lang="en-US" b="1" dirty="0">
                <a:solidFill>
                  <a:schemeClr val="tx2">
                    <a:lumMod val="75000"/>
                    <a:lumOff val="25000"/>
                  </a:schemeClr>
                </a:solidFill>
                <a:latin typeface="Calibri" panose="020F0502020204030204" pitchFamily="34" charset="0"/>
                <a:cs typeface="Calibri" panose="020F0502020204030204" pitchFamily="34" charset="0"/>
              </a:rPr>
              <a:t>Marker Negative—how do we define this?!?</a:t>
            </a:r>
          </a:p>
        </p:txBody>
      </p:sp>
      <p:sp>
        <p:nvSpPr>
          <p:cNvPr id="45" name="Rounded Rectangle 44">
            <a:extLst>
              <a:ext uri="{FF2B5EF4-FFF2-40B4-BE49-F238E27FC236}">
                <a16:creationId xmlns:a16="http://schemas.microsoft.com/office/drawing/2014/main" id="{0FF62A0D-ACCE-DD9E-02FC-0AF15FA9F199}"/>
              </a:ext>
            </a:extLst>
          </p:cNvPr>
          <p:cNvSpPr/>
          <p:nvPr/>
        </p:nvSpPr>
        <p:spPr>
          <a:xfrm>
            <a:off x="595516"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6" name="TextBox 45">
            <a:extLst>
              <a:ext uri="{FF2B5EF4-FFF2-40B4-BE49-F238E27FC236}">
                <a16:creationId xmlns:a16="http://schemas.microsoft.com/office/drawing/2014/main" id="{9BCF1025-CC45-D4F5-FB14-3AE0DDB0EA09}"/>
              </a:ext>
            </a:extLst>
          </p:cNvPr>
          <p:cNvSpPr txBox="1"/>
          <p:nvPr/>
        </p:nvSpPr>
        <p:spPr>
          <a:xfrm>
            <a:off x="632657" y="3518816"/>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CBF</a:t>
            </a:r>
          </a:p>
        </p:txBody>
      </p:sp>
      <p:sp>
        <p:nvSpPr>
          <p:cNvPr id="47" name="Rounded Rectangle 46">
            <a:extLst>
              <a:ext uri="{FF2B5EF4-FFF2-40B4-BE49-F238E27FC236}">
                <a16:creationId xmlns:a16="http://schemas.microsoft.com/office/drawing/2014/main" id="{748D3196-7BAB-7BD4-52C8-1E5C943DBFFF}"/>
              </a:ext>
            </a:extLst>
          </p:cNvPr>
          <p:cNvSpPr/>
          <p:nvPr/>
        </p:nvSpPr>
        <p:spPr>
          <a:xfrm>
            <a:off x="9694301"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48" name="TextBox 47">
            <a:extLst>
              <a:ext uri="{FF2B5EF4-FFF2-40B4-BE49-F238E27FC236}">
                <a16:creationId xmlns:a16="http://schemas.microsoft.com/office/drawing/2014/main" id="{68739373-F933-23A0-A3F8-D50D93F97D9A}"/>
              </a:ext>
            </a:extLst>
          </p:cNvPr>
          <p:cNvSpPr txBox="1"/>
          <p:nvPr/>
        </p:nvSpPr>
        <p:spPr>
          <a:xfrm>
            <a:off x="9731442" y="5188812"/>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49" name="Rounded Rectangle 48">
            <a:extLst>
              <a:ext uri="{FF2B5EF4-FFF2-40B4-BE49-F238E27FC236}">
                <a16:creationId xmlns:a16="http://schemas.microsoft.com/office/drawing/2014/main" id="{6E7EC5C5-EFC6-39B0-3C72-7FC1FE2B5E4E}"/>
              </a:ext>
            </a:extLst>
          </p:cNvPr>
          <p:cNvSpPr/>
          <p:nvPr/>
        </p:nvSpPr>
        <p:spPr>
          <a:xfrm>
            <a:off x="2847477"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0" name="TextBox 49">
            <a:extLst>
              <a:ext uri="{FF2B5EF4-FFF2-40B4-BE49-F238E27FC236}">
                <a16:creationId xmlns:a16="http://schemas.microsoft.com/office/drawing/2014/main" id="{2C31A47B-4BF4-3A9B-7A30-EA8D81F13F92}"/>
              </a:ext>
            </a:extLst>
          </p:cNvPr>
          <p:cNvSpPr txBox="1"/>
          <p:nvPr/>
        </p:nvSpPr>
        <p:spPr>
          <a:xfrm>
            <a:off x="2884618" y="3518816"/>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FLT3mut+</a:t>
            </a:r>
          </a:p>
        </p:txBody>
      </p:sp>
      <p:sp>
        <p:nvSpPr>
          <p:cNvPr id="51" name="Rounded Rectangle 50">
            <a:extLst>
              <a:ext uri="{FF2B5EF4-FFF2-40B4-BE49-F238E27FC236}">
                <a16:creationId xmlns:a16="http://schemas.microsoft.com/office/drawing/2014/main" id="{2E456F84-E3DC-615F-FD53-FFFAFA7A3953}"/>
              </a:ext>
            </a:extLst>
          </p:cNvPr>
          <p:cNvSpPr/>
          <p:nvPr/>
        </p:nvSpPr>
        <p:spPr>
          <a:xfrm>
            <a:off x="356549"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2" name="TextBox 51">
            <a:extLst>
              <a:ext uri="{FF2B5EF4-FFF2-40B4-BE49-F238E27FC236}">
                <a16:creationId xmlns:a16="http://schemas.microsoft.com/office/drawing/2014/main" id="{C3C62D57-0715-B586-BD9E-AD50EE0D93CC}"/>
              </a:ext>
            </a:extLst>
          </p:cNvPr>
          <p:cNvSpPr txBox="1"/>
          <p:nvPr/>
        </p:nvSpPr>
        <p:spPr>
          <a:xfrm>
            <a:off x="393690" y="5362980"/>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m</a:t>
            </a: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IDH</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1/2?</a:t>
            </a:r>
          </a:p>
        </p:txBody>
      </p:sp>
      <p:sp>
        <p:nvSpPr>
          <p:cNvPr id="55" name="Rounded Rectangle 54">
            <a:extLst>
              <a:ext uri="{FF2B5EF4-FFF2-40B4-BE49-F238E27FC236}">
                <a16:creationId xmlns:a16="http://schemas.microsoft.com/office/drawing/2014/main" id="{989BA449-F545-73DC-2FD7-CAC8C9D896DC}"/>
              </a:ext>
            </a:extLst>
          </p:cNvPr>
          <p:cNvSpPr/>
          <p:nvPr/>
        </p:nvSpPr>
        <p:spPr>
          <a:xfrm>
            <a:off x="5045596" y="3422984"/>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6" name="TextBox 55">
            <a:extLst>
              <a:ext uri="{FF2B5EF4-FFF2-40B4-BE49-F238E27FC236}">
                <a16:creationId xmlns:a16="http://schemas.microsoft.com/office/drawing/2014/main" id="{F1E8DEE9-3649-F2BF-2509-BE8C0F98727D}"/>
              </a:ext>
            </a:extLst>
          </p:cNvPr>
          <p:cNvSpPr txBox="1"/>
          <p:nvPr/>
        </p:nvSpPr>
        <p:spPr>
          <a:xfrm>
            <a:off x="5082737" y="3344648"/>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57" name="Rounded Rectangle 56">
            <a:extLst>
              <a:ext uri="{FF2B5EF4-FFF2-40B4-BE49-F238E27FC236}">
                <a16:creationId xmlns:a16="http://schemas.microsoft.com/office/drawing/2014/main" id="{70D4E5CB-0ECA-D13A-E0F0-B79963EEBB1D}"/>
              </a:ext>
            </a:extLst>
          </p:cNvPr>
          <p:cNvSpPr/>
          <p:nvPr/>
        </p:nvSpPr>
        <p:spPr>
          <a:xfrm>
            <a:off x="7201020" y="5267148"/>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58" name="TextBox 57">
            <a:extLst>
              <a:ext uri="{FF2B5EF4-FFF2-40B4-BE49-F238E27FC236}">
                <a16:creationId xmlns:a16="http://schemas.microsoft.com/office/drawing/2014/main" id="{FEBC4889-0773-9221-F868-4D735FB8B9CA}"/>
              </a:ext>
            </a:extLst>
          </p:cNvPr>
          <p:cNvSpPr txBox="1"/>
          <p:nvPr/>
        </p:nvSpPr>
        <p:spPr>
          <a:xfrm>
            <a:off x="7238161" y="5362980"/>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TP53?</a:t>
            </a:r>
          </a:p>
        </p:txBody>
      </p:sp>
      <p:sp>
        <p:nvSpPr>
          <p:cNvPr id="59" name="Rounded Rectangle 58">
            <a:extLst>
              <a:ext uri="{FF2B5EF4-FFF2-40B4-BE49-F238E27FC236}">
                <a16:creationId xmlns:a16="http://schemas.microsoft.com/office/drawing/2014/main" id="{411544DD-5F0E-B87D-BB1A-FD1BAC633017}"/>
              </a:ext>
            </a:extLst>
          </p:cNvPr>
          <p:cNvSpPr/>
          <p:nvPr/>
        </p:nvSpPr>
        <p:spPr>
          <a:xfrm>
            <a:off x="720831" y="1871480"/>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0" name="TextBox 59">
            <a:extLst>
              <a:ext uri="{FF2B5EF4-FFF2-40B4-BE49-F238E27FC236}">
                <a16:creationId xmlns:a16="http://schemas.microsoft.com/office/drawing/2014/main" id="{D5E1AA8D-3184-EA39-86C6-DE4E877AA8C7}"/>
              </a:ext>
            </a:extLst>
          </p:cNvPr>
          <p:cNvSpPr txBox="1"/>
          <p:nvPr/>
        </p:nvSpPr>
        <p:spPr>
          <a:xfrm>
            <a:off x="757972" y="1967312"/>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APL</a:t>
            </a:r>
          </a:p>
        </p:txBody>
      </p:sp>
      <p:sp>
        <p:nvSpPr>
          <p:cNvPr id="64" name="Rounded Rectangle 63">
            <a:extLst>
              <a:ext uri="{FF2B5EF4-FFF2-40B4-BE49-F238E27FC236}">
                <a16:creationId xmlns:a16="http://schemas.microsoft.com/office/drawing/2014/main" id="{0C90FFDF-A059-3DB8-0771-7F211B61F01F}"/>
              </a:ext>
            </a:extLst>
          </p:cNvPr>
          <p:cNvSpPr/>
          <p:nvPr/>
        </p:nvSpPr>
        <p:spPr>
          <a:xfrm>
            <a:off x="2955947" y="1859222"/>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5" name="TextBox 64">
            <a:extLst>
              <a:ext uri="{FF2B5EF4-FFF2-40B4-BE49-F238E27FC236}">
                <a16:creationId xmlns:a16="http://schemas.microsoft.com/office/drawing/2014/main" id="{E7801830-B54F-72EA-4B9F-BDCC5F523CDF}"/>
              </a:ext>
            </a:extLst>
          </p:cNvPr>
          <p:cNvSpPr txBox="1"/>
          <p:nvPr/>
        </p:nvSpPr>
        <p:spPr>
          <a:xfrm>
            <a:off x="2993088" y="1780886"/>
            <a:ext cx="17077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else</a:t>
            </a:r>
          </a:p>
        </p:txBody>
      </p:sp>
      <p:sp>
        <p:nvSpPr>
          <p:cNvPr id="66" name="Rounded Rectangle 65">
            <a:extLst>
              <a:ext uri="{FF2B5EF4-FFF2-40B4-BE49-F238E27FC236}">
                <a16:creationId xmlns:a16="http://schemas.microsoft.com/office/drawing/2014/main" id="{FBC54202-6924-59E9-E6D1-A0D8322FCE7F}"/>
              </a:ext>
            </a:extLst>
          </p:cNvPr>
          <p:cNvSpPr/>
          <p:nvPr/>
        </p:nvSpPr>
        <p:spPr>
          <a:xfrm>
            <a:off x="2449715" y="5263730"/>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67" name="TextBox 66">
            <a:extLst>
              <a:ext uri="{FF2B5EF4-FFF2-40B4-BE49-F238E27FC236}">
                <a16:creationId xmlns:a16="http://schemas.microsoft.com/office/drawing/2014/main" id="{CEF2C578-4671-ECE9-053A-9A9670FB17B3}"/>
              </a:ext>
            </a:extLst>
          </p:cNvPr>
          <p:cNvSpPr txBox="1"/>
          <p:nvPr/>
        </p:nvSpPr>
        <p:spPr>
          <a:xfrm>
            <a:off x="2501367" y="5359562"/>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NPM1</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69" name="Rounded Rectangle 68">
            <a:extLst>
              <a:ext uri="{FF2B5EF4-FFF2-40B4-BE49-F238E27FC236}">
                <a16:creationId xmlns:a16="http://schemas.microsoft.com/office/drawing/2014/main" id="{E0CF6BC2-A1B2-74D5-2B04-4FCCE43D90ED}"/>
              </a:ext>
            </a:extLst>
          </p:cNvPr>
          <p:cNvSpPr/>
          <p:nvPr/>
        </p:nvSpPr>
        <p:spPr>
          <a:xfrm>
            <a:off x="4488977" y="5270986"/>
            <a:ext cx="1788460" cy="6589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Arial"/>
              <a:sym typeface="Arial"/>
            </a:endParaRPr>
          </a:p>
        </p:txBody>
      </p:sp>
      <p:sp>
        <p:nvSpPr>
          <p:cNvPr id="70" name="TextBox 69">
            <a:extLst>
              <a:ext uri="{FF2B5EF4-FFF2-40B4-BE49-F238E27FC236}">
                <a16:creationId xmlns:a16="http://schemas.microsoft.com/office/drawing/2014/main" id="{53424BE3-AB80-E8AD-E0FF-30C74F73AD43}"/>
              </a:ext>
            </a:extLst>
          </p:cNvPr>
          <p:cNvSpPr txBox="1"/>
          <p:nvPr/>
        </p:nvSpPr>
        <p:spPr>
          <a:xfrm>
            <a:off x="4540629" y="5366818"/>
            <a:ext cx="1707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KMT2A</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76" name="Left Bracket 75">
            <a:extLst>
              <a:ext uri="{FF2B5EF4-FFF2-40B4-BE49-F238E27FC236}">
                <a16:creationId xmlns:a16="http://schemas.microsoft.com/office/drawing/2014/main" id="{D4BB43B5-10FC-4C9A-7A07-E51EF457510E}"/>
              </a:ext>
            </a:extLst>
          </p:cNvPr>
          <p:cNvSpPr/>
          <p:nvPr/>
        </p:nvSpPr>
        <p:spPr>
          <a:xfrm rot="5400000">
            <a:off x="6157482" y="1578676"/>
            <a:ext cx="314355" cy="592372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Left Bracket 76">
            <a:extLst>
              <a:ext uri="{FF2B5EF4-FFF2-40B4-BE49-F238E27FC236}">
                <a16:creationId xmlns:a16="http://schemas.microsoft.com/office/drawing/2014/main" id="{C5AFFE92-5610-8B60-1137-2206D0B9F2D4}"/>
              </a:ext>
            </a:extLst>
          </p:cNvPr>
          <p:cNvSpPr/>
          <p:nvPr/>
        </p:nvSpPr>
        <p:spPr>
          <a:xfrm rot="5400000">
            <a:off x="3182004" y="2809676"/>
            <a:ext cx="340927" cy="415175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Left Bracket 77">
            <a:extLst>
              <a:ext uri="{FF2B5EF4-FFF2-40B4-BE49-F238E27FC236}">
                <a16:creationId xmlns:a16="http://schemas.microsoft.com/office/drawing/2014/main" id="{491370DC-59D0-BDC4-74B0-728CEB0BF690}"/>
              </a:ext>
            </a:extLst>
          </p:cNvPr>
          <p:cNvSpPr/>
          <p:nvPr/>
        </p:nvSpPr>
        <p:spPr>
          <a:xfrm rot="5400000">
            <a:off x="9126103" y="3685094"/>
            <a:ext cx="340927" cy="239519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80" name="Straight Connector 79">
            <a:extLst>
              <a:ext uri="{FF2B5EF4-FFF2-40B4-BE49-F238E27FC236}">
                <a16:creationId xmlns:a16="http://schemas.microsoft.com/office/drawing/2014/main" id="{B6CB6D23-DBEE-3F8C-D372-34254D0B3795}"/>
              </a:ext>
            </a:extLst>
          </p:cNvPr>
          <p:cNvCxnSpPr/>
          <p:nvPr/>
        </p:nvCxnSpPr>
        <p:spPr>
          <a:xfrm>
            <a:off x="3352800" y="4712227"/>
            <a:ext cx="0" cy="3409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12D592A-C9A6-4FA5-CCA0-5E8FC0BE9791}"/>
              </a:ext>
            </a:extLst>
          </p:cNvPr>
          <p:cNvCxnSpPr>
            <a:cxnSpLocks/>
          </p:cNvCxnSpPr>
          <p:nvPr/>
        </p:nvCxnSpPr>
        <p:spPr>
          <a:xfrm>
            <a:off x="5929086" y="4077122"/>
            <a:ext cx="0" cy="306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9F5C60A-4E65-5292-64E5-D7E7918548E9}"/>
              </a:ext>
            </a:extLst>
          </p:cNvPr>
          <p:cNvCxnSpPr/>
          <p:nvPr/>
        </p:nvCxnSpPr>
        <p:spPr>
          <a:xfrm>
            <a:off x="3737109" y="2887485"/>
            <a:ext cx="0" cy="340928"/>
          </a:xfrm>
          <a:prstGeom prst="line">
            <a:avLst/>
          </a:prstGeom>
        </p:spPr>
        <p:style>
          <a:lnRef idx="2">
            <a:schemeClr val="accent1"/>
          </a:lnRef>
          <a:fillRef idx="0">
            <a:schemeClr val="accent1"/>
          </a:fillRef>
          <a:effectRef idx="1">
            <a:schemeClr val="accent1"/>
          </a:effectRef>
          <a:fontRef idx="minor">
            <a:schemeClr val="tx1"/>
          </a:fontRef>
        </p:style>
      </p:cxnSp>
      <p:sp>
        <p:nvSpPr>
          <p:cNvPr id="85" name="Left Bracket 84">
            <a:extLst>
              <a:ext uri="{FF2B5EF4-FFF2-40B4-BE49-F238E27FC236}">
                <a16:creationId xmlns:a16="http://schemas.microsoft.com/office/drawing/2014/main" id="{7BD9DFBB-6550-DB25-8D4C-1A31B79EB083}"/>
              </a:ext>
            </a:extLst>
          </p:cNvPr>
          <p:cNvSpPr/>
          <p:nvPr/>
        </p:nvSpPr>
        <p:spPr>
          <a:xfrm rot="5400000">
            <a:off x="3718713" y="991562"/>
            <a:ext cx="340927" cy="415175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86" name="Straight Connector 85">
            <a:extLst>
              <a:ext uri="{FF2B5EF4-FFF2-40B4-BE49-F238E27FC236}">
                <a16:creationId xmlns:a16="http://schemas.microsoft.com/office/drawing/2014/main" id="{8D66FBCD-BEA0-9F99-1E2F-180B6474624E}"/>
              </a:ext>
            </a:extLst>
          </p:cNvPr>
          <p:cNvCxnSpPr/>
          <p:nvPr/>
        </p:nvCxnSpPr>
        <p:spPr>
          <a:xfrm>
            <a:off x="3737107" y="2546557"/>
            <a:ext cx="0" cy="340928"/>
          </a:xfrm>
          <a:prstGeom prst="line">
            <a:avLst/>
          </a:prstGeom>
        </p:spPr>
        <p:style>
          <a:lnRef idx="2">
            <a:schemeClr val="accent1"/>
          </a:lnRef>
          <a:fillRef idx="0">
            <a:schemeClr val="accent1"/>
          </a:fillRef>
          <a:effectRef idx="1">
            <a:schemeClr val="accent1"/>
          </a:effectRef>
          <a:fontRef idx="minor">
            <a:schemeClr val="tx1"/>
          </a:fontRef>
        </p:style>
      </p:cxnSp>
      <p:sp>
        <p:nvSpPr>
          <p:cNvPr id="89" name="Rectangle 88">
            <a:extLst>
              <a:ext uri="{FF2B5EF4-FFF2-40B4-BE49-F238E27FC236}">
                <a16:creationId xmlns:a16="http://schemas.microsoft.com/office/drawing/2014/main" id="{AFB97CA8-0AB0-5C63-03B0-1FA369B1D99F}"/>
              </a:ext>
            </a:extLst>
          </p:cNvPr>
          <p:cNvSpPr/>
          <p:nvPr/>
        </p:nvSpPr>
        <p:spPr>
          <a:xfrm>
            <a:off x="5943107" y="4230240"/>
            <a:ext cx="5154052" cy="95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964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75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75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75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75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75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750"/>
                                        <p:tgtEl>
                                          <p:spTgt spid="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750"/>
                                        <p:tgtEl>
                                          <p:spTgt spid="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750"/>
                                        <p:tgtEl>
                                          <p:spTgt spid="55"/>
                                        </p:tgtEl>
                                      </p:cBhvr>
                                    </p:animEffect>
                                  </p:childTnLst>
                                </p:cTn>
                              </p:par>
                              <p:par>
                                <p:cTn id="34" presetID="10" presetClass="entr" presetSubtype="0" fill="hold"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750"/>
                                        <p:tgtEl>
                                          <p:spTgt spid="8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750"/>
                                        <p:tgtEl>
                                          <p:spTgt spid="85"/>
                                        </p:tgtEl>
                                      </p:cBhvr>
                                    </p:animEffect>
                                  </p:childTnLst>
                                </p:cTn>
                              </p:par>
                              <p:par>
                                <p:cTn id="40" presetID="10" presetClass="entr" presetSubtype="0" fill="hold"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75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75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750"/>
                                        <p:tgtEl>
                                          <p:spTgt spid="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75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75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750"/>
                                        <p:tgtEl>
                                          <p:spTgt spid="6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750"/>
                                        <p:tgtEl>
                                          <p:spTgt spid="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750"/>
                                        <p:tgtEl>
                                          <p:spTgt spid="7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fade">
                                      <p:cBhvr>
                                        <p:cTn id="68" dur="750"/>
                                        <p:tgtEl>
                                          <p:spTgt spid="77"/>
                                        </p:tgtEl>
                                      </p:cBhvr>
                                    </p:animEffect>
                                  </p:childTnLst>
                                </p:cTn>
                              </p:par>
                              <p:par>
                                <p:cTn id="69" presetID="10"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750"/>
                                        <p:tgtEl>
                                          <p:spTgt spid="80"/>
                                        </p:tgtEl>
                                      </p:cBhvr>
                                    </p:animEffect>
                                  </p:childTnLst>
                                </p:cTn>
                              </p:par>
                              <p:par>
                                <p:cTn id="72" presetID="10" presetClass="entr" presetSubtype="0" fill="hold" nodeType="with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750"/>
                                        <p:tgtEl>
                                          <p:spTgt spid="8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750"/>
                                        <p:tgtEl>
                                          <p:spTgt spid="78"/>
                                        </p:tgtEl>
                                      </p:cBhvr>
                                    </p:animEffect>
                                  </p:childTnLst>
                                </p:cTn>
                              </p:par>
                              <p:par>
                                <p:cTn id="80" presetID="10" presetClass="exit" presetSubtype="0" fill="hold" grpId="0" nodeType="withEffect">
                                  <p:stCondLst>
                                    <p:cond delay="0"/>
                                  </p:stCondLst>
                                  <p:childTnLst>
                                    <p:animEffect transition="out" filter="fade">
                                      <p:cBhvr>
                                        <p:cTn id="81" dur="750"/>
                                        <p:tgtEl>
                                          <p:spTgt spid="89"/>
                                        </p:tgtEl>
                                      </p:cBhvr>
                                    </p:animEffect>
                                    <p:set>
                                      <p:cBhvr>
                                        <p:cTn id="82" dur="1" fill="hold">
                                          <p:stCondLst>
                                            <p:cond delay="749"/>
                                          </p:stCondLst>
                                        </p:cTn>
                                        <p:tgtEl>
                                          <p:spTgt spid="89"/>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animBg="1"/>
      <p:bldP spid="50" grpId="0"/>
      <p:bldP spid="51" grpId="0" animBg="1"/>
      <p:bldP spid="52" grpId="0"/>
      <p:bldP spid="55" grpId="0" animBg="1"/>
      <p:bldP spid="57" grpId="0" animBg="1"/>
      <p:bldP spid="58" grpId="0"/>
      <p:bldP spid="59" grpId="0" animBg="1"/>
      <p:bldP spid="60" grpId="0"/>
      <p:bldP spid="64" grpId="0" animBg="1"/>
      <p:bldP spid="65" grpId="0"/>
      <p:bldP spid="66" grpId="0" animBg="1"/>
      <p:bldP spid="67" grpId="0"/>
      <p:bldP spid="69" grpId="0" animBg="1"/>
      <p:bldP spid="70" grpId="0"/>
      <p:bldP spid="76" grpId="0" animBg="1"/>
      <p:bldP spid="77" grpId="0" animBg="1"/>
      <p:bldP spid="78" grpId="0" animBg="1"/>
      <p:bldP spid="85" grpId="0" animBg="1"/>
      <p:bldP spid="8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C59362-CCE2-E841-B5BB-6B03C3A403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81591" y="1731500"/>
            <a:ext cx="8296507" cy="4160515"/>
          </a:xfrm>
          <a:prstGeom prst="rect">
            <a:avLst/>
          </a:prstGeom>
        </p:spPr>
      </p:pic>
      <p:sp>
        <p:nvSpPr>
          <p:cNvPr id="2" name="Title 1">
            <a:extLst>
              <a:ext uri="{FF2B5EF4-FFF2-40B4-BE49-F238E27FC236}">
                <a16:creationId xmlns:a16="http://schemas.microsoft.com/office/drawing/2014/main" id="{28300025-A76A-0549-A1BD-6916A603737E}"/>
              </a:ext>
            </a:extLst>
          </p:cNvPr>
          <p:cNvSpPr>
            <a:spLocks noGrp="1"/>
          </p:cNvSpPr>
          <p:nvPr>
            <p:ph type="title"/>
          </p:nvPr>
        </p:nvSpPr>
        <p:spPr>
          <a:xfrm>
            <a:off x="838199" y="0"/>
            <a:ext cx="11210365" cy="1325563"/>
          </a:xfrm>
        </p:spPr>
        <p:txBody>
          <a:bodyPr/>
          <a:lstStyle/>
          <a:p>
            <a:r>
              <a:rPr lang="en-US" b="1" dirty="0">
                <a:solidFill>
                  <a:schemeClr val="accent1">
                    <a:lumMod val="75000"/>
                  </a:schemeClr>
                </a:solidFill>
                <a:latin typeface="+mn-lt"/>
              </a:rPr>
              <a:t>Which AML subsets really need 7&amp;3 alone?</a:t>
            </a:r>
          </a:p>
        </p:txBody>
      </p:sp>
      <p:sp>
        <p:nvSpPr>
          <p:cNvPr id="5" name="Triangle 4">
            <a:extLst>
              <a:ext uri="{FF2B5EF4-FFF2-40B4-BE49-F238E27FC236}">
                <a16:creationId xmlns:a16="http://schemas.microsoft.com/office/drawing/2014/main" id="{C731DF10-599C-744A-B7D2-BCC069428AE4}"/>
              </a:ext>
            </a:extLst>
          </p:cNvPr>
          <p:cNvSpPr/>
          <p:nvPr/>
        </p:nvSpPr>
        <p:spPr>
          <a:xfrm rot="12193643">
            <a:off x="5844539" y="2077158"/>
            <a:ext cx="1150596" cy="1577323"/>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riangle 5">
            <a:extLst>
              <a:ext uri="{FF2B5EF4-FFF2-40B4-BE49-F238E27FC236}">
                <a16:creationId xmlns:a16="http://schemas.microsoft.com/office/drawing/2014/main" id="{33A1C3D1-4967-2242-A902-20FFEA0A917F}"/>
              </a:ext>
            </a:extLst>
          </p:cNvPr>
          <p:cNvSpPr/>
          <p:nvPr/>
        </p:nvSpPr>
        <p:spPr>
          <a:xfrm rot="14728803">
            <a:off x="6237940" y="2392666"/>
            <a:ext cx="1132796" cy="1532016"/>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riangle 7">
            <a:extLst>
              <a:ext uri="{FF2B5EF4-FFF2-40B4-BE49-F238E27FC236}">
                <a16:creationId xmlns:a16="http://schemas.microsoft.com/office/drawing/2014/main" id="{ADA7A20F-ACC9-A04F-AD9A-C09C829640EA}"/>
              </a:ext>
            </a:extLst>
          </p:cNvPr>
          <p:cNvSpPr/>
          <p:nvPr/>
        </p:nvSpPr>
        <p:spPr>
          <a:xfrm rot="20239490">
            <a:off x="5489282" y="3601386"/>
            <a:ext cx="1620631" cy="1504680"/>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5C69021-D2B0-7B49-B405-BA3D3BFF83F9}"/>
              </a:ext>
            </a:extLst>
          </p:cNvPr>
          <p:cNvSpPr txBox="1"/>
          <p:nvPr/>
        </p:nvSpPr>
        <p:spPr>
          <a:xfrm>
            <a:off x="3022519" y="4180150"/>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3" name="TextBox 12">
            <a:extLst>
              <a:ext uri="{FF2B5EF4-FFF2-40B4-BE49-F238E27FC236}">
                <a16:creationId xmlns:a16="http://schemas.microsoft.com/office/drawing/2014/main" id="{D5E224F4-718B-F64D-8389-B613FEDC2431}"/>
              </a:ext>
            </a:extLst>
          </p:cNvPr>
          <p:cNvSpPr txBox="1"/>
          <p:nvPr/>
        </p:nvSpPr>
        <p:spPr>
          <a:xfrm>
            <a:off x="8751645" y="4413157"/>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4" name="TextBox 13">
            <a:extLst>
              <a:ext uri="{FF2B5EF4-FFF2-40B4-BE49-F238E27FC236}">
                <a16:creationId xmlns:a16="http://schemas.microsoft.com/office/drawing/2014/main" id="{6E16078C-8B32-D842-AA9F-E6CD53026E52}"/>
              </a:ext>
            </a:extLst>
          </p:cNvPr>
          <p:cNvSpPr txBox="1"/>
          <p:nvPr/>
        </p:nvSpPr>
        <p:spPr>
          <a:xfrm>
            <a:off x="8860326" y="6557987"/>
            <a:ext cx="3331674" cy="276995"/>
          </a:xfrm>
          <a:prstGeom prst="rect">
            <a:avLst/>
          </a:prstGeom>
          <a:noFill/>
        </p:spPr>
        <p:txBody>
          <a:bodyPr wrap="none" lIns="91436" tIns="45718" rIns="91436" bIns="4571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prstClr val="black"/>
                </a:solidFill>
                <a:effectLst/>
                <a:uLnTx/>
                <a:uFillTx/>
                <a:latin typeface="Aptos" panose="02110004020202020204"/>
                <a:ea typeface="+mn-ea"/>
                <a:cs typeface="+mn-cs"/>
              </a:rPr>
              <a:t>Grimwade</a:t>
            </a:r>
            <a:r>
              <a:rPr kumimoji="0" lang="nl-NL" sz="1200" b="0" i="0" u="none" strike="noStrike" kern="1200" cap="none" spc="0" normalizeH="0" baseline="0" noProof="0" dirty="0">
                <a:ln>
                  <a:noFill/>
                </a:ln>
                <a:solidFill>
                  <a:prstClr val="black"/>
                </a:solidFill>
                <a:effectLst/>
                <a:uLnTx/>
                <a:uFillTx/>
                <a:latin typeface="Aptos" panose="02110004020202020204"/>
                <a:ea typeface="+mn-ea"/>
                <a:cs typeface="+mn-cs"/>
              </a:rPr>
              <a:t> D, et al. Blood. 2016 Jan 7;127(1):29-41</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riangle 14">
            <a:extLst>
              <a:ext uri="{FF2B5EF4-FFF2-40B4-BE49-F238E27FC236}">
                <a16:creationId xmlns:a16="http://schemas.microsoft.com/office/drawing/2014/main" id="{D5C8B1DA-F84D-CF40-9FA6-2D74AA4701DD}"/>
              </a:ext>
            </a:extLst>
          </p:cNvPr>
          <p:cNvSpPr/>
          <p:nvPr/>
        </p:nvSpPr>
        <p:spPr>
          <a:xfrm rot="15767371">
            <a:off x="6350226" y="2582903"/>
            <a:ext cx="1205613" cy="1558547"/>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7" name="Straight Arrow Connector 16">
            <a:extLst>
              <a:ext uri="{FF2B5EF4-FFF2-40B4-BE49-F238E27FC236}">
                <a16:creationId xmlns:a16="http://schemas.microsoft.com/office/drawing/2014/main" id="{48B5E5D7-7ECE-204A-A74B-E62DFAB03BB5}"/>
              </a:ext>
            </a:extLst>
          </p:cNvPr>
          <p:cNvCxnSpPr/>
          <p:nvPr/>
        </p:nvCxnSpPr>
        <p:spPr>
          <a:xfrm>
            <a:off x="4991906" y="1690766"/>
            <a:ext cx="463296" cy="16657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C120328-D8D6-6748-9F5F-4F44DFB7C088}"/>
              </a:ext>
            </a:extLst>
          </p:cNvPr>
          <p:cNvCxnSpPr>
            <a:cxnSpLocks/>
          </p:cNvCxnSpPr>
          <p:nvPr/>
        </p:nvCxnSpPr>
        <p:spPr>
          <a:xfrm flipV="1">
            <a:off x="2758909" y="4058027"/>
            <a:ext cx="580036" cy="1045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37EA30-C47E-2242-A805-4FB7C99BFCE4}"/>
              </a:ext>
            </a:extLst>
          </p:cNvPr>
          <p:cNvSpPr txBox="1"/>
          <p:nvPr/>
        </p:nvSpPr>
        <p:spPr>
          <a:xfrm>
            <a:off x="1223925" y="4018425"/>
            <a:ext cx="1469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ELN favorable</a:t>
            </a:r>
          </a:p>
        </p:txBody>
      </p:sp>
      <p:sp>
        <p:nvSpPr>
          <p:cNvPr id="9" name="TextBox 8">
            <a:extLst>
              <a:ext uri="{FF2B5EF4-FFF2-40B4-BE49-F238E27FC236}">
                <a16:creationId xmlns:a16="http://schemas.microsoft.com/office/drawing/2014/main" id="{8CE52FAE-EC7A-6941-B572-A7982C136968}"/>
              </a:ext>
            </a:extLst>
          </p:cNvPr>
          <p:cNvSpPr txBox="1"/>
          <p:nvPr/>
        </p:nvSpPr>
        <p:spPr>
          <a:xfrm>
            <a:off x="2508863" y="1325563"/>
            <a:ext cx="41838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genetically similar to AML in older patients</a:t>
            </a:r>
          </a:p>
        </p:txBody>
      </p:sp>
      <p:sp>
        <p:nvSpPr>
          <p:cNvPr id="10" name="Triangle 9">
            <a:extLst>
              <a:ext uri="{FF2B5EF4-FFF2-40B4-BE49-F238E27FC236}">
                <a16:creationId xmlns:a16="http://schemas.microsoft.com/office/drawing/2014/main" id="{62AFEDE8-40DF-EBB0-5DE9-2BF83F8661A8}"/>
              </a:ext>
            </a:extLst>
          </p:cNvPr>
          <p:cNvSpPr/>
          <p:nvPr/>
        </p:nvSpPr>
        <p:spPr>
          <a:xfrm rot="2257951">
            <a:off x="4869299" y="3472320"/>
            <a:ext cx="1620631" cy="1504680"/>
          </a:xfrm>
          <a:prstGeom prst="triangle">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6" name="Straight Arrow Connector 15">
            <a:extLst>
              <a:ext uri="{FF2B5EF4-FFF2-40B4-BE49-F238E27FC236}">
                <a16:creationId xmlns:a16="http://schemas.microsoft.com/office/drawing/2014/main" id="{FE856464-6B54-8B97-CAC5-E67942D3D34A}"/>
              </a:ext>
            </a:extLst>
          </p:cNvPr>
          <p:cNvCxnSpPr>
            <a:cxnSpLocks/>
          </p:cNvCxnSpPr>
          <p:nvPr/>
        </p:nvCxnSpPr>
        <p:spPr>
          <a:xfrm>
            <a:off x="4991906" y="1666587"/>
            <a:ext cx="0" cy="49129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328B1D-C20D-FE5C-EE78-695F7BF927A6}"/>
              </a:ext>
            </a:extLst>
          </p:cNvPr>
          <p:cNvCxnSpPr>
            <a:cxnSpLocks/>
          </p:cNvCxnSpPr>
          <p:nvPr/>
        </p:nvCxnSpPr>
        <p:spPr>
          <a:xfrm flipH="1">
            <a:off x="4227945" y="1690766"/>
            <a:ext cx="742831" cy="14679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37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7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75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4" grpId="0"/>
      <p:bldP spid="13" grpId="0"/>
      <p:bldP spid="15" grpId="0" animBg="1"/>
      <p:bldP spid="3" grpId="0"/>
      <p:bldP spid="9" grpId="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BA2A-887D-B1B6-488A-A583181419D9}"/>
              </a:ext>
            </a:extLst>
          </p:cNvPr>
          <p:cNvSpPr>
            <a:spLocks noGrp="1"/>
          </p:cNvSpPr>
          <p:nvPr>
            <p:ph type="title"/>
          </p:nvPr>
        </p:nvSpPr>
        <p:spPr>
          <a:xfrm>
            <a:off x="673685" y="31212"/>
            <a:ext cx="10515600" cy="1325563"/>
          </a:xfrm>
        </p:spPr>
        <p:txBody>
          <a:bodyPr/>
          <a:lstStyle/>
          <a:p>
            <a:r>
              <a:rPr lang="en-US" dirty="0"/>
              <a:t>AML with mutated </a:t>
            </a:r>
            <a:r>
              <a:rPr lang="en-US" i="1" dirty="0"/>
              <a:t>TP53</a:t>
            </a:r>
          </a:p>
        </p:txBody>
      </p:sp>
      <p:sp>
        <p:nvSpPr>
          <p:cNvPr id="5" name="TextBox 4">
            <a:extLst>
              <a:ext uri="{FF2B5EF4-FFF2-40B4-BE49-F238E27FC236}">
                <a16:creationId xmlns:a16="http://schemas.microsoft.com/office/drawing/2014/main" id="{3C0D1939-0273-FE96-509B-1506C02B8E8E}"/>
              </a:ext>
            </a:extLst>
          </p:cNvPr>
          <p:cNvSpPr txBox="1"/>
          <p:nvPr/>
        </p:nvSpPr>
        <p:spPr>
          <a:xfrm>
            <a:off x="7029668" y="6334780"/>
            <a:ext cx="51940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Papaemmanuil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 et al. N Engl J Med. 2016 Jun 9;374(23):2209-2221.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Döhner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 et al. Blood. 2024 Nov 21;144(21):2211-2222</a:t>
            </a:r>
          </a:p>
        </p:txBody>
      </p:sp>
      <p:sp>
        <p:nvSpPr>
          <p:cNvPr id="6" name="TextBox 5">
            <a:extLst>
              <a:ext uri="{FF2B5EF4-FFF2-40B4-BE49-F238E27FC236}">
                <a16:creationId xmlns:a16="http://schemas.microsoft.com/office/drawing/2014/main" id="{A17CC95F-F27A-28ED-28F8-1E076E29A9CA}"/>
              </a:ext>
            </a:extLst>
          </p:cNvPr>
          <p:cNvSpPr txBox="1"/>
          <p:nvPr/>
        </p:nvSpPr>
        <p:spPr>
          <a:xfrm>
            <a:off x="2181505" y="1016892"/>
            <a:ext cx="257346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Intensive chemotherapy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777C8C16-AFAE-0FE3-262F-4CC70C26E8DE}"/>
              </a:ext>
            </a:extLst>
          </p:cNvPr>
          <p:cNvGrpSpPr/>
          <p:nvPr/>
        </p:nvGrpSpPr>
        <p:grpSpPr>
          <a:xfrm>
            <a:off x="5954368" y="1149603"/>
            <a:ext cx="5338107" cy="3529254"/>
            <a:chOff x="149164" y="2164767"/>
            <a:chExt cx="6203740" cy="4101562"/>
          </a:xfrm>
        </p:grpSpPr>
        <p:grpSp>
          <p:nvGrpSpPr>
            <p:cNvPr id="8" name="Group 7">
              <a:extLst>
                <a:ext uri="{FF2B5EF4-FFF2-40B4-BE49-F238E27FC236}">
                  <a16:creationId xmlns:a16="http://schemas.microsoft.com/office/drawing/2014/main" id="{6267972C-A64B-F862-B638-07B16EBAE5F3}"/>
                </a:ext>
              </a:extLst>
            </p:cNvPr>
            <p:cNvGrpSpPr/>
            <p:nvPr/>
          </p:nvGrpSpPr>
          <p:grpSpPr>
            <a:xfrm>
              <a:off x="149164" y="2164767"/>
              <a:ext cx="6203740" cy="4101562"/>
              <a:chOff x="167636" y="2361199"/>
              <a:chExt cx="6203740" cy="4101562"/>
            </a:xfrm>
          </p:grpSpPr>
          <p:grpSp>
            <p:nvGrpSpPr>
              <p:cNvPr id="10" name="Group 9">
                <a:extLst>
                  <a:ext uri="{FF2B5EF4-FFF2-40B4-BE49-F238E27FC236}">
                    <a16:creationId xmlns:a16="http://schemas.microsoft.com/office/drawing/2014/main" id="{75685FF8-A47E-7BFA-EBA4-5B0A870AD8DB}"/>
                  </a:ext>
                </a:extLst>
              </p:cNvPr>
              <p:cNvGrpSpPr/>
              <p:nvPr/>
            </p:nvGrpSpPr>
            <p:grpSpPr>
              <a:xfrm>
                <a:off x="167636" y="2361199"/>
                <a:ext cx="6203740" cy="4101562"/>
                <a:chOff x="167636" y="2361199"/>
                <a:chExt cx="6203740" cy="4101562"/>
              </a:xfrm>
            </p:grpSpPr>
            <p:pic>
              <p:nvPicPr>
                <p:cNvPr id="12" name="Picture 11" descr="Chart, line chart&#10;&#10;Description automatically generated">
                  <a:extLst>
                    <a:ext uri="{FF2B5EF4-FFF2-40B4-BE49-F238E27FC236}">
                      <a16:creationId xmlns:a16="http://schemas.microsoft.com/office/drawing/2014/main" id="{8118967A-09AF-B1EB-BDEF-820D45556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36" y="2361199"/>
                  <a:ext cx="6148927" cy="4101562"/>
                </a:xfrm>
                <a:prstGeom prst="rect">
                  <a:avLst/>
                </a:prstGeom>
              </p:spPr>
            </p:pic>
            <p:sp>
              <p:nvSpPr>
                <p:cNvPr id="13" name="Rectangle 12">
                  <a:extLst>
                    <a:ext uri="{FF2B5EF4-FFF2-40B4-BE49-F238E27FC236}">
                      <a16:creationId xmlns:a16="http://schemas.microsoft.com/office/drawing/2014/main" id="{3BB52F87-628E-4CD5-53BE-E4DB2FB8D4A5}"/>
                    </a:ext>
                  </a:extLst>
                </p:cNvPr>
                <p:cNvSpPr/>
                <p:nvPr/>
              </p:nvSpPr>
              <p:spPr>
                <a:xfrm>
                  <a:off x="875740" y="6076762"/>
                  <a:ext cx="5495636" cy="1943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C602174C-E6A5-ACDC-A0F2-E777D577AB19}"/>
                  </a:ext>
                </a:extLst>
              </p:cNvPr>
              <p:cNvSpPr txBox="1"/>
              <p:nvPr/>
            </p:nvSpPr>
            <p:spPr>
              <a:xfrm>
                <a:off x="1128443" y="5412569"/>
                <a:ext cx="2059709" cy="26161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Patients at Risk</a:t>
                </a:r>
              </a:p>
            </p:txBody>
          </p:sp>
        </p:grpSp>
        <p:sp>
          <p:nvSpPr>
            <p:cNvPr id="9" name="Rectangle 8">
              <a:extLst>
                <a:ext uri="{FF2B5EF4-FFF2-40B4-BE49-F238E27FC236}">
                  <a16:creationId xmlns:a16="http://schemas.microsoft.com/office/drawing/2014/main" id="{491A4199-38AE-B034-1893-39CF64471354}"/>
                </a:ext>
              </a:extLst>
            </p:cNvPr>
            <p:cNvSpPr/>
            <p:nvPr/>
          </p:nvSpPr>
          <p:spPr>
            <a:xfrm>
              <a:off x="1172817" y="5477747"/>
              <a:ext cx="49695" cy="4801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extLst>
              <a:ext uri="{FF2B5EF4-FFF2-40B4-BE49-F238E27FC236}">
                <a16:creationId xmlns:a16="http://schemas.microsoft.com/office/drawing/2014/main" id="{AEC9E8A8-4A58-964C-31FF-1E467AE1C0CE}"/>
              </a:ext>
            </a:extLst>
          </p:cNvPr>
          <p:cNvSpPr/>
          <p:nvPr/>
        </p:nvSpPr>
        <p:spPr>
          <a:xfrm>
            <a:off x="5549900" y="3775203"/>
            <a:ext cx="6337300" cy="910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608C94F9-53EF-A677-07F7-FA879629A71E}"/>
              </a:ext>
            </a:extLst>
          </p:cNvPr>
          <p:cNvSpPr>
            <a:spLocks noGrp="1"/>
          </p:cNvSpPr>
          <p:nvPr>
            <p:ph idx="1"/>
          </p:nvPr>
        </p:nvSpPr>
        <p:spPr>
          <a:xfrm>
            <a:off x="406400" y="4220703"/>
            <a:ext cx="11480800" cy="2198703"/>
          </a:xfrm>
        </p:spPr>
        <p:txBody>
          <a:bodyPr>
            <a:normAutofit fontScale="92500" lnSpcReduction="20000"/>
          </a:bodyPr>
          <a:lstStyle/>
          <a:p>
            <a:r>
              <a:rPr lang="en-US" sz="2000" dirty="0"/>
              <a:t>Most </a:t>
            </a:r>
            <a:r>
              <a:rPr lang="en-US" sz="2000" i="1" dirty="0"/>
              <a:t>TP53</a:t>
            </a:r>
            <a:r>
              <a:rPr lang="en-US" sz="2000" dirty="0"/>
              <a:t> AML data come from older patients </a:t>
            </a:r>
          </a:p>
          <a:p>
            <a:pPr lvl="1"/>
            <a:r>
              <a:rPr lang="en-US" sz="1700" dirty="0"/>
              <a:t>no satisfactory treatment approach has been identified</a:t>
            </a:r>
          </a:p>
          <a:p>
            <a:pPr lvl="1"/>
            <a:r>
              <a:rPr lang="en-US" sz="1700" i="1" dirty="0"/>
              <a:t>TP53+</a:t>
            </a:r>
            <a:r>
              <a:rPr lang="en-US" sz="1700" dirty="0"/>
              <a:t> identifies patients with poor survival to 7&amp;3 as well as </a:t>
            </a:r>
            <a:r>
              <a:rPr lang="en-US" sz="1700" dirty="0" err="1"/>
              <a:t>ven</a:t>
            </a:r>
            <a:r>
              <a:rPr lang="en-US" sz="1700" dirty="0"/>
              <a:t>/</a:t>
            </a:r>
            <a:r>
              <a:rPr lang="en-US" sz="1700" dirty="0" err="1"/>
              <a:t>aza</a:t>
            </a:r>
            <a:endParaRPr lang="en-US" sz="1700" dirty="0"/>
          </a:p>
          <a:p>
            <a:pPr lvl="1"/>
            <a:r>
              <a:rPr lang="en-US" sz="1700" dirty="0"/>
              <a:t>transplant for TP53 consistently shows poor LFS and OS</a:t>
            </a:r>
          </a:p>
          <a:p>
            <a:pPr lvl="1"/>
            <a:r>
              <a:rPr lang="en-US" sz="1700" dirty="0"/>
              <a:t>no targeted agent has improved the OS of </a:t>
            </a:r>
            <a:r>
              <a:rPr lang="en-US" sz="1700" i="1" dirty="0"/>
              <a:t>TP53</a:t>
            </a:r>
            <a:r>
              <a:rPr lang="en-US" sz="1700" dirty="0"/>
              <a:t>+ AML</a:t>
            </a:r>
          </a:p>
          <a:p>
            <a:r>
              <a:rPr lang="en-US" sz="2000" i="1" dirty="0"/>
              <a:t>TP53</a:t>
            </a:r>
            <a:r>
              <a:rPr lang="en-US" sz="2000" dirty="0"/>
              <a:t>mut+ AML has strong association with complex karyotype and autosomal monosomies, esp. Chr 5 &amp; 7</a:t>
            </a:r>
          </a:p>
          <a:p>
            <a:pPr lvl="1"/>
            <a:r>
              <a:rPr lang="en-US" sz="1700" dirty="0"/>
              <a:t>del5q and abnormal 17p also associated with </a:t>
            </a:r>
            <a:r>
              <a:rPr lang="en-US" sz="1700" i="1" dirty="0"/>
              <a:t>TP53</a:t>
            </a:r>
            <a:r>
              <a:rPr lang="en-US" sz="1700" dirty="0"/>
              <a:t> mutation</a:t>
            </a:r>
          </a:p>
          <a:p>
            <a:pPr lvl="1"/>
            <a:r>
              <a:rPr lang="en-US" sz="1700" dirty="0"/>
              <a:t>when the above karyotype is seen and/or if VAF is &gt;25%, prognosis is even worse</a:t>
            </a:r>
          </a:p>
        </p:txBody>
      </p:sp>
      <p:sp>
        <p:nvSpPr>
          <p:cNvPr id="16" name="TextBox 15">
            <a:extLst>
              <a:ext uri="{FF2B5EF4-FFF2-40B4-BE49-F238E27FC236}">
                <a16:creationId xmlns:a16="http://schemas.microsoft.com/office/drawing/2014/main" id="{C84B7530-C0C9-9DF0-BFAE-B9EFB7F7D039}"/>
              </a:ext>
            </a:extLst>
          </p:cNvPr>
          <p:cNvSpPr txBox="1"/>
          <p:nvPr/>
        </p:nvSpPr>
        <p:spPr>
          <a:xfrm>
            <a:off x="8811062" y="2123477"/>
            <a:ext cx="2615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FLT3</a:t>
            </a:r>
            <a:r>
              <a:rPr kumimoji="0" lang="en-US" sz="1800" b="1" i="0" u="none" strike="noStrike" kern="1200" cap="none" spc="0" normalizeH="0" baseline="0" noProof="0" dirty="0">
                <a:ln>
                  <a:noFill/>
                </a:ln>
                <a:solidFill>
                  <a:srgbClr val="4AD4B2"/>
                </a:solidFill>
                <a:effectLst/>
                <a:uLnTx/>
                <a:uFillTx/>
                <a:latin typeface="Aptos" panose="02110004020202020204"/>
                <a:ea typeface="+mn-ea"/>
                <a:cs typeface="+mn-cs"/>
              </a:rPr>
              <a:t>-ITD, </a:t>
            </a: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N-RAS</a:t>
            </a:r>
            <a:r>
              <a:rPr kumimoji="0" lang="en-US" sz="1800" b="1" i="0" u="none" strike="noStrike" kern="1200" cap="none" spc="0" normalizeH="0" baseline="0" noProof="0" dirty="0">
                <a:ln>
                  <a:noFill/>
                </a:ln>
                <a:solidFill>
                  <a:srgbClr val="4AD4B2"/>
                </a:solidFill>
                <a:effectLst/>
                <a:uLnTx/>
                <a:uFillTx/>
                <a:latin typeface="Aptos" panose="02110004020202020204"/>
                <a:ea typeface="+mn-ea"/>
                <a:cs typeface="+mn-cs"/>
              </a:rPr>
              <a:t>, </a:t>
            </a:r>
            <a:r>
              <a:rPr kumimoji="0" lang="en-US" sz="1800" b="1" i="1" u="none" strike="noStrike" kern="1200" cap="none" spc="0" normalizeH="0" baseline="0" noProof="0" dirty="0">
                <a:ln>
                  <a:noFill/>
                </a:ln>
                <a:solidFill>
                  <a:srgbClr val="4AD4B2"/>
                </a:solidFill>
                <a:effectLst/>
                <a:uLnTx/>
                <a:uFillTx/>
                <a:latin typeface="Aptos" panose="02110004020202020204"/>
                <a:ea typeface="+mn-ea"/>
                <a:cs typeface="+mn-cs"/>
              </a:rPr>
              <a:t>K-RAS</a:t>
            </a:r>
          </a:p>
        </p:txBody>
      </p:sp>
      <p:sp>
        <p:nvSpPr>
          <p:cNvPr id="17" name="TextBox 16">
            <a:extLst>
              <a:ext uri="{FF2B5EF4-FFF2-40B4-BE49-F238E27FC236}">
                <a16:creationId xmlns:a16="http://schemas.microsoft.com/office/drawing/2014/main" id="{DC68148C-8598-031A-061E-B03607C6662C}"/>
              </a:ext>
            </a:extLst>
          </p:cNvPr>
          <p:cNvSpPr txBox="1"/>
          <p:nvPr/>
        </p:nvSpPr>
        <p:spPr>
          <a:xfrm>
            <a:off x="7210538" y="2956687"/>
            <a:ext cx="691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662FE"/>
                </a:solidFill>
                <a:effectLst/>
                <a:uLnTx/>
                <a:uFillTx/>
                <a:latin typeface="Aptos" panose="02110004020202020204"/>
                <a:ea typeface="+mn-ea"/>
                <a:cs typeface="+mn-cs"/>
              </a:rPr>
              <a:t>TP53</a:t>
            </a:r>
          </a:p>
        </p:txBody>
      </p:sp>
      <p:sp>
        <p:nvSpPr>
          <p:cNvPr id="18" name="TextBox 17">
            <a:extLst>
              <a:ext uri="{FF2B5EF4-FFF2-40B4-BE49-F238E27FC236}">
                <a16:creationId xmlns:a16="http://schemas.microsoft.com/office/drawing/2014/main" id="{74486FCF-8F1D-91FA-FD3D-A36D82D63EED}"/>
              </a:ext>
            </a:extLst>
          </p:cNvPr>
          <p:cNvSpPr txBox="1"/>
          <p:nvPr/>
        </p:nvSpPr>
        <p:spPr>
          <a:xfrm>
            <a:off x="7509813" y="1786883"/>
            <a:ext cx="1101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C766C"/>
                </a:solidFill>
                <a:effectLst/>
                <a:uLnTx/>
                <a:uFillTx/>
                <a:latin typeface="Aptos" panose="02110004020202020204"/>
                <a:ea typeface="+mn-ea"/>
                <a:cs typeface="+mn-cs"/>
              </a:rPr>
              <a:t>All others</a:t>
            </a:r>
          </a:p>
        </p:txBody>
      </p:sp>
      <p:sp>
        <p:nvSpPr>
          <p:cNvPr id="19" name="TextBox 18">
            <a:extLst>
              <a:ext uri="{FF2B5EF4-FFF2-40B4-BE49-F238E27FC236}">
                <a16:creationId xmlns:a16="http://schemas.microsoft.com/office/drawing/2014/main" id="{B40EF5FA-DFE0-365E-CE69-9596607E69A5}"/>
              </a:ext>
            </a:extLst>
          </p:cNvPr>
          <p:cNvSpPr txBox="1"/>
          <p:nvPr/>
        </p:nvSpPr>
        <p:spPr>
          <a:xfrm>
            <a:off x="7975149" y="1016892"/>
            <a:ext cx="258987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Venetoclax + azacitidine</a:t>
            </a:r>
          </a:p>
        </p:txBody>
      </p:sp>
      <p:grpSp>
        <p:nvGrpSpPr>
          <p:cNvPr id="15" name="Group 14">
            <a:extLst>
              <a:ext uri="{FF2B5EF4-FFF2-40B4-BE49-F238E27FC236}">
                <a16:creationId xmlns:a16="http://schemas.microsoft.com/office/drawing/2014/main" id="{996F5300-C7F1-BD61-950E-B6AFB0C00152}"/>
              </a:ext>
            </a:extLst>
          </p:cNvPr>
          <p:cNvGrpSpPr/>
          <p:nvPr/>
        </p:nvGrpSpPr>
        <p:grpSpPr>
          <a:xfrm>
            <a:off x="706476" y="1522886"/>
            <a:ext cx="3890989" cy="2656030"/>
            <a:chOff x="706476" y="1690688"/>
            <a:chExt cx="3253557" cy="2220912"/>
          </a:xfrm>
        </p:grpSpPr>
        <p:pic>
          <p:nvPicPr>
            <p:cNvPr id="4" name="Picture 3">
              <a:extLst>
                <a:ext uri="{FF2B5EF4-FFF2-40B4-BE49-F238E27FC236}">
                  <a16:creationId xmlns:a16="http://schemas.microsoft.com/office/drawing/2014/main" id="{797C9D91-B5E4-505F-25B1-7C592285A57B}"/>
                </a:ext>
              </a:extLst>
            </p:cNvPr>
            <p:cNvPicPr>
              <a:picLocks noChangeAspect="1"/>
            </p:cNvPicPr>
            <p:nvPr/>
          </p:nvPicPr>
          <p:blipFill>
            <a:blip r:embed="rId4"/>
            <a:stretch>
              <a:fillRect/>
            </a:stretch>
          </p:blipFill>
          <p:spPr>
            <a:xfrm>
              <a:off x="1575761" y="1690688"/>
              <a:ext cx="2384272" cy="2220912"/>
            </a:xfrm>
            <a:prstGeom prst="rect">
              <a:avLst/>
            </a:prstGeom>
            <a:effectLst/>
          </p:spPr>
        </p:pic>
        <p:cxnSp>
          <p:nvCxnSpPr>
            <p:cNvPr id="21" name="Straight Arrow Connector 20">
              <a:extLst>
                <a:ext uri="{FF2B5EF4-FFF2-40B4-BE49-F238E27FC236}">
                  <a16:creationId xmlns:a16="http://schemas.microsoft.com/office/drawing/2014/main" id="{931D906E-0006-8CFC-DFD1-A43DF807565A}"/>
                </a:ext>
              </a:extLst>
            </p:cNvPr>
            <p:cNvCxnSpPr>
              <a:cxnSpLocks/>
              <a:stCxn id="22" idx="3"/>
            </p:cNvCxnSpPr>
            <p:nvPr/>
          </p:nvCxnSpPr>
          <p:spPr>
            <a:xfrm flipV="1">
              <a:off x="1394485" y="3203472"/>
              <a:ext cx="787020" cy="184666"/>
            </a:xfrm>
            <a:prstGeom prst="straightConnector1">
              <a:avLst/>
            </a:prstGeom>
            <a:ln w="34925">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284B41C-AC26-9575-9C03-11B696FEFE66}"/>
                </a:ext>
              </a:extLst>
            </p:cNvPr>
            <p:cNvSpPr txBox="1"/>
            <p:nvPr/>
          </p:nvSpPr>
          <p:spPr>
            <a:xfrm>
              <a:off x="706476" y="3203472"/>
              <a:ext cx="688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ptos" panose="02110004020202020204"/>
                  <a:ea typeface="+mn-ea"/>
                  <a:cs typeface="+mn-cs"/>
                </a:rPr>
                <a:t>TP53</a:t>
              </a:r>
            </a:p>
          </p:txBody>
        </p:sp>
      </p:grpSp>
    </p:spTree>
    <p:extLst>
      <p:ext uri="{BB962C8B-B14F-4D97-AF65-F5344CB8AC3E}">
        <p14:creationId xmlns:p14="http://schemas.microsoft.com/office/powerpoint/2010/main" val="4098807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A21F-F7BC-4552-58A8-B4BB04A6C527}"/>
              </a:ext>
            </a:extLst>
          </p:cNvPr>
          <p:cNvSpPr>
            <a:spLocks noGrp="1"/>
          </p:cNvSpPr>
          <p:nvPr>
            <p:ph idx="1"/>
          </p:nvPr>
        </p:nvSpPr>
        <p:spPr>
          <a:xfrm>
            <a:off x="288637" y="3227558"/>
            <a:ext cx="7550727" cy="3401842"/>
          </a:xfrm>
        </p:spPr>
        <p:txBody>
          <a:bodyPr>
            <a:normAutofit fontScale="62500" lnSpcReduction="20000"/>
          </a:bodyPr>
          <a:lstStyle/>
          <a:p>
            <a:pPr>
              <a:lnSpc>
                <a:spcPct val="120000"/>
              </a:lnSpc>
            </a:pPr>
            <a:r>
              <a:rPr lang="en-US" dirty="0"/>
              <a:t>Transplant is the preferred strategy for non-favorable risk AML</a:t>
            </a:r>
          </a:p>
          <a:p>
            <a:pPr lvl="1">
              <a:lnSpc>
                <a:spcPct val="120000"/>
              </a:lnSpc>
            </a:pPr>
            <a:r>
              <a:rPr lang="en-US" dirty="0"/>
              <a:t>widening donor options &amp;  improved GVHD prevention/treatment</a:t>
            </a:r>
          </a:p>
          <a:p>
            <a:pPr lvl="1">
              <a:lnSpc>
                <a:spcPct val="120000"/>
              </a:lnSpc>
            </a:pPr>
            <a:r>
              <a:rPr lang="en-US" dirty="0"/>
              <a:t>best frontline = whatever is most likely to bridge to HSCT</a:t>
            </a:r>
          </a:p>
          <a:p>
            <a:pPr>
              <a:lnSpc>
                <a:spcPct val="120000"/>
              </a:lnSpc>
            </a:pPr>
            <a:r>
              <a:rPr lang="en-US" dirty="0"/>
              <a:t>Recent EBMT retrospective registry (n=1735, median age 56) shows diverse outcomes of HSCT for ELN2022 adverse cytogenetic risk </a:t>
            </a:r>
          </a:p>
          <a:p>
            <a:pPr lvl="1">
              <a:lnSpc>
                <a:spcPct val="120000"/>
              </a:lnSpc>
            </a:pPr>
            <a:r>
              <a:rPr lang="en-US" dirty="0"/>
              <a:t>cure rate ~50%  for most</a:t>
            </a:r>
          </a:p>
          <a:p>
            <a:pPr lvl="1">
              <a:lnSpc>
                <a:spcPct val="120000"/>
              </a:lnSpc>
            </a:pPr>
            <a:r>
              <a:rPr lang="en-US" dirty="0"/>
              <a:t>worse LFS/OS if complex karyotype or </a:t>
            </a:r>
            <a:r>
              <a:rPr lang="en-US" dirty="0" err="1"/>
              <a:t>monosomal</a:t>
            </a:r>
            <a:r>
              <a:rPr lang="en-US" dirty="0"/>
              <a:t> with del5q, -5, -7, or abnormal 17p</a:t>
            </a:r>
          </a:p>
          <a:p>
            <a:pPr>
              <a:lnSpc>
                <a:spcPct val="120000"/>
              </a:lnSpc>
            </a:pPr>
            <a:r>
              <a:rPr lang="en-US" dirty="0"/>
              <a:t>Data on HMA/VEN vs. IC prior to HSCT to be presented at ASH 2025 (Claiborne J, et al. Sat 12/6/25 #44 9:45-10AM)</a:t>
            </a:r>
          </a:p>
        </p:txBody>
      </p:sp>
      <p:pic>
        <p:nvPicPr>
          <p:cNvPr id="8" name="Picture 7">
            <a:extLst>
              <a:ext uri="{FF2B5EF4-FFF2-40B4-BE49-F238E27FC236}">
                <a16:creationId xmlns:a16="http://schemas.microsoft.com/office/drawing/2014/main" id="{DB25AF4E-8354-860C-EF59-A3D56BC2D6CA}"/>
              </a:ext>
            </a:extLst>
          </p:cNvPr>
          <p:cNvPicPr>
            <a:picLocks noChangeAspect="1"/>
          </p:cNvPicPr>
          <p:nvPr/>
        </p:nvPicPr>
        <p:blipFill>
          <a:blip r:embed="rId3"/>
          <a:stretch>
            <a:fillRect/>
          </a:stretch>
        </p:blipFill>
        <p:spPr>
          <a:xfrm>
            <a:off x="8128000" y="3078484"/>
            <a:ext cx="3846408" cy="3159308"/>
          </a:xfrm>
          <a:prstGeom prst="rect">
            <a:avLst/>
          </a:prstGeom>
        </p:spPr>
      </p:pic>
      <p:sp>
        <p:nvSpPr>
          <p:cNvPr id="9" name="TextBox 8">
            <a:extLst>
              <a:ext uri="{FF2B5EF4-FFF2-40B4-BE49-F238E27FC236}">
                <a16:creationId xmlns:a16="http://schemas.microsoft.com/office/drawing/2014/main" id="{BCBEF13F-DDA2-2814-E469-9A13B465B9D4}"/>
              </a:ext>
            </a:extLst>
          </p:cNvPr>
          <p:cNvSpPr txBox="1"/>
          <p:nvPr/>
        </p:nvSpPr>
        <p:spPr>
          <a:xfrm>
            <a:off x="7264237" y="6337300"/>
            <a:ext cx="4927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Jentzch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 et al. Blood Cancer J. 2022 Dec 19;12(12):170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Bazarbachi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et al. Am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2025 Aug;100(8):1374-1386.</a:t>
            </a:r>
          </a:p>
        </p:txBody>
      </p:sp>
      <p:pic>
        <p:nvPicPr>
          <p:cNvPr id="11" name="Picture 10">
            <a:extLst>
              <a:ext uri="{FF2B5EF4-FFF2-40B4-BE49-F238E27FC236}">
                <a16:creationId xmlns:a16="http://schemas.microsoft.com/office/drawing/2014/main" id="{E3C58849-FCF8-716E-8DF0-DCC2958D7B52}"/>
              </a:ext>
            </a:extLst>
          </p:cNvPr>
          <p:cNvPicPr>
            <a:picLocks noChangeAspect="1"/>
          </p:cNvPicPr>
          <p:nvPr/>
        </p:nvPicPr>
        <p:blipFill>
          <a:blip r:embed="rId4"/>
          <a:stretch>
            <a:fillRect/>
          </a:stretch>
        </p:blipFill>
        <p:spPr>
          <a:xfrm>
            <a:off x="1859973" y="520699"/>
            <a:ext cx="7860290" cy="2432611"/>
          </a:xfrm>
          <a:prstGeom prst="rect">
            <a:avLst/>
          </a:prstGeom>
        </p:spPr>
      </p:pic>
      <p:sp>
        <p:nvSpPr>
          <p:cNvPr id="2" name="Title 1">
            <a:extLst>
              <a:ext uri="{FF2B5EF4-FFF2-40B4-BE49-F238E27FC236}">
                <a16:creationId xmlns:a16="http://schemas.microsoft.com/office/drawing/2014/main" id="{344EDAF6-B32C-4333-C502-27CAA6027A25}"/>
              </a:ext>
            </a:extLst>
          </p:cNvPr>
          <p:cNvSpPr>
            <a:spLocks noGrp="1"/>
          </p:cNvSpPr>
          <p:nvPr>
            <p:ph type="title"/>
          </p:nvPr>
        </p:nvSpPr>
        <p:spPr>
          <a:xfrm>
            <a:off x="838199" y="1"/>
            <a:ext cx="10979727" cy="774700"/>
          </a:xfrm>
        </p:spPr>
        <p:txBody>
          <a:bodyPr/>
          <a:lstStyle/>
          <a:p>
            <a:pPr algn="ctr"/>
            <a:r>
              <a:rPr lang="en-US" b="1" dirty="0">
                <a:solidFill>
                  <a:schemeClr val="accent1">
                    <a:lumMod val="75000"/>
                  </a:schemeClr>
                </a:solidFill>
                <a:latin typeface="Calibri" panose="020F0502020204030204" pitchFamily="34" charset="0"/>
                <a:cs typeface="Calibri" panose="020F0502020204030204" pitchFamily="34" charset="0"/>
              </a:rPr>
              <a:t>HSCT for Intermediate/Adverse Risk AML</a:t>
            </a:r>
          </a:p>
        </p:txBody>
      </p:sp>
    </p:spTree>
    <p:extLst>
      <p:ext uri="{BB962C8B-B14F-4D97-AF65-F5344CB8AC3E}">
        <p14:creationId xmlns:p14="http://schemas.microsoft.com/office/powerpoint/2010/main" val="427105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E8BD4-8205-611A-DC6A-10B8C129FA99}"/>
              </a:ext>
            </a:extLst>
          </p:cNvPr>
          <p:cNvPicPr>
            <a:picLocks noChangeAspect="1"/>
          </p:cNvPicPr>
          <p:nvPr/>
        </p:nvPicPr>
        <p:blipFill>
          <a:blip r:embed="rId3"/>
          <a:stretch>
            <a:fillRect/>
          </a:stretch>
        </p:blipFill>
        <p:spPr>
          <a:xfrm>
            <a:off x="3119177" y="1512133"/>
            <a:ext cx="2019799" cy="1702170"/>
          </a:xfrm>
          <a:prstGeom prst="rect">
            <a:avLst/>
          </a:prstGeom>
          <a:ln w="12700">
            <a:solidFill>
              <a:schemeClr val="tx1"/>
            </a:solidFill>
          </a:ln>
        </p:spPr>
      </p:pic>
      <p:pic>
        <p:nvPicPr>
          <p:cNvPr id="5" name="Picture 4">
            <a:extLst>
              <a:ext uri="{FF2B5EF4-FFF2-40B4-BE49-F238E27FC236}">
                <a16:creationId xmlns:a16="http://schemas.microsoft.com/office/drawing/2014/main" id="{61B0A89B-9A99-24FF-559E-D4895AF724FD}"/>
              </a:ext>
            </a:extLst>
          </p:cNvPr>
          <p:cNvPicPr>
            <a:picLocks noChangeAspect="1"/>
          </p:cNvPicPr>
          <p:nvPr/>
        </p:nvPicPr>
        <p:blipFill>
          <a:blip r:embed="rId4"/>
          <a:stretch>
            <a:fillRect/>
          </a:stretch>
        </p:blipFill>
        <p:spPr>
          <a:xfrm>
            <a:off x="4195549" y="2594279"/>
            <a:ext cx="2312121" cy="1563862"/>
          </a:xfrm>
          <a:prstGeom prst="rect">
            <a:avLst/>
          </a:prstGeom>
        </p:spPr>
      </p:pic>
      <p:sp>
        <p:nvSpPr>
          <p:cNvPr id="6" name="Content Placeholder 6">
            <a:extLst>
              <a:ext uri="{FF2B5EF4-FFF2-40B4-BE49-F238E27FC236}">
                <a16:creationId xmlns:a16="http://schemas.microsoft.com/office/drawing/2014/main" id="{3EEE06F7-2F33-44AF-584E-EC215DF5AA62}"/>
              </a:ext>
            </a:extLst>
          </p:cNvPr>
          <p:cNvSpPr txBox="1">
            <a:spLocks/>
          </p:cNvSpPr>
          <p:nvPr/>
        </p:nvSpPr>
        <p:spPr>
          <a:xfrm>
            <a:off x="2458456" y="4429358"/>
            <a:ext cx="4293322" cy="1833017"/>
          </a:xfrm>
          <a:prstGeom prst="rect">
            <a:avLst/>
          </a:prstGeom>
          <a:solidFill>
            <a:schemeClr val="bg1">
              <a:lumMod val="85000"/>
            </a:schemeClr>
          </a:solidFill>
          <a:ln w="12700">
            <a:solidFill>
              <a:schemeClr val="tx1"/>
            </a:solidFill>
          </a:ln>
        </p:spPr>
        <p:txBody>
          <a:bodyPr lIns="457200" anchor="ctr">
            <a:noAutofit/>
          </a:bodyPr>
          <a:lst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a:lstStyle>
          <a:p>
            <a:pPr marL="188913" marR="0" lvl="0" indent="-188913" algn="l" defTabSz="171450" rtl="0" eaLnBrk="1" fontAlgn="base" latinLnBrk="0" hangingPunct="1">
              <a:lnSpc>
                <a:spcPct val="110000"/>
              </a:lnSpc>
              <a:spcBef>
                <a:spcPct val="0"/>
              </a:spcBef>
              <a:spcAft>
                <a:spcPts val="1200"/>
              </a:spcAft>
              <a:buClr>
                <a:srgbClr val="FFC000"/>
              </a:buClr>
              <a:buSzTx/>
              <a:buFontTx/>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Platform:  Ion </a:t>
            </a:r>
            <a:r>
              <a:rPr kumimoji="0" lang="en-US" sz="1000" b="0" i="0" u="none" strike="noStrike" kern="0" cap="none" spc="0" normalizeH="0" baseline="0" noProof="0" dirty="0" err="1">
                <a:ln>
                  <a:noFill/>
                </a:ln>
                <a:solidFill>
                  <a:prstClr val="black"/>
                </a:solidFill>
                <a:effectLst/>
                <a:uLnTx/>
                <a:uFillTx/>
                <a:latin typeface="Calibri" panose="020F0502020204030204" pitchFamily="34" charset="0"/>
                <a:ea typeface="ＭＳ Ｐゴシック" pitchFamily="-60" charset="-128"/>
                <a:cs typeface="Calibri"/>
              </a:rPr>
              <a:t>Torrent</a:t>
            </a:r>
            <a:r>
              <a:rPr kumimoji="0" lang="en-US" sz="1000" b="0" i="0" u="none" strike="noStrike" kern="0" cap="none" spc="0" normalizeH="0" baseline="30000" noProof="0" dirty="0" err="1">
                <a:ln>
                  <a:noFill/>
                </a:ln>
                <a:solidFill>
                  <a:prstClr val="black"/>
                </a:solidFill>
                <a:effectLst/>
                <a:uLnTx/>
                <a:uFillTx/>
                <a:latin typeface="Calibri" panose="020F0502020204030204" pitchFamily="34" charset="0"/>
                <a:ea typeface="ＭＳ Ｐゴシック" pitchFamily="-60" charset="-128"/>
                <a:cs typeface="Calibri"/>
              </a:rPr>
              <a:t>TM</a:t>
            </a: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 </a:t>
            </a:r>
            <a:r>
              <a:rPr kumimoji="0" lang="en-US" sz="1000" b="0" i="0" u="none" strike="noStrike" kern="0" cap="none" spc="0" normalizeH="0" baseline="0" noProof="0" dirty="0" err="1">
                <a:ln>
                  <a:noFill/>
                </a:ln>
                <a:solidFill>
                  <a:prstClr val="black"/>
                </a:solidFill>
                <a:effectLst/>
                <a:uLnTx/>
                <a:uFillTx/>
                <a:latin typeface="Calibri" panose="020F0502020204030204" pitchFamily="34" charset="0"/>
                <a:ea typeface="ＭＳ Ｐゴシック" pitchFamily="-60" charset="-128"/>
                <a:cs typeface="Calibri"/>
              </a:rPr>
              <a:t>Genexus</a:t>
            </a:r>
            <a:r>
              <a:rPr kumimoji="0" lang="en-US" sz="1000" b="0" i="0" u="none" strike="noStrike" kern="0" cap="none" spc="0" normalizeH="0" baseline="30000" noProof="0" dirty="0" err="1">
                <a:ln>
                  <a:noFill/>
                </a:ln>
                <a:solidFill>
                  <a:prstClr val="black"/>
                </a:solidFill>
                <a:effectLst/>
                <a:uLnTx/>
                <a:uFillTx/>
                <a:latin typeface="Calibri" panose="020F0502020204030204" pitchFamily="34" charset="0"/>
                <a:ea typeface="ＭＳ Ｐゴシック" pitchFamily="-60" charset="-128"/>
                <a:cs typeface="Calibri"/>
              </a:rPr>
              <a:t>TM</a:t>
            </a: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 System</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45 DNA genes and 35 fusion driver genes</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28/30 (93.3%) genes mutated with &gt;=3% frequency in AML. </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36/50 (72%) genes mutated with &gt;1% frequency in AML.</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Includes 779 unique fusions reported in AML</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Can detect FLT3-ITD up to 120bp</a:t>
            </a:r>
          </a:p>
          <a:p>
            <a:pPr marL="171450" marR="0" lvl="1" indent="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endParaRPr>
          </a:p>
          <a:p>
            <a:pPr marL="188913" marR="0" lvl="0" indent="-188913" algn="l" defTabSz="171450" rtl="0" eaLnBrk="1" fontAlgn="base" latinLnBrk="0" hangingPunct="1">
              <a:lnSpc>
                <a:spcPct val="110000"/>
              </a:lnSpc>
              <a:spcBef>
                <a:spcPct val="0"/>
              </a:spcBef>
              <a:spcAft>
                <a:spcPts val="1200"/>
              </a:spcAft>
              <a:buClr>
                <a:srgbClr val="FFC000"/>
              </a:buClr>
              <a:buSzTx/>
              <a:buFontTx/>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60" charset="-128"/>
                <a:cs typeface="Calibri"/>
              </a:rPr>
              <a:t>Can detect all genetic alterations needed for</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WHO classification of AML, except inv 3</a:t>
            </a:r>
          </a:p>
          <a:p>
            <a:pPr marL="342900" marR="0" lvl="1" indent="-17145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Char char="•"/>
              <a:tabLst/>
              <a:defRPr/>
            </a:pPr>
            <a:r>
              <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rPr>
              <a:t>NCCN/ELN risk stratification, except inv 3</a:t>
            </a:r>
          </a:p>
          <a:p>
            <a:pPr marL="171450" marR="0" lvl="1" indent="0" algn="l" defTabSz="342900" rtl="0" eaLnBrk="1" fontAlgn="base" latinLnBrk="0" hangingPunct="1">
              <a:lnSpc>
                <a:spcPct val="100000"/>
              </a:lnSpc>
              <a:spcBef>
                <a:spcPct val="0"/>
              </a:spcBef>
              <a:spcAft>
                <a:spcPts val="0"/>
              </a:spcAft>
              <a:buClr>
                <a:srgbClr val="4472C4">
                  <a:lumMod val="75000"/>
                </a:srgbClr>
              </a:buClr>
              <a:buSzTx/>
              <a:buFont typeface="Arial" pitchFamily="34" charset="0"/>
              <a:buNone/>
              <a:tabLst/>
              <a:defRPr/>
            </a:pPr>
            <a:endParaRPr kumimoji="0" lang="en-US" sz="900" b="0" i="0" u="none" strike="noStrike" kern="0" cap="none" spc="0" normalizeH="0" baseline="0" noProof="0" dirty="0">
              <a:ln>
                <a:noFill/>
              </a:ln>
              <a:solidFill>
                <a:prstClr val="black"/>
              </a:solidFill>
              <a:effectLst/>
              <a:uLnTx/>
              <a:uFillTx/>
              <a:latin typeface="Calibri" panose="020F0502020204030204" pitchFamily="34" charset="0"/>
              <a:ea typeface="ＭＳ Ｐゴシック" pitchFamily="124" charset="-128"/>
              <a:cs typeface="Calibri"/>
            </a:endParaRPr>
          </a:p>
        </p:txBody>
      </p:sp>
      <p:cxnSp>
        <p:nvCxnSpPr>
          <p:cNvPr id="7" name="Straight Arrow Connector 6">
            <a:extLst>
              <a:ext uri="{FF2B5EF4-FFF2-40B4-BE49-F238E27FC236}">
                <a16:creationId xmlns:a16="http://schemas.microsoft.com/office/drawing/2014/main" id="{F822DD1C-68E0-6ACC-E0D3-67468DFB5662}"/>
              </a:ext>
            </a:extLst>
          </p:cNvPr>
          <p:cNvCxnSpPr>
            <a:cxnSpLocks/>
          </p:cNvCxnSpPr>
          <p:nvPr/>
        </p:nvCxnSpPr>
        <p:spPr>
          <a:xfrm>
            <a:off x="1789743" y="4168083"/>
            <a:ext cx="5539971"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91C328-58F2-DE84-262D-6B22CF22DB7D}"/>
              </a:ext>
            </a:extLst>
          </p:cNvPr>
          <p:cNvSpPr txBox="1"/>
          <p:nvPr/>
        </p:nvSpPr>
        <p:spPr>
          <a:xfrm>
            <a:off x="205205" y="3706418"/>
            <a:ext cx="127725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Newly diagnosed AML</a:t>
            </a:r>
          </a:p>
        </p:txBody>
      </p:sp>
      <p:sp>
        <p:nvSpPr>
          <p:cNvPr id="9" name="TextBox 8">
            <a:extLst>
              <a:ext uri="{FF2B5EF4-FFF2-40B4-BE49-F238E27FC236}">
                <a16:creationId xmlns:a16="http://schemas.microsoft.com/office/drawing/2014/main" id="{9EEA3556-C3AF-441C-1801-9B1DA8480E38}"/>
              </a:ext>
            </a:extLst>
          </p:cNvPr>
          <p:cNvSpPr txBox="1"/>
          <p:nvPr/>
        </p:nvSpPr>
        <p:spPr>
          <a:xfrm>
            <a:off x="7329714" y="3003979"/>
            <a:ext cx="475280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3-day genotyping/risk stratification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Rational allocation to randomized trial with novel agents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targeted agent when present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genetic risk-specific if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Trial registration for all stages of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Correlative science in top academic labs including flow MRD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Twinstrand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NGS MRD</a:t>
            </a:r>
          </a:p>
        </p:txBody>
      </p:sp>
      <p:pic>
        <p:nvPicPr>
          <p:cNvPr id="10" name="Picture 9">
            <a:extLst>
              <a:ext uri="{FF2B5EF4-FFF2-40B4-BE49-F238E27FC236}">
                <a16:creationId xmlns:a16="http://schemas.microsoft.com/office/drawing/2014/main" id="{AAD26A2D-C39E-DDE4-0AC9-C57B6B51A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196" y="1752079"/>
            <a:ext cx="1690452" cy="1702171"/>
          </a:xfrm>
          <a:prstGeom prst="rect">
            <a:avLst/>
          </a:prstGeom>
        </p:spPr>
      </p:pic>
      <p:sp>
        <p:nvSpPr>
          <p:cNvPr id="11" name="TextBox 10">
            <a:extLst>
              <a:ext uri="{FF2B5EF4-FFF2-40B4-BE49-F238E27FC236}">
                <a16:creationId xmlns:a16="http://schemas.microsoft.com/office/drawing/2014/main" id="{4870576C-1AA4-E41F-F027-DF71A7CB935E}"/>
              </a:ext>
            </a:extLst>
          </p:cNvPr>
          <p:cNvSpPr txBox="1"/>
          <p:nvPr/>
        </p:nvSpPr>
        <p:spPr>
          <a:xfrm>
            <a:off x="7627523" y="6614641"/>
            <a:ext cx="46979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imagebank.hematoloqv.org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/image/61433/</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aml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-circulating-blasts</a:t>
            </a:r>
          </a:p>
        </p:txBody>
      </p:sp>
      <p:sp>
        <p:nvSpPr>
          <p:cNvPr id="13" name="Title 12">
            <a:extLst>
              <a:ext uri="{FF2B5EF4-FFF2-40B4-BE49-F238E27FC236}">
                <a16:creationId xmlns:a16="http://schemas.microsoft.com/office/drawing/2014/main" id="{DD6F6B94-E93D-9070-58BC-E78E113B0F79}"/>
              </a:ext>
            </a:extLst>
          </p:cNvPr>
          <p:cNvSpPr>
            <a:spLocks noGrp="1"/>
          </p:cNvSpPr>
          <p:nvPr>
            <p:ph type="title"/>
          </p:nvPr>
        </p:nvSpPr>
        <p:spPr>
          <a:xfrm>
            <a:off x="838200" y="-4595"/>
            <a:ext cx="10515600" cy="1325563"/>
          </a:xfrm>
        </p:spPr>
        <p:txBody>
          <a:bodyPr>
            <a:normAutofit/>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NCI Precision Medicine Initiative: </a:t>
            </a:r>
            <a:r>
              <a:rPr lang="en-US" sz="3600" b="1" dirty="0" err="1">
                <a:solidFill>
                  <a:schemeClr val="accent1">
                    <a:lumMod val="75000"/>
                  </a:schemeClr>
                </a:solidFill>
                <a:latin typeface="Calibri" panose="020F0502020204030204" pitchFamily="34" charset="0"/>
                <a:cs typeface="Calibri" panose="020F0502020204030204" pitchFamily="34" charset="0"/>
              </a:rPr>
              <a:t>MyeloMATCH</a:t>
            </a:r>
            <a:endParaRPr lang="en-US" sz="36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91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ADF6AB29-CD33-A958-2654-BAFCE1B574AB}"/>
              </a:ext>
            </a:extLst>
          </p:cNvPr>
          <p:cNvCxnSpPr>
            <a:cxnSpLocks/>
          </p:cNvCxnSpPr>
          <p:nvPr/>
        </p:nvCxnSpPr>
        <p:spPr>
          <a:xfrm>
            <a:off x="5539355" y="1305968"/>
            <a:ext cx="0" cy="242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68">
            <a:extLst>
              <a:ext uri="{FF2B5EF4-FFF2-40B4-BE49-F238E27FC236}">
                <a16:creationId xmlns:a16="http://schemas.microsoft.com/office/drawing/2014/main" id="{3B38571E-9806-98BE-75C2-0C7279DBFE44}"/>
              </a:ext>
            </a:extLst>
          </p:cNvPr>
          <p:cNvSpPr/>
          <p:nvPr/>
        </p:nvSpPr>
        <p:spPr>
          <a:xfrm rot="10800000" flipV="1">
            <a:off x="187463" y="177043"/>
            <a:ext cx="11227586" cy="501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Master Screening and Reassessment Protocol (MSRP)</a:t>
            </a:r>
          </a:p>
        </p:txBody>
      </p:sp>
      <p:sp>
        <p:nvSpPr>
          <p:cNvPr id="6" name="TextBox 5">
            <a:extLst>
              <a:ext uri="{FF2B5EF4-FFF2-40B4-BE49-F238E27FC236}">
                <a16:creationId xmlns:a16="http://schemas.microsoft.com/office/drawing/2014/main" id="{7D6BB595-70E1-CBDE-0E54-3420F5F3E02C}"/>
              </a:ext>
            </a:extLst>
          </p:cNvPr>
          <p:cNvSpPr txBox="1"/>
          <p:nvPr/>
        </p:nvSpPr>
        <p:spPr>
          <a:xfrm>
            <a:off x="3742561" y="912490"/>
            <a:ext cx="4117384" cy="393479"/>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1 Treatment Trials</a:t>
            </a:r>
          </a:p>
        </p:txBody>
      </p:sp>
      <p:sp>
        <p:nvSpPr>
          <p:cNvPr id="7" name="TextBox 6">
            <a:extLst>
              <a:ext uri="{FF2B5EF4-FFF2-40B4-BE49-F238E27FC236}">
                <a16:creationId xmlns:a16="http://schemas.microsoft.com/office/drawing/2014/main" id="{C899DBDB-FFBC-98B1-0A75-5DE1C244858F}"/>
              </a:ext>
            </a:extLst>
          </p:cNvPr>
          <p:cNvSpPr txBox="1"/>
          <p:nvPr/>
        </p:nvSpPr>
        <p:spPr>
          <a:xfrm>
            <a:off x="3742562" y="2323087"/>
            <a:ext cx="4117384" cy="438043"/>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2 Treatment Trials (MRD) </a:t>
            </a:r>
          </a:p>
        </p:txBody>
      </p:sp>
      <p:sp>
        <p:nvSpPr>
          <p:cNvPr id="8" name="TextBox 7">
            <a:extLst>
              <a:ext uri="{FF2B5EF4-FFF2-40B4-BE49-F238E27FC236}">
                <a16:creationId xmlns:a16="http://schemas.microsoft.com/office/drawing/2014/main" id="{1B76D3D8-A63A-B159-A822-6B8AE230A674}"/>
              </a:ext>
            </a:extLst>
          </p:cNvPr>
          <p:cNvSpPr txBox="1"/>
          <p:nvPr/>
        </p:nvSpPr>
        <p:spPr>
          <a:xfrm>
            <a:off x="3742561" y="5525378"/>
            <a:ext cx="4117384" cy="436129"/>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4 Treatment Trials (NGS) </a:t>
            </a:r>
          </a:p>
        </p:txBody>
      </p:sp>
      <p:cxnSp>
        <p:nvCxnSpPr>
          <p:cNvPr id="9" name="Straight Arrow Connector 8">
            <a:extLst>
              <a:ext uri="{FF2B5EF4-FFF2-40B4-BE49-F238E27FC236}">
                <a16:creationId xmlns:a16="http://schemas.microsoft.com/office/drawing/2014/main" id="{AB7145F4-7B8D-E82D-3CCF-DF50C8C99EEF}"/>
              </a:ext>
            </a:extLst>
          </p:cNvPr>
          <p:cNvCxnSpPr>
            <a:cxnSpLocks/>
          </p:cNvCxnSpPr>
          <p:nvPr/>
        </p:nvCxnSpPr>
        <p:spPr>
          <a:xfrm flipH="1">
            <a:off x="5347220" y="3365863"/>
            <a:ext cx="5958" cy="434626"/>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50FA01-ED70-5037-62A5-502FF0136421}"/>
              </a:ext>
            </a:extLst>
          </p:cNvPr>
          <p:cNvCxnSpPr>
            <a:cxnSpLocks/>
            <a:stCxn id="13" idx="2"/>
            <a:endCxn id="8" idx="0"/>
          </p:cNvCxnSpPr>
          <p:nvPr/>
        </p:nvCxnSpPr>
        <p:spPr>
          <a:xfrm flipH="1">
            <a:off x="5801253" y="5036182"/>
            <a:ext cx="5960" cy="489196"/>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316EC7-2C91-33FD-8E87-1F0EA84C5FA7}"/>
              </a:ext>
            </a:extLst>
          </p:cNvPr>
          <p:cNvSpPr txBox="1"/>
          <p:nvPr/>
        </p:nvSpPr>
        <p:spPr>
          <a:xfrm>
            <a:off x="282713" y="1529825"/>
            <a:ext cx="11048999" cy="307777"/>
          </a:xfrm>
          <a:prstGeom prst="rect">
            <a:avLst/>
          </a:prstGeom>
          <a:solidFill>
            <a:schemeClr val="accent2">
              <a:lumMod val="75000"/>
            </a:schemeClr>
          </a:solidFill>
          <a:ln>
            <a:solidFill>
              <a:schemeClr val="accent2">
                <a:lumMod val="75000"/>
              </a:schemeClr>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1</a:t>
            </a:r>
          </a:p>
        </p:txBody>
      </p:sp>
      <p:sp>
        <p:nvSpPr>
          <p:cNvPr id="12" name="TextBox 11">
            <a:extLst>
              <a:ext uri="{FF2B5EF4-FFF2-40B4-BE49-F238E27FC236}">
                <a16:creationId xmlns:a16="http://schemas.microsoft.com/office/drawing/2014/main" id="{1017BE37-7E15-19B5-F3C0-0A31036A37FC}"/>
              </a:ext>
            </a:extLst>
          </p:cNvPr>
          <p:cNvSpPr txBox="1"/>
          <p:nvPr/>
        </p:nvSpPr>
        <p:spPr>
          <a:xfrm>
            <a:off x="282711" y="3051103"/>
            <a:ext cx="11049000" cy="307777"/>
          </a:xfrm>
          <a:prstGeom prst="rect">
            <a:avLst/>
          </a:prstGeom>
          <a:solidFill>
            <a:schemeClr val="tx2">
              <a:lumMod val="60000"/>
              <a:lumOff val="40000"/>
            </a:schemeClr>
          </a:solidFill>
          <a:ln>
            <a:solidFill>
              <a:schemeClr val="tx2">
                <a:lumMod val="60000"/>
                <a:lumOff val="40000"/>
              </a:schemeClr>
            </a:solidFill>
          </a:ln>
        </p:spPr>
        <p:txBody>
          <a:bodyPr wrap="non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2</a:t>
            </a:r>
          </a:p>
        </p:txBody>
      </p:sp>
      <p:sp>
        <p:nvSpPr>
          <p:cNvPr id="13" name="TextBox 12">
            <a:extLst>
              <a:ext uri="{FF2B5EF4-FFF2-40B4-BE49-F238E27FC236}">
                <a16:creationId xmlns:a16="http://schemas.microsoft.com/office/drawing/2014/main" id="{7B143863-0405-5C67-0CA7-9BACCF13D584}"/>
              </a:ext>
            </a:extLst>
          </p:cNvPr>
          <p:cNvSpPr txBox="1"/>
          <p:nvPr/>
        </p:nvSpPr>
        <p:spPr>
          <a:xfrm>
            <a:off x="282713" y="4728405"/>
            <a:ext cx="11048999" cy="307777"/>
          </a:xfrm>
          <a:prstGeom prst="rect">
            <a:avLst/>
          </a:prstGeom>
          <a:solidFill>
            <a:schemeClr val="accent4">
              <a:lumMod val="75000"/>
            </a:schemeClr>
          </a:solidFill>
          <a:ln>
            <a:solidFill>
              <a:schemeClr val="accent4">
                <a:lumMod val="75000"/>
              </a:schemeClr>
            </a:solidFill>
          </a:ln>
        </p:spPr>
        <p:txBody>
          <a:bodyPr wrap="non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MSRP Reassessment 3</a:t>
            </a:r>
          </a:p>
        </p:txBody>
      </p:sp>
      <p:sp>
        <p:nvSpPr>
          <p:cNvPr id="14" name="TextBox 13">
            <a:extLst>
              <a:ext uri="{FF2B5EF4-FFF2-40B4-BE49-F238E27FC236}">
                <a16:creationId xmlns:a16="http://schemas.microsoft.com/office/drawing/2014/main" id="{2541DE2E-636C-24D4-3571-C587A6FECF16}"/>
              </a:ext>
            </a:extLst>
          </p:cNvPr>
          <p:cNvSpPr txBox="1"/>
          <p:nvPr/>
        </p:nvSpPr>
        <p:spPr>
          <a:xfrm>
            <a:off x="9008425" y="761041"/>
            <a:ext cx="1160580" cy="769442"/>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Older Adult</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MDS</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Young Adult</a:t>
            </a:r>
          </a:p>
        </p:txBody>
      </p:sp>
      <p:sp>
        <p:nvSpPr>
          <p:cNvPr id="15" name="TextBox 14">
            <a:extLst>
              <a:ext uri="{FF2B5EF4-FFF2-40B4-BE49-F238E27FC236}">
                <a16:creationId xmlns:a16="http://schemas.microsoft.com/office/drawing/2014/main" id="{ECCB2876-4E11-2E3A-4FC2-83401C7AA397}"/>
              </a:ext>
            </a:extLst>
          </p:cNvPr>
          <p:cNvSpPr txBox="1"/>
          <p:nvPr/>
        </p:nvSpPr>
        <p:spPr>
          <a:xfrm>
            <a:off x="8835432" y="2069545"/>
            <a:ext cx="1483659" cy="1000274"/>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Older Adult</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MDS</a:t>
            </a:r>
          </a:p>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Young Adult</a:t>
            </a:r>
          </a:p>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13E6028-7C28-745C-9E93-682B12AB603E}"/>
              </a:ext>
            </a:extLst>
          </p:cNvPr>
          <p:cNvSpPr txBox="1"/>
          <p:nvPr/>
        </p:nvSpPr>
        <p:spPr>
          <a:xfrm>
            <a:off x="3742560" y="3793506"/>
            <a:ext cx="4117385" cy="760508"/>
          </a:xfrm>
          <a:prstGeom prst="rect">
            <a:avLst/>
          </a:prstGeom>
          <a:noFill/>
          <a:ln>
            <a:solidFill>
              <a:schemeClr val="tx1"/>
            </a:solidFill>
          </a:ln>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black"/>
                </a:solidFill>
                <a:effectLst/>
                <a:uLnTx/>
                <a:uFillTx/>
                <a:latin typeface="Calibri" panose="020F0502020204030204"/>
                <a:ea typeface="+mn-ea"/>
                <a:cs typeface="+mn-cs"/>
              </a:rPr>
              <a:t>Tier 3 Treatment Trials (Transplant/Cellular Therapy) </a:t>
            </a:r>
          </a:p>
        </p:txBody>
      </p:sp>
      <p:sp>
        <p:nvSpPr>
          <p:cNvPr id="17" name="TextBox 16">
            <a:extLst>
              <a:ext uri="{FF2B5EF4-FFF2-40B4-BE49-F238E27FC236}">
                <a16:creationId xmlns:a16="http://schemas.microsoft.com/office/drawing/2014/main" id="{F7FA8B95-E3EA-C978-80C1-E41E8FC8F695}"/>
              </a:ext>
            </a:extLst>
          </p:cNvPr>
          <p:cNvSpPr txBox="1"/>
          <p:nvPr/>
        </p:nvSpPr>
        <p:spPr>
          <a:xfrm>
            <a:off x="8643613" y="3923980"/>
            <a:ext cx="2174591" cy="538609"/>
          </a:xfrm>
          <a:prstGeom prst="rect">
            <a:avLst/>
          </a:prstGeom>
          <a:noFill/>
        </p:spPr>
        <p:txBody>
          <a:bodyPr wrap="square" rtlCol="0">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Transplant/ Cellular Therapy</a:t>
            </a:r>
          </a:p>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97DD5B-4D39-D5AC-BFE0-2B411B733C9B}"/>
              </a:ext>
            </a:extLst>
          </p:cNvPr>
          <p:cNvSpPr txBox="1"/>
          <p:nvPr/>
        </p:nvSpPr>
        <p:spPr>
          <a:xfrm>
            <a:off x="9129988" y="5192451"/>
            <a:ext cx="1577298" cy="538609"/>
          </a:xfrm>
          <a:prstGeom prst="rect">
            <a:avLst/>
          </a:prstGeom>
          <a:noFill/>
        </p:spPr>
        <p:txBody>
          <a:bodyPr wrap="square" rtlCol="0">
            <a:no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Clinical Utility </a:t>
            </a:r>
          </a:p>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Assay Validation studies</a:t>
            </a:r>
          </a:p>
        </p:txBody>
      </p:sp>
      <p:cxnSp>
        <p:nvCxnSpPr>
          <p:cNvPr id="19" name="Elbow Connector 18">
            <a:extLst>
              <a:ext uri="{FF2B5EF4-FFF2-40B4-BE49-F238E27FC236}">
                <a16:creationId xmlns:a16="http://schemas.microsoft.com/office/drawing/2014/main" id="{729D8669-E1BE-6411-4963-45547CF6DB0D}"/>
              </a:ext>
            </a:extLst>
          </p:cNvPr>
          <p:cNvCxnSpPr>
            <a:cxnSpLocks/>
          </p:cNvCxnSpPr>
          <p:nvPr/>
        </p:nvCxnSpPr>
        <p:spPr>
          <a:xfrm rot="5400000">
            <a:off x="3239888" y="2080504"/>
            <a:ext cx="2382196" cy="1850341"/>
          </a:xfrm>
          <a:prstGeom prst="bentConnector4">
            <a:avLst>
              <a:gd name="adj1" fmla="val 13374"/>
              <a:gd name="adj2" fmla="val 110295"/>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8A6D8639-4D19-6CA5-D522-0C37690F7A89}"/>
              </a:ext>
            </a:extLst>
          </p:cNvPr>
          <p:cNvCxnSpPr>
            <a:cxnSpLocks/>
          </p:cNvCxnSpPr>
          <p:nvPr/>
        </p:nvCxnSpPr>
        <p:spPr>
          <a:xfrm rot="16200000" flipH="1">
            <a:off x="5890579" y="3620054"/>
            <a:ext cx="2384562" cy="1838418"/>
          </a:xfrm>
          <a:prstGeom prst="bentConnector4">
            <a:avLst>
              <a:gd name="adj1" fmla="val 12474"/>
              <a:gd name="adj2" fmla="val 113548"/>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18446C3-4B66-619E-ACFA-394683F39D55}"/>
              </a:ext>
            </a:extLst>
          </p:cNvPr>
          <p:cNvSpPr txBox="1"/>
          <p:nvPr/>
        </p:nvSpPr>
        <p:spPr>
          <a:xfrm>
            <a:off x="5412152" y="1821391"/>
            <a:ext cx="494383" cy="323165"/>
          </a:xfrm>
          <a:prstGeom prst="rect">
            <a:avLst/>
          </a:prstGeom>
          <a:noFill/>
        </p:spPr>
        <p:txBody>
          <a:bodyPr wrap="square" rtlCol="0">
            <a:sp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or</a:t>
            </a:r>
          </a:p>
        </p:txBody>
      </p:sp>
      <p:sp>
        <p:nvSpPr>
          <p:cNvPr id="22" name="TextBox 21">
            <a:extLst>
              <a:ext uri="{FF2B5EF4-FFF2-40B4-BE49-F238E27FC236}">
                <a16:creationId xmlns:a16="http://schemas.microsoft.com/office/drawing/2014/main" id="{8148613A-1ED6-E45D-66EB-1F221D01FAF2}"/>
              </a:ext>
            </a:extLst>
          </p:cNvPr>
          <p:cNvSpPr txBox="1"/>
          <p:nvPr/>
        </p:nvSpPr>
        <p:spPr>
          <a:xfrm>
            <a:off x="5582575" y="3393596"/>
            <a:ext cx="438951" cy="323165"/>
          </a:xfrm>
          <a:prstGeom prst="rect">
            <a:avLst/>
          </a:prstGeom>
          <a:noFill/>
        </p:spPr>
        <p:txBody>
          <a:bodyPr wrap="square" rtlCol="0">
            <a:sp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or</a:t>
            </a:r>
          </a:p>
        </p:txBody>
      </p:sp>
      <p:cxnSp>
        <p:nvCxnSpPr>
          <p:cNvPr id="23" name="Straight Arrow Connector 22">
            <a:extLst>
              <a:ext uri="{FF2B5EF4-FFF2-40B4-BE49-F238E27FC236}">
                <a16:creationId xmlns:a16="http://schemas.microsoft.com/office/drawing/2014/main" id="{90704DEA-D764-55BC-9A57-CCB45D44CC5D}"/>
              </a:ext>
            </a:extLst>
          </p:cNvPr>
          <p:cNvCxnSpPr>
            <a:cxnSpLocks/>
          </p:cNvCxnSpPr>
          <p:nvPr/>
        </p:nvCxnSpPr>
        <p:spPr>
          <a:xfrm>
            <a:off x="5801253" y="4556611"/>
            <a:ext cx="541" cy="1648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E46A69-C35F-5D0E-72A9-D8C14DC94E68}"/>
              </a:ext>
            </a:extLst>
          </p:cNvPr>
          <p:cNvCxnSpPr>
            <a:cxnSpLocks/>
          </p:cNvCxnSpPr>
          <p:nvPr/>
        </p:nvCxnSpPr>
        <p:spPr>
          <a:xfrm>
            <a:off x="5539355" y="655692"/>
            <a:ext cx="0" cy="2764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99D14C6-6004-478E-4FF0-C246FD5F2CD3}"/>
              </a:ext>
            </a:extLst>
          </p:cNvPr>
          <p:cNvCxnSpPr>
            <a:cxnSpLocks/>
          </p:cNvCxnSpPr>
          <p:nvPr/>
        </p:nvCxnSpPr>
        <p:spPr>
          <a:xfrm flipH="1">
            <a:off x="5837941" y="1837602"/>
            <a:ext cx="5958" cy="48548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B11765-42AA-3216-E08F-75FF91C0D8D2}"/>
              </a:ext>
            </a:extLst>
          </p:cNvPr>
          <p:cNvCxnSpPr>
            <a:cxnSpLocks/>
          </p:cNvCxnSpPr>
          <p:nvPr/>
        </p:nvCxnSpPr>
        <p:spPr>
          <a:xfrm rot="300000">
            <a:off x="5549890" y="2789447"/>
            <a:ext cx="22719" cy="2427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04A2E4A-68EE-CB9E-C3E8-4AED312C8ACA}"/>
              </a:ext>
            </a:extLst>
          </p:cNvPr>
          <p:cNvSpPr txBox="1"/>
          <p:nvPr/>
        </p:nvSpPr>
        <p:spPr>
          <a:xfrm>
            <a:off x="284381" y="819820"/>
            <a:ext cx="2623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Initial treatments for  newly diagnosed patients</a:t>
            </a:r>
          </a:p>
        </p:txBody>
      </p:sp>
      <p:sp>
        <p:nvSpPr>
          <p:cNvPr id="28" name="TextBox 27">
            <a:extLst>
              <a:ext uri="{FF2B5EF4-FFF2-40B4-BE49-F238E27FC236}">
                <a16:creationId xmlns:a16="http://schemas.microsoft.com/office/drawing/2014/main" id="{BD0DBA72-CEE1-AE3E-17AA-B52DC7876B53}"/>
              </a:ext>
            </a:extLst>
          </p:cNvPr>
          <p:cNvSpPr txBox="1"/>
          <p:nvPr/>
        </p:nvSpPr>
        <p:spPr>
          <a:xfrm>
            <a:off x="284381" y="1873249"/>
            <a:ext cx="26234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Trials designed to evaluate patients in CR using MRD-based assignments </a:t>
            </a:r>
          </a:p>
        </p:txBody>
      </p:sp>
      <p:sp>
        <p:nvSpPr>
          <p:cNvPr id="29" name="TextBox 28">
            <a:extLst>
              <a:ext uri="{FF2B5EF4-FFF2-40B4-BE49-F238E27FC236}">
                <a16:creationId xmlns:a16="http://schemas.microsoft.com/office/drawing/2014/main" id="{ED6F927F-0720-7267-6A8E-4906C93066F2}"/>
              </a:ext>
            </a:extLst>
          </p:cNvPr>
          <p:cNvSpPr txBox="1"/>
          <p:nvPr/>
        </p:nvSpPr>
        <p:spPr>
          <a:xfrm>
            <a:off x="284381" y="5048070"/>
            <a:ext cx="33238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Participants with low disease burden states: trials designed to validate clinical utility of NGS and other assays </a:t>
            </a:r>
          </a:p>
        </p:txBody>
      </p:sp>
      <p:sp>
        <p:nvSpPr>
          <p:cNvPr id="30" name="TextBox 29">
            <a:extLst>
              <a:ext uri="{FF2B5EF4-FFF2-40B4-BE49-F238E27FC236}">
                <a16:creationId xmlns:a16="http://schemas.microsoft.com/office/drawing/2014/main" id="{7EE48891-5661-9740-88ED-02C6C42B99FA}"/>
              </a:ext>
            </a:extLst>
          </p:cNvPr>
          <p:cNvSpPr txBox="1"/>
          <p:nvPr/>
        </p:nvSpPr>
        <p:spPr>
          <a:xfrm>
            <a:off x="284381" y="3519773"/>
            <a:ext cx="26234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Trials designed to evaluate patients using MRD-based assignments </a:t>
            </a:r>
          </a:p>
        </p:txBody>
      </p:sp>
      <p:sp>
        <p:nvSpPr>
          <p:cNvPr id="31" name="TextBox 30">
            <a:extLst>
              <a:ext uri="{FF2B5EF4-FFF2-40B4-BE49-F238E27FC236}">
                <a16:creationId xmlns:a16="http://schemas.microsoft.com/office/drawing/2014/main" id="{ACFE0F5B-4E44-6D09-E043-8A8E3A3780E2}"/>
              </a:ext>
            </a:extLst>
          </p:cNvPr>
          <p:cNvSpPr txBox="1"/>
          <p:nvPr/>
        </p:nvSpPr>
        <p:spPr>
          <a:xfrm>
            <a:off x="11191589" y="655309"/>
            <a:ext cx="1160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 Disease Burden</a:t>
            </a:r>
          </a:p>
        </p:txBody>
      </p:sp>
      <p:sp>
        <p:nvSpPr>
          <p:cNvPr id="32" name="TextBox 31">
            <a:extLst>
              <a:ext uri="{FF2B5EF4-FFF2-40B4-BE49-F238E27FC236}">
                <a16:creationId xmlns:a16="http://schemas.microsoft.com/office/drawing/2014/main" id="{65F4FEA0-115F-AC9A-1C2C-9FA857922355}"/>
              </a:ext>
            </a:extLst>
          </p:cNvPr>
          <p:cNvSpPr txBox="1"/>
          <p:nvPr/>
        </p:nvSpPr>
        <p:spPr>
          <a:xfrm>
            <a:off x="11191589" y="5142911"/>
            <a:ext cx="1160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Disease Burden</a:t>
            </a:r>
          </a:p>
        </p:txBody>
      </p:sp>
      <p:sp>
        <p:nvSpPr>
          <p:cNvPr id="33" name="Down Arrow 32">
            <a:extLst>
              <a:ext uri="{FF2B5EF4-FFF2-40B4-BE49-F238E27FC236}">
                <a16:creationId xmlns:a16="http://schemas.microsoft.com/office/drawing/2014/main" id="{FAA03C00-ECF0-9A36-FEE4-30C2699C0DBA}"/>
              </a:ext>
            </a:extLst>
          </p:cNvPr>
          <p:cNvSpPr/>
          <p:nvPr/>
        </p:nvSpPr>
        <p:spPr>
          <a:xfrm>
            <a:off x="11771878" y="1618680"/>
            <a:ext cx="182880" cy="3573771"/>
          </a:xfrm>
          <a:prstGeom prst="downArrow">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2C6F26A-B56B-0D71-72BA-E9C5FBB79041}"/>
              </a:ext>
            </a:extLst>
          </p:cNvPr>
          <p:cNvSpPr txBox="1"/>
          <p:nvPr/>
        </p:nvSpPr>
        <p:spPr>
          <a:xfrm>
            <a:off x="6198580" y="6488668"/>
            <a:ext cx="37200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courtesy of Harry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Erba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 PhD</a:t>
            </a:r>
          </a:p>
        </p:txBody>
      </p:sp>
    </p:spTree>
    <p:extLst>
      <p:ext uri="{BB962C8B-B14F-4D97-AF65-F5344CB8AC3E}">
        <p14:creationId xmlns:p14="http://schemas.microsoft.com/office/powerpoint/2010/main" val="151377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7F30C-3253-A9AE-9647-23ECACA3D5BC}"/>
              </a:ext>
            </a:extLst>
          </p:cNvPr>
          <p:cNvPicPr>
            <a:picLocks noChangeAspect="1"/>
          </p:cNvPicPr>
          <p:nvPr/>
        </p:nvPicPr>
        <p:blipFill>
          <a:blip r:embed="rId3"/>
          <a:stretch>
            <a:fillRect/>
          </a:stretch>
        </p:blipFill>
        <p:spPr>
          <a:xfrm>
            <a:off x="5217893" y="1812225"/>
            <a:ext cx="6823870" cy="3722110"/>
          </a:xfrm>
          <a:prstGeom prst="rect">
            <a:avLst/>
          </a:prstGeom>
        </p:spPr>
      </p:pic>
      <p:pic>
        <p:nvPicPr>
          <p:cNvPr id="3" name="Picture 2">
            <a:extLst>
              <a:ext uri="{FF2B5EF4-FFF2-40B4-BE49-F238E27FC236}">
                <a16:creationId xmlns:a16="http://schemas.microsoft.com/office/drawing/2014/main" id="{D42499FA-FB69-062D-243A-7EFD2237DFCB}"/>
              </a:ext>
            </a:extLst>
          </p:cNvPr>
          <p:cNvPicPr>
            <a:picLocks noChangeAspect="1"/>
          </p:cNvPicPr>
          <p:nvPr/>
        </p:nvPicPr>
        <p:blipFill>
          <a:blip r:embed="rId4"/>
          <a:stretch>
            <a:fillRect/>
          </a:stretch>
        </p:blipFill>
        <p:spPr>
          <a:xfrm>
            <a:off x="612975" y="2619206"/>
            <a:ext cx="3776197" cy="2442895"/>
          </a:xfrm>
          <a:prstGeom prst="rect">
            <a:avLst/>
          </a:prstGeom>
        </p:spPr>
      </p:pic>
      <p:sp>
        <p:nvSpPr>
          <p:cNvPr id="4" name="Title 1">
            <a:extLst>
              <a:ext uri="{FF2B5EF4-FFF2-40B4-BE49-F238E27FC236}">
                <a16:creationId xmlns:a16="http://schemas.microsoft.com/office/drawing/2014/main" id="{158EAFF5-02DA-8528-155D-9CB18C341F9E}"/>
              </a:ext>
            </a:extLst>
          </p:cNvPr>
          <p:cNvSpPr txBox="1">
            <a:spLocks/>
          </p:cNvSpPr>
          <p:nvPr/>
        </p:nvSpPr>
        <p:spPr>
          <a:xfrm>
            <a:off x="292102" y="1812224"/>
            <a:ext cx="4417944" cy="940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Intermediate Risk AML: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MM1YA-CTG01 </a:t>
            </a:r>
          </a:p>
        </p:txBody>
      </p:sp>
      <p:sp>
        <p:nvSpPr>
          <p:cNvPr id="5" name="TextBox 4">
            <a:extLst>
              <a:ext uri="{FF2B5EF4-FFF2-40B4-BE49-F238E27FC236}">
                <a16:creationId xmlns:a16="http://schemas.microsoft.com/office/drawing/2014/main" id="{BD6838DE-7412-9208-DEF0-FB389CFB78CA}"/>
              </a:ext>
            </a:extLst>
          </p:cNvPr>
          <p:cNvSpPr txBox="1"/>
          <p:nvPr/>
        </p:nvSpPr>
        <p:spPr>
          <a:xfrm>
            <a:off x="4189558" y="2983913"/>
            <a:ext cx="154882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Study Chairs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Sarit Assouline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Lynn Savoie</a:t>
            </a:r>
          </a:p>
        </p:txBody>
      </p:sp>
      <p:sp>
        <p:nvSpPr>
          <p:cNvPr id="7" name="Title 1">
            <a:extLst>
              <a:ext uri="{FF2B5EF4-FFF2-40B4-BE49-F238E27FC236}">
                <a16:creationId xmlns:a16="http://schemas.microsoft.com/office/drawing/2014/main" id="{0317A903-CE7E-C426-CBE5-D660E48CA664}"/>
              </a:ext>
            </a:extLst>
          </p:cNvPr>
          <p:cNvSpPr txBox="1">
            <a:spLocks/>
          </p:cNvSpPr>
          <p:nvPr/>
        </p:nvSpPr>
        <p:spPr>
          <a:xfrm>
            <a:off x="5843162" y="1812225"/>
            <a:ext cx="5825836" cy="940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t>High Risk AML: </a:t>
            </a:r>
            <a:b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b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j-ea"/>
                <a:cs typeface="+mj-cs"/>
              </a:rPr>
              <a:t>MM1YA-S01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
        <p:nvSpPr>
          <p:cNvPr id="9" name="TextBox 8">
            <a:extLst>
              <a:ext uri="{FF2B5EF4-FFF2-40B4-BE49-F238E27FC236}">
                <a16:creationId xmlns:a16="http://schemas.microsoft.com/office/drawing/2014/main" id="{05EE08F2-DD81-E255-CDD8-E6ECF1DBE89C}"/>
              </a:ext>
            </a:extLst>
          </p:cNvPr>
          <p:cNvSpPr txBox="1"/>
          <p:nvPr/>
        </p:nvSpPr>
        <p:spPr>
          <a:xfrm>
            <a:off x="10237268" y="3035364"/>
            <a:ext cx="12724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Calibri" panose="020F0502020204030204"/>
                <a:ea typeface="+mn-ea"/>
                <a:cs typeface="+mn-cs"/>
              </a:rPr>
              <a:t>Study Chairs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Paul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Shami</a:t>
            </a: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Tara Lin</a:t>
            </a:r>
          </a:p>
        </p:txBody>
      </p:sp>
      <p:sp>
        <p:nvSpPr>
          <p:cNvPr id="10" name="Title 9">
            <a:extLst>
              <a:ext uri="{FF2B5EF4-FFF2-40B4-BE49-F238E27FC236}">
                <a16:creationId xmlns:a16="http://schemas.microsoft.com/office/drawing/2014/main" id="{E6E3C195-B47C-3933-93C2-C07BB648F7F5}"/>
              </a:ext>
            </a:extLst>
          </p:cNvPr>
          <p:cNvSpPr>
            <a:spLocks noGrp="1"/>
          </p:cNvSpPr>
          <p:nvPr>
            <p:ph type="title"/>
          </p:nvPr>
        </p:nvSpPr>
        <p:spPr>
          <a:xfrm>
            <a:off x="755073" y="279442"/>
            <a:ext cx="10515600" cy="738665"/>
          </a:xfrm>
        </p:spPr>
        <p:txBody>
          <a:bodyPr/>
          <a:lstStyle/>
          <a:p>
            <a:pPr algn="ctr"/>
            <a:r>
              <a:rPr lang="en-US" b="1" dirty="0" err="1">
                <a:solidFill>
                  <a:schemeClr val="accent1">
                    <a:lumMod val="75000"/>
                  </a:schemeClr>
                </a:solidFill>
                <a:latin typeface="Calibri" panose="020F0502020204030204" pitchFamily="34" charset="0"/>
                <a:cs typeface="Calibri" panose="020F0502020204030204" pitchFamily="34" charset="0"/>
              </a:rPr>
              <a:t>Myelomatch</a:t>
            </a:r>
            <a:r>
              <a:rPr lang="en-US" b="1" dirty="0">
                <a:solidFill>
                  <a:schemeClr val="accent1">
                    <a:lumMod val="75000"/>
                  </a:schemeClr>
                </a:solidFill>
                <a:latin typeface="Calibri" panose="020F0502020204030204" pitchFamily="34" charset="0"/>
                <a:cs typeface="Calibri" panose="020F0502020204030204" pitchFamily="34" charset="0"/>
              </a:rPr>
              <a:t> “marker negative” studies</a:t>
            </a:r>
          </a:p>
        </p:txBody>
      </p:sp>
      <p:sp>
        <p:nvSpPr>
          <p:cNvPr id="11" name="TextBox 10">
            <a:extLst>
              <a:ext uri="{FF2B5EF4-FFF2-40B4-BE49-F238E27FC236}">
                <a16:creationId xmlns:a16="http://schemas.microsoft.com/office/drawing/2014/main" id="{3EA028C9-149A-7ECD-DD46-0B8DC4BEB9BB}"/>
              </a:ext>
            </a:extLst>
          </p:cNvPr>
          <p:cNvSpPr txBox="1"/>
          <p:nvPr/>
        </p:nvSpPr>
        <p:spPr>
          <a:xfrm>
            <a:off x="612975" y="6383905"/>
            <a:ext cx="10896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first randomized study to compare IC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IC or VEN + HMA: Fang Q, et al. #650 Sun. 12/7 4:45-5PM</a:t>
            </a:r>
          </a:p>
        </p:txBody>
      </p:sp>
    </p:spTree>
    <p:extLst>
      <p:ext uri="{BB962C8B-B14F-4D97-AF65-F5344CB8AC3E}">
        <p14:creationId xmlns:p14="http://schemas.microsoft.com/office/powerpoint/2010/main" val="297772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Lin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7138343"/>
              </p:ext>
            </p:extLst>
          </p:nvPr>
        </p:nvGraphicFramePr>
        <p:xfrm>
          <a:off x="916516" y="1905000"/>
          <a:ext cx="10430953" cy="318018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Daiichi Sankyo Inc, Jazz Pharmaceuticals Inc, Johnson &amp; Johnson,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8012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Aptevo</a:t>
                      </a:r>
                      <a:r>
                        <a:rPr lang="en-US" sz="1800" b="0" kern="1200" dirty="0">
                          <a:solidFill>
                            <a:schemeClr val="tx1"/>
                          </a:solidFill>
                          <a:effectLst/>
                          <a:latin typeface="+mn-lt"/>
                          <a:ea typeface="+mn-ea"/>
                          <a:cs typeface="+mn-cs"/>
                        </a:rPr>
                        <a:t> Therapeutics, Bio-Path Holdings Inc, Cardiff Oncology, </a:t>
                      </a:r>
                      <a:r>
                        <a:rPr lang="en-US" sz="1800" b="0" kern="1200" dirty="0" err="1">
                          <a:solidFill>
                            <a:schemeClr val="tx1"/>
                          </a:solidFill>
                          <a:effectLst/>
                          <a:latin typeface="+mn-lt"/>
                          <a:ea typeface="+mn-ea"/>
                          <a:cs typeface="+mn-cs"/>
                        </a:rPr>
                        <a:t>CicloMed</a:t>
                      </a:r>
                      <a:r>
                        <a:rPr lang="en-US" sz="1800" b="0" kern="1200" dirty="0">
                          <a:solidFill>
                            <a:schemeClr val="tx1"/>
                          </a:solidFill>
                          <a:effectLst/>
                          <a:latin typeface="+mn-lt"/>
                          <a:ea typeface="+mn-ea"/>
                          <a:cs typeface="+mn-cs"/>
                        </a:rPr>
                        <a:t>, Cleave Biosciences, Jazz Pharmaceuticals Inc, Kura Oncology, Lin </a:t>
                      </a:r>
                      <a:r>
                        <a:rPr lang="en-US" sz="1800" b="0" kern="1200" dirty="0" err="1">
                          <a:solidFill>
                            <a:schemeClr val="tx1"/>
                          </a:solidFill>
                          <a:effectLst/>
                          <a:latin typeface="+mn-lt"/>
                          <a:ea typeface="+mn-ea"/>
                          <a:cs typeface="+mn-cs"/>
                        </a:rPr>
                        <a:t>BioScience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1080120">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Sumitomo Pharma America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836971"/>
                  </a:ext>
                </a:extLst>
              </a:tr>
            </a:tbl>
          </a:graphicData>
        </a:graphic>
      </p:graphicFrame>
    </p:spTree>
    <p:custDataLst>
      <p:tags r:id="rId1"/>
    </p:custDataLst>
    <p:extLst>
      <p:ext uri="{BB962C8B-B14F-4D97-AF65-F5344CB8AC3E}">
        <p14:creationId xmlns:p14="http://schemas.microsoft.com/office/powerpoint/2010/main" val="943815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540F2C-CC8B-4F49-B32C-06C819F7C69C}"/>
              </a:ext>
            </a:extLst>
          </p:cNvPr>
          <p:cNvPicPr>
            <a:picLocks noChangeAspect="1"/>
          </p:cNvPicPr>
          <p:nvPr/>
        </p:nvPicPr>
        <p:blipFill>
          <a:blip r:embed="rId3"/>
          <a:stretch>
            <a:fillRect/>
          </a:stretch>
        </p:blipFill>
        <p:spPr>
          <a:xfrm>
            <a:off x="8206197" y="1238665"/>
            <a:ext cx="3782164" cy="2626754"/>
          </a:xfrm>
          <a:prstGeom prst="rect">
            <a:avLst/>
          </a:prstGeom>
        </p:spPr>
      </p:pic>
      <p:sp>
        <p:nvSpPr>
          <p:cNvPr id="2" name="Title 1">
            <a:extLst>
              <a:ext uri="{FF2B5EF4-FFF2-40B4-BE49-F238E27FC236}">
                <a16:creationId xmlns:a16="http://schemas.microsoft.com/office/drawing/2014/main" id="{12383284-6DD5-11DE-C871-C914C72AA12B}"/>
              </a:ext>
            </a:extLst>
          </p:cNvPr>
          <p:cNvSpPr>
            <a:spLocks noGrp="1"/>
          </p:cNvSpPr>
          <p:nvPr>
            <p:ph type="title"/>
          </p:nvPr>
        </p:nvSpPr>
        <p:spPr>
          <a:xfrm>
            <a:off x="838200" y="0"/>
            <a:ext cx="10515600" cy="923303"/>
          </a:xfrm>
        </p:spPr>
        <p:txBody>
          <a:bodyPr/>
          <a:lstStyle/>
          <a:p>
            <a:pPr algn="ctr"/>
            <a:r>
              <a:rPr lang="en-US" b="1" dirty="0">
                <a:solidFill>
                  <a:srgbClr val="0070C0"/>
                </a:solidFill>
                <a:latin typeface="Calibri" panose="020F0502020204030204" pitchFamily="34" charset="0"/>
                <a:cs typeface="Calibri" panose="020F0502020204030204" pitchFamily="34" charset="0"/>
              </a:rPr>
              <a:t>VEN-FLAG-IDA</a:t>
            </a:r>
          </a:p>
        </p:txBody>
      </p:sp>
      <p:sp>
        <p:nvSpPr>
          <p:cNvPr id="3" name="Content Placeholder 2">
            <a:extLst>
              <a:ext uri="{FF2B5EF4-FFF2-40B4-BE49-F238E27FC236}">
                <a16:creationId xmlns:a16="http://schemas.microsoft.com/office/drawing/2014/main" id="{EA466A2E-D9A6-EF8D-29F6-8C685CCDBF30}"/>
              </a:ext>
            </a:extLst>
          </p:cNvPr>
          <p:cNvSpPr>
            <a:spLocks noGrp="1"/>
          </p:cNvSpPr>
          <p:nvPr>
            <p:ph idx="1"/>
          </p:nvPr>
        </p:nvSpPr>
        <p:spPr>
          <a:xfrm>
            <a:off x="401121" y="4180780"/>
            <a:ext cx="11153570" cy="2358560"/>
          </a:xfrm>
        </p:spPr>
        <p:txBody>
          <a:bodyPr>
            <a:normAutofit fontScale="77500" lnSpcReduction="20000"/>
          </a:bodyPr>
          <a:lstStyle/>
          <a:p>
            <a:r>
              <a:rPr lang="en-US" dirty="0"/>
              <a:t>highly intensive regimen, best suited for younger adults </a:t>
            </a:r>
          </a:p>
          <a:p>
            <a:pPr lvl="1"/>
            <a:r>
              <a:rPr lang="en-US" sz="2500" dirty="0"/>
              <a:t>e.g. age &lt;40, very fit</a:t>
            </a:r>
          </a:p>
          <a:p>
            <a:r>
              <a:rPr lang="en-US" dirty="0"/>
              <a:t>Very high </a:t>
            </a:r>
            <a:r>
              <a:rPr lang="en-US" dirty="0" err="1"/>
              <a:t>CRc</a:t>
            </a:r>
            <a:r>
              <a:rPr lang="en-US" dirty="0"/>
              <a:t> (95%) and flow MRD(-) CR rates (90% of </a:t>
            </a:r>
            <a:r>
              <a:rPr lang="en-US" dirty="0" err="1"/>
              <a:t>CRc</a:t>
            </a:r>
            <a:r>
              <a:rPr lang="en-US" dirty="0"/>
              <a:t>) in ND AML</a:t>
            </a:r>
          </a:p>
          <a:p>
            <a:pPr lvl="1"/>
            <a:r>
              <a:rPr lang="en-US" dirty="0"/>
              <a:t>prolonged thrombocytopenia very common (C2 and onward)</a:t>
            </a:r>
          </a:p>
          <a:p>
            <a:r>
              <a:rPr lang="en-US" dirty="0"/>
              <a:t>no obvious survival differences by ELN2022</a:t>
            </a:r>
          </a:p>
          <a:p>
            <a:pPr lvl="1"/>
            <a:r>
              <a:rPr lang="en-US" dirty="0"/>
              <a:t>64% of patients transplanted in CR1</a:t>
            </a:r>
          </a:p>
          <a:p>
            <a:pPr lvl="1"/>
            <a:r>
              <a:rPr lang="en-US" dirty="0"/>
              <a:t>but also no long-term survivors reported among </a:t>
            </a:r>
            <a:r>
              <a:rPr lang="en-US" i="1" dirty="0"/>
              <a:t>TP53</a:t>
            </a:r>
            <a:r>
              <a:rPr lang="en-US" dirty="0"/>
              <a:t>+ or </a:t>
            </a:r>
            <a:r>
              <a:rPr lang="en-US" i="1" dirty="0"/>
              <a:t>MECOM</a:t>
            </a:r>
            <a:r>
              <a:rPr lang="en-US" dirty="0"/>
              <a:t>-rearranged (combined n= 10)</a:t>
            </a:r>
          </a:p>
        </p:txBody>
      </p:sp>
      <p:sp>
        <p:nvSpPr>
          <p:cNvPr id="6" name="TextBox 5">
            <a:extLst>
              <a:ext uri="{FF2B5EF4-FFF2-40B4-BE49-F238E27FC236}">
                <a16:creationId xmlns:a16="http://schemas.microsoft.com/office/drawing/2014/main" id="{8186F5D3-16AD-317C-69CA-FBB9383CF90A}"/>
              </a:ext>
            </a:extLst>
          </p:cNvPr>
          <p:cNvSpPr txBox="1"/>
          <p:nvPr/>
        </p:nvSpPr>
        <p:spPr>
          <a:xfrm>
            <a:off x="8188532" y="6550223"/>
            <a:ext cx="40034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DiNardo CD, et al. Leukemia 2025 Apr;39(4):854-863</a:t>
            </a:r>
          </a:p>
        </p:txBody>
      </p:sp>
      <p:pic>
        <p:nvPicPr>
          <p:cNvPr id="8" name="Picture 7">
            <a:extLst>
              <a:ext uri="{FF2B5EF4-FFF2-40B4-BE49-F238E27FC236}">
                <a16:creationId xmlns:a16="http://schemas.microsoft.com/office/drawing/2014/main" id="{B6D34FB4-1537-0CBE-A15E-711B29A14A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0945" y="747045"/>
            <a:ext cx="4021282" cy="3229211"/>
          </a:xfrm>
          <a:prstGeom prst="rect">
            <a:avLst/>
          </a:prstGeom>
        </p:spPr>
      </p:pic>
      <p:pic>
        <p:nvPicPr>
          <p:cNvPr id="9" name="Picture 8">
            <a:extLst>
              <a:ext uri="{FF2B5EF4-FFF2-40B4-BE49-F238E27FC236}">
                <a16:creationId xmlns:a16="http://schemas.microsoft.com/office/drawing/2014/main" id="{804823CB-863F-9932-C543-C6322BC02D04}"/>
              </a:ext>
            </a:extLst>
          </p:cNvPr>
          <p:cNvPicPr>
            <a:picLocks noChangeAspect="1"/>
          </p:cNvPicPr>
          <p:nvPr/>
        </p:nvPicPr>
        <p:blipFill>
          <a:blip r:embed="rId6"/>
          <a:stretch>
            <a:fillRect/>
          </a:stretch>
        </p:blipFill>
        <p:spPr>
          <a:xfrm>
            <a:off x="4499016" y="1238664"/>
            <a:ext cx="3520392" cy="2626755"/>
          </a:xfrm>
          <a:prstGeom prst="rect">
            <a:avLst/>
          </a:prstGeom>
        </p:spPr>
      </p:pic>
      <p:sp>
        <p:nvSpPr>
          <p:cNvPr id="11" name="TextBox 10">
            <a:extLst>
              <a:ext uri="{FF2B5EF4-FFF2-40B4-BE49-F238E27FC236}">
                <a16:creationId xmlns:a16="http://schemas.microsoft.com/office/drawing/2014/main" id="{9FDC5B85-0F7B-CC1F-A08E-433370E56F0B}"/>
              </a:ext>
            </a:extLst>
          </p:cNvPr>
          <p:cNvSpPr txBox="1"/>
          <p:nvPr/>
        </p:nvSpPr>
        <p:spPr>
          <a:xfrm>
            <a:off x="7467600" y="1042621"/>
            <a:ext cx="18412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Newly diagnosed AML</a:t>
            </a:r>
          </a:p>
        </p:txBody>
      </p:sp>
    </p:spTree>
    <p:extLst>
      <p:ext uri="{BB962C8B-B14F-4D97-AF65-F5344CB8AC3E}">
        <p14:creationId xmlns:p14="http://schemas.microsoft.com/office/powerpoint/2010/main" val="33526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09E6D-2137-910B-A5E1-328D41605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56838-E471-E1C7-863B-67ADD330625F}"/>
              </a:ext>
            </a:extLst>
          </p:cNvPr>
          <p:cNvSpPr>
            <a:spLocks noGrp="1"/>
          </p:cNvSpPr>
          <p:nvPr>
            <p:ph type="title"/>
          </p:nvPr>
        </p:nvSpPr>
        <p:spPr>
          <a:xfrm>
            <a:off x="838200" y="198733"/>
            <a:ext cx="10515600" cy="923303"/>
          </a:xfrm>
        </p:spPr>
        <p:txBody>
          <a:bodyPr/>
          <a:lstStyle/>
          <a:p>
            <a:pPr algn="ctr"/>
            <a:r>
              <a:rPr lang="en-US" b="1" dirty="0">
                <a:solidFill>
                  <a:srgbClr val="0070C0"/>
                </a:solidFill>
                <a:latin typeface="Calibri" panose="020F0502020204030204" pitchFamily="34" charset="0"/>
                <a:cs typeface="Calibri" panose="020F0502020204030204" pitchFamily="34" charset="0"/>
              </a:rPr>
              <a:t>VEN-FLAG-IDA – R/R AML</a:t>
            </a:r>
          </a:p>
        </p:txBody>
      </p:sp>
      <p:sp>
        <p:nvSpPr>
          <p:cNvPr id="6" name="TextBox 5">
            <a:extLst>
              <a:ext uri="{FF2B5EF4-FFF2-40B4-BE49-F238E27FC236}">
                <a16:creationId xmlns:a16="http://schemas.microsoft.com/office/drawing/2014/main" id="{9F2F177F-3BF3-C070-D2C7-61A429376B56}"/>
              </a:ext>
            </a:extLst>
          </p:cNvPr>
          <p:cNvSpPr txBox="1"/>
          <p:nvPr/>
        </p:nvSpPr>
        <p:spPr>
          <a:xfrm>
            <a:off x="8188532" y="6550223"/>
            <a:ext cx="40034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DiNardo CD, et al. Leukemia 2025 Apr;39(4):854-863</a:t>
            </a:r>
          </a:p>
        </p:txBody>
      </p:sp>
      <p:pic>
        <p:nvPicPr>
          <p:cNvPr id="7" name="Picture 6" descr="A graph of cancer patients&#10;&#10;AI-generated content may be incorrect.">
            <a:extLst>
              <a:ext uri="{FF2B5EF4-FFF2-40B4-BE49-F238E27FC236}">
                <a16:creationId xmlns:a16="http://schemas.microsoft.com/office/drawing/2014/main" id="{CDBB5C4E-2762-44E7-88C9-906767FC14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0132" y="2183852"/>
            <a:ext cx="3860301" cy="2804669"/>
          </a:xfrm>
          <a:prstGeom prst="rect">
            <a:avLst/>
          </a:prstGeom>
        </p:spPr>
      </p:pic>
      <p:sp>
        <p:nvSpPr>
          <p:cNvPr id="12" name="TextBox 11">
            <a:extLst>
              <a:ext uri="{FF2B5EF4-FFF2-40B4-BE49-F238E27FC236}">
                <a16:creationId xmlns:a16="http://schemas.microsoft.com/office/drawing/2014/main" id="{550A754E-2B0D-2C04-2610-2020B2966F5D}"/>
              </a:ext>
            </a:extLst>
          </p:cNvPr>
          <p:cNvSpPr txBox="1"/>
          <p:nvPr/>
        </p:nvSpPr>
        <p:spPr>
          <a:xfrm>
            <a:off x="1467690" y="1601080"/>
            <a:ext cx="1385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Patients</a:t>
            </a:r>
          </a:p>
        </p:txBody>
      </p:sp>
      <p:sp>
        <p:nvSpPr>
          <p:cNvPr id="13" name="TextBox 12">
            <a:extLst>
              <a:ext uri="{FF2B5EF4-FFF2-40B4-BE49-F238E27FC236}">
                <a16:creationId xmlns:a16="http://schemas.microsoft.com/office/drawing/2014/main" id="{8CFA75C8-80E2-BF0B-6858-A3498C7CC3A9}"/>
              </a:ext>
            </a:extLst>
          </p:cNvPr>
          <p:cNvSpPr txBox="1"/>
          <p:nvPr/>
        </p:nvSpPr>
        <p:spPr>
          <a:xfrm>
            <a:off x="9435070" y="1783742"/>
            <a:ext cx="19187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TP53</a:t>
            </a:r>
            <a:r>
              <a:rPr kumimoji="0" lang="en-US" sz="20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WT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/TP53</a:t>
            </a:r>
            <a:r>
              <a:rPr kumimoji="0" lang="en-US" sz="20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mut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15" name="Picture 14" descr="A graph of a number of patients&#10;&#10;AI-generated content may be incorrect.">
            <a:extLst>
              <a:ext uri="{FF2B5EF4-FFF2-40B4-BE49-F238E27FC236}">
                <a16:creationId xmlns:a16="http://schemas.microsoft.com/office/drawing/2014/main" id="{4643EA9F-578D-964F-F082-AE106B1BF043}"/>
              </a:ext>
            </a:extLst>
          </p:cNvPr>
          <p:cNvPicPr>
            <a:picLocks noChangeAspect="1"/>
          </p:cNvPicPr>
          <p:nvPr/>
        </p:nvPicPr>
        <p:blipFill>
          <a:blip r:embed="rId5"/>
          <a:stretch>
            <a:fillRect/>
          </a:stretch>
        </p:blipFill>
        <p:spPr>
          <a:xfrm>
            <a:off x="8188532" y="2183852"/>
            <a:ext cx="3764162" cy="2804669"/>
          </a:xfrm>
          <a:prstGeom prst="rect">
            <a:avLst/>
          </a:prstGeom>
        </p:spPr>
      </p:pic>
      <p:sp>
        <p:nvSpPr>
          <p:cNvPr id="16" name="TextBox 15">
            <a:extLst>
              <a:ext uri="{FF2B5EF4-FFF2-40B4-BE49-F238E27FC236}">
                <a16:creationId xmlns:a16="http://schemas.microsoft.com/office/drawing/2014/main" id="{1AFF5413-A8C5-CF50-0173-0B73C9C5B6C0}"/>
              </a:ext>
            </a:extLst>
          </p:cNvPr>
          <p:cNvSpPr txBox="1"/>
          <p:nvPr/>
        </p:nvSpPr>
        <p:spPr>
          <a:xfrm>
            <a:off x="968829" y="5388631"/>
            <a:ext cx="1122317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OS of first salvage TP53-WT was similar to frontline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the RR cohort,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CRc</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=64%,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CRc</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=74% for first salvage TP53-WT patients </a:t>
            </a:r>
          </a:p>
        </p:txBody>
      </p:sp>
      <p:pic>
        <p:nvPicPr>
          <p:cNvPr id="18" name="Picture 17" descr="A graph of a number of patients&#10;&#10;AI-generated content may be incorrect.">
            <a:extLst>
              <a:ext uri="{FF2B5EF4-FFF2-40B4-BE49-F238E27FC236}">
                <a16:creationId xmlns:a16="http://schemas.microsoft.com/office/drawing/2014/main" id="{B0998071-18F8-877C-BF9A-A6C912698DB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480"/>
          <a:stretch>
            <a:fillRect/>
          </a:stretch>
        </p:blipFill>
        <p:spPr>
          <a:xfrm>
            <a:off x="4220642" y="2183852"/>
            <a:ext cx="3764162" cy="2804669"/>
          </a:xfrm>
          <a:prstGeom prst="rect">
            <a:avLst/>
          </a:prstGeom>
        </p:spPr>
      </p:pic>
      <p:sp>
        <p:nvSpPr>
          <p:cNvPr id="19" name="TextBox 18">
            <a:extLst>
              <a:ext uri="{FF2B5EF4-FFF2-40B4-BE49-F238E27FC236}">
                <a16:creationId xmlns:a16="http://schemas.microsoft.com/office/drawing/2014/main" id="{0F890C0A-5FD6-BD8D-3AC0-2494CC125C9F}"/>
              </a:ext>
            </a:extLst>
          </p:cNvPr>
          <p:cNvSpPr txBox="1"/>
          <p:nvPr/>
        </p:nvSpPr>
        <p:spPr>
          <a:xfrm>
            <a:off x="4720337" y="1601080"/>
            <a:ext cx="32718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Salvage Number/TP53 Status</a:t>
            </a:r>
          </a:p>
        </p:txBody>
      </p:sp>
    </p:spTree>
    <p:extLst>
      <p:ext uri="{BB962C8B-B14F-4D97-AF65-F5344CB8AC3E}">
        <p14:creationId xmlns:p14="http://schemas.microsoft.com/office/powerpoint/2010/main" val="3472966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3D06CD-69DC-6E6B-C128-51EC67D2DA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51004" y="839471"/>
            <a:ext cx="5235679" cy="2525361"/>
          </a:xfrm>
          <a:prstGeom prst="rect">
            <a:avLst/>
          </a:prstGeom>
        </p:spPr>
      </p:pic>
      <p:sp>
        <p:nvSpPr>
          <p:cNvPr id="13" name="TextBox 12">
            <a:extLst>
              <a:ext uri="{FF2B5EF4-FFF2-40B4-BE49-F238E27FC236}">
                <a16:creationId xmlns:a16="http://schemas.microsoft.com/office/drawing/2014/main" id="{458F72E8-82DB-65D9-906E-3965091A7E32}"/>
              </a:ext>
            </a:extLst>
          </p:cNvPr>
          <p:cNvSpPr txBox="1"/>
          <p:nvPr/>
        </p:nvSpPr>
        <p:spPr>
          <a:xfrm>
            <a:off x="176114" y="3531646"/>
            <a:ext cx="7306693"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188 fit adults with ND AML age 18-59 (all genotypes)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randomized 1:1 to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decitabine (5 days) x 1-2 cycles vs. 7&amp;3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ida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ara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1-2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both arms consolidated with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HiDAC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 gm/m2 x 6 doses for 1-4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rate after induction (non-inferiority design)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CRc</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rate higher with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decitabine (p=0.021);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 MRD(-), and CR1 transplantation rates similar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Safety/tolerability favors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-decitabine over 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early mortality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 1% vs IC 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infections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-decitabine 30% vs IC 67%, p&lt;0.01)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less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thrombocytopenia (13 vs. 19 days); similar days of </a:t>
            </a:r>
            <a:r>
              <a:rPr kumimoji="0" lang="en-US" sz="1400"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Gr3 neutropenia</a:t>
            </a:r>
          </a:p>
        </p:txBody>
      </p:sp>
      <p:sp>
        <p:nvSpPr>
          <p:cNvPr id="14" name="TextBox 13">
            <a:extLst>
              <a:ext uri="{FF2B5EF4-FFF2-40B4-BE49-F238E27FC236}">
                <a16:creationId xmlns:a16="http://schemas.microsoft.com/office/drawing/2014/main" id="{F9628E7C-9ABA-F30C-30CE-4F7931594161}"/>
              </a:ext>
            </a:extLst>
          </p:cNvPr>
          <p:cNvSpPr txBox="1"/>
          <p:nvPr/>
        </p:nvSpPr>
        <p:spPr>
          <a:xfrm>
            <a:off x="7557112" y="6476499"/>
            <a:ext cx="453165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 J, et al. Blood 2025 May 29;145(22):2645-2655</a:t>
            </a:r>
          </a:p>
        </p:txBody>
      </p:sp>
      <p:sp>
        <p:nvSpPr>
          <p:cNvPr id="15" name="Rectangle 3">
            <a:extLst>
              <a:ext uri="{FF2B5EF4-FFF2-40B4-BE49-F238E27FC236}">
                <a16:creationId xmlns:a16="http://schemas.microsoft.com/office/drawing/2014/main" id="{4BEF8480-8A49-D19F-F89E-768F4BE067FD}"/>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system-ui"/>
              <a:ea typeface="+mn-ea"/>
              <a:cs typeface="+mn-cs"/>
            </a:endParaRPr>
          </a:p>
        </p:txBody>
      </p:sp>
      <p:sp>
        <p:nvSpPr>
          <p:cNvPr id="16" name="Title 1">
            <a:extLst>
              <a:ext uri="{FF2B5EF4-FFF2-40B4-BE49-F238E27FC236}">
                <a16:creationId xmlns:a16="http://schemas.microsoft.com/office/drawing/2014/main" id="{4F3A0DEF-4068-C120-99A7-D11D6E097E64}"/>
              </a:ext>
            </a:extLst>
          </p:cNvPr>
          <p:cNvSpPr txBox="1">
            <a:spLocks/>
          </p:cNvSpPr>
          <p:nvPr/>
        </p:nvSpPr>
        <p:spPr>
          <a:xfrm>
            <a:off x="0" y="126012"/>
            <a:ext cx="12088771" cy="649292"/>
          </a:xfrm>
        </p:spPr>
        <p:txBody>
          <a:bodyPr>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Prospective comparison of HMA-VEN and IC</a:t>
            </a:r>
          </a:p>
        </p:txBody>
      </p:sp>
      <p:pic>
        <p:nvPicPr>
          <p:cNvPr id="17" name="Picture 16">
            <a:extLst>
              <a:ext uri="{FF2B5EF4-FFF2-40B4-BE49-F238E27FC236}">
                <a16:creationId xmlns:a16="http://schemas.microsoft.com/office/drawing/2014/main" id="{5AFBCFB4-4876-633E-D612-A85F2FC5CF60}"/>
              </a:ext>
            </a:extLst>
          </p:cNvPr>
          <p:cNvPicPr>
            <a:picLocks noChangeAspect="1"/>
          </p:cNvPicPr>
          <p:nvPr/>
        </p:nvPicPr>
        <p:blipFill>
          <a:blip r:embed="rId5"/>
          <a:stretch>
            <a:fillRect/>
          </a:stretch>
        </p:blipFill>
        <p:spPr>
          <a:xfrm>
            <a:off x="340591" y="995527"/>
            <a:ext cx="5908325" cy="2213247"/>
          </a:xfrm>
          <a:prstGeom prst="rect">
            <a:avLst/>
          </a:prstGeom>
        </p:spPr>
      </p:pic>
      <p:pic>
        <p:nvPicPr>
          <p:cNvPr id="18" name="Picture 17">
            <a:extLst>
              <a:ext uri="{FF2B5EF4-FFF2-40B4-BE49-F238E27FC236}">
                <a16:creationId xmlns:a16="http://schemas.microsoft.com/office/drawing/2014/main" id="{0AE1FCB9-4BF1-04D4-C555-E07995B303E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618610" y="3404318"/>
            <a:ext cx="4168073" cy="2932313"/>
          </a:xfrm>
          <a:prstGeom prst="rect">
            <a:avLst/>
          </a:prstGeom>
        </p:spPr>
      </p:pic>
      <p:sp>
        <p:nvSpPr>
          <p:cNvPr id="19" name="Rectangle 18">
            <a:extLst>
              <a:ext uri="{FF2B5EF4-FFF2-40B4-BE49-F238E27FC236}">
                <a16:creationId xmlns:a16="http://schemas.microsoft.com/office/drawing/2014/main" id="{7E7611AA-040B-A064-3DB7-67E43398E726}"/>
              </a:ext>
            </a:extLst>
          </p:cNvPr>
          <p:cNvSpPr/>
          <p:nvPr/>
        </p:nvSpPr>
        <p:spPr>
          <a:xfrm>
            <a:off x="7633851" y="4701795"/>
            <a:ext cx="4168073" cy="318655"/>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34D82"/>
              </a:solidFill>
              <a:effectLst/>
              <a:uLnTx/>
              <a:uFillTx/>
              <a:latin typeface="Trebuchet MS"/>
              <a:ea typeface="+mn-ea"/>
              <a:cs typeface="+mn-cs"/>
            </a:endParaRPr>
          </a:p>
        </p:txBody>
      </p:sp>
    </p:spTree>
    <p:extLst>
      <p:ext uri="{BB962C8B-B14F-4D97-AF65-F5344CB8AC3E}">
        <p14:creationId xmlns:p14="http://schemas.microsoft.com/office/powerpoint/2010/main" val="4999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CA1BBD09-32EA-2660-6045-A1E828BCF07A}"/>
              </a:ext>
            </a:extLst>
          </p:cNvPr>
          <p:cNvSpPr/>
          <p:nvPr/>
        </p:nvSpPr>
        <p:spPr>
          <a:xfrm>
            <a:off x="2323595" y="2486516"/>
            <a:ext cx="689921" cy="6899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E1D739B-022B-59A7-C18F-29AF8466B1A5}"/>
              </a:ext>
            </a:extLst>
          </p:cNvPr>
          <p:cNvSpPr/>
          <p:nvPr/>
        </p:nvSpPr>
        <p:spPr>
          <a:xfrm>
            <a:off x="5200947" y="535939"/>
            <a:ext cx="837456" cy="51451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73EFB2-407A-C471-7DE9-8CFA83AA96D6}"/>
              </a:ext>
            </a:extLst>
          </p:cNvPr>
          <p:cNvSpPr/>
          <p:nvPr/>
        </p:nvSpPr>
        <p:spPr>
          <a:xfrm>
            <a:off x="9983481" y="5064641"/>
            <a:ext cx="1452862" cy="391565"/>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258FE7D-93DB-EDEA-7FA6-377A14999972}"/>
              </a:ext>
            </a:extLst>
          </p:cNvPr>
          <p:cNvSpPr/>
          <p:nvPr/>
        </p:nvSpPr>
        <p:spPr>
          <a:xfrm>
            <a:off x="2947771" y="1175639"/>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F8BB1A-1CE1-718F-49B7-8983E14A3CE3}"/>
              </a:ext>
            </a:extLst>
          </p:cNvPr>
          <p:cNvSpPr/>
          <p:nvPr/>
        </p:nvSpPr>
        <p:spPr>
          <a:xfrm>
            <a:off x="5213954" y="1931120"/>
            <a:ext cx="837456" cy="381587"/>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1FFDB6-7850-976E-39B6-36F35E4C2996}"/>
              </a:ext>
            </a:extLst>
          </p:cNvPr>
          <p:cNvSpPr/>
          <p:nvPr/>
        </p:nvSpPr>
        <p:spPr>
          <a:xfrm>
            <a:off x="310706" y="4876081"/>
            <a:ext cx="3241478" cy="1833259"/>
          </a:xfrm>
          <a:prstGeom prst="rect">
            <a:avLst/>
          </a:prstGeom>
          <a:solidFill>
            <a:schemeClr val="bg2">
              <a:lumMod val="75000"/>
              <a:alpha val="25098"/>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FE7AC6B-C65F-262C-434D-68B77BE2D4BF}"/>
              </a:ext>
            </a:extLst>
          </p:cNvPr>
          <p:cNvSpPr/>
          <p:nvPr/>
        </p:nvSpPr>
        <p:spPr>
          <a:xfrm>
            <a:off x="369852" y="2427594"/>
            <a:ext cx="1604436" cy="871869"/>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5A6EABBA-E67F-2E71-FB3C-8BB545BA23F0}"/>
              </a:ext>
            </a:extLst>
          </p:cNvPr>
          <p:cNvCxnSpPr>
            <a:cxnSpLocks/>
          </p:cNvCxnSpPr>
          <p:nvPr/>
        </p:nvCxnSpPr>
        <p:spPr>
          <a:xfrm flipV="1">
            <a:off x="2089690" y="1948502"/>
            <a:ext cx="749402" cy="8308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39D2317-0E64-B5FF-3C8D-F16CE400D272}"/>
              </a:ext>
            </a:extLst>
          </p:cNvPr>
          <p:cNvSpPr txBox="1"/>
          <p:nvPr/>
        </p:nvSpPr>
        <p:spPr>
          <a:xfrm>
            <a:off x="3245368" y="1261692"/>
            <a:ext cx="10150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7+3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CPX-351</a:t>
            </a:r>
          </a:p>
        </p:txBody>
      </p:sp>
      <p:sp>
        <p:nvSpPr>
          <p:cNvPr id="15" name="Rectangle 14">
            <a:extLst>
              <a:ext uri="{FF2B5EF4-FFF2-40B4-BE49-F238E27FC236}">
                <a16:creationId xmlns:a16="http://schemas.microsoft.com/office/drawing/2014/main" id="{8BB832C1-4F1A-F2D8-7C27-E34E79BFD5BC}"/>
              </a:ext>
            </a:extLst>
          </p:cNvPr>
          <p:cNvSpPr/>
          <p:nvPr/>
        </p:nvSpPr>
        <p:spPr>
          <a:xfrm>
            <a:off x="2947771" y="3973733"/>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43BA9AC-A0BB-2516-8042-326F45238983}"/>
              </a:ext>
            </a:extLst>
          </p:cNvPr>
          <p:cNvSpPr txBox="1"/>
          <p:nvPr/>
        </p:nvSpPr>
        <p:spPr>
          <a:xfrm>
            <a:off x="3103021" y="4049464"/>
            <a:ext cx="13292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azacitidine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venetoclax</a:t>
            </a:r>
          </a:p>
        </p:txBody>
      </p:sp>
      <p:sp>
        <p:nvSpPr>
          <p:cNvPr id="17" name="TextBox 16">
            <a:extLst>
              <a:ext uri="{FF2B5EF4-FFF2-40B4-BE49-F238E27FC236}">
                <a16:creationId xmlns:a16="http://schemas.microsoft.com/office/drawing/2014/main" id="{20AC77B0-BF39-9B51-90C2-A3B51D7E8487}"/>
              </a:ext>
            </a:extLst>
          </p:cNvPr>
          <p:cNvSpPr txBox="1"/>
          <p:nvPr/>
        </p:nvSpPr>
        <p:spPr>
          <a:xfrm>
            <a:off x="5119512" y="1107803"/>
            <a:ext cx="97975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day 13-16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18" name="Rectangle 17">
            <a:extLst>
              <a:ext uri="{FF2B5EF4-FFF2-40B4-BE49-F238E27FC236}">
                <a16:creationId xmlns:a16="http://schemas.microsoft.com/office/drawing/2014/main" id="{C9807DE4-F4FF-2BB6-81B4-3D1796798CB0}"/>
              </a:ext>
            </a:extLst>
          </p:cNvPr>
          <p:cNvSpPr/>
          <p:nvPr/>
        </p:nvSpPr>
        <p:spPr>
          <a:xfrm>
            <a:off x="6635236" y="616451"/>
            <a:ext cx="1853543" cy="615591"/>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9165A1-9F6B-5E8E-5020-A5EE57116BF3}"/>
              </a:ext>
            </a:extLst>
          </p:cNvPr>
          <p:cNvSpPr txBox="1"/>
          <p:nvPr/>
        </p:nvSpPr>
        <p:spPr>
          <a:xfrm>
            <a:off x="6802797" y="631858"/>
            <a:ext cx="15670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5+2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CPX-351</a:t>
            </a:r>
          </a:p>
        </p:txBody>
      </p:sp>
      <p:sp>
        <p:nvSpPr>
          <p:cNvPr id="20" name="Rectangle 19">
            <a:extLst>
              <a:ext uri="{FF2B5EF4-FFF2-40B4-BE49-F238E27FC236}">
                <a16:creationId xmlns:a16="http://schemas.microsoft.com/office/drawing/2014/main" id="{EA2D872A-B36D-FDC6-504A-A90267E8920E}"/>
              </a:ext>
            </a:extLst>
          </p:cNvPr>
          <p:cNvSpPr/>
          <p:nvPr/>
        </p:nvSpPr>
        <p:spPr>
          <a:xfrm>
            <a:off x="9250930" y="2040202"/>
            <a:ext cx="2200160" cy="615592"/>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A3849DA-C82F-5B8F-1678-F5A46974D8FA}"/>
              </a:ext>
            </a:extLst>
          </p:cNvPr>
          <p:cNvSpPr txBox="1"/>
          <p:nvPr/>
        </p:nvSpPr>
        <p:spPr>
          <a:xfrm>
            <a:off x="9036095" y="2207408"/>
            <a:ext cx="2629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cytarabine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or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CPX-351</a:t>
            </a:r>
          </a:p>
        </p:txBody>
      </p:sp>
      <p:sp>
        <p:nvSpPr>
          <p:cNvPr id="22" name="TextBox 21">
            <a:extLst>
              <a:ext uri="{FF2B5EF4-FFF2-40B4-BE49-F238E27FC236}">
                <a16:creationId xmlns:a16="http://schemas.microsoft.com/office/drawing/2014/main" id="{7A165BA9-FB09-BEB5-59D6-3003E503B1E1}"/>
              </a:ext>
            </a:extLst>
          </p:cNvPr>
          <p:cNvSpPr txBox="1"/>
          <p:nvPr/>
        </p:nvSpPr>
        <p:spPr>
          <a:xfrm>
            <a:off x="404835" y="93334"/>
            <a:ext cx="49075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PARADIGM study design:</a:t>
            </a:r>
          </a:p>
        </p:txBody>
      </p:sp>
      <p:sp>
        <p:nvSpPr>
          <p:cNvPr id="23" name="TextBox 22">
            <a:extLst>
              <a:ext uri="{FF2B5EF4-FFF2-40B4-BE49-F238E27FC236}">
                <a16:creationId xmlns:a16="http://schemas.microsoft.com/office/drawing/2014/main" id="{672964F6-137C-8E87-D0A8-84262E5E4E56}"/>
              </a:ext>
            </a:extLst>
          </p:cNvPr>
          <p:cNvSpPr txBox="1"/>
          <p:nvPr/>
        </p:nvSpPr>
        <p:spPr>
          <a:xfrm>
            <a:off x="10370145" y="5098252"/>
            <a:ext cx="7090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HCT</a:t>
            </a:r>
          </a:p>
        </p:txBody>
      </p:sp>
      <p:cxnSp>
        <p:nvCxnSpPr>
          <p:cNvPr id="26" name="Straight Arrow Connector 25">
            <a:extLst>
              <a:ext uri="{FF2B5EF4-FFF2-40B4-BE49-F238E27FC236}">
                <a16:creationId xmlns:a16="http://schemas.microsoft.com/office/drawing/2014/main" id="{9AFAB40A-CF8B-9069-0523-E7FD84600AB5}"/>
              </a:ext>
            </a:extLst>
          </p:cNvPr>
          <p:cNvCxnSpPr>
            <a:cxnSpLocks/>
          </p:cNvCxnSpPr>
          <p:nvPr/>
        </p:nvCxnSpPr>
        <p:spPr>
          <a:xfrm>
            <a:off x="2089690" y="2982379"/>
            <a:ext cx="747766" cy="949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489925-E4AF-51FE-D8AB-224868FEADC5}"/>
              </a:ext>
            </a:extLst>
          </p:cNvPr>
          <p:cNvCxnSpPr>
            <a:cxnSpLocks/>
          </p:cNvCxnSpPr>
          <p:nvPr/>
        </p:nvCxnSpPr>
        <p:spPr>
          <a:xfrm>
            <a:off x="1142721" y="3429000"/>
            <a:ext cx="0" cy="1302026"/>
          </a:xfrm>
          <a:prstGeom prst="line">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7BF30F-763A-B31F-D855-B0C239B1BE6D}"/>
              </a:ext>
            </a:extLst>
          </p:cNvPr>
          <p:cNvCxnSpPr>
            <a:cxnSpLocks/>
          </p:cNvCxnSpPr>
          <p:nvPr/>
        </p:nvCxnSpPr>
        <p:spPr>
          <a:xfrm>
            <a:off x="4600289" y="1509541"/>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62580E-2F2A-690C-B0E7-B37B63254E17}"/>
              </a:ext>
            </a:extLst>
          </p:cNvPr>
          <p:cNvCxnSpPr>
            <a:cxnSpLocks/>
          </p:cNvCxnSpPr>
          <p:nvPr/>
        </p:nvCxnSpPr>
        <p:spPr>
          <a:xfrm>
            <a:off x="4600289" y="4331436"/>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1568717-2A25-2A46-68C2-ED15047B41B2}"/>
              </a:ext>
            </a:extLst>
          </p:cNvPr>
          <p:cNvSpPr txBox="1"/>
          <p:nvPr/>
        </p:nvSpPr>
        <p:spPr>
          <a:xfrm>
            <a:off x="5182860" y="3961707"/>
            <a:ext cx="97975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day 21-31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31" name="TextBox 30">
            <a:extLst>
              <a:ext uri="{FF2B5EF4-FFF2-40B4-BE49-F238E27FC236}">
                <a16:creationId xmlns:a16="http://schemas.microsoft.com/office/drawing/2014/main" id="{2A8F91C2-5A71-B419-B3DA-354916BDDE28}"/>
              </a:ext>
            </a:extLst>
          </p:cNvPr>
          <p:cNvSpPr txBox="1"/>
          <p:nvPr/>
        </p:nvSpPr>
        <p:spPr>
          <a:xfrm>
            <a:off x="5213954" y="521192"/>
            <a:ext cx="8114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disease</a:t>
            </a:r>
          </a:p>
        </p:txBody>
      </p:sp>
      <p:cxnSp>
        <p:nvCxnSpPr>
          <p:cNvPr id="32" name="Straight Arrow Connector 31">
            <a:extLst>
              <a:ext uri="{FF2B5EF4-FFF2-40B4-BE49-F238E27FC236}">
                <a16:creationId xmlns:a16="http://schemas.microsoft.com/office/drawing/2014/main" id="{28D91813-5092-CDE3-1B2C-A08A5077629C}"/>
              </a:ext>
            </a:extLst>
          </p:cNvPr>
          <p:cNvCxnSpPr>
            <a:cxnSpLocks/>
          </p:cNvCxnSpPr>
          <p:nvPr/>
        </p:nvCxnSpPr>
        <p:spPr>
          <a:xfrm flipV="1">
            <a:off x="6106984" y="908717"/>
            <a:ext cx="348373" cy="367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4260213-88C3-97DD-173E-22BB782FCA2D}"/>
              </a:ext>
            </a:extLst>
          </p:cNvPr>
          <p:cNvSpPr/>
          <p:nvPr/>
        </p:nvSpPr>
        <p:spPr>
          <a:xfrm>
            <a:off x="6811123" y="4008889"/>
            <a:ext cx="837456" cy="61559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BB0357E-E9D3-1BAC-D8BE-72B80ACF6852}"/>
              </a:ext>
            </a:extLst>
          </p:cNvPr>
          <p:cNvSpPr txBox="1"/>
          <p:nvPr/>
        </p:nvSpPr>
        <p:spPr>
          <a:xfrm>
            <a:off x="6731185" y="4162795"/>
            <a:ext cx="9909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Response</a:t>
            </a:r>
          </a:p>
        </p:txBody>
      </p:sp>
      <p:cxnSp>
        <p:nvCxnSpPr>
          <p:cNvPr id="35" name="Straight Arrow Connector 34">
            <a:extLst>
              <a:ext uri="{FF2B5EF4-FFF2-40B4-BE49-F238E27FC236}">
                <a16:creationId xmlns:a16="http://schemas.microsoft.com/office/drawing/2014/main" id="{EB127B92-3A40-4618-0D5C-99AF7D3D7026}"/>
              </a:ext>
            </a:extLst>
          </p:cNvPr>
          <p:cNvCxnSpPr>
            <a:cxnSpLocks/>
          </p:cNvCxnSpPr>
          <p:nvPr/>
        </p:nvCxnSpPr>
        <p:spPr>
          <a:xfrm>
            <a:off x="8837380" y="2356438"/>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7F3101C-2C95-9A28-F92D-26D0AB6AB2A4}"/>
              </a:ext>
            </a:extLst>
          </p:cNvPr>
          <p:cNvCxnSpPr>
            <a:cxnSpLocks/>
          </p:cNvCxnSpPr>
          <p:nvPr/>
        </p:nvCxnSpPr>
        <p:spPr>
          <a:xfrm>
            <a:off x="6298712" y="4331436"/>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F0750EB-068A-7029-EB32-97D3CD3D7F6C}"/>
              </a:ext>
            </a:extLst>
          </p:cNvPr>
          <p:cNvCxnSpPr>
            <a:cxnSpLocks/>
          </p:cNvCxnSpPr>
          <p:nvPr/>
        </p:nvCxnSpPr>
        <p:spPr>
          <a:xfrm>
            <a:off x="7782460" y="4323442"/>
            <a:ext cx="345401" cy="6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31E33BC-C682-C1DC-4F49-F08AD8ED1E34}"/>
              </a:ext>
            </a:extLst>
          </p:cNvPr>
          <p:cNvSpPr txBox="1"/>
          <p:nvPr/>
        </p:nvSpPr>
        <p:spPr>
          <a:xfrm>
            <a:off x="6515945" y="1962718"/>
            <a:ext cx="13580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count recovery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biopsy</a:t>
            </a:r>
          </a:p>
        </p:txBody>
      </p:sp>
      <p:sp>
        <p:nvSpPr>
          <p:cNvPr id="39" name="Rectangle 38">
            <a:extLst>
              <a:ext uri="{FF2B5EF4-FFF2-40B4-BE49-F238E27FC236}">
                <a16:creationId xmlns:a16="http://schemas.microsoft.com/office/drawing/2014/main" id="{48F7ED3E-1034-5339-5D4F-08FFDC6513CD}"/>
              </a:ext>
            </a:extLst>
          </p:cNvPr>
          <p:cNvSpPr/>
          <p:nvPr/>
        </p:nvSpPr>
        <p:spPr>
          <a:xfrm>
            <a:off x="7896533" y="2024833"/>
            <a:ext cx="837456" cy="615591"/>
          </a:xfrm>
          <a:prstGeom prst="rect">
            <a:avLst/>
          </a:prstGeom>
          <a:solidFill>
            <a:srgbClr val="FFC000">
              <a:alpha val="49807"/>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1428938-F653-493A-D05C-1228F375714D}"/>
              </a:ext>
            </a:extLst>
          </p:cNvPr>
          <p:cNvSpPr txBox="1"/>
          <p:nvPr/>
        </p:nvSpPr>
        <p:spPr>
          <a:xfrm>
            <a:off x="7816595" y="2178739"/>
            <a:ext cx="9909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Response</a:t>
            </a:r>
          </a:p>
        </p:txBody>
      </p:sp>
      <p:cxnSp>
        <p:nvCxnSpPr>
          <p:cNvPr id="41" name="Straight Arrow Connector 40">
            <a:extLst>
              <a:ext uri="{FF2B5EF4-FFF2-40B4-BE49-F238E27FC236}">
                <a16:creationId xmlns:a16="http://schemas.microsoft.com/office/drawing/2014/main" id="{9AFCAFE6-04FA-2369-0DAD-EC6DFE9861A6}"/>
              </a:ext>
            </a:extLst>
          </p:cNvPr>
          <p:cNvCxnSpPr>
            <a:cxnSpLocks/>
          </p:cNvCxnSpPr>
          <p:nvPr/>
        </p:nvCxnSpPr>
        <p:spPr>
          <a:xfrm>
            <a:off x="6106984" y="1754231"/>
            <a:ext cx="348373" cy="367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854F23A-5357-D77A-8FDF-7F1EEB6A1F5B}"/>
              </a:ext>
            </a:extLst>
          </p:cNvPr>
          <p:cNvSpPr txBox="1"/>
          <p:nvPr/>
        </p:nvSpPr>
        <p:spPr>
          <a:xfrm>
            <a:off x="5238749" y="1962021"/>
            <a:ext cx="8114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ablation</a:t>
            </a:r>
          </a:p>
        </p:txBody>
      </p:sp>
      <p:sp>
        <p:nvSpPr>
          <p:cNvPr id="43" name="Rectangle 42">
            <a:extLst>
              <a:ext uri="{FF2B5EF4-FFF2-40B4-BE49-F238E27FC236}">
                <a16:creationId xmlns:a16="http://schemas.microsoft.com/office/drawing/2014/main" id="{9E9181EC-4C9C-12EB-186D-C74F8C7B804D}"/>
              </a:ext>
            </a:extLst>
          </p:cNvPr>
          <p:cNvSpPr/>
          <p:nvPr/>
        </p:nvSpPr>
        <p:spPr>
          <a:xfrm>
            <a:off x="8226545" y="3949314"/>
            <a:ext cx="1580707" cy="736843"/>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B0E45514-246C-7C99-088C-2D9F3B8AF8EB}"/>
              </a:ext>
            </a:extLst>
          </p:cNvPr>
          <p:cNvSpPr txBox="1"/>
          <p:nvPr/>
        </p:nvSpPr>
        <p:spPr>
          <a:xfrm>
            <a:off x="8367047" y="4025045"/>
            <a:ext cx="13292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azacitidine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venetoclax</a:t>
            </a:r>
          </a:p>
        </p:txBody>
      </p:sp>
      <p:cxnSp>
        <p:nvCxnSpPr>
          <p:cNvPr id="45" name="Straight Arrow Connector 44">
            <a:extLst>
              <a:ext uri="{FF2B5EF4-FFF2-40B4-BE49-F238E27FC236}">
                <a16:creationId xmlns:a16="http://schemas.microsoft.com/office/drawing/2014/main" id="{930CFA77-BC84-4A0B-4C70-378A9821D802}"/>
              </a:ext>
            </a:extLst>
          </p:cNvPr>
          <p:cNvCxnSpPr>
            <a:cxnSpLocks/>
          </p:cNvCxnSpPr>
          <p:nvPr/>
        </p:nvCxnSpPr>
        <p:spPr>
          <a:xfrm>
            <a:off x="10689744" y="2701382"/>
            <a:ext cx="25539" cy="2248990"/>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A7037EB-79B0-5B05-8FA4-2C1C28DD4562}"/>
              </a:ext>
            </a:extLst>
          </p:cNvPr>
          <p:cNvCxnSpPr>
            <a:cxnSpLocks/>
          </p:cNvCxnSpPr>
          <p:nvPr/>
        </p:nvCxnSpPr>
        <p:spPr>
          <a:xfrm>
            <a:off x="10039706" y="4143430"/>
            <a:ext cx="650038" cy="0"/>
          </a:xfrm>
          <a:prstGeom prst="straightConnector1">
            <a:avLst/>
          </a:prstGeom>
          <a:ln w="254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C9A4E4D-4FFE-256B-04B1-FE83123CC835}"/>
              </a:ext>
            </a:extLst>
          </p:cNvPr>
          <p:cNvCxnSpPr>
            <a:cxnSpLocks/>
          </p:cNvCxnSpPr>
          <p:nvPr/>
        </p:nvCxnSpPr>
        <p:spPr>
          <a:xfrm>
            <a:off x="8309660" y="1347622"/>
            <a:ext cx="0" cy="5644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0DAE993-29FE-3F4B-E7A2-038AC1A35568}"/>
              </a:ext>
            </a:extLst>
          </p:cNvPr>
          <p:cNvSpPr txBox="1"/>
          <p:nvPr/>
        </p:nvSpPr>
        <p:spPr>
          <a:xfrm>
            <a:off x="9774402" y="5489459"/>
            <a:ext cx="187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allowed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any time following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disease response</a:t>
            </a:r>
          </a:p>
        </p:txBody>
      </p:sp>
      <p:sp>
        <p:nvSpPr>
          <p:cNvPr id="49" name="TextBox 48">
            <a:extLst>
              <a:ext uri="{FF2B5EF4-FFF2-40B4-BE49-F238E27FC236}">
                <a16:creationId xmlns:a16="http://schemas.microsoft.com/office/drawing/2014/main" id="{DD846CBA-68A1-C132-799F-54A70F2C44DD}"/>
              </a:ext>
            </a:extLst>
          </p:cNvPr>
          <p:cNvSpPr txBox="1"/>
          <p:nvPr/>
        </p:nvSpPr>
        <p:spPr>
          <a:xfrm>
            <a:off x="9080310" y="1741416"/>
            <a:ext cx="2629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consolidation</a:t>
            </a:r>
          </a:p>
        </p:txBody>
      </p:sp>
      <p:sp>
        <p:nvSpPr>
          <p:cNvPr id="50" name="TextBox 49">
            <a:extLst>
              <a:ext uri="{FF2B5EF4-FFF2-40B4-BE49-F238E27FC236}">
                <a16:creationId xmlns:a16="http://schemas.microsoft.com/office/drawing/2014/main" id="{188C231E-4247-E97B-A2DA-DDA4A8BC2680}"/>
              </a:ext>
            </a:extLst>
          </p:cNvPr>
          <p:cNvSpPr txBox="1"/>
          <p:nvPr/>
        </p:nvSpPr>
        <p:spPr>
          <a:xfrm>
            <a:off x="8603898" y="3644004"/>
            <a:ext cx="8827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C2, ….</a:t>
            </a:r>
          </a:p>
        </p:txBody>
      </p:sp>
      <p:sp>
        <p:nvSpPr>
          <p:cNvPr id="51" name="TextBox 50">
            <a:extLst>
              <a:ext uri="{FF2B5EF4-FFF2-40B4-BE49-F238E27FC236}">
                <a16:creationId xmlns:a16="http://schemas.microsoft.com/office/drawing/2014/main" id="{C47B9B28-6F53-FAF6-59B2-1F6D14E5BE05}"/>
              </a:ext>
            </a:extLst>
          </p:cNvPr>
          <p:cNvSpPr txBox="1"/>
          <p:nvPr/>
        </p:nvSpPr>
        <p:spPr>
          <a:xfrm>
            <a:off x="467567" y="2383590"/>
            <a:ext cx="138211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ND AML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fit/IC eligible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age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53" name="TextBox 52">
            <a:extLst>
              <a:ext uri="{FF2B5EF4-FFF2-40B4-BE49-F238E27FC236}">
                <a16:creationId xmlns:a16="http://schemas.microsoft.com/office/drawing/2014/main" id="{38B52C18-A704-C242-2997-DDBA190DA32D}"/>
              </a:ext>
            </a:extLst>
          </p:cNvPr>
          <p:cNvSpPr txBox="1"/>
          <p:nvPr/>
        </p:nvSpPr>
        <p:spPr>
          <a:xfrm>
            <a:off x="6644113" y="316150"/>
            <a:ext cx="18535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second induction</a:t>
            </a:r>
          </a:p>
        </p:txBody>
      </p:sp>
      <p:sp>
        <p:nvSpPr>
          <p:cNvPr id="2" name="TextBox 1">
            <a:extLst>
              <a:ext uri="{FF2B5EF4-FFF2-40B4-BE49-F238E27FC236}">
                <a16:creationId xmlns:a16="http://schemas.microsoft.com/office/drawing/2014/main" id="{051CAE31-070A-6C9D-33ED-3E02A57BFCF5}"/>
              </a:ext>
            </a:extLst>
          </p:cNvPr>
          <p:cNvSpPr txBox="1"/>
          <p:nvPr/>
        </p:nvSpPr>
        <p:spPr>
          <a:xfrm>
            <a:off x="3331826" y="3644004"/>
            <a:ext cx="8827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C1</a:t>
            </a:r>
          </a:p>
        </p:txBody>
      </p:sp>
      <p:cxnSp>
        <p:nvCxnSpPr>
          <p:cNvPr id="58" name="Straight Arrow Connector 57">
            <a:extLst>
              <a:ext uri="{FF2B5EF4-FFF2-40B4-BE49-F238E27FC236}">
                <a16:creationId xmlns:a16="http://schemas.microsoft.com/office/drawing/2014/main" id="{F89832B6-A6C7-AF6A-1396-5969C5207DBF}"/>
              </a:ext>
            </a:extLst>
          </p:cNvPr>
          <p:cNvCxnSpPr>
            <a:cxnSpLocks/>
          </p:cNvCxnSpPr>
          <p:nvPr/>
        </p:nvCxnSpPr>
        <p:spPr>
          <a:xfrm>
            <a:off x="8367047" y="2701382"/>
            <a:ext cx="2322697" cy="1442048"/>
          </a:xfrm>
          <a:prstGeom prst="straightConnector1">
            <a:avLst/>
          </a:prstGeom>
          <a:ln w="254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21BBDB-4C8B-0D79-AA78-CEB122A0DBAA}"/>
              </a:ext>
            </a:extLst>
          </p:cNvPr>
          <p:cNvSpPr txBox="1"/>
          <p:nvPr/>
        </p:nvSpPr>
        <p:spPr>
          <a:xfrm>
            <a:off x="2492826" y="2571214"/>
            <a:ext cx="3866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56" name="TextBox 55">
            <a:extLst>
              <a:ext uri="{FF2B5EF4-FFF2-40B4-BE49-F238E27FC236}">
                <a16:creationId xmlns:a16="http://schemas.microsoft.com/office/drawing/2014/main" id="{7EF9EDA1-3FF3-8113-7548-396BF2332B6F}"/>
              </a:ext>
            </a:extLst>
          </p:cNvPr>
          <p:cNvSpPr txBox="1"/>
          <p:nvPr/>
        </p:nvSpPr>
        <p:spPr>
          <a:xfrm>
            <a:off x="3753154" y="6371558"/>
            <a:ext cx="5732275" cy="369332"/>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Plenary session, Fathi AT, et al. #6 12/7 3:45-4PM</a:t>
            </a:r>
          </a:p>
        </p:txBody>
      </p:sp>
      <p:sp>
        <p:nvSpPr>
          <p:cNvPr id="59" name="TextBox 58">
            <a:extLst>
              <a:ext uri="{FF2B5EF4-FFF2-40B4-BE49-F238E27FC236}">
                <a16:creationId xmlns:a16="http://schemas.microsoft.com/office/drawing/2014/main" id="{795B1259-97A8-F263-A885-A20CF10F55B7}"/>
              </a:ext>
            </a:extLst>
          </p:cNvPr>
          <p:cNvSpPr txBox="1"/>
          <p:nvPr/>
        </p:nvSpPr>
        <p:spPr>
          <a:xfrm>
            <a:off x="10611293" y="6381092"/>
            <a:ext cx="1580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NCT04801797</a:t>
            </a:r>
          </a:p>
        </p:txBody>
      </p:sp>
      <p:sp>
        <p:nvSpPr>
          <p:cNvPr id="61" name="TextBox 60">
            <a:extLst>
              <a:ext uri="{FF2B5EF4-FFF2-40B4-BE49-F238E27FC236}">
                <a16:creationId xmlns:a16="http://schemas.microsoft.com/office/drawing/2014/main" id="{1CD8EFD2-660B-729C-2AA5-1CED7EF64357}"/>
              </a:ext>
            </a:extLst>
          </p:cNvPr>
          <p:cNvSpPr txBox="1"/>
          <p:nvPr/>
        </p:nvSpPr>
        <p:spPr>
          <a:xfrm>
            <a:off x="314684" y="4914388"/>
            <a:ext cx="359903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Exclusions: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t(15;17),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PML-RARA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CBF alteration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FLT3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ITD/TKD (≥5% VAF) mutations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NPM1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mutations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if aged &lt;60 years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BCR::ABL1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fusion, MPAL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prior HMA</a:t>
            </a:r>
          </a:p>
        </p:txBody>
      </p:sp>
    </p:spTree>
    <p:extLst>
      <p:ext uri="{BB962C8B-B14F-4D97-AF65-F5344CB8AC3E}">
        <p14:creationId xmlns:p14="http://schemas.microsoft.com/office/powerpoint/2010/main" val="369710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1D69-871A-AB40-C317-023C9F80B34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EF46E443-9E02-555A-9775-CCC1D7BF0E70}"/>
              </a:ext>
            </a:extLst>
          </p:cNvPr>
          <p:cNvSpPr txBox="1"/>
          <p:nvPr/>
        </p:nvSpPr>
        <p:spPr>
          <a:xfrm>
            <a:off x="310706" y="219122"/>
            <a:ext cx="49075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PARADIGM Results:</a:t>
            </a:r>
          </a:p>
        </p:txBody>
      </p:sp>
      <p:sp>
        <p:nvSpPr>
          <p:cNvPr id="56" name="TextBox 55">
            <a:extLst>
              <a:ext uri="{FF2B5EF4-FFF2-40B4-BE49-F238E27FC236}">
                <a16:creationId xmlns:a16="http://schemas.microsoft.com/office/drawing/2014/main" id="{76D6ED51-0E90-5B4B-3AF8-48DDA1D7534A}"/>
              </a:ext>
            </a:extLst>
          </p:cNvPr>
          <p:cNvSpPr txBox="1"/>
          <p:nvPr/>
        </p:nvSpPr>
        <p:spPr>
          <a:xfrm>
            <a:off x="3753154" y="6371558"/>
            <a:ext cx="5732275" cy="369332"/>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ASH 2025 Plenary session, Fathi AT, et al. #6 12/7 3:45-4PM</a:t>
            </a:r>
          </a:p>
        </p:txBody>
      </p:sp>
      <p:sp>
        <p:nvSpPr>
          <p:cNvPr id="10" name="TextBox 9">
            <a:extLst>
              <a:ext uri="{FF2B5EF4-FFF2-40B4-BE49-F238E27FC236}">
                <a16:creationId xmlns:a16="http://schemas.microsoft.com/office/drawing/2014/main" id="{D1F7DF77-6472-74C2-038F-9A4598314AC6}"/>
              </a:ext>
            </a:extLst>
          </p:cNvPr>
          <p:cNvSpPr txBox="1"/>
          <p:nvPr/>
        </p:nvSpPr>
        <p:spPr>
          <a:xfrm>
            <a:off x="511629" y="920621"/>
            <a:ext cx="11332028" cy="47859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As of 7/25/2025, 172 patients (pts) at 9 US centers were randomized to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(n=86) or IC (n=86)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Intent-to-treat analysis: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ORR (OR=</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CR+CRh+CRi+PR+MLFS</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was significantly higher in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(88% vs 62%; P&lt;0.001)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CCR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CR+CRh+CRi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was significantly higher in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(81% vs 55%; p&lt;0.001)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CR rates for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and IC were not significantly different (59% vs 50%; p=.066)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Primary EFS endpoint (median follow-up 16 months):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1-year EFS was 53% for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and 39% for the IC arm (HR 0.61; p=0.017)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Procession to HCT following response from protocol therapy differed across arms (p=0.009)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52 (61%) pts on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and 34 (40%) pts on IC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Grade 3/4 lung infections and sepsis occurred in 12% and 7% of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and 15% and 11% of IC pts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30- and 60-day mortality rates on the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aza-ven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arm were both 0%, vs 3.5% and 4.7% in the IC arm, respectively</a:t>
            </a:r>
          </a:p>
        </p:txBody>
      </p:sp>
    </p:spTree>
    <p:extLst>
      <p:ext uri="{BB962C8B-B14F-4D97-AF65-F5344CB8AC3E}">
        <p14:creationId xmlns:p14="http://schemas.microsoft.com/office/powerpoint/2010/main" val="524445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556F-EE1A-604B-EB98-038206C42F9F}"/>
              </a:ext>
            </a:extLst>
          </p:cNvPr>
          <p:cNvSpPr>
            <a:spLocks noGrp="1"/>
          </p:cNvSpPr>
          <p:nvPr>
            <p:ph type="title"/>
          </p:nvPr>
        </p:nvSpPr>
        <p:spPr>
          <a:xfrm>
            <a:off x="838200" y="112076"/>
            <a:ext cx="10515600" cy="758325"/>
          </a:xfrm>
        </p:spPr>
        <p:txBody>
          <a:bodyPr/>
          <a:lstStyle/>
          <a:p>
            <a:pPr algn="ctr"/>
            <a:r>
              <a:rPr lang="en-US" b="1" dirty="0" err="1">
                <a:solidFill>
                  <a:srgbClr val="0070C0"/>
                </a:solidFill>
                <a:latin typeface="Calibri" panose="020F0502020204030204" pitchFamily="34" charset="0"/>
                <a:cs typeface="Calibri" panose="020F0502020204030204" pitchFamily="34" charset="0"/>
              </a:rPr>
              <a:t>Pivekimab</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sunirine</a:t>
            </a:r>
            <a:r>
              <a:rPr lang="en-US" b="1" dirty="0">
                <a:solidFill>
                  <a:srgbClr val="0070C0"/>
                </a:solidFill>
                <a:latin typeface="Calibri" panose="020F0502020204030204" pitchFamily="34" charset="0"/>
                <a:cs typeface="Calibri" panose="020F0502020204030204" pitchFamily="34" charset="0"/>
              </a:rPr>
              <a:t> (PVEK) in AML</a:t>
            </a:r>
          </a:p>
        </p:txBody>
      </p:sp>
      <p:sp>
        <p:nvSpPr>
          <p:cNvPr id="3" name="Content Placeholder 2">
            <a:extLst>
              <a:ext uri="{FF2B5EF4-FFF2-40B4-BE49-F238E27FC236}">
                <a16:creationId xmlns:a16="http://schemas.microsoft.com/office/drawing/2014/main" id="{9B9D6853-E124-36D6-D41B-2D8C3AF262F4}"/>
              </a:ext>
            </a:extLst>
          </p:cNvPr>
          <p:cNvSpPr>
            <a:spLocks noGrp="1"/>
          </p:cNvSpPr>
          <p:nvPr>
            <p:ph idx="1"/>
          </p:nvPr>
        </p:nvSpPr>
        <p:spPr>
          <a:xfrm>
            <a:off x="331389" y="3925434"/>
            <a:ext cx="11860611" cy="2411796"/>
          </a:xfrm>
        </p:spPr>
        <p:txBody>
          <a:bodyPr>
            <a:normAutofit fontScale="55000" lnSpcReduction="20000"/>
          </a:bodyPr>
          <a:lstStyle/>
          <a:p>
            <a:r>
              <a:rPr lang="en-US" dirty="0">
                <a:latin typeface="Calibri" panose="020F0502020204030204" pitchFamily="34" charset="0"/>
                <a:cs typeface="Calibri" panose="020F0502020204030204" pitchFamily="34" charset="0"/>
              </a:rPr>
              <a:t>ADC targeting CD123 (IL-3R</a:t>
            </a:r>
            <a:r>
              <a:rPr lang="en-US" dirty="0">
                <a:latin typeface="Symbol" pitchFamily="2" charset="2"/>
                <a:cs typeface="Calibri" panose="020F0502020204030204" pitchFamily="34" charset="0"/>
              </a:rPr>
              <a:t>a</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&gt;90% of AML samples overexpress CD123</a:t>
            </a:r>
          </a:p>
          <a:p>
            <a:r>
              <a:rPr lang="en-US" dirty="0">
                <a:latin typeface="Calibri" panose="020F0502020204030204" pitchFamily="34" charset="0"/>
                <a:cs typeface="Calibri" panose="020F0502020204030204" pitchFamily="34" charset="0"/>
              </a:rPr>
              <a:t>single agent data in R/R AML show clinical activity without substantial myelosuppression (CR/</a:t>
            </a:r>
            <a:r>
              <a:rPr lang="en-US" dirty="0" err="1">
                <a:latin typeface="Calibri" panose="020F0502020204030204" pitchFamily="34" charset="0"/>
                <a:cs typeface="Calibri" panose="020F0502020204030204" pitchFamily="34" charset="0"/>
              </a:rPr>
              <a:t>CRi</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CRp</a:t>
            </a:r>
            <a:r>
              <a:rPr lang="en-US" dirty="0">
                <a:latin typeface="Calibri" panose="020F0502020204030204" pitchFamily="34" charset="0"/>
                <a:cs typeface="Calibri" panose="020F0502020204030204" pitchFamily="34" charset="0"/>
              </a:rPr>
              <a:t>= 16%)</a:t>
            </a:r>
          </a:p>
          <a:p>
            <a:pPr lvl="1"/>
            <a:r>
              <a:rPr lang="en-US" dirty="0">
                <a:latin typeface="Calibri" panose="020F0502020204030204" pitchFamily="34" charset="0"/>
                <a:cs typeface="Calibri" panose="020F0502020204030204" pitchFamily="34" charset="0"/>
              </a:rPr>
              <a:t>thrombocytopenia was the only Gr</a:t>
            </a:r>
            <a:r>
              <a:rPr lang="en-US" u="sng" dirty="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3 AE seen in </a:t>
            </a:r>
            <a:r>
              <a:rPr lang="en-US" u="sng" dirty="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10% of patients</a:t>
            </a:r>
          </a:p>
          <a:p>
            <a:pPr lvl="1"/>
            <a:r>
              <a:rPr lang="en-US" dirty="0">
                <a:latin typeface="Calibri" panose="020F0502020204030204" pitchFamily="34" charset="0"/>
                <a:cs typeface="Calibri" panose="020F0502020204030204" pitchFamily="34" charset="0"/>
              </a:rPr>
              <a:t>small risk of VOD/SOS (2/68=3% during ph1)</a:t>
            </a:r>
          </a:p>
          <a:p>
            <a:pPr lvl="1"/>
            <a:r>
              <a:rPr lang="en-US" dirty="0">
                <a:latin typeface="Calibri" panose="020F0502020204030204" pitchFamily="34" charset="0"/>
                <a:cs typeface="Calibri" panose="020F0502020204030204" pitchFamily="34" charset="0"/>
              </a:rPr>
              <a:t>Gr1-2 peripheral edema common (25% in Ph1) but not capillary leak syndrome</a:t>
            </a:r>
          </a:p>
          <a:p>
            <a:r>
              <a:rPr lang="en-US" dirty="0">
                <a:latin typeface="Calibri" panose="020F0502020204030204" pitchFamily="34" charset="0"/>
                <a:cs typeface="Calibri" panose="020F0502020204030204" pitchFamily="34" charset="0"/>
              </a:rPr>
              <a:t>Ongoing studies:</a:t>
            </a:r>
          </a:p>
          <a:p>
            <a:pPr lvl="1"/>
            <a:r>
              <a:rPr lang="en-US" dirty="0">
                <a:latin typeface="Calibri" panose="020F0502020204030204" pitchFamily="34" charset="0"/>
                <a:cs typeface="Calibri" panose="020F0502020204030204" pitchFamily="34" charset="0"/>
              </a:rPr>
              <a:t>ND unfit/older patients with VEN/AZA (Daver N, et al. ASH 2025 #651, Sunday 12/7 5-5:15PM)</a:t>
            </a:r>
          </a:p>
          <a:p>
            <a:pPr lvl="1"/>
            <a:r>
              <a:rPr lang="en-US" dirty="0">
                <a:latin typeface="Calibri" panose="020F0502020204030204" pitchFamily="34" charset="0"/>
                <a:cs typeface="Calibri" panose="020F0502020204030204" pitchFamily="34" charset="0"/>
              </a:rPr>
              <a:t>ND in fit adults with ELN 2022 adverse risk AML combined with FLAG-IDA (Appelbaum J, et al. ASH 2025 #3422 Sunday 12/7 poster session)</a:t>
            </a:r>
          </a:p>
          <a:p>
            <a:pPr lvl="1"/>
            <a:r>
              <a:rPr lang="en-US" dirty="0">
                <a:latin typeface="Calibri" panose="020F0502020204030204" pitchFamily="34" charset="0"/>
                <a:cs typeface="Calibri" panose="020F0502020204030204" pitchFamily="34" charset="0"/>
              </a:rPr>
              <a:t>frontline or R/R BPDCN (Pemmaraju N, et al. ASH 2025 #5195 Monday 12/8 poster session)</a:t>
            </a:r>
          </a:p>
        </p:txBody>
      </p:sp>
      <p:pic>
        <p:nvPicPr>
          <p:cNvPr id="5" name="Picture 4">
            <a:extLst>
              <a:ext uri="{FF2B5EF4-FFF2-40B4-BE49-F238E27FC236}">
                <a16:creationId xmlns:a16="http://schemas.microsoft.com/office/drawing/2014/main" id="{E8DE80AB-62C7-97A7-C1B2-69E9791CE92D}"/>
              </a:ext>
            </a:extLst>
          </p:cNvPr>
          <p:cNvPicPr>
            <a:picLocks noChangeAspect="1"/>
          </p:cNvPicPr>
          <p:nvPr/>
        </p:nvPicPr>
        <p:blipFill>
          <a:blip r:embed="rId3"/>
          <a:stretch>
            <a:fillRect/>
          </a:stretch>
        </p:blipFill>
        <p:spPr>
          <a:xfrm>
            <a:off x="1474163" y="1075339"/>
            <a:ext cx="4179762" cy="2786503"/>
          </a:xfrm>
          <a:prstGeom prst="rect">
            <a:avLst/>
          </a:prstGeom>
        </p:spPr>
      </p:pic>
      <p:grpSp>
        <p:nvGrpSpPr>
          <p:cNvPr id="6" name="Group 5">
            <a:extLst>
              <a:ext uri="{FF2B5EF4-FFF2-40B4-BE49-F238E27FC236}">
                <a16:creationId xmlns:a16="http://schemas.microsoft.com/office/drawing/2014/main" id="{8EA7E7FB-7A17-1BAD-3DEA-59FCD23A8BB4}"/>
              </a:ext>
            </a:extLst>
          </p:cNvPr>
          <p:cNvGrpSpPr/>
          <p:nvPr/>
        </p:nvGrpSpPr>
        <p:grpSpPr>
          <a:xfrm>
            <a:off x="5982487" y="1008716"/>
            <a:ext cx="4444213" cy="3044566"/>
            <a:chOff x="918920" y="3400666"/>
            <a:chExt cx="3620093" cy="2645171"/>
          </a:xfrm>
        </p:grpSpPr>
        <p:grpSp>
          <p:nvGrpSpPr>
            <p:cNvPr id="7" name="Group 6">
              <a:extLst>
                <a:ext uri="{FF2B5EF4-FFF2-40B4-BE49-F238E27FC236}">
                  <a16:creationId xmlns:a16="http://schemas.microsoft.com/office/drawing/2014/main" id="{9DEB36B3-FDD3-8B7A-BA5C-FE03F212CC4C}"/>
                </a:ext>
              </a:extLst>
            </p:cNvPr>
            <p:cNvGrpSpPr/>
            <p:nvPr/>
          </p:nvGrpSpPr>
          <p:grpSpPr>
            <a:xfrm>
              <a:off x="1928159" y="3495125"/>
              <a:ext cx="2610854" cy="2325426"/>
              <a:chOff x="1928159" y="3187643"/>
              <a:chExt cx="2610854" cy="2325426"/>
            </a:xfrm>
          </p:grpSpPr>
          <p:pic>
            <p:nvPicPr>
              <p:cNvPr id="23" name="Picture 22">
                <a:extLst>
                  <a:ext uri="{FF2B5EF4-FFF2-40B4-BE49-F238E27FC236}">
                    <a16:creationId xmlns:a16="http://schemas.microsoft.com/office/drawing/2014/main" id="{5CCAE053-33F5-9428-EE75-0A2D5ACF632B}"/>
                  </a:ext>
                </a:extLst>
              </p:cNvPr>
              <p:cNvPicPr>
                <a:picLocks noChangeAspect="1"/>
              </p:cNvPicPr>
              <p:nvPr/>
            </p:nvPicPr>
            <p:blipFill>
              <a:blip r:embed="rId4"/>
              <a:srcRect l="24279" t="8049" r="20019" b="9935"/>
              <a:stretch>
                <a:fillRect/>
              </a:stretch>
            </p:blipFill>
            <p:spPr>
              <a:xfrm>
                <a:off x="1928159" y="3187643"/>
                <a:ext cx="1944712" cy="2209959"/>
              </a:xfrm>
              <a:custGeom>
                <a:avLst/>
                <a:gdLst>
                  <a:gd name="connsiteX0" fmla="*/ 1066234 w 1935492"/>
                  <a:gd name="connsiteY0" fmla="*/ 0 h 2199481"/>
                  <a:gd name="connsiteX1" fmla="*/ 1095425 w 1935492"/>
                  <a:gd name="connsiteY1" fmla="*/ 0 h 2199481"/>
                  <a:gd name="connsiteX2" fmla="*/ 1095425 w 1935492"/>
                  <a:gd name="connsiteY2" fmla="*/ 56224 h 2199481"/>
                  <a:gd name="connsiteX3" fmla="*/ 1110529 w 1935492"/>
                  <a:gd name="connsiteY3" fmla="*/ 60540 h 2199481"/>
                  <a:gd name="connsiteX4" fmla="*/ 1121316 w 1935492"/>
                  <a:gd name="connsiteY4" fmla="*/ 67012 h 2199481"/>
                  <a:gd name="connsiteX5" fmla="*/ 1131089 w 1935492"/>
                  <a:gd name="connsiteY5" fmla="*/ 64855 h 2199481"/>
                  <a:gd name="connsiteX6" fmla="*/ 1146192 w 1935492"/>
                  <a:gd name="connsiteY6" fmla="*/ 58382 h 2199481"/>
                  <a:gd name="connsiteX7" fmla="*/ 1146192 w 1935492"/>
                  <a:gd name="connsiteY7" fmla="*/ 131867 h 2199481"/>
                  <a:gd name="connsiteX8" fmla="*/ 1164595 w 1935492"/>
                  <a:gd name="connsiteY8" fmla="*/ 131867 h 2199481"/>
                  <a:gd name="connsiteX9" fmla="*/ 1173226 w 1935492"/>
                  <a:gd name="connsiteY9" fmla="*/ 138340 h 2199481"/>
                  <a:gd name="connsiteX10" fmla="*/ 1182998 w 1935492"/>
                  <a:gd name="connsiteY10" fmla="*/ 136183 h 2199481"/>
                  <a:gd name="connsiteX11" fmla="*/ 1193786 w 1935492"/>
                  <a:gd name="connsiteY11" fmla="*/ 139482 h 2199481"/>
                  <a:gd name="connsiteX12" fmla="*/ 1193786 w 1935492"/>
                  <a:gd name="connsiteY12" fmla="*/ 167531 h 2199481"/>
                  <a:gd name="connsiteX13" fmla="*/ 1175383 w 1935492"/>
                  <a:gd name="connsiteY13" fmla="*/ 168673 h 2199481"/>
                  <a:gd name="connsiteX14" fmla="*/ 1166753 w 1935492"/>
                  <a:gd name="connsiteY14" fmla="*/ 158901 h 2199481"/>
                  <a:gd name="connsiteX15" fmla="*/ 1159138 w 1935492"/>
                  <a:gd name="connsiteY15" fmla="*/ 151286 h 2199481"/>
                  <a:gd name="connsiteX16" fmla="*/ 1145050 w 1935492"/>
                  <a:gd name="connsiteY16" fmla="*/ 143671 h 2199481"/>
                  <a:gd name="connsiteX17" fmla="*/ 1125632 w 1935492"/>
                  <a:gd name="connsiteY17" fmla="*/ 143671 h 2199481"/>
                  <a:gd name="connsiteX18" fmla="*/ 1115859 w 1935492"/>
                  <a:gd name="connsiteY18" fmla="*/ 153443 h 2199481"/>
                  <a:gd name="connsiteX19" fmla="*/ 1100756 w 1935492"/>
                  <a:gd name="connsiteY19" fmla="*/ 162074 h 2199481"/>
                  <a:gd name="connsiteX20" fmla="*/ 1080195 w 1935492"/>
                  <a:gd name="connsiteY20" fmla="*/ 164231 h 2199481"/>
                  <a:gd name="connsiteX21" fmla="*/ 1070423 w 1935492"/>
                  <a:gd name="connsiteY21" fmla="*/ 164231 h 2199481"/>
                  <a:gd name="connsiteX22" fmla="*/ 1071565 w 1935492"/>
                  <a:gd name="connsiteY22" fmla="*/ 182634 h 2199481"/>
                  <a:gd name="connsiteX23" fmla="*/ 1055319 w 1935492"/>
                  <a:gd name="connsiteY23" fmla="*/ 183777 h 2199481"/>
                  <a:gd name="connsiteX24" fmla="*/ 1051004 w 1935492"/>
                  <a:gd name="connsiteY24" fmla="*/ 168673 h 2199481"/>
                  <a:gd name="connsiteX25" fmla="*/ 1041231 w 1935492"/>
                  <a:gd name="connsiteY25" fmla="*/ 170831 h 2199481"/>
                  <a:gd name="connsiteX26" fmla="*/ 1042374 w 1935492"/>
                  <a:gd name="connsiteY26" fmla="*/ 179461 h 2199481"/>
                  <a:gd name="connsiteX27" fmla="*/ 1021813 w 1935492"/>
                  <a:gd name="connsiteY27" fmla="*/ 178319 h 2199481"/>
                  <a:gd name="connsiteX28" fmla="*/ 1030443 w 1935492"/>
                  <a:gd name="connsiteY28" fmla="*/ 195580 h 2199481"/>
                  <a:gd name="connsiteX29" fmla="*/ 1039074 w 1935492"/>
                  <a:gd name="connsiteY29" fmla="*/ 199895 h 2199481"/>
                  <a:gd name="connsiteX30" fmla="*/ 1030443 w 1935492"/>
                  <a:gd name="connsiteY30" fmla="*/ 208525 h 2199481"/>
                  <a:gd name="connsiteX31" fmla="*/ 1009883 w 1935492"/>
                  <a:gd name="connsiteY31" fmla="*/ 207383 h 2199481"/>
                  <a:gd name="connsiteX32" fmla="*/ 1015340 w 1935492"/>
                  <a:gd name="connsiteY32" fmla="*/ 226802 h 2199481"/>
                  <a:gd name="connsiteX33" fmla="*/ 1014198 w 1935492"/>
                  <a:gd name="connsiteY33" fmla="*/ 239747 h 2199481"/>
                  <a:gd name="connsiteX34" fmla="*/ 1016356 w 1935492"/>
                  <a:gd name="connsiteY34" fmla="*/ 250535 h 2199481"/>
                  <a:gd name="connsiteX35" fmla="*/ 1002268 w 1935492"/>
                  <a:gd name="connsiteY35" fmla="*/ 254850 h 2199481"/>
                  <a:gd name="connsiteX36" fmla="*/ 1001126 w 1935492"/>
                  <a:gd name="connsiteY36" fmla="*/ 264623 h 2199481"/>
                  <a:gd name="connsiteX37" fmla="*/ 991353 w 1935492"/>
                  <a:gd name="connsiteY37" fmla="*/ 266781 h 2199481"/>
                  <a:gd name="connsiteX38" fmla="*/ 982723 w 1935492"/>
                  <a:gd name="connsiteY38" fmla="*/ 270081 h 2199481"/>
                  <a:gd name="connsiteX39" fmla="*/ 987038 w 1935492"/>
                  <a:gd name="connsiteY39" fmla="*/ 283026 h 2199481"/>
                  <a:gd name="connsiteX40" fmla="*/ 990338 w 1935492"/>
                  <a:gd name="connsiteY40" fmla="*/ 290641 h 2199481"/>
                  <a:gd name="connsiteX41" fmla="*/ 990338 w 1935492"/>
                  <a:gd name="connsiteY41" fmla="*/ 304729 h 2199481"/>
                  <a:gd name="connsiteX42" fmla="*/ 977392 w 1935492"/>
                  <a:gd name="connsiteY42" fmla="*/ 317675 h 2199481"/>
                  <a:gd name="connsiteX43" fmla="*/ 961146 w 1935492"/>
                  <a:gd name="connsiteY43" fmla="*/ 325290 h 2199481"/>
                  <a:gd name="connsiteX44" fmla="*/ 963304 w 1935492"/>
                  <a:gd name="connsiteY44" fmla="*/ 333920 h 2199481"/>
                  <a:gd name="connsiteX45" fmla="*/ 1066996 w 1935492"/>
                  <a:gd name="connsiteY45" fmla="*/ 335062 h 2199481"/>
                  <a:gd name="connsiteX46" fmla="*/ 1127535 w 1935492"/>
                  <a:gd name="connsiteY46" fmla="*/ 341535 h 2199481"/>
                  <a:gd name="connsiteX47" fmla="*/ 1176145 w 1935492"/>
                  <a:gd name="connsiteY47" fmla="*/ 350165 h 2199481"/>
                  <a:gd name="connsiteX48" fmla="*/ 1224754 w 1935492"/>
                  <a:gd name="connsiteY48" fmla="*/ 368569 h 2199481"/>
                  <a:gd name="connsiteX49" fmla="*/ 1267906 w 1935492"/>
                  <a:gd name="connsiteY49" fmla="*/ 383672 h 2199481"/>
                  <a:gd name="connsiteX50" fmla="*/ 1340249 w 1935492"/>
                  <a:gd name="connsiteY50" fmla="*/ 432281 h 2199481"/>
                  <a:gd name="connsiteX51" fmla="*/ 1380228 w 1935492"/>
                  <a:gd name="connsiteY51" fmla="*/ 462487 h 2199481"/>
                  <a:gd name="connsiteX52" fmla="*/ 1435310 w 1935492"/>
                  <a:gd name="connsiteY52" fmla="*/ 495994 h 2199481"/>
                  <a:gd name="connsiteX53" fmla="*/ 1464502 w 1935492"/>
                  <a:gd name="connsiteY53" fmla="*/ 518712 h 2199481"/>
                  <a:gd name="connsiteX54" fmla="*/ 1481762 w 1935492"/>
                  <a:gd name="connsiteY54" fmla="*/ 502467 h 2199481"/>
                  <a:gd name="connsiteX55" fmla="*/ 1493692 w 1935492"/>
                  <a:gd name="connsiteY55" fmla="*/ 486221 h 2199481"/>
                  <a:gd name="connsiteX56" fmla="*/ 1508796 w 1935492"/>
                  <a:gd name="connsiteY56" fmla="*/ 480764 h 2199481"/>
                  <a:gd name="connsiteX57" fmla="*/ 1519584 w 1935492"/>
                  <a:gd name="connsiteY57" fmla="*/ 488379 h 2199481"/>
                  <a:gd name="connsiteX58" fmla="*/ 1519584 w 1935492"/>
                  <a:gd name="connsiteY58" fmla="*/ 504624 h 2199481"/>
                  <a:gd name="connsiteX59" fmla="*/ 1525041 w 1935492"/>
                  <a:gd name="connsiteY59" fmla="*/ 519727 h 2199481"/>
                  <a:gd name="connsiteX60" fmla="*/ 1514253 w 1935492"/>
                  <a:gd name="connsiteY60" fmla="*/ 525185 h 2199481"/>
                  <a:gd name="connsiteX61" fmla="*/ 1504480 w 1935492"/>
                  <a:gd name="connsiteY61" fmla="*/ 525185 h 2199481"/>
                  <a:gd name="connsiteX62" fmla="*/ 1501181 w 1935492"/>
                  <a:gd name="connsiteY62" fmla="*/ 538130 h 2199481"/>
                  <a:gd name="connsiteX63" fmla="*/ 1568193 w 1935492"/>
                  <a:gd name="connsiteY63" fmla="*/ 599685 h 2199481"/>
                  <a:gd name="connsiteX64" fmla="*/ 1626575 w 1935492"/>
                  <a:gd name="connsiteY64" fmla="*/ 658067 h 2199481"/>
                  <a:gd name="connsiteX65" fmla="*/ 1656781 w 1935492"/>
                  <a:gd name="connsiteY65" fmla="*/ 696904 h 2199481"/>
                  <a:gd name="connsiteX66" fmla="*/ 1686988 w 1935492"/>
                  <a:gd name="connsiteY66" fmla="*/ 746529 h 2199481"/>
                  <a:gd name="connsiteX67" fmla="*/ 1721510 w 1935492"/>
                  <a:gd name="connsiteY67" fmla="*/ 809226 h 2199481"/>
                  <a:gd name="connsiteX68" fmla="*/ 1758189 w 1935492"/>
                  <a:gd name="connsiteY68" fmla="*/ 882711 h 2199481"/>
                  <a:gd name="connsiteX69" fmla="*/ 1763646 w 1935492"/>
                  <a:gd name="connsiteY69" fmla="*/ 912918 h 2199481"/>
                  <a:gd name="connsiteX70" fmla="*/ 1776592 w 1935492"/>
                  <a:gd name="connsiteY70" fmla="*/ 959370 h 2199481"/>
                  <a:gd name="connsiteX71" fmla="*/ 1793852 w 1935492"/>
                  <a:gd name="connsiteY71" fmla="*/ 1022067 h 2199481"/>
                  <a:gd name="connsiteX72" fmla="*/ 1803625 w 1935492"/>
                  <a:gd name="connsiteY72" fmla="*/ 1080449 h 2199481"/>
                  <a:gd name="connsiteX73" fmla="*/ 1811240 w 1935492"/>
                  <a:gd name="connsiteY73" fmla="*/ 1147461 h 2199481"/>
                  <a:gd name="connsiteX74" fmla="*/ 1811240 w 1935492"/>
                  <a:gd name="connsiteY74" fmla="*/ 1183125 h 2199481"/>
                  <a:gd name="connsiteX75" fmla="*/ 1828501 w 1935492"/>
                  <a:gd name="connsiteY75" fmla="*/ 1227420 h 2199481"/>
                  <a:gd name="connsiteX76" fmla="*/ 1843604 w 1935492"/>
                  <a:gd name="connsiteY76" fmla="*/ 1257626 h 2199481"/>
                  <a:gd name="connsiteX77" fmla="*/ 1855534 w 1935492"/>
                  <a:gd name="connsiteY77" fmla="*/ 1297605 h 2199481"/>
                  <a:gd name="connsiteX78" fmla="*/ 1855534 w 1935492"/>
                  <a:gd name="connsiteY78" fmla="*/ 1341899 h 2199481"/>
                  <a:gd name="connsiteX79" fmla="*/ 1838274 w 1935492"/>
                  <a:gd name="connsiteY79" fmla="*/ 1368932 h 2199481"/>
                  <a:gd name="connsiteX80" fmla="*/ 1827486 w 1935492"/>
                  <a:gd name="connsiteY80" fmla="*/ 1377563 h 2199481"/>
                  <a:gd name="connsiteX81" fmla="*/ 1817713 w 1935492"/>
                  <a:gd name="connsiteY81" fmla="*/ 1385178 h 2199481"/>
                  <a:gd name="connsiteX82" fmla="*/ 1832816 w 1935492"/>
                  <a:gd name="connsiteY82" fmla="*/ 1410054 h 2199481"/>
                  <a:gd name="connsiteX83" fmla="*/ 1886883 w 1935492"/>
                  <a:gd name="connsiteY83" fmla="*/ 1410054 h 2199481"/>
                  <a:gd name="connsiteX84" fmla="*/ 1903128 w 1935492"/>
                  <a:gd name="connsiteY84" fmla="*/ 1415511 h 2199481"/>
                  <a:gd name="connsiteX85" fmla="*/ 1922547 w 1935492"/>
                  <a:gd name="connsiteY85" fmla="*/ 1427441 h 2199481"/>
                  <a:gd name="connsiteX86" fmla="*/ 1935492 w 1935492"/>
                  <a:gd name="connsiteY86" fmla="*/ 1448002 h 2199481"/>
                  <a:gd name="connsiteX87" fmla="*/ 1930035 w 1935492"/>
                  <a:gd name="connsiteY87" fmla="*/ 1491154 h 2199481"/>
                  <a:gd name="connsiteX88" fmla="*/ 1911632 w 1935492"/>
                  <a:gd name="connsiteY88" fmla="*/ 1519203 h 2199481"/>
                  <a:gd name="connsiteX89" fmla="*/ 1870638 w 1935492"/>
                  <a:gd name="connsiteY89" fmla="*/ 1519203 h 2199481"/>
                  <a:gd name="connsiteX90" fmla="*/ 1847919 w 1935492"/>
                  <a:gd name="connsiteY90" fmla="*/ 1508415 h 2199481"/>
                  <a:gd name="connsiteX91" fmla="*/ 1837131 w 1935492"/>
                  <a:gd name="connsiteY91" fmla="*/ 1485697 h 2199481"/>
                  <a:gd name="connsiteX92" fmla="*/ 1834974 w 1935492"/>
                  <a:gd name="connsiteY92" fmla="*/ 1458663 h 2199481"/>
                  <a:gd name="connsiteX93" fmla="*/ 1830658 w 1935492"/>
                  <a:gd name="connsiteY93" fmla="*/ 1434930 h 2199481"/>
                  <a:gd name="connsiteX94" fmla="*/ 1820886 w 1935492"/>
                  <a:gd name="connsiteY94" fmla="*/ 1432772 h 2199481"/>
                  <a:gd name="connsiteX95" fmla="*/ 1808956 w 1935492"/>
                  <a:gd name="connsiteY95" fmla="*/ 1440387 h 2199481"/>
                  <a:gd name="connsiteX96" fmla="*/ 1791695 w 1935492"/>
                  <a:gd name="connsiteY96" fmla="*/ 1455490 h 2199481"/>
                  <a:gd name="connsiteX97" fmla="*/ 1781922 w 1935492"/>
                  <a:gd name="connsiteY97" fmla="*/ 1472751 h 2199481"/>
                  <a:gd name="connsiteX98" fmla="*/ 1780780 w 1935492"/>
                  <a:gd name="connsiteY98" fmla="*/ 1505115 h 2199481"/>
                  <a:gd name="connsiteX99" fmla="*/ 1777480 w 1935492"/>
                  <a:gd name="connsiteY99" fmla="*/ 1528849 h 2199481"/>
                  <a:gd name="connsiteX100" fmla="*/ 1760219 w 1935492"/>
                  <a:gd name="connsiteY100" fmla="*/ 1543952 h 2199481"/>
                  <a:gd name="connsiteX101" fmla="*/ 1736486 w 1935492"/>
                  <a:gd name="connsiteY101" fmla="*/ 1543952 h 2199481"/>
                  <a:gd name="connsiteX102" fmla="*/ 1728871 w 1935492"/>
                  <a:gd name="connsiteY102" fmla="*/ 1577458 h 2199481"/>
                  <a:gd name="connsiteX103" fmla="*/ 1733186 w 1935492"/>
                  <a:gd name="connsiteY103" fmla="*/ 1604491 h 2199481"/>
                  <a:gd name="connsiteX104" fmla="*/ 1733186 w 1935492"/>
                  <a:gd name="connsiteY104" fmla="*/ 1627210 h 2199481"/>
                  <a:gd name="connsiteX105" fmla="*/ 1778495 w 1935492"/>
                  <a:gd name="connsiteY105" fmla="*/ 1627210 h 2199481"/>
                  <a:gd name="connsiteX106" fmla="*/ 1801214 w 1935492"/>
                  <a:gd name="connsiteY106" fmla="*/ 1640155 h 2199481"/>
                  <a:gd name="connsiteX107" fmla="*/ 1805529 w 1935492"/>
                  <a:gd name="connsiteY107" fmla="*/ 1647770 h 2199481"/>
                  <a:gd name="connsiteX108" fmla="*/ 1803371 w 1935492"/>
                  <a:gd name="connsiteY108" fmla="*/ 1670489 h 2199481"/>
                  <a:gd name="connsiteX109" fmla="*/ 1797914 w 1935492"/>
                  <a:gd name="connsiteY109" fmla="*/ 1689907 h 2199481"/>
                  <a:gd name="connsiteX110" fmla="*/ 1776338 w 1935492"/>
                  <a:gd name="connsiteY110" fmla="*/ 1698537 h 2199481"/>
                  <a:gd name="connsiteX111" fmla="*/ 1741816 w 1935492"/>
                  <a:gd name="connsiteY111" fmla="*/ 1683434 h 2199481"/>
                  <a:gd name="connsiteX112" fmla="*/ 1733186 w 1935492"/>
                  <a:gd name="connsiteY112" fmla="*/ 1660716 h 2199481"/>
                  <a:gd name="connsiteX113" fmla="*/ 1715925 w 1935492"/>
                  <a:gd name="connsiteY113" fmla="*/ 1647770 h 2199481"/>
                  <a:gd name="connsiteX114" fmla="*/ 1695365 w 1935492"/>
                  <a:gd name="connsiteY114" fmla="*/ 1649928 h 2199481"/>
                  <a:gd name="connsiteX115" fmla="*/ 1700822 w 1935492"/>
                  <a:gd name="connsiteY115" fmla="*/ 1686607 h 2199481"/>
                  <a:gd name="connsiteX116" fmla="*/ 1695365 w 1935492"/>
                  <a:gd name="connsiteY116" fmla="*/ 1712498 h 2199481"/>
                  <a:gd name="connsiteX117" fmla="*/ 1660843 w 1935492"/>
                  <a:gd name="connsiteY117" fmla="*/ 1731917 h 2199481"/>
                  <a:gd name="connsiteX118" fmla="*/ 1623021 w 1935492"/>
                  <a:gd name="connsiteY118" fmla="*/ 1755650 h 2199481"/>
                  <a:gd name="connsiteX119" fmla="*/ 1608934 w 1935492"/>
                  <a:gd name="connsiteY119" fmla="*/ 1755650 h 2199481"/>
                  <a:gd name="connsiteX120" fmla="*/ 1625179 w 1935492"/>
                  <a:gd name="connsiteY120" fmla="*/ 1809717 h 2199481"/>
                  <a:gd name="connsiteX121" fmla="*/ 1652212 w 1935492"/>
                  <a:gd name="connsiteY121" fmla="*/ 1809717 h 2199481"/>
                  <a:gd name="connsiteX122" fmla="*/ 1665158 w 1935492"/>
                  <a:gd name="connsiteY122" fmla="*/ 1795629 h 2199481"/>
                  <a:gd name="connsiteX123" fmla="*/ 1658685 w 1935492"/>
                  <a:gd name="connsiteY123" fmla="*/ 1780526 h 2199481"/>
                  <a:gd name="connsiteX124" fmla="*/ 1664143 w 1935492"/>
                  <a:gd name="connsiteY124" fmla="*/ 1772911 h 2199481"/>
                  <a:gd name="connsiteX125" fmla="*/ 1686861 w 1935492"/>
                  <a:gd name="connsiteY125" fmla="*/ 1771769 h 2199481"/>
                  <a:gd name="connsiteX126" fmla="*/ 1703107 w 1935492"/>
                  <a:gd name="connsiteY126" fmla="*/ 1793345 h 2199481"/>
                  <a:gd name="connsiteX127" fmla="*/ 1684703 w 1935492"/>
                  <a:gd name="connsiteY127" fmla="*/ 1809590 h 2199481"/>
                  <a:gd name="connsiteX128" fmla="*/ 1679246 w 1935492"/>
                  <a:gd name="connsiteY128" fmla="*/ 1821520 h 2199481"/>
                  <a:gd name="connsiteX129" fmla="*/ 1692192 w 1935492"/>
                  <a:gd name="connsiteY129" fmla="*/ 1838781 h 2199481"/>
                  <a:gd name="connsiteX130" fmla="*/ 1693334 w 1935492"/>
                  <a:gd name="connsiteY130" fmla="*/ 1863657 h 2199481"/>
                  <a:gd name="connsiteX131" fmla="*/ 1690034 w 1935492"/>
                  <a:gd name="connsiteY131" fmla="*/ 1904651 h 2199481"/>
                  <a:gd name="connsiteX132" fmla="*/ 1615533 w 1935492"/>
                  <a:gd name="connsiteY132" fmla="*/ 1904651 h 2199481"/>
                  <a:gd name="connsiteX133" fmla="*/ 1573397 w 1935492"/>
                  <a:gd name="connsiteY133" fmla="*/ 1893863 h 2199481"/>
                  <a:gd name="connsiteX134" fmla="*/ 1571239 w 1935492"/>
                  <a:gd name="connsiteY134" fmla="*/ 1914424 h 2199481"/>
                  <a:gd name="connsiteX135" fmla="*/ 1553978 w 1935492"/>
                  <a:gd name="connsiteY135" fmla="*/ 1924197 h 2199481"/>
                  <a:gd name="connsiteX136" fmla="*/ 1532402 w 1935492"/>
                  <a:gd name="connsiteY136" fmla="*/ 1924197 h 2199481"/>
                  <a:gd name="connsiteX137" fmla="*/ 1531260 w 1935492"/>
                  <a:gd name="connsiteY137" fmla="*/ 1910109 h 2199481"/>
                  <a:gd name="connsiteX138" fmla="*/ 1525803 w 1935492"/>
                  <a:gd name="connsiteY138" fmla="*/ 1898179 h 2199481"/>
                  <a:gd name="connsiteX139" fmla="*/ 1516030 w 1935492"/>
                  <a:gd name="connsiteY139" fmla="*/ 1912266 h 2199481"/>
                  <a:gd name="connsiteX140" fmla="*/ 1501942 w 1935492"/>
                  <a:gd name="connsiteY140" fmla="*/ 1924197 h 2199481"/>
                  <a:gd name="connsiteX141" fmla="*/ 1493312 w 1935492"/>
                  <a:gd name="connsiteY141" fmla="*/ 1950088 h 2199481"/>
                  <a:gd name="connsiteX142" fmla="*/ 1470593 w 1935492"/>
                  <a:gd name="connsiteY142" fmla="*/ 1957703 h 2199481"/>
                  <a:gd name="connsiteX143" fmla="*/ 1441403 w 1935492"/>
                  <a:gd name="connsiteY143" fmla="*/ 1950088 h 2199481"/>
                  <a:gd name="connsiteX144" fmla="*/ 1424142 w 1935492"/>
                  <a:gd name="connsiteY144" fmla="*/ 1937142 h 2199481"/>
                  <a:gd name="connsiteX145" fmla="*/ 1373375 w 1935492"/>
                  <a:gd name="connsiteY145" fmla="*/ 1973821 h 2199481"/>
                  <a:gd name="connsiteX146" fmla="*/ 1406881 w 1935492"/>
                  <a:gd name="connsiteY146" fmla="*/ 1987909 h 2199481"/>
                  <a:gd name="connsiteX147" fmla="*/ 1430614 w 1935492"/>
                  <a:gd name="connsiteY147" fmla="*/ 1987909 h 2199481"/>
                  <a:gd name="connsiteX148" fmla="*/ 1454348 w 1935492"/>
                  <a:gd name="connsiteY148" fmla="*/ 1981437 h 2199481"/>
                  <a:gd name="connsiteX149" fmla="*/ 1475924 w 1935492"/>
                  <a:gd name="connsiteY149" fmla="*/ 1981437 h 2199481"/>
                  <a:gd name="connsiteX150" fmla="*/ 1483539 w 1935492"/>
                  <a:gd name="connsiteY150" fmla="*/ 1987909 h 2199481"/>
                  <a:gd name="connsiteX151" fmla="*/ 1483539 w 1935492"/>
                  <a:gd name="connsiteY151" fmla="*/ 1995524 h 2199481"/>
                  <a:gd name="connsiteX152" fmla="*/ 1486839 w 1935492"/>
                  <a:gd name="connsiteY152" fmla="*/ 2010627 h 2199481"/>
                  <a:gd name="connsiteX153" fmla="*/ 1497627 w 1935492"/>
                  <a:gd name="connsiteY153" fmla="*/ 2004155 h 2199481"/>
                  <a:gd name="connsiteX154" fmla="*/ 1507400 w 1935492"/>
                  <a:gd name="connsiteY154" fmla="*/ 1997682 h 2199481"/>
                  <a:gd name="connsiteX155" fmla="*/ 1525803 w 1935492"/>
                  <a:gd name="connsiteY155" fmla="*/ 1997682 h 2199481"/>
                  <a:gd name="connsiteX156" fmla="*/ 1545221 w 1935492"/>
                  <a:gd name="connsiteY156" fmla="*/ 2010627 h 2199481"/>
                  <a:gd name="connsiteX157" fmla="*/ 1546363 w 1935492"/>
                  <a:gd name="connsiteY157" fmla="*/ 2021416 h 2199481"/>
                  <a:gd name="connsiteX158" fmla="*/ 1546363 w 1935492"/>
                  <a:gd name="connsiteY158" fmla="*/ 2039819 h 2199481"/>
                  <a:gd name="connsiteX159" fmla="*/ 1539890 w 1935492"/>
                  <a:gd name="connsiteY159" fmla="*/ 2052764 h 2199481"/>
                  <a:gd name="connsiteX160" fmla="*/ 1518315 w 1935492"/>
                  <a:gd name="connsiteY160" fmla="*/ 2062537 h 2199481"/>
                  <a:gd name="connsiteX161" fmla="*/ 1491281 w 1935492"/>
                  <a:gd name="connsiteY161" fmla="*/ 2052764 h 2199481"/>
                  <a:gd name="connsiteX162" fmla="*/ 1486966 w 1935492"/>
                  <a:gd name="connsiteY162" fmla="*/ 2072183 h 2199481"/>
                  <a:gd name="connsiteX163" fmla="*/ 1478335 w 1935492"/>
                  <a:gd name="connsiteY163" fmla="*/ 2072183 h 2199481"/>
                  <a:gd name="connsiteX164" fmla="*/ 1470720 w 1935492"/>
                  <a:gd name="connsiteY164" fmla="*/ 2089443 h 2199481"/>
                  <a:gd name="connsiteX165" fmla="*/ 1452317 w 1935492"/>
                  <a:gd name="connsiteY165" fmla="*/ 2110004 h 2199481"/>
                  <a:gd name="connsiteX166" fmla="*/ 1409165 w 1935492"/>
                  <a:gd name="connsiteY166" fmla="*/ 2121934 h 2199481"/>
                  <a:gd name="connsiteX167" fmla="*/ 1373502 w 1935492"/>
                  <a:gd name="connsiteY167" fmla="*/ 2126249 h 2199481"/>
                  <a:gd name="connsiteX168" fmla="*/ 1334665 w 1935492"/>
                  <a:gd name="connsiteY168" fmla="*/ 2115462 h 2199481"/>
                  <a:gd name="connsiteX169" fmla="*/ 1304458 w 1935492"/>
                  <a:gd name="connsiteY169" fmla="*/ 2094901 h 2199481"/>
                  <a:gd name="connsiteX170" fmla="*/ 1299001 w 1935492"/>
                  <a:gd name="connsiteY170" fmla="*/ 2067867 h 2199481"/>
                  <a:gd name="connsiteX171" fmla="*/ 1294686 w 1935492"/>
                  <a:gd name="connsiteY171" fmla="*/ 2053780 h 2199481"/>
                  <a:gd name="connsiteX172" fmla="*/ 1270952 w 1935492"/>
                  <a:gd name="connsiteY172" fmla="*/ 2066725 h 2199481"/>
                  <a:gd name="connsiteX173" fmla="*/ 1230973 w 1935492"/>
                  <a:gd name="connsiteY173" fmla="*/ 2088301 h 2199481"/>
                  <a:gd name="connsiteX174" fmla="*/ 1196452 w 1935492"/>
                  <a:gd name="connsiteY174" fmla="*/ 2111019 h 2199481"/>
                  <a:gd name="connsiteX175" fmla="*/ 1157615 w 1935492"/>
                  <a:gd name="connsiteY175" fmla="*/ 2126123 h 2199481"/>
                  <a:gd name="connsiteX176" fmla="*/ 1123093 w 1935492"/>
                  <a:gd name="connsiteY176" fmla="*/ 2149856 h 2199481"/>
                  <a:gd name="connsiteX177" fmla="*/ 1003156 w 1935492"/>
                  <a:gd name="connsiteY177" fmla="*/ 2149856 h 2199481"/>
                  <a:gd name="connsiteX178" fmla="*/ 981580 w 1935492"/>
                  <a:gd name="connsiteY178" fmla="*/ 2144399 h 2199481"/>
                  <a:gd name="connsiteX179" fmla="*/ 978280 w 1935492"/>
                  <a:gd name="connsiteY179" fmla="*/ 2165975 h 2199481"/>
                  <a:gd name="connsiteX180" fmla="*/ 982596 w 1935492"/>
                  <a:gd name="connsiteY180" fmla="*/ 2172447 h 2199481"/>
                  <a:gd name="connsiteX181" fmla="*/ 989068 w 1935492"/>
                  <a:gd name="connsiteY181" fmla="*/ 2184378 h 2199481"/>
                  <a:gd name="connsiteX182" fmla="*/ 982596 w 1935492"/>
                  <a:gd name="connsiteY182" fmla="*/ 2199481 h 2199481"/>
                  <a:gd name="connsiteX183" fmla="*/ 942617 w 1935492"/>
                  <a:gd name="connsiteY183" fmla="*/ 2199481 h 2199481"/>
                  <a:gd name="connsiteX184" fmla="*/ 936144 w 1935492"/>
                  <a:gd name="connsiteY184" fmla="*/ 2184378 h 2199481"/>
                  <a:gd name="connsiteX185" fmla="*/ 937286 w 1935492"/>
                  <a:gd name="connsiteY185" fmla="*/ 2169274 h 2199481"/>
                  <a:gd name="connsiteX186" fmla="*/ 937286 w 1935492"/>
                  <a:gd name="connsiteY186" fmla="*/ 2141226 h 2199481"/>
                  <a:gd name="connsiteX187" fmla="*/ 868116 w 1935492"/>
                  <a:gd name="connsiteY187" fmla="*/ 2137926 h 2199481"/>
                  <a:gd name="connsiteX188" fmla="*/ 745006 w 1935492"/>
                  <a:gd name="connsiteY188" fmla="*/ 2127138 h 2199481"/>
                  <a:gd name="connsiteX189" fmla="*/ 695381 w 1935492"/>
                  <a:gd name="connsiteY189" fmla="*/ 2102262 h 2199481"/>
                  <a:gd name="connsiteX190" fmla="*/ 586232 w 1935492"/>
                  <a:gd name="connsiteY190" fmla="*/ 2052637 h 2199481"/>
                  <a:gd name="connsiteX191" fmla="*/ 510589 w 1935492"/>
                  <a:gd name="connsiteY191" fmla="*/ 2020273 h 2199481"/>
                  <a:gd name="connsiteX192" fmla="*/ 454365 w 1935492"/>
                  <a:gd name="connsiteY192" fmla="*/ 1993240 h 2199481"/>
                  <a:gd name="connsiteX193" fmla="*/ 413370 w 1935492"/>
                  <a:gd name="connsiteY193" fmla="*/ 1965191 h 2199481"/>
                  <a:gd name="connsiteX194" fmla="*/ 369076 w 1935492"/>
                  <a:gd name="connsiteY194" fmla="*/ 1933843 h 2199481"/>
                  <a:gd name="connsiteX195" fmla="*/ 353973 w 1935492"/>
                  <a:gd name="connsiteY195" fmla="*/ 1914424 h 2199481"/>
                  <a:gd name="connsiteX196" fmla="*/ 334555 w 1935492"/>
                  <a:gd name="connsiteY196" fmla="*/ 1901479 h 2199481"/>
                  <a:gd name="connsiteX197" fmla="*/ 323767 w 1935492"/>
                  <a:gd name="connsiteY197" fmla="*/ 1916582 h 2199481"/>
                  <a:gd name="connsiteX198" fmla="*/ 315136 w 1935492"/>
                  <a:gd name="connsiteY198" fmla="*/ 1941457 h 2199481"/>
                  <a:gd name="connsiteX199" fmla="*/ 288103 w 1935492"/>
                  <a:gd name="connsiteY199" fmla="*/ 1941457 h 2199481"/>
                  <a:gd name="connsiteX200" fmla="*/ 275157 w 1935492"/>
                  <a:gd name="connsiteY200" fmla="*/ 1922039 h 2199481"/>
                  <a:gd name="connsiteX201" fmla="*/ 279472 w 1935492"/>
                  <a:gd name="connsiteY201" fmla="*/ 1892848 h 2199481"/>
                  <a:gd name="connsiteX202" fmla="*/ 291403 w 1935492"/>
                  <a:gd name="connsiteY202" fmla="*/ 1869115 h 2199481"/>
                  <a:gd name="connsiteX203" fmla="*/ 256881 w 1935492"/>
                  <a:gd name="connsiteY203" fmla="*/ 1830278 h 2199481"/>
                  <a:gd name="connsiteX204" fmla="*/ 224517 w 1935492"/>
                  <a:gd name="connsiteY204" fmla="*/ 1803244 h 2199481"/>
                  <a:gd name="connsiteX205" fmla="*/ 192153 w 1935492"/>
                  <a:gd name="connsiteY205" fmla="*/ 1752477 h 2199481"/>
                  <a:gd name="connsiteX206" fmla="*/ 157632 w 1935492"/>
                  <a:gd name="connsiteY206" fmla="*/ 1715798 h 2199481"/>
                  <a:gd name="connsiteX207" fmla="*/ 102549 w 1935492"/>
                  <a:gd name="connsiteY207" fmla="*/ 1641298 h 2199481"/>
                  <a:gd name="connsiteX208" fmla="*/ 70185 w 1935492"/>
                  <a:gd name="connsiteY208" fmla="*/ 1573270 h 2199481"/>
                  <a:gd name="connsiteX209" fmla="*/ 31349 w 1935492"/>
                  <a:gd name="connsiteY209" fmla="*/ 1467421 h 2199481"/>
                  <a:gd name="connsiteX210" fmla="*/ 22718 w 1935492"/>
                  <a:gd name="connsiteY210" fmla="*/ 1437214 h 2199481"/>
                  <a:gd name="connsiteX211" fmla="*/ 4315 w 1935492"/>
                  <a:gd name="connsiteY211" fmla="*/ 1420969 h 2199481"/>
                  <a:gd name="connsiteX212" fmla="*/ 0 w 1935492"/>
                  <a:gd name="connsiteY212" fmla="*/ 1396093 h 2199481"/>
                  <a:gd name="connsiteX213" fmla="*/ 10788 w 1935492"/>
                  <a:gd name="connsiteY213" fmla="*/ 1388478 h 2199481"/>
                  <a:gd name="connsiteX214" fmla="*/ 6473 w 1935492"/>
                  <a:gd name="connsiteY214" fmla="*/ 1323623 h 2199481"/>
                  <a:gd name="connsiteX215" fmla="*/ 5331 w 1935492"/>
                  <a:gd name="connsiteY215" fmla="*/ 1278313 h 2199481"/>
                  <a:gd name="connsiteX216" fmla="*/ 13961 w 1935492"/>
                  <a:gd name="connsiteY216" fmla="*/ 1208128 h 2199481"/>
                  <a:gd name="connsiteX217" fmla="*/ 22591 w 1935492"/>
                  <a:gd name="connsiteY217" fmla="*/ 1172464 h 2199481"/>
                  <a:gd name="connsiteX218" fmla="*/ 29064 w 1935492"/>
                  <a:gd name="connsiteY218" fmla="*/ 1120555 h 2199481"/>
                  <a:gd name="connsiteX219" fmla="*/ 45310 w 1935492"/>
                  <a:gd name="connsiteY219" fmla="*/ 1067630 h 2199481"/>
                  <a:gd name="connsiteX220" fmla="*/ 62570 w 1935492"/>
                  <a:gd name="connsiteY220" fmla="*/ 1016863 h 2199481"/>
                  <a:gd name="connsiteX221" fmla="*/ 62570 w 1935492"/>
                  <a:gd name="connsiteY221" fmla="*/ 1017117 h 2199481"/>
                  <a:gd name="connsiteX222" fmla="*/ 69043 w 1935492"/>
                  <a:gd name="connsiteY222" fmla="*/ 959877 h 2199481"/>
                  <a:gd name="connsiteX223" fmla="*/ 87446 w 1935492"/>
                  <a:gd name="connsiteY223" fmla="*/ 890707 h 2199481"/>
                  <a:gd name="connsiteX224" fmla="*/ 87446 w 1935492"/>
                  <a:gd name="connsiteY224" fmla="*/ 867989 h 2199481"/>
                  <a:gd name="connsiteX225" fmla="*/ 75008 w 1935492"/>
                  <a:gd name="connsiteY225" fmla="*/ 867989 h 2199481"/>
                  <a:gd name="connsiteX226" fmla="*/ 62570 w 1935492"/>
                  <a:gd name="connsiteY226" fmla="*/ 872304 h 2199481"/>
                  <a:gd name="connsiteX227" fmla="*/ 62570 w 1935492"/>
                  <a:gd name="connsiteY227" fmla="*/ 879919 h 2199481"/>
                  <a:gd name="connsiteX228" fmla="*/ 52798 w 1935492"/>
                  <a:gd name="connsiteY228" fmla="*/ 879919 h 2199481"/>
                  <a:gd name="connsiteX229" fmla="*/ 36552 w 1935492"/>
                  <a:gd name="connsiteY229" fmla="*/ 874462 h 2199481"/>
                  <a:gd name="connsiteX230" fmla="*/ 36552 w 1935492"/>
                  <a:gd name="connsiteY230" fmla="*/ 867989 h 2199481"/>
                  <a:gd name="connsiteX231" fmla="*/ 24622 w 1935492"/>
                  <a:gd name="connsiteY231" fmla="*/ 859359 h 2199481"/>
                  <a:gd name="connsiteX232" fmla="*/ 9519 w 1935492"/>
                  <a:gd name="connsiteY232" fmla="*/ 852886 h 2199481"/>
                  <a:gd name="connsiteX233" fmla="*/ 9519 w 1935492"/>
                  <a:gd name="connsiteY233" fmla="*/ 824837 h 2199481"/>
                  <a:gd name="connsiteX234" fmla="*/ 18149 w 1935492"/>
                  <a:gd name="connsiteY234" fmla="*/ 814049 h 2199481"/>
                  <a:gd name="connsiteX235" fmla="*/ 31095 w 1935492"/>
                  <a:gd name="connsiteY235" fmla="*/ 814049 h 2199481"/>
                  <a:gd name="connsiteX236" fmla="*/ 48356 w 1935492"/>
                  <a:gd name="connsiteY236" fmla="*/ 818364 h 2199481"/>
                  <a:gd name="connsiteX237" fmla="*/ 48356 w 1935492"/>
                  <a:gd name="connsiteY237" fmla="*/ 828137 h 2199481"/>
                  <a:gd name="connsiteX238" fmla="*/ 58128 w 1935492"/>
                  <a:gd name="connsiteY238" fmla="*/ 840067 h 2199481"/>
                  <a:gd name="connsiteX239" fmla="*/ 67901 w 1935492"/>
                  <a:gd name="connsiteY239" fmla="*/ 840067 h 2199481"/>
                  <a:gd name="connsiteX240" fmla="*/ 71201 w 1935492"/>
                  <a:gd name="connsiteY240" fmla="*/ 829279 h 2199481"/>
                  <a:gd name="connsiteX241" fmla="*/ 81989 w 1935492"/>
                  <a:gd name="connsiteY241" fmla="*/ 828137 h 2199481"/>
                  <a:gd name="connsiteX242" fmla="*/ 87446 w 1935492"/>
                  <a:gd name="connsiteY242" fmla="*/ 834610 h 2199481"/>
                  <a:gd name="connsiteX243" fmla="*/ 93919 w 1935492"/>
                  <a:gd name="connsiteY243" fmla="*/ 843240 h 2199481"/>
                  <a:gd name="connsiteX244" fmla="*/ 106865 w 1935492"/>
                  <a:gd name="connsiteY244" fmla="*/ 842098 h 2199481"/>
                  <a:gd name="connsiteX245" fmla="*/ 124125 w 1935492"/>
                  <a:gd name="connsiteY245" fmla="*/ 799961 h 2199481"/>
                  <a:gd name="connsiteX246" fmla="*/ 161947 w 1935492"/>
                  <a:gd name="connsiteY246" fmla="*/ 731933 h 2199481"/>
                  <a:gd name="connsiteX247" fmla="*/ 234290 w 1935492"/>
                  <a:gd name="connsiteY247" fmla="*/ 629257 h 2199481"/>
                  <a:gd name="connsiteX248" fmla="*/ 220202 w 1935492"/>
                  <a:gd name="connsiteY248" fmla="*/ 602224 h 2199481"/>
                  <a:gd name="connsiteX249" fmla="*/ 211572 w 1935492"/>
                  <a:gd name="connsiteY249" fmla="*/ 566560 h 2199481"/>
                  <a:gd name="connsiteX250" fmla="*/ 220202 w 1935492"/>
                  <a:gd name="connsiteY250" fmla="*/ 523408 h 2199481"/>
                  <a:gd name="connsiteX251" fmla="*/ 240763 w 1935492"/>
                  <a:gd name="connsiteY251" fmla="*/ 502847 h 2199481"/>
                  <a:gd name="connsiteX252" fmla="*/ 262339 w 1935492"/>
                  <a:gd name="connsiteY252" fmla="*/ 490917 h 2199481"/>
                  <a:gd name="connsiteX253" fmla="*/ 288230 w 1935492"/>
                  <a:gd name="connsiteY253" fmla="*/ 484444 h 2199481"/>
                  <a:gd name="connsiteX254" fmla="*/ 305491 w 1935492"/>
                  <a:gd name="connsiteY254" fmla="*/ 484444 h 2199481"/>
                  <a:gd name="connsiteX255" fmla="*/ 322751 w 1935492"/>
                  <a:gd name="connsiteY255" fmla="*/ 489902 h 2199481"/>
                  <a:gd name="connsiteX256" fmla="*/ 335697 w 1935492"/>
                  <a:gd name="connsiteY256" fmla="*/ 495359 h 2199481"/>
                  <a:gd name="connsiteX257" fmla="*/ 350800 w 1935492"/>
                  <a:gd name="connsiteY257" fmla="*/ 506147 h 2199481"/>
                  <a:gd name="connsiteX258" fmla="*/ 361588 w 1935492"/>
                  <a:gd name="connsiteY258" fmla="*/ 514777 h 2199481"/>
                  <a:gd name="connsiteX259" fmla="*/ 430758 w 1935492"/>
                  <a:gd name="connsiteY259" fmla="*/ 471626 h 2199481"/>
                  <a:gd name="connsiteX260" fmla="*/ 493455 w 1935492"/>
                  <a:gd name="connsiteY260" fmla="*/ 434946 h 2199481"/>
                  <a:gd name="connsiteX261" fmla="*/ 565798 w 1935492"/>
                  <a:gd name="connsiteY261" fmla="*/ 404740 h 2199481"/>
                  <a:gd name="connsiteX262" fmla="*/ 616565 w 1935492"/>
                  <a:gd name="connsiteY262" fmla="*/ 386337 h 2199481"/>
                  <a:gd name="connsiteX263" fmla="*/ 683578 w 1935492"/>
                  <a:gd name="connsiteY263" fmla="*/ 373391 h 2199481"/>
                  <a:gd name="connsiteX264" fmla="*/ 748433 w 1935492"/>
                  <a:gd name="connsiteY264" fmla="*/ 365776 h 2199481"/>
                  <a:gd name="connsiteX265" fmla="*/ 788412 w 1935492"/>
                  <a:gd name="connsiteY265" fmla="*/ 360319 h 2199481"/>
                  <a:gd name="connsiteX266" fmla="*/ 824076 w 1935492"/>
                  <a:gd name="connsiteY266" fmla="*/ 353846 h 2199481"/>
                  <a:gd name="connsiteX267" fmla="*/ 889565 w 1935492"/>
                  <a:gd name="connsiteY267" fmla="*/ 345216 h 2199481"/>
                  <a:gd name="connsiteX268" fmla="*/ 884488 w 1935492"/>
                  <a:gd name="connsiteY268" fmla="*/ 291149 h 2199481"/>
                  <a:gd name="connsiteX269" fmla="*/ 889565 w 1935492"/>
                  <a:gd name="connsiteY269" fmla="*/ 251170 h 2199481"/>
                  <a:gd name="connsiteX270" fmla="*/ 904034 w 1935492"/>
                  <a:gd name="connsiteY270" fmla="*/ 229594 h 2199481"/>
                  <a:gd name="connsiteX271" fmla="*/ 909491 w 1935492"/>
                  <a:gd name="connsiteY271" fmla="*/ 209033 h 2199481"/>
                  <a:gd name="connsiteX272" fmla="*/ 881442 w 1935492"/>
                  <a:gd name="connsiteY272" fmla="*/ 184157 h 2199481"/>
                  <a:gd name="connsiteX273" fmla="*/ 863039 w 1935492"/>
                  <a:gd name="connsiteY273" fmla="*/ 163597 h 2199481"/>
                  <a:gd name="connsiteX274" fmla="*/ 847936 w 1935492"/>
                  <a:gd name="connsiteY274" fmla="*/ 151666 h 2199481"/>
                  <a:gd name="connsiteX275" fmla="*/ 847936 w 1935492"/>
                  <a:gd name="connsiteY275" fmla="*/ 137579 h 2199481"/>
                  <a:gd name="connsiteX276" fmla="*/ 854409 w 1935492"/>
                  <a:gd name="connsiteY276" fmla="*/ 132121 h 2199481"/>
                  <a:gd name="connsiteX277" fmla="*/ 864182 w 1935492"/>
                  <a:gd name="connsiteY277" fmla="*/ 121333 h 2199481"/>
                  <a:gd name="connsiteX278" fmla="*/ 874969 w 1935492"/>
                  <a:gd name="connsiteY278" fmla="*/ 105088 h 2199481"/>
                  <a:gd name="connsiteX279" fmla="*/ 889692 w 1935492"/>
                  <a:gd name="connsiteY279" fmla="*/ 105088 h 2199481"/>
                  <a:gd name="connsiteX280" fmla="*/ 892230 w 1935492"/>
                  <a:gd name="connsiteY280" fmla="*/ 85669 h 2199481"/>
                  <a:gd name="connsiteX281" fmla="*/ 909491 w 1935492"/>
                  <a:gd name="connsiteY281" fmla="*/ 80212 h 2199481"/>
                  <a:gd name="connsiteX282" fmla="*/ 931067 w 1935492"/>
                  <a:gd name="connsiteY282" fmla="*/ 80212 h 2199481"/>
                  <a:gd name="connsiteX283" fmla="*/ 942997 w 1935492"/>
                  <a:gd name="connsiteY283" fmla="*/ 73739 h 2199481"/>
                  <a:gd name="connsiteX284" fmla="*/ 948455 w 1935492"/>
                  <a:gd name="connsiteY284" fmla="*/ 86685 h 2199481"/>
                  <a:gd name="connsiteX285" fmla="*/ 948455 w 1935492"/>
                  <a:gd name="connsiteY285" fmla="*/ 99630 h 2199481"/>
                  <a:gd name="connsiteX286" fmla="*/ 984119 w 1935492"/>
                  <a:gd name="connsiteY286" fmla="*/ 99630 h 2199481"/>
                  <a:gd name="connsiteX287" fmla="*/ 984119 w 1935492"/>
                  <a:gd name="connsiteY287" fmla="*/ 134152 h 2199481"/>
                  <a:gd name="connsiteX288" fmla="*/ 994907 w 1935492"/>
                  <a:gd name="connsiteY288" fmla="*/ 141767 h 2199481"/>
                  <a:gd name="connsiteX289" fmla="*/ 1007852 w 1935492"/>
                  <a:gd name="connsiteY289" fmla="*/ 133136 h 2199481"/>
                  <a:gd name="connsiteX290" fmla="*/ 1019782 w 1935492"/>
                  <a:gd name="connsiteY290" fmla="*/ 121206 h 2199481"/>
                  <a:gd name="connsiteX291" fmla="*/ 1019782 w 1935492"/>
                  <a:gd name="connsiteY291" fmla="*/ 108261 h 2199481"/>
                  <a:gd name="connsiteX292" fmla="*/ 1013310 w 1935492"/>
                  <a:gd name="connsiteY292" fmla="*/ 100646 h 2199481"/>
                  <a:gd name="connsiteX293" fmla="*/ 1019782 w 1935492"/>
                  <a:gd name="connsiteY293" fmla="*/ 86558 h 2199481"/>
                  <a:gd name="connsiteX294" fmla="*/ 1026255 w 1935492"/>
                  <a:gd name="connsiteY294" fmla="*/ 81100 h 2199481"/>
                  <a:gd name="connsiteX295" fmla="*/ 1045674 w 1935492"/>
                  <a:gd name="connsiteY295" fmla="*/ 88715 h 2199481"/>
                  <a:gd name="connsiteX296" fmla="*/ 1045674 w 1935492"/>
                  <a:gd name="connsiteY296" fmla="*/ 61682 h 2199481"/>
                  <a:gd name="connsiteX297" fmla="*/ 1065092 w 1935492"/>
                  <a:gd name="connsiteY297" fmla="*/ 61682 h 2199481"/>
                  <a:gd name="connsiteX298" fmla="*/ 1075880 w 1935492"/>
                  <a:gd name="connsiteY298" fmla="*/ 56224 h 2199481"/>
                  <a:gd name="connsiteX299" fmla="*/ 1071565 w 1935492"/>
                  <a:gd name="connsiteY299" fmla="*/ 27033 h 2199481"/>
                  <a:gd name="connsiteX300" fmla="*/ 1062934 w 1935492"/>
                  <a:gd name="connsiteY300" fmla="*/ 14088 h 21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935492" h="2199481">
                    <a:moveTo>
                      <a:pt x="1066234" y="0"/>
                    </a:moveTo>
                    <a:lnTo>
                      <a:pt x="1095425" y="0"/>
                    </a:lnTo>
                    <a:lnTo>
                      <a:pt x="1095425" y="56224"/>
                    </a:lnTo>
                    <a:lnTo>
                      <a:pt x="1110529" y="60540"/>
                    </a:lnTo>
                    <a:lnTo>
                      <a:pt x="1121316" y="67012"/>
                    </a:lnTo>
                    <a:lnTo>
                      <a:pt x="1131089" y="64855"/>
                    </a:lnTo>
                    <a:lnTo>
                      <a:pt x="1146192" y="58382"/>
                    </a:lnTo>
                    <a:lnTo>
                      <a:pt x="1146192" y="131867"/>
                    </a:lnTo>
                    <a:lnTo>
                      <a:pt x="1164595" y="131867"/>
                    </a:lnTo>
                    <a:lnTo>
                      <a:pt x="1173226" y="138340"/>
                    </a:lnTo>
                    <a:lnTo>
                      <a:pt x="1182998" y="136183"/>
                    </a:lnTo>
                    <a:lnTo>
                      <a:pt x="1193786" y="139482"/>
                    </a:lnTo>
                    <a:lnTo>
                      <a:pt x="1193786" y="167531"/>
                    </a:lnTo>
                    <a:lnTo>
                      <a:pt x="1175383" y="168673"/>
                    </a:lnTo>
                    <a:lnTo>
                      <a:pt x="1166753" y="158901"/>
                    </a:lnTo>
                    <a:lnTo>
                      <a:pt x="1159138" y="151286"/>
                    </a:lnTo>
                    <a:lnTo>
                      <a:pt x="1145050" y="143671"/>
                    </a:lnTo>
                    <a:lnTo>
                      <a:pt x="1125632" y="143671"/>
                    </a:lnTo>
                    <a:lnTo>
                      <a:pt x="1115859" y="153443"/>
                    </a:lnTo>
                    <a:lnTo>
                      <a:pt x="1100756" y="162074"/>
                    </a:lnTo>
                    <a:lnTo>
                      <a:pt x="1080195" y="164231"/>
                    </a:lnTo>
                    <a:lnTo>
                      <a:pt x="1070423" y="164231"/>
                    </a:lnTo>
                    <a:lnTo>
                      <a:pt x="1071565" y="182634"/>
                    </a:lnTo>
                    <a:lnTo>
                      <a:pt x="1055319" y="183777"/>
                    </a:lnTo>
                    <a:lnTo>
                      <a:pt x="1051004" y="168673"/>
                    </a:lnTo>
                    <a:lnTo>
                      <a:pt x="1041231" y="170831"/>
                    </a:lnTo>
                    <a:lnTo>
                      <a:pt x="1042374" y="179461"/>
                    </a:lnTo>
                    <a:lnTo>
                      <a:pt x="1021813" y="178319"/>
                    </a:lnTo>
                    <a:lnTo>
                      <a:pt x="1030443" y="195580"/>
                    </a:lnTo>
                    <a:lnTo>
                      <a:pt x="1039074" y="199895"/>
                    </a:lnTo>
                    <a:lnTo>
                      <a:pt x="1030443" y="208525"/>
                    </a:lnTo>
                    <a:lnTo>
                      <a:pt x="1009883" y="207383"/>
                    </a:lnTo>
                    <a:lnTo>
                      <a:pt x="1015340" y="226802"/>
                    </a:lnTo>
                    <a:lnTo>
                      <a:pt x="1014198" y="239747"/>
                    </a:lnTo>
                    <a:lnTo>
                      <a:pt x="1016356" y="250535"/>
                    </a:lnTo>
                    <a:lnTo>
                      <a:pt x="1002268" y="254850"/>
                    </a:lnTo>
                    <a:lnTo>
                      <a:pt x="1001126" y="264623"/>
                    </a:lnTo>
                    <a:lnTo>
                      <a:pt x="991353" y="266781"/>
                    </a:lnTo>
                    <a:lnTo>
                      <a:pt x="982723" y="270081"/>
                    </a:lnTo>
                    <a:lnTo>
                      <a:pt x="987038" y="283026"/>
                    </a:lnTo>
                    <a:lnTo>
                      <a:pt x="990338" y="290641"/>
                    </a:lnTo>
                    <a:lnTo>
                      <a:pt x="990338" y="304729"/>
                    </a:lnTo>
                    <a:lnTo>
                      <a:pt x="977392" y="317675"/>
                    </a:lnTo>
                    <a:lnTo>
                      <a:pt x="961146" y="325290"/>
                    </a:lnTo>
                    <a:lnTo>
                      <a:pt x="963304" y="333920"/>
                    </a:lnTo>
                    <a:lnTo>
                      <a:pt x="1066996" y="335062"/>
                    </a:lnTo>
                    <a:lnTo>
                      <a:pt x="1127535" y="341535"/>
                    </a:lnTo>
                    <a:lnTo>
                      <a:pt x="1176145" y="350165"/>
                    </a:lnTo>
                    <a:lnTo>
                      <a:pt x="1224754" y="368569"/>
                    </a:lnTo>
                    <a:lnTo>
                      <a:pt x="1267906" y="383672"/>
                    </a:lnTo>
                    <a:lnTo>
                      <a:pt x="1340249" y="432281"/>
                    </a:lnTo>
                    <a:lnTo>
                      <a:pt x="1380228" y="462487"/>
                    </a:lnTo>
                    <a:lnTo>
                      <a:pt x="1435310" y="495994"/>
                    </a:lnTo>
                    <a:lnTo>
                      <a:pt x="1464502" y="518712"/>
                    </a:lnTo>
                    <a:lnTo>
                      <a:pt x="1481762" y="502467"/>
                    </a:lnTo>
                    <a:lnTo>
                      <a:pt x="1493692" y="486221"/>
                    </a:lnTo>
                    <a:lnTo>
                      <a:pt x="1508796" y="480764"/>
                    </a:lnTo>
                    <a:lnTo>
                      <a:pt x="1519584" y="488379"/>
                    </a:lnTo>
                    <a:lnTo>
                      <a:pt x="1519584" y="504624"/>
                    </a:lnTo>
                    <a:lnTo>
                      <a:pt x="1525041" y="519727"/>
                    </a:lnTo>
                    <a:lnTo>
                      <a:pt x="1514253" y="525185"/>
                    </a:lnTo>
                    <a:lnTo>
                      <a:pt x="1504480" y="525185"/>
                    </a:lnTo>
                    <a:lnTo>
                      <a:pt x="1501181" y="538130"/>
                    </a:lnTo>
                    <a:lnTo>
                      <a:pt x="1568193" y="599685"/>
                    </a:lnTo>
                    <a:lnTo>
                      <a:pt x="1626575" y="658067"/>
                    </a:lnTo>
                    <a:lnTo>
                      <a:pt x="1656781" y="696904"/>
                    </a:lnTo>
                    <a:lnTo>
                      <a:pt x="1686988" y="746529"/>
                    </a:lnTo>
                    <a:lnTo>
                      <a:pt x="1721510" y="809226"/>
                    </a:lnTo>
                    <a:lnTo>
                      <a:pt x="1758189" y="882711"/>
                    </a:lnTo>
                    <a:lnTo>
                      <a:pt x="1763646" y="912918"/>
                    </a:lnTo>
                    <a:lnTo>
                      <a:pt x="1776592" y="959370"/>
                    </a:lnTo>
                    <a:lnTo>
                      <a:pt x="1793852" y="1022067"/>
                    </a:lnTo>
                    <a:lnTo>
                      <a:pt x="1803625" y="1080449"/>
                    </a:lnTo>
                    <a:lnTo>
                      <a:pt x="1811240" y="1147461"/>
                    </a:lnTo>
                    <a:lnTo>
                      <a:pt x="1811240" y="1183125"/>
                    </a:lnTo>
                    <a:lnTo>
                      <a:pt x="1828501" y="1227420"/>
                    </a:lnTo>
                    <a:lnTo>
                      <a:pt x="1843604" y="1257626"/>
                    </a:lnTo>
                    <a:lnTo>
                      <a:pt x="1855534" y="1297605"/>
                    </a:lnTo>
                    <a:lnTo>
                      <a:pt x="1855534" y="1341899"/>
                    </a:lnTo>
                    <a:lnTo>
                      <a:pt x="1838274" y="1368932"/>
                    </a:lnTo>
                    <a:lnTo>
                      <a:pt x="1827486" y="1377563"/>
                    </a:lnTo>
                    <a:lnTo>
                      <a:pt x="1817713" y="1385178"/>
                    </a:lnTo>
                    <a:lnTo>
                      <a:pt x="1832816" y="1410054"/>
                    </a:lnTo>
                    <a:lnTo>
                      <a:pt x="1886883" y="1410054"/>
                    </a:lnTo>
                    <a:lnTo>
                      <a:pt x="1903128" y="1415511"/>
                    </a:lnTo>
                    <a:lnTo>
                      <a:pt x="1922547" y="1427441"/>
                    </a:lnTo>
                    <a:lnTo>
                      <a:pt x="1935492" y="1448002"/>
                    </a:lnTo>
                    <a:lnTo>
                      <a:pt x="1930035" y="1491154"/>
                    </a:lnTo>
                    <a:lnTo>
                      <a:pt x="1911632" y="1519203"/>
                    </a:lnTo>
                    <a:lnTo>
                      <a:pt x="1870638" y="1519203"/>
                    </a:lnTo>
                    <a:lnTo>
                      <a:pt x="1847919" y="1508415"/>
                    </a:lnTo>
                    <a:lnTo>
                      <a:pt x="1837131" y="1485697"/>
                    </a:lnTo>
                    <a:lnTo>
                      <a:pt x="1834974" y="1458663"/>
                    </a:lnTo>
                    <a:lnTo>
                      <a:pt x="1830658" y="1434930"/>
                    </a:lnTo>
                    <a:lnTo>
                      <a:pt x="1820886" y="1432772"/>
                    </a:lnTo>
                    <a:lnTo>
                      <a:pt x="1808956" y="1440387"/>
                    </a:lnTo>
                    <a:lnTo>
                      <a:pt x="1791695" y="1455490"/>
                    </a:lnTo>
                    <a:lnTo>
                      <a:pt x="1781922" y="1472751"/>
                    </a:lnTo>
                    <a:lnTo>
                      <a:pt x="1780780" y="1505115"/>
                    </a:lnTo>
                    <a:lnTo>
                      <a:pt x="1777480" y="1528849"/>
                    </a:lnTo>
                    <a:lnTo>
                      <a:pt x="1760219" y="1543952"/>
                    </a:lnTo>
                    <a:lnTo>
                      <a:pt x="1736486" y="1543952"/>
                    </a:lnTo>
                    <a:lnTo>
                      <a:pt x="1728871" y="1577458"/>
                    </a:lnTo>
                    <a:lnTo>
                      <a:pt x="1733186" y="1604491"/>
                    </a:lnTo>
                    <a:lnTo>
                      <a:pt x="1733186" y="1627210"/>
                    </a:lnTo>
                    <a:lnTo>
                      <a:pt x="1778495" y="1627210"/>
                    </a:lnTo>
                    <a:lnTo>
                      <a:pt x="1801214" y="1640155"/>
                    </a:lnTo>
                    <a:lnTo>
                      <a:pt x="1805529" y="1647770"/>
                    </a:lnTo>
                    <a:lnTo>
                      <a:pt x="1803371" y="1670489"/>
                    </a:lnTo>
                    <a:lnTo>
                      <a:pt x="1797914" y="1689907"/>
                    </a:lnTo>
                    <a:lnTo>
                      <a:pt x="1776338" y="1698537"/>
                    </a:lnTo>
                    <a:lnTo>
                      <a:pt x="1741816" y="1683434"/>
                    </a:lnTo>
                    <a:lnTo>
                      <a:pt x="1733186" y="1660716"/>
                    </a:lnTo>
                    <a:lnTo>
                      <a:pt x="1715925" y="1647770"/>
                    </a:lnTo>
                    <a:lnTo>
                      <a:pt x="1695365" y="1649928"/>
                    </a:lnTo>
                    <a:lnTo>
                      <a:pt x="1700822" y="1686607"/>
                    </a:lnTo>
                    <a:lnTo>
                      <a:pt x="1695365" y="1712498"/>
                    </a:lnTo>
                    <a:lnTo>
                      <a:pt x="1660843" y="1731917"/>
                    </a:lnTo>
                    <a:lnTo>
                      <a:pt x="1623021" y="1755650"/>
                    </a:lnTo>
                    <a:lnTo>
                      <a:pt x="1608934" y="1755650"/>
                    </a:lnTo>
                    <a:lnTo>
                      <a:pt x="1625179" y="1809717"/>
                    </a:lnTo>
                    <a:lnTo>
                      <a:pt x="1652212" y="1809717"/>
                    </a:lnTo>
                    <a:lnTo>
                      <a:pt x="1665158" y="1795629"/>
                    </a:lnTo>
                    <a:lnTo>
                      <a:pt x="1658685" y="1780526"/>
                    </a:lnTo>
                    <a:lnTo>
                      <a:pt x="1664143" y="1772911"/>
                    </a:lnTo>
                    <a:lnTo>
                      <a:pt x="1686861" y="1771769"/>
                    </a:lnTo>
                    <a:lnTo>
                      <a:pt x="1703107" y="1793345"/>
                    </a:lnTo>
                    <a:lnTo>
                      <a:pt x="1684703" y="1809590"/>
                    </a:lnTo>
                    <a:lnTo>
                      <a:pt x="1679246" y="1821520"/>
                    </a:lnTo>
                    <a:lnTo>
                      <a:pt x="1692192" y="1838781"/>
                    </a:lnTo>
                    <a:lnTo>
                      <a:pt x="1693334" y="1863657"/>
                    </a:lnTo>
                    <a:lnTo>
                      <a:pt x="1690034" y="1904651"/>
                    </a:lnTo>
                    <a:lnTo>
                      <a:pt x="1615533" y="1904651"/>
                    </a:lnTo>
                    <a:lnTo>
                      <a:pt x="1573397" y="1893863"/>
                    </a:lnTo>
                    <a:lnTo>
                      <a:pt x="1571239" y="1914424"/>
                    </a:lnTo>
                    <a:lnTo>
                      <a:pt x="1553978" y="1924197"/>
                    </a:lnTo>
                    <a:lnTo>
                      <a:pt x="1532402" y="1924197"/>
                    </a:lnTo>
                    <a:lnTo>
                      <a:pt x="1531260" y="1910109"/>
                    </a:lnTo>
                    <a:lnTo>
                      <a:pt x="1525803" y="1898179"/>
                    </a:lnTo>
                    <a:lnTo>
                      <a:pt x="1516030" y="1912266"/>
                    </a:lnTo>
                    <a:lnTo>
                      <a:pt x="1501942" y="1924197"/>
                    </a:lnTo>
                    <a:lnTo>
                      <a:pt x="1493312" y="1950088"/>
                    </a:lnTo>
                    <a:lnTo>
                      <a:pt x="1470593" y="1957703"/>
                    </a:lnTo>
                    <a:lnTo>
                      <a:pt x="1441403" y="1950088"/>
                    </a:lnTo>
                    <a:lnTo>
                      <a:pt x="1424142" y="1937142"/>
                    </a:lnTo>
                    <a:lnTo>
                      <a:pt x="1373375" y="1973821"/>
                    </a:lnTo>
                    <a:lnTo>
                      <a:pt x="1406881" y="1987909"/>
                    </a:lnTo>
                    <a:lnTo>
                      <a:pt x="1430614" y="1987909"/>
                    </a:lnTo>
                    <a:lnTo>
                      <a:pt x="1454348" y="1981437"/>
                    </a:lnTo>
                    <a:lnTo>
                      <a:pt x="1475924" y="1981437"/>
                    </a:lnTo>
                    <a:lnTo>
                      <a:pt x="1483539" y="1987909"/>
                    </a:lnTo>
                    <a:lnTo>
                      <a:pt x="1483539" y="1995524"/>
                    </a:lnTo>
                    <a:lnTo>
                      <a:pt x="1486839" y="2010627"/>
                    </a:lnTo>
                    <a:lnTo>
                      <a:pt x="1497627" y="2004155"/>
                    </a:lnTo>
                    <a:lnTo>
                      <a:pt x="1507400" y="1997682"/>
                    </a:lnTo>
                    <a:lnTo>
                      <a:pt x="1525803" y="1997682"/>
                    </a:lnTo>
                    <a:lnTo>
                      <a:pt x="1545221" y="2010627"/>
                    </a:lnTo>
                    <a:lnTo>
                      <a:pt x="1546363" y="2021416"/>
                    </a:lnTo>
                    <a:lnTo>
                      <a:pt x="1546363" y="2039819"/>
                    </a:lnTo>
                    <a:lnTo>
                      <a:pt x="1539890" y="2052764"/>
                    </a:lnTo>
                    <a:lnTo>
                      <a:pt x="1518315" y="2062537"/>
                    </a:lnTo>
                    <a:lnTo>
                      <a:pt x="1491281" y="2052764"/>
                    </a:lnTo>
                    <a:lnTo>
                      <a:pt x="1486966" y="2072183"/>
                    </a:lnTo>
                    <a:lnTo>
                      <a:pt x="1478335" y="2072183"/>
                    </a:lnTo>
                    <a:lnTo>
                      <a:pt x="1470720" y="2089443"/>
                    </a:lnTo>
                    <a:lnTo>
                      <a:pt x="1452317" y="2110004"/>
                    </a:lnTo>
                    <a:lnTo>
                      <a:pt x="1409165" y="2121934"/>
                    </a:lnTo>
                    <a:lnTo>
                      <a:pt x="1373502" y="2126249"/>
                    </a:lnTo>
                    <a:lnTo>
                      <a:pt x="1334665" y="2115462"/>
                    </a:lnTo>
                    <a:lnTo>
                      <a:pt x="1304458" y="2094901"/>
                    </a:lnTo>
                    <a:lnTo>
                      <a:pt x="1299001" y="2067867"/>
                    </a:lnTo>
                    <a:lnTo>
                      <a:pt x="1294686" y="2053780"/>
                    </a:lnTo>
                    <a:lnTo>
                      <a:pt x="1270952" y="2066725"/>
                    </a:lnTo>
                    <a:lnTo>
                      <a:pt x="1230973" y="2088301"/>
                    </a:lnTo>
                    <a:lnTo>
                      <a:pt x="1196452" y="2111019"/>
                    </a:lnTo>
                    <a:lnTo>
                      <a:pt x="1157615" y="2126123"/>
                    </a:lnTo>
                    <a:lnTo>
                      <a:pt x="1123093" y="2149856"/>
                    </a:lnTo>
                    <a:lnTo>
                      <a:pt x="1003156" y="2149856"/>
                    </a:lnTo>
                    <a:lnTo>
                      <a:pt x="981580" y="2144399"/>
                    </a:lnTo>
                    <a:lnTo>
                      <a:pt x="978280" y="2165975"/>
                    </a:lnTo>
                    <a:lnTo>
                      <a:pt x="982596" y="2172447"/>
                    </a:lnTo>
                    <a:lnTo>
                      <a:pt x="989068" y="2184378"/>
                    </a:lnTo>
                    <a:lnTo>
                      <a:pt x="982596" y="2199481"/>
                    </a:lnTo>
                    <a:lnTo>
                      <a:pt x="942617" y="2199481"/>
                    </a:lnTo>
                    <a:lnTo>
                      <a:pt x="936144" y="2184378"/>
                    </a:lnTo>
                    <a:lnTo>
                      <a:pt x="937286" y="2169274"/>
                    </a:lnTo>
                    <a:lnTo>
                      <a:pt x="937286" y="2141226"/>
                    </a:lnTo>
                    <a:lnTo>
                      <a:pt x="868116" y="2137926"/>
                    </a:lnTo>
                    <a:lnTo>
                      <a:pt x="745006" y="2127138"/>
                    </a:lnTo>
                    <a:lnTo>
                      <a:pt x="695381" y="2102262"/>
                    </a:lnTo>
                    <a:lnTo>
                      <a:pt x="586232" y="2052637"/>
                    </a:lnTo>
                    <a:lnTo>
                      <a:pt x="510589" y="2020273"/>
                    </a:lnTo>
                    <a:lnTo>
                      <a:pt x="454365" y="1993240"/>
                    </a:lnTo>
                    <a:lnTo>
                      <a:pt x="413370" y="1965191"/>
                    </a:lnTo>
                    <a:lnTo>
                      <a:pt x="369076" y="1933843"/>
                    </a:lnTo>
                    <a:lnTo>
                      <a:pt x="353973" y="1914424"/>
                    </a:lnTo>
                    <a:lnTo>
                      <a:pt x="334555" y="1901479"/>
                    </a:lnTo>
                    <a:lnTo>
                      <a:pt x="323767" y="1916582"/>
                    </a:lnTo>
                    <a:lnTo>
                      <a:pt x="315136" y="1941457"/>
                    </a:lnTo>
                    <a:lnTo>
                      <a:pt x="288103" y="1941457"/>
                    </a:lnTo>
                    <a:lnTo>
                      <a:pt x="275157" y="1922039"/>
                    </a:lnTo>
                    <a:lnTo>
                      <a:pt x="279472" y="1892848"/>
                    </a:lnTo>
                    <a:lnTo>
                      <a:pt x="291403" y="1869115"/>
                    </a:lnTo>
                    <a:lnTo>
                      <a:pt x="256881" y="1830278"/>
                    </a:lnTo>
                    <a:lnTo>
                      <a:pt x="224517" y="1803244"/>
                    </a:lnTo>
                    <a:lnTo>
                      <a:pt x="192153" y="1752477"/>
                    </a:lnTo>
                    <a:lnTo>
                      <a:pt x="157632" y="1715798"/>
                    </a:lnTo>
                    <a:lnTo>
                      <a:pt x="102549" y="1641298"/>
                    </a:lnTo>
                    <a:lnTo>
                      <a:pt x="70185" y="1573270"/>
                    </a:lnTo>
                    <a:lnTo>
                      <a:pt x="31349" y="1467421"/>
                    </a:lnTo>
                    <a:lnTo>
                      <a:pt x="22718" y="1437214"/>
                    </a:lnTo>
                    <a:lnTo>
                      <a:pt x="4315" y="1420969"/>
                    </a:lnTo>
                    <a:lnTo>
                      <a:pt x="0" y="1396093"/>
                    </a:lnTo>
                    <a:lnTo>
                      <a:pt x="10788" y="1388478"/>
                    </a:lnTo>
                    <a:lnTo>
                      <a:pt x="6473" y="1323623"/>
                    </a:lnTo>
                    <a:lnTo>
                      <a:pt x="5331" y="1278313"/>
                    </a:lnTo>
                    <a:lnTo>
                      <a:pt x="13961" y="1208128"/>
                    </a:lnTo>
                    <a:lnTo>
                      <a:pt x="22591" y="1172464"/>
                    </a:lnTo>
                    <a:lnTo>
                      <a:pt x="29064" y="1120555"/>
                    </a:lnTo>
                    <a:lnTo>
                      <a:pt x="45310" y="1067630"/>
                    </a:lnTo>
                    <a:lnTo>
                      <a:pt x="62570" y="1016863"/>
                    </a:lnTo>
                    <a:lnTo>
                      <a:pt x="62570" y="1017117"/>
                    </a:lnTo>
                    <a:lnTo>
                      <a:pt x="69043" y="959877"/>
                    </a:lnTo>
                    <a:lnTo>
                      <a:pt x="87446" y="890707"/>
                    </a:lnTo>
                    <a:lnTo>
                      <a:pt x="87446" y="867989"/>
                    </a:lnTo>
                    <a:lnTo>
                      <a:pt x="75008" y="867989"/>
                    </a:lnTo>
                    <a:lnTo>
                      <a:pt x="62570" y="872304"/>
                    </a:lnTo>
                    <a:lnTo>
                      <a:pt x="62570" y="879919"/>
                    </a:lnTo>
                    <a:lnTo>
                      <a:pt x="52798" y="879919"/>
                    </a:lnTo>
                    <a:lnTo>
                      <a:pt x="36552" y="874462"/>
                    </a:lnTo>
                    <a:lnTo>
                      <a:pt x="36552" y="867989"/>
                    </a:lnTo>
                    <a:lnTo>
                      <a:pt x="24622" y="859359"/>
                    </a:lnTo>
                    <a:lnTo>
                      <a:pt x="9519" y="852886"/>
                    </a:lnTo>
                    <a:lnTo>
                      <a:pt x="9519" y="824837"/>
                    </a:lnTo>
                    <a:lnTo>
                      <a:pt x="18149" y="814049"/>
                    </a:lnTo>
                    <a:lnTo>
                      <a:pt x="31095" y="814049"/>
                    </a:lnTo>
                    <a:lnTo>
                      <a:pt x="48356" y="818364"/>
                    </a:lnTo>
                    <a:lnTo>
                      <a:pt x="48356" y="828137"/>
                    </a:lnTo>
                    <a:lnTo>
                      <a:pt x="58128" y="840067"/>
                    </a:lnTo>
                    <a:lnTo>
                      <a:pt x="67901" y="840067"/>
                    </a:lnTo>
                    <a:lnTo>
                      <a:pt x="71201" y="829279"/>
                    </a:lnTo>
                    <a:lnTo>
                      <a:pt x="81989" y="828137"/>
                    </a:lnTo>
                    <a:lnTo>
                      <a:pt x="87446" y="834610"/>
                    </a:lnTo>
                    <a:lnTo>
                      <a:pt x="93919" y="843240"/>
                    </a:lnTo>
                    <a:lnTo>
                      <a:pt x="106865" y="842098"/>
                    </a:lnTo>
                    <a:lnTo>
                      <a:pt x="124125" y="799961"/>
                    </a:lnTo>
                    <a:cubicBezTo>
                      <a:pt x="124125" y="799961"/>
                      <a:pt x="155474" y="738406"/>
                      <a:pt x="161947" y="731933"/>
                    </a:cubicBezTo>
                    <a:cubicBezTo>
                      <a:pt x="168420" y="725461"/>
                      <a:pt x="229975" y="639030"/>
                      <a:pt x="234290" y="629257"/>
                    </a:cubicBezTo>
                    <a:cubicBezTo>
                      <a:pt x="238605" y="619484"/>
                      <a:pt x="220202" y="602224"/>
                      <a:pt x="220202" y="602224"/>
                    </a:cubicBezTo>
                    <a:lnTo>
                      <a:pt x="211572" y="566560"/>
                    </a:lnTo>
                    <a:lnTo>
                      <a:pt x="220202" y="523408"/>
                    </a:lnTo>
                    <a:lnTo>
                      <a:pt x="240763" y="502847"/>
                    </a:lnTo>
                    <a:lnTo>
                      <a:pt x="262339" y="490917"/>
                    </a:lnTo>
                    <a:lnTo>
                      <a:pt x="288230" y="484444"/>
                    </a:lnTo>
                    <a:lnTo>
                      <a:pt x="305491" y="484444"/>
                    </a:lnTo>
                    <a:lnTo>
                      <a:pt x="322751" y="489902"/>
                    </a:lnTo>
                    <a:lnTo>
                      <a:pt x="335697" y="495359"/>
                    </a:lnTo>
                    <a:lnTo>
                      <a:pt x="350800" y="506147"/>
                    </a:lnTo>
                    <a:lnTo>
                      <a:pt x="361588" y="514777"/>
                    </a:lnTo>
                    <a:lnTo>
                      <a:pt x="430758" y="471626"/>
                    </a:lnTo>
                    <a:lnTo>
                      <a:pt x="493455" y="434946"/>
                    </a:lnTo>
                    <a:lnTo>
                      <a:pt x="565798" y="404740"/>
                    </a:lnTo>
                    <a:lnTo>
                      <a:pt x="616565" y="386337"/>
                    </a:lnTo>
                    <a:lnTo>
                      <a:pt x="683578" y="373391"/>
                    </a:lnTo>
                    <a:lnTo>
                      <a:pt x="748433" y="365776"/>
                    </a:lnTo>
                    <a:lnTo>
                      <a:pt x="788412" y="360319"/>
                    </a:lnTo>
                    <a:lnTo>
                      <a:pt x="824076" y="353846"/>
                    </a:lnTo>
                    <a:lnTo>
                      <a:pt x="889565" y="345216"/>
                    </a:lnTo>
                    <a:lnTo>
                      <a:pt x="884488" y="291149"/>
                    </a:lnTo>
                    <a:lnTo>
                      <a:pt x="889565" y="251170"/>
                    </a:lnTo>
                    <a:lnTo>
                      <a:pt x="904034" y="229594"/>
                    </a:lnTo>
                    <a:lnTo>
                      <a:pt x="909491" y="209033"/>
                    </a:lnTo>
                    <a:lnTo>
                      <a:pt x="881442" y="184157"/>
                    </a:lnTo>
                    <a:lnTo>
                      <a:pt x="863039" y="163597"/>
                    </a:lnTo>
                    <a:lnTo>
                      <a:pt x="847936" y="151666"/>
                    </a:lnTo>
                    <a:lnTo>
                      <a:pt x="847936" y="137579"/>
                    </a:lnTo>
                    <a:lnTo>
                      <a:pt x="854409" y="132121"/>
                    </a:lnTo>
                    <a:lnTo>
                      <a:pt x="864182" y="121333"/>
                    </a:lnTo>
                    <a:lnTo>
                      <a:pt x="874969" y="105088"/>
                    </a:lnTo>
                    <a:lnTo>
                      <a:pt x="889692" y="105088"/>
                    </a:lnTo>
                    <a:lnTo>
                      <a:pt x="892230" y="85669"/>
                    </a:lnTo>
                    <a:lnTo>
                      <a:pt x="909491" y="80212"/>
                    </a:lnTo>
                    <a:lnTo>
                      <a:pt x="931067" y="80212"/>
                    </a:lnTo>
                    <a:lnTo>
                      <a:pt x="942997" y="73739"/>
                    </a:lnTo>
                    <a:lnTo>
                      <a:pt x="948455" y="86685"/>
                    </a:lnTo>
                    <a:lnTo>
                      <a:pt x="948455" y="99630"/>
                    </a:lnTo>
                    <a:lnTo>
                      <a:pt x="984119" y="99630"/>
                    </a:lnTo>
                    <a:lnTo>
                      <a:pt x="984119" y="134152"/>
                    </a:lnTo>
                    <a:lnTo>
                      <a:pt x="994907" y="141767"/>
                    </a:lnTo>
                    <a:lnTo>
                      <a:pt x="1007852" y="133136"/>
                    </a:lnTo>
                    <a:lnTo>
                      <a:pt x="1019782" y="121206"/>
                    </a:lnTo>
                    <a:lnTo>
                      <a:pt x="1019782" y="108261"/>
                    </a:lnTo>
                    <a:lnTo>
                      <a:pt x="1013310" y="100646"/>
                    </a:lnTo>
                    <a:lnTo>
                      <a:pt x="1019782" y="86558"/>
                    </a:lnTo>
                    <a:lnTo>
                      <a:pt x="1026255" y="81100"/>
                    </a:lnTo>
                    <a:lnTo>
                      <a:pt x="1045674" y="88715"/>
                    </a:lnTo>
                    <a:lnTo>
                      <a:pt x="1045674" y="61682"/>
                    </a:lnTo>
                    <a:lnTo>
                      <a:pt x="1065092" y="61682"/>
                    </a:lnTo>
                    <a:lnTo>
                      <a:pt x="1075880" y="56224"/>
                    </a:lnTo>
                    <a:lnTo>
                      <a:pt x="1071565" y="27033"/>
                    </a:lnTo>
                    <a:lnTo>
                      <a:pt x="1062934" y="14088"/>
                    </a:lnTo>
                    <a:close/>
                  </a:path>
                </a:pathLst>
              </a:custGeom>
            </p:spPr>
          </p:pic>
          <p:pic>
            <p:nvPicPr>
              <p:cNvPr id="24" name="Picture 23">
                <a:extLst>
                  <a:ext uri="{FF2B5EF4-FFF2-40B4-BE49-F238E27FC236}">
                    <a16:creationId xmlns:a16="http://schemas.microsoft.com/office/drawing/2014/main" id="{961F64FB-7304-78F9-2314-8CAD63F489D4}"/>
                  </a:ext>
                </a:extLst>
              </p:cNvPr>
              <p:cNvPicPr>
                <a:picLocks noChangeAspect="1"/>
              </p:cNvPicPr>
              <p:nvPr/>
            </p:nvPicPr>
            <p:blipFill>
              <a:blip r:embed="rId4"/>
              <a:srcRect l="78245" t="51572" r="19613" b="45800"/>
              <a:stretch>
                <a:fillRect/>
              </a:stretch>
            </p:blipFill>
            <p:spPr>
              <a:xfrm>
                <a:off x="3810000" y="4354829"/>
                <a:ext cx="86519" cy="81915"/>
              </a:xfrm>
              <a:custGeom>
                <a:avLst/>
                <a:gdLst>
                  <a:gd name="connsiteX0" fmla="*/ 37224 w 74448"/>
                  <a:gd name="connsiteY0" fmla="*/ 0 h 70486"/>
                  <a:gd name="connsiteX1" fmla="*/ 74448 w 74448"/>
                  <a:gd name="connsiteY1" fmla="*/ 35243 h 70486"/>
                  <a:gd name="connsiteX2" fmla="*/ 37224 w 74448"/>
                  <a:gd name="connsiteY2" fmla="*/ 70486 h 70486"/>
                  <a:gd name="connsiteX3" fmla="*/ 0 w 74448"/>
                  <a:gd name="connsiteY3" fmla="*/ 35243 h 70486"/>
                  <a:gd name="connsiteX4" fmla="*/ 37224 w 74448"/>
                  <a:gd name="connsiteY4" fmla="*/ 0 h 7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8" h="70486">
                    <a:moveTo>
                      <a:pt x="37224" y="0"/>
                    </a:moveTo>
                    <a:cubicBezTo>
                      <a:pt x="57782" y="0"/>
                      <a:pt x="74448" y="15779"/>
                      <a:pt x="74448" y="35243"/>
                    </a:cubicBezTo>
                    <a:cubicBezTo>
                      <a:pt x="74448" y="54707"/>
                      <a:pt x="57782" y="70486"/>
                      <a:pt x="37224" y="70486"/>
                    </a:cubicBezTo>
                    <a:cubicBezTo>
                      <a:pt x="16666" y="70486"/>
                      <a:pt x="0" y="54707"/>
                      <a:pt x="0" y="35243"/>
                    </a:cubicBezTo>
                    <a:cubicBezTo>
                      <a:pt x="0" y="15779"/>
                      <a:pt x="16666" y="0"/>
                      <a:pt x="37224" y="0"/>
                    </a:cubicBezTo>
                    <a:close/>
                  </a:path>
                </a:pathLst>
              </a:custGeom>
            </p:spPr>
          </p:pic>
          <p:pic>
            <p:nvPicPr>
              <p:cNvPr id="25" name="Picture 24">
                <a:extLst>
                  <a:ext uri="{FF2B5EF4-FFF2-40B4-BE49-F238E27FC236}">
                    <a16:creationId xmlns:a16="http://schemas.microsoft.com/office/drawing/2014/main" id="{FB06669E-51AA-3019-E031-B98496AD7F65}"/>
                  </a:ext>
                </a:extLst>
              </p:cNvPr>
              <p:cNvPicPr>
                <a:picLocks noChangeAspect="1"/>
              </p:cNvPicPr>
              <p:nvPr/>
            </p:nvPicPr>
            <p:blipFill>
              <a:blip r:embed="rId4"/>
              <a:srcRect l="78650" t="70245" r="907" b="5541"/>
              <a:stretch>
                <a:fillRect/>
              </a:stretch>
            </p:blipFill>
            <p:spPr>
              <a:xfrm>
                <a:off x="3813810" y="4850130"/>
                <a:ext cx="725203" cy="662939"/>
              </a:xfrm>
              <a:custGeom>
                <a:avLst/>
                <a:gdLst>
                  <a:gd name="connsiteX0" fmla="*/ 82761 w 710337"/>
                  <a:gd name="connsiteY0" fmla="*/ 579450 h 649350"/>
                  <a:gd name="connsiteX1" fmla="*/ 94092 w 710337"/>
                  <a:gd name="connsiteY1" fmla="*/ 579450 h 649350"/>
                  <a:gd name="connsiteX2" fmla="*/ 104660 w 710337"/>
                  <a:gd name="connsiteY2" fmla="*/ 579450 h 649350"/>
                  <a:gd name="connsiteX3" fmla="*/ 109626 w 710337"/>
                  <a:gd name="connsiteY3" fmla="*/ 586326 h 649350"/>
                  <a:gd name="connsiteX4" fmla="*/ 109626 w 710337"/>
                  <a:gd name="connsiteY4" fmla="*/ 597276 h 649350"/>
                  <a:gd name="connsiteX5" fmla="*/ 96129 w 710337"/>
                  <a:gd name="connsiteY5" fmla="*/ 600585 h 649350"/>
                  <a:gd name="connsiteX6" fmla="*/ 82761 w 710337"/>
                  <a:gd name="connsiteY6" fmla="*/ 600585 h 649350"/>
                  <a:gd name="connsiteX7" fmla="*/ 82761 w 710337"/>
                  <a:gd name="connsiteY7" fmla="*/ 593328 h 649350"/>
                  <a:gd name="connsiteX8" fmla="*/ 82761 w 710337"/>
                  <a:gd name="connsiteY8" fmla="*/ 584289 h 649350"/>
                  <a:gd name="connsiteX9" fmla="*/ 394830 w 710337"/>
                  <a:gd name="connsiteY9" fmla="*/ 573720 h 649350"/>
                  <a:gd name="connsiteX10" fmla="*/ 415202 w 710337"/>
                  <a:gd name="connsiteY10" fmla="*/ 584288 h 649350"/>
                  <a:gd name="connsiteX11" fmla="*/ 428953 w 710337"/>
                  <a:gd name="connsiteY11" fmla="*/ 594855 h 649350"/>
                  <a:gd name="connsiteX12" fmla="*/ 433027 w 710337"/>
                  <a:gd name="connsiteY12" fmla="*/ 605423 h 649350"/>
                  <a:gd name="connsiteX13" fmla="*/ 436337 w 710337"/>
                  <a:gd name="connsiteY13" fmla="*/ 618411 h 649350"/>
                  <a:gd name="connsiteX14" fmla="*/ 425770 w 710337"/>
                  <a:gd name="connsiteY14" fmla="*/ 633944 h 649350"/>
                  <a:gd name="connsiteX15" fmla="*/ 407053 w 710337"/>
                  <a:gd name="connsiteY15" fmla="*/ 642092 h 649350"/>
                  <a:gd name="connsiteX16" fmla="*/ 381843 w 710337"/>
                  <a:gd name="connsiteY16" fmla="*/ 642092 h 649350"/>
                  <a:gd name="connsiteX17" fmla="*/ 370511 w 710337"/>
                  <a:gd name="connsiteY17" fmla="*/ 628214 h 649350"/>
                  <a:gd name="connsiteX18" fmla="*/ 366437 w 710337"/>
                  <a:gd name="connsiteY18" fmla="*/ 607843 h 649350"/>
                  <a:gd name="connsiteX19" fmla="*/ 366437 w 710337"/>
                  <a:gd name="connsiteY19" fmla="*/ 588363 h 649350"/>
                  <a:gd name="connsiteX20" fmla="*/ 381079 w 710337"/>
                  <a:gd name="connsiteY20" fmla="*/ 579449 h 649350"/>
                  <a:gd name="connsiteX21" fmla="*/ 478609 w 710337"/>
                  <a:gd name="connsiteY21" fmla="*/ 555894 h 649350"/>
                  <a:gd name="connsiteX22" fmla="*/ 495669 w 710337"/>
                  <a:gd name="connsiteY22" fmla="*/ 555894 h 649350"/>
                  <a:gd name="connsiteX23" fmla="*/ 503691 w 710337"/>
                  <a:gd name="connsiteY23" fmla="*/ 563151 h 649350"/>
                  <a:gd name="connsiteX24" fmla="*/ 512731 w 710337"/>
                  <a:gd name="connsiteY24" fmla="*/ 573720 h 649350"/>
                  <a:gd name="connsiteX25" fmla="*/ 515914 w 710337"/>
                  <a:gd name="connsiteY25" fmla="*/ 579449 h 649350"/>
                  <a:gd name="connsiteX26" fmla="*/ 515914 w 710337"/>
                  <a:gd name="connsiteY26" fmla="*/ 596511 h 649350"/>
                  <a:gd name="connsiteX27" fmla="*/ 497199 w 710337"/>
                  <a:gd name="connsiteY27" fmla="*/ 603895 h 649350"/>
                  <a:gd name="connsiteX28" fmla="*/ 470460 w 710337"/>
                  <a:gd name="connsiteY28" fmla="*/ 600585 h 649350"/>
                  <a:gd name="connsiteX29" fmla="*/ 466386 w 710337"/>
                  <a:gd name="connsiteY29" fmla="*/ 588362 h 649350"/>
                  <a:gd name="connsiteX30" fmla="*/ 471225 w 710337"/>
                  <a:gd name="connsiteY30" fmla="*/ 573720 h 649350"/>
                  <a:gd name="connsiteX31" fmla="*/ 650878 w 710337"/>
                  <a:gd name="connsiteY31" fmla="*/ 542016 h 649350"/>
                  <a:gd name="connsiteX32" fmla="*/ 667048 w 710337"/>
                  <a:gd name="connsiteY32" fmla="*/ 550165 h 649350"/>
                  <a:gd name="connsiteX33" fmla="*/ 679271 w 710337"/>
                  <a:gd name="connsiteY33" fmla="*/ 550165 h 649350"/>
                  <a:gd name="connsiteX34" fmla="*/ 679271 w 710337"/>
                  <a:gd name="connsiteY34" fmla="*/ 555894 h 649350"/>
                  <a:gd name="connsiteX35" fmla="*/ 686655 w 710337"/>
                  <a:gd name="connsiteY35" fmla="*/ 573719 h 649350"/>
                  <a:gd name="connsiteX36" fmla="*/ 686655 w 710337"/>
                  <a:gd name="connsiteY36" fmla="*/ 583524 h 649350"/>
                  <a:gd name="connsiteX37" fmla="*/ 683345 w 710337"/>
                  <a:gd name="connsiteY37" fmla="*/ 590017 h 649350"/>
                  <a:gd name="connsiteX38" fmla="*/ 657371 w 710337"/>
                  <a:gd name="connsiteY38" fmla="*/ 594856 h 649350"/>
                  <a:gd name="connsiteX39" fmla="*/ 644384 w 710337"/>
                  <a:gd name="connsiteY39" fmla="*/ 590017 h 649350"/>
                  <a:gd name="connsiteX40" fmla="*/ 634580 w 710337"/>
                  <a:gd name="connsiteY40" fmla="*/ 573719 h 649350"/>
                  <a:gd name="connsiteX41" fmla="*/ 634580 w 710337"/>
                  <a:gd name="connsiteY41" fmla="*/ 559968 h 649350"/>
                  <a:gd name="connsiteX42" fmla="*/ 640309 w 710337"/>
                  <a:gd name="connsiteY42" fmla="*/ 546982 h 649350"/>
                  <a:gd name="connsiteX43" fmla="*/ 162464 w 710337"/>
                  <a:gd name="connsiteY43" fmla="*/ 527502 h 649350"/>
                  <a:gd name="connsiteX44" fmla="*/ 172141 w 710337"/>
                  <a:gd name="connsiteY44" fmla="*/ 533996 h 649350"/>
                  <a:gd name="connsiteX45" fmla="*/ 180289 w 710337"/>
                  <a:gd name="connsiteY45" fmla="*/ 540489 h 649350"/>
                  <a:gd name="connsiteX46" fmla="*/ 198115 w 710337"/>
                  <a:gd name="connsiteY46" fmla="*/ 550165 h 649350"/>
                  <a:gd name="connsiteX47" fmla="*/ 208683 w 710337"/>
                  <a:gd name="connsiteY47" fmla="*/ 550165 h 649350"/>
                  <a:gd name="connsiteX48" fmla="*/ 224216 w 710337"/>
                  <a:gd name="connsiteY48" fmla="*/ 550165 h 649350"/>
                  <a:gd name="connsiteX49" fmla="*/ 231474 w 710337"/>
                  <a:gd name="connsiteY49" fmla="*/ 550165 h 649350"/>
                  <a:gd name="connsiteX50" fmla="*/ 240386 w 710337"/>
                  <a:gd name="connsiteY50" fmla="*/ 550165 h 649350"/>
                  <a:gd name="connsiteX51" fmla="*/ 253374 w 710337"/>
                  <a:gd name="connsiteY51" fmla="*/ 546982 h 649350"/>
                  <a:gd name="connsiteX52" fmla="*/ 263940 w 710337"/>
                  <a:gd name="connsiteY52" fmla="*/ 546091 h 649350"/>
                  <a:gd name="connsiteX53" fmla="*/ 281894 w 710337"/>
                  <a:gd name="connsiteY53" fmla="*/ 546091 h 649350"/>
                  <a:gd name="connsiteX54" fmla="*/ 285968 w 710337"/>
                  <a:gd name="connsiteY54" fmla="*/ 559970 h 649350"/>
                  <a:gd name="connsiteX55" fmla="*/ 285968 w 710337"/>
                  <a:gd name="connsiteY55" fmla="*/ 584288 h 649350"/>
                  <a:gd name="connsiteX56" fmla="*/ 260758 w 710337"/>
                  <a:gd name="connsiteY56" fmla="*/ 584288 h 649350"/>
                  <a:gd name="connsiteX57" fmla="*/ 255920 w 710337"/>
                  <a:gd name="connsiteY57" fmla="*/ 600585 h 649350"/>
                  <a:gd name="connsiteX58" fmla="*/ 255028 w 710337"/>
                  <a:gd name="connsiteY58" fmla="*/ 619302 h 649350"/>
                  <a:gd name="connsiteX59" fmla="*/ 249426 w 710337"/>
                  <a:gd name="connsiteY59" fmla="*/ 635472 h 649350"/>
                  <a:gd name="connsiteX60" fmla="*/ 220906 w 710337"/>
                  <a:gd name="connsiteY60" fmla="*/ 643621 h 649350"/>
                  <a:gd name="connsiteX61" fmla="*/ 193277 w 710337"/>
                  <a:gd name="connsiteY61" fmla="*/ 649350 h 649350"/>
                  <a:gd name="connsiteX62" fmla="*/ 176980 w 710337"/>
                  <a:gd name="connsiteY62" fmla="*/ 634708 h 649350"/>
                  <a:gd name="connsiteX63" fmla="*/ 168066 w 710337"/>
                  <a:gd name="connsiteY63" fmla="*/ 626559 h 649350"/>
                  <a:gd name="connsiteX64" fmla="*/ 138018 w 710337"/>
                  <a:gd name="connsiteY64" fmla="*/ 620958 h 649350"/>
                  <a:gd name="connsiteX65" fmla="*/ 133181 w 710337"/>
                  <a:gd name="connsiteY65" fmla="*/ 604661 h 649350"/>
                  <a:gd name="connsiteX66" fmla="*/ 121721 w 710337"/>
                  <a:gd name="connsiteY66" fmla="*/ 588362 h 649350"/>
                  <a:gd name="connsiteX67" fmla="*/ 121721 w 710337"/>
                  <a:gd name="connsiteY67" fmla="*/ 559970 h 649350"/>
                  <a:gd name="connsiteX68" fmla="*/ 133181 w 710337"/>
                  <a:gd name="connsiteY68" fmla="*/ 540489 h 649350"/>
                  <a:gd name="connsiteX69" fmla="*/ 148586 w 710337"/>
                  <a:gd name="connsiteY69" fmla="*/ 531449 h 649350"/>
                  <a:gd name="connsiteX70" fmla="*/ 429080 w 710337"/>
                  <a:gd name="connsiteY70" fmla="*/ 0 h 649350"/>
                  <a:gd name="connsiteX71" fmla="*/ 459129 w 710337"/>
                  <a:gd name="connsiteY71" fmla="*/ 0 h 649350"/>
                  <a:gd name="connsiteX72" fmla="*/ 480264 w 710337"/>
                  <a:gd name="connsiteY72" fmla="*/ 14642 h 649350"/>
                  <a:gd name="connsiteX73" fmla="*/ 487521 w 710337"/>
                  <a:gd name="connsiteY73" fmla="*/ 20372 h 649350"/>
                  <a:gd name="connsiteX74" fmla="*/ 487521 w 710337"/>
                  <a:gd name="connsiteY74" fmla="*/ 39088 h 649350"/>
                  <a:gd name="connsiteX75" fmla="*/ 483446 w 710337"/>
                  <a:gd name="connsiteY75" fmla="*/ 47237 h 649350"/>
                  <a:gd name="connsiteX76" fmla="*/ 494779 w 710337"/>
                  <a:gd name="connsiteY76" fmla="*/ 57041 h 649350"/>
                  <a:gd name="connsiteX77" fmla="*/ 508657 w 710337"/>
                  <a:gd name="connsiteY77" fmla="*/ 56277 h 649350"/>
                  <a:gd name="connsiteX78" fmla="*/ 519988 w 710337"/>
                  <a:gd name="connsiteY78" fmla="*/ 62007 h 649350"/>
                  <a:gd name="connsiteX79" fmla="*/ 528137 w 710337"/>
                  <a:gd name="connsiteY79" fmla="*/ 74230 h 649350"/>
                  <a:gd name="connsiteX80" fmla="*/ 515151 w 710337"/>
                  <a:gd name="connsiteY80" fmla="*/ 87216 h 649350"/>
                  <a:gd name="connsiteX81" fmla="*/ 500508 w 710337"/>
                  <a:gd name="connsiteY81" fmla="*/ 92947 h 649350"/>
                  <a:gd name="connsiteX82" fmla="*/ 487521 w 710337"/>
                  <a:gd name="connsiteY82" fmla="*/ 84033 h 649350"/>
                  <a:gd name="connsiteX83" fmla="*/ 481791 w 710337"/>
                  <a:gd name="connsiteY83" fmla="*/ 75885 h 649350"/>
                  <a:gd name="connsiteX84" fmla="*/ 472879 w 710337"/>
                  <a:gd name="connsiteY84" fmla="*/ 65316 h 649350"/>
                  <a:gd name="connsiteX85" fmla="*/ 454163 w 710337"/>
                  <a:gd name="connsiteY85" fmla="*/ 69391 h 649350"/>
                  <a:gd name="connsiteX86" fmla="*/ 452508 w 710337"/>
                  <a:gd name="connsiteY86" fmla="*/ 79194 h 649350"/>
                  <a:gd name="connsiteX87" fmla="*/ 456582 w 710337"/>
                  <a:gd name="connsiteY87" fmla="*/ 88999 h 649350"/>
                  <a:gd name="connsiteX88" fmla="*/ 475298 w 710337"/>
                  <a:gd name="connsiteY88" fmla="*/ 106060 h 649350"/>
                  <a:gd name="connsiteX89" fmla="*/ 488285 w 710337"/>
                  <a:gd name="connsiteY89" fmla="*/ 117393 h 649350"/>
                  <a:gd name="connsiteX90" fmla="*/ 498853 w 710337"/>
                  <a:gd name="connsiteY90" fmla="*/ 127196 h 649350"/>
                  <a:gd name="connsiteX91" fmla="*/ 518334 w 710337"/>
                  <a:gd name="connsiteY91" fmla="*/ 144257 h 649350"/>
                  <a:gd name="connsiteX92" fmla="*/ 534631 w 710337"/>
                  <a:gd name="connsiteY92" fmla="*/ 158136 h 649350"/>
                  <a:gd name="connsiteX93" fmla="*/ 545962 w 710337"/>
                  <a:gd name="connsiteY93" fmla="*/ 166285 h 649350"/>
                  <a:gd name="connsiteX94" fmla="*/ 563788 w 710337"/>
                  <a:gd name="connsiteY94" fmla="*/ 166285 h 649350"/>
                  <a:gd name="connsiteX95" fmla="*/ 563788 w 710337"/>
                  <a:gd name="connsiteY95" fmla="*/ 149987 h 649350"/>
                  <a:gd name="connsiteX96" fmla="*/ 569517 w 710337"/>
                  <a:gd name="connsiteY96" fmla="*/ 132162 h 649350"/>
                  <a:gd name="connsiteX97" fmla="*/ 584159 w 710337"/>
                  <a:gd name="connsiteY97" fmla="*/ 117520 h 649350"/>
                  <a:gd name="connsiteX98" fmla="*/ 605296 w 710337"/>
                  <a:gd name="connsiteY98" fmla="*/ 117520 h 649350"/>
                  <a:gd name="connsiteX99" fmla="*/ 616627 w 710337"/>
                  <a:gd name="connsiteY99" fmla="*/ 124013 h 649350"/>
                  <a:gd name="connsiteX100" fmla="*/ 626431 w 710337"/>
                  <a:gd name="connsiteY100" fmla="*/ 136237 h 649350"/>
                  <a:gd name="connsiteX101" fmla="*/ 632925 w 710337"/>
                  <a:gd name="connsiteY101" fmla="*/ 151642 h 649350"/>
                  <a:gd name="connsiteX102" fmla="*/ 632925 w 710337"/>
                  <a:gd name="connsiteY102" fmla="*/ 165520 h 649350"/>
                  <a:gd name="connsiteX103" fmla="*/ 628850 w 710337"/>
                  <a:gd name="connsiteY103" fmla="*/ 176852 h 649350"/>
                  <a:gd name="connsiteX104" fmla="*/ 621593 w 710337"/>
                  <a:gd name="connsiteY104" fmla="*/ 185000 h 649350"/>
                  <a:gd name="connsiteX105" fmla="*/ 596382 w 710337"/>
                  <a:gd name="connsiteY105" fmla="*/ 185765 h 649350"/>
                  <a:gd name="connsiteX106" fmla="*/ 572063 w 710337"/>
                  <a:gd name="connsiteY106" fmla="*/ 184110 h 649350"/>
                  <a:gd name="connsiteX107" fmla="*/ 572063 w 710337"/>
                  <a:gd name="connsiteY107" fmla="*/ 198751 h 649350"/>
                  <a:gd name="connsiteX108" fmla="*/ 582632 w 710337"/>
                  <a:gd name="connsiteY108" fmla="*/ 214158 h 649350"/>
                  <a:gd name="connsiteX109" fmla="*/ 596509 w 710337"/>
                  <a:gd name="connsiteY109" fmla="*/ 230456 h 649350"/>
                  <a:gd name="connsiteX110" fmla="*/ 601348 w 710337"/>
                  <a:gd name="connsiteY110" fmla="*/ 234530 h 649350"/>
                  <a:gd name="connsiteX111" fmla="*/ 607078 w 710337"/>
                  <a:gd name="connsiteY111" fmla="*/ 257320 h 649350"/>
                  <a:gd name="connsiteX112" fmla="*/ 611152 w 710337"/>
                  <a:gd name="connsiteY112" fmla="*/ 220779 h 649350"/>
                  <a:gd name="connsiteX113" fmla="*/ 616881 w 710337"/>
                  <a:gd name="connsiteY113" fmla="*/ 215940 h 649350"/>
                  <a:gd name="connsiteX114" fmla="*/ 633179 w 710337"/>
                  <a:gd name="connsiteY114" fmla="*/ 216705 h 649350"/>
                  <a:gd name="connsiteX115" fmla="*/ 646167 w 710337"/>
                  <a:gd name="connsiteY115" fmla="*/ 219123 h 649350"/>
                  <a:gd name="connsiteX116" fmla="*/ 672140 w 710337"/>
                  <a:gd name="connsiteY116" fmla="*/ 219123 h 649350"/>
                  <a:gd name="connsiteX117" fmla="*/ 704608 w 710337"/>
                  <a:gd name="connsiteY117" fmla="*/ 221543 h 649350"/>
                  <a:gd name="connsiteX118" fmla="*/ 710337 w 710337"/>
                  <a:gd name="connsiteY118" fmla="*/ 240259 h 649350"/>
                  <a:gd name="connsiteX119" fmla="*/ 710337 w 710337"/>
                  <a:gd name="connsiteY119" fmla="*/ 250063 h 649350"/>
                  <a:gd name="connsiteX120" fmla="*/ 696460 w 710337"/>
                  <a:gd name="connsiteY120" fmla="*/ 257320 h 649350"/>
                  <a:gd name="connsiteX121" fmla="*/ 675323 w 710337"/>
                  <a:gd name="connsiteY121" fmla="*/ 262159 h 649350"/>
                  <a:gd name="connsiteX122" fmla="*/ 659026 w 710337"/>
                  <a:gd name="connsiteY122" fmla="*/ 262159 h 649350"/>
                  <a:gd name="connsiteX123" fmla="*/ 658263 w 710337"/>
                  <a:gd name="connsiteY123" fmla="*/ 273491 h 649350"/>
                  <a:gd name="connsiteX124" fmla="*/ 659026 w 710337"/>
                  <a:gd name="connsiteY124" fmla="*/ 289788 h 649350"/>
                  <a:gd name="connsiteX125" fmla="*/ 668829 w 710337"/>
                  <a:gd name="connsiteY125" fmla="*/ 300356 h 649350"/>
                  <a:gd name="connsiteX126" fmla="*/ 667175 w 710337"/>
                  <a:gd name="connsiteY126" fmla="*/ 318181 h 649350"/>
                  <a:gd name="connsiteX127" fmla="*/ 652532 w 710337"/>
                  <a:gd name="connsiteY127" fmla="*/ 321491 h 649350"/>
                  <a:gd name="connsiteX128" fmla="*/ 638654 w 710337"/>
                  <a:gd name="connsiteY128" fmla="*/ 311688 h 649350"/>
                  <a:gd name="connsiteX129" fmla="*/ 633816 w 710337"/>
                  <a:gd name="connsiteY129" fmla="*/ 304430 h 649350"/>
                  <a:gd name="connsiteX130" fmla="*/ 613444 w 710337"/>
                  <a:gd name="connsiteY130" fmla="*/ 310160 h 649350"/>
                  <a:gd name="connsiteX131" fmla="*/ 615099 w 710337"/>
                  <a:gd name="connsiteY131" fmla="*/ 329640 h 649350"/>
                  <a:gd name="connsiteX132" fmla="*/ 617517 w 710337"/>
                  <a:gd name="connsiteY132" fmla="*/ 341863 h 649350"/>
                  <a:gd name="connsiteX133" fmla="*/ 671122 w 710337"/>
                  <a:gd name="connsiteY133" fmla="*/ 341863 h 649350"/>
                  <a:gd name="connsiteX134" fmla="*/ 692257 w 710337"/>
                  <a:gd name="connsiteY134" fmla="*/ 349121 h 649350"/>
                  <a:gd name="connsiteX135" fmla="*/ 697096 w 710337"/>
                  <a:gd name="connsiteY135" fmla="*/ 363762 h 649350"/>
                  <a:gd name="connsiteX136" fmla="*/ 710082 w 710337"/>
                  <a:gd name="connsiteY136" fmla="*/ 373567 h 649350"/>
                  <a:gd name="connsiteX137" fmla="*/ 710082 w 710337"/>
                  <a:gd name="connsiteY137" fmla="*/ 393048 h 649350"/>
                  <a:gd name="connsiteX138" fmla="*/ 699515 w 710337"/>
                  <a:gd name="connsiteY138" fmla="*/ 393048 h 649350"/>
                  <a:gd name="connsiteX139" fmla="*/ 692257 w 710337"/>
                  <a:gd name="connsiteY139" fmla="*/ 408453 h 649350"/>
                  <a:gd name="connsiteX140" fmla="*/ 680034 w 710337"/>
                  <a:gd name="connsiteY140" fmla="*/ 414947 h 649350"/>
                  <a:gd name="connsiteX141" fmla="*/ 657244 w 710337"/>
                  <a:gd name="connsiteY141" fmla="*/ 410873 h 649350"/>
                  <a:gd name="connsiteX142" fmla="*/ 650750 w 710337"/>
                  <a:gd name="connsiteY142" fmla="*/ 396995 h 649350"/>
                  <a:gd name="connsiteX143" fmla="*/ 642601 w 710337"/>
                  <a:gd name="connsiteY143" fmla="*/ 384772 h 649350"/>
                  <a:gd name="connsiteX144" fmla="*/ 633688 w 710337"/>
                  <a:gd name="connsiteY144" fmla="*/ 377513 h 649350"/>
                  <a:gd name="connsiteX145" fmla="*/ 626431 w 710337"/>
                  <a:gd name="connsiteY145" fmla="*/ 363636 h 649350"/>
                  <a:gd name="connsiteX146" fmla="*/ 620702 w 710337"/>
                  <a:gd name="connsiteY146" fmla="*/ 356378 h 649350"/>
                  <a:gd name="connsiteX147" fmla="*/ 614208 w 710337"/>
                  <a:gd name="connsiteY147" fmla="*/ 358798 h 649350"/>
                  <a:gd name="connsiteX148" fmla="*/ 614208 w 710337"/>
                  <a:gd name="connsiteY148" fmla="*/ 394575 h 649350"/>
                  <a:gd name="connsiteX149" fmla="*/ 606951 w 710337"/>
                  <a:gd name="connsiteY149" fmla="*/ 420549 h 649350"/>
                  <a:gd name="connsiteX150" fmla="*/ 597147 w 710337"/>
                  <a:gd name="connsiteY150" fmla="*/ 449833 h 649350"/>
                  <a:gd name="connsiteX151" fmla="*/ 579320 w 710337"/>
                  <a:gd name="connsiteY151" fmla="*/ 466895 h 649350"/>
                  <a:gd name="connsiteX152" fmla="*/ 566334 w 710337"/>
                  <a:gd name="connsiteY152" fmla="*/ 481538 h 649350"/>
                  <a:gd name="connsiteX153" fmla="*/ 551692 w 710337"/>
                  <a:gd name="connsiteY153" fmla="*/ 489686 h 649350"/>
                  <a:gd name="connsiteX154" fmla="*/ 543543 w 710337"/>
                  <a:gd name="connsiteY154" fmla="*/ 492996 h 649350"/>
                  <a:gd name="connsiteX155" fmla="*/ 543543 w 710337"/>
                  <a:gd name="connsiteY155" fmla="*/ 499490 h 649350"/>
                  <a:gd name="connsiteX156" fmla="*/ 558950 w 710337"/>
                  <a:gd name="connsiteY156" fmla="*/ 499490 h 649350"/>
                  <a:gd name="connsiteX157" fmla="*/ 565443 w 710337"/>
                  <a:gd name="connsiteY157" fmla="*/ 512476 h 649350"/>
                  <a:gd name="connsiteX158" fmla="*/ 565443 w 710337"/>
                  <a:gd name="connsiteY158" fmla="*/ 518970 h 649350"/>
                  <a:gd name="connsiteX159" fmla="*/ 559713 w 710337"/>
                  <a:gd name="connsiteY159" fmla="*/ 531958 h 649350"/>
                  <a:gd name="connsiteX160" fmla="*/ 531320 w 710337"/>
                  <a:gd name="connsiteY160" fmla="*/ 531958 h 649350"/>
                  <a:gd name="connsiteX161" fmla="*/ 524063 w 710337"/>
                  <a:gd name="connsiteY161" fmla="*/ 522153 h 649350"/>
                  <a:gd name="connsiteX162" fmla="*/ 524063 w 710337"/>
                  <a:gd name="connsiteY162" fmla="*/ 505855 h 649350"/>
                  <a:gd name="connsiteX163" fmla="*/ 513495 w 710337"/>
                  <a:gd name="connsiteY163" fmla="*/ 505092 h 649350"/>
                  <a:gd name="connsiteX164" fmla="*/ 496434 w 710337"/>
                  <a:gd name="connsiteY164" fmla="*/ 513241 h 649350"/>
                  <a:gd name="connsiteX165" fmla="*/ 468805 w 710337"/>
                  <a:gd name="connsiteY165" fmla="*/ 523044 h 649350"/>
                  <a:gd name="connsiteX166" fmla="*/ 432263 w 710337"/>
                  <a:gd name="connsiteY166" fmla="*/ 531958 h 649350"/>
                  <a:gd name="connsiteX167" fmla="*/ 404634 w 710337"/>
                  <a:gd name="connsiteY167" fmla="*/ 536032 h 649350"/>
                  <a:gd name="connsiteX168" fmla="*/ 289279 w 710337"/>
                  <a:gd name="connsiteY168" fmla="*/ 536032 h 649350"/>
                  <a:gd name="connsiteX169" fmla="*/ 262413 w 710337"/>
                  <a:gd name="connsiteY169" fmla="*/ 518207 h 649350"/>
                  <a:gd name="connsiteX170" fmla="*/ 229947 w 710337"/>
                  <a:gd name="connsiteY170" fmla="*/ 496307 h 649350"/>
                  <a:gd name="connsiteX171" fmla="*/ 190985 w 710337"/>
                  <a:gd name="connsiteY171" fmla="*/ 477590 h 649350"/>
                  <a:gd name="connsiteX172" fmla="*/ 169850 w 710337"/>
                  <a:gd name="connsiteY172" fmla="*/ 458110 h 649350"/>
                  <a:gd name="connsiteX173" fmla="*/ 141456 w 710337"/>
                  <a:gd name="connsiteY173" fmla="*/ 445123 h 649350"/>
                  <a:gd name="connsiteX174" fmla="*/ 131653 w 710337"/>
                  <a:gd name="connsiteY174" fmla="*/ 439393 h 649350"/>
                  <a:gd name="connsiteX175" fmla="*/ 133308 w 710337"/>
                  <a:gd name="connsiteY175" fmla="*/ 422331 h 649350"/>
                  <a:gd name="connsiteX176" fmla="*/ 124394 w 710337"/>
                  <a:gd name="connsiteY176" fmla="*/ 397122 h 649350"/>
                  <a:gd name="connsiteX177" fmla="*/ 113063 w 710337"/>
                  <a:gd name="connsiteY177" fmla="*/ 374331 h 649350"/>
                  <a:gd name="connsiteX178" fmla="*/ 106569 w 710337"/>
                  <a:gd name="connsiteY178" fmla="*/ 352431 h 649350"/>
                  <a:gd name="connsiteX179" fmla="*/ 101732 w 710337"/>
                  <a:gd name="connsiteY179" fmla="*/ 332059 h 649350"/>
                  <a:gd name="connsiteX180" fmla="*/ 94474 w 710337"/>
                  <a:gd name="connsiteY180" fmla="*/ 299591 h 649350"/>
                  <a:gd name="connsiteX181" fmla="*/ 92818 w 710337"/>
                  <a:gd name="connsiteY181" fmla="*/ 258085 h 649350"/>
                  <a:gd name="connsiteX182" fmla="*/ 94474 w 710337"/>
                  <a:gd name="connsiteY182" fmla="*/ 238605 h 649350"/>
                  <a:gd name="connsiteX183" fmla="*/ 92818 w 710337"/>
                  <a:gd name="connsiteY183" fmla="*/ 230456 h 649350"/>
                  <a:gd name="connsiteX184" fmla="*/ 92564 w 710337"/>
                  <a:gd name="connsiteY184" fmla="*/ 229947 h 649350"/>
                  <a:gd name="connsiteX185" fmla="*/ 85307 w 710337"/>
                  <a:gd name="connsiteY185" fmla="*/ 216959 h 649350"/>
                  <a:gd name="connsiteX186" fmla="*/ 76394 w 710337"/>
                  <a:gd name="connsiteY186" fmla="*/ 223453 h 649350"/>
                  <a:gd name="connsiteX187" fmla="*/ 63406 w 710337"/>
                  <a:gd name="connsiteY187" fmla="*/ 229947 h 649350"/>
                  <a:gd name="connsiteX188" fmla="*/ 46346 w 710337"/>
                  <a:gd name="connsiteY188" fmla="*/ 234020 h 649350"/>
                  <a:gd name="connsiteX189" fmla="*/ 30940 w 710337"/>
                  <a:gd name="connsiteY189" fmla="*/ 234020 h 649350"/>
                  <a:gd name="connsiteX190" fmla="*/ 17062 w 710337"/>
                  <a:gd name="connsiteY190" fmla="*/ 225490 h 649350"/>
                  <a:gd name="connsiteX191" fmla="*/ 4839 w 710337"/>
                  <a:gd name="connsiteY191" fmla="*/ 216959 h 649350"/>
                  <a:gd name="connsiteX192" fmla="*/ 0 w 710337"/>
                  <a:gd name="connsiteY192" fmla="*/ 195059 h 649350"/>
                  <a:gd name="connsiteX193" fmla="*/ 0 w 710337"/>
                  <a:gd name="connsiteY193" fmla="*/ 179653 h 649350"/>
                  <a:gd name="connsiteX194" fmla="*/ 6494 w 710337"/>
                  <a:gd name="connsiteY194" fmla="*/ 169085 h 649350"/>
                  <a:gd name="connsiteX195" fmla="*/ 13751 w 710337"/>
                  <a:gd name="connsiteY195" fmla="*/ 159282 h 649350"/>
                  <a:gd name="connsiteX196" fmla="*/ 27629 w 710337"/>
                  <a:gd name="connsiteY196" fmla="*/ 159282 h 649350"/>
                  <a:gd name="connsiteX197" fmla="*/ 39852 w 710337"/>
                  <a:gd name="connsiteY197" fmla="*/ 153552 h 649350"/>
                  <a:gd name="connsiteX198" fmla="*/ 68245 w 710337"/>
                  <a:gd name="connsiteY198" fmla="*/ 153552 h 649350"/>
                  <a:gd name="connsiteX199" fmla="*/ 73974 w 710337"/>
                  <a:gd name="connsiteY199" fmla="*/ 164119 h 649350"/>
                  <a:gd name="connsiteX200" fmla="*/ 84543 w 710337"/>
                  <a:gd name="connsiteY200" fmla="*/ 177107 h 649350"/>
                  <a:gd name="connsiteX201" fmla="*/ 88617 w 710337"/>
                  <a:gd name="connsiteY201" fmla="*/ 189330 h 649350"/>
                  <a:gd name="connsiteX202" fmla="*/ 92691 w 710337"/>
                  <a:gd name="connsiteY202" fmla="*/ 200661 h 649350"/>
                  <a:gd name="connsiteX203" fmla="*/ 99948 w 710337"/>
                  <a:gd name="connsiteY203" fmla="*/ 207155 h 649350"/>
                  <a:gd name="connsiteX204" fmla="*/ 112936 w 710337"/>
                  <a:gd name="connsiteY204" fmla="*/ 203081 h 649350"/>
                  <a:gd name="connsiteX205" fmla="*/ 117774 w 710337"/>
                  <a:gd name="connsiteY205" fmla="*/ 186019 h 649350"/>
                  <a:gd name="connsiteX206" fmla="*/ 134836 w 710337"/>
                  <a:gd name="connsiteY206" fmla="*/ 165647 h 649350"/>
                  <a:gd name="connsiteX207" fmla="*/ 141329 w 710337"/>
                  <a:gd name="connsiteY207" fmla="*/ 153424 h 649350"/>
                  <a:gd name="connsiteX208" fmla="*/ 162464 w 710337"/>
                  <a:gd name="connsiteY208" fmla="*/ 134709 h 649350"/>
                  <a:gd name="connsiteX209" fmla="*/ 185256 w 710337"/>
                  <a:gd name="connsiteY209" fmla="*/ 113572 h 649350"/>
                  <a:gd name="connsiteX210" fmla="*/ 196587 w 710337"/>
                  <a:gd name="connsiteY210" fmla="*/ 99694 h 649350"/>
                  <a:gd name="connsiteX211" fmla="*/ 207919 w 710337"/>
                  <a:gd name="connsiteY211" fmla="*/ 85052 h 649350"/>
                  <a:gd name="connsiteX212" fmla="*/ 222561 w 710337"/>
                  <a:gd name="connsiteY212" fmla="*/ 78558 h 649350"/>
                  <a:gd name="connsiteX213" fmla="*/ 229055 w 710337"/>
                  <a:gd name="connsiteY213" fmla="*/ 71301 h 649350"/>
                  <a:gd name="connsiteX214" fmla="*/ 236312 w 710337"/>
                  <a:gd name="connsiteY214" fmla="*/ 59078 h 649350"/>
                  <a:gd name="connsiteX215" fmla="*/ 243569 w 710337"/>
                  <a:gd name="connsiteY215" fmla="*/ 51821 h 649350"/>
                  <a:gd name="connsiteX216" fmla="*/ 256557 w 710337"/>
                  <a:gd name="connsiteY216" fmla="*/ 44564 h 649350"/>
                  <a:gd name="connsiteX217" fmla="*/ 264705 w 710337"/>
                  <a:gd name="connsiteY217" fmla="*/ 37305 h 649350"/>
                  <a:gd name="connsiteX218" fmla="*/ 311814 w 710337"/>
                  <a:gd name="connsiteY218" fmla="*/ 37305 h 649350"/>
                  <a:gd name="connsiteX219" fmla="*/ 334606 w 710337"/>
                  <a:gd name="connsiteY219" fmla="*/ 51184 h 649350"/>
                  <a:gd name="connsiteX220" fmla="*/ 348484 w 710337"/>
                  <a:gd name="connsiteY220" fmla="*/ 52839 h 649350"/>
                  <a:gd name="connsiteX221" fmla="*/ 363126 w 710337"/>
                  <a:gd name="connsiteY221" fmla="*/ 60988 h 649350"/>
                  <a:gd name="connsiteX222" fmla="*/ 394066 w 710337"/>
                  <a:gd name="connsiteY222" fmla="*/ 65062 h 649350"/>
                  <a:gd name="connsiteX223" fmla="*/ 417620 w 710337"/>
                  <a:gd name="connsiteY223" fmla="*/ 72319 h 649350"/>
                  <a:gd name="connsiteX224" fmla="*/ 428952 w 710337"/>
                  <a:gd name="connsiteY224" fmla="*/ 65062 h 649350"/>
                  <a:gd name="connsiteX225" fmla="*/ 417620 w 710337"/>
                  <a:gd name="connsiteY225" fmla="*/ 47237 h 649350"/>
                  <a:gd name="connsiteX226" fmla="*/ 406289 w 710337"/>
                  <a:gd name="connsiteY226" fmla="*/ 32595 h 649350"/>
                  <a:gd name="connsiteX227" fmla="*/ 406289 w 710337"/>
                  <a:gd name="connsiteY227" fmla="*/ 20372 h 649350"/>
                  <a:gd name="connsiteX228" fmla="*/ 412783 w 710337"/>
                  <a:gd name="connsiteY228" fmla="*/ 12223 h 649350"/>
                  <a:gd name="connsiteX229" fmla="*/ 422586 w 710337"/>
                  <a:gd name="connsiteY229" fmla="*/ 3311 h 6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710337" h="649350">
                    <a:moveTo>
                      <a:pt x="82761" y="579450"/>
                    </a:moveTo>
                    <a:lnTo>
                      <a:pt x="94092" y="579450"/>
                    </a:lnTo>
                    <a:lnTo>
                      <a:pt x="104660" y="579450"/>
                    </a:lnTo>
                    <a:lnTo>
                      <a:pt x="109626" y="586326"/>
                    </a:lnTo>
                    <a:lnTo>
                      <a:pt x="109626" y="597276"/>
                    </a:lnTo>
                    <a:lnTo>
                      <a:pt x="96129" y="600585"/>
                    </a:lnTo>
                    <a:lnTo>
                      <a:pt x="82761" y="600585"/>
                    </a:lnTo>
                    <a:lnTo>
                      <a:pt x="82761" y="593328"/>
                    </a:lnTo>
                    <a:lnTo>
                      <a:pt x="82761" y="584289"/>
                    </a:lnTo>
                    <a:close/>
                    <a:moveTo>
                      <a:pt x="394830" y="573720"/>
                    </a:moveTo>
                    <a:lnTo>
                      <a:pt x="415202" y="584288"/>
                    </a:lnTo>
                    <a:lnTo>
                      <a:pt x="428953" y="594855"/>
                    </a:lnTo>
                    <a:lnTo>
                      <a:pt x="433027" y="605423"/>
                    </a:lnTo>
                    <a:lnTo>
                      <a:pt x="436337" y="618411"/>
                    </a:lnTo>
                    <a:lnTo>
                      <a:pt x="425770" y="633944"/>
                    </a:lnTo>
                    <a:lnTo>
                      <a:pt x="407053" y="642092"/>
                    </a:lnTo>
                    <a:lnTo>
                      <a:pt x="381843" y="642092"/>
                    </a:lnTo>
                    <a:lnTo>
                      <a:pt x="370511" y="628214"/>
                    </a:lnTo>
                    <a:lnTo>
                      <a:pt x="366437" y="607843"/>
                    </a:lnTo>
                    <a:lnTo>
                      <a:pt x="366437" y="588363"/>
                    </a:lnTo>
                    <a:lnTo>
                      <a:pt x="381079" y="579449"/>
                    </a:lnTo>
                    <a:close/>
                    <a:moveTo>
                      <a:pt x="478609" y="555894"/>
                    </a:moveTo>
                    <a:lnTo>
                      <a:pt x="495669" y="555894"/>
                    </a:lnTo>
                    <a:lnTo>
                      <a:pt x="503691" y="563151"/>
                    </a:lnTo>
                    <a:lnTo>
                      <a:pt x="512731" y="573720"/>
                    </a:lnTo>
                    <a:lnTo>
                      <a:pt x="515914" y="579449"/>
                    </a:lnTo>
                    <a:lnTo>
                      <a:pt x="515914" y="596511"/>
                    </a:lnTo>
                    <a:lnTo>
                      <a:pt x="497199" y="603895"/>
                    </a:lnTo>
                    <a:lnTo>
                      <a:pt x="470460" y="600585"/>
                    </a:lnTo>
                    <a:lnTo>
                      <a:pt x="466386" y="588362"/>
                    </a:lnTo>
                    <a:lnTo>
                      <a:pt x="471225" y="573720"/>
                    </a:lnTo>
                    <a:close/>
                    <a:moveTo>
                      <a:pt x="650878" y="542016"/>
                    </a:moveTo>
                    <a:lnTo>
                      <a:pt x="667048" y="550165"/>
                    </a:lnTo>
                    <a:lnTo>
                      <a:pt x="679271" y="550165"/>
                    </a:lnTo>
                    <a:lnTo>
                      <a:pt x="679271" y="555894"/>
                    </a:lnTo>
                    <a:lnTo>
                      <a:pt x="686655" y="573719"/>
                    </a:lnTo>
                    <a:lnTo>
                      <a:pt x="686655" y="583524"/>
                    </a:lnTo>
                    <a:lnTo>
                      <a:pt x="683345" y="590017"/>
                    </a:lnTo>
                    <a:lnTo>
                      <a:pt x="657371" y="594856"/>
                    </a:lnTo>
                    <a:lnTo>
                      <a:pt x="644384" y="590017"/>
                    </a:lnTo>
                    <a:lnTo>
                      <a:pt x="634580" y="573719"/>
                    </a:lnTo>
                    <a:lnTo>
                      <a:pt x="634580" y="559968"/>
                    </a:lnTo>
                    <a:lnTo>
                      <a:pt x="640309" y="546982"/>
                    </a:lnTo>
                    <a:close/>
                    <a:moveTo>
                      <a:pt x="162464" y="527502"/>
                    </a:moveTo>
                    <a:lnTo>
                      <a:pt x="172141" y="533996"/>
                    </a:lnTo>
                    <a:lnTo>
                      <a:pt x="180289" y="540489"/>
                    </a:lnTo>
                    <a:lnTo>
                      <a:pt x="198115" y="550165"/>
                    </a:lnTo>
                    <a:lnTo>
                      <a:pt x="208683" y="550165"/>
                    </a:lnTo>
                    <a:lnTo>
                      <a:pt x="224216" y="550165"/>
                    </a:lnTo>
                    <a:lnTo>
                      <a:pt x="231474" y="550165"/>
                    </a:lnTo>
                    <a:lnTo>
                      <a:pt x="240386" y="550165"/>
                    </a:lnTo>
                    <a:lnTo>
                      <a:pt x="253374" y="546982"/>
                    </a:lnTo>
                    <a:lnTo>
                      <a:pt x="263940" y="546091"/>
                    </a:lnTo>
                    <a:lnTo>
                      <a:pt x="281894" y="546091"/>
                    </a:lnTo>
                    <a:lnTo>
                      <a:pt x="285968" y="559970"/>
                    </a:lnTo>
                    <a:lnTo>
                      <a:pt x="285968" y="584288"/>
                    </a:lnTo>
                    <a:lnTo>
                      <a:pt x="260758" y="584288"/>
                    </a:lnTo>
                    <a:lnTo>
                      <a:pt x="255920" y="600585"/>
                    </a:lnTo>
                    <a:lnTo>
                      <a:pt x="255028" y="619302"/>
                    </a:lnTo>
                    <a:lnTo>
                      <a:pt x="249426" y="635472"/>
                    </a:lnTo>
                    <a:lnTo>
                      <a:pt x="220906" y="643621"/>
                    </a:lnTo>
                    <a:lnTo>
                      <a:pt x="193277" y="649350"/>
                    </a:lnTo>
                    <a:lnTo>
                      <a:pt x="176980" y="634708"/>
                    </a:lnTo>
                    <a:lnTo>
                      <a:pt x="168066" y="626559"/>
                    </a:lnTo>
                    <a:lnTo>
                      <a:pt x="138018" y="620958"/>
                    </a:lnTo>
                    <a:lnTo>
                      <a:pt x="133181" y="604661"/>
                    </a:lnTo>
                    <a:lnTo>
                      <a:pt x="121721" y="588362"/>
                    </a:lnTo>
                    <a:lnTo>
                      <a:pt x="121721" y="559970"/>
                    </a:lnTo>
                    <a:lnTo>
                      <a:pt x="133181" y="540489"/>
                    </a:lnTo>
                    <a:lnTo>
                      <a:pt x="148586" y="531449"/>
                    </a:lnTo>
                    <a:close/>
                    <a:moveTo>
                      <a:pt x="429080" y="0"/>
                    </a:moveTo>
                    <a:lnTo>
                      <a:pt x="459129" y="0"/>
                    </a:lnTo>
                    <a:lnTo>
                      <a:pt x="480264" y="14642"/>
                    </a:lnTo>
                    <a:lnTo>
                      <a:pt x="487521" y="20372"/>
                    </a:lnTo>
                    <a:lnTo>
                      <a:pt x="487521" y="39088"/>
                    </a:lnTo>
                    <a:lnTo>
                      <a:pt x="483446" y="47237"/>
                    </a:lnTo>
                    <a:lnTo>
                      <a:pt x="494779" y="57041"/>
                    </a:lnTo>
                    <a:lnTo>
                      <a:pt x="508657" y="56277"/>
                    </a:lnTo>
                    <a:lnTo>
                      <a:pt x="519988" y="62007"/>
                    </a:lnTo>
                    <a:lnTo>
                      <a:pt x="528137" y="74230"/>
                    </a:lnTo>
                    <a:lnTo>
                      <a:pt x="515151" y="87216"/>
                    </a:lnTo>
                    <a:lnTo>
                      <a:pt x="500508" y="92947"/>
                    </a:lnTo>
                    <a:lnTo>
                      <a:pt x="487521" y="84033"/>
                    </a:lnTo>
                    <a:lnTo>
                      <a:pt x="481791" y="75885"/>
                    </a:lnTo>
                    <a:lnTo>
                      <a:pt x="472879" y="65316"/>
                    </a:lnTo>
                    <a:lnTo>
                      <a:pt x="454163" y="69391"/>
                    </a:lnTo>
                    <a:lnTo>
                      <a:pt x="452508" y="79194"/>
                    </a:lnTo>
                    <a:lnTo>
                      <a:pt x="456582" y="88999"/>
                    </a:lnTo>
                    <a:lnTo>
                      <a:pt x="475298" y="106060"/>
                    </a:lnTo>
                    <a:lnTo>
                      <a:pt x="488285" y="117393"/>
                    </a:lnTo>
                    <a:lnTo>
                      <a:pt x="498853" y="127196"/>
                    </a:lnTo>
                    <a:lnTo>
                      <a:pt x="518334" y="144257"/>
                    </a:lnTo>
                    <a:lnTo>
                      <a:pt x="534631" y="158136"/>
                    </a:lnTo>
                    <a:lnTo>
                      <a:pt x="545962" y="166285"/>
                    </a:lnTo>
                    <a:lnTo>
                      <a:pt x="563788" y="166285"/>
                    </a:lnTo>
                    <a:lnTo>
                      <a:pt x="563788" y="149987"/>
                    </a:lnTo>
                    <a:lnTo>
                      <a:pt x="569517" y="132162"/>
                    </a:lnTo>
                    <a:lnTo>
                      <a:pt x="584159" y="117520"/>
                    </a:lnTo>
                    <a:lnTo>
                      <a:pt x="605296" y="117520"/>
                    </a:lnTo>
                    <a:lnTo>
                      <a:pt x="616627" y="124013"/>
                    </a:lnTo>
                    <a:lnTo>
                      <a:pt x="626431" y="136237"/>
                    </a:lnTo>
                    <a:lnTo>
                      <a:pt x="632925" y="151642"/>
                    </a:lnTo>
                    <a:lnTo>
                      <a:pt x="632925" y="165520"/>
                    </a:lnTo>
                    <a:lnTo>
                      <a:pt x="628850" y="176852"/>
                    </a:lnTo>
                    <a:lnTo>
                      <a:pt x="621593" y="185000"/>
                    </a:lnTo>
                    <a:lnTo>
                      <a:pt x="596382" y="185765"/>
                    </a:lnTo>
                    <a:lnTo>
                      <a:pt x="572063" y="184110"/>
                    </a:lnTo>
                    <a:lnTo>
                      <a:pt x="572063" y="198751"/>
                    </a:lnTo>
                    <a:lnTo>
                      <a:pt x="582632" y="214158"/>
                    </a:lnTo>
                    <a:lnTo>
                      <a:pt x="596509" y="230456"/>
                    </a:lnTo>
                    <a:lnTo>
                      <a:pt x="601348" y="234530"/>
                    </a:lnTo>
                    <a:lnTo>
                      <a:pt x="607078" y="257320"/>
                    </a:lnTo>
                    <a:lnTo>
                      <a:pt x="611152" y="220779"/>
                    </a:lnTo>
                    <a:lnTo>
                      <a:pt x="616881" y="215940"/>
                    </a:lnTo>
                    <a:lnTo>
                      <a:pt x="633179" y="216705"/>
                    </a:lnTo>
                    <a:lnTo>
                      <a:pt x="646167" y="219123"/>
                    </a:lnTo>
                    <a:lnTo>
                      <a:pt x="672140" y="219123"/>
                    </a:lnTo>
                    <a:lnTo>
                      <a:pt x="704608" y="221543"/>
                    </a:lnTo>
                    <a:lnTo>
                      <a:pt x="710337" y="240259"/>
                    </a:lnTo>
                    <a:lnTo>
                      <a:pt x="710337" y="250063"/>
                    </a:lnTo>
                    <a:lnTo>
                      <a:pt x="696460" y="257320"/>
                    </a:lnTo>
                    <a:lnTo>
                      <a:pt x="675323" y="262159"/>
                    </a:lnTo>
                    <a:lnTo>
                      <a:pt x="659026" y="262159"/>
                    </a:lnTo>
                    <a:lnTo>
                      <a:pt x="658263" y="273491"/>
                    </a:lnTo>
                    <a:lnTo>
                      <a:pt x="659026" y="289788"/>
                    </a:lnTo>
                    <a:lnTo>
                      <a:pt x="668829" y="300356"/>
                    </a:lnTo>
                    <a:lnTo>
                      <a:pt x="667175" y="318181"/>
                    </a:lnTo>
                    <a:lnTo>
                      <a:pt x="652532" y="321491"/>
                    </a:lnTo>
                    <a:lnTo>
                      <a:pt x="638654" y="311688"/>
                    </a:lnTo>
                    <a:lnTo>
                      <a:pt x="633816" y="304430"/>
                    </a:lnTo>
                    <a:lnTo>
                      <a:pt x="613444" y="310160"/>
                    </a:lnTo>
                    <a:lnTo>
                      <a:pt x="615099" y="329640"/>
                    </a:lnTo>
                    <a:lnTo>
                      <a:pt x="617517" y="341863"/>
                    </a:lnTo>
                    <a:lnTo>
                      <a:pt x="671122" y="341863"/>
                    </a:lnTo>
                    <a:lnTo>
                      <a:pt x="692257" y="349121"/>
                    </a:lnTo>
                    <a:lnTo>
                      <a:pt x="697096" y="363762"/>
                    </a:lnTo>
                    <a:lnTo>
                      <a:pt x="710082" y="373567"/>
                    </a:lnTo>
                    <a:lnTo>
                      <a:pt x="710082" y="393048"/>
                    </a:lnTo>
                    <a:lnTo>
                      <a:pt x="699515" y="393048"/>
                    </a:lnTo>
                    <a:lnTo>
                      <a:pt x="692257" y="408453"/>
                    </a:lnTo>
                    <a:cubicBezTo>
                      <a:pt x="692257" y="408453"/>
                      <a:pt x="682453" y="414947"/>
                      <a:pt x="680034" y="414947"/>
                    </a:cubicBezTo>
                    <a:cubicBezTo>
                      <a:pt x="677616" y="414947"/>
                      <a:pt x="657244" y="410873"/>
                      <a:pt x="657244" y="410873"/>
                    </a:cubicBezTo>
                    <a:lnTo>
                      <a:pt x="650750" y="396995"/>
                    </a:lnTo>
                    <a:lnTo>
                      <a:pt x="642601" y="384772"/>
                    </a:lnTo>
                    <a:lnTo>
                      <a:pt x="633688" y="377513"/>
                    </a:lnTo>
                    <a:lnTo>
                      <a:pt x="626431" y="363636"/>
                    </a:lnTo>
                    <a:lnTo>
                      <a:pt x="620702" y="356378"/>
                    </a:lnTo>
                    <a:lnTo>
                      <a:pt x="614208" y="358798"/>
                    </a:lnTo>
                    <a:lnTo>
                      <a:pt x="614208" y="394575"/>
                    </a:lnTo>
                    <a:lnTo>
                      <a:pt x="606951" y="420549"/>
                    </a:lnTo>
                    <a:lnTo>
                      <a:pt x="597147" y="449833"/>
                    </a:lnTo>
                    <a:lnTo>
                      <a:pt x="579320" y="466895"/>
                    </a:lnTo>
                    <a:lnTo>
                      <a:pt x="566334" y="481538"/>
                    </a:lnTo>
                    <a:lnTo>
                      <a:pt x="551692" y="489686"/>
                    </a:lnTo>
                    <a:lnTo>
                      <a:pt x="543543" y="492996"/>
                    </a:lnTo>
                    <a:lnTo>
                      <a:pt x="543543" y="499490"/>
                    </a:lnTo>
                    <a:lnTo>
                      <a:pt x="558950" y="499490"/>
                    </a:lnTo>
                    <a:lnTo>
                      <a:pt x="565443" y="512476"/>
                    </a:lnTo>
                    <a:lnTo>
                      <a:pt x="565443" y="518970"/>
                    </a:lnTo>
                    <a:lnTo>
                      <a:pt x="559713" y="531958"/>
                    </a:lnTo>
                    <a:lnTo>
                      <a:pt x="531320" y="531958"/>
                    </a:lnTo>
                    <a:lnTo>
                      <a:pt x="524063" y="522153"/>
                    </a:lnTo>
                    <a:lnTo>
                      <a:pt x="524063" y="505855"/>
                    </a:lnTo>
                    <a:lnTo>
                      <a:pt x="513495" y="505092"/>
                    </a:lnTo>
                    <a:lnTo>
                      <a:pt x="496434" y="513241"/>
                    </a:lnTo>
                    <a:lnTo>
                      <a:pt x="468805" y="523044"/>
                    </a:lnTo>
                    <a:lnTo>
                      <a:pt x="432263" y="531958"/>
                    </a:lnTo>
                    <a:lnTo>
                      <a:pt x="404634" y="536032"/>
                    </a:lnTo>
                    <a:lnTo>
                      <a:pt x="289279" y="536032"/>
                    </a:lnTo>
                    <a:lnTo>
                      <a:pt x="262413" y="518207"/>
                    </a:lnTo>
                    <a:lnTo>
                      <a:pt x="229947" y="496307"/>
                    </a:lnTo>
                    <a:lnTo>
                      <a:pt x="190985" y="477590"/>
                    </a:lnTo>
                    <a:lnTo>
                      <a:pt x="169850" y="458110"/>
                    </a:lnTo>
                    <a:lnTo>
                      <a:pt x="141456" y="445123"/>
                    </a:lnTo>
                    <a:lnTo>
                      <a:pt x="131653" y="439393"/>
                    </a:lnTo>
                    <a:lnTo>
                      <a:pt x="133308" y="422331"/>
                    </a:lnTo>
                    <a:lnTo>
                      <a:pt x="124394" y="397122"/>
                    </a:lnTo>
                    <a:lnTo>
                      <a:pt x="113063" y="374331"/>
                    </a:lnTo>
                    <a:lnTo>
                      <a:pt x="106569" y="352431"/>
                    </a:lnTo>
                    <a:lnTo>
                      <a:pt x="101732" y="332059"/>
                    </a:lnTo>
                    <a:lnTo>
                      <a:pt x="94474" y="299591"/>
                    </a:lnTo>
                    <a:lnTo>
                      <a:pt x="92818" y="258085"/>
                    </a:lnTo>
                    <a:lnTo>
                      <a:pt x="94474" y="238605"/>
                    </a:lnTo>
                    <a:lnTo>
                      <a:pt x="92818" y="230456"/>
                    </a:lnTo>
                    <a:lnTo>
                      <a:pt x="92564" y="229947"/>
                    </a:lnTo>
                    <a:lnTo>
                      <a:pt x="85307" y="216959"/>
                    </a:lnTo>
                    <a:lnTo>
                      <a:pt x="76394" y="223453"/>
                    </a:lnTo>
                    <a:lnTo>
                      <a:pt x="63406" y="229947"/>
                    </a:lnTo>
                    <a:lnTo>
                      <a:pt x="46346" y="234020"/>
                    </a:lnTo>
                    <a:lnTo>
                      <a:pt x="30940" y="234020"/>
                    </a:lnTo>
                    <a:lnTo>
                      <a:pt x="17062" y="225490"/>
                    </a:lnTo>
                    <a:lnTo>
                      <a:pt x="4839" y="216959"/>
                    </a:lnTo>
                    <a:lnTo>
                      <a:pt x="0" y="195059"/>
                    </a:lnTo>
                    <a:lnTo>
                      <a:pt x="0" y="179653"/>
                    </a:lnTo>
                    <a:lnTo>
                      <a:pt x="6494" y="169085"/>
                    </a:lnTo>
                    <a:lnTo>
                      <a:pt x="13751" y="159282"/>
                    </a:lnTo>
                    <a:lnTo>
                      <a:pt x="27629" y="159282"/>
                    </a:lnTo>
                    <a:lnTo>
                      <a:pt x="39852" y="153552"/>
                    </a:lnTo>
                    <a:lnTo>
                      <a:pt x="68245" y="153552"/>
                    </a:lnTo>
                    <a:lnTo>
                      <a:pt x="73974" y="164119"/>
                    </a:lnTo>
                    <a:lnTo>
                      <a:pt x="84543" y="177107"/>
                    </a:lnTo>
                    <a:lnTo>
                      <a:pt x="88617" y="189330"/>
                    </a:lnTo>
                    <a:lnTo>
                      <a:pt x="92691" y="200661"/>
                    </a:lnTo>
                    <a:lnTo>
                      <a:pt x="99948" y="207155"/>
                    </a:lnTo>
                    <a:lnTo>
                      <a:pt x="112936" y="203081"/>
                    </a:lnTo>
                    <a:lnTo>
                      <a:pt x="117774" y="186019"/>
                    </a:lnTo>
                    <a:lnTo>
                      <a:pt x="134836" y="165647"/>
                    </a:lnTo>
                    <a:lnTo>
                      <a:pt x="141329" y="153424"/>
                    </a:lnTo>
                    <a:lnTo>
                      <a:pt x="162464" y="134709"/>
                    </a:lnTo>
                    <a:lnTo>
                      <a:pt x="185256" y="113572"/>
                    </a:lnTo>
                    <a:lnTo>
                      <a:pt x="196587" y="99694"/>
                    </a:lnTo>
                    <a:lnTo>
                      <a:pt x="207919" y="85052"/>
                    </a:lnTo>
                    <a:lnTo>
                      <a:pt x="222561" y="78558"/>
                    </a:lnTo>
                    <a:lnTo>
                      <a:pt x="229055" y="71301"/>
                    </a:lnTo>
                    <a:lnTo>
                      <a:pt x="236312" y="59078"/>
                    </a:lnTo>
                    <a:lnTo>
                      <a:pt x="243569" y="51821"/>
                    </a:lnTo>
                    <a:lnTo>
                      <a:pt x="256557" y="44564"/>
                    </a:lnTo>
                    <a:lnTo>
                      <a:pt x="264705" y="37305"/>
                    </a:lnTo>
                    <a:lnTo>
                      <a:pt x="311814" y="37305"/>
                    </a:lnTo>
                    <a:lnTo>
                      <a:pt x="334606" y="51184"/>
                    </a:lnTo>
                    <a:lnTo>
                      <a:pt x="348484" y="52839"/>
                    </a:lnTo>
                    <a:lnTo>
                      <a:pt x="363126" y="60988"/>
                    </a:lnTo>
                    <a:lnTo>
                      <a:pt x="394066" y="65062"/>
                    </a:lnTo>
                    <a:lnTo>
                      <a:pt x="417620" y="72319"/>
                    </a:lnTo>
                    <a:lnTo>
                      <a:pt x="428952" y="65062"/>
                    </a:lnTo>
                    <a:lnTo>
                      <a:pt x="417620" y="47237"/>
                    </a:lnTo>
                    <a:lnTo>
                      <a:pt x="406289" y="32595"/>
                    </a:lnTo>
                    <a:lnTo>
                      <a:pt x="406289" y="20372"/>
                    </a:lnTo>
                    <a:lnTo>
                      <a:pt x="412783" y="12223"/>
                    </a:lnTo>
                    <a:lnTo>
                      <a:pt x="422586" y="3311"/>
                    </a:lnTo>
                    <a:close/>
                  </a:path>
                </a:pathLst>
              </a:custGeom>
            </p:spPr>
          </p:pic>
        </p:grpSp>
        <p:pic>
          <p:nvPicPr>
            <p:cNvPr id="8" name="Picture 7">
              <a:extLst>
                <a:ext uri="{FF2B5EF4-FFF2-40B4-BE49-F238E27FC236}">
                  <a16:creationId xmlns:a16="http://schemas.microsoft.com/office/drawing/2014/main" id="{CCC1E914-D498-40DD-549A-59367594732F}"/>
                </a:ext>
              </a:extLst>
            </p:cNvPr>
            <p:cNvPicPr>
              <a:picLocks noChangeAspect="1"/>
            </p:cNvPicPr>
            <p:nvPr/>
          </p:nvPicPr>
          <p:blipFill>
            <a:blip r:embed="rId4"/>
            <a:srcRect l="73098" t="79001" r="22420" b="15193"/>
            <a:stretch>
              <a:fillRect/>
            </a:stretch>
          </p:blipFill>
          <p:spPr>
            <a:xfrm>
              <a:off x="3627208" y="5393920"/>
              <a:ext cx="163654" cy="163654"/>
            </a:xfrm>
            <a:custGeom>
              <a:avLst/>
              <a:gdLst>
                <a:gd name="connsiteX0" fmla="*/ 77856 w 155712"/>
                <a:gd name="connsiteY0" fmla="*/ 0 h 155712"/>
                <a:gd name="connsiteX1" fmla="*/ 155712 w 155712"/>
                <a:gd name="connsiteY1" fmla="*/ 77856 h 155712"/>
                <a:gd name="connsiteX2" fmla="*/ 77856 w 155712"/>
                <a:gd name="connsiteY2" fmla="*/ 155712 h 155712"/>
                <a:gd name="connsiteX3" fmla="*/ 0 w 155712"/>
                <a:gd name="connsiteY3" fmla="*/ 77856 h 155712"/>
                <a:gd name="connsiteX4" fmla="*/ 77856 w 155712"/>
                <a:gd name="connsiteY4" fmla="*/ 0 h 15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12" h="155712">
                  <a:moveTo>
                    <a:pt x="77856" y="0"/>
                  </a:moveTo>
                  <a:cubicBezTo>
                    <a:pt x="120855" y="0"/>
                    <a:pt x="155712" y="34857"/>
                    <a:pt x="155712" y="77856"/>
                  </a:cubicBezTo>
                  <a:cubicBezTo>
                    <a:pt x="155712" y="120855"/>
                    <a:pt x="120855" y="155712"/>
                    <a:pt x="77856" y="155712"/>
                  </a:cubicBezTo>
                  <a:cubicBezTo>
                    <a:pt x="34857" y="155712"/>
                    <a:pt x="0" y="120855"/>
                    <a:pt x="0" y="77856"/>
                  </a:cubicBezTo>
                  <a:cubicBezTo>
                    <a:pt x="0" y="34857"/>
                    <a:pt x="34857" y="0"/>
                    <a:pt x="77856" y="0"/>
                  </a:cubicBezTo>
                  <a:close/>
                </a:path>
              </a:pathLst>
            </a:custGeom>
          </p:spPr>
        </p:pic>
        <p:cxnSp>
          <p:nvCxnSpPr>
            <p:cNvPr id="9" name="Straight Connector 8">
              <a:extLst>
                <a:ext uri="{FF2B5EF4-FFF2-40B4-BE49-F238E27FC236}">
                  <a16:creationId xmlns:a16="http://schemas.microsoft.com/office/drawing/2014/main" id="{EE4E0A68-5475-3F64-4F5F-8F53285ABBC4}"/>
                </a:ext>
              </a:extLst>
            </p:cNvPr>
            <p:cNvCxnSpPr>
              <a:cxnSpLocks/>
            </p:cNvCxnSpPr>
            <p:nvPr/>
          </p:nvCxnSpPr>
          <p:spPr>
            <a:xfrm flipH="1">
              <a:off x="2590801" y="5419725"/>
              <a:ext cx="274319" cy="289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4742624-EF12-0FD5-2F03-A070CBDC7345}"/>
                </a:ext>
              </a:extLst>
            </p:cNvPr>
            <p:cNvSpPr txBox="1"/>
            <p:nvPr/>
          </p:nvSpPr>
          <p:spPr>
            <a:xfrm>
              <a:off x="3288661" y="5540336"/>
              <a:ext cx="782693"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Cell death</a:t>
              </a:r>
            </a:p>
          </p:txBody>
        </p:sp>
        <p:cxnSp>
          <p:nvCxnSpPr>
            <p:cNvPr id="11" name="Straight Connector 10">
              <a:extLst>
                <a:ext uri="{FF2B5EF4-FFF2-40B4-BE49-F238E27FC236}">
                  <a16:creationId xmlns:a16="http://schemas.microsoft.com/office/drawing/2014/main" id="{BBE6A29A-57D8-BEB4-A8F2-57FCEFBC60A3}"/>
                </a:ext>
              </a:extLst>
            </p:cNvPr>
            <p:cNvCxnSpPr>
              <a:cxnSpLocks/>
            </p:cNvCxnSpPr>
            <p:nvPr/>
          </p:nvCxnSpPr>
          <p:spPr>
            <a:xfrm flipH="1">
              <a:off x="1826260" y="5236845"/>
              <a:ext cx="315595" cy="31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DA15793-5B57-ECEF-55A4-851BF0DAB3B5}"/>
                </a:ext>
              </a:extLst>
            </p:cNvPr>
            <p:cNvCxnSpPr>
              <a:cxnSpLocks/>
            </p:cNvCxnSpPr>
            <p:nvPr/>
          </p:nvCxnSpPr>
          <p:spPr>
            <a:xfrm flipH="1">
              <a:off x="1998980" y="4055745"/>
              <a:ext cx="12509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759E8CB-7708-92A0-35FC-401D51B006D5}"/>
                </a:ext>
              </a:extLst>
            </p:cNvPr>
            <p:cNvCxnSpPr>
              <a:cxnSpLocks/>
            </p:cNvCxnSpPr>
            <p:nvPr/>
          </p:nvCxnSpPr>
          <p:spPr>
            <a:xfrm flipH="1">
              <a:off x="2433320" y="3535045"/>
              <a:ext cx="12509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64A3CE7-0326-5168-1982-7DB5A65DF556}"/>
                </a:ext>
              </a:extLst>
            </p:cNvPr>
            <p:cNvCxnSpPr>
              <a:cxnSpLocks/>
            </p:cNvCxnSpPr>
            <p:nvPr/>
          </p:nvCxnSpPr>
          <p:spPr>
            <a:xfrm flipH="1">
              <a:off x="3469640" y="3858260"/>
              <a:ext cx="91440" cy="908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86F43D6-CDD0-643B-6632-155130A7D1CC}"/>
                </a:ext>
              </a:extLst>
            </p:cNvPr>
            <p:cNvSpPr txBox="1"/>
            <p:nvPr/>
          </p:nvSpPr>
          <p:spPr>
            <a:xfrm>
              <a:off x="1626400" y="3400666"/>
              <a:ext cx="900248"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ADC binding</a:t>
              </a:r>
            </a:p>
          </p:txBody>
        </p:sp>
        <p:sp>
          <p:nvSpPr>
            <p:cNvPr id="16" name="TextBox 15">
              <a:extLst>
                <a:ext uri="{FF2B5EF4-FFF2-40B4-BE49-F238E27FC236}">
                  <a16:creationId xmlns:a16="http://schemas.microsoft.com/office/drawing/2014/main" id="{B1313267-5F5F-9301-282E-9AFEB1B7D0D5}"/>
                </a:ext>
              </a:extLst>
            </p:cNvPr>
            <p:cNvSpPr txBox="1"/>
            <p:nvPr/>
          </p:nvSpPr>
          <p:spPr>
            <a:xfrm>
              <a:off x="3510340" y="3681209"/>
              <a:ext cx="588195"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000000"/>
                  </a:solidFill>
                  <a:effectLst/>
                  <a:uLnTx/>
                  <a:uFillTx/>
                  <a:latin typeface="Calibri"/>
                  <a:ea typeface="+mn-ea"/>
                  <a:cs typeface="Arial" charset="0"/>
                </a:rPr>
                <a:t>CD123</a:t>
              </a:r>
            </a:p>
          </p:txBody>
        </p:sp>
        <p:sp>
          <p:nvSpPr>
            <p:cNvPr id="17" name="TextBox 16">
              <a:extLst>
                <a:ext uri="{FF2B5EF4-FFF2-40B4-BE49-F238E27FC236}">
                  <a16:creationId xmlns:a16="http://schemas.microsoft.com/office/drawing/2014/main" id="{42366DE3-CC96-CB38-A226-10FE3060B618}"/>
                </a:ext>
              </a:extLst>
            </p:cNvPr>
            <p:cNvSpPr txBox="1"/>
            <p:nvPr/>
          </p:nvSpPr>
          <p:spPr>
            <a:xfrm>
              <a:off x="1080755" y="3901697"/>
              <a:ext cx="1028487" cy="276999"/>
            </a:xfrm>
            <a:prstGeom prst="rect">
              <a:avLst/>
            </a:prstGeom>
            <a:noFill/>
          </p:spPr>
          <p:txBody>
            <a:bodyPr wrap="non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srgbClr val="000000"/>
                  </a:solidFill>
                  <a:effectLst/>
                  <a:uLnTx/>
                  <a:uFillTx/>
                  <a:latin typeface="Calibri"/>
                  <a:ea typeface="+mn-ea"/>
                  <a:cs typeface="Arial" charset="0"/>
                </a:rPr>
                <a:t>Internalization</a:t>
              </a:r>
            </a:p>
          </p:txBody>
        </p:sp>
        <p:sp>
          <p:nvSpPr>
            <p:cNvPr id="18" name="TextBox 17">
              <a:extLst>
                <a:ext uri="{FF2B5EF4-FFF2-40B4-BE49-F238E27FC236}">
                  <a16:creationId xmlns:a16="http://schemas.microsoft.com/office/drawing/2014/main" id="{96957F11-56C0-F916-8F65-3519A3AABD61}"/>
                </a:ext>
              </a:extLst>
            </p:cNvPr>
            <p:cNvSpPr txBox="1"/>
            <p:nvPr/>
          </p:nvSpPr>
          <p:spPr>
            <a:xfrm>
              <a:off x="918920" y="5098895"/>
              <a:ext cx="960681" cy="430887"/>
            </a:xfrm>
            <a:prstGeom prst="rect">
              <a:avLst/>
            </a:prstGeom>
            <a:noFill/>
          </p:spPr>
          <p:txBody>
            <a:bodyPr wrap="square" anchor="ctr">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Lysosomal degradation</a:t>
              </a:r>
            </a:p>
          </p:txBody>
        </p:sp>
        <p:sp>
          <p:nvSpPr>
            <p:cNvPr id="19" name="TextBox 18">
              <a:extLst>
                <a:ext uri="{FF2B5EF4-FFF2-40B4-BE49-F238E27FC236}">
                  <a16:creationId xmlns:a16="http://schemas.microsoft.com/office/drawing/2014/main" id="{EDECC42E-C4FA-A252-E69F-EC2DF7E626C8}"/>
                </a:ext>
              </a:extLst>
            </p:cNvPr>
            <p:cNvSpPr txBox="1"/>
            <p:nvPr/>
          </p:nvSpPr>
          <p:spPr>
            <a:xfrm>
              <a:off x="1789611" y="5614950"/>
              <a:ext cx="844370" cy="430887"/>
            </a:xfrm>
            <a:prstGeom prst="rect">
              <a:avLst/>
            </a:prstGeom>
            <a:noFill/>
          </p:spPr>
          <p:txBody>
            <a:bodyPr wrap="square">
              <a:sp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Calibri"/>
                  <a:ea typeface="+mn-ea"/>
                  <a:cs typeface="Arial" charset="0"/>
                </a:rPr>
                <a:t>Release </a:t>
              </a:r>
              <a:br>
                <a:rPr kumimoji="0" lang="en-IN" sz="1000" b="1" i="0" u="none" strike="noStrike" kern="1200" cap="none" spc="0" normalizeH="0" baseline="0" noProof="0">
                  <a:ln>
                    <a:noFill/>
                  </a:ln>
                  <a:solidFill>
                    <a:srgbClr val="000000"/>
                  </a:solidFill>
                  <a:effectLst/>
                  <a:uLnTx/>
                  <a:uFillTx/>
                  <a:latin typeface="Calibri"/>
                  <a:ea typeface="+mn-ea"/>
                  <a:cs typeface="Arial" charset="0"/>
                </a:rPr>
              </a:br>
              <a:r>
                <a:rPr kumimoji="0" lang="en-IN" sz="1000" b="1" i="0" u="none" strike="noStrike" kern="1200" cap="none" spc="0" normalizeH="0" baseline="0" noProof="0">
                  <a:ln>
                    <a:noFill/>
                  </a:ln>
                  <a:solidFill>
                    <a:srgbClr val="000000"/>
                  </a:solidFill>
                  <a:effectLst/>
                  <a:uLnTx/>
                  <a:uFillTx/>
                  <a:latin typeface="Calibri"/>
                  <a:ea typeface="+mn-ea"/>
                  <a:cs typeface="Arial" charset="0"/>
                </a:rPr>
                <a:t>of payload</a:t>
              </a:r>
            </a:p>
          </p:txBody>
        </p:sp>
        <p:pic>
          <p:nvPicPr>
            <p:cNvPr id="20" name="Picture 19">
              <a:extLst>
                <a:ext uri="{FF2B5EF4-FFF2-40B4-BE49-F238E27FC236}">
                  <a16:creationId xmlns:a16="http://schemas.microsoft.com/office/drawing/2014/main" id="{2901E112-FAF7-1A52-2735-E6604B770C44}"/>
                </a:ext>
              </a:extLst>
            </p:cNvPr>
            <p:cNvPicPr>
              <a:picLocks noChangeAspect="1"/>
            </p:cNvPicPr>
            <p:nvPr/>
          </p:nvPicPr>
          <p:blipFill>
            <a:blip r:embed="rId4"/>
            <a:srcRect l="43361" t="6685" r="51929" b="87213"/>
            <a:stretch>
              <a:fillRect/>
            </a:stretch>
          </p:blipFill>
          <p:spPr>
            <a:xfrm>
              <a:off x="2597912" y="3458549"/>
              <a:ext cx="163654" cy="163654"/>
            </a:xfrm>
            <a:custGeom>
              <a:avLst/>
              <a:gdLst>
                <a:gd name="connsiteX0" fmla="*/ 81827 w 163654"/>
                <a:gd name="connsiteY0" fmla="*/ 0 h 163654"/>
                <a:gd name="connsiteX1" fmla="*/ 163654 w 163654"/>
                <a:gd name="connsiteY1" fmla="*/ 81827 h 163654"/>
                <a:gd name="connsiteX2" fmla="*/ 81827 w 163654"/>
                <a:gd name="connsiteY2" fmla="*/ 163654 h 163654"/>
                <a:gd name="connsiteX3" fmla="*/ 0 w 163654"/>
                <a:gd name="connsiteY3" fmla="*/ 81827 h 163654"/>
                <a:gd name="connsiteX4" fmla="*/ 81827 w 163654"/>
                <a:gd name="connsiteY4" fmla="*/ 0 h 1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54" h="163654">
                  <a:moveTo>
                    <a:pt x="81827" y="0"/>
                  </a:moveTo>
                  <a:cubicBezTo>
                    <a:pt x="127019" y="0"/>
                    <a:pt x="163654" y="36635"/>
                    <a:pt x="163654" y="81827"/>
                  </a:cubicBezTo>
                  <a:cubicBezTo>
                    <a:pt x="163654" y="127019"/>
                    <a:pt x="127019" y="163654"/>
                    <a:pt x="81827" y="163654"/>
                  </a:cubicBezTo>
                  <a:cubicBezTo>
                    <a:pt x="36635" y="163654"/>
                    <a:pt x="0" y="127019"/>
                    <a:pt x="0" y="81827"/>
                  </a:cubicBezTo>
                  <a:cubicBezTo>
                    <a:pt x="0" y="36635"/>
                    <a:pt x="36635" y="0"/>
                    <a:pt x="81827" y="0"/>
                  </a:cubicBezTo>
                  <a:close/>
                </a:path>
              </a:pathLst>
            </a:custGeom>
          </p:spPr>
        </p:pic>
        <p:pic>
          <p:nvPicPr>
            <p:cNvPr id="21" name="Picture 20">
              <a:extLst>
                <a:ext uri="{FF2B5EF4-FFF2-40B4-BE49-F238E27FC236}">
                  <a16:creationId xmlns:a16="http://schemas.microsoft.com/office/drawing/2014/main" id="{A2B14BB3-51C7-0880-7235-7DE47523331C}"/>
                </a:ext>
              </a:extLst>
            </p:cNvPr>
            <p:cNvPicPr>
              <a:picLocks noChangeAspect="1"/>
            </p:cNvPicPr>
            <p:nvPr/>
          </p:nvPicPr>
          <p:blipFill>
            <a:blip r:embed="rId4"/>
            <a:srcRect l="30475" t="25942" r="64815" b="67956"/>
            <a:stretch>
              <a:fillRect/>
            </a:stretch>
          </p:blipFill>
          <p:spPr>
            <a:xfrm>
              <a:off x="2139801" y="3968696"/>
              <a:ext cx="180019" cy="180019"/>
            </a:xfrm>
            <a:custGeom>
              <a:avLst/>
              <a:gdLst>
                <a:gd name="connsiteX0" fmla="*/ 81827 w 163654"/>
                <a:gd name="connsiteY0" fmla="*/ 0 h 163654"/>
                <a:gd name="connsiteX1" fmla="*/ 163654 w 163654"/>
                <a:gd name="connsiteY1" fmla="*/ 81827 h 163654"/>
                <a:gd name="connsiteX2" fmla="*/ 81827 w 163654"/>
                <a:gd name="connsiteY2" fmla="*/ 163654 h 163654"/>
                <a:gd name="connsiteX3" fmla="*/ 0 w 163654"/>
                <a:gd name="connsiteY3" fmla="*/ 81827 h 163654"/>
                <a:gd name="connsiteX4" fmla="*/ 81827 w 163654"/>
                <a:gd name="connsiteY4" fmla="*/ 0 h 16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54" h="163654">
                  <a:moveTo>
                    <a:pt x="81827" y="0"/>
                  </a:moveTo>
                  <a:cubicBezTo>
                    <a:pt x="127019" y="0"/>
                    <a:pt x="163654" y="36635"/>
                    <a:pt x="163654" y="81827"/>
                  </a:cubicBezTo>
                  <a:cubicBezTo>
                    <a:pt x="163654" y="127019"/>
                    <a:pt x="127019" y="163654"/>
                    <a:pt x="81827" y="163654"/>
                  </a:cubicBezTo>
                  <a:cubicBezTo>
                    <a:pt x="36635" y="163654"/>
                    <a:pt x="0" y="127019"/>
                    <a:pt x="0" y="81827"/>
                  </a:cubicBezTo>
                  <a:cubicBezTo>
                    <a:pt x="0" y="36635"/>
                    <a:pt x="36635" y="0"/>
                    <a:pt x="81827" y="0"/>
                  </a:cubicBezTo>
                  <a:close/>
                </a:path>
              </a:pathLst>
            </a:custGeom>
          </p:spPr>
        </p:pic>
        <p:sp>
          <p:nvSpPr>
            <p:cNvPr id="22" name="Arrow: Down 21">
              <a:extLst>
                <a:ext uri="{FF2B5EF4-FFF2-40B4-BE49-F238E27FC236}">
                  <a16:creationId xmlns:a16="http://schemas.microsoft.com/office/drawing/2014/main" id="{281202E7-3B24-1A4F-E304-35128DCA7019}"/>
                </a:ext>
              </a:extLst>
            </p:cNvPr>
            <p:cNvSpPr/>
            <p:nvPr/>
          </p:nvSpPr>
          <p:spPr>
            <a:xfrm rot="18540000">
              <a:off x="3384859" y="5104274"/>
              <a:ext cx="156574" cy="356848"/>
            </a:xfrm>
            <a:prstGeom prst="downArrow">
              <a:avLst>
                <a:gd name="adj1" fmla="val 34451"/>
                <a:gd name="adj2" fmla="val 90642"/>
              </a:avLst>
            </a:prstGeom>
            <a:solidFill>
              <a:schemeClr val="tx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Autofit/>
            </a:bodyPr>
            <a:lstStyle>
              <a:defPPr>
                <a:defRPr lang="en-US"/>
              </a:defPPr>
              <a:lvl1pPr algn="l" defTabSz="609585" rtl="0" fontAlgn="base">
                <a:spcBef>
                  <a:spcPct val="0"/>
                </a:spcBef>
                <a:spcAft>
                  <a:spcPct val="0"/>
                </a:spcAft>
                <a:defRPr kern="1200">
                  <a:solidFill>
                    <a:schemeClr val="tx1"/>
                  </a:solidFill>
                  <a:latin typeface="Calibri" pitchFamily="34" charset="0"/>
                  <a:ea typeface="+mn-ea"/>
                  <a:cs typeface="Arial" charset="0"/>
                </a:defRPr>
              </a:lvl1pPr>
              <a:lvl2pPr marL="609585" algn="l" defTabSz="609585" rtl="0" fontAlgn="base">
                <a:spcBef>
                  <a:spcPct val="0"/>
                </a:spcBef>
                <a:spcAft>
                  <a:spcPct val="0"/>
                </a:spcAft>
                <a:defRPr kern="1200">
                  <a:solidFill>
                    <a:schemeClr val="tx1"/>
                  </a:solidFill>
                  <a:latin typeface="Calibri" pitchFamily="34" charset="0"/>
                  <a:ea typeface="+mn-ea"/>
                  <a:cs typeface="Arial" charset="0"/>
                </a:defRPr>
              </a:lvl2pPr>
              <a:lvl3pPr marL="1219170" algn="l" defTabSz="609585" rtl="0" fontAlgn="base">
                <a:spcBef>
                  <a:spcPct val="0"/>
                </a:spcBef>
                <a:spcAft>
                  <a:spcPct val="0"/>
                </a:spcAft>
                <a:defRPr kern="1200">
                  <a:solidFill>
                    <a:schemeClr val="tx1"/>
                  </a:solidFill>
                  <a:latin typeface="Calibri" pitchFamily="34" charset="0"/>
                  <a:ea typeface="+mn-ea"/>
                  <a:cs typeface="Arial" charset="0"/>
                </a:defRPr>
              </a:lvl3pPr>
              <a:lvl4pPr marL="1828754" algn="l" defTabSz="609585" rtl="0" fontAlgn="base">
                <a:spcBef>
                  <a:spcPct val="0"/>
                </a:spcBef>
                <a:spcAft>
                  <a:spcPct val="0"/>
                </a:spcAft>
                <a:defRPr kern="1200">
                  <a:solidFill>
                    <a:schemeClr val="tx1"/>
                  </a:solidFill>
                  <a:latin typeface="Calibri" pitchFamily="34" charset="0"/>
                  <a:ea typeface="+mn-ea"/>
                  <a:cs typeface="Arial" charset="0"/>
                </a:defRPr>
              </a:lvl4pPr>
              <a:lvl5pPr marL="2438339" algn="l" defTabSz="609585" rtl="0" fontAlgn="base">
                <a:spcBef>
                  <a:spcPct val="0"/>
                </a:spcBef>
                <a:spcAft>
                  <a:spcPct val="0"/>
                </a:spcAft>
                <a:defRPr kern="1200">
                  <a:solidFill>
                    <a:schemeClr val="tx1"/>
                  </a:solidFill>
                  <a:latin typeface="Calibri" pitchFamily="34" charset="0"/>
                  <a:ea typeface="+mn-ea"/>
                  <a:cs typeface="Arial" charset="0"/>
                </a:defRPr>
              </a:lvl5pPr>
              <a:lvl6pPr marL="3047924" algn="l" defTabSz="1219170" rtl="0" eaLnBrk="1" latinLnBrk="0" hangingPunct="1">
                <a:defRPr kern="1200">
                  <a:solidFill>
                    <a:schemeClr val="tx1"/>
                  </a:solidFill>
                  <a:latin typeface="Calibri" pitchFamily="34" charset="0"/>
                  <a:ea typeface="+mn-ea"/>
                  <a:cs typeface="Arial" charset="0"/>
                </a:defRPr>
              </a:lvl6pPr>
              <a:lvl7pPr marL="3657509" algn="l" defTabSz="1219170" rtl="0" eaLnBrk="1" latinLnBrk="0" hangingPunct="1">
                <a:defRPr kern="1200">
                  <a:solidFill>
                    <a:schemeClr val="tx1"/>
                  </a:solidFill>
                  <a:latin typeface="Calibri" pitchFamily="34" charset="0"/>
                  <a:ea typeface="+mn-ea"/>
                  <a:cs typeface="Arial" charset="0"/>
                </a:defRPr>
              </a:lvl7pPr>
              <a:lvl8pPr marL="4267093" algn="l" defTabSz="1219170" rtl="0" eaLnBrk="1" latinLnBrk="0" hangingPunct="1">
                <a:defRPr kern="1200">
                  <a:solidFill>
                    <a:schemeClr val="tx1"/>
                  </a:solidFill>
                  <a:latin typeface="Calibri" pitchFamily="34" charset="0"/>
                  <a:ea typeface="+mn-ea"/>
                  <a:cs typeface="Arial" charset="0"/>
                </a:defRPr>
              </a:lvl8pPr>
              <a:lvl9pPr marL="4876678" algn="l" defTabSz="1219170" rtl="0" eaLnBrk="1" latinLnBrk="0" hangingPunct="1">
                <a:defRPr kern="1200">
                  <a:solidFill>
                    <a:schemeClr val="tx1"/>
                  </a:solidFill>
                  <a:latin typeface="Calibri" pitchFamily="34" charset="0"/>
                  <a:ea typeface="+mn-ea"/>
                  <a:cs typeface="Arial"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a:ln>
                  <a:noFill/>
                </a:ln>
                <a:solidFill>
                  <a:srgbClr val="000000"/>
                </a:solidFill>
                <a:effectLst/>
                <a:uLnTx/>
                <a:uFillTx/>
                <a:latin typeface="Calibri" panose="020F0502020204030204" pitchFamily="34" charset="0"/>
                <a:ea typeface="+mn-ea"/>
                <a:cs typeface="Arial" charset="0"/>
              </a:endParaRPr>
            </a:p>
          </p:txBody>
        </p:sp>
      </p:grpSp>
      <p:sp>
        <p:nvSpPr>
          <p:cNvPr id="26" name="TextBox 25">
            <a:extLst>
              <a:ext uri="{FF2B5EF4-FFF2-40B4-BE49-F238E27FC236}">
                <a16:creationId xmlns:a16="http://schemas.microsoft.com/office/drawing/2014/main" id="{DA6949CD-56C2-ECE0-A88E-7C8BA764F5A3}"/>
              </a:ext>
            </a:extLst>
          </p:cNvPr>
          <p:cNvSpPr txBox="1"/>
          <p:nvPr/>
        </p:nvSpPr>
        <p:spPr>
          <a:xfrm>
            <a:off x="0" y="6542168"/>
            <a:ext cx="23759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figure courtesy of Naval Daver</a:t>
            </a:r>
          </a:p>
        </p:txBody>
      </p:sp>
      <p:sp>
        <p:nvSpPr>
          <p:cNvPr id="27" name="TextBox 26">
            <a:extLst>
              <a:ext uri="{FF2B5EF4-FFF2-40B4-BE49-F238E27FC236}">
                <a16:creationId xmlns:a16="http://schemas.microsoft.com/office/drawing/2014/main" id="{A591775A-E51E-4447-AD85-45CF0E53DABD}"/>
              </a:ext>
            </a:extLst>
          </p:cNvPr>
          <p:cNvSpPr txBox="1"/>
          <p:nvPr/>
        </p:nvSpPr>
        <p:spPr>
          <a:xfrm>
            <a:off x="7629904" y="6543836"/>
            <a:ext cx="4226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NG,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Mar;25(3):388-399.</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2196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2336-E929-DBDB-0418-301A3EF11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D7C45-D87B-8EC8-1903-A2994EE381D2}"/>
              </a:ext>
            </a:extLst>
          </p:cNvPr>
          <p:cNvSpPr>
            <a:spLocks noGrp="1"/>
          </p:cNvSpPr>
          <p:nvPr>
            <p:ph type="title"/>
          </p:nvPr>
        </p:nvSpPr>
        <p:spPr>
          <a:xfrm>
            <a:off x="838200" y="112076"/>
            <a:ext cx="10515600" cy="758325"/>
          </a:xfrm>
        </p:spPr>
        <p:txBody>
          <a:bodyPr/>
          <a:lstStyle/>
          <a:p>
            <a:pPr algn="ctr"/>
            <a:r>
              <a:rPr lang="en-US" b="1" dirty="0" err="1">
                <a:solidFill>
                  <a:srgbClr val="0070C0"/>
                </a:solidFill>
                <a:latin typeface="Calibri" panose="020F0502020204030204" pitchFamily="34" charset="0"/>
                <a:cs typeface="Calibri" panose="020F0502020204030204" pitchFamily="34" charset="0"/>
              </a:rPr>
              <a:t>Pivekimab</a:t>
            </a:r>
            <a:r>
              <a:rPr lang="en-US" b="1" dirty="0">
                <a:solidFill>
                  <a:srgbClr val="0070C0"/>
                </a:solidFill>
                <a:latin typeface="Calibri" panose="020F0502020204030204" pitchFamily="34" charset="0"/>
                <a:cs typeface="Calibri" panose="020F0502020204030204" pitchFamily="34" charset="0"/>
              </a:rPr>
              <a:t> </a:t>
            </a:r>
            <a:r>
              <a:rPr lang="en-US" b="1" dirty="0" err="1">
                <a:solidFill>
                  <a:srgbClr val="0070C0"/>
                </a:solidFill>
                <a:latin typeface="Calibri" panose="020F0502020204030204" pitchFamily="34" charset="0"/>
                <a:cs typeface="Calibri" panose="020F0502020204030204" pitchFamily="34" charset="0"/>
              </a:rPr>
              <a:t>sunirine</a:t>
            </a:r>
            <a:r>
              <a:rPr lang="en-US" b="1" dirty="0">
                <a:solidFill>
                  <a:srgbClr val="0070C0"/>
                </a:solidFill>
                <a:latin typeface="Calibri" panose="020F0502020204030204" pitchFamily="34" charset="0"/>
                <a:cs typeface="Calibri" panose="020F0502020204030204" pitchFamily="34" charset="0"/>
              </a:rPr>
              <a:t> (PVEK) in AML</a:t>
            </a:r>
          </a:p>
        </p:txBody>
      </p:sp>
      <p:sp>
        <p:nvSpPr>
          <p:cNvPr id="27" name="TextBox 26">
            <a:extLst>
              <a:ext uri="{FF2B5EF4-FFF2-40B4-BE49-F238E27FC236}">
                <a16:creationId xmlns:a16="http://schemas.microsoft.com/office/drawing/2014/main" id="{18588027-1355-98ED-D8EE-0E49D3424A45}"/>
              </a:ext>
            </a:extLst>
          </p:cNvPr>
          <p:cNvSpPr txBox="1"/>
          <p:nvPr/>
        </p:nvSpPr>
        <p:spPr>
          <a:xfrm>
            <a:off x="7629904" y="6543836"/>
            <a:ext cx="4226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NG, et al.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Mar;25(3):388-399.</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29" descr="A graph showing a number of patients&#10;&#10;AI-generated content may be incorrect.">
            <a:extLst>
              <a:ext uri="{FF2B5EF4-FFF2-40B4-BE49-F238E27FC236}">
                <a16:creationId xmlns:a16="http://schemas.microsoft.com/office/drawing/2014/main" id="{3FC54B15-68F3-4230-6BC8-232FCEA16F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8629" y="2441072"/>
            <a:ext cx="6525348" cy="3346664"/>
          </a:xfrm>
          <a:prstGeom prst="rect">
            <a:avLst/>
          </a:prstGeom>
        </p:spPr>
      </p:pic>
      <p:sp>
        <p:nvSpPr>
          <p:cNvPr id="31" name="TextBox 30">
            <a:extLst>
              <a:ext uri="{FF2B5EF4-FFF2-40B4-BE49-F238E27FC236}">
                <a16:creationId xmlns:a16="http://schemas.microsoft.com/office/drawing/2014/main" id="{78B062C9-1828-7493-A22E-4318CB661D23}"/>
              </a:ext>
            </a:extLst>
          </p:cNvPr>
          <p:cNvSpPr txBox="1"/>
          <p:nvPr/>
        </p:nvSpPr>
        <p:spPr>
          <a:xfrm>
            <a:off x="664532" y="1631373"/>
            <a:ext cx="58000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Response in Patients Receiving Schedule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(once every 3 weeks, on day 1 of a 3-week cycle)</a:t>
            </a:r>
          </a:p>
        </p:txBody>
      </p:sp>
      <p:pic>
        <p:nvPicPr>
          <p:cNvPr id="33" name="Picture 32" descr="A table of medical information&#10;&#10;AI-generated content may be incorrect.">
            <a:extLst>
              <a:ext uri="{FF2B5EF4-FFF2-40B4-BE49-F238E27FC236}">
                <a16:creationId xmlns:a16="http://schemas.microsoft.com/office/drawing/2014/main" id="{F9AFE964-07EB-C83B-7DAB-E6E5D0BDCA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82468" y="1568524"/>
            <a:ext cx="4445000" cy="4699000"/>
          </a:xfrm>
          <a:prstGeom prst="rect">
            <a:avLst/>
          </a:prstGeom>
        </p:spPr>
      </p:pic>
    </p:spTree>
    <p:extLst>
      <p:ext uri="{BB962C8B-B14F-4D97-AF65-F5344CB8AC3E}">
        <p14:creationId xmlns:p14="http://schemas.microsoft.com/office/powerpoint/2010/main" val="325719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9475-5066-4B1F-877E-478183B24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FA28E-03A6-2264-2580-05DEAEE0BADB}"/>
              </a:ext>
            </a:extLst>
          </p:cNvPr>
          <p:cNvSpPr>
            <a:spLocks noGrp="1"/>
          </p:cNvSpPr>
          <p:nvPr>
            <p:ph type="title"/>
          </p:nvPr>
        </p:nvSpPr>
        <p:spPr>
          <a:xfrm>
            <a:off x="838200" y="112076"/>
            <a:ext cx="10515600" cy="758325"/>
          </a:xfrm>
        </p:spPr>
        <p:txBody>
          <a:bodyPr>
            <a:normAutofit/>
          </a:bodyPr>
          <a:lstStyle/>
          <a:p>
            <a:pPr algn="ctr"/>
            <a:r>
              <a:rPr lang="en-US" sz="3600" b="1" dirty="0" err="1">
                <a:solidFill>
                  <a:srgbClr val="0070C0"/>
                </a:solidFill>
                <a:latin typeface="Calibri" panose="020F0502020204030204" pitchFamily="34" charset="0"/>
                <a:cs typeface="Calibri" panose="020F0502020204030204" pitchFamily="34" charset="0"/>
              </a:rPr>
              <a:t>Pivekimab</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sunirine</a:t>
            </a:r>
            <a:r>
              <a:rPr lang="en-US" sz="3600" b="1" dirty="0">
                <a:solidFill>
                  <a:srgbClr val="0070C0"/>
                </a:solidFill>
                <a:latin typeface="Calibri" panose="020F0502020204030204" pitchFamily="34" charset="0"/>
                <a:cs typeface="Calibri" panose="020F0502020204030204" pitchFamily="34" charset="0"/>
              </a:rPr>
              <a:t> (PVEK) with VEN/AZA in ND AML</a:t>
            </a:r>
          </a:p>
        </p:txBody>
      </p:sp>
      <p:sp>
        <p:nvSpPr>
          <p:cNvPr id="4" name="TextBox 3">
            <a:extLst>
              <a:ext uri="{FF2B5EF4-FFF2-40B4-BE49-F238E27FC236}">
                <a16:creationId xmlns:a16="http://schemas.microsoft.com/office/drawing/2014/main" id="{A217D957-A313-635A-40BD-759E71D51DBA}"/>
              </a:ext>
            </a:extLst>
          </p:cNvPr>
          <p:cNvSpPr txBox="1"/>
          <p:nvPr/>
        </p:nvSpPr>
        <p:spPr>
          <a:xfrm>
            <a:off x="108857" y="6488640"/>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Daver N, et al. ASH 2025 #651, Sunday 12/7 5-5:15PM</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D3E03BF-FE5A-EDF2-D449-9E0DED7B8775}"/>
              </a:ext>
            </a:extLst>
          </p:cNvPr>
          <p:cNvSpPr txBox="1"/>
          <p:nvPr/>
        </p:nvSpPr>
        <p:spPr>
          <a:xfrm>
            <a:off x="511629" y="920621"/>
            <a:ext cx="11213525"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Dose expansion phase of an ongoing, Phase 1b/2 study of 1L PVEK+VEN+AZA in unfit adults with AML deemed CD123-positive by investigator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Unfit pts were aged ≥75 years (yr), or aged &lt;75 yr with ECOG PS score 2–3, or ≥1 defined comorbidity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Pts received PVEK (0.045 mg/kg, intravenous [IV]) on D7 and VEN (400 mg equivalent, oral) daily in a 28-D cycle (cohort 1 received ≥14 D of VEN; cohort 2 received 28 D of VEN) and AZA (up to 75 mg/m2, subcutaneous or IV) on D1–7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 a median follow-up of 10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 63.3%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CR/</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CRi</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79.6%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CRh</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pts who achieved CR or CR/</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an MRD-evaluable sample, 92% (23/25) and 90% (27/30) achieved flow cytometry MRD negativity (&lt;0.1%)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most common (≥50% of pts) any grade treatment-emergent adverse events (AEs) were neutropenia/neutrophil count decreased and thrombocytopenia/platelet count decreased (both 69%); constipation (61%); and peripheral edema (51%)</a:t>
            </a:r>
          </a:p>
        </p:txBody>
      </p:sp>
    </p:spTree>
    <p:extLst>
      <p:ext uri="{BB962C8B-B14F-4D97-AF65-F5344CB8AC3E}">
        <p14:creationId xmlns:p14="http://schemas.microsoft.com/office/powerpoint/2010/main" val="115387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4E865AA-5F39-84C2-1D5D-02412991EEDC}"/>
              </a:ext>
            </a:extLst>
          </p:cNvPr>
          <p:cNvPicPr>
            <a:picLocks noChangeAspect="1"/>
          </p:cNvPicPr>
          <p:nvPr/>
        </p:nvPicPr>
        <p:blipFill>
          <a:blip r:embed="rId3">
            <a:lum contrast="20000"/>
          </a:blip>
          <a:stretch>
            <a:fillRect/>
          </a:stretch>
        </p:blipFill>
        <p:spPr>
          <a:xfrm>
            <a:off x="3049083" y="1023977"/>
            <a:ext cx="4376797" cy="3559976"/>
          </a:xfrm>
          <a:prstGeom prst="rect">
            <a:avLst/>
          </a:prstGeom>
        </p:spPr>
      </p:pic>
      <p:pic>
        <p:nvPicPr>
          <p:cNvPr id="35" name="Picture 34">
            <a:extLst>
              <a:ext uri="{FF2B5EF4-FFF2-40B4-BE49-F238E27FC236}">
                <a16:creationId xmlns:a16="http://schemas.microsoft.com/office/drawing/2014/main" id="{36146C73-1108-991E-106E-70285A54A8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718090" y="2800883"/>
            <a:ext cx="4318790" cy="2225275"/>
          </a:xfrm>
          <a:prstGeom prst="rect">
            <a:avLst/>
          </a:prstGeom>
        </p:spPr>
      </p:pic>
      <p:pic>
        <p:nvPicPr>
          <p:cNvPr id="36" name="Picture 35">
            <a:extLst>
              <a:ext uri="{FF2B5EF4-FFF2-40B4-BE49-F238E27FC236}">
                <a16:creationId xmlns:a16="http://schemas.microsoft.com/office/drawing/2014/main" id="{27F916DB-6464-F246-3EC0-8CABC5191D9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704633" y="714539"/>
            <a:ext cx="4200763" cy="2211906"/>
          </a:xfrm>
          <a:prstGeom prst="rect">
            <a:avLst/>
          </a:prstGeom>
        </p:spPr>
      </p:pic>
      <p:sp>
        <p:nvSpPr>
          <p:cNvPr id="37" name="TextBox 36">
            <a:extLst>
              <a:ext uri="{FF2B5EF4-FFF2-40B4-BE49-F238E27FC236}">
                <a16:creationId xmlns:a16="http://schemas.microsoft.com/office/drawing/2014/main" id="{5F9C69BD-0749-C6B4-F35B-EA924B1CBA6E}"/>
              </a:ext>
            </a:extLst>
          </p:cNvPr>
          <p:cNvSpPr txBox="1"/>
          <p:nvPr/>
        </p:nvSpPr>
        <p:spPr>
          <a:xfrm>
            <a:off x="8032528" y="6550222"/>
            <a:ext cx="41594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Montesinos P, et al.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J Clin Oncol</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2025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epub</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online)</a:t>
            </a:r>
          </a:p>
        </p:txBody>
      </p:sp>
      <p:pic>
        <p:nvPicPr>
          <p:cNvPr id="40" name="Picture 39">
            <a:extLst>
              <a:ext uri="{FF2B5EF4-FFF2-40B4-BE49-F238E27FC236}">
                <a16:creationId xmlns:a16="http://schemas.microsoft.com/office/drawing/2014/main" id="{0EEF6881-0B58-EB6F-E1E1-DD511EB7D307}"/>
              </a:ext>
            </a:extLst>
          </p:cNvPr>
          <p:cNvPicPr>
            <a:picLocks noChangeAspect="1"/>
          </p:cNvPicPr>
          <p:nvPr/>
        </p:nvPicPr>
        <p:blipFill>
          <a:blip r:embed="rId8"/>
          <a:stretch>
            <a:fillRect/>
          </a:stretch>
        </p:blipFill>
        <p:spPr>
          <a:xfrm>
            <a:off x="382858" y="1556323"/>
            <a:ext cx="2770331" cy="784217"/>
          </a:xfrm>
          <a:prstGeom prst="rect">
            <a:avLst/>
          </a:prstGeom>
        </p:spPr>
      </p:pic>
      <p:sp>
        <p:nvSpPr>
          <p:cNvPr id="42" name="Content Placeholder 2">
            <a:extLst>
              <a:ext uri="{FF2B5EF4-FFF2-40B4-BE49-F238E27FC236}">
                <a16:creationId xmlns:a16="http://schemas.microsoft.com/office/drawing/2014/main" id="{12B3A5B8-61CE-5926-8C33-8B6399FD192A}"/>
              </a:ext>
            </a:extLst>
          </p:cNvPr>
          <p:cNvSpPr txBox="1">
            <a:spLocks/>
          </p:cNvSpPr>
          <p:nvPr/>
        </p:nvSpPr>
        <p:spPr>
          <a:xfrm>
            <a:off x="299728" y="4949959"/>
            <a:ext cx="7418362" cy="16002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median f/u= 39 months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EFS and OS significantly longer with </a:t>
            </a:r>
            <a:r>
              <a:rPr kumimoji="0" lang="en-US" sz="2100" b="0" i="0" u="none" strike="noStrike" kern="1200" cap="none" spc="0" normalizeH="0" baseline="0" noProof="0" dirty="0" err="1">
                <a:ln>
                  <a:noFill/>
                </a:ln>
                <a:solidFill>
                  <a:prstClr val="black"/>
                </a:solidFill>
                <a:effectLst/>
                <a:uLnTx/>
                <a:uFillTx/>
                <a:latin typeface="Aptos" panose="02110004020202020204"/>
                <a:ea typeface="+mn-ea"/>
                <a:cs typeface="+mn-cs"/>
              </a:rPr>
              <a:t>quizartinib</a:t>
            </a: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Principal group benefitted: </a:t>
            </a:r>
            <a:r>
              <a:rPr kumimoji="0" lang="en-US" sz="1600" b="0" i="1" u="none" strike="noStrike" kern="1200" cap="none" spc="0" normalizeH="0" baseline="0" noProof="0" dirty="0">
                <a:ln>
                  <a:noFill/>
                </a:ln>
                <a:solidFill>
                  <a:prstClr val="black"/>
                </a:solidFill>
                <a:effectLst/>
                <a:uLnTx/>
                <a:uFillTx/>
                <a:latin typeface="Aptos" panose="02110004020202020204"/>
                <a:ea typeface="+mn-ea"/>
                <a:cs typeface="+mn-cs"/>
              </a:rPr>
              <a:t>NPM1+</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(quiz 3-year OS = 90% vs. 71%)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No survival benefit in ELN adverse group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OS benefit over placebo maintained even among patients who did not receive HSCT</a:t>
            </a: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Aptos" panose="02110004020202020204"/>
                <a:ea typeface="+mn-ea"/>
                <a:cs typeface="+mn-cs"/>
              </a:rPr>
              <a:t>Phase 3 now underway (Quantum Wild, NCT06578247)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Title 1">
            <a:extLst>
              <a:ext uri="{FF2B5EF4-FFF2-40B4-BE49-F238E27FC236}">
                <a16:creationId xmlns:a16="http://schemas.microsoft.com/office/drawing/2014/main" id="{FBA9ABFD-597F-5798-F292-DCB1B8FD519D}"/>
              </a:ext>
            </a:extLst>
          </p:cNvPr>
          <p:cNvSpPr txBox="1">
            <a:spLocks/>
          </p:cNvSpPr>
          <p:nvPr/>
        </p:nvSpPr>
        <p:spPr>
          <a:xfrm>
            <a:off x="905603" y="2446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0E2841">
                    <a:lumMod val="75000"/>
                    <a:lumOff val="25000"/>
                  </a:srgbClr>
                </a:solidFill>
                <a:effectLst/>
                <a:uLnTx/>
                <a:uFillTx/>
                <a:latin typeface="Calibri" panose="020F0502020204030204" pitchFamily="34" charset="0"/>
                <a:ea typeface="+mj-ea"/>
                <a:cs typeface="Calibri" panose="020F0502020204030204" pitchFamily="34" charset="0"/>
              </a:rPr>
              <a:t>QuiWI</a:t>
            </a:r>
            <a:r>
              <a:rPr kumimoji="0" lang="en-US" sz="4400" b="1"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j-ea"/>
                <a:cs typeface="Calibri" panose="020F0502020204030204" pitchFamily="34" charset="0"/>
              </a:rPr>
              <a:t> study</a:t>
            </a:r>
          </a:p>
        </p:txBody>
      </p:sp>
      <p:pic>
        <p:nvPicPr>
          <p:cNvPr id="45" name="Picture 44">
            <a:extLst>
              <a:ext uri="{FF2B5EF4-FFF2-40B4-BE49-F238E27FC236}">
                <a16:creationId xmlns:a16="http://schemas.microsoft.com/office/drawing/2014/main" id="{29CDA127-8B59-E3AA-F066-399F036D12AC}"/>
              </a:ext>
            </a:extLst>
          </p:cNvPr>
          <p:cNvPicPr>
            <a:picLocks noChangeAspect="1"/>
          </p:cNvPicPr>
          <p:nvPr/>
        </p:nvPicPr>
        <p:blipFill>
          <a:blip r:embed="rId9"/>
          <a:stretch>
            <a:fillRect/>
          </a:stretch>
        </p:blipFill>
        <p:spPr>
          <a:xfrm>
            <a:off x="299728" y="3591971"/>
            <a:ext cx="2770332" cy="736680"/>
          </a:xfrm>
          <a:prstGeom prst="rect">
            <a:avLst/>
          </a:prstGeom>
        </p:spPr>
      </p:pic>
    </p:spTree>
    <p:extLst>
      <p:ext uri="{BB962C8B-B14F-4D97-AF65-F5344CB8AC3E}">
        <p14:creationId xmlns:p14="http://schemas.microsoft.com/office/powerpoint/2010/main" val="127786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36C9-2741-E447-6C1D-E0DC53A385D7}"/>
              </a:ext>
            </a:extLst>
          </p:cNvPr>
          <p:cNvSpPr>
            <a:spLocks noGrp="1"/>
          </p:cNvSpPr>
          <p:nvPr>
            <p:ph type="title"/>
          </p:nvPr>
        </p:nvSpPr>
        <p:spPr>
          <a:xfrm>
            <a:off x="838200" y="18255"/>
            <a:ext cx="10515600" cy="819945"/>
          </a:xfrm>
        </p:spPr>
        <p:txBody>
          <a:bodyPr/>
          <a:lstStyle/>
          <a:p>
            <a:pPr algn="ctr"/>
            <a:r>
              <a:rPr lang="en-US" b="1" dirty="0">
                <a:solidFill>
                  <a:srgbClr val="0070C0"/>
                </a:solidFill>
                <a:latin typeface="Calibri" panose="020F0502020204030204" pitchFamily="34" charset="0"/>
                <a:cs typeface="Calibri" panose="020F0502020204030204" pitchFamily="34" charset="0"/>
              </a:rPr>
              <a:t>Conclusions</a:t>
            </a:r>
          </a:p>
        </p:txBody>
      </p:sp>
      <p:sp>
        <p:nvSpPr>
          <p:cNvPr id="3" name="Content Placeholder 2">
            <a:extLst>
              <a:ext uri="{FF2B5EF4-FFF2-40B4-BE49-F238E27FC236}">
                <a16:creationId xmlns:a16="http://schemas.microsoft.com/office/drawing/2014/main" id="{2A7E6800-C273-1AF0-A567-4C83D31194F8}"/>
              </a:ext>
            </a:extLst>
          </p:cNvPr>
          <p:cNvSpPr>
            <a:spLocks noGrp="1"/>
          </p:cNvSpPr>
          <p:nvPr>
            <p:ph idx="1"/>
          </p:nvPr>
        </p:nvSpPr>
        <p:spPr>
          <a:xfrm>
            <a:off x="838200" y="965200"/>
            <a:ext cx="11125200" cy="5338763"/>
          </a:xfrm>
        </p:spPr>
        <p:txBody>
          <a:bodyPr>
            <a:normAutofit fontScale="92500"/>
          </a:bodyPr>
          <a:lstStyle/>
          <a:p>
            <a:r>
              <a:rPr lang="en-US" dirty="0"/>
              <a:t>Rapid integrated genomics now risk stratify patients within days</a:t>
            </a:r>
          </a:p>
          <a:p>
            <a:pPr lvl="1"/>
            <a:r>
              <a:rPr lang="en-US" dirty="0"/>
              <a:t>NCI </a:t>
            </a:r>
            <a:r>
              <a:rPr lang="en-US" dirty="0" err="1"/>
              <a:t>Myelomatch</a:t>
            </a:r>
            <a:r>
              <a:rPr lang="en-US" dirty="0"/>
              <a:t> program brings this approach to the masses</a:t>
            </a:r>
          </a:p>
          <a:p>
            <a:pPr lvl="1"/>
            <a:endParaRPr lang="en-US" dirty="0"/>
          </a:p>
          <a:p>
            <a:r>
              <a:rPr lang="en-US" dirty="0"/>
              <a:t>If no molecular therapeutic target is found, prognosis is dependent upon:</a:t>
            </a:r>
          </a:p>
          <a:p>
            <a:pPr lvl="1"/>
            <a:r>
              <a:rPr lang="en-US" dirty="0"/>
              <a:t>presence of favorable markers (</a:t>
            </a:r>
            <a:r>
              <a:rPr lang="en-US" dirty="0" err="1"/>
              <a:t>e.g</a:t>
            </a:r>
            <a:r>
              <a:rPr lang="en-US" dirty="0"/>
              <a:t> CEBPA </a:t>
            </a:r>
            <a:r>
              <a:rPr lang="en-US" dirty="0" err="1"/>
              <a:t>bZIP</a:t>
            </a:r>
            <a:r>
              <a:rPr lang="en-US" dirty="0"/>
              <a:t> in-frame indel mutations)</a:t>
            </a:r>
          </a:p>
          <a:p>
            <a:pPr lvl="1"/>
            <a:r>
              <a:rPr lang="en-US" dirty="0"/>
              <a:t>absence of </a:t>
            </a:r>
            <a:r>
              <a:rPr lang="en-US" i="1" dirty="0"/>
              <a:t>TP53</a:t>
            </a:r>
            <a:r>
              <a:rPr lang="en-US" dirty="0"/>
              <a:t> mutation</a:t>
            </a:r>
          </a:p>
          <a:p>
            <a:pPr lvl="1"/>
            <a:r>
              <a:rPr lang="en-US" dirty="0"/>
              <a:t>The ultimate goal is HSCT for non-favorable risk patients and/or patients who remain MRD+ after 2 cycles of IC or up to 4 cycles of </a:t>
            </a:r>
            <a:r>
              <a:rPr lang="en-US" dirty="0" err="1"/>
              <a:t>aza</a:t>
            </a:r>
            <a:r>
              <a:rPr lang="en-US" dirty="0"/>
              <a:t>/</a:t>
            </a:r>
            <a:r>
              <a:rPr lang="en-US" dirty="0" err="1"/>
              <a:t>ven</a:t>
            </a:r>
            <a:endParaRPr lang="en-US" dirty="0"/>
          </a:p>
          <a:p>
            <a:endParaRPr lang="en-US" dirty="0"/>
          </a:p>
          <a:p>
            <a:r>
              <a:rPr lang="en-US" dirty="0"/>
              <a:t>Several novel approaches show promise:</a:t>
            </a:r>
          </a:p>
          <a:p>
            <a:pPr lvl="1"/>
            <a:r>
              <a:rPr lang="en-US" dirty="0"/>
              <a:t>adding venetoclax to HMA or intensive (or highly intensive) chemotherapy</a:t>
            </a:r>
          </a:p>
          <a:p>
            <a:pPr lvl="1"/>
            <a:r>
              <a:rPr lang="en-US" dirty="0"/>
              <a:t>novel ADCs (PVEK) or signaling inhibitors (</a:t>
            </a:r>
            <a:r>
              <a:rPr lang="en-US" dirty="0" err="1"/>
              <a:t>quizartinib</a:t>
            </a:r>
            <a:r>
              <a:rPr lang="en-US" dirty="0"/>
              <a:t>) may achieve similar gains to much more intensive regimens and warrant prospective randomized comparisons</a:t>
            </a:r>
          </a:p>
        </p:txBody>
      </p:sp>
    </p:spTree>
    <p:extLst>
      <p:ext uri="{BB962C8B-B14F-4D97-AF65-F5344CB8AC3E}">
        <p14:creationId xmlns:p14="http://schemas.microsoft.com/office/powerpoint/2010/main" val="3033669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Perl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56145308"/>
              </p:ext>
            </p:extLst>
          </p:nvPr>
        </p:nvGraphicFramePr>
        <p:xfrm>
          <a:off x="916516" y="1905000"/>
          <a:ext cx="10430953" cy="4287748"/>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Daiichi Sankyo Inc, Johnson &amp; Johnson, Rigel Pharmaceuticals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Daiichi Sankyo Inc, Foghorn Therapeutics,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7920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Daiichi Sankyo Inc,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092303"/>
                  </a:ext>
                </a:extLst>
              </a:tr>
              <a:tr h="79208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Foghorn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5154607"/>
                  </a:ext>
                </a:extLst>
              </a:tr>
              <a:tr h="792088">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Beat AML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6408108"/>
                  </a:ext>
                </a:extLst>
              </a:tr>
            </a:tbl>
          </a:graphicData>
        </a:graphic>
      </p:graphicFrame>
    </p:spTree>
    <p:custDataLst>
      <p:tags r:id="rId1"/>
    </p:custDataLst>
    <p:extLst>
      <p:ext uri="{BB962C8B-B14F-4D97-AF65-F5344CB8AC3E}">
        <p14:creationId xmlns:p14="http://schemas.microsoft.com/office/powerpoint/2010/main" val="508354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DD4B-3A89-08C3-0AEE-284B76258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BC746-18E0-4D45-A9EB-F919E6731F99}"/>
              </a:ext>
            </a:extLst>
          </p:cNvPr>
          <p:cNvSpPr>
            <a:spLocks noGrp="1"/>
          </p:cNvSpPr>
          <p:nvPr>
            <p:ph type="title"/>
          </p:nvPr>
        </p:nvSpPr>
        <p:spPr>
          <a:xfrm>
            <a:off x="912286" y="22302"/>
            <a:ext cx="10358967" cy="6835698"/>
          </a:xfrm>
        </p:spPr>
        <p:txBody>
          <a:bodyPr/>
          <a:lstStyle/>
          <a:p>
            <a:r>
              <a:rPr lang="en-US" sz="4400" dirty="0"/>
              <a:t>Investigator </a:t>
            </a:r>
            <a:br>
              <a:rPr lang="en-US" sz="4400" dirty="0"/>
            </a:br>
            <a:r>
              <a:rPr lang="en-US" sz="4400" dirty="0"/>
              <a:t>Survey Results</a:t>
            </a:r>
          </a:p>
        </p:txBody>
      </p:sp>
    </p:spTree>
    <p:extLst>
      <p:ext uri="{BB962C8B-B14F-4D97-AF65-F5344CB8AC3E}">
        <p14:creationId xmlns:p14="http://schemas.microsoft.com/office/powerpoint/2010/main" val="97307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B2327-A73C-18DC-E270-57E6BA721E22}"/>
              </a:ext>
            </a:extLst>
          </p:cNvPr>
          <p:cNvSpPr>
            <a:spLocks noGrp="1"/>
          </p:cNvSpPr>
          <p:nvPr>
            <p:ph idx="46"/>
          </p:nvPr>
        </p:nvSpPr>
        <p:spPr/>
        <p:txBody>
          <a:bodyPr/>
          <a:lstStyle/>
          <a:p>
            <a:r>
              <a:rPr lang="en-US" dirty="0"/>
              <a:t>HMA + venetoclax (no preference for HMA)</a:t>
            </a:r>
          </a:p>
        </p:txBody>
      </p:sp>
      <p:sp>
        <p:nvSpPr>
          <p:cNvPr id="3" name="Content Placeholder 2">
            <a:extLst>
              <a:ext uri="{FF2B5EF4-FFF2-40B4-BE49-F238E27FC236}">
                <a16:creationId xmlns:a16="http://schemas.microsoft.com/office/drawing/2014/main" id="{B1333E04-DD11-AD32-A0FC-F09E99B4FC0D}"/>
              </a:ext>
            </a:extLst>
          </p:cNvPr>
          <p:cNvSpPr>
            <a:spLocks noGrp="1"/>
          </p:cNvSpPr>
          <p:nvPr>
            <p:ph idx="47"/>
          </p:nvPr>
        </p:nvSpPr>
        <p:spPr/>
        <p:txBody>
          <a:bodyPr/>
          <a:lstStyle/>
          <a:p>
            <a:r>
              <a:rPr lang="en-US" dirty="0"/>
              <a:t>Decitabine + </a:t>
            </a:r>
            <a:r>
              <a:rPr lang="en-US" dirty="0" err="1"/>
              <a:t>venetoclax</a:t>
            </a:r>
            <a:r>
              <a:rPr lang="en-US" dirty="0"/>
              <a:t> </a:t>
            </a:r>
          </a:p>
        </p:txBody>
      </p:sp>
      <p:sp>
        <p:nvSpPr>
          <p:cNvPr id="4" name="Content Placeholder 3">
            <a:extLst>
              <a:ext uri="{FF2B5EF4-FFF2-40B4-BE49-F238E27FC236}">
                <a16:creationId xmlns:a16="http://schemas.microsoft.com/office/drawing/2014/main" id="{424CA330-0E77-9B0C-BAA2-69CFEA763AF4}"/>
              </a:ext>
            </a:extLst>
          </p:cNvPr>
          <p:cNvSpPr>
            <a:spLocks noGrp="1"/>
          </p:cNvSpPr>
          <p:nvPr>
            <p:ph idx="48"/>
          </p:nvPr>
        </p:nvSpPr>
        <p:spPr/>
        <p:txBody>
          <a:bodyPr/>
          <a:lstStyle/>
          <a:p>
            <a:r>
              <a:rPr lang="en-US" dirty="0"/>
              <a:t>HMA + </a:t>
            </a:r>
            <a:r>
              <a:rPr lang="en-US" dirty="0" err="1"/>
              <a:t>venetoclax</a:t>
            </a:r>
            <a:r>
              <a:rPr lang="en-US" dirty="0"/>
              <a:t> (no preference for HMA) </a:t>
            </a:r>
          </a:p>
        </p:txBody>
      </p:sp>
      <p:sp>
        <p:nvSpPr>
          <p:cNvPr id="5" name="Content Placeholder 4">
            <a:extLst>
              <a:ext uri="{FF2B5EF4-FFF2-40B4-BE49-F238E27FC236}">
                <a16:creationId xmlns:a16="http://schemas.microsoft.com/office/drawing/2014/main" id="{D8FB4DC5-3E40-92CB-0120-A53BD5ABC5DE}"/>
              </a:ext>
            </a:extLst>
          </p:cNvPr>
          <p:cNvSpPr>
            <a:spLocks noGrp="1"/>
          </p:cNvSpPr>
          <p:nvPr>
            <p:ph idx="49"/>
          </p:nvPr>
        </p:nvSpPr>
        <p:spPr/>
        <p:txBody>
          <a:bodyPr/>
          <a:lstStyle/>
          <a:p>
            <a:r>
              <a:rPr lang="en-US" dirty="0"/>
              <a:t>Azacitidine + venetoclax </a:t>
            </a:r>
          </a:p>
        </p:txBody>
      </p:sp>
      <p:sp>
        <p:nvSpPr>
          <p:cNvPr id="6" name="Content Placeholder 5">
            <a:extLst>
              <a:ext uri="{FF2B5EF4-FFF2-40B4-BE49-F238E27FC236}">
                <a16:creationId xmlns:a16="http://schemas.microsoft.com/office/drawing/2014/main" id="{06771C53-B552-B4E6-2260-ED9D86131F8F}"/>
              </a:ext>
            </a:extLst>
          </p:cNvPr>
          <p:cNvSpPr>
            <a:spLocks noGrp="1"/>
          </p:cNvSpPr>
          <p:nvPr>
            <p:ph idx="50"/>
          </p:nvPr>
        </p:nvSpPr>
        <p:spPr/>
        <p:txBody>
          <a:bodyPr/>
          <a:lstStyle/>
          <a:p>
            <a:r>
              <a:rPr lang="en-US" dirty="0"/>
              <a:t>Azacitidine + </a:t>
            </a:r>
            <a:r>
              <a:rPr lang="en-US" dirty="0" err="1"/>
              <a:t>venetoclax</a:t>
            </a:r>
            <a:r>
              <a:rPr lang="en-US" dirty="0"/>
              <a:t> </a:t>
            </a:r>
          </a:p>
        </p:txBody>
      </p:sp>
      <p:sp>
        <p:nvSpPr>
          <p:cNvPr id="7" name="Content Placeholder 6">
            <a:extLst>
              <a:ext uri="{FF2B5EF4-FFF2-40B4-BE49-F238E27FC236}">
                <a16:creationId xmlns:a16="http://schemas.microsoft.com/office/drawing/2014/main" id="{84878054-87D4-CD37-522A-92965ABA2A60}"/>
              </a:ext>
            </a:extLst>
          </p:cNvPr>
          <p:cNvSpPr>
            <a:spLocks noGrp="1"/>
          </p:cNvSpPr>
          <p:nvPr>
            <p:ph idx="51"/>
          </p:nvPr>
        </p:nvSpPr>
        <p:spPr/>
        <p:txBody>
          <a:bodyPr/>
          <a:lstStyle/>
          <a:p>
            <a:r>
              <a:rPr lang="en-US" dirty="0"/>
              <a:t>Oral decitabine (decitabine/</a:t>
            </a:r>
            <a:r>
              <a:rPr lang="en-US" dirty="0" err="1"/>
              <a:t>cedazuridine</a:t>
            </a:r>
            <a:r>
              <a:rPr lang="en-US" dirty="0"/>
              <a:t>) + </a:t>
            </a:r>
            <a:r>
              <a:rPr lang="en-US" dirty="0" err="1"/>
              <a:t>venetoclax</a:t>
            </a:r>
            <a:r>
              <a:rPr lang="en-US" dirty="0"/>
              <a:t> </a:t>
            </a:r>
          </a:p>
        </p:txBody>
      </p:sp>
      <p:sp>
        <p:nvSpPr>
          <p:cNvPr id="8" name="Title 7">
            <a:extLst>
              <a:ext uri="{FF2B5EF4-FFF2-40B4-BE49-F238E27FC236}">
                <a16:creationId xmlns:a16="http://schemas.microsoft.com/office/drawing/2014/main" id="{457C591C-A0D7-0BF0-86D9-44190F0802AC}"/>
              </a:ext>
            </a:extLst>
          </p:cNvPr>
          <p:cNvSpPr>
            <a:spLocks noGrp="1"/>
          </p:cNvSpPr>
          <p:nvPr>
            <p:ph type="title"/>
          </p:nvPr>
        </p:nvSpPr>
        <p:spPr/>
        <p:txBody>
          <a:bodyPr/>
          <a:lstStyle/>
          <a:p>
            <a:r>
              <a:rPr lang="en-US" sz="2200" dirty="0"/>
              <a:t>Regulatory and reimbursement issues aside, which initial treatment would you generally recommend for a </a:t>
            </a:r>
            <a:r>
              <a:rPr lang="en-US" sz="2200" u="sng" dirty="0"/>
              <a:t>35-year-old</a:t>
            </a:r>
            <a:r>
              <a:rPr lang="en-US" sz="2200" dirty="0"/>
              <a:t> patient with AML and a TP53 mutation with a variant allele frequency (VAF) of 55% and complex karyotype who was eligible for intensive chemotherapy?</a:t>
            </a:r>
          </a:p>
        </p:txBody>
      </p:sp>
      <p:sp>
        <p:nvSpPr>
          <p:cNvPr id="9" name="Content Placeholder 8">
            <a:extLst>
              <a:ext uri="{FF2B5EF4-FFF2-40B4-BE49-F238E27FC236}">
                <a16:creationId xmlns:a16="http://schemas.microsoft.com/office/drawing/2014/main" id="{94C10915-0413-4973-D8FC-9AF02DE70869}"/>
              </a:ext>
            </a:extLst>
          </p:cNvPr>
          <p:cNvSpPr>
            <a:spLocks noGrp="1"/>
          </p:cNvSpPr>
          <p:nvPr>
            <p:ph idx="52"/>
          </p:nvPr>
        </p:nvSpPr>
        <p:spPr/>
        <p:txBody>
          <a:bodyPr/>
          <a:lstStyle/>
          <a:p>
            <a:r>
              <a:rPr lang="en-US" dirty="0"/>
              <a:t>Azacitidine + </a:t>
            </a:r>
            <a:r>
              <a:rPr lang="en-US" dirty="0" err="1"/>
              <a:t>venetoclax</a:t>
            </a:r>
            <a:r>
              <a:rPr lang="en-US" dirty="0"/>
              <a:t> </a:t>
            </a:r>
          </a:p>
        </p:txBody>
      </p:sp>
      <p:sp>
        <p:nvSpPr>
          <p:cNvPr id="10" name="Content Placeholder 9">
            <a:extLst>
              <a:ext uri="{FF2B5EF4-FFF2-40B4-BE49-F238E27FC236}">
                <a16:creationId xmlns:a16="http://schemas.microsoft.com/office/drawing/2014/main" id="{7E39C1F2-915C-3A11-C660-905DDD5731ED}"/>
              </a:ext>
            </a:extLst>
          </p:cNvPr>
          <p:cNvSpPr>
            <a:spLocks noGrp="1"/>
          </p:cNvSpPr>
          <p:nvPr>
            <p:ph idx="53"/>
          </p:nvPr>
        </p:nvSpPr>
        <p:spPr/>
        <p:txBody>
          <a:bodyPr/>
          <a:lstStyle/>
          <a:p>
            <a:r>
              <a:rPr lang="en-US" dirty="0"/>
              <a:t>Azacitidine + venetoclax </a:t>
            </a:r>
          </a:p>
        </p:txBody>
      </p:sp>
    </p:spTree>
    <p:extLst>
      <p:ext uri="{BB962C8B-B14F-4D97-AF65-F5344CB8AC3E}">
        <p14:creationId xmlns:p14="http://schemas.microsoft.com/office/powerpoint/2010/main" val="2816587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D5D845-5C44-086C-00E5-DC8CEF2B27ED}"/>
              </a:ext>
            </a:extLst>
          </p:cNvPr>
          <p:cNvSpPr>
            <a:spLocks noGrp="1"/>
          </p:cNvSpPr>
          <p:nvPr>
            <p:ph idx="46"/>
          </p:nvPr>
        </p:nvSpPr>
        <p:spPr/>
        <p:txBody>
          <a:bodyPr/>
          <a:lstStyle/>
          <a:p>
            <a:r>
              <a:rPr lang="en-US" dirty="0">
                <a:latin typeface="Calibri" panose="020F0502020204030204" pitchFamily="34" charset="0"/>
                <a:cs typeface="Calibri" panose="020F0502020204030204" pitchFamily="34" charset="0"/>
              </a:rPr>
              <a:t>CPX-351</a:t>
            </a:r>
          </a:p>
        </p:txBody>
      </p:sp>
      <p:sp>
        <p:nvSpPr>
          <p:cNvPr id="3" name="Content Placeholder 2">
            <a:extLst>
              <a:ext uri="{FF2B5EF4-FFF2-40B4-BE49-F238E27FC236}">
                <a16:creationId xmlns:a16="http://schemas.microsoft.com/office/drawing/2014/main" id="{4B227F43-3B64-8F7A-1D35-C0F06514235E}"/>
              </a:ext>
            </a:extLst>
          </p:cNvPr>
          <p:cNvSpPr>
            <a:spLocks noGrp="1"/>
          </p:cNvSpPr>
          <p:nvPr>
            <p:ph idx="47"/>
          </p:nvPr>
        </p:nvSpPr>
        <p:spPr/>
        <p:txBody>
          <a:bodyPr/>
          <a:lstStyle/>
          <a:p>
            <a:r>
              <a:rPr lang="en-US" dirty="0"/>
              <a:t>CPX-351 </a:t>
            </a:r>
          </a:p>
        </p:txBody>
      </p:sp>
      <p:sp>
        <p:nvSpPr>
          <p:cNvPr id="4" name="Content Placeholder 3">
            <a:extLst>
              <a:ext uri="{FF2B5EF4-FFF2-40B4-BE49-F238E27FC236}">
                <a16:creationId xmlns:a16="http://schemas.microsoft.com/office/drawing/2014/main" id="{A1851F0C-3969-F83E-E194-85DAFAC1EAF1}"/>
              </a:ext>
            </a:extLst>
          </p:cNvPr>
          <p:cNvSpPr>
            <a:spLocks noGrp="1"/>
          </p:cNvSpPr>
          <p:nvPr>
            <p:ph idx="48"/>
          </p:nvPr>
        </p:nvSpPr>
        <p:spPr/>
        <p:txBody>
          <a:bodyPr/>
          <a:lstStyle/>
          <a:p>
            <a:r>
              <a:rPr lang="en-US" dirty="0"/>
              <a:t>CPX-351 or HMA + </a:t>
            </a:r>
            <a:r>
              <a:rPr lang="en-US" dirty="0" err="1"/>
              <a:t>venetoclax</a:t>
            </a:r>
            <a:r>
              <a:rPr lang="en-US" dirty="0"/>
              <a:t> </a:t>
            </a:r>
          </a:p>
        </p:txBody>
      </p:sp>
      <p:sp>
        <p:nvSpPr>
          <p:cNvPr id="5" name="Content Placeholder 4">
            <a:extLst>
              <a:ext uri="{FF2B5EF4-FFF2-40B4-BE49-F238E27FC236}">
                <a16:creationId xmlns:a16="http://schemas.microsoft.com/office/drawing/2014/main" id="{3E9E4109-CD13-6B8E-B8C1-F9EA02E055CC}"/>
              </a:ext>
            </a:extLst>
          </p:cNvPr>
          <p:cNvSpPr>
            <a:spLocks noGrp="1"/>
          </p:cNvSpPr>
          <p:nvPr>
            <p:ph idx="49"/>
          </p:nvPr>
        </p:nvSpPr>
        <p:spPr/>
        <p:txBody>
          <a:bodyPr/>
          <a:lstStyle/>
          <a:p>
            <a:r>
              <a:rPr lang="en-US" dirty="0"/>
              <a:t>CPX-351</a:t>
            </a:r>
          </a:p>
        </p:txBody>
      </p:sp>
      <p:sp>
        <p:nvSpPr>
          <p:cNvPr id="6" name="Content Placeholder 5">
            <a:extLst>
              <a:ext uri="{FF2B5EF4-FFF2-40B4-BE49-F238E27FC236}">
                <a16:creationId xmlns:a16="http://schemas.microsoft.com/office/drawing/2014/main" id="{CF77AF8F-BACF-E172-1E94-34449BFE079B}"/>
              </a:ext>
            </a:extLst>
          </p:cNvPr>
          <p:cNvSpPr>
            <a:spLocks noGrp="1"/>
          </p:cNvSpPr>
          <p:nvPr>
            <p:ph idx="50"/>
          </p:nvPr>
        </p:nvSpPr>
        <p:spPr/>
        <p:txBody>
          <a:bodyPr/>
          <a:lstStyle/>
          <a:p>
            <a:r>
              <a:rPr lang="en-US" dirty="0"/>
              <a:t>CPX-351 </a:t>
            </a:r>
          </a:p>
        </p:txBody>
      </p:sp>
      <p:sp>
        <p:nvSpPr>
          <p:cNvPr id="7" name="Content Placeholder 6">
            <a:extLst>
              <a:ext uri="{FF2B5EF4-FFF2-40B4-BE49-F238E27FC236}">
                <a16:creationId xmlns:a16="http://schemas.microsoft.com/office/drawing/2014/main" id="{BA6856E1-88EF-9CAF-472A-04A10EACC5ED}"/>
              </a:ext>
            </a:extLst>
          </p:cNvPr>
          <p:cNvSpPr>
            <a:spLocks noGrp="1"/>
          </p:cNvSpPr>
          <p:nvPr>
            <p:ph idx="51"/>
          </p:nvPr>
        </p:nvSpPr>
        <p:spPr/>
        <p:txBody>
          <a:bodyPr/>
          <a:lstStyle/>
          <a:p>
            <a:pPr>
              <a:lnSpc>
                <a:spcPts val="2000"/>
              </a:lnSpc>
            </a:pPr>
            <a:r>
              <a:rPr lang="en-US" sz="1900" dirty="0"/>
              <a:t>If this patient has not received a prior HMA or </a:t>
            </a:r>
            <a:r>
              <a:rPr lang="en-US" sz="1900" dirty="0" err="1"/>
              <a:t>ven</a:t>
            </a:r>
            <a:r>
              <a:rPr lang="en-US" sz="1900" dirty="0"/>
              <a:t> regimen, then I would prioritize oral decitabine (decitabine/</a:t>
            </a:r>
            <a:r>
              <a:rPr lang="en-US" sz="1900" dirty="0" err="1"/>
              <a:t>cedazuridine</a:t>
            </a:r>
            <a:r>
              <a:rPr lang="en-US" sz="1900" dirty="0"/>
              <a:t>) + </a:t>
            </a:r>
            <a:r>
              <a:rPr lang="en-US" sz="1900" dirty="0" err="1"/>
              <a:t>ven</a:t>
            </a:r>
            <a:r>
              <a:rPr lang="en-US" sz="1900" dirty="0"/>
              <a:t>, followed by ASCT </a:t>
            </a:r>
          </a:p>
        </p:txBody>
      </p:sp>
      <p:sp>
        <p:nvSpPr>
          <p:cNvPr id="8" name="Title 7">
            <a:extLst>
              <a:ext uri="{FF2B5EF4-FFF2-40B4-BE49-F238E27FC236}">
                <a16:creationId xmlns:a16="http://schemas.microsoft.com/office/drawing/2014/main" id="{6C3B08F9-45A8-B2ED-BAEA-78E0EAE79362}"/>
              </a:ext>
            </a:extLst>
          </p:cNvPr>
          <p:cNvSpPr>
            <a:spLocks noGrp="1"/>
          </p:cNvSpPr>
          <p:nvPr>
            <p:ph type="title"/>
          </p:nvPr>
        </p:nvSpPr>
        <p:spPr/>
        <p:txBody>
          <a:bodyPr/>
          <a:lstStyle/>
          <a:p>
            <a:r>
              <a:rPr lang="en-US" dirty="0"/>
              <a:t>Regulatory and reimbursement issues aside, what initial treatment would you generally recommend for a 55-year-old patient with intermediate-risk </a:t>
            </a:r>
            <a:r>
              <a:rPr lang="en-US" u="sng" dirty="0"/>
              <a:t>secondary AML</a:t>
            </a:r>
            <a:r>
              <a:rPr lang="en-US" dirty="0"/>
              <a:t> and no actionable mutations who was eligible for intensive chemotherapy?</a:t>
            </a:r>
          </a:p>
        </p:txBody>
      </p:sp>
      <p:sp>
        <p:nvSpPr>
          <p:cNvPr id="9" name="Content Placeholder 8">
            <a:extLst>
              <a:ext uri="{FF2B5EF4-FFF2-40B4-BE49-F238E27FC236}">
                <a16:creationId xmlns:a16="http://schemas.microsoft.com/office/drawing/2014/main" id="{FE098B37-8BC9-AFA9-0150-8E23F21517EE}"/>
              </a:ext>
            </a:extLst>
          </p:cNvPr>
          <p:cNvSpPr>
            <a:spLocks noGrp="1"/>
          </p:cNvSpPr>
          <p:nvPr>
            <p:ph idx="52"/>
          </p:nvPr>
        </p:nvSpPr>
        <p:spPr/>
        <p:txBody>
          <a:bodyPr/>
          <a:lstStyle/>
          <a:p>
            <a:r>
              <a:rPr lang="en-US" dirty="0"/>
              <a:t>CPX-351 </a:t>
            </a:r>
          </a:p>
        </p:txBody>
      </p:sp>
      <p:sp>
        <p:nvSpPr>
          <p:cNvPr id="10" name="Content Placeholder 9">
            <a:extLst>
              <a:ext uri="{FF2B5EF4-FFF2-40B4-BE49-F238E27FC236}">
                <a16:creationId xmlns:a16="http://schemas.microsoft.com/office/drawing/2014/main" id="{06CA7437-08AB-3E93-7B92-977782458A94}"/>
              </a:ext>
            </a:extLst>
          </p:cNvPr>
          <p:cNvSpPr>
            <a:spLocks noGrp="1"/>
          </p:cNvSpPr>
          <p:nvPr>
            <p:ph idx="53"/>
          </p:nvPr>
        </p:nvSpPr>
        <p:spPr/>
        <p:txBody>
          <a:bodyPr/>
          <a:lstStyle/>
          <a:p>
            <a:r>
              <a:rPr lang="en-US" dirty="0"/>
              <a:t>Azacitidine + venetoclax </a:t>
            </a:r>
          </a:p>
        </p:txBody>
      </p:sp>
    </p:spTree>
    <p:extLst>
      <p:ext uri="{BB962C8B-B14F-4D97-AF65-F5344CB8AC3E}">
        <p14:creationId xmlns:p14="http://schemas.microsoft.com/office/powerpoint/2010/main" val="2021003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3700A-E926-F83A-4E29-C7EF507010A0}"/>
              </a:ext>
            </a:extLst>
          </p:cNvPr>
          <p:cNvSpPr>
            <a:spLocks noGrp="1"/>
          </p:cNvSpPr>
          <p:nvPr>
            <p:ph idx="46"/>
          </p:nvPr>
        </p:nvSpPr>
        <p:spPr/>
        <p:txBody>
          <a:bodyPr/>
          <a:lstStyle/>
          <a:p>
            <a:r>
              <a:rPr lang="en-US" dirty="0"/>
              <a:t>Yes, azacitidine (+ targeted therapy if applicable)</a:t>
            </a:r>
          </a:p>
        </p:txBody>
      </p:sp>
      <p:sp>
        <p:nvSpPr>
          <p:cNvPr id="3" name="Content Placeholder 2">
            <a:extLst>
              <a:ext uri="{FF2B5EF4-FFF2-40B4-BE49-F238E27FC236}">
                <a16:creationId xmlns:a16="http://schemas.microsoft.com/office/drawing/2014/main" id="{646A898D-8205-4F80-6D89-8D81FF5D9EB5}"/>
              </a:ext>
            </a:extLst>
          </p:cNvPr>
          <p:cNvSpPr>
            <a:spLocks noGrp="1"/>
          </p:cNvSpPr>
          <p:nvPr>
            <p:ph idx="47"/>
          </p:nvPr>
        </p:nvSpPr>
        <p:spPr/>
        <p:txBody>
          <a:bodyPr/>
          <a:lstStyle/>
          <a:p>
            <a:r>
              <a:rPr lang="en-US" dirty="0"/>
              <a:t>Yes, azacitidine or FLAG-IDA </a:t>
            </a:r>
          </a:p>
        </p:txBody>
      </p:sp>
      <p:sp>
        <p:nvSpPr>
          <p:cNvPr id="4" name="Content Placeholder 3">
            <a:extLst>
              <a:ext uri="{FF2B5EF4-FFF2-40B4-BE49-F238E27FC236}">
                <a16:creationId xmlns:a16="http://schemas.microsoft.com/office/drawing/2014/main" id="{8FC50BB5-A5A6-AD52-B6B8-0769C0EB06B7}"/>
              </a:ext>
            </a:extLst>
          </p:cNvPr>
          <p:cNvSpPr>
            <a:spLocks noGrp="1"/>
          </p:cNvSpPr>
          <p:nvPr>
            <p:ph idx="48"/>
          </p:nvPr>
        </p:nvSpPr>
        <p:spPr/>
        <p:txBody>
          <a:bodyPr/>
          <a:lstStyle/>
          <a:p>
            <a:r>
              <a:rPr lang="en-US" dirty="0"/>
              <a:t>Yes, decitabine or oral decitabine (decitabine/</a:t>
            </a:r>
            <a:r>
              <a:rPr lang="en-US" dirty="0" err="1"/>
              <a:t>cedazuridine</a:t>
            </a:r>
            <a:r>
              <a:rPr lang="en-US" dirty="0"/>
              <a:t>) </a:t>
            </a:r>
          </a:p>
        </p:txBody>
      </p:sp>
      <p:sp>
        <p:nvSpPr>
          <p:cNvPr id="5" name="Content Placeholder 4">
            <a:extLst>
              <a:ext uri="{FF2B5EF4-FFF2-40B4-BE49-F238E27FC236}">
                <a16:creationId xmlns:a16="http://schemas.microsoft.com/office/drawing/2014/main" id="{61A1A295-0C05-B2BD-0009-D99C0D9164CC}"/>
              </a:ext>
            </a:extLst>
          </p:cNvPr>
          <p:cNvSpPr>
            <a:spLocks noGrp="1"/>
          </p:cNvSpPr>
          <p:nvPr>
            <p:ph idx="49"/>
          </p:nvPr>
        </p:nvSpPr>
        <p:spPr/>
        <p:txBody>
          <a:bodyPr/>
          <a:lstStyle/>
          <a:p>
            <a:r>
              <a:rPr lang="en-US" dirty="0"/>
              <a:t>Yes, azacitidine</a:t>
            </a:r>
          </a:p>
        </p:txBody>
      </p:sp>
      <p:sp>
        <p:nvSpPr>
          <p:cNvPr id="6" name="Content Placeholder 5">
            <a:extLst>
              <a:ext uri="{FF2B5EF4-FFF2-40B4-BE49-F238E27FC236}">
                <a16:creationId xmlns:a16="http://schemas.microsoft.com/office/drawing/2014/main" id="{0082D601-5067-DEA5-1DBC-936361C4CF41}"/>
              </a:ext>
            </a:extLst>
          </p:cNvPr>
          <p:cNvSpPr>
            <a:spLocks noGrp="1"/>
          </p:cNvSpPr>
          <p:nvPr>
            <p:ph idx="50"/>
          </p:nvPr>
        </p:nvSpPr>
        <p:spPr/>
        <p:txBody>
          <a:bodyPr/>
          <a:lstStyle/>
          <a:p>
            <a:r>
              <a:rPr lang="en-US" dirty="0"/>
              <a:t>Yes, azacitidine </a:t>
            </a:r>
          </a:p>
        </p:txBody>
      </p:sp>
      <p:sp>
        <p:nvSpPr>
          <p:cNvPr id="7" name="Content Placeholder 6">
            <a:extLst>
              <a:ext uri="{FF2B5EF4-FFF2-40B4-BE49-F238E27FC236}">
                <a16:creationId xmlns:a16="http://schemas.microsoft.com/office/drawing/2014/main" id="{36A342B1-7D57-0796-1BA3-C71C6A087774}"/>
              </a:ext>
            </a:extLst>
          </p:cNvPr>
          <p:cNvSpPr>
            <a:spLocks noGrp="1"/>
          </p:cNvSpPr>
          <p:nvPr>
            <p:ph idx="51"/>
          </p:nvPr>
        </p:nvSpPr>
        <p:spPr/>
        <p:txBody>
          <a:bodyPr/>
          <a:lstStyle/>
          <a:p>
            <a:r>
              <a:rPr lang="en-US" dirty="0"/>
              <a:t>Yes, oral decitabine (decitabine/</a:t>
            </a:r>
            <a:r>
              <a:rPr lang="en-US" dirty="0" err="1"/>
              <a:t>cedazuridine</a:t>
            </a:r>
            <a:r>
              <a:rPr lang="en-US" dirty="0"/>
              <a:t>) </a:t>
            </a:r>
          </a:p>
        </p:txBody>
      </p:sp>
      <p:sp>
        <p:nvSpPr>
          <p:cNvPr id="8" name="Title 7">
            <a:extLst>
              <a:ext uri="{FF2B5EF4-FFF2-40B4-BE49-F238E27FC236}">
                <a16:creationId xmlns:a16="http://schemas.microsoft.com/office/drawing/2014/main" id="{DD186208-01A8-5507-8FED-D6A1AA3E878F}"/>
              </a:ext>
            </a:extLst>
          </p:cNvPr>
          <p:cNvSpPr>
            <a:spLocks noGrp="1"/>
          </p:cNvSpPr>
          <p:nvPr>
            <p:ph type="title"/>
          </p:nvPr>
        </p:nvSpPr>
        <p:spPr/>
        <p:txBody>
          <a:bodyPr/>
          <a:lstStyle/>
          <a:p>
            <a:r>
              <a:rPr lang="en-US" sz="2300" dirty="0"/>
              <a:t>Would you use </a:t>
            </a:r>
            <a:r>
              <a:rPr lang="en-US" sz="2300" dirty="0" err="1"/>
              <a:t>venetoclax</a:t>
            </a:r>
            <a:r>
              <a:rPr lang="en-US" sz="2300" dirty="0"/>
              <a:t>-based therapy for a younger, fit patient whose disease had relapsed after 7+3 chemotherapy followed by ASCT?</a:t>
            </a:r>
            <a:br>
              <a:rPr lang="en-US" sz="2300" dirty="0"/>
            </a:br>
            <a:r>
              <a:rPr lang="en-US" sz="2300" dirty="0"/>
              <a:t>If yes, what would you most likely combine with </a:t>
            </a:r>
            <a:r>
              <a:rPr lang="en-US" sz="2300" dirty="0" err="1"/>
              <a:t>venetoclax</a:t>
            </a:r>
            <a:r>
              <a:rPr lang="en-US" sz="2300" dirty="0"/>
              <a:t>? </a:t>
            </a:r>
          </a:p>
        </p:txBody>
      </p:sp>
      <p:sp>
        <p:nvSpPr>
          <p:cNvPr id="9" name="Content Placeholder 8">
            <a:extLst>
              <a:ext uri="{FF2B5EF4-FFF2-40B4-BE49-F238E27FC236}">
                <a16:creationId xmlns:a16="http://schemas.microsoft.com/office/drawing/2014/main" id="{1B753D4B-2D97-2EE5-F743-94CCB205A777}"/>
              </a:ext>
            </a:extLst>
          </p:cNvPr>
          <p:cNvSpPr>
            <a:spLocks noGrp="1"/>
          </p:cNvSpPr>
          <p:nvPr>
            <p:ph idx="52"/>
          </p:nvPr>
        </p:nvSpPr>
        <p:spPr/>
        <p:txBody>
          <a:bodyPr/>
          <a:lstStyle/>
          <a:p>
            <a:r>
              <a:rPr lang="en-US" dirty="0"/>
              <a:t>Yes, HMA </a:t>
            </a:r>
          </a:p>
        </p:txBody>
      </p:sp>
      <p:sp>
        <p:nvSpPr>
          <p:cNvPr id="10" name="Content Placeholder 9">
            <a:extLst>
              <a:ext uri="{FF2B5EF4-FFF2-40B4-BE49-F238E27FC236}">
                <a16:creationId xmlns:a16="http://schemas.microsoft.com/office/drawing/2014/main" id="{8830D4B9-823C-09E9-EE53-F9C57201C53E}"/>
              </a:ext>
            </a:extLst>
          </p:cNvPr>
          <p:cNvSpPr>
            <a:spLocks noGrp="1"/>
          </p:cNvSpPr>
          <p:nvPr>
            <p:ph idx="53"/>
          </p:nvPr>
        </p:nvSpPr>
        <p:spPr/>
        <p:txBody>
          <a:bodyPr/>
          <a:lstStyle/>
          <a:p>
            <a:r>
              <a:rPr lang="en-US" dirty="0"/>
              <a:t>Yes, azacitidine</a:t>
            </a:r>
          </a:p>
        </p:txBody>
      </p:sp>
    </p:spTree>
    <p:extLst>
      <p:ext uri="{BB962C8B-B14F-4D97-AF65-F5344CB8AC3E}">
        <p14:creationId xmlns:p14="http://schemas.microsoft.com/office/powerpoint/2010/main" val="85610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9277C8-BC3D-04D0-2AE8-DE1D80A4CFB8}"/>
              </a:ext>
            </a:extLst>
          </p:cNvPr>
          <p:cNvSpPr>
            <a:spLocks noGrp="1"/>
          </p:cNvSpPr>
          <p:nvPr>
            <p:ph idx="46"/>
          </p:nvPr>
        </p:nvSpPr>
        <p:spPr/>
        <p:txBody>
          <a:bodyPr/>
          <a:lstStyle/>
          <a:p>
            <a:r>
              <a:rPr lang="en-US" sz="2200" b="1" dirty="0">
                <a:effectLst/>
                <a:latin typeface="Calibri" panose="020F0502020204030204" pitchFamily="34" charset="0"/>
                <a:ea typeface="Calibri" panose="020F0502020204030204" pitchFamily="34" charset="0"/>
                <a:cs typeface="Calibri" panose="020F0502020204030204" pitchFamily="34" charset="0"/>
              </a:rPr>
              <a:t>Up-front therapy with </a:t>
            </a:r>
            <a:r>
              <a:rPr lang="en-US" sz="2200" b="1" dirty="0" err="1">
                <a:effectLst/>
                <a:latin typeface="Calibri" panose="020F0502020204030204" pitchFamily="34" charset="0"/>
                <a:ea typeface="Calibri" panose="020F0502020204030204" pitchFamily="34" charset="0"/>
                <a:cs typeface="Calibri" panose="020F0502020204030204" pitchFamily="34" charset="0"/>
              </a:rPr>
              <a:t>ven</a:t>
            </a:r>
            <a:r>
              <a:rPr lang="en-US" sz="2200" b="1" dirty="0">
                <a:effectLst/>
                <a:latin typeface="Calibri" panose="020F0502020204030204" pitchFamily="34" charset="0"/>
                <a:ea typeface="Calibri" panose="020F0502020204030204" pitchFamily="34" charset="0"/>
                <a:cs typeface="Calibri" panose="020F0502020204030204" pitchFamily="34" charset="0"/>
              </a:rPr>
              <a:t>/</a:t>
            </a:r>
            <a:r>
              <a:rPr lang="en-US" sz="2200" b="1" dirty="0" err="1">
                <a:effectLst/>
                <a:latin typeface="Calibri" panose="020F0502020204030204" pitchFamily="34" charset="0"/>
                <a:ea typeface="Calibri" panose="020F0502020204030204" pitchFamily="34" charset="0"/>
                <a:cs typeface="Calibri" panose="020F0502020204030204" pitchFamily="34" charset="0"/>
              </a:rPr>
              <a:t>aza</a:t>
            </a:r>
            <a:endParaRPr lang="en-US" sz="2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9E3DFEB-94AF-562C-614E-58E9B702C8D9}"/>
              </a:ext>
            </a:extLst>
          </p:cNvPr>
          <p:cNvSpPr>
            <a:spLocks noGrp="1"/>
          </p:cNvSpPr>
          <p:nvPr>
            <p:ph idx="47"/>
          </p:nvPr>
        </p:nvSpPr>
        <p:spPr/>
        <p:txBody>
          <a:bodyPr/>
          <a:lstStyle/>
          <a:p>
            <a:pPr>
              <a:lnSpc>
                <a:spcPts val="1800"/>
              </a:lnSpc>
            </a:pPr>
            <a:r>
              <a:rPr lang="en-US" sz="1700" dirty="0"/>
              <a:t>As an option in relapsed disease unless survival benefit is demonstrated for </a:t>
            </a:r>
            <a:br>
              <a:rPr lang="en-US" sz="1700" dirty="0"/>
            </a:br>
            <a:r>
              <a:rPr lang="en-US" sz="1700" dirty="0"/>
              <a:t>treatment-naïve disease in transplant-ineligible patients, then in combination with </a:t>
            </a:r>
            <a:r>
              <a:rPr lang="en-US" sz="1700" dirty="0" err="1"/>
              <a:t>ven</a:t>
            </a:r>
            <a:r>
              <a:rPr lang="en-US" sz="1700" dirty="0"/>
              <a:t>/HMA </a:t>
            </a:r>
          </a:p>
        </p:txBody>
      </p:sp>
      <p:sp>
        <p:nvSpPr>
          <p:cNvPr id="4" name="Content Placeholder 3">
            <a:extLst>
              <a:ext uri="{FF2B5EF4-FFF2-40B4-BE49-F238E27FC236}">
                <a16:creationId xmlns:a16="http://schemas.microsoft.com/office/drawing/2014/main" id="{4AE4905F-C4B7-E8AD-279E-F21ECAB0A2E1}"/>
              </a:ext>
            </a:extLst>
          </p:cNvPr>
          <p:cNvSpPr>
            <a:spLocks noGrp="1"/>
          </p:cNvSpPr>
          <p:nvPr>
            <p:ph idx="48"/>
          </p:nvPr>
        </p:nvSpPr>
        <p:spPr/>
        <p:txBody>
          <a:bodyPr/>
          <a:lstStyle/>
          <a:p>
            <a:pPr>
              <a:lnSpc>
                <a:spcPts val="1900"/>
              </a:lnSpc>
            </a:pPr>
            <a:r>
              <a:rPr lang="en-US" sz="1800" dirty="0"/>
              <a:t>Intriguing data with HMA/</a:t>
            </a:r>
            <a:r>
              <a:rPr lang="en-US" sz="1800" dirty="0" err="1"/>
              <a:t>ven</a:t>
            </a:r>
            <a:r>
              <a:rPr lang="en-US" sz="1800" dirty="0"/>
              <a:t> for intermediate, </a:t>
            </a:r>
            <a:br>
              <a:rPr lang="en-US" sz="1800" dirty="0"/>
            </a:br>
            <a:r>
              <a:rPr lang="en-US" sz="1800" dirty="0"/>
              <a:t>adverse-risk, non-P53-mutated disease </a:t>
            </a:r>
          </a:p>
        </p:txBody>
      </p:sp>
      <p:sp>
        <p:nvSpPr>
          <p:cNvPr id="5" name="Content Placeholder 4">
            <a:extLst>
              <a:ext uri="{FF2B5EF4-FFF2-40B4-BE49-F238E27FC236}">
                <a16:creationId xmlns:a16="http://schemas.microsoft.com/office/drawing/2014/main" id="{4923AEEB-9982-BA6E-2A7C-17564C9D59DF}"/>
              </a:ext>
            </a:extLst>
          </p:cNvPr>
          <p:cNvSpPr>
            <a:spLocks noGrp="1"/>
          </p:cNvSpPr>
          <p:nvPr>
            <p:ph idx="49"/>
          </p:nvPr>
        </p:nvSpPr>
        <p:spPr/>
        <p:txBody>
          <a:bodyPr/>
          <a:lstStyle/>
          <a:p>
            <a:pPr>
              <a:lnSpc>
                <a:spcPts val="1900"/>
              </a:lnSpc>
            </a:pPr>
            <a:r>
              <a:rPr lang="en-US" sz="1800" dirty="0">
                <a:latin typeface="Calibri" panose="020F0502020204030204" pitchFamily="34" charset="0"/>
                <a:ea typeface="Calibri" panose="020F0502020204030204" pitchFamily="34" charset="0"/>
                <a:cs typeface="Calibri" panose="020F0502020204030204" pitchFamily="34" charset="0"/>
              </a:rPr>
              <a:t>P</a:t>
            </a:r>
            <a:r>
              <a:rPr lang="en-US" sz="1800" dirty="0">
                <a:effectLst/>
                <a:latin typeface="Calibri" panose="020F0502020204030204" pitchFamily="34" charset="0"/>
                <a:ea typeface="Calibri" panose="020F0502020204030204" pitchFamily="34" charset="0"/>
                <a:cs typeface="Calibri" panose="020F0502020204030204" pitchFamily="34" charset="0"/>
              </a:rPr>
              <a:t>reliminary data in R/R setting are encouraging; </a:t>
            </a:r>
            <a:r>
              <a:rPr lang="en-US" sz="1800" kern="100" dirty="0">
                <a:latin typeface="Calibri" panose="020F0502020204030204" pitchFamily="34" charset="0"/>
                <a:ea typeface="Calibri" panose="020F0502020204030204" pitchFamily="34" charset="0"/>
                <a:cs typeface="Calibri" panose="020F0502020204030204" pitchFamily="34" charset="0"/>
              </a:rPr>
              <a:t>it</a:t>
            </a:r>
            <a:r>
              <a:rPr lang="en-US" sz="1800" kern="100" dirty="0">
                <a:effectLst/>
                <a:latin typeface="Calibri" panose="020F0502020204030204" pitchFamily="34" charset="0"/>
                <a:ea typeface="Calibri" panose="020F0502020204030204" pitchFamily="34" charset="0"/>
                <a:cs typeface="Calibri" panose="020F0502020204030204" pitchFamily="34" charset="0"/>
              </a:rPr>
              <a:t> may be used in patients without an actionable mutation in combination with </a:t>
            </a:r>
            <a:r>
              <a:rPr lang="en-US" sz="1800" kern="100" dirty="0" err="1">
                <a:latin typeface="Calibri" panose="020F0502020204030204" pitchFamily="34" charset="0"/>
                <a:ea typeface="Calibri" panose="020F0502020204030204" pitchFamily="34" charset="0"/>
                <a:cs typeface="Calibri" panose="020F0502020204030204" pitchFamily="34" charset="0"/>
              </a:rPr>
              <a:t>ven</a:t>
            </a:r>
            <a:r>
              <a:rPr lang="en-US" sz="1800" kern="100" dirty="0">
                <a:latin typeface="Calibri" panose="020F0502020204030204" pitchFamily="34" charset="0"/>
                <a:ea typeface="Calibri" panose="020F0502020204030204" pitchFamily="34" charset="0"/>
                <a:cs typeface="Calibri" panose="020F0502020204030204" pitchFamily="34" charset="0"/>
              </a:rPr>
              <a:t>/</a:t>
            </a:r>
            <a:r>
              <a:rPr lang="en-US" sz="1800" kern="100" dirty="0" err="1">
                <a:latin typeface="Calibri" panose="020F0502020204030204" pitchFamily="34" charset="0"/>
                <a:ea typeface="Calibri" panose="020F0502020204030204" pitchFamily="34" charset="0"/>
                <a:cs typeface="Calibri" panose="020F0502020204030204" pitchFamily="34" charset="0"/>
              </a:rPr>
              <a:t>aza</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5A52273-DBC2-1A38-6B2B-C13EE8831FF1}"/>
              </a:ext>
            </a:extLst>
          </p:cNvPr>
          <p:cNvSpPr>
            <a:spLocks noGrp="1"/>
          </p:cNvSpPr>
          <p:nvPr>
            <p:ph idx="50"/>
          </p:nvPr>
        </p:nvSpPr>
        <p:spPr/>
        <p:txBody>
          <a:bodyPr/>
          <a:lstStyle/>
          <a:p>
            <a:r>
              <a:rPr lang="en-US" dirty="0"/>
              <a:t>None</a:t>
            </a:r>
          </a:p>
        </p:txBody>
      </p:sp>
      <p:sp>
        <p:nvSpPr>
          <p:cNvPr id="7" name="Content Placeholder 6">
            <a:extLst>
              <a:ext uri="{FF2B5EF4-FFF2-40B4-BE49-F238E27FC236}">
                <a16:creationId xmlns:a16="http://schemas.microsoft.com/office/drawing/2014/main" id="{0E21651C-5354-9865-8BA1-FA7213BE1C26}"/>
              </a:ext>
            </a:extLst>
          </p:cNvPr>
          <p:cNvSpPr>
            <a:spLocks noGrp="1"/>
          </p:cNvSpPr>
          <p:nvPr>
            <p:ph idx="51"/>
          </p:nvPr>
        </p:nvSpPr>
        <p:spPr/>
        <p:txBody>
          <a:bodyPr/>
          <a:lstStyle/>
          <a:p>
            <a:r>
              <a:rPr lang="en-US" sz="2000" dirty="0"/>
              <a:t>Possibly in combination with HMA + </a:t>
            </a:r>
            <a:r>
              <a:rPr lang="en-US" sz="2000" dirty="0" err="1"/>
              <a:t>ven</a:t>
            </a:r>
            <a:r>
              <a:rPr lang="en-US" sz="2000" dirty="0"/>
              <a:t> for younger patients prior to ASCT</a:t>
            </a:r>
          </a:p>
        </p:txBody>
      </p:sp>
      <p:sp>
        <p:nvSpPr>
          <p:cNvPr id="8" name="Title 7">
            <a:extLst>
              <a:ext uri="{FF2B5EF4-FFF2-40B4-BE49-F238E27FC236}">
                <a16:creationId xmlns:a16="http://schemas.microsoft.com/office/drawing/2014/main" id="{62BC4F03-42E9-A43E-E151-CAEBDE10EAA4}"/>
              </a:ext>
            </a:extLst>
          </p:cNvPr>
          <p:cNvSpPr>
            <a:spLocks noGrp="1"/>
          </p:cNvSpPr>
          <p:nvPr>
            <p:ph type="title"/>
          </p:nvPr>
        </p:nvSpPr>
        <p:spPr/>
        <p:txBody>
          <a:bodyPr/>
          <a:lstStyle/>
          <a:p>
            <a:r>
              <a:rPr lang="en-US" dirty="0"/>
              <a:t>What future role do you see for </a:t>
            </a:r>
            <a:r>
              <a:rPr lang="en-US" u="sng" dirty="0" err="1"/>
              <a:t>pivekimab</a:t>
            </a:r>
            <a:r>
              <a:rPr lang="en-US" u="sng" dirty="0"/>
              <a:t> </a:t>
            </a:r>
            <a:r>
              <a:rPr lang="en-US" u="sng" dirty="0" err="1"/>
              <a:t>sunirine</a:t>
            </a:r>
            <a:r>
              <a:rPr lang="en-US" dirty="0"/>
              <a:t> in the management of AML? </a:t>
            </a:r>
          </a:p>
        </p:txBody>
      </p:sp>
      <p:sp>
        <p:nvSpPr>
          <p:cNvPr id="9" name="Content Placeholder 8">
            <a:extLst>
              <a:ext uri="{FF2B5EF4-FFF2-40B4-BE49-F238E27FC236}">
                <a16:creationId xmlns:a16="http://schemas.microsoft.com/office/drawing/2014/main" id="{F9F8A7D4-5B37-D224-E872-B69E323CA47D}"/>
              </a:ext>
            </a:extLst>
          </p:cNvPr>
          <p:cNvSpPr>
            <a:spLocks noGrp="1"/>
          </p:cNvSpPr>
          <p:nvPr>
            <p:ph idx="52"/>
          </p:nvPr>
        </p:nvSpPr>
        <p:spPr/>
        <p:txBody>
          <a:bodyPr/>
          <a:lstStyle/>
          <a:p>
            <a:r>
              <a:rPr lang="en-US" sz="2000" dirty="0"/>
              <a:t>It could be a valuable adjunct, but I expect the benefit to possibly be modest</a:t>
            </a:r>
          </a:p>
        </p:txBody>
      </p:sp>
      <p:sp>
        <p:nvSpPr>
          <p:cNvPr id="10" name="Content Placeholder 9">
            <a:extLst>
              <a:ext uri="{FF2B5EF4-FFF2-40B4-BE49-F238E27FC236}">
                <a16:creationId xmlns:a16="http://schemas.microsoft.com/office/drawing/2014/main" id="{1871BBC4-32D4-673A-610C-0669757D32CA}"/>
              </a:ext>
            </a:extLst>
          </p:cNvPr>
          <p:cNvSpPr>
            <a:spLocks noGrp="1"/>
          </p:cNvSpPr>
          <p:nvPr>
            <p:ph idx="53"/>
          </p:nvPr>
        </p:nvSpPr>
        <p:spPr/>
        <p:txBody>
          <a:bodyPr/>
          <a:lstStyle/>
          <a:p>
            <a:pPr>
              <a:lnSpc>
                <a:spcPts val="1900"/>
              </a:lnSpc>
            </a:pPr>
            <a:r>
              <a:rPr lang="en-US" sz="1800" dirty="0"/>
              <a:t>Early data suggest activity in patients with high CD123 expression. An advantage </a:t>
            </a:r>
            <a:br>
              <a:rPr lang="en-US" sz="1800" dirty="0"/>
            </a:br>
            <a:r>
              <a:rPr lang="en-US" sz="1800" dirty="0"/>
              <a:t>of the drug appears to be its tolerability and lack of myelosuppression</a:t>
            </a:r>
          </a:p>
        </p:txBody>
      </p:sp>
    </p:spTree>
    <p:extLst>
      <p:ext uri="{BB962C8B-B14F-4D97-AF65-F5344CB8AC3E}">
        <p14:creationId xmlns:p14="http://schemas.microsoft.com/office/powerpoint/2010/main" val="640535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99B4FB-A14A-D3B3-3393-24C156558A6A}"/>
              </a:ext>
            </a:extLst>
          </p:cNvPr>
          <p:cNvSpPr>
            <a:spLocks noGrp="1"/>
          </p:cNvSpPr>
          <p:nvPr>
            <p:ph idx="46"/>
          </p:nvPr>
        </p:nvSpPr>
        <p:spPr/>
        <p:txBody>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Relapsed/refractory AML or MRD eradication maybe post-transplant (?)</a:t>
            </a:r>
            <a:endParaRPr lang="en-US" sz="2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D752CF2-171E-6BBC-DC87-A1157A63BB7E}"/>
              </a:ext>
            </a:extLst>
          </p:cNvPr>
          <p:cNvSpPr>
            <a:spLocks noGrp="1"/>
          </p:cNvSpPr>
          <p:nvPr>
            <p:ph idx="47"/>
          </p:nvPr>
        </p:nvSpPr>
        <p:spPr/>
        <p:txBody>
          <a:bodyPr/>
          <a:lstStyle/>
          <a:p>
            <a:r>
              <a:rPr lang="en-US" dirty="0"/>
              <a:t>An option for relapsed/refractory disease only in clinical trials</a:t>
            </a:r>
          </a:p>
        </p:txBody>
      </p:sp>
      <p:sp>
        <p:nvSpPr>
          <p:cNvPr id="4" name="Content Placeholder 3">
            <a:extLst>
              <a:ext uri="{FF2B5EF4-FFF2-40B4-BE49-F238E27FC236}">
                <a16:creationId xmlns:a16="http://schemas.microsoft.com/office/drawing/2014/main" id="{FED5CD2C-D04C-6336-90BA-F114A52C41D3}"/>
              </a:ext>
            </a:extLst>
          </p:cNvPr>
          <p:cNvSpPr>
            <a:spLocks noGrp="1"/>
          </p:cNvSpPr>
          <p:nvPr>
            <p:ph idx="48"/>
          </p:nvPr>
        </p:nvSpPr>
        <p:spPr/>
        <p:txBody>
          <a:bodyPr/>
          <a:lstStyle/>
          <a:p>
            <a:pPr>
              <a:lnSpc>
                <a:spcPts val="1900"/>
              </a:lnSpc>
            </a:pPr>
            <a:r>
              <a:rPr lang="en-US" sz="2000" dirty="0"/>
              <a:t>Challenge remains overlapping targets between leukemic </a:t>
            </a:r>
            <a:br>
              <a:rPr lang="en-US" sz="2000" dirty="0"/>
            </a:br>
            <a:r>
              <a:rPr lang="en-US" sz="2000" dirty="0"/>
              <a:t>and normal marrow precursors, and related toxicities </a:t>
            </a:r>
          </a:p>
        </p:txBody>
      </p:sp>
      <p:sp>
        <p:nvSpPr>
          <p:cNvPr id="5" name="Content Placeholder 4">
            <a:extLst>
              <a:ext uri="{FF2B5EF4-FFF2-40B4-BE49-F238E27FC236}">
                <a16:creationId xmlns:a16="http://schemas.microsoft.com/office/drawing/2014/main" id="{ACA98E82-0844-AA29-2D81-978227F20A6C}"/>
              </a:ext>
            </a:extLst>
          </p:cNvPr>
          <p:cNvSpPr>
            <a:spLocks noGrp="1"/>
          </p:cNvSpPr>
          <p:nvPr>
            <p:ph idx="49"/>
          </p:nvPr>
        </p:nvSpPr>
        <p:spPr/>
        <p:txBody>
          <a:bodyPr/>
          <a:lstStyle/>
          <a:p>
            <a:pPr>
              <a:lnSpc>
                <a:spcPts val="1900"/>
              </a:lnSpc>
            </a:pPr>
            <a:r>
              <a:rPr lang="en-US" sz="1700" dirty="0">
                <a:latin typeface="Calibri" panose="020F0502020204030204" pitchFamily="34" charset="0"/>
                <a:cs typeface="Calibri" panose="020F0502020204030204" pitchFamily="34" charset="0"/>
              </a:rPr>
              <a:t>Still a significant challenge, not sure we have the right targets,</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 may need to be planned in tandem with </a:t>
            </a:r>
            <a:r>
              <a:rPr lang="en-US" sz="1700" dirty="0" err="1">
                <a:latin typeface="Calibri" panose="020F0502020204030204" pitchFamily="34" charset="0"/>
                <a:cs typeface="Calibri" panose="020F0502020204030204" pitchFamily="34" charset="0"/>
              </a:rPr>
              <a:t>alloSCT</a:t>
            </a:r>
            <a:r>
              <a:rPr lang="en-US" sz="1700" dirty="0">
                <a:latin typeface="Calibri" panose="020F0502020204030204" pitchFamily="34" charset="0"/>
                <a:cs typeface="Calibri" panose="020F0502020204030204" pitchFamily="34" charset="0"/>
              </a:rPr>
              <a:t> if CAR T is ablative</a:t>
            </a:r>
          </a:p>
        </p:txBody>
      </p:sp>
      <p:sp>
        <p:nvSpPr>
          <p:cNvPr id="6" name="Content Placeholder 5">
            <a:extLst>
              <a:ext uri="{FF2B5EF4-FFF2-40B4-BE49-F238E27FC236}">
                <a16:creationId xmlns:a16="http://schemas.microsoft.com/office/drawing/2014/main" id="{8E82A4D8-821B-B6E0-5A28-4930F7B89AD5}"/>
              </a:ext>
            </a:extLst>
          </p:cNvPr>
          <p:cNvSpPr>
            <a:spLocks noGrp="1"/>
          </p:cNvSpPr>
          <p:nvPr>
            <p:ph idx="50"/>
          </p:nvPr>
        </p:nvSpPr>
        <p:spPr/>
        <p:txBody>
          <a:bodyPr/>
          <a:lstStyle/>
          <a:p>
            <a:r>
              <a:rPr lang="en-US" dirty="0"/>
              <a:t>Minimal role in 2025 </a:t>
            </a:r>
          </a:p>
        </p:txBody>
      </p:sp>
      <p:sp>
        <p:nvSpPr>
          <p:cNvPr id="7" name="Content Placeholder 6">
            <a:extLst>
              <a:ext uri="{FF2B5EF4-FFF2-40B4-BE49-F238E27FC236}">
                <a16:creationId xmlns:a16="http://schemas.microsoft.com/office/drawing/2014/main" id="{85438E47-C1CE-C145-FD2A-9A8A5348A89C}"/>
              </a:ext>
            </a:extLst>
          </p:cNvPr>
          <p:cNvSpPr>
            <a:spLocks noGrp="1"/>
          </p:cNvSpPr>
          <p:nvPr>
            <p:ph idx="51"/>
          </p:nvPr>
        </p:nvSpPr>
        <p:spPr/>
        <p:txBody>
          <a:bodyPr/>
          <a:lstStyle/>
          <a:p>
            <a:r>
              <a:rPr lang="en-US" dirty="0"/>
              <a:t>As maintenance or MRD-directed therapy</a:t>
            </a:r>
          </a:p>
        </p:txBody>
      </p:sp>
      <p:sp>
        <p:nvSpPr>
          <p:cNvPr id="8" name="Title 7">
            <a:extLst>
              <a:ext uri="{FF2B5EF4-FFF2-40B4-BE49-F238E27FC236}">
                <a16:creationId xmlns:a16="http://schemas.microsoft.com/office/drawing/2014/main" id="{2554FC19-151F-9CC3-1CFD-424C518DE78A}"/>
              </a:ext>
            </a:extLst>
          </p:cNvPr>
          <p:cNvSpPr>
            <a:spLocks noGrp="1"/>
          </p:cNvSpPr>
          <p:nvPr>
            <p:ph type="title"/>
          </p:nvPr>
        </p:nvSpPr>
        <p:spPr/>
        <p:txBody>
          <a:bodyPr/>
          <a:lstStyle/>
          <a:p>
            <a:r>
              <a:rPr lang="en-US" dirty="0"/>
              <a:t>What future role do you see for </a:t>
            </a:r>
            <a:r>
              <a:rPr lang="en-US" u="sng" dirty="0"/>
              <a:t>chimeric antigen receptor T-cell therapy</a:t>
            </a:r>
            <a:r>
              <a:rPr lang="en-US" dirty="0"/>
              <a:t> in the management of AML? </a:t>
            </a:r>
          </a:p>
        </p:txBody>
      </p:sp>
      <p:sp>
        <p:nvSpPr>
          <p:cNvPr id="9" name="Content Placeholder 8">
            <a:extLst>
              <a:ext uri="{FF2B5EF4-FFF2-40B4-BE49-F238E27FC236}">
                <a16:creationId xmlns:a16="http://schemas.microsoft.com/office/drawing/2014/main" id="{76BA0437-B840-CE54-DAF2-B56CCF2D45B2}"/>
              </a:ext>
            </a:extLst>
          </p:cNvPr>
          <p:cNvSpPr>
            <a:spLocks noGrp="1"/>
          </p:cNvSpPr>
          <p:nvPr>
            <p:ph idx="52"/>
          </p:nvPr>
        </p:nvSpPr>
        <p:spPr/>
        <p:txBody>
          <a:bodyPr/>
          <a:lstStyle/>
          <a:p>
            <a:pPr>
              <a:lnSpc>
                <a:spcPts val="1900"/>
              </a:lnSpc>
            </a:pPr>
            <a:r>
              <a:rPr lang="en-US" sz="1800" dirty="0"/>
              <a:t>Good potential once an approach is identified with a more leukemia-specific target</a:t>
            </a:r>
          </a:p>
        </p:txBody>
      </p:sp>
      <p:sp>
        <p:nvSpPr>
          <p:cNvPr id="10" name="Content Placeholder 9">
            <a:extLst>
              <a:ext uri="{FF2B5EF4-FFF2-40B4-BE49-F238E27FC236}">
                <a16:creationId xmlns:a16="http://schemas.microsoft.com/office/drawing/2014/main" id="{1C63E8CD-7397-E69D-9DCC-571257634656}"/>
              </a:ext>
            </a:extLst>
          </p:cNvPr>
          <p:cNvSpPr>
            <a:spLocks noGrp="1"/>
          </p:cNvSpPr>
          <p:nvPr>
            <p:ph idx="53"/>
          </p:nvPr>
        </p:nvSpPr>
        <p:spPr>
          <a:xfrm>
            <a:off x="2971800" y="3048083"/>
            <a:ext cx="8540496" cy="502920"/>
          </a:xfrm>
        </p:spPr>
        <p:txBody>
          <a:bodyPr/>
          <a:lstStyle/>
          <a:p>
            <a:pPr>
              <a:lnSpc>
                <a:spcPts val="1700"/>
              </a:lnSpc>
              <a:spcAft>
                <a:spcPts val="0"/>
              </a:spcAft>
            </a:pPr>
            <a:r>
              <a:rPr lang="en-US" sz="1600" kern="100" dirty="0">
                <a:latin typeface="Calibri" panose="020F0502020204030204" pitchFamily="34" charset="0"/>
                <a:ea typeface="Calibri" panose="020F0502020204030204" pitchFamily="34" charset="0"/>
                <a:cs typeface="Calibri" panose="020F0502020204030204" pitchFamily="34" charset="0"/>
              </a:rPr>
              <a:t>I</a:t>
            </a:r>
            <a:r>
              <a:rPr lang="en-US" sz="1600" kern="100" dirty="0">
                <a:effectLst/>
                <a:latin typeface="Calibri" panose="020F0502020204030204" pitchFamily="34" charset="0"/>
                <a:ea typeface="Calibri" panose="020F0502020204030204" pitchFamily="34" charset="0"/>
                <a:cs typeface="Calibri" panose="020F0502020204030204" pitchFamily="34" charset="0"/>
              </a:rPr>
              <a:t>t is uncertain if it will ever be tolerable, safe, and active in AML. The biggest challenge </a:t>
            </a:r>
            <a:br>
              <a:rPr lang="en-US" sz="1600" kern="100" dirty="0">
                <a:effectLst/>
                <a:latin typeface="Calibri" panose="020F0502020204030204" pitchFamily="34" charset="0"/>
                <a:ea typeface="Calibri" panose="020F0502020204030204" pitchFamily="34" charset="0"/>
                <a:cs typeface="Calibri" panose="020F0502020204030204" pitchFamily="34" charset="0"/>
              </a:rPr>
            </a:br>
            <a:r>
              <a:rPr lang="en-US" sz="1600" kern="100" dirty="0">
                <a:effectLst/>
                <a:latin typeface="Calibri" panose="020F0502020204030204" pitchFamily="34" charset="0"/>
                <a:ea typeface="Calibri" panose="020F0502020204030204" pitchFamily="34" charset="0"/>
                <a:cs typeface="Calibri" panose="020F0502020204030204" pitchFamily="34" charset="0"/>
              </a:rPr>
              <a:t>is finding a tumor-specific antigen that is not shared with normal hematopoietic elements</a:t>
            </a:r>
          </a:p>
        </p:txBody>
      </p:sp>
      <p:sp>
        <p:nvSpPr>
          <p:cNvPr id="11" name="TextBox 10">
            <a:extLst>
              <a:ext uri="{FF2B5EF4-FFF2-40B4-BE49-F238E27FC236}">
                <a16:creationId xmlns:a16="http://schemas.microsoft.com/office/drawing/2014/main" id="{86929843-C2C3-DB64-FD9B-FD0FE5D4EACD}"/>
              </a:ext>
            </a:extLst>
          </p:cNvPr>
          <p:cNvSpPr txBox="1"/>
          <p:nvPr/>
        </p:nvSpPr>
        <p:spPr>
          <a:xfrm>
            <a:off x="551384" y="6165304"/>
            <a:ext cx="33030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alloSCT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allogeneic stem cell transplant</a:t>
            </a:r>
          </a:p>
        </p:txBody>
      </p:sp>
    </p:spTree>
    <p:extLst>
      <p:ext uri="{BB962C8B-B14F-4D97-AF65-F5344CB8AC3E}">
        <p14:creationId xmlns:p14="http://schemas.microsoft.com/office/powerpoint/2010/main" val="327570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6ACF-D24A-DEBB-7D26-8F9B425138B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7811C5-5B18-BCC2-0FA4-E1F21E754C3D}"/>
              </a:ext>
            </a:extLst>
          </p:cNvPr>
          <p:cNvSpPr/>
          <p:nvPr/>
        </p:nvSpPr>
        <p:spPr bwMode="auto">
          <a:xfrm>
            <a:off x="767408" y="3284984"/>
            <a:ext cx="10873208"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30D6364-9F7F-5A48-E00B-37A3F00002B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6B301AD-7165-4081-00A4-9A777DBAF365}"/>
              </a:ext>
            </a:extLst>
          </p:cNvPr>
          <p:cNvSpPr>
            <a:spLocks noGrp="1"/>
          </p:cNvSpPr>
          <p:nvPr>
            <p:ph idx="1"/>
          </p:nvPr>
        </p:nvSpPr>
        <p:spPr>
          <a:xfrm>
            <a:off x="912287" y="1416053"/>
            <a:ext cx="10728329"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Up-Front Therapy for Older Patients with Acute Myeloid Leukemia (AML) — Dr Lin</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Selection of Therapy for Younger Patients with AML without a Targetable Mutation; Promising Investigational Strategies — Dr Perl</a:t>
            </a:r>
          </a:p>
          <a:p>
            <a:pPr marL="98425" indent="0">
              <a:lnSpc>
                <a:spcPct val="100000"/>
              </a:lnSpc>
              <a:spcBef>
                <a:spcPts val="1600"/>
              </a:spcBef>
              <a:spcAft>
                <a:spcPts val="0"/>
              </a:spcAft>
              <a:buNone/>
            </a:pPr>
            <a:r>
              <a:rPr lang="en-US" sz="2500" dirty="0">
                <a:solidFill>
                  <a:schemeClr val="bg1"/>
                </a:solidFill>
              </a:rPr>
              <a:t>Module 3: Role of FLT3 Inhibitors in AML Management — Dr Erba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Incorporation of IDH Inhibitors into the Care of Patients with AML — Dr Fathi</a:t>
            </a:r>
          </a:p>
          <a:p>
            <a:pPr marL="98425" indent="0">
              <a:lnSpc>
                <a:spcPct val="100000"/>
              </a:lnSpc>
              <a:spcBef>
                <a:spcPts val="1600"/>
              </a:spcBef>
              <a:spcAft>
                <a:spcPts val="0"/>
              </a:spcAft>
              <a:buNone/>
            </a:pPr>
            <a:r>
              <a:rPr lang="en-US" sz="2500" dirty="0">
                <a:solidFill>
                  <a:srgbClr val="0432FF"/>
                </a:solidFill>
              </a:rPr>
              <a:t>Module 5: </a:t>
            </a:r>
            <a:r>
              <a:rPr lang="en-US" sz="2500" dirty="0">
                <a:solidFill>
                  <a:schemeClr val="tx1"/>
                </a:solidFill>
              </a:rPr>
              <a:t>Current and Future Role of Menin Inhibitors in the Treatment of AML — Dr Stein</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38771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ctrTitle"/>
          </p:nvPr>
        </p:nvSpPr>
        <p:spPr>
          <a:xfrm>
            <a:off x="286885" y="1568971"/>
            <a:ext cx="11570447" cy="2248008"/>
          </a:xfrm>
        </p:spPr>
        <p:txBody>
          <a:bodyPr>
            <a:normAutofit/>
          </a:bodyPr>
          <a:lstStyle/>
          <a:p>
            <a:pPr algn="ctr"/>
            <a:r>
              <a:rPr lang="en-US" dirty="0">
                <a:solidFill>
                  <a:schemeClr val="bg1"/>
                </a:solidFill>
                <a:latin typeface="+mn-lt"/>
              </a:rPr>
              <a:t>FLT3 Inhibitors for Previously Untreated Acute Myeloid Leukemia</a:t>
            </a:r>
          </a:p>
        </p:txBody>
      </p:sp>
      <p:sp>
        <p:nvSpPr>
          <p:cNvPr id="5" name="TextBox 4"/>
          <p:cNvSpPr txBox="1"/>
          <p:nvPr/>
        </p:nvSpPr>
        <p:spPr>
          <a:xfrm>
            <a:off x="0" y="4195790"/>
            <a:ext cx="12192000" cy="2554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Harry P. Erba, MD, PhD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Professor, Department of Medicine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Director, Leukemia Program</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Duke University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Durham, NC</a:t>
            </a:r>
          </a:p>
        </p:txBody>
      </p:sp>
    </p:spTree>
    <p:extLst>
      <p:ext uri="{BB962C8B-B14F-4D97-AF65-F5344CB8AC3E}">
        <p14:creationId xmlns:p14="http://schemas.microsoft.com/office/powerpoint/2010/main" val="4033497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CBF74-AF13-5625-FDA1-B40202EFF772}"/>
              </a:ext>
            </a:extLst>
          </p:cNvPr>
          <p:cNvSpPr txBox="1">
            <a:spLocks/>
          </p:cNvSpPr>
          <p:nvPr/>
        </p:nvSpPr>
        <p:spPr>
          <a:xfrm>
            <a:off x="549811" y="657474"/>
            <a:ext cx="10972800" cy="715967"/>
          </a:xfrm>
          <a:prstGeom prst="rect">
            <a:avLst/>
          </a:prstGeom>
        </p:spPr>
        <p:txBody>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FLT3 Inhibitors: Mechanism of Action </a:t>
            </a:r>
          </a:p>
        </p:txBody>
      </p:sp>
      <p:sp>
        <p:nvSpPr>
          <p:cNvPr id="5" name="Text Placeholder 4">
            <a:extLst>
              <a:ext uri="{FF2B5EF4-FFF2-40B4-BE49-F238E27FC236}">
                <a16:creationId xmlns:a16="http://schemas.microsoft.com/office/drawing/2014/main" id="{A7559B1C-48B8-4761-7A54-1FD38A018C22}"/>
              </a:ext>
            </a:extLst>
          </p:cNvPr>
          <p:cNvSpPr txBox="1">
            <a:spLocks/>
          </p:cNvSpPr>
          <p:nvPr/>
        </p:nvSpPr>
        <p:spPr>
          <a:xfrm>
            <a:off x="139147" y="6162953"/>
            <a:ext cx="11174136" cy="54427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1. </a:t>
            </a:r>
            <a:r>
              <a:rPr kumimoji="0" lang="en-US" sz="1867" b="1" i="0" u="none" strike="noStrike" kern="1200" cap="none" spc="0" normalizeH="0" baseline="0" noProof="0" dirty="0" err="1">
                <a:ln>
                  <a:noFill/>
                </a:ln>
                <a:solidFill>
                  <a:prstClr val="black"/>
                </a:solidFill>
                <a:effectLst/>
                <a:uLnTx/>
                <a:uFillTx/>
                <a:latin typeface="Calibri"/>
                <a:ea typeface="+mn-ea"/>
                <a:cs typeface="Arial"/>
              </a:rPr>
              <a:t>Cerchione</a:t>
            </a:r>
            <a:r>
              <a:rPr kumimoji="0" lang="en-US" sz="1867" b="1" i="0" u="none" strike="noStrike" kern="1200" cap="none" spc="0" normalizeH="0" baseline="0" noProof="0" dirty="0">
                <a:ln>
                  <a:noFill/>
                </a:ln>
                <a:solidFill>
                  <a:prstClr val="black"/>
                </a:solidFill>
                <a:effectLst/>
                <a:uLnTx/>
                <a:uFillTx/>
                <a:latin typeface="Calibri"/>
                <a:ea typeface="+mn-ea"/>
                <a:cs typeface="Arial"/>
              </a:rPr>
              <a:t> C,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Expert Rev Hematol</a:t>
            </a:r>
            <a:r>
              <a:rPr kumimoji="0" lang="en-US" sz="1867" b="1" i="0" u="none" strike="noStrike" kern="1200" cap="none" spc="0" normalizeH="0" baseline="0" noProof="0" dirty="0">
                <a:ln>
                  <a:noFill/>
                </a:ln>
                <a:solidFill>
                  <a:prstClr val="black"/>
                </a:solidFill>
                <a:effectLst/>
                <a:uLnTx/>
                <a:uFillTx/>
                <a:latin typeface="Calibri"/>
                <a:ea typeface="+mn-ea"/>
                <a:cs typeface="Arial"/>
              </a:rPr>
              <a:t>. 2021;14:851-865. 2. </a:t>
            </a:r>
            <a:r>
              <a:rPr kumimoji="0" lang="en-US" sz="1867" b="1" i="0" u="none" strike="noStrike" kern="1200" cap="none" spc="0" normalizeH="0" baseline="0" noProof="0" dirty="0" err="1">
                <a:ln>
                  <a:noFill/>
                </a:ln>
                <a:solidFill>
                  <a:prstClr val="black"/>
                </a:solidFill>
                <a:effectLst/>
                <a:uLnTx/>
                <a:uFillTx/>
                <a:latin typeface="Calibri"/>
                <a:ea typeface="+mn-ea"/>
                <a:cs typeface="Arial"/>
              </a:rPr>
              <a:t>Negotei</a:t>
            </a:r>
            <a:r>
              <a:rPr kumimoji="0" lang="en-US" sz="1867" b="1" i="0" u="none" strike="noStrike" kern="1200" cap="none" spc="0" normalizeH="0" baseline="0" noProof="0" dirty="0">
                <a:ln>
                  <a:noFill/>
                </a:ln>
                <a:solidFill>
                  <a:prstClr val="black"/>
                </a:solidFill>
                <a:effectLst/>
                <a:uLnTx/>
                <a:uFillTx/>
                <a:latin typeface="Calibri"/>
                <a:ea typeface="+mn-ea"/>
                <a:cs typeface="Arial"/>
              </a:rPr>
              <a:t> C,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J Clin Med</a:t>
            </a:r>
            <a:r>
              <a:rPr kumimoji="0" lang="en-US" sz="1867" b="1" i="0" u="none" strike="noStrike" kern="1200" cap="none" spc="0" normalizeH="0" baseline="0" noProof="0" dirty="0">
                <a:ln>
                  <a:noFill/>
                </a:ln>
                <a:solidFill>
                  <a:prstClr val="black"/>
                </a:solidFill>
                <a:effectLst/>
                <a:uLnTx/>
                <a:uFillTx/>
                <a:latin typeface="Calibri"/>
                <a:ea typeface="+mn-ea"/>
                <a:cs typeface="Arial"/>
              </a:rPr>
              <a:t>. 2023;12:6429.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3. Daver N, et al. </a:t>
            </a:r>
            <a:r>
              <a:rPr kumimoji="0" lang="en-US" sz="1867" b="1" i="1" u="none" strike="noStrike" kern="1200" cap="none" spc="0" normalizeH="0" baseline="0" noProof="0" dirty="0">
                <a:ln>
                  <a:noFill/>
                </a:ln>
                <a:solidFill>
                  <a:prstClr val="black"/>
                </a:solidFill>
                <a:effectLst/>
                <a:uLnTx/>
                <a:uFillTx/>
                <a:latin typeface="Calibri"/>
                <a:ea typeface="+mn-ea"/>
                <a:cs typeface="Arial"/>
              </a:rPr>
              <a:t>Leukemia</a:t>
            </a:r>
            <a:r>
              <a:rPr kumimoji="0" lang="en-US" sz="1867" b="1" i="0" u="none" strike="noStrike" kern="1200" cap="none" spc="0" normalizeH="0" baseline="0" noProof="0" dirty="0">
                <a:ln>
                  <a:noFill/>
                </a:ln>
                <a:solidFill>
                  <a:prstClr val="black"/>
                </a:solidFill>
                <a:effectLst/>
                <a:uLnTx/>
                <a:uFillTx/>
                <a:latin typeface="Calibri"/>
                <a:ea typeface="+mn-ea"/>
                <a:cs typeface="Arial"/>
              </a:rPr>
              <a:t>. 2019;33:299-312.</a:t>
            </a:r>
          </a:p>
        </p:txBody>
      </p:sp>
      <p:pic>
        <p:nvPicPr>
          <p:cNvPr id="6" name="Picture 2" descr="figure 1">
            <a:extLst>
              <a:ext uri="{FF2B5EF4-FFF2-40B4-BE49-F238E27FC236}">
                <a16:creationId xmlns:a16="http://schemas.microsoft.com/office/drawing/2014/main" id="{39248CBF-4C80-8AB7-C9D2-4BCF168EB1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70436" y="2224662"/>
            <a:ext cx="5882417" cy="39447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433CFE-54B7-F5FC-03F6-8EB3CD1CD616}"/>
              </a:ext>
            </a:extLst>
          </p:cNvPr>
          <p:cNvSpPr txBox="1"/>
          <p:nvPr/>
        </p:nvSpPr>
        <p:spPr>
          <a:xfrm>
            <a:off x="6096001" y="1330745"/>
            <a:ext cx="5882417"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23873">
                    <a:lumMod val="75000"/>
                    <a:lumOff val="25000"/>
                  </a:srgbClr>
                </a:solidFill>
                <a:effectLst/>
                <a:uLnTx/>
                <a:uFillTx/>
                <a:latin typeface="Calibri"/>
                <a:ea typeface="+mn-ea"/>
                <a:cs typeface="+mn-cs"/>
              </a:rPr>
              <a:t>Mechanisms of Type I and Type II FLT3 Inhibitors in Targeting </a:t>
            </a:r>
            <a:r>
              <a:rPr kumimoji="0" lang="en-US" sz="2133" b="1" i="1" u="none" strike="noStrike" kern="1200" cap="none" spc="0" normalizeH="0" baseline="0" noProof="0" dirty="0">
                <a:ln>
                  <a:noFill/>
                </a:ln>
                <a:solidFill>
                  <a:srgbClr val="023873">
                    <a:lumMod val="75000"/>
                    <a:lumOff val="25000"/>
                  </a:srgbClr>
                </a:solidFill>
                <a:effectLst/>
                <a:uLnTx/>
                <a:uFillTx/>
                <a:latin typeface="Calibri"/>
                <a:ea typeface="+mn-ea"/>
                <a:cs typeface="+mn-cs"/>
              </a:rPr>
              <a:t>FLT3</a:t>
            </a:r>
            <a:r>
              <a:rPr kumimoji="0" lang="en-US" sz="2133" b="1" i="0" u="none" strike="noStrike" kern="1200" cap="none" spc="0" normalizeH="0" baseline="0" noProof="0" dirty="0">
                <a:ln>
                  <a:noFill/>
                </a:ln>
                <a:solidFill>
                  <a:srgbClr val="023873">
                    <a:lumMod val="75000"/>
                    <a:lumOff val="25000"/>
                  </a:srgbClr>
                </a:solidFill>
                <a:effectLst/>
                <a:uLnTx/>
                <a:uFillTx/>
                <a:latin typeface="Calibri"/>
                <a:ea typeface="+mn-ea"/>
                <a:cs typeface="+mn-cs"/>
              </a:rPr>
              <a:t> Mutations</a:t>
            </a:r>
            <a:r>
              <a:rPr kumimoji="0" lang="en-US" sz="2133" b="1" i="0" u="none" strike="noStrike" kern="1200" cap="none" spc="0" normalizeH="0" baseline="30000" noProof="0" dirty="0">
                <a:ln>
                  <a:noFill/>
                </a:ln>
                <a:solidFill>
                  <a:srgbClr val="023873">
                    <a:lumMod val="75000"/>
                    <a:lumOff val="25000"/>
                  </a:srgbClr>
                </a:solidFill>
                <a:effectLst/>
                <a:uLnTx/>
                <a:uFillTx/>
                <a:latin typeface="Calibri"/>
                <a:ea typeface="+mn-ea"/>
                <a:cs typeface="+mn-cs"/>
              </a:rPr>
              <a:t>3</a:t>
            </a:r>
          </a:p>
        </p:txBody>
      </p:sp>
      <p:sp>
        <p:nvSpPr>
          <p:cNvPr id="3" name="Content Placeholder 2">
            <a:extLst>
              <a:ext uri="{FF2B5EF4-FFF2-40B4-BE49-F238E27FC236}">
                <a16:creationId xmlns:a16="http://schemas.microsoft.com/office/drawing/2014/main" id="{8B13C3E5-E655-DE32-0E31-E2461900F80A}"/>
              </a:ext>
            </a:extLst>
          </p:cNvPr>
          <p:cNvSpPr txBox="1">
            <a:spLocks/>
          </p:cNvSpPr>
          <p:nvPr/>
        </p:nvSpPr>
        <p:spPr>
          <a:xfrm>
            <a:off x="139147" y="1224754"/>
            <a:ext cx="6404267" cy="5004285"/>
          </a:xfrm>
          <a:prstGeom prst="rect">
            <a:avLst/>
          </a:prstGeom>
          <a:ln w="28575">
            <a:noFill/>
          </a:ln>
        </p:spPr>
        <p:txBody>
          <a:bodyPr>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ts val="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ATP-binding site inhibition: </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FLT3 inhibitors competitively inhibit ATP binding to the FLT3 receptor, preventing its autophosphorylation and activation</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342900" marR="0" lvl="0" indent="-342900" algn="l" defTabSz="457200" rtl="0" eaLnBrk="1" fontAlgn="auto" latinLnBrk="0" hangingPunct="1">
              <a:lnSpc>
                <a:spcPct val="120000"/>
              </a:lnSpc>
              <a:spcBef>
                <a:spcPts val="80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Type I inhibitors (e.g., midostaurin, gilteritinib)</a:t>
            </a:r>
            <a:endParaRPr kumimoji="0" lang="en-US" sz="2133" b="1" i="0" u="none" strike="noStrike" kern="1200" cap="none" spc="0" normalizeH="0" baseline="30000" noProof="0" dirty="0">
              <a:ln>
                <a:noFill/>
              </a:ln>
              <a:solidFill>
                <a:prstClr val="black"/>
              </a:solidFill>
              <a:effectLst/>
              <a:uLnTx/>
              <a:uFillTx/>
              <a:latin typeface="Calibri"/>
              <a:ea typeface="+mn-ea"/>
              <a:cs typeface="Arial"/>
            </a:endParaRP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Bind to both active and inactive conformations of the FLT3 receptor</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srgbClr val="BE322E"/>
                </a:solidFill>
                <a:effectLst/>
                <a:uLnTx/>
                <a:uFillTx/>
                <a:latin typeface="Calibri"/>
                <a:ea typeface="+mn-ea"/>
                <a:cs typeface="Arial"/>
              </a:rPr>
              <a:t>Active against ITD and TKD mutation</a:t>
            </a:r>
            <a:r>
              <a:rPr kumimoji="0" lang="en-US" sz="2133" b="1" i="0" u="none" strike="noStrike" kern="1200" cap="none" spc="0" normalizeH="0" baseline="0" noProof="0" dirty="0">
                <a:ln>
                  <a:noFill/>
                </a:ln>
                <a:solidFill>
                  <a:srgbClr val="BE322E"/>
                </a:solidFill>
                <a:effectLst/>
                <a:uLnTx/>
                <a:uFillTx/>
                <a:latin typeface="Calibri"/>
                <a:ea typeface="+mn-ea"/>
                <a:cs typeface="Arial"/>
              </a:rPr>
              <a:t>s</a:t>
            </a:r>
            <a:r>
              <a:rPr kumimoji="0" lang="en-US" sz="2133" b="1" i="0" u="none" strike="noStrike" kern="1200" cap="none" spc="0" normalizeH="0" baseline="30000" noProof="0" dirty="0">
                <a:ln>
                  <a:noFill/>
                </a:ln>
                <a:solidFill>
                  <a:srgbClr val="BE322E"/>
                </a:solidFill>
                <a:effectLst/>
                <a:uLnTx/>
                <a:uFillTx/>
                <a:latin typeface="Calibri"/>
                <a:ea typeface="+mn-ea"/>
                <a:cs typeface="Arial"/>
              </a:rPr>
              <a:t>3</a:t>
            </a:r>
          </a:p>
          <a:p>
            <a:pPr marL="342900" marR="0" lvl="0" indent="-342900" algn="l" defTabSz="457200" rtl="0" eaLnBrk="1" fontAlgn="auto" latinLnBrk="0" hangingPunct="1">
              <a:lnSpc>
                <a:spcPct val="120000"/>
              </a:lnSpc>
              <a:spcBef>
                <a:spcPts val="800"/>
              </a:spcBef>
              <a:spcAft>
                <a:spcPts val="400"/>
              </a:spcAft>
              <a:buClrTx/>
              <a:buSzTx/>
              <a:buFont typeface="Arial"/>
              <a:buChar char="•"/>
              <a:tabLst/>
              <a:defRPr/>
            </a:pPr>
            <a:r>
              <a:rPr kumimoji="0" lang="en-US" sz="2133" b="1" i="0" u="none" strike="noStrike" kern="1200" cap="none" spc="0" normalizeH="0" baseline="0" noProof="0" dirty="0">
                <a:ln>
                  <a:noFill/>
                </a:ln>
                <a:solidFill>
                  <a:prstClr val="black"/>
                </a:solidFill>
                <a:effectLst/>
                <a:uLnTx/>
                <a:uFillTx/>
                <a:latin typeface="Calibri"/>
                <a:ea typeface="+mn-ea"/>
                <a:cs typeface="Arial"/>
              </a:rPr>
              <a:t>Type II inhibitors (e.g., quizartinib, sorafenib)</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Bind specifically to the inactive FLT3 conformation</a:t>
            </a:r>
            <a:r>
              <a:rPr kumimoji="0" lang="en-US" sz="1867" b="1" i="0" u="none" strike="noStrike" kern="1200" cap="none" spc="0" normalizeH="0" baseline="30000" noProof="0" dirty="0">
                <a:ln>
                  <a:noFill/>
                </a:ln>
                <a:solidFill>
                  <a:prstClr val="black"/>
                </a:solidFill>
                <a:effectLst/>
                <a:uLnTx/>
                <a:uFillTx/>
                <a:latin typeface="Calibri"/>
                <a:ea typeface="+mn-ea"/>
                <a:cs typeface="Arial"/>
              </a:rPr>
              <a:t>1,2</a:t>
            </a:r>
          </a:p>
          <a:p>
            <a:pPr marL="742950" marR="0" lvl="1" indent="-285750" algn="l" defTabSz="457200" rtl="0" eaLnBrk="1" fontAlgn="auto" latinLnBrk="0" hangingPunct="1">
              <a:lnSpc>
                <a:spcPct val="120000"/>
              </a:lnSpc>
              <a:spcBef>
                <a:spcPct val="20000"/>
              </a:spcBef>
              <a:spcAft>
                <a:spcPts val="0"/>
              </a:spcAft>
              <a:buClrTx/>
              <a:buSzTx/>
              <a:buFont typeface="Arial"/>
              <a:buChar char="–"/>
              <a:tabLst/>
              <a:defRPr/>
            </a:pPr>
            <a:r>
              <a:rPr kumimoji="0" lang="en-US" sz="1867" b="1" i="0" u="none" strike="noStrike" kern="1200" cap="none" spc="0" normalizeH="0" baseline="0" noProof="0" dirty="0">
                <a:ln>
                  <a:noFill/>
                </a:ln>
                <a:solidFill>
                  <a:srgbClr val="BE322E"/>
                </a:solidFill>
                <a:effectLst/>
                <a:uLnTx/>
                <a:uFillTx/>
                <a:latin typeface="Calibri"/>
                <a:ea typeface="+mn-ea"/>
                <a:cs typeface="Arial"/>
              </a:rPr>
              <a:t>Prevent activity of ITD mutations but do not target TKD mutations</a:t>
            </a:r>
            <a:r>
              <a:rPr kumimoji="0" lang="en-US" sz="1867" b="1" i="0" u="none" strike="noStrike" kern="1200" cap="none" spc="0" normalizeH="0" baseline="30000" noProof="0" dirty="0">
                <a:ln>
                  <a:noFill/>
                </a:ln>
                <a:solidFill>
                  <a:srgbClr val="BE322E"/>
                </a:solidFill>
                <a:effectLst/>
                <a:uLnTx/>
                <a:uFillTx/>
                <a:latin typeface="Calibri"/>
                <a:ea typeface="+mn-ea"/>
                <a:cs typeface="Arial"/>
              </a:rPr>
              <a:t>3</a:t>
            </a:r>
          </a:p>
        </p:txBody>
      </p:sp>
    </p:spTree>
    <p:extLst>
      <p:ext uri="{BB962C8B-B14F-4D97-AF65-F5344CB8AC3E}">
        <p14:creationId xmlns:p14="http://schemas.microsoft.com/office/powerpoint/2010/main" val="370634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E7BB-1439-3589-ADA4-AE179D96441F}"/>
              </a:ext>
            </a:extLst>
          </p:cNvPr>
          <p:cNvSpPr>
            <a:spLocks noGrp="1"/>
          </p:cNvSpPr>
          <p:nvPr>
            <p:ph type="title"/>
          </p:nvPr>
        </p:nvSpPr>
        <p:spPr>
          <a:xfrm>
            <a:off x="609600" y="625891"/>
            <a:ext cx="10972800" cy="691079"/>
          </a:xfrm>
        </p:spPr>
        <p:txBody>
          <a:bodyPr anchor="ctr">
            <a:norm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a:r>
              <a:rPr lang="en-US" sz="3200" b="1" dirty="0" err="1"/>
              <a:t>QuANTUM</a:t>
            </a:r>
            <a:r>
              <a:rPr lang="en-US" sz="3200" b="1" dirty="0"/>
              <a:t>-First Primary Endpoint: Overall Survival</a:t>
            </a:r>
            <a:endParaRPr lang="en-US" sz="3200" b="1" i="1" dirty="0"/>
          </a:p>
        </p:txBody>
      </p:sp>
      <p:sp>
        <p:nvSpPr>
          <p:cNvPr id="123" name="TextBox 122">
            <a:extLst>
              <a:ext uri="{FF2B5EF4-FFF2-40B4-BE49-F238E27FC236}">
                <a16:creationId xmlns:a16="http://schemas.microsoft.com/office/drawing/2014/main" id="{3C37A5FC-942A-1C51-847D-B688C4EEF729}"/>
              </a:ext>
            </a:extLst>
          </p:cNvPr>
          <p:cNvSpPr txBox="1"/>
          <p:nvPr/>
        </p:nvSpPr>
        <p:spPr>
          <a:xfrm rot="16200000">
            <a:off x="-459109" y="3248127"/>
            <a:ext cx="4358721" cy="348878"/>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Overall survival probability</a:t>
            </a:r>
          </a:p>
        </p:txBody>
      </p:sp>
      <p:sp>
        <p:nvSpPr>
          <p:cNvPr id="124" name="TextBox 123">
            <a:extLst>
              <a:ext uri="{FF2B5EF4-FFF2-40B4-BE49-F238E27FC236}">
                <a16:creationId xmlns:a16="http://schemas.microsoft.com/office/drawing/2014/main" id="{A6BE133F-323B-2687-ABE3-0102BED17F1D}"/>
              </a:ext>
            </a:extLst>
          </p:cNvPr>
          <p:cNvSpPr txBox="1"/>
          <p:nvPr/>
        </p:nvSpPr>
        <p:spPr>
          <a:xfrm>
            <a:off x="1879134" y="1221590"/>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1.0</a:t>
            </a:r>
          </a:p>
        </p:txBody>
      </p:sp>
      <p:sp>
        <p:nvSpPr>
          <p:cNvPr id="125" name="TextBox 124">
            <a:extLst>
              <a:ext uri="{FF2B5EF4-FFF2-40B4-BE49-F238E27FC236}">
                <a16:creationId xmlns:a16="http://schemas.microsoft.com/office/drawing/2014/main" id="{C3F7457E-8466-C369-1549-16691FA856E3}"/>
              </a:ext>
            </a:extLst>
          </p:cNvPr>
          <p:cNvSpPr txBox="1"/>
          <p:nvPr/>
        </p:nvSpPr>
        <p:spPr>
          <a:xfrm>
            <a:off x="1879134" y="2056899"/>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0.8</a:t>
            </a:r>
          </a:p>
        </p:txBody>
      </p:sp>
      <p:sp>
        <p:nvSpPr>
          <p:cNvPr id="126" name="TextBox 125">
            <a:extLst>
              <a:ext uri="{FF2B5EF4-FFF2-40B4-BE49-F238E27FC236}">
                <a16:creationId xmlns:a16="http://schemas.microsoft.com/office/drawing/2014/main" id="{3A118FDA-AA11-D438-BC2E-3391F9204F66}"/>
              </a:ext>
            </a:extLst>
          </p:cNvPr>
          <p:cNvSpPr txBox="1"/>
          <p:nvPr/>
        </p:nvSpPr>
        <p:spPr>
          <a:xfrm>
            <a:off x="1879134" y="2892208"/>
            <a:ext cx="4600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0.6</a:t>
            </a:r>
          </a:p>
        </p:txBody>
      </p:sp>
      <p:sp>
        <p:nvSpPr>
          <p:cNvPr id="127" name="TextBox 126">
            <a:extLst>
              <a:ext uri="{FF2B5EF4-FFF2-40B4-BE49-F238E27FC236}">
                <a16:creationId xmlns:a16="http://schemas.microsoft.com/office/drawing/2014/main" id="{88ACC60A-0791-70B4-8BC4-56D48D0F0364}"/>
              </a:ext>
            </a:extLst>
          </p:cNvPr>
          <p:cNvSpPr txBox="1"/>
          <p:nvPr/>
        </p:nvSpPr>
        <p:spPr>
          <a:xfrm>
            <a:off x="1879134" y="3727517"/>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0.4</a:t>
            </a:r>
          </a:p>
        </p:txBody>
      </p:sp>
      <p:sp>
        <p:nvSpPr>
          <p:cNvPr id="128" name="TextBox 127">
            <a:extLst>
              <a:ext uri="{FF2B5EF4-FFF2-40B4-BE49-F238E27FC236}">
                <a16:creationId xmlns:a16="http://schemas.microsoft.com/office/drawing/2014/main" id="{04A77682-71AD-1DA8-717E-D5C2EE92DF0C}"/>
              </a:ext>
            </a:extLst>
          </p:cNvPr>
          <p:cNvSpPr txBox="1"/>
          <p:nvPr/>
        </p:nvSpPr>
        <p:spPr>
          <a:xfrm>
            <a:off x="1834393" y="4562826"/>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0.2</a:t>
            </a:r>
          </a:p>
        </p:txBody>
      </p:sp>
      <p:sp>
        <p:nvSpPr>
          <p:cNvPr id="129" name="TextBox 128">
            <a:extLst>
              <a:ext uri="{FF2B5EF4-FFF2-40B4-BE49-F238E27FC236}">
                <a16:creationId xmlns:a16="http://schemas.microsoft.com/office/drawing/2014/main" id="{6E366226-18D5-11EA-6476-59D0DF566EB0}"/>
              </a:ext>
            </a:extLst>
          </p:cNvPr>
          <p:cNvSpPr txBox="1"/>
          <p:nvPr/>
        </p:nvSpPr>
        <p:spPr>
          <a:xfrm>
            <a:off x="1879134" y="5398131"/>
            <a:ext cx="5048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0.0</a:t>
            </a:r>
          </a:p>
        </p:txBody>
      </p:sp>
      <p:sp>
        <p:nvSpPr>
          <p:cNvPr id="130" name="TextBox 129">
            <a:extLst>
              <a:ext uri="{FF2B5EF4-FFF2-40B4-BE49-F238E27FC236}">
                <a16:creationId xmlns:a16="http://schemas.microsoft.com/office/drawing/2014/main" id="{0FD3E6DE-0B51-E1A7-5AEF-0AB3972F8F88}"/>
              </a:ext>
            </a:extLst>
          </p:cNvPr>
          <p:cNvSpPr txBox="1"/>
          <p:nvPr/>
        </p:nvSpPr>
        <p:spPr>
          <a:xfrm>
            <a:off x="2314767"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0</a:t>
            </a:r>
          </a:p>
        </p:txBody>
      </p:sp>
      <p:sp>
        <p:nvSpPr>
          <p:cNvPr id="131" name="TextBox 130">
            <a:extLst>
              <a:ext uri="{FF2B5EF4-FFF2-40B4-BE49-F238E27FC236}">
                <a16:creationId xmlns:a16="http://schemas.microsoft.com/office/drawing/2014/main" id="{E766714C-4C4F-73BA-F960-DB743AE46F30}"/>
              </a:ext>
            </a:extLst>
          </p:cNvPr>
          <p:cNvSpPr txBox="1"/>
          <p:nvPr/>
        </p:nvSpPr>
        <p:spPr>
          <a:xfrm>
            <a:off x="2739110"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a:t>
            </a:r>
          </a:p>
        </p:txBody>
      </p:sp>
      <p:sp>
        <p:nvSpPr>
          <p:cNvPr id="132" name="TextBox 131">
            <a:extLst>
              <a:ext uri="{FF2B5EF4-FFF2-40B4-BE49-F238E27FC236}">
                <a16:creationId xmlns:a16="http://schemas.microsoft.com/office/drawing/2014/main" id="{8B326800-0564-0051-8C20-E4799B4C88C7}"/>
              </a:ext>
            </a:extLst>
          </p:cNvPr>
          <p:cNvSpPr txBox="1"/>
          <p:nvPr/>
        </p:nvSpPr>
        <p:spPr>
          <a:xfrm>
            <a:off x="3170079"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6</a:t>
            </a:r>
          </a:p>
        </p:txBody>
      </p:sp>
      <p:sp>
        <p:nvSpPr>
          <p:cNvPr id="133" name="TextBox 132">
            <a:extLst>
              <a:ext uri="{FF2B5EF4-FFF2-40B4-BE49-F238E27FC236}">
                <a16:creationId xmlns:a16="http://schemas.microsoft.com/office/drawing/2014/main" id="{6A4E6EB5-1285-072A-F24C-AF76E092429A}"/>
              </a:ext>
            </a:extLst>
          </p:cNvPr>
          <p:cNvSpPr txBox="1"/>
          <p:nvPr/>
        </p:nvSpPr>
        <p:spPr>
          <a:xfrm>
            <a:off x="3587795" y="5628781"/>
            <a:ext cx="23099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9</a:t>
            </a:r>
          </a:p>
        </p:txBody>
      </p:sp>
      <p:sp>
        <p:nvSpPr>
          <p:cNvPr id="134" name="TextBox 133">
            <a:extLst>
              <a:ext uri="{FF2B5EF4-FFF2-40B4-BE49-F238E27FC236}">
                <a16:creationId xmlns:a16="http://schemas.microsoft.com/office/drawing/2014/main" id="{06EC85C5-DECB-7DBF-A190-AA2737C5D74F}"/>
              </a:ext>
            </a:extLst>
          </p:cNvPr>
          <p:cNvSpPr txBox="1"/>
          <p:nvPr/>
        </p:nvSpPr>
        <p:spPr>
          <a:xfrm>
            <a:off x="395019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12</a:t>
            </a:r>
          </a:p>
        </p:txBody>
      </p:sp>
      <p:sp>
        <p:nvSpPr>
          <p:cNvPr id="135" name="TextBox 134">
            <a:extLst>
              <a:ext uri="{FF2B5EF4-FFF2-40B4-BE49-F238E27FC236}">
                <a16:creationId xmlns:a16="http://schemas.microsoft.com/office/drawing/2014/main" id="{4CBCFEB8-F8D4-0F4A-0025-F9D4E4DE3E21}"/>
              </a:ext>
            </a:extLst>
          </p:cNvPr>
          <p:cNvSpPr txBox="1"/>
          <p:nvPr/>
        </p:nvSpPr>
        <p:spPr>
          <a:xfrm>
            <a:off x="437253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15</a:t>
            </a:r>
          </a:p>
        </p:txBody>
      </p:sp>
      <p:sp>
        <p:nvSpPr>
          <p:cNvPr id="136" name="TextBox 135">
            <a:extLst>
              <a:ext uri="{FF2B5EF4-FFF2-40B4-BE49-F238E27FC236}">
                <a16:creationId xmlns:a16="http://schemas.microsoft.com/office/drawing/2014/main" id="{3F0AD19F-39D0-D3C9-E15A-7EF9991E4480}"/>
              </a:ext>
            </a:extLst>
          </p:cNvPr>
          <p:cNvSpPr txBox="1"/>
          <p:nvPr/>
        </p:nvSpPr>
        <p:spPr>
          <a:xfrm>
            <a:off x="47967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18</a:t>
            </a:r>
          </a:p>
        </p:txBody>
      </p:sp>
      <p:sp>
        <p:nvSpPr>
          <p:cNvPr id="137" name="TextBox 136">
            <a:extLst>
              <a:ext uri="{FF2B5EF4-FFF2-40B4-BE49-F238E27FC236}">
                <a16:creationId xmlns:a16="http://schemas.microsoft.com/office/drawing/2014/main" id="{7531DF19-5F25-75C1-4052-2F8BF43E514D}"/>
              </a:ext>
            </a:extLst>
          </p:cNvPr>
          <p:cNvSpPr txBox="1"/>
          <p:nvPr/>
        </p:nvSpPr>
        <p:spPr>
          <a:xfrm>
            <a:off x="52272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21</a:t>
            </a:r>
          </a:p>
        </p:txBody>
      </p:sp>
      <p:sp>
        <p:nvSpPr>
          <p:cNvPr id="138" name="TextBox 137">
            <a:extLst>
              <a:ext uri="{FF2B5EF4-FFF2-40B4-BE49-F238E27FC236}">
                <a16:creationId xmlns:a16="http://schemas.microsoft.com/office/drawing/2014/main" id="{164EFFCE-B05D-71BC-5C2A-6941236118AD}"/>
              </a:ext>
            </a:extLst>
          </p:cNvPr>
          <p:cNvSpPr txBox="1"/>
          <p:nvPr/>
        </p:nvSpPr>
        <p:spPr>
          <a:xfrm>
            <a:off x="5655353"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24</a:t>
            </a:r>
          </a:p>
        </p:txBody>
      </p:sp>
      <p:sp>
        <p:nvSpPr>
          <p:cNvPr id="139" name="TextBox 138">
            <a:extLst>
              <a:ext uri="{FF2B5EF4-FFF2-40B4-BE49-F238E27FC236}">
                <a16:creationId xmlns:a16="http://schemas.microsoft.com/office/drawing/2014/main" id="{91FA1E43-0E30-863B-90D7-337632C44500}"/>
              </a:ext>
            </a:extLst>
          </p:cNvPr>
          <p:cNvSpPr txBox="1"/>
          <p:nvPr/>
        </p:nvSpPr>
        <p:spPr>
          <a:xfrm>
            <a:off x="607922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27</a:t>
            </a:r>
          </a:p>
        </p:txBody>
      </p:sp>
      <p:sp>
        <p:nvSpPr>
          <p:cNvPr id="140" name="TextBox 139">
            <a:extLst>
              <a:ext uri="{FF2B5EF4-FFF2-40B4-BE49-F238E27FC236}">
                <a16:creationId xmlns:a16="http://schemas.microsoft.com/office/drawing/2014/main" id="{C5E1EECE-D701-C5EA-FCD6-BDF9BC9FB3FA}"/>
              </a:ext>
            </a:extLst>
          </p:cNvPr>
          <p:cNvSpPr txBox="1"/>
          <p:nvPr/>
        </p:nvSpPr>
        <p:spPr>
          <a:xfrm>
            <a:off x="6500317" y="5628780"/>
            <a:ext cx="3907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30</a:t>
            </a:r>
          </a:p>
        </p:txBody>
      </p:sp>
      <p:sp>
        <p:nvSpPr>
          <p:cNvPr id="141" name="TextBox 140">
            <a:extLst>
              <a:ext uri="{FF2B5EF4-FFF2-40B4-BE49-F238E27FC236}">
                <a16:creationId xmlns:a16="http://schemas.microsoft.com/office/drawing/2014/main" id="{60EEBD36-A7C3-CBD9-DF78-85445A45FAB8}"/>
              </a:ext>
            </a:extLst>
          </p:cNvPr>
          <p:cNvSpPr txBox="1"/>
          <p:nvPr/>
        </p:nvSpPr>
        <p:spPr>
          <a:xfrm>
            <a:off x="6931071"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33</a:t>
            </a:r>
          </a:p>
        </p:txBody>
      </p:sp>
      <p:sp>
        <p:nvSpPr>
          <p:cNvPr id="142" name="TextBox 141">
            <a:extLst>
              <a:ext uri="{FF2B5EF4-FFF2-40B4-BE49-F238E27FC236}">
                <a16:creationId xmlns:a16="http://schemas.microsoft.com/office/drawing/2014/main" id="{E3AD1909-7CE8-E7E9-5F06-4AC1C7D97CFD}"/>
              </a:ext>
            </a:extLst>
          </p:cNvPr>
          <p:cNvSpPr txBox="1"/>
          <p:nvPr/>
        </p:nvSpPr>
        <p:spPr>
          <a:xfrm>
            <a:off x="7358258"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36</a:t>
            </a:r>
          </a:p>
        </p:txBody>
      </p:sp>
      <p:sp>
        <p:nvSpPr>
          <p:cNvPr id="143" name="TextBox 142">
            <a:extLst>
              <a:ext uri="{FF2B5EF4-FFF2-40B4-BE49-F238E27FC236}">
                <a16:creationId xmlns:a16="http://schemas.microsoft.com/office/drawing/2014/main" id="{F3738019-8BCD-F23E-EA94-FD69BFBF245E}"/>
              </a:ext>
            </a:extLst>
          </p:cNvPr>
          <p:cNvSpPr txBox="1"/>
          <p:nvPr/>
        </p:nvSpPr>
        <p:spPr>
          <a:xfrm>
            <a:off x="7782549"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39</a:t>
            </a:r>
          </a:p>
        </p:txBody>
      </p:sp>
      <p:sp>
        <p:nvSpPr>
          <p:cNvPr id="144" name="TextBox 143">
            <a:extLst>
              <a:ext uri="{FF2B5EF4-FFF2-40B4-BE49-F238E27FC236}">
                <a16:creationId xmlns:a16="http://schemas.microsoft.com/office/drawing/2014/main" id="{F48A267F-95DB-46D8-19D4-1B7068BB544B}"/>
              </a:ext>
            </a:extLst>
          </p:cNvPr>
          <p:cNvSpPr txBox="1"/>
          <p:nvPr/>
        </p:nvSpPr>
        <p:spPr>
          <a:xfrm>
            <a:off x="8207889" y="5628780"/>
            <a:ext cx="39321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42</a:t>
            </a:r>
          </a:p>
        </p:txBody>
      </p:sp>
      <p:sp>
        <p:nvSpPr>
          <p:cNvPr id="145" name="TextBox 144">
            <a:extLst>
              <a:ext uri="{FF2B5EF4-FFF2-40B4-BE49-F238E27FC236}">
                <a16:creationId xmlns:a16="http://schemas.microsoft.com/office/drawing/2014/main" id="{E04A47DD-1710-2854-DB4A-AC18509B7D62}"/>
              </a:ext>
            </a:extLst>
          </p:cNvPr>
          <p:cNvSpPr txBox="1"/>
          <p:nvPr/>
        </p:nvSpPr>
        <p:spPr>
          <a:xfrm>
            <a:off x="862628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45</a:t>
            </a:r>
          </a:p>
        </p:txBody>
      </p:sp>
      <p:sp>
        <p:nvSpPr>
          <p:cNvPr id="146" name="TextBox 145">
            <a:extLst>
              <a:ext uri="{FF2B5EF4-FFF2-40B4-BE49-F238E27FC236}">
                <a16:creationId xmlns:a16="http://schemas.microsoft.com/office/drawing/2014/main" id="{C5FD7797-4089-D2BF-A525-07A40AB1C5BB}"/>
              </a:ext>
            </a:extLst>
          </p:cNvPr>
          <p:cNvSpPr txBox="1"/>
          <p:nvPr/>
        </p:nvSpPr>
        <p:spPr>
          <a:xfrm>
            <a:off x="9061154"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48</a:t>
            </a:r>
          </a:p>
        </p:txBody>
      </p:sp>
      <p:sp>
        <p:nvSpPr>
          <p:cNvPr id="147" name="TextBox 146">
            <a:extLst>
              <a:ext uri="{FF2B5EF4-FFF2-40B4-BE49-F238E27FC236}">
                <a16:creationId xmlns:a16="http://schemas.microsoft.com/office/drawing/2014/main" id="{EE8F63B7-AF7F-3F78-B89D-1CC238C3174D}"/>
              </a:ext>
            </a:extLst>
          </p:cNvPr>
          <p:cNvSpPr txBox="1"/>
          <p:nvPr/>
        </p:nvSpPr>
        <p:spPr>
          <a:xfrm>
            <a:off x="9485853"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51</a:t>
            </a:r>
          </a:p>
        </p:txBody>
      </p:sp>
      <p:sp>
        <p:nvSpPr>
          <p:cNvPr id="148" name="TextBox 147">
            <a:extLst>
              <a:ext uri="{FF2B5EF4-FFF2-40B4-BE49-F238E27FC236}">
                <a16:creationId xmlns:a16="http://schemas.microsoft.com/office/drawing/2014/main" id="{6BDAFDCE-03A8-FDE5-60BE-1B1A32086233}"/>
              </a:ext>
            </a:extLst>
          </p:cNvPr>
          <p:cNvSpPr txBox="1"/>
          <p:nvPr/>
        </p:nvSpPr>
        <p:spPr>
          <a:xfrm>
            <a:off x="9910829"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54</a:t>
            </a:r>
          </a:p>
        </p:txBody>
      </p:sp>
      <p:sp>
        <p:nvSpPr>
          <p:cNvPr id="149" name="TextBox 148">
            <a:extLst>
              <a:ext uri="{FF2B5EF4-FFF2-40B4-BE49-F238E27FC236}">
                <a16:creationId xmlns:a16="http://schemas.microsoft.com/office/drawing/2014/main" id="{2877F8A0-272F-BE6A-84F7-6C3B44BDB8D0}"/>
              </a:ext>
            </a:extLst>
          </p:cNvPr>
          <p:cNvSpPr txBox="1"/>
          <p:nvPr/>
        </p:nvSpPr>
        <p:spPr>
          <a:xfrm>
            <a:off x="10331366" y="5628780"/>
            <a:ext cx="4246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57</a:t>
            </a:r>
          </a:p>
        </p:txBody>
      </p:sp>
      <p:sp>
        <p:nvSpPr>
          <p:cNvPr id="154" name="TextBox 153">
            <a:extLst>
              <a:ext uri="{FF2B5EF4-FFF2-40B4-BE49-F238E27FC236}">
                <a16:creationId xmlns:a16="http://schemas.microsoft.com/office/drawing/2014/main" id="{5BDC289B-987F-5390-3707-3C211F7A50D3}"/>
              </a:ext>
            </a:extLst>
          </p:cNvPr>
          <p:cNvSpPr txBox="1"/>
          <p:nvPr/>
        </p:nvSpPr>
        <p:spPr>
          <a:xfrm>
            <a:off x="6065089" y="5808685"/>
            <a:ext cx="1452144"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Time, months</a:t>
            </a:r>
          </a:p>
        </p:txBody>
      </p:sp>
      <p:sp>
        <p:nvSpPr>
          <p:cNvPr id="155" name="TextBox 154">
            <a:extLst>
              <a:ext uri="{FF2B5EF4-FFF2-40B4-BE49-F238E27FC236}">
                <a16:creationId xmlns:a16="http://schemas.microsoft.com/office/drawing/2014/main" id="{F3A99ABC-BA78-A340-9CBE-2385C1C30EFF}"/>
              </a:ext>
            </a:extLst>
          </p:cNvPr>
          <p:cNvSpPr txBox="1"/>
          <p:nvPr/>
        </p:nvSpPr>
        <p:spPr>
          <a:xfrm>
            <a:off x="1153123" y="5845867"/>
            <a:ext cx="12635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sp>
        <p:nvSpPr>
          <p:cNvPr id="156" name="TextBox 155">
            <a:extLst>
              <a:ext uri="{FF2B5EF4-FFF2-40B4-BE49-F238E27FC236}">
                <a16:creationId xmlns:a16="http://schemas.microsoft.com/office/drawing/2014/main" id="{0FB3AD27-2B2B-13C4-9FBB-3ADAFD1C0FE8}"/>
              </a:ext>
            </a:extLst>
          </p:cNvPr>
          <p:cNvSpPr txBox="1"/>
          <p:nvPr/>
        </p:nvSpPr>
        <p:spPr>
          <a:xfrm>
            <a:off x="1153123" y="6036013"/>
            <a:ext cx="98266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p:txBody>
      </p:sp>
      <p:sp>
        <p:nvSpPr>
          <p:cNvPr id="157" name="TextBox 156">
            <a:extLst>
              <a:ext uri="{FF2B5EF4-FFF2-40B4-BE49-F238E27FC236}">
                <a16:creationId xmlns:a16="http://schemas.microsoft.com/office/drawing/2014/main" id="{54CA4D2D-7F79-0250-CBCD-14CB1E7E817C}"/>
              </a:ext>
            </a:extLst>
          </p:cNvPr>
          <p:cNvSpPr txBox="1"/>
          <p:nvPr/>
        </p:nvSpPr>
        <p:spPr>
          <a:xfrm>
            <a:off x="1153649" y="6227029"/>
            <a:ext cx="89991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Placebo</a:t>
            </a:r>
          </a:p>
        </p:txBody>
      </p:sp>
      <p:sp>
        <p:nvSpPr>
          <p:cNvPr id="158" name="TextBox 157">
            <a:extLst>
              <a:ext uri="{FF2B5EF4-FFF2-40B4-BE49-F238E27FC236}">
                <a16:creationId xmlns:a16="http://schemas.microsoft.com/office/drawing/2014/main" id="{F644D3D8-BA1B-C10D-C6B2-498B8E871F18}"/>
              </a:ext>
            </a:extLst>
          </p:cNvPr>
          <p:cNvSpPr txBox="1"/>
          <p:nvPr/>
        </p:nvSpPr>
        <p:spPr>
          <a:xfrm>
            <a:off x="2215001" y="6244044"/>
            <a:ext cx="462444"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271</a:t>
            </a:r>
          </a:p>
        </p:txBody>
      </p:sp>
      <p:sp>
        <p:nvSpPr>
          <p:cNvPr id="159" name="TextBox 158">
            <a:extLst>
              <a:ext uri="{FF2B5EF4-FFF2-40B4-BE49-F238E27FC236}">
                <a16:creationId xmlns:a16="http://schemas.microsoft.com/office/drawing/2014/main" id="{3523E13A-1230-2FA3-3218-153E63FCE147}"/>
              </a:ext>
            </a:extLst>
          </p:cNvPr>
          <p:cNvSpPr txBox="1"/>
          <p:nvPr/>
        </p:nvSpPr>
        <p:spPr>
          <a:xfrm>
            <a:off x="2652420" y="6244044"/>
            <a:ext cx="46070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249</a:t>
            </a:r>
          </a:p>
        </p:txBody>
      </p:sp>
      <p:sp>
        <p:nvSpPr>
          <p:cNvPr id="160" name="TextBox 159">
            <a:extLst>
              <a:ext uri="{FF2B5EF4-FFF2-40B4-BE49-F238E27FC236}">
                <a16:creationId xmlns:a16="http://schemas.microsoft.com/office/drawing/2014/main" id="{EDA595A4-1542-092F-8C9F-358B0C0DF830}"/>
              </a:ext>
            </a:extLst>
          </p:cNvPr>
          <p:cNvSpPr txBox="1"/>
          <p:nvPr/>
        </p:nvSpPr>
        <p:spPr>
          <a:xfrm>
            <a:off x="3082689" y="6244044"/>
            <a:ext cx="46070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211</a:t>
            </a:r>
          </a:p>
        </p:txBody>
      </p:sp>
      <p:sp>
        <p:nvSpPr>
          <p:cNvPr id="161" name="TextBox 160">
            <a:extLst>
              <a:ext uri="{FF2B5EF4-FFF2-40B4-BE49-F238E27FC236}">
                <a16:creationId xmlns:a16="http://schemas.microsoft.com/office/drawing/2014/main" id="{D4CE2430-C336-F006-A08A-834ACAC9C7A4}"/>
              </a:ext>
            </a:extLst>
          </p:cNvPr>
          <p:cNvSpPr txBox="1"/>
          <p:nvPr/>
        </p:nvSpPr>
        <p:spPr>
          <a:xfrm>
            <a:off x="3505807" y="6244044"/>
            <a:ext cx="47548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175</a:t>
            </a:r>
          </a:p>
        </p:txBody>
      </p:sp>
      <p:sp>
        <p:nvSpPr>
          <p:cNvPr id="162" name="TextBox 161">
            <a:extLst>
              <a:ext uri="{FF2B5EF4-FFF2-40B4-BE49-F238E27FC236}">
                <a16:creationId xmlns:a16="http://schemas.microsoft.com/office/drawing/2014/main" id="{FF0C7523-937F-7B5A-03EA-4CE9366F6725}"/>
              </a:ext>
            </a:extLst>
          </p:cNvPr>
          <p:cNvSpPr txBox="1"/>
          <p:nvPr/>
        </p:nvSpPr>
        <p:spPr>
          <a:xfrm>
            <a:off x="3925350" y="6244044"/>
            <a:ext cx="4552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151</a:t>
            </a:r>
          </a:p>
        </p:txBody>
      </p:sp>
      <p:sp>
        <p:nvSpPr>
          <p:cNvPr id="163" name="TextBox 162">
            <a:extLst>
              <a:ext uri="{FF2B5EF4-FFF2-40B4-BE49-F238E27FC236}">
                <a16:creationId xmlns:a16="http://schemas.microsoft.com/office/drawing/2014/main" id="{27667C05-21AB-1421-255E-D42A9A391272}"/>
              </a:ext>
            </a:extLst>
          </p:cNvPr>
          <p:cNvSpPr txBox="1"/>
          <p:nvPr/>
        </p:nvSpPr>
        <p:spPr>
          <a:xfrm>
            <a:off x="4359194" y="6244044"/>
            <a:ext cx="45388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131</a:t>
            </a:r>
          </a:p>
        </p:txBody>
      </p:sp>
      <p:sp>
        <p:nvSpPr>
          <p:cNvPr id="164" name="TextBox 163">
            <a:extLst>
              <a:ext uri="{FF2B5EF4-FFF2-40B4-BE49-F238E27FC236}">
                <a16:creationId xmlns:a16="http://schemas.microsoft.com/office/drawing/2014/main" id="{E585B902-C7BB-E63A-731F-B29EF42AF643}"/>
              </a:ext>
            </a:extLst>
          </p:cNvPr>
          <p:cNvSpPr txBox="1"/>
          <p:nvPr/>
        </p:nvSpPr>
        <p:spPr>
          <a:xfrm>
            <a:off x="4785887" y="6244044"/>
            <a:ext cx="48065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126</a:t>
            </a:r>
          </a:p>
        </p:txBody>
      </p:sp>
      <p:sp>
        <p:nvSpPr>
          <p:cNvPr id="165" name="TextBox 164">
            <a:extLst>
              <a:ext uri="{FF2B5EF4-FFF2-40B4-BE49-F238E27FC236}">
                <a16:creationId xmlns:a16="http://schemas.microsoft.com/office/drawing/2014/main" id="{66749516-4955-52DE-DBDA-A7D73E4040B7}"/>
              </a:ext>
            </a:extLst>
          </p:cNvPr>
          <p:cNvSpPr txBox="1"/>
          <p:nvPr/>
        </p:nvSpPr>
        <p:spPr>
          <a:xfrm>
            <a:off x="5209004" y="6244044"/>
            <a:ext cx="49872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121</a:t>
            </a:r>
          </a:p>
        </p:txBody>
      </p:sp>
      <p:sp>
        <p:nvSpPr>
          <p:cNvPr id="166" name="TextBox 165">
            <a:extLst>
              <a:ext uri="{FF2B5EF4-FFF2-40B4-BE49-F238E27FC236}">
                <a16:creationId xmlns:a16="http://schemas.microsoft.com/office/drawing/2014/main" id="{27950344-E85D-77F8-CC9E-21EF442F9DD9}"/>
              </a:ext>
            </a:extLst>
          </p:cNvPr>
          <p:cNvSpPr txBox="1"/>
          <p:nvPr/>
        </p:nvSpPr>
        <p:spPr>
          <a:xfrm>
            <a:off x="5639274" y="6244044"/>
            <a:ext cx="49867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117</a:t>
            </a:r>
          </a:p>
        </p:txBody>
      </p:sp>
      <p:sp>
        <p:nvSpPr>
          <p:cNvPr id="167" name="TextBox 166">
            <a:extLst>
              <a:ext uri="{FF2B5EF4-FFF2-40B4-BE49-F238E27FC236}">
                <a16:creationId xmlns:a16="http://schemas.microsoft.com/office/drawing/2014/main" id="{A28259D7-261B-C2F1-89AA-5C0CF6CFBE21}"/>
              </a:ext>
            </a:extLst>
          </p:cNvPr>
          <p:cNvSpPr txBox="1"/>
          <p:nvPr/>
        </p:nvSpPr>
        <p:spPr>
          <a:xfrm>
            <a:off x="6062391" y="6244044"/>
            <a:ext cx="47059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103</a:t>
            </a:r>
          </a:p>
        </p:txBody>
      </p:sp>
      <p:sp>
        <p:nvSpPr>
          <p:cNvPr id="168" name="TextBox 167">
            <a:extLst>
              <a:ext uri="{FF2B5EF4-FFF2-40B4-BE49-F238E27FC236}">
                <a16:creationId xmlns:a16="http://schemas.microsoft.com/office/drawing/2014/main" id="{A794070B-5B2F-4FBE-BF80-DA9BD9672A1E}"/>
              </a:ext>
            </a:extLst>
          </p:cNvPr>
          <p:cNvSpPr txBox="1"/>
          <p:nvPr/>
        </p:nvSpPr>
        <p:spPr>
          <a:xfrm>
            <a:off x="6503387"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97</a:t>
            </a:r>
          </a:p>
        </p:txBody>
      </p:sp>
      <p:sp>
        <p:nvSpPr>
          <p:cNvPr id="169" name="TextBox 168">
            <a:extLst>
              <a:ext uri="{FF2B5EF4-FFF2-40B4-BE49-F238E27FC236}">
                <a16:creationId xmlns:a16="http://schemas.microsoft.com/office/drawing/2014/main" id="{3E43E1A1-B086-75EF-3AF0-9283FA97E87B}"/>
              </a:ext>
            </a:extLst>
          </p:cNvPr>
          <p:cNvSpPr txBox="1"/>
          <p:nvPr/>
        </p:nvSpPr>
        <p:spPr>
          <a:xfrm>
            <a:off x="691578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81</a:t>
            </a:r>
          </a:p>
        </p:txBody>
      </p:sp>
      <p:sp>
        <p:nvSpPr>
          <p:cNvPr id="170" name="TextBox 169">
            <a:extLst>
              <a:ext uri="{FF2B5EF4-FFF2-40B4-BE49-F238E27FC236}">
                <a16:creationId xmlns:a16="http://schemas.microsoft.com/office/drawing/2014/main" id="{626CCB9B-C412-8258-8A79-03CBFACC55CA}"/>
              </a:ext>
            </a:extLst>
          </p:cNvPr>
          <p:cNvSpPr txBox="1"/>
          <p:nvPr/>
        </p:nvSpPr>
        <p:spPr>
          <a:xfrm>
            <a:off x="734962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70</a:t>
            </a:r>
          </a:p>
        </p:txBody>
      </p:sp>
      <p:sp>
        <p:nvSpPr>
          <p:cNvPr id="171" name="TextBox 170">
            <a:extLst>
              <a:ext uri="{FF2B5EF4-FFF2-40B4-BE49-F238E27FC236}">
                <a16:creationId xmlns:a16="http://schemas.microsoft.com/office/drawing/2014/main" id="{21240029-868D-892C-8867-32417B0D6343}"/>
              </a:ext>
            </a:extLst>
          </p:cNvPr>
          <p:cNvSpPr txBox="1"/>
          <p:nvPr/>
        </p:nvSpPr>
        <p:spPr>
          <a:xfrm>
            <a:off x="777989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56</a:t>
            </a:r>
          </a:p>
        </p:txBody>
      </p:sp>
      <p:sp>
        <p:nvSpPr>
          <p:cNvPr id="172" name="TextBox 171">
            <a:extLst>
              <a:ext uri="{FF2B5EF4-FFF2-40B4-BE49-F238E27FC236}">
                <a16:creationId xmlns:a16="http://schemas.microsoft.com/office/drawing/2014/main" id="{C6A2CF41-BAF3-C03D-C187-4E515B41D4EB}"/>
              </a:ext>
            </a:extLst>
          </p:cNvPr>
          <p:cNvSpPr txBox="1"/>
          <p:nvPr/>
        </p:nvSpPr>
        <p:spPr>
          <a:xfrm>
            <a:off x="819586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39</a:t>
            </a:r>
          </a:p>
        </p:txBody>
      </p:sp>
      <p:sp>
        <p:nvSpPr>
          <p:cNvPr id="173" name="TextBox 172">
            <a:extLst>
              <a:ext uri="{FF2B5EF4-FFF2-40B4-BE49-F238E27FC236}">
                <a16:creationId xmlns:a16="http://schemas.microsoft.com/office/drawing/2014/main" id="{69FB93A1-6CE6-58CB-AC66-F445C8DCA21E}"/>
              </a:ext>
            </a:extLst>
          </p:cNvPr>
          <p:cNvSpPr txBox="1"/>
          <p:nvPr/>
        </p:nvSpPr>
        <p:spPr>
          <a:xfrm>
            <a:off x="8601101"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31</a:t>
            </a:r>
          </a:p>
        </p:txBody>
      </p:sp>
      <p:sp>
        <p:nvSpPr>
          <p:cNvPr id="174" name="TextBox 173">
            <a:extLst>
              <a:ext uri="{FF2B5EF4-FFF2-40B4-BE49-F238E27FC236}">
                <a16:creationId xmlns:a16="http://schemas.microsoft.com/office/drawing/2014/main" id="{E41681DC-88B0-E3A8-BF59-9913E9D2EDB7}"/>
              </a:ext>
            </a:extLst>
          </p:cNvPr>
          <p:cNvSpPr txBox="1"/>
          <p:nvPr/>
        </p:nvSpPr>
        <p:spPr>
          <a:xfrm>
            <a:off x="9038520" y="6244044"/>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17</a:t>
            </a:r>
          </a:p>
        </p:txBody>
      </p:sp>
      <p:sp>
        <p:nvSpPr>
          <p:cNvPr id="175" name="TextBox 174">
            <a:extLst>
              <a:ext uri="{FF2B5EF4-FFF2-40B4-BE49-F238E27FC236}">
                <a16:creationId xmlns:a16="http://schemas.microsoft.com/office/drawing/2014/main" id="{A8B2F611-E4A5-71C0-599C-7E8D6FEEB510}"/>
              </a:ext>
            </a:extLst>
          </p:cNvPr>
          <p:cNvSpPr txBox="1"/>
          <p:nvPr/>
        </p:nvSpPr>
        <p:spPr>
          <a:xfrm>
            <a:off x="9461637"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8</a:t>
            </a:r>
          </a:p>
        </p:txBody>
      </p:sp>
      <p:sp>
        <p:nvSpPr>
          <p:cNvPr id="176" name="TextBox 175">
            <a:extLst>
              <a:ext uri="{FF2B5EF4-FFF2-40B4-BE49-F238E27FC236}">
                <a16:creationId xmlns:a16="http://schemas.microsoft.com/office/drawing/2014/main" id="{16B642CD-EB80-23B2-87A6-94099FAF3DBC}"/>
              </a:ext>
            </a:extLst>
          </p:cNvPr>
          <p:cNvSpPr txBox="1"/>
          <p:nvPr/>
        </p:nvSpPr>
        <p:spPr>
          <a:xfrm>
            <a:off x="9891907"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5</a:t>
            </a:r>
          </a:p>
        </p:txBody>
      </p:sp>
      <p:sp>
        <p:nvSpPr>
          <p:cNvPr id="177" name="TextBox 176">
            <a:extLst>
              <a:ext uri="{FF2B5EF4-FFF2-40B4-BE49-F238E27FC236}">
                <a16:creationId xmlns:a16="http://schemas.microsoft.com/office/drawing/2014/main" id="{97F5DA84-1CA3-5A07-3B64-F7FF0F4EE1B8}"/>
              </a:ext>
            </a:extLst>
          </p:cNvPr>
          <p:cNvSpPr txBox="1"/>
          <p:nvPr/>
        </p:nvSpPr>
        <p:spPr>
          <a:xfrm>
            <a:off x="10315025"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0</a:t>
            </a:r>
          </a:p>
        </p:txBody>
      </p:sp>
      <p:sp>
        <p:nvSpPr>
          <p:cNvPr id="178" name="TextBox 177">
            <a:extLst>
              <a:ext uri="{FF2B5EF4-FFF2-40B4-BE49-F238E27FC236}">
                <a16:creationId xmlns:a16="http://schemas.microsoft.com/office/drawing/2014/main" id="{177BD2B2-3237-4476-32C3-BCBC74C43FD8}"/>
              </a:ext>
            </a:extLst>
          </p:cNvPr>
          <p:cNvSpPr txBox="1"/>
          <p:nvPr/>
        </p:nvSpPr>
        <p:spPr>
          <a:xfrm>
            <a:off x="10745300" y="624404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panose="020B0604020202020204" pitchFamily="34" charset="0"/>
                <a:ea typeface="+mn-ea"/>
                <a:cs typeface="Arial" panose="020B0604020202020204" pitchFamily="34" charset="0"/>
              </a:rPr>
              <a:t>0</a:t>
            </a:r>
          </a:p>
        </p:txBody>
      </p:sp>
      <p:sp>
        <p:nvSpPr>
          <p:cNvPr id="179" name="TextBox 178">
            <a:extLst>
              <a:ext uri="{FF2B5EF4-FFF2-40B4-BE49-F238E27FC236}">
                <a16:creationId xmlns:a16="http://schemas.microsoft.com/office/drawing/2014/main" id="{A222088E-DA96-1250-7166-6C65589D8062}"/>
              </a:ext>
            </a:extLst>
          </p:cNvPr>
          <p:cNvSpPr txBox="1"/>
          <p:nvPr/>
        </p:nvSpPr>
        <p:spPr>
          <a:xfrm>
            <a:off x="2216780" y="6024215"/>
            <a:ext cx="47829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268</a:t>
            </a:r>
          </a:p>
        </p:txBody>
      </p:sp>
      <p:sp>
        <p:nvSpPr>
          <p:cNvPr id="180" name="TextBox 179">
            <a:extLst>
              <a:ext uri="{FF2B5EF4-FFF2-40B4-BE49-F238E27FC236}">
                <a16:creationId xmlns:a16="http://schemas.microsoft.com/office/drawing/2014/main" id="{62F9DB4A-44D7-5C8C-67A7-215382A8B8ED}"/>
              </a:ext>
            </a:extLst>
          </p:cNvPr>
          <p:cNvSpPr txBox="1"/>
          <p:nvPr/>
        </p:nvSpPr>
        <p:spPr>
          <a:xfrm>
            <a:off x="2654197" y="6024215"/>
            <a:ext cx="50476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233</a:t>
            </a:r>
          </a:p>
        </p:txBody>
      </p:sp>
      <p:sp>
        <p:nvSpPr>
          <p:cNvPr id="181" name="TextBox 180">
            <a:extLst>
              <a:ext uri="{FF2B5EF4-FFF2-40B4-BE49-F238E27FC236}">
                <a16:creationId xmlns:a16="http://schemas.microsoft.com/office/drawing/2014/main" id="{45B4B793-CF37-93D9-A41C-DBD68DA4B088}"/>
              </a:ext>
            </a:extLst>
          </p:cNvPr>
          <p:cNvSpPr txBox="1"/>
          <p:nvPr/>
        </p:nvSpPr>
        <p:spPr>
          <a:xfrm>
            <a:off x="3084466" y="6024215"/>
            <a:ext cx="47670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216</a:t>
            </a:r>
          </a:p>
        </p:txBody>
      </p:sp>
      <p:sp>
        <p:nvSpPr>
          <p:cNvPr id="182" name="TextBox 181">
            <a:extLst>
              <a:ext uri="{FF2B5EF4-FFF2-40B4-BE49-F238E27FC236}">
                <a16:creationId xmlns:a16="http://schemas.microsoft.com/office/drawing/2014/main" id="{89EC544E-9A3E-45A3-BF9C-10ED0FE0710F}"/>
              </a:ext>
            </a:extLst>
          </p:cNvPr>
          <p:cNvSpPr txBox="1"/>
          <p:nvPr/>
        </p:nvSpPr>
        <p:spPr>
          <a:xfrm>
            <a:off x="3507585" y="6024215"/>
            <a:ext cx="49656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195</a:t>
            </a:r>
          </a:p>
        </p:txBody>
      </p:sp>
      <p:sp>
        <p:nvSpPr>
          <p:cNvPr id="183" name="TextBox 182">
            <a:extLst>
              <a:ext uri="{FF2B5EF4-FFF2-40B4-BE49-F238E27FC236}">
                <a16:creationId xmlns:a16="http://schemas.microsoft.com/office/drawing/2014/main" id="{0734CDF6-7A1D-9014-C480-D8C40BFAA529}"/>
              </a:ext>
            </a:extLst>
          </p:cNvPr>
          <p:cNvSpPr txBox="1"/>
          <p:nvPr/>
        </p:nvSpPr>
        <p:spPr>
          <a:xfrm>
            <a:off x="3927127" y="6024215"/>
            <a:ext cx="519996"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176</a:t>
            </a:r>
          </a:p>
        </p:txBody>
      </p:sp>
      <p:sp>
        <p:nvSpPr>
          <p:cNvPr id="184" name="TextBox 183">
            <a:extLst>
              <a:ext uri="{FF2B5EF4-FFF2-40B4-BE49-F238E27FC236}">
                <a16:creationId xmlns:a16="http://schemas.microsoft.com/office/drawing/2014/main" id="{391944F9-6945-4F6F-B592-99E7FC8138D3}"/>
              </a:ext>
            </a:extLst>
          </p:cNvPr>
          <p:cNvSpPr txBox="1"/>
          <p:nvPr/>
        </p:nvSpPr>
        <p:spPr>
          <a:xfrm>
            <a:off x="4360970" y="6024215"/>
            <a:ext cx="463516"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162</a:t>
            </a:r>
          </a:p>
        </p:txBody>
      </p:sp>
      <p:sp>
        <p:nvSpPr>
          <p:cNvPr id="185" name="TextBox 184">
            <a:extLst>
              <a:ext uri="{FF2B5EF4-FFF2-40B4-BE49-F238E27FC236}">
                <a16:creationId xmlns:a16="http://schemas.microsoft.com/office/drawing/2014/main" id="{B0CF8727-EA26-CE02-EF4A-62282EBF437F}"/>
              </a:ext>
            </a:extLst>
          </p:cNvPr>
          <p:cNvSpPr txBox="1"/>
          <p:nvPr/>
        </p:nvSpPr>
        <p:spPr>
          <a:xfrm>
            <a:off x="4787665" y="6024215"/>
            <a:ext cx="52738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153</a:t>
            </a:r>
          </a:p>
        </p:txBody>
      </p:sp>
      <p:sp>
        <p:nvSpPr>
          <p:cNvPr id="186" name="TextBox 185">
            <a:extLst>
              <a:ext uri="{FF2B5EF4-FFF2-40B4-BE49-F238E27FC236}">
                <a16:creationId xmlns:a16="http://schemas.microsoft.com/office/drawing/2014/main" id="{AA4A2A7A-A83F-3FFD-AF11-CCD83AD6A8ED}"/>
              </a:ext>
            </a:extLst>
          </p:cNvPr>
          <p:cNvSpPr txBox="1"/>
          <p:nvPr/>
        </p:nvSpPr>
        <p:spPr>
          <a:xfrm>
            <a:off x="5210782" y="6024215"/>
            <a:ext cx="467092"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145</a:t>
            </a:r>
          </a:p>
        </p:txBody>
      </p:sp>
      <p:sp>
        <p:nvSpPr>
          <p:cNvPr id="187" name="TextBox 186">
            <a:extLst>
              <a:ext uri="{FF2B5EF4-FFF2-40B4-BE49-F238E27FC236}">
                <a16:creationId xmlns:a16="http://schemas.microsoft.com/office/drawing/2014/main" id="{50A9DB57-3798-59FD-2885-121EF5933210}"/>
              </a:ext>
            </a:extLst>
          </p:cNvPr>
          <p:cNvSpPr txBox="1"/>
          <p:nvPr/>
        </p:nvSpPr>
        <p:spPr>
          <a:xfrm>
            <a:off x="5641050" y="6024215"/>
            <a:ext cx="471433"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139</a:t>
            </a:r>
          </a:p>
        </p:txBody>
      </p:sp>
      <p:sp>
        <p:nvSpPr>
          <p:cNvPr id="188" name="TextBox 187">
            <a:extLst>
              <a:ext uri="{FF2B5EF4-FFF2-40B4-BE49-F238E27FC236}">
                <a16:creationId xmlns:a16="http://schemas.microsoft.com/office/drawing/2014/main" id="{20BE0B42-BB8D-D2AE-0586-26567B520D7C}"/>
              </a:ext>
            </a:extLst>
          </p:cNvPr>
          <p:cNvSpPr txBox="1"/>
          <p:nvPr/>
        </p:nvSpPr>
        <p:spPr>
          <a:xfrm>
            <a:off x="6064169" y="6024215"/>
            <a:ext cx="50623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126</a:t>
            </a:r>
          </a:p>
        </p:txBody>
      </p:sp>
      <p:sp>
        <p:nvSpPr>
          <p:cNvPr id="189" name="TextBox 188">
            <a:extLst>
              <a:ext uri="{FF2B5EF4-FFF2-40B4-BE49-F238E27FC236}">
                <a16:creationId xmlns:a16="http://schemas.microsoft.com/office/drawing/2014/main" id="{F6FE8263-7247-6810-DD6D-AE50813746A1}"/>
              </a:ext>
            </a:extLst>
          </p:cNvPr>
          <p:cNvSpPr txBox="1"/>
          <p:nvPr/>
        </p:nvSpPr>
        <p:spPr>
          <a:xfrm>
            <a:off x="6505163" y="6024215"/>
            <a:ext cx="45854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110</a:t>
            </a:r>
          </a:p>
        </p:txBody>
      </p:sp>
      <p:sp>
        <p:nvSpPr>
          <p:cNvPr id="190" name="TextBox 189">
            <a:extLst>
              <a:ext uri="{FF2B5EF4-FFF2-40B4-BE49-F238E27FC236}">
                <a16:creationId xmlns:a16="http://schemas.microsoft.com/office/drawing/2014/main" id="{B894A146-EC0D-4AF8-D84C-B5BB20400633}"/>
              </a:ext>
            </a:extLst>
          </p:cNvPr>
          <p:cNvSpPr txBox="1"/>
          <p:nvPr/>
        </p:nvSpPr>
        <p:spPr>
          <a:xfrm>
            <a:off x="6917556"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96</a:t>
            </a:r>
          </a:p>
        </p:txBody>
      </p:sp>
      <p:sp>
        <p:nvSpPr>
          <p:cNvPr id="191" name="TextBox 190">
            <a:extLst>
              <a:ext uri="{FF2B5EF4-FFF2-40B4-BE49-F238E27FC236}">
                <a16:creationId xmlns:a16="http://schemas.microsoft.com/office/drawing/2014/main" id="{4F8A6CED-F1D2-F8E2-2C22-0AB72F6663F0}"/>
              </a:ext>
            </a:extLst>
          </p:cNvPr>
          <p:cNvSpPr txBox="1"/>
          <p:nvPr/>
        </p:nvSpPr>
        <p:spPr>
          <a:xfrm>
            <a:off x="7351400"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83</a:t>
            </a:r>
          </a:p>
        </p:txBody>
      </p:sp>
      <p:sp>
        <p:nvSpPr>
          <p:cNvPr id="192" name="TextBox 191">
            <a:extLst>
              <a:ext uri="{FF2B5EF4-FFF2-40B4-BE49-F238E27FC236}">
                <a16:creationId xmlns:a16="http://schemas.microsoft.com/office/drawing/2014/main" id="{6E5327E7-A88E-1910-DFAC-37B4D4DC1084}"/>
              </a:ext>
            </a:extLst>
          </p:cNvPr>
          <p:cNvSpPr txBox="1"/>
          <p:nvPr/>
        </p:nvSpPr>
        <p:spPr>
          <a:xfrm>
            <a:off x="7781668"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68</a:t>
            </a:r>
          </a:p>
        </p:txBody>
      </p:sp>
      <p:sp>
        <p:nvSpPr>
          <p:cNvPr id="193" name="TextBox 192">
            <a:extLst>
              <a:ext uri="{FF2B5EF4-FFF2-40B4-BE49-F238E27FC236}">
                <a16:creationId xmlns:a16="http://schemas.microsoft.com/office/drawing/2014/main" id="{33163F5B-2183-C253-7F67-1772377F7506}"/>
              </a:ext>
            </a:extLst>
          </p:cNvPr>
          <p:cNvSpPr txBox="1"/>
          <p:nvPr/>
        </p:nvSpPr>
        <p:spPr>
          <a:xfrm>
            <a:off x="8197636" y="6024215"/>
            <a:ext cx="483857"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53</a:t>
            </a:r>
          </a:p>
        </p:txBody>
      </p:sp>
      <p:sp>
        <p:nvSpPr>
          <p:cNvPr id="194" name="TextBox 193">
            <a:extLst>
              <a:ext uri="{FF2B5EF4-FFF2-40B4-BE49-F238E27FC236}">
                <a16:creationId xmlns:a16="http://schemas.microsoft.com/office/drawing/2014/main" id="{9E2EF360-E4DA-FE3A-A385-50E41C34B8AB}"/>
              </a:ext>
            </a:extLst>
          </p:cNvPr>
          <p:cNvSpPr txBox="1"/>
          <p:nvPr/>
        </p:nvSpPr>
        <p:spPr>
          <a:xfrm>
            <a:off x="8602880"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36</a:t>
            </a:r>
          </a:p>
        </p:txBody>
      </p:sp>
      <p:sp>
        <p:nvSpPr>
          <p:cNvPr id="195" name="TextBox 194">
            <a:extLst>
              <a:ext uri="{FF2B5EF4-FFF2-40B4-BE49-F238E27FC236}">
                <a16:creationId xmlns:a16="http://schemas.microsoft.com/office/drawing/2014/main" id="{0FB76A6B-2C86-B70A-8A2E-235FC28FF68D}"/>
              </a:ext>
            </a:extLst>
          </p:cNvPr>
          <p:cNvSpPr txBox="1"/>
          <p:nvPr/>
        </p:nvSpPr>
        <p:spPr>
          <a:xfrm>
            <a:off x="9040297"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24</a:t>
            </a:r>
          </a:p>
        </p:txBody>
      </p:sp>
      <p:sp>
        <p:nvSpPr>
          <p:cNvPr id="196" name="TextBox 195">
            <a:extLst>
              <a:ext uri="{FF2B5EF4-FFF2-40B4-BE49-F238E27FC236}">
                <a16:creationId xmlns:a16="http://schemas.microsoft.com/office/drawing/2014/main" id="{442377B7-4D57-02BB-639E-FAF6FDF628F5}"/>
              </a:ext>
            </a:extLst>
          </p:cNvPr>
          <p:cNvSpPr txBox="1"/>
          <p:nvPr/>
        </p:nvSpPr>
        <p:spPr>
          <a:xfrm>
            <a:off x="9463416"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8</a:t>
            </a:r>
          </a:p>
        </p:txBody>
      </p:sp>
      <p:sp>
        <p:nvSpPr>
          <p:cNvPr id="197" name="TextBox 196">
            <a:extLst>
              <a:ext uri="{FF2B5EF4-FFF2-40B4-BE49-F238E27FC236}">
                <a16:creationId xmlns:a16="http://schemas.microsoft.com/office/drawing/2014/main" id="{91E6DC6F-F734-E2FC-8175-9CAE8FFC6EA7}"/>
              </a:ext>
            </a:extLst>
          </p:cNvPr>
          <p:cNvSpPr txBox="1"/>
          <p:nvPr/>
        </p:nvSpPr>
        <p:spPr>
          <a:xfrm>
            <a:off x="9893684"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4</a:t>
            </a:r>
          </a:p>
        </p:txBody>
      </p:sp>
      <p:sp>
        <p:nvSpPr>
          <p:cNvPr id="198" name="TextBox 197">
            <a:extLst>
              <a:ext uri="{FF2B5EF4-FFF2-40B4-BE49-F238E27FC236}">
                <a16:creationId xmlns:a16="http://schemas.microsoft.com/office/drawing/2014/main" id="{A0D4E69C-358E-1B29-2967-233CE4714F52}"/>
              </a:ext>
            </a:extLst>
          </p:cNvPr>
          <p:cNvSpPr txBox="1"/>
          <p:nvPr/>
        </p:nvSpPr>
        <p:spPr>
          <a:xfrm>
            <a:off x="10316801"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1</a:t>
            </a:r>
          </a:p>
        </p:txBody>
      </p:sp>
      <p:sp>
        <p:nvSpPr>
          <p:cNvPr id="199" name="TextBox 198">
            <a:extLst>
              <a:ext uri="{FF2B5EF4-FFF2-40B4-BE49-F238E27FC236}">
                <a16:creationId xmlns:a16="http://schemas.microsoft.com/office/drawing/2014/main" id="{C957E656-E739-E5ED-2536-A3A1DC9C0B40}"/>
              </a:ext>
            </a:extLst>
          </p:cNvPr>
          <p:cNvSpPr txBox="1"/>
          <p:nvPr/>
        </p:nvSpPr>
        <p:spPr>
          <a:xfrm>
            <a:off x="10747077" y="6024215"/>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0</a:t>
            </a:r>
          </a:p>
        </p:txBody>
      </p:sp>
      <p:cxnSp>
        <p:nvCxnSpPr>
          <p:cNvPr id="200" name="Straight Connector 199">
            <a:extLst>
              <a:ext uri="{FF2B5EF4-FFF2-40B4-BE49-F238E27FC236}">
                <a16:creationId xmlns:a16="http://schemas.microsoft.com/office/drawing/2014/main" id="{64C112D8-FE3C-EE7A-8891-B279A38B2A28}"/>
              </a:ext>
            </a:extLst>
          </p:cNvPr>
          <p:cNvCxnSpPr>
            <a:cxnSpLocks/>
          </p:cNvCxnSpPr>
          <p:nvPr/>
        </p:nvCxnSpPr>
        <p:spPr>
          <a:xfrm flipH="1">
            <a:off x="2295594" y="1328047"/>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0ADC008-0325-DE92-185F-B34A3EADC00D}"/>
              </a:ext>
            </a:extLst>
          </p:cNvPr>
          <p:cNvCxnSpPr>
            <a:cxnSpLocks/>
          </p:cNvCxnSpPr>
          <p:nvPr/>
        </p:nvCxnSpPr>
        <p:spPr>
          <a:xfrm flipH="1">
            <a:off x="2295594" y="2165312"/>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6BA3E46-8009-F278-76EC-A6FA14A65BC0}"/>
              </a:ext>
            </a:extLst>
          </p:cNvPr>
          <p:cNvCxnSpPr>
            <a:cxnSpLocks/>
          </p:cNvCxnSpPr>
          <p:nvPr/>
        </p:nvCxnSpPr>
        <p:spPr>
          <a:xfrm flipH="1">
            <a:off x="2295594" y="3002579"/>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E63B7F8-81D8-7E11-9A84-1680D9B8F2D3}"/>
              </a:ext>
            </a:extLst>
          </p:cNvPr>
          <p:cNvCxnSpPr>
            <a:cxnSpLocks/>
          </p:cNvCxnSpPr>
          <p:nvPr/>
        </p:nvCxnSpPr>
        <p:spPr>
          <a:xfrm flipH="1">
            <a:off x="2295594" y="3839845"/>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28D448DC-B990-FD97-971A-D8EE4071021F}"/>
              </a:ext>
            </a:extLst>
          </p:cNvPr>
          <p:cNvCxnSpPr>
            <a:cxnSpLocks/>
          </p:cNvCxnSpPr>
          <p:nvPr/>
        </p:nvCxnSpPr>
        <p:spPr>
          <a:xfrm flipH="1">
            <a:off x="2295594" y="4677112"/>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9CA3495-EC26-2DE8-7E3B-BC37ABF2176D}"/>
              </a:ext>
            </a:extLst>
          </p:cNvPr>
          <p:cNvCxnSpPr>
            <a:cxnSpLocks/>
          </p:cNvCxnSpPr>
          <p:nvPr/>
        </p:nvCxnSpPr>
        <p:spPr>
          <a:xfrm flipH="1">
            <a:off x="2295594" y="5514376"/>
            <a:ext cx="87209" cy="0"/>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35A3420C-4E6D-0449-8571-AE86BED5227A}"/>
              </a:ext>
            </a:extLst>
          </p:cNvPr>
          <p:cNvCxnSpPr>
            <a:cxnSpLocks/>
          </p:cNvCxnSpPr>
          <p:nvPr/>
        </p:nvCxnSpPr>
        <p:spPr>
          <a:xfrm flipV="1">
            <a:off x="242635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4DAF4DE-A99F-B00F-DBE6-E8AEF2BD19A0}"/>
              </a:ext>
            </a:extLst>
          </p:cNvPr>
          <p:cNvCxnSpPr>
            <a:cxnSpLocks/>
          </p:cNvCxnSpPr>
          <p:nvPr/>
        </p:nvCxnSpPr>
        <p:spPr>
          <a:xfrm flipV="1">
            <a:off x="285183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B92F9C8-9F67-D56C-7690-6169C55CDF63}"/>
              </a:ext>
            </a:extLst>
          </p:cNvPr>
          <p:cNvCxnSpPr>
            <a:cxnSpLocks/>
          </p:cNvCxnSpPr>
          <p:nvPr/>
        </p:nvCxnSpPr>
        <p:spPr>
          <a:xfrm flipV="1">
            <a:off x="3277320"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4CE8C41-E013-C0A7-241D-20FE2C4B7E94}"/>
              </a:ext>
            </a:extLst>
          </p:cNvPr>
          <p:cNvCxnSpPr>
            <a:cxnSpLocks/>
          </p:cNvCxnSpPr>
          <p:nvPr/>
        </p:nvCxnSpPr>
        <p:spPr>
          <a:xfrm flipV="1">
            <a:off x="370280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4EC9E049-A8DB-A378-84E9-DEC6690F8293}"/>
              </a:ext>
            </a:extLst>
          </p:cNvPr>
          <p:cNvCxnSpPr>
            <a:cxnSpLocks/>
          </p:cNvCxnSpPr>
          <p:nvPr/>
        </p:nvCxnSpPr>
        <p:spPr>
          <a:xfrm flipV="1">
            <a:off x="412828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69E6AD73-0F4F-DFA0-0B89-5152620E38AB}"/>
              </a:ext>
            </a:extLst>
          </p:cNvPr>
          <p:cNvCxnSpPr>
            <a:cxnSpLocks/>
          </p:cNvCxnSpPr>
          <p:nvPr/>
        </p:nvCxnSpPr>
        <p:spPr>
          <a:xfrm flipV="1">
            <a:off x="4553767"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759E677-3841-4EB5-8C85-CE13AAAA7920}"/>
              </a:ext>
            </a:extLst>
          </p:cNvPr>
          <p:cNvCxnSpPr>
            <a:cxnSpLocks/>
          </p:cNvCxnSpPr>
          <p:nvPr/>
        </p:nvCxnSpPr>
        <p:spPr>
          <a:xfrm flipV="1">
            <a:off x="497924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2B91291-2971-A878-04AA-8CF948B34FE0}"/>
              </a:ext>
            </a:extLst>
          </p:cNvPr>
          <p:cNvCxnSpPr>
            <a:cxnSpLocks/>
          </p:cNvCxnSpPr>
          <p:nvPr/>
        </p:nvCxnSpPr>
        <p:spPr>
          <a:xfrm flipV="1">
            <a:off x="540473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62A56EE-5520-9B9F-1EF3-B5509D9FF92C}"/>
              </a:ext>
            </a:extLst>
          </p:cNvPr>
          <p:cNvCxnSpPr>
            <a:cxnSpLocks/>
          </p:cNvCxnSpPr>
          <p:nvPr/>
        </p:nvCxnSpPr>
        <p:spPr>
          <a:xfrm flipV="1">
            <a:off x="583021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14EB24E-3DEC-03EE-027C-3EC759795C01}"/>
              </a:ext>
            </a:extLst>
          </p:cNvPr>
          <p:cNvCxnSpPr>
            <a:cxnSpLocks/>
          </p:cNvCxnSpPr>
          <p:nvPr/>
        </p:nvCxnSpPr>
        <p:spPr>
          <a:xfrm flipV="1">
            <a:off x="6255696"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12E6CB89-6839-680F-175B-B11120F95F72}"/>
              </a:ext>
            </a:extLst>
          </p:cNvPr>
          <p:cNvCxnSpPr>
            <a:cxnSpLocks/>
          </p:cNvCxnSpPr>
          <p:nvPr/>
        </p:nvCxnSpPr>
        <p:spPr>
          <a:xfrm flipV="1">
            <a:off x="6681179"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F0BCFBC-D7F2-0EF8-4201-9D34CEFF40A9}"/>
              </a:ext>
            </a:extLst>
          </p:cNvPr>
          <p:cNvCxnSpPr>
            <a:cxnSpLocks/>
          </p:cNvCxnSpPr>
          <p:nvPr/>
        </p:nvCxnSpPr>
        <p:spPr>
          <a:xfrm flipV="1">
            <a:off x="710666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66B3976-CC55-B53F-B35A-7C6BB85F57D6}"/>
              </a:ext>
            </a:extLst>
          </p:cNvPr>
          <p:cNvCxnSpPr>
            <a:cxnSpLocks/>
          </p:cNvCxnSpPr>
          <p:nvPr/>
        </p:nvCxnSpPr>
        <p:spPr>
          <a:xfrm flipV="1">
            <a:off x="7532144"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4866E28-8EAD-A67B-83C4-5DF1BFBD540A}"/>
              </a:ext>
            </a:extLst>
          </p:cNvPr>
          <p:cNvCxnSpPr>
            <a:cxnSpLocks/>
          </p:cNvCxnSpPr>
          <p:nvPr/>
        </p:nvCxnSpPr>
        <p:spPr>
          <a:xfrm flipV="1">
            <a:off x="795762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F2FCB2E-7F53-8DFA-64C0-B5ED2A578371}"/>
              </a:ext>
            </a:extLst>
          </p:cNvPr>
          <p:cNvCxnSpPr>
            <a:cxnSpLocks/>
          </p:cNvCxnSpPr>
          <p:nvPr/>
        </p:nvCxnSpPr>
        <p:spPr>
          <a:xfrm flipV="1">
            <a:off x="8383107"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277C5D5-764B-4501-DBC5-3210C76002D8}"/>
              </a:ext>
            </a:extLst>
          </p:cNvPr>
          <p:cNvCxnSpPr>
            <a:cxnSpLocks/>
          </p:cNvCxnSpPr>
          <p:nvPr/>
        </p:nvCxnSpPr>
        <p:spPr>
          <a:xfrm flipV="1">
            <a:off x="880859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5499B2C-1439-8E33-3A44-826E6677D791}"/>
              </a:ext>
            </a:extLst>
          </p:cNvPr>
          <p:cNvCxnSpPr>
            <a:cxnSpLocks/>
          </p:cNvCxnSpPr>
          <p:nvPr/>
        </p:nvCxnSpPr>
        <p:spPr>
          <a:xfrm flipV="1">
            <a:off x="9234072"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A17575F-C21A-1E7E-24FC-E5AC7DB451FF}"/>
              </a:ext>
            </a:extLst>
          </p:cNvPr>
          <p:cNvCxnSpPr>
            <a:cxnSpLocks/>
          </p:cNvCxnSpPr>
          <p:nvPr/>
        </p:nvCxnSpPr>
        <p:spPr>
          <a:xfrm flipV="1">
            <a:off x="9659555"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C16627CF-05BB-22BD-F17C-4DAD5976AA3A}"/>
              </a:ext>
            </a:extLst>
          </p:cNvPr>
          <p:cNvCxnSpPr>
            <a:cxnSpLocks/>
          </p:cNvCxnSpPr>
          <p:nvPr/>
        </p:nvCxnSpPr>
        <p:spPr>
          <a:xfrm flipV="1">
            <a:off x="10085036"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4D5B013-79D2-D14B-E215-29DEAEB68BDB}"/>
              </a:ext>
            </a:extLst>
          </p:cNvPr>
          <p:cNvCxnSpPr>
            <a:cxnSpLocks/>
          </p:cNvCxnSpPr>
          <p:nvPr/>
        </p:nvCxnSpPr>
        <p:spPr>
          <a:xfrm flipV="1">
            <a:off x="1051052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98D92D0-36EE-5874-C611-C6AADD1C0674}"/>
              </a:ext>
            </a:extLst>
          </p:cNvPr>
          <p:cNvGrpSpPr/>
          <p:nvPr/>
        </p:nvGrpSpPr>
        <p:grpSpPr>
          <a:xfrm>
            <a:off x="2386186" y="1270553"/>
            <a:ext cx="8047037" cy="2755955"/>
            <a:chOff x="2386185" y="1184050"/>
            <a:chExt cx="8047037" cy="2755955"/>
          </a:xfrm>
        </p:grpSpPr>
        <p:sp>
          <p:nvSpPr>
            <p:cNvPr id="363" name="object 42">
              <a:extLst>
                <a:ext uri="{FF2B5EF4-FFF2-40B4-BE49-F238E27FC236}">
                  <a16:creationId xmlns:a16="http://schemas.microsoft.com/office/drawing/2014/main" id="{A9E78AD9-66F9-3A16-D3A0-305E8C1E5D06}"/>
                </a:ext>
              </a:extLst>
            </p:cNvPr>
            <p:cNvSpPr/>
            <p:nvPr/>
          </p:nvSpPr>
          <p:spPr>
            <a:xfrm>
              <a:off x="2444859" y="1184050"/>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4" name="object 43">
              <a:extLst>
                <a:ext uri="{FF2B5EF4-FFF2-40B4-BE49-F238E27FC236}">
                  <a16:creationId xmlns:a16="http://schemas.microsoft.com/office/drawing/2014/main" id="{5FBB99C7-95F4-EEDC-D011-E2569AB9B9F5}"/>
                </a:ext>
              </a:extLst>
            </p:cNvPr>
            <p:cNvSpPr/>
            <p:nvPr/>
          </p:nvSpPr>
          <p:spPr>
            <a:xfrm>
              <a:off x="2386185" y="1242716"/>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5" name="object 44">
              <a:extLst>
                <a:ext uri="{FF2B5EF4-FFF2-40B4-BE49-F238E27FC236}">
                  <a16:creationId xmlns:a16="http://schemas.microsoft.com/office/drawing/2014/main" id="{5FFF32BA-B64F-F77A-25E3-18520FCEF93B}"/>
                </a:ext>
              </a:extLst>
            </p:cNvPr>
            <p:cNvSpPr/>
            <p:nvPr/>
          </p:nvSpPr>
          <p:spPr>
            <a:xfrm>
              <a:off x="2561181" y="1321611"/>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6" name="object 45">
              <a:extLst>
                <a:ext uri="{FF2B5EF4-FFF2-40B4-BE49-F238E27FC236}">
                  <a16:creationId xmlns:a16="http://schemas.microsoft.com/office/drawing/2014/main" id="{50DFC05D-9F2B-8DB4-E49C-F59ED8E6296F}"/>
                </a:ext>
              </a:extLst>
            </p:cNvPr>
            <p:cNvSpPr/>
            <p:nvPr/>
          </p:nvSpPr>
          <p:spPr>
            <a:xfrm>
              <a:off x="2502506" y="1380279"/>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7" name="object 46">
              <a:extLst>
                <a:ext uri="{FF2B5EF4-FFF2-40B4-BE49-F238E27FC236}">
                  <a16:creationId xmlns:a16="http://schemas.microsoft.com/office/drawing/2014/main" id="{E4E48B5F-34CE-10C0-F11C-8188363F31B0}"/>
                </a:ext>
              </a:extLst>
            </p:cNvPr>
            <p:cNvSpPr/>
            <p:nvPr/>
          </p:nvSpPr>
          <p:spPr>
            <a:xfrm>
              <a:off x="2700764" y="1385335"/>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8" name="object 47">
              <a:extLst>
                <a:ext uri="{FF2B5EF4-FFF2-40B4-BE49-F238E27FC236}">
                  <a16:creationId xmlns:a16="http://schemas.microsoft.com/office/drawing/2014/main" id="{47B36A05-16F7-D05E-EB00-F9761E94D2F5}"/>
                </a:ext>
              </a:extLst>
            </p:cNvPr>
            <p:cNvSpPr/>
            <p:nvPr/>
          </p:nvSpPr>
          <p:spPr>
            <a:xfrm>
              <a:off x="2642091" y="1444001"/>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7" name="object 56">
              <a:extLst>
                <a:ext uri="{FF2B5EF4-FFF2-40B4-BE49-F238E27FC236}">
                  <a16:creationId xmlns:a16="http://schemas.microsoft.com/office/drawing/2014/main" id="{03688104-A129-7315-5120-2714CDC9E847}"/>
                </a:ext>
              </a:extLst>
            </p:cNvPr>
            <p:cNvSpPr/>
            <p:nvPr/>
          </p:nvSpPr>
          <p:spPr>
            <a:xfrm>
              <a:off x="3158965" y="1881972"/>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8" name="object 57">
              <a:extLst>
                <a:ext uri="{FF2B5EF4-FFF2-40B4-BE49-F238E27FC236}">
                  <a16:creationId xmlns:a16="http://schemas.microsoft.com/office/drawing/2014/main" id="{D1BEC890-255F-680B-11BC-D6757C904301}"/>
                </a:ext>
              </a:extLst>
            </p:cNvPr>
            <p:cNvSpPr/>
            <p:nvPr/>
          </p:nvSpPr>
          <p:spPr>
            <a:xfrm>
              <a:off x="3100293" y="1940637"/>
              <a:ext cx="117505" cy="0"/>
            </a:xfrm>
            <a:custGeom>
              <a:avLst/>
              <a:gdLst/>
              <a:ahLst/>
              <a:cxnLst/>
              <a:rect l="l" t="t" r="r" b="b"/>
              <a:pathLst>
                <a:path w="72390">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9" name="object 58">
              <a:extLst>
                <a:ext uri="{FF2B5EF4-FFF2-40B4-BE49-F238E27FC236}">
                  <a16:creationId xmlns:a16="http://schemas.microsoft.com/office/drawing/2014/main" id="{074A301E-4296-8E75-0EF1-D3B60047A099}"/>
                </a:ext>
              </a:extLst>
            </p:cNvPr>
            <p:cNvSpPr/>
            <p:nvPr/>
          </p:nvSpPr>
          <p:spPr>
            <a:xfrm>
              <a:off x="4039965" y="2921775"/>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0" name="object 59">
              <a:extLst>
                <a:ext uri="{FF2B5EF4-FFF2-40B4-BE49-F238E27FC236}">
                  <a16:creationId xmlns:a16="http://schemas.microsoft.com/office/drawing/2014/main" id="{61B9778D-B6A2-7991-5A13-A10D837B57C9}"/>
                </a:ext>
              </a:extLst>
            </p:cNvPr>
            <p:cNvSpPr/>
            <p:nvPr/>
          </p:nvSpPr>
          <p:spPr>
            <a:xfrm>
              <a:off x="3981291" y="2980441"/>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1" name="object 60">
              <a:extLst>
                <a:ext uri="{FF2B5EF4-FFF2-40B4-BE49-F238E27FC236}">
                  <a16:creationId xmlns:a16="http://schemas.microsoft.com/office/drawing/2014/main" id="{BB25DB2D-B6A5-402B-3033-898449DE657E}"/>
                </a:ext>
              </a:extLst>
            </p:cNvPr>
            <p:cNvSpPr/>
            <p:nvPr/>
          </p:nvSpPr>
          <p:spPr>
            <a:xfrm>
              <a:off x="4103689" y="2956166"/>
              <a:ext cx="0" cy="117505"/>
            </a:xfrm>
            <a:custGeom>
              <a:avLst/>
              <a:gdLst/>
              <a:ahLst/>
              <a:cxnLst/>
              <a:rect l="l" t="t" r="r" b="b"/>
              <a:pathLst>
                <a:path h="72390">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2" name="object 61">
              <a:extLst>
                <a:ext uri="{FF2B5EF4-FFF2-40B4-BE49-F238E27FC236}">
                  <a16:creationId xmlns:a16="http://schemas.microsoft.com/office/drawing/2014/main" id="{A73206D7-D360-3EE7-0116-E9879E27B14F}"/>
                </a:ext>
              </a:extLst>
            </p:cNvPr>
            <p:cNvSpPr/>
            <p:nvPr/>
          </p:nvSpPr>
          <p:spPr>
            <a:xfrm>
              <a:off x="4045015" y="3014830"/>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3" name="object 62">
              <a:extLst>
                <a:ext uri="{FF2B5EF4-FFF2-40B4-BE49-F238E27FC236}">
                  <a16:creationId xmlns:a16="http://schemas.microsoft.com/office/drawing/2014/main" id="{3852B12A-0B5B-EC47-E515-DAFE0A5434CC}"/>
                </a:ext>
              </a:extLst>
            </p:cNvPr>
            <p:cNvSpPr/>
            <p:nvPr/>
          </p:nvSpPr>
          <p:spPr>
            <a:xfrm>
              <a:off x="5906148"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4" name="object 63">
              <a:extLst>
                <a:ext uri="{FF2B5EF4-FFF2-40B4-BE49-F238E27FC236}">
                  <a16:creationId xmlns:a16="http://schemas.microsoft.com/office/drawing/2014/main" id="{BF78657D-D0E4-84D6-7E4D-1B59FBF61DA3}"/>
                </a:ext>
              </a:extLst>
            </p:cNvPr>
            <p:cNvSpPr/>
            <p:nvPr/>
          </p:nvSpPr>
          <p:spPr>
            <a:xfrm>
              <a:off x="5847474"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5" name="object 64">
              <a:extLst>
                <a:ext uri="{FF2B5EF4-FFF2-40B4-BE49-F238E27FC236}">
                  <a16:creationId xmlns:a16="http://schemas.microsoft.com/office/drawing/2014/main" id="{E6753C72-5145-6F98-C15C-CFE77B6D6113}"/>
                </a:ext>
              </a:extLst>
            </p:cNvPr>
            <p:cNvSpPr/>
            <p:nvPr/>
          </p:nvSpPr>
          <p:spPr>
            <a:xfrm>
              <a:off x="5945595"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6" name="object 65">
              <a:extLst>
                <a:ext uri="{FF2B5EF4-FFF2-40B4-BE49-F238E27FC236}">
                  <a16:creationId xmlns:a16="http://schemas.microsoft.com/office/drawing/2014/main" id="{500C5D91-C813-0EAE-833F-99FD6DD9D31F}"/>
                </a:ext>
              </a:extLst>
            </p:cNvPr>
            <p:cNvSpPr/>
            <p:nvPr/>
          </p:nvSpPr>
          <p:spPr>
            <a:xfrm>
              <a:off x="5886923"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7" name="object 66">
              <a:extLst>
                <a:ext uri="{FF2B5EF4-FFF2-40B4-BE49-F238E27FC236}">
                  <a16:creationId xmlns:a16="http://schemas.microsoft.com/office/drawing/2014/main" id="{911F5428-22DD-8AEB-24E9-0D751B2E76F5}"/>
                </a:ext>
              </a:extLst>
            </p:cNvPr>
            <p:cNvSpPr/>
            <p:nvPr/>
          </p:nvSpPr>
          <p:spPr>
            <a:xfrm>
              <a:off x="5991114"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8" name="object 67">
              <a:extLst>
                <a:ext uri="{FF2B5EF4-FFF2-40B4-BE49-F238E27FC236}">
                  <a16:creationId xmlns:a16="http://schemas.microsoft.com/office/drawing/2014/main" id="{82DAE012-29FC-E308-73EA-3EBB57387945}"/>
                </a:ext>
              </a:extLst>
            </p:cNvPr>
            <p:cNvSpPr/>
            <p:nvPr/>
          </p:nvSpPr>
          <p:spPr>
            <a:xfrm>
              <a:off x="5932439"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9" name="object 68">
              <a:extLst>
                <a:ext uri="{FF2B5EF4-FFF2-40B4-BE49-F238E27FC236}">
                  <a16:creationId xmlns:a16="http://schemas.microsoft.com/office/drawing/2014/main" id="{081F2583-2718-6874-4FD3-C6E94035267F}"/>
                </a:ext>
              </a:extLst>
            </p:cNvPr>
            <p:cNvSpPr/>
            <p:nvPr/>
          </p:nvSpPr>
          <p:spPr>
            <a:xfrm>
              <a:off x="6066975"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0" name="object 69">
              <a:extLst>
                <a:ext uri="{FF2B5EF4-FFF2-40B4-BE49-F238E27FC236}">
                  <a16:creationId xmlns:a16="http://schemas.microsoft.com/office/drawing/2014/main" id="{3CD61D6D-CDFB-9AF5-7AD7-BC9CE0703A88}"/>
                </a:ext>
              </a:extLst>
            </p:cNvPr>
            <p:cNvSpPr/>
            <p:nvPr/>
          </p:nvSpPr>
          <p:spPr>
            <a:xfrm>
              <a:off x="6008300"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1" name="object 70">
              <a:extLst>
                <a:ext uri="{FF2B5EF4-FFF2-40B4-BE49-F238E27FC236}">
                  <a16:creationId xmlns:a16="http://schemas.microsoft.com/office/drawing/2014/main" id="{5BCA7011-1D5C-CED5-6739-E46C11A42956}"/>
                </a:ext>
              </a:extLst>
            </p:cNvPr>
            <p:cNvSpPr/>
            <p:nvPr/>
          </p:nvSpPr>
          <p:spPr>
            <a:xfrm>
              <a:off x="6079113"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2" name="object 71">
              <a:extLst>
                <a:ext uri="{FF2B5EF4-FFF2-40B4-BE49-F238E27FC236}">
                  <a16:creationId xmlns:a16="http://schemas.microsoft.com/office/drawing/2014/main" id="{DEEBD21E-4BB6-181D-098E-D777A116E814}"/>
                </a:ext>
              </a:extLst>
            </p:cNvPr>
            <p:cNvSpPr/>
            <p:nvPr/>
          </p:nvSpPr>
          <p:spPr>
            <a:xfrm>
              <a:off x="6020439"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3" name="object 72">
              <a:extLst>
                <a:ext uri="{FF2B5EF4-FFF2-40B4-BE49-F238E27FC236}">
                  <a16:creationId xmlns:a16="http://schemas.microsoft.com/office/drawing/2014/main" id="{54131890-3D4A-53BC-F53D-DF190F0BB0B7}"/>
                </a:ext>
              </a:extLst>
            </p:cNvPr>
            <p:cNvSpPr/>
            <p:nvPr/>
          </p:nvSpPr>
          <p:spPr>
            <a:xfrm>
              <a:off x="6091250" y="3497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4" name="object 73">
              <a:extLst>
                <a:ext uri="{FF2B5EF4-FFF2-40B4-BE49-F238E27FC236}">
                  <a16:creationId xmlns:a16="http://schemas.microsoft.com/office/drawing/2014/main" id="{B57BE001-1F06-1AB8-9582-CEE789F5F4C9}"/>
                </a:ext>
              </a:extLst>
            </p:cNvPr>
            <p:cNvSpPr/>
            <p:nvPr/>
          </p:nvSpPr>
          <p:spPr>
            <a:xfrm>
              <a:off x="6032577" y="355597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5" name="object 74">
              <a:extLst>
                <a:ext uri="{FF2B5EF4-FFF2-40B4-BE49-F238E27FC236}">
                  <a16:creationId xmlns:a16="http://schemas.microsoft.com/office/drawing/2014/main" id="{D8C84E88-AB91-161B-E98B-1B24F2DD8EF2}"/>
                </a:ext>
              </a:extLst>
            </p:cNvPr>
            <p:cNvSpPr/>
            <p:nvPr/>
          </p:nvSpPr>
          <p:spPr>
            <a:xfrm>
              <a:off x="6171157" y="353372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6" name="object 75">
              <a:extLst>
                <a:ext uri="{FF2B5EF4-FFF2-40B4-BE49-F238E27FC236}">
                  <a16:creationId xmlns:a16="http://schemas.microsoft.com/office/drawing/2014/main" id="{4A8F57AA-01DC-0C0D-D7BC-B3B72F479D91}"/>
                </a:ext>
              </a:extLst>
            </p:cNvPr>
            <p:cNvSpPr/>
            <p:nvPr/>
          </p:nvSpPr>
          <p:spPr>
            <a:xfrm>
              <a:off x="6112483" y="3592386"/>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7" name="object 76">
              <a:extLst>
                <a:ext uri="{FF2B5EF4-FFF2-40B4-BE49-F238E27FC236}">
                  <a16:creationId xmlns:a16="http://schemas.microsoft.com/office/drawing/2014/main" id="{41A31200-700F-58EC-1D90-9ABB81A69F2D}"/>
                </a:ext>
              </a:extLst>
            </p:cNvPr>
            <p:cNvSpPr/>
            <p:nvPr/>
          </p:nvSpPr>
          <p:spPr>
            <a:xfrm>
              <a:off x="6192397" y="353372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8" name="object 77">
              <a:extLst>
                <a:ext uri="{FF2B5EF4-FFF2-40B4-BE49-F238E27FC236}">
                  <a16:creationId xmlns:a16="http://schemas.microsoft.com/office/drawing/2014/main" id="{34E9F97A-37F0-715D-64B3-37532ABF9734}"/>
                </a:ext>
              </a:extLst>
            </p:cNvPr>
            <p:cNvSpPr/>
            <p:nvPr/>
          </p:nvSpPr>
          <p:spPr>
            <a:xfrm>
              <a:off x="6133723" y="3592386"/>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9" name="object 78">
              <a:extLst>
                <a:ext uri="{FF2B5EF4-FFF2-40B4-BE49-F238E27FC236}">
                  <a16:creationId xmlns:a16="http://schemas.microsoft.com/office/drawing/2014/main" id="{18F6C53F-4CCE-41B4-49B3-E34BA769395C}"/>
                </a:ext>
              </a:extLst>
            </p:cNvPr>
            <p:cNvSpPr/>
            <p:nvPr/>
          </p:nvSpPr>
          <p:spPr>
            <a:xfrm>
              <a:off x="6291524"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0" name="object 79">
              <a:extLst>
                <a:ext uri="{FF2B5EF4-FFF2-40B4-BE49-F238E27FC236}">
                  <a16:creationId xmlns:a16="http://schemas.microsoft.com/office/drawing/2014/main" id="{1014F258-F6A2-AE03-D959-9930FAE9A59E}"/>
                </a:ext>
              </a:extLst>
            </p:cNvPr>
            <p:cNvSpPr/>
            <p:nvPr/>
          </p:nvSpPr>
          <p:spPr>
            <a:xfrm>
              <a:off x="6232849"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1" name="object 80">
              <a:extLst>
                <a:ext uri="{FF2B5EF4-FFF2-40B4-BE49-F238E27FC236}">
                  <a16:creationId xmlns:a16="http://schemas.microsoft.com/office/drawing/2014/main" id="{E1648CCA-652F-48D5-5397-A46E45F9612C}"/>
                </a:ext>
              </a:extLst>
            </p:cNvPr>
            <p:cNvSpPr/>
            <p:nvPr/>
          </p:nvSpPr>
          <p:spPr>
            <a:xfrm>
              <a:off x="6324900"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2" name="object 81">
              <a:extLst>
                <a:ext uri="{FF2B5EF4-FFF2-40B4-BE49-F238E27FC236}">
                  <a16:creationId xmlns:a16="http://schemas.microsoft.com/office/drawing/2014/main" id="{A382FC30-EC83-8116-F6FC-7DDA7224A937}"/>
                </a:ext>
              </a:extLst>
            </p:cNvPr>
            <p:cNvSpPr/>
            <p:nvPr/>
          </p:nvSpPr>
          <p:spPr>
            <a:xfrm>
              <a:off x="6266228"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3" name="object 82">
              <a:extLst>
                <a:ext uri="{FF2B5EF4-FFF2-40B4-BE49-F238E27FC236}">
                  <a16:creationId xmlns:a16="http://schemas.microsoft.com/office/drawing/2014/main" id="{46A20795-BA57-F3D8-170C-F060C74CB039}"/>
                </a:ext>
              </a:extLst>
            </p:cNvPr>
            <p:cNvSpPr/>
            <p:nvPr/>
          </p:nvSpPr>
          <p:spPr>
            <a:xfrm>
              <a:off x="6367385" y="3548892"/>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4" name="object 83">
              <a:extLst>
                <a:ext uri="{FF2B5EF4-FFF2-40B4-BE49-F238E27FC236}">
                  <a16:creationId xmlns:a16="http://schemas.microsoft.com/office/drawing/2014/main" id="{0574DFF9-801D-35F0-570C-C52E86958C80}"/>
                </a:ext>
              </a:extLst>
            </p:cNvPr>
            <p:cNvSpPr/>
            <p:nvPr/>
          </p:nvSpPr>
          <p:spPr>
            <a:xfrm>
              <a:off x="6308710" y="3607559"/>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5" name="object 84">
              <a:extLst>
                <a:ext uri="{FF2B5EF4-FFF2-40B4-BE49-F238E27FC236}">
                  <a16:creationId xmlns:a16="http://schemas.microsoft.com/office/drawing/2014/main" id="{D701B5F5-8BA0-224D-35CD-E72DCD3BC206}"/>
                </a:ext>
              </a:extLst>
            </p:cNvPr>
            <p:cNvSpPr/>
            <p:nvPr/>
          </p:nvSpPr>
          <p:spPr>
            <a:xfrm>
              <a:off x="646145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6" name="object 85">
              <a:extLst>
                <a:ext uri="{FF2B5EF4-FFF2-40B4-BE49-F238E27FC236}">
                  <a16:creationId xmlns:a16="http://schemas.microsoft.com/office/drawing/2014/main" id="{FE02CDAE-2A3F-AEB6-320E-F6AA98034935}"/>
                </a:ext>
              </a:extLst>
            </p:cNvPr>
            <p:cNvSpPr/>
            <p:nvPr/>
          </p:nvSpPr>
          <p:spPr>
            <a:xfrm>
              <a:off x="640277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7" name="object 86">
              <a:extLst>
                <a:ext uri="{FF2B5EF4-FFF2-40B4-BE49-F238E27FC236}">
                  <a16:creationId xmlns:a16="http://schemas.microsoft.com/office/drawing/2014/main" id="{DB96CB5E-7B39-5D3C-B1AB-FEE2913A8FAA}"/>
                </a:ext>
              </a:extLst>
            </p:cNvPr>
            <p:cNvSpPr/>
            <p:nvPr/>
          </p:nvSpPr>
          <p:spPr>
            <a:xfrm>
              <a:off x="660508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8" name="object 87">
              <a:extLst>
                <a:ext uri="{FF2B5EF4-FFF2-40B4-BE49-F238E27FC236}">
                  <a16:creationId xmlns:a16="http://schemas.microsoft.com/office/drawing/2014/main" id="{D0E50D6D-B5DF-FDA3-E8B6-B0B530CF5011}"/>
                </a:ext>
              </a:extLst>
            </p:cNvPr>
            <p:cNvSpPr/>
            <p:nvPr/>
          </p:nvSpPr>
          <p:spPr>
            <a:xfrm>
              <a:off x="654640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9" name="object 88">
              <a:extLst>
                <a:ext uri="{FF2B5EF4-FFF2-40B4-BE49-F238E27FC236}">
                  <a16:creationId xmlns:a16="http://schemas.microsoft.com/office/drawing/2014/main" id="{74E101B6-56BC-05DA-96AC-DDA1019AA3DA}"/>
                </a:ext>
              </a:extLst>
            </p:cNvPr>
            <p:cNvSpPr/>
            <p:nvPr/>
          </p:nvSpPr>
          <p:spPr>
            <a:xfrm>
              <a:off x="6618231"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0" name="object 89">
              <a:extLst>
                <a:ext uri="{FF2B5EF4-FFF2-40B4-BE49-F238E27FC236}">
                  <a16:creationId xmlns:a16="http://schemas.microsoft.com/office/drawing/2014/main" id="{20EA90FF-E21B-62EA-A9EF-C13EFFE341E3}"/>
                </a:ext>
              </a:extLst>
            </p:cNvPr>
            <p:cNvSpPr/>
            <p:nvPr/>
          </p:nvSpPr>
          <p:spPr>
            <a:xfrm>
              <a:off x="655955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1" name="object 90">
              <a:extLst>
                <a:ext uri="{FF2B5EF4-FFF2-40B4-BE49-F238E27FC236}">
                  <a16:creationId xmlns:a16="http://schemas.microsoft.com/office/drawing/2014/main" id="{1C224D58-3545-6666-4BF8-CA576A61B9E6}"/>
                </a:ext>
              </a:extLst>
            </p:cNvPr>
            <p:cNvSpPr/>
            <p:nvPr/>
          </p:nvSpPr>
          <p:spPr>
            <a:xfrm>
              <a:off x="6652621"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2" name="object 91">
              <a:extLst>
                <a:ext uri="{FF2B5EF4-FFF2-40B4-BE49-F238E27FC236}">
                  <a16:creationId xmlns:a16="http://schemas.microsoft.com/office/drawing/2014/main" id="{29713F77-07EF-6D6D-1F2B-A90985B66E68}"/>
                </a:ext>
              </a:extLst>
            </p:cNvPr>
            <p:cNvSpPr/>
            <p:nvPr/>
          </p:nvSpPr>
          <p:spPr>
            <a:xfrm>
              <a:off x="6593947"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3" name="object 92">
              <a:extLst>
                <a:ext uri="{FF2B5EF4-FFF2-40B4-BE49-F238E27FC236}">
                  <a16:creationId xmlns:a16="http://schemas.microsoft.com/office/drawing/2014/main" id="{FAAE915D-13A3-D435-FC6C-7D8E40E3F5B9}"/>
                </a:ext>
              </a:extLst>
            </p:cNvPr>
            <p:cNvSpPr/>
            <p:nvPr/>
          </p:nvSpPr>
          <p:spPr>
            <a:xfrm>
              <a:off x="6689034"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4" name="object 93">
              <a:extLst>
                <a:ext uri="{FF2B5EF4-FFF2-40B4-BE49-F238E27FC236}">
                  <a16:creationId xmlns:a16="http://schemas.microsoft.com/office/drawing/2014/main" id="{58837582-FAF3-2C6E-622B-5ABF12205B49}"/>
                </a:ext>
              </a:extLst>
            </p:cNvPr>
            <p:cNvSpPr/>
            <p:nvPr/>
          </p:nvSpPr>
          <p:spPr>
            <a:xfrm>
              <a:off x="6630362"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5" name="object 94">
              <a:extLst>
                <a:ext uri="{FF2B5EF4-FFF2-40B4-BE49-F238E27FC236}">
                  <a16:creationId xmlns:a16="http://schemas.microsoft.com/office/drawing/2014/main" id="{7062F7A9-F446-C507-D6EF-12AA47AAADFE}"/>
                </a:ext>
              </a:extLst>
            </p:cNvPr>
            <p:cNvSpPr/>
            <p:nvPr/>
          </p:nvSpPr>
          <p:spPr>
            <a:xfrm>
              <a:off x="6702182" y="358530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6" name="object 95">
              <a:extLst>
                <a:ext uri="{FF2B5EF4-FFF2-40B4-BE49-F238E27FC236}">
                  <a16:creationId xmlns:a16="http://schemas.microsoft.com/office/drawing/2014/main" id="{A23BD6F2-9DD6-4248-4E0C-9E719DD14BDC}"/>
                </a:ext>
              </a:extLst>
            </p:cNvPr>
            <p:cNvSpPr/>
            <p:nvPr/>
          </p:nvSpPr>
          <p:spPr>
            <a:xfrm>
              <a:off x="6643511" y="3643972"/>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7" name="object 96">
              <a:extLst>
                <a:ext uri="{FF2B5EF4-FFF2-40B4-BE49-F238E27FC236}">
                  <a16:creationId xmlns:a16="http://schemas.microsoft.com/office/drawing/2014/main" id="{3142B643-29A7-801B-1903-8C995BDF4A81}"/>
                </a:ext>
              </a:extLst>
            </p:cNvPr>
            <p:cNvSpPr/>
            <p:nvPr/>
          </p:nvSpPr>
          <p:spPr>
            <a:xfrm>
              <a:off x="671938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8" name="object 97">
              <a:extLst>
                <a:ext uri="{FF2B5EF4-FFF2-40B4-BE49-F238E27FC236}">
                  <a16:creationId xmlns:a16="http://schemas.microsoft.com/office/drawing/2014/main" id="{12822E56-5C59-C23D-00FB-D1EDCADCA2A9}"/>
                </a:ext>
              </a:extLst>
            </p:cNvPr>
            <p:cNvSpPr/>
            <p:nvPr/>
          </p:nvSpPr>
          <p:spPr>
            <a:xfrm>
              <a:off x="6660706"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9" name="object 98">
              <a:extLst>
                <a:ext uri="{FF2B5EF4-FFF2-40B4-BE49-F238E27FC236}">
                  <a16:creationId xmlns:a16="http://schemas.microsoft.com/office/drawing/2014/main" id="{88BDA07A-FA46-AA3F-1B57-B01D76531F40}"/>
                </a:ext>
              </a:extLst>
            </p:cNvPr>
            <p:cNvSpPr/>
            <p:nvPr/>
          </p:nvSpPr>
          <p:spPr>
            <a:xfrm>
              <a:off x="678209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0" name="object 99">
              <a:extLst>
                <a:ext uri="{FF2B5EF4-FFF2-40B4-BE49-F238E27FC236}">
                  <a16:creationId xmlns:a16="http://schemas.microsoft.com/office/drawing/2014/main" id="{526C690D-064C-B8EB-F809-BF405AD92F59}"/>
                </a:ext>
              </a:extLst>
            </p:cNvPr>
            <p:cNvSpPr/>
            <p:nvPr/>
          </p:nvSpPr>
          <p:spPr>
            <a:xfrm>
              <a:off x="672341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1" name="object 100">
              <a:extLst>
                <a:ext uri="{FF2B5EF4-FFF2-40B4-BE49-F238E27FC236}">
                  <a16:creationId xmlns:a16="http://schemas.microsoft.com/office/drawing/2014/main" id="{F9CF0EFE-BFE9-DBEB-CC8F-3D4044D8ED16}"/>
                </a:ext>
              </a:extLst>
            </p:cNvPr>
            <p:cNvSpPr/>
            <p:nvPr/>
          </p:nvSpPr>
          <p:spPr>
            <a:xfrm>
              <a:off x="6891331"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2" name="object 101">
              <a:extLst>
                <a:ext uri="{FF2B5EF4-FFF2-40B4-BE49-F238E27FC236}">
                  <a16:creationId xmlns:a16="http://schemas.microsoft.com/office/drawing/2014/main" id="{62F05FE4-3557-9423-E953-2C89C7CCF28D}"/>
                </a:ext>
              </a:extLst>
            </p:cNvPr>
            <p:cNvSpPr/>
            <p:nvPr/>
          </p:nvSpPr>
          <p:spPr>
            <a:xfrm>
              <a:off x="683265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3" name="object 102">
              <a:extLst>
                <a:ext uri="{FF2B5EF4-FFF2-40B4-BE49-F238E27FC236}">
                  <a16:creationId xmlns:a16="http://schemas.microsoft.com/office/drawing/2014/main" id="{0D8C19AD-18AC-92B2-D437-8103ABEE2FF4}"/>
                </a:ext>
              </a:extLst>
            </p:cNvPr>
            <p:cNvSpPr/>
            <p:nvPr/>
          </p:nvSpPr>
          <p:spPr>
            <a:xfrm>
              <a:off x="6970226"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4" name="object 103">
              <a:extLst>
                <a:ext uri="{FF2B5EF4-FFF2-40B4-BE49-F238E27FC236}">
                  <a16:creationId xmlns:a16="http://schemas.microsoft.com/office/drawing/2014/main" id="{98D92D0D-B2C8-03E5-B39F-301F4F89F6A1}"/>
                </a:ext>
              </a:extLst>
            </p:cNvPr>
            <p:cNvSpPr/>
            <p:nvPr/>
          </p:nvSpPr>
          <p:spPr>
            <a:xfrm>
              <a:off x="6911553"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5" name="object 104">
              <a:extLst>
                <a:ext uri="{FF2B5EF4-FFF2-40B4-BE49-F238E27FC236}">
                  <a16:creationId xmlns:a16="http://schemas.microsoft.com/office/drawing/2014/main" id="{23FE77DE-49F3-BD3D-7ED2-7DD2CF8E1FF5}"/>
                </a:ext>
              </a:extLst>
            </p:cNvPr>
            <p:cNvSpPr/>
            <p:nvPr/>
          </p:nvSpPr>
          <p:spPr>
            <a:xfrm>
              <a:off x="707036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6" name="object 105">
              <a:extLst>
                <a:ext uri="{FF2B5EF4-FFF2-40B4-BE49-F238E27FC236}">
                  <a16:creationId xmlns:a16="http://schemas.microsoft.com/office/drawing/2014/main" id="{287581EF-E2F8-94A8-035D-54E12877A21C}"/>
                </a:ext>
              </a:extLst>
            </p:cNvPr>
            <p:cNvSpPr/>
            <p:nvPr/>
          </p:nvSpPr>
          <p:spPr>
            <a:xfrm>
              <a:off x="7011691"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7" name="object 106">
              <a:extLst>
                <a:ext uri="{FF2B5EF4-FFF2-40B4-BE49-F238E27FC236}">
                  <a16:creationId xmlns:a16="http://schemas.microsoft.com/office/drawing/2014/main" id="{E0470A47-218A-A3FF-9773-16AA76173E14}"/>
                </a:ext>
              </a:extLst>
            </p:cNvPr>
            <p:cNvSpPr/>
            <p:nvPr/>
          </p:nvSpPr>
          <p:spPr>
            <a:xfrm>
              <a:off x="7080478"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8" name="object 107">
              <a:extLst>
                <a:ext uri="{FF2B5EF4-FFF2-40B4-BE49-F238E27FC236}">
                  <a16:creationId xmlns:a16="http://schemas.microsoft.com/office/drawing/2014/main" id="{D350A124-0F9E-52C8-E5D8-31C1AAB9D275}"/>
                </a:ext>
              </a:extLst>
            </p:cNvPr>
            <p:cNvSpPr/>
            <p:nvPr/>
          </p:nvSpPr>
          <p:spPr>
            <a:xfrm>
              <a:off x="7021803"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9" name="object 108">
              <a:extLst>
                <a:ext uri="{FF2B5EF4-FFF2-40B4-BE49-F238E27FC236}">
                  <a16:creationId xmlns:a16="http://schemas.microsoft.com/office/drawing/2014/main" id="{0353AE9A-B1D6-DEDA-A4A5-6E3E0518369D}"/>
                </a:ext>
              </a:extLst>
            </p:cNvPr>
            <p:cNvSpPr/>
            <p:nvPr/>
          </p:nvSpPr>
          <p:spPr>
            <a:xfrm>
              <a:off x="7182636"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0" name="object 109">
              <a:extLst>
                <a:ext uri="{FF2B5EF4-FFF2-40B4-BE49-F238E27FC236}">
                  <a16:creationId xmlns:a16="http://schemas.microsoft.com/office/drawing/2014/main" id="{B6E5225A-293F-1D22-A80E-B8308F7D0ECB}"/>
                </a:ext>
              </a:extLst>
            </p:cNvPr>
            <p:cNvSpPr/>
            <p:nvPr/>
          </p:nvSpPr>
          <p:spPr>
            <a:xfrm>
              <a:off x="7123962"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1" name="object 110">
              <a:extLst>
                <a:ext uri="{FF2B5EF4-FFF2-40B4-BE49-F238E27FC236}">
                  <a16:creationId xmlns:a16="http://schemas.microsoft.com/office/drawing/2014/main" id="{5112D8CF-FC52-4BD4-5017-FA434305CBD5}"/>
                </a:ext>
              </a:extLst>
            </p:cNvPr>
            <p:cNvSpPr/>
            <p:nvPr/>
          </p:nvSpPr>
          <p:spPr>
            <a:xfrm>
              <a:off x="722006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2" name="object 111">
              <a:extLst>
                <a:ext uri="{FF2B5EF4-FFF2-40B4-BE49-F238E27FC236}">
                  <a16:creationId xmlns:a16="http://schemas.microsoft.com/office/drawing/2014/main" id="{793A88FD-1C8E-1D9D-FF0B-4056CAA71CEE}"/>
                </a:ext>
              </a:extLst>
            </p:cNvPr>
            <p:cNvSpPr/>
            <p:nvPr/>
          </p:nvSpPr>
          <p:spPr>
            <a:xfrm>
              <a:off x="7161388"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3" name="object 112">
              <a:extLst>
                <a:ext uri="{FF2B5EF4-FFF2-40B4-BE49-F238E27FC236}">
                  <a16:creationId xmlns:a16="http://schemas.microsoft.com/office/drawing/2014/main" id="{8F456774-1629-99F4-79CB-072B6A735780}"/>
                </a:ext>
              </a:extLst>
            </p:cNvPr>
            <p:cNvSpPr/>
            <p:nvPr/>
          </p:nvSpPr>
          <p:spPr>
            <a:xfrm>
              <a:off x="7232201"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4" name="object 113">
              <a:extLst>
                <a:ext uri="{FF2B5EF4-FFF2-40B4-BE49-F238E27FC236}">
                  <a16:creationId xmlns:a16="http://schemas.microsoft.com/office/drawing/2014/main" id="{DD39FADC-A077-CE64-EC8C-63470F8B985C}"/>
                </a:ext>
              </a:extLst>
            </p:cNvPr>
            <p:cNvSpPr/>
            <p:nvPr/>
          </p:nvSpPr>
          <p:spPr>
            <a:xfrm>
              <a:off x="7173527"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5" name="object 114">
              <a:extLst>
                <a:ext uri="{FF2B5EF4-FFF2-40B4-BE49-F238E27FC236}">
                  <a16:creationId xmlns:a16="http://schemas.microsoft.com/office/drawing/2014/main" id="{50F7D393-4A03-852E-0577-D99A1B69E26F}"/>
                </a:ext>
              </a:extLst>
            </p:cNvPr>
            <p:cNvSpPr/>
            <p:nvPr/>
          </p:nvSpPr>
          <p:spPr>
            <a:xfrm>
              <a:off x="7309073"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6" name="object 115">
              <a:extLst>
                <a:ext uri="{FF2B5EF4-FFF2-40B4-BE49-F238E27FC236}">
                  <a16:creationId xmlns:a16="http://schemas.microsoft.com/office/drawing/2014/main" id="{300721A4-DA0F-E61D-ADF7-9050FFF4A64D}"/>
                </a:ext>
              </a:extLst>
            </p:cNvPr>
            <p:cNvSpPr/>
            <p:nvPr/>
          </p:nvSpPr>
          <p:spPr>
            <a:xfrm>
              <a:off x="7250399"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7" name="object 116">
              <a:extLst>
                <a:ext uri="{FF2B5EF4-FFF2-40B4-BE49-F238E27FC236}">
                  <a16:creationId xmlns:a16="http://schemas.microsoft.com/office/drawing/2014/main" id="{84F96480-5C35-1719-98A9-B584686F64B1}"/>
                </a:ext>
              </a:extLst>
            </p:cNvPr>
            <p:cNvSpPr/>
            <p:nvPr/>
          </p:nvSpPr>
          <p:spPr>
            <a:xfrm>
              <a:off x="734144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8" name="object 117">
              <a:extLst>
                <a:ext uri="{FF2B5EF4-FFF2-40B4-BE49-F238E27FC236}">
                  <a16:creationId xmlns:a16="http://schemas.microsoft.com/office/drawing/2014/main" id="{8DD2E4E7-2BD9-FE45-15EE-22B74013774A}"/>
                </a:ext>
              </a:extLst>
            </p:cNvPr>
            <p:cNvSpPr/>
            <p:nvPr/>
          </p:nvSpPr>
          <p:spPr>
            <a:xfrm>
              <a:off x="7282768"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9" name="object 118">
              <a:extLst>
                <a:ext uri="{FF2B5EF4-FFF2-40B4-BE49-F238E27FC236}">
                  <a16:creationId xmlns:a16="http://schemas.microsoft.com/office/drawing/2014/main" id="{8FD7344B-BF9A-5B20-253A-196A78400A4B}"/>
                </a:ext>
              </a:extLst>
            </p:cNvPr>
            <p:cNvSpPr/>
            <p:nvPr/>
          </p:nvSpPr>
          <p:spPr>
            <a:xfrm>
              <a:off x="7300980"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0" name="object 119">
              <a:extLst>
                <a:ext uri="{FF2B5EF4-FFF2-40B4-BE49-F238E27FC236}">
                  <a16:creationId xmlns:a16="http://schemas.microsoft.com/office/drawing/2014/main" id="{10A8475B-E674-5FD4-98E7-D25EA2A64FE1}"/>
                </a:ext>
              </a:extLst>
            </p:cNvPr>
            <p:cNvSpPr/>
            <p:nvPr/>
          </p:nvSpPr>
          <p:spPr>
            <a:xfrm>
              <a:off x="7242306"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1" name="object 120">
              <a:extLst>
                <a:ext uri="{FF2B5EF4-FFF2-40B4-BE49-F238E27FC236}">
                  <a16:creationId xmlns:a16="http://schemas.microsoft.com/office/drawing/2014/main" id="{E6DBA6CA-9D54-1665-F35D-F394AB8D42A3}"/>
                </a:ext>
              </a:extLst>
            </p:cNvPr>
            <p:cNvSpPr/>
            <p:nvPr/>
          </p:nvSpPr>
          <p:spPr>
            <a:xfrm>
              <a:off x="7387968" y="36298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2" name="object 121">
              <a:extLst>
                <a:ext uri="{FF2B5EF4-FFF2-40B4-BE49-F238E27FC236}">
                  <a16:creationId xmlns:a16="http://schemas.microsoft.com/office/drawing/2014/main" id="{E08E68AF-4942-77DC-58B3-DD4BB389EAD0}"/>
                </a:ext>
              </a:extLst>
            </p:cNvPr>
            <p:cNvSpPr/>
            <p:nvPr/>
          </p:nvSpPr>
          <p:spPr>
            <a:xfrm>
              <a:off x="7329295" y="36884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3" name="object 122">
              <a:extLst>
                <a:ext uri="{FF2B5EF4-FFF2-40B4-BE49-F238E27FC236}">
                  <a16:creationId xmlns:a16="http://schemas.microsoft.com/office/drawing/2014/main" id="{BD2D8F86-331F-9C5B-D82E-9872DCEA5DDF}"/>
                </a:ext>
              </a:extLst>
            </p:cNvPr>
            <p:cNvSpPr/>
            <p:nvPr/>
          </p:nvSpPr>
          <p:spPr>
            <a:xfrm>
              <a:off x="754373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4" name="object 123">
              <a:extLst>
                <a:ext uri="{FF2B5EF4-FFF2-40B4-BE49-F238E27FC236}">
                  <a16:creationId xmlns:a16="http://schemas.microsoft.com/office/drawing/2014/main" id="{3EC51B8D-ED02-2658-3299-C0F055FC5237}"/>
                </a:ext>
              </a:extLst>
            </p:cNvPr>
            <p:cNvSpPr/>
            <p:nvPr/>
          </p:nvSpPr>
          <p:spPr>
            <a:xfrm>
              <a:off x="748506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5" name="object 124">
              <a:extLst>
                <a:ext uri="{FF2B5EF4-FFF2-40B4-BE49-F238E27FC236}">
                  <a16:creationId xmlns:a16="http://schemas.microsoft.com/office/drawing/2014/main" id="{B3BD3100-D6EC-A7A4-1D32-DF90CB575C1B}"/>
                </a:ext>
              </a:extLst>
            </p:cNvPr>
            <p:cNvSpPr/>
            <p:nvPr/>
          </p:nvSpPr>
          <p:spPr>
            <a:xfrm>
              <a:off x="7556885"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6" name="object 125">
              <a:extLst>
                <a:ext uri="{FF2B5EF4-FFF2-40B4-BE49-F238E27FC236}">
                  <a16:creationId xmlns:a16="http://schemas.microsoft.com/office/drawing/2014/main" id="{7EA4D2F6-844E-7FA2-31F2-E39B27C4B12F}"/>
                </a:ext>
              </a:extLst>
            </p:cNvPr>
            <p:cNvSpPr/>
            <p:nvPr/>
          </p:nvSpPr>
          <p:spPr>
            <a:xfrm>
              <a:off x="749821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7" name="object 126">
              <a:extLst>
                <a:ext uri="{FF2B5EF4-FFF2-40B4-BE49-F238E27FC236}">
                  <a16:creationId xmlns:a16="http://schemas.microsoft.com/office/drawing/2014/main" id="{E49AA9D6-F933-B3E7-5059-FA60DFA253F8}"/>
                </a:ext>
              </a:extLst>
            </p:cNvPr>
            <p:cNvSpPr/>
            <p:nvPr/>
          </p:nvSpPr>
          <p:spPr>
            <a:xfrm>
              <a:off x="7567001"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8" name="object 127">
              <a:extLst>
                <a:ext uri="{FF2B5EF4-FFF2-40B4-BE49-F238E27FC236}">
                  <a16:creationId xmlns:a16="http://schemas.microsoft.com/office/drawing/2014/main" id="{C4EEF56C-6BB1-196F-33E9-06B4ECC0E2A6}"/>
                </a:ext>
              </a:extLst>
            </p:cNvPr>
            <p:cNvSpPr/>
            <p:nvPr/>
          </p:nvSpPr>
          <p:spPr>
            <a:xfrm>
              <a:off x="750832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9" name="object 128">
              <a:extLst>
                <a:ext uri="{FF2B5EF4-FFF2-40B4-BE49-F238E27FC236}">
                  <a16:creationId xmlns:a16="http://schemas.microsoft.com/office/drawing/2014/main" id="{26227F07-5B44-A630-05E3-C58EEEB44C1A}"/>
                </a:ext>
              </a:extLst>
            </p:cNvPr>
            <p:cNvSpPr/>
            <p:nvPr/>
          </p:nvSpPr>
          <p:spPr>
            <a:xfrm>
              <a:off x="763477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0" name="object 129">
              <a:extLst>
                <a:ext uri="{FF2B5EF4-FFF2-40B4-BE49-F238E27FC236}">
                  <a16:creationId xmlns:a16="http://schemas.microsoft.com/office/drawing/2014/main" id="{72ED6767-71D1-2A84-ECF2-E6510DF02C2B}"/>
                </a:ext>
              </a:extLst>
            </p:cNvPr>
            <p:cNvSpPr/>
            <p:nvPr/>
          </p:nvSpPr>
          <p:spPr>
            <a:xfrm>
              <a:off x="757609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1" name="object 130">
              <a:extLst>
                <a:ext uri="{FF2B5EF4-FFF2-40B4-BE49-F238E27FC236}">
                  <a16:creationId xmlns:a16="http://schemas.microsoft.com/office/drawing/2014/main" id="{F97D208D-C240-D4B8-8382-AAE6088155F7}"/>
                </a:ext>
              </a:extLst>
            </p:cNvPr>
            <p:cNvSpPr/>
            <p:nvPr/>
          </p:nvSpPr>
          <p:spPr>
            <a:xfrm>
              <a:off x="764792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2" name="object 131">
              <a:extLst>
                <a:ext uri="{FF2B5EF4-FFF2-40B4-BE49-F238E27FC236}">
                  <a16:creationId xmlns:a16="http://schemas.microsoft.com/office/drawing/2014/main" id="{6FEBE991-8360-1B79-6075-0214841D4724}"/>
                </a:ext>
              </a:extLst>
            </p:cNvPr>
            <p:cNvSpPr/>
            <p:nvPr/>
          </p:nvSpPr>
          <p:spPr>
            <a:xfrm>
              <a:off x="7589245"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3" name="object 132">
              <a:extLst>
                <a:ext uri="{FF2B5EF4-FFF2-40B4-BE49-F238E27FC236}">
                  <a16:creationId xmlns:a16="http://schemas.microsoft.com/office/drawing/2014/main" id="{BCF03D00-1E6E-1810-8E15-1D930DB0947F}"/>
                </a:ext>
              </a:extLst>
            </p:cNvPr>
            <p:cNvSpPr/>
            <p:nvPr/>
          </p:nvSpPr>
          <p:spPr>
            <a:xfrm>
              <a:off x="765499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4" name="object 133">
              <a:extLst>
                <a:ext uri="{FF2B5EF4-FFF2-40B4-BE49-F238E27FC236}">
                  <a16:creationId xmlns:a16="http://schemas.microsoft.com/office/drawing/2014/main" id="{02C7794F-3C69-F8FE-F86A-9E0F6006C369}"/>
                </a:ext>
              </a:extLst>
            </p:cNvPr>
            <p:cNvSpPr/>
            <p:nvPr/>
          </p:nvSpPr>
          <p:spPr>
            <a:xfrm>
              <a:off x="759632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5" name="object 134">
              <a:extLst>
                <a:ext uri="{FF2B5EF4-FFF2-40B4-BE49-F238E27FC236}">
                  <a16:creationId xmlns:a16="http://schemas.microsoft.com/office/drawing/2014/main" id="{155476D4-B565-2469-3AB1-10964CE53853}"/>
                </a:ext>
              </a:extLst>
            </p:cNvPr>
            <p:cNvSpPr/>
            <p:nvPr/>
          </p:nvSpPr>
          <p:spPr>
            <a:xfrm>
              <a:off x="766713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6" name="object 135">
              <a:extLst>
                <a:ext uri="{FF2B5EF4-FFF2-40B4-BE49-F238E27FC236}">
                  <a16:creationId xmlns:a16="http://schemas.microsoft.com/office/drawing/2014/main" id="{AA1A7ACE-2675-B7B5-85D5-35B0BCA6FE81}"/>
                </a:ext>
              </a:extLst>
            </p:cNvPr>
            <p:cNvSpPr/>
            <p:nvPr/>
          </p:nvSpPr>
          <p:spPr>
            <a:xfrm>
              <a:off x="7608462"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7" name="object 136">
              <a:extLst>
                <a:ext uri="{FF2B5EF4-FFF2-40B4-BE49-F238E27FC236}">
                  <a16:creationId xmlns:a16="http://schemas.microsoft.com/office/drawing/2014/main" id="{CA61BEC9-1665-F3E6-BE7E-38BFE7393A93}"/>
                </a:ext>
              </a:extLst>
            </p:cNvPr>
            <p:cNvSpPr/>
            <p:nvPr/>
          </p:nvSpPr>
          <p:spPr>
            <a:xfrm>
              <a:off x="7837066"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8" name="object 137">
              <a:extLst>
                <a:ext uri="{FF2B5EF4-FFF2-40B4-BE49-F238E27FC236}">
                  <a16:creationId xmlns:a16="http://schemas.microsoft.com/office/drawing/2014/main" id="{94AA3F6C-A36B-46E0-349E-336E265D3F56}"/>
                </a:ext>
              </a:extLst>
            </p:cNvPr>
            <p:cNvSpPr/>
            <p:nvPr/>
          </p:nvSpPr>
          <p:spPr>
            <a:xfrm>
              <a:off x="777839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9" name="object 138">
              <a:extLst>
                <a:ext uri="{FF2B5EF4-FFF2-40B4-BE49-F238E27FC236}">
                  <a16:creationId xmlns:a16="http://schemas.microsoft.com/office/drawing/2014/main" id="{D6BF4968-602F-9A80-BB6B-36CFF3BE2217}"/>
                </a:ext>
              </a:extLst>
            </p:cNvPr>
            <p:cNvSpPr/>
            <p:nvPr/>
          </p:nvSpPr>
          <p:spPr>
            <a:xfrm>
              <a:off x="787347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0" name="object 139">
              <a:extLst>
                <a:ext uri="{FF2B5EF4-FFF2-40B4-BE49-F238E27FC236}">
                  <a16:creationId xmlns:a16="http://schemas.microsoft.com/office/drawing/2014/main" id="{158F553E-579D-F09C-32AD-D0927DE24F11}"/>
                </a:ext>
              </a:extLst>
            </p:cNvPr>
            <p:cNvSpPr/>
            <p:nvPr/>
          </p:nvSpPr>
          <p:spPr>
            <a:xfrm>
              <a:off x="781480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1" name="object 140">
              <a:extLst>
                <a:ext uri="{FF2B5EF4-FFF2-40B4-BE49-F238E27FC236}">
                  <a16:creationId xmlns:a16="http://schemas.microsoft.com/office/drawing/2014/main" id="{1F1BF779-A265-1ABA-BAA0-2639DDBBF0CD}"/>
                </a:ext>
              </a:extLst>
            </p:cNvPr>
            <p:cNvSpPr/>
            <p:nvPr/>
          </p:nvSpPr>
          <p:spPr>
            <a:xfrm>
              <a:off x="792304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2" name="object 141">
              <a:extLst>
                <a:ext uri="{FF2B5EF4-FFF2-40B4-BE49-F238E27FC236}">
                  <a16:creationId xmlns:a16="http://schemas.microsoft.com/office/drawing/2014/main" id="{DAE268C3-A57F-F431-F4D7-BA8353AA3984}"/>
                </a:ext>
              </a:extLst>
            </p:cNvPr>
            <p:cNvSpPr/>
            <p:nvPr/>
          </p:nvSpPr>
          <p:spPr>
            <a:xfrm>
              <a:off x="7864367"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3" name="object 142">
              <a:extLst>
                <a:ext uri="{FF2B5EF4-FFF2-40B4-BE49-F238E27FC236}">
                  <a16:creationId xmlns:a16="http://schemas.microsoft.com/office/drawing/2014/main" id="{77D9856D-4E0A-A451-D492-BAA333FE7079}"/>
                </a:ext>
              </a:extLst>
            </p:cNvPr>
            <p:cNvSpPr/>
            <p:nvPr/>
          </p:nvSpPr>
          <p:spPr>
            <a:xfrm>
              <a:off x="7995869"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4" name="object 143">
              <a:extLst>
                <a:ext uri="{FF2B5EF4-FFF2-40B4-BE49-F238E27FC236}">
                  <a16:creationId xmlns:a16="http://schemas.microsoft.com/office/drawing/2014/main" id="{F1A1DF16-D114-BB3B-28BE-AB2A1556EDA8}"/>
                </a:ext>
              </a:extLst>
            </p:cNvPr>
            <p:cNvSpPr/>
            <p:nvPr/>
          </p:nvSpPr>
          <p:spPr>
            <a:xfrm>
              <a:off x="793719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5" name="object 144">
              <a:extLst>
                <a:ext uri="{FF2B5EF4-FFF2-40B4-BE49-F238E27FC236}">
                  <a16:creationId xmlns:a16="http://schemas.microsoft.com/office/drawing/2014/main" id="{310A23FE-4E5D-0F8B-063A-329430D549BE}"/>
                </a:ext>
              </a:extLst>
            </p:cNvPr>
            <p:cNvSpPr/>
            <p:nvPr/>
          </p:nvSpPr>
          <p:spPr>
            <a:xfrm>
              <a:off x="8037340"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6" name="object 145">
              <a:extLst>
                <a:ext uri="{FF2B5EF4-FFF2-40B4-BE49-F238E27FC236}">
                  <a16:creationId xmlns:a16="http://schemas.microsoft.com/office/drawing/2014/main" id="{3C6CE390-0225-8362-53D1-09A1EBC0A4DE}"/>
                </a:ext>
              </a:extLst>
            </p:cNvPr>
            <p:cNvSpPr/>
            <p:nvPr/>
          </p:nvSpPr>
          <p:spPr>
            <a:xfrm>
              <a:off x="7978666"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7" name="object 146">
              <a:extLst>
                <a:ext uri="{FF2B5EF4-FFF2-40B4-BE49-F238E27FC236}">
                  <a16:creationId xmlns:a16="http://schemas.microsoft.com/office/drawing/2014/main" id="{330C1443-0528-3B71-C25B-8E5753EF823D}"/>
                </a:ext>
              </a:extLst>
            </p:cNvPr>
            <p:cNvSpPr/>
            <p:nvPr/>
          </p:nvSpPr>
          <p:spPr>
            <a:xfrm>
              <a:off x="8050488"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8" name="object 147">
              <a:extLst>
                <a:ext uri="{FF2B5EF4-FFF2-40B4-BE49-F238E27FC236}">
                  <a16:creationId xmlns:a16="http://schemas.microsoft.com/office/drawing/2014/main" id="{534542E7-691F-9ABE-4690-6B69B7382AD7}"/>
                </a:ext>
              </a:extLst>
            </p:cNvPr>
            <p:cNvSpPr/>
            <p:nvPr/>
          </p:nvSpPr>
          <p:spPr>
            <a:xfrm>
              <a:off x="799181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9" name="object 148">
              <a:extLst>
                <a:ext uri="{FF2B5EF4-FFF2-40B4-BE49-F238E27FC236}">
                  <a16:creationId xmlns:a16="http://schemas.microsoft.com/office/drawing/2014/main" id="{2FB630B0-EB24-DE30-88FC-32CC98F12DA8}"/>
                </a:ext>
              </a:extLst>
            </p:cNvPr>
            <p:cNvSpPr/>
            <p:nvPr/>
          </p:nvSpPr>
          <p:spPr>
            <a:xfrm>
              <a:off x="808690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0" name="object 149">
              <a:extLst>
                <a:ext uri="{FF2B5EF4-FFF2-40B4-BE49-F238E27FC236}">
                  <a16:creationId xmlns:a16="http://schemas.microsoft.com/office/drawing/2014/main" id="{4034036F-E0AD-F51E-18F4-64563F9B71C5}"/>
                </a:ext>
              </a:extLst>
            </p:cNvPr>
            <p:cNvSpPr/>
            <p:nvPr/>
          </p:nvSpPr>
          <p:spPr>
            <a:xfrm>
              <a:off x="8028228"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1" name="object 150">
              <a:extLst>
                <a:ext uri="{FF2B5EF4-FFF2-40B4-BE49-F238E27FC236}">
                  <a16:creationId xmlns:a16="http://schemas.microsoft.com/office/drawing/2014/main" id="{8DFD13B7-FE0B-98D1-25AA-483A7B4F78CF}"/>
                </a:ext>
              </a:extLst>
            </p:cNvPr>
            <p:cNvSpPr/>
            <p:nvPr/>
          </p:nvSpPr>
          <p:spPr>
            <a:xfrm>
              <a:off x="8114212"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2" name="object 151">
              <a:extLst>
                <a:ext uri="{FF2B5EF4-FFF2-40B4-BE49-F238E27FC236}">
                  <a16:creationId xmlns:a16="http://schemas.microsoft.com/office/drawing/2014/main" id="{4A9A7B00-4BF5-1B68-86E9-326C7F34D093}"/>
                </a:ext>
              </a:extLst>
            </p:cNvPr>
            <p:cNvSpPr/>
            <p:nvPr/>
          </p:nvSpPr>
          <p:spPr>
            <a:xfrm>
              <a:off x="8055538"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3" name="object 152">
              <a:extLst>
                <a:ext uri="{FF2B5EF4-FFF2-40B4-BE49-F238E27FC236}">
                  <a16:creationId xmlns:a16="http://schemas.microsoft.com/office/drawing/2014/main" id="{1A1063F4-CD8F-4046-9B87-214E7C8681A2}"/>
                </a:ext>
              </a:extLst>
            </p:cNvPr>
            <p:cNvSpPr/>
            <p:nvPr/>
          </p:nvSpPr>
          <p:spPr>
            <a:xfrm>
              <a:off x="8166809"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4" name="object 153">
              <a:extLst>
                <a:ext uri="{FF2B5EF4-FFF2-40B4-BE49-F238E27FC236}">
                  <a16:creationId xmlns:a16="http://schemas.microsoft.com/office/drawing/2014/main" id="{DF2F87AD-D514-2F1D-8625-52CA883AE545}"/>
                </a:ext>
              </a:extLst>
            </p:cNvPr>
            <p:cNvSpPr/>
            <p:nvPr/>
          </p:nvSpPr>
          <p:spPr>
            <a:xfrm>
              <a:off x="8108135"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5" name="object 154">
              <a:extLst>
                <a:ext uri="{FF2B5EF4-FFF2-40B4-BE49-F238E27FC236}">
                  <a16:creationId xmlns:a16="http://schemas.microsoft.com/office/drawing/2014/main" id="{0E7491EB-4C11-F440-1B52-33A28566BB08}"/>
                </a:ext>
              </a:extLst>
            </p:cNvPr>
            <p:cNvSpPr/>
            <p:nvPr/>
          </p:nvSpPr>
          <p:spPr>
            <a:xfrm>
              <a:off x="8194117" y="3648017"/>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6" name="object 155">
              <a:extLst>
                <a:ext uri="{FF2B5EF4-FFF2-40B4-BE49-F238E27FC236}">
                  <a16:creationId xmlns:a16="http://schemas.microsoft.com/office/drawing/2014/main" id="{2CDD6BB4-DFB0-7618-70E3-2F8A9F31608A}"/>
                </a:ext>
              </a:extLst>
            </p:cNvPr>
            <p:cNvSpPr/>
            <p:nvPr/>
          </p:nvSpPr>
          <p:spPr>
            <a:xfrm>
              <a:off x="8135444" y="3706683"/>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7" name="object 156">
              <a:extLst>
                <a:ext uri="{FF2B5EF4-FFF2-40B4-BE49-F238E27FC236}">
                  <a16:creationId xmlns:a16="http://schemas.microsoft.com/office/drawing/2014/main" id="{CA6CA9E6-EF9E-9D45-71DA-B49DA6ADB9D3}"/>
                </a:ext>
              </a:extLst>
            </p:cNvPr>
            <p:cNvSpPr/>
            <p:nvPr/>
          </p:nvSpPr>
          <p:spPr>
            <a:xfrm>
              <a:off x="8230532"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8" name="object 157">
              <a:extLst>
                <a:ext uri="{FF2B5EF4-FFF2-40B4-BE49-F238E27FC236}">
                  <a16:creationId xmlns:a16="http://schemas.microsoft.com/office/drawing/2014/main" id="{B3706CF7-01B1-7C08-E054-E9AA31EC6C56}"/>
                </a:ext>
              </a:extLst>
            </p:cNvPr>
            <p:cNvSpPr/>
            <p:nvPr/>
          </p:nvSpPr>
          <p:spPr>
            <a:xfrm>
              <a:off x="8171858"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9" name="object 158">
              <a:extLst>
                <a:ext uri="{FF2B5EF4-FFF2-40B4-BE49-F238E27FC236}">
                  <a16:creationId xmlns:a16="http://schemas.microsoft.com/office/drawing/2014/main" id="{FC7474D5-B1C5-0D86-C6A4-865791F07DB4}"/>
                </a:ext>
              </a:extLst>
            </p:cNvPr>
            <p:cNvSpPr/>
            <p:nvPr/>
          </p:nvSpPr>
          <p:spPr>
            <a:xfrm>
              <a:off x="8289198"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0" name="object 159">
              <a:extLst>
                <a:ext uri="{FF2B5EF4-FFF2-40B4-BE49-F238E27FC236}">
                  <a16:creationId xmlns:a16="http://schemas.microsoft.com/office/drawing/2014/main" id="{281CFE49-85DF-C8B6-9208-23D155F38A33}"/>
                </a:ext>
              </a:extLst>
            </p:cNvPr>
            <p:cNvSpPr/>
            <p:nvPr/>
          </p:nvSpPr>
          <p:spPr>
            <a:xfrm>
              <a:off x="8230524"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1" name="object 160">
              <a:extLst>
                <a:ext uri="{FF2B5EF4-FFF2-40B4-BE49-F238E27FC236}">
                  <a16:creationId xmlns:a16="http://schemas.microsoft.com/office/drawing/2014/main" id="{912F7797-C42C-0902-F149-A5DBE91321F0}"/>
                </a:ext>
              </a:extLst>
            </p:cNvPr>
            <p:cNvSpPr/>
            <p:nvPr/>
          </p:nvSpPr>
          <p:spPr>
            <a:xfrm>
              <a:off x="8316509"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2" name="object 161">
              <a:extLst>
                <a:ext uri="{FF2B5EF4-FFF2-40B4-BE49-F238E27FC236}">
                  <a16:creationId xmlns:a16="http://schemas.microsoft.com/office/drawing/2014/main" id="{78CC475B-CDE8-A746-190E-42606892292F}"/>
                </a:ext>
              </a:extLst>
            </p:cNvPr>
            <p:cNvSpPr/>
            <p:nvPr/>
          </p:nvSpPr>
          <p:spPr>
            <a:xfrm>
              <a:off x="8257835"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3" name="object 162">
              <a:extLst>
                <a:ext uri="{FF2B5EF4-FFF2-40B4-BE49-F238E27FC236}">
                  <a16:creationId xmlns:a16="http://schemas.microsoft.com/office/drawing/2014/main" id="{6CF8C7FC-700B-C52B-2AF6-27FA7C341204}"/>
                </a:ext>
              </a:extLst>
            </p:cNvPr>
            <p:cNvSpPr/>
            <p:nvPr/>
          </p:nvSpPr>
          <p:spPr>
            <a:xfrm>
              <a:off x="8355955"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4" name="object 163">
              <a:extLst>
                <a:ext uri="{FF2B5EF4-FFF2-40B4-BE49-F238E27FC236}">
                  <a16:creationId xmlns:a16="http://schemas.microsoft.com/office/drawing/2014/main" id="{8EE4B139-9001-BDC8-744C-85F5ACB7BD01}"/>
                </a:ext>
              </a:extLst>
            </p:cNvPr>
            <p:cNvSpPr/>
            <p:nvPr/>
          </p:nvSpPr>
          <p:spPr>
            <a:xfrm>
              <a:off x="8297282"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5" name="object 164">
              <a:extLst>
                <a:ext uri="{FF2B5EF4-FFF2-40B4-BE49-F238E27FC236}">
                  <a16:creationId xmlns:a16="http://schemas.microsoft.com/office/drawing/2014/main" id="{F01E4EA2-B005-4B8A-C60B-730C53D8700C}"/>
                </a:ext>
              </a:extLst>
            </p:cNvPr>
            <p:cNvSpPr/>
            <p:nvPr/>
          </p:nvSpPr>
          <p:spPr>
            <a:xfrm>
              <a:off x="8366071"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6" name="object 165">
              <a:extLst>
                <a:ext uri="{FF2B5EF4-FFF2-40B4-BE49-F238E27FC236}">
                  <a16:creationId xmlns:a16="http://schemas.microsoft.com/office/drawing/2014/main" id="{0027884D-C83D-F175-3FFA-4A1E520087B0}"/>
                </a:ext>
              </a:extLst>
            </p:cNvPr>
            <p:cNvSpPr/>
            <p:nvPr/>
          </p:nvSpPr>
          <p:spPr>
            <a:xfrm>
              <a:off x="8307396"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7" name="object 166">
              <a:extLst>
                <a:ext uri="{FF2B5EF4-FFF2-40B4-BE49-F238E27FC236}">
                  <a16:creationId xmlns:a16="http://schemas.microsoft.com/office/drawing/2014/main" id="{0F6F8DD2-A4B0-3DCA-5F21-86E9927FABE2}"/>
                </a:ext>
              </a:extLst>
            </p:cNvPr>
            <p:cNvSpPr/>
            <p:nvPr/>
          </p:nvSpPr>
          <p:spPr>
            <a:xfrm>
              <a:off x="8423725" y="3691513"/>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8" name="object 167">
              <a:extLst>
                <a:ext uri="{FF2B5EF4-FFF2-40B4-BE49-F238E27FC236}">
                  <a16:creationId xmlns:a16="http://schemas.microsoft.com/office/drawing/2014/main" id="{3327B160-9064-6BE3-70B7-F397E861D299}"/>
                </a:ext>
              </a:extLst>
            </p:cNvPr>
            <p:cNvSpPr/>
            <p:nvPr/>
          </p:nvSpPr>
          <p:spPr>
            <a:xfrm>
              <a:off x="8365051" y="3750177"/>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9" name="object 168">
              <a:extLst>
                <a:ext uri="{FF2B5EF4-FFF2-40B4-BE49-F238E27FC236}">
                  <a16:creationId xmlns:a16="http://schemas.microsoft.com/office/drawing/2014/main" id="{009B6B2B-0A9C-DA50-4E4A-9E42149B80D1}"/>
                </a:ext>
              </a:extLst>
            </p:cNvPr>
            <p:cNvSpPr/>
            <p:nvPr/>
          </p:nvSpPr>
          <p:spPr>
            <a:xfrm>
              <a:off x="8507678"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0" name="object 169">
              <a:extLst>
                <a:ext uri="{FF2B5EF4-FFF2-40B4-BE49-F238E27FC236}">
                  <a16:creationId xmlns:a16="http://schemas.microsoft.com/office/drawing/2014/main" id="{084134AE-A8CF-D649-B88C-4C389470A089}"/>
                </a:ext>
              </a:extLst>
            </p:cNvPr>
            <p:cNvSpPr/>
            <p:nvPr/>
          </p:nvSpPr>
          <p:spPr>
            <a:xfrm>
              <a:off x="8449004"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1" name="object 170">
              <a:extLst>
                <a:ext uri="{FF2B5EF4-FFF2-40B4-BE49-F238E27FC236}">
                  <a16:creationId xmlns:a16="http://schemas.microsoft.com/office/drawing/2014/main" id="{48431749-820A-C310-610B-53B9918BAAFD}"/>
                </a:ext>
              </a:extLst>
            </p:cNvPr>
            <p:cNvSpPr/>
            <p:nvPr/>
          </p:nvSpPr>
          <p:spPr>
            <a:xfrm>
              <a:off x="86745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2" name="object 171">
              <a:extLst>
                <a:ext uri="{FF2B5EF4-FFF2-40B4-BE49-F238E27FC236}">
                  <a16:creationId xmlns:a16="http://schemas.microsoft.com/office/drawing/2014/main" id="{67B53A79-354D-F0DE-F655-02E52A9CBA52}"/>
                </a:ext>
              </a:extLst>
            </p:cNvPr>
            <p:cNvSpPr/>
            <p:nvPr/>
          </p:nvSpPr>
          <p:spPr>
            <a:xfrm>
              <a:off x="8615900"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3" name="object 172">
              <a:extLst>
                <a:ext uri="{FF2B5EF4-FFF2-40B4-BE49-F238E27FC236}">
                  <a16:creationId xmlns:a16="http://schemas.microsoft.com/office/drawing/2014/main" id="{F13E51F1-5901-0B33-B3E5-679C8AAC3FA6}"/>
                </a:ext>
              </a:extLst>
            </p:cNvPr>
            <p:cNvSpPr/>
            <p:nvPr/>
          </p:nvSpPr>
          <p:spPr>
            <a:xfrm>
              <a:off x="870997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4" name="object 173">
              <a:extLst>
                <a:ext uri="{FF2B5EF4-FFF2-40B4-BE49-F238E27FC236}">
                  <a16:creationId xmlns:a16="http://schemas.microsoft.com/office/drawing/2014/main" id="{FA902DEB-F54F-E525-F5D5-0258F8A821B2}"/>
                </a:ext>
              </a:extLst>
            </p:cNvPr>
            <p:cNvSpPr/>
            <p:nvPr/>
          </p:nvSpPr>
          <p:spPr>
            <a:xfrm>
              <a:off x="8651299"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5" name="object 174">
              <a:extLst>
                <a:ext uri="{FF2B5EF4-FFF2-40B4-BE49-F238E27FC236}">
                  <a16:creationId xmlns:a16="http://schemas.microsoft.com/office/drawing/2014/main" id="{1C55AE15-F94C-C6BE-5F1F-C03B3C760CC2}"/>
                </a:ext>
              </a:extLst>
            </p:cNvPr>
            <p:cNvSpPr/>
            <p:nvPr/>
          </p:nvSpPr>
          <p:spPr>
            <a:xfrm>
              <a:off x="874436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6" name="object 175">
              <a:extLst>
                <a:ext uri="{FF2B5EF4-FFF2-40B4-BE49-F238E27FC236}">
                  <a16:creationId xmlns:a16="http://schemas.microsoft.com/office/drawing/2014/main" id="{14F5449D-E7EF-2C56-E1D1-85C6BAD2E3F4}"/>
                </a:ext>
              </a:extLst>
            </p:cNvPr>
            <p:cNvSpPr/>
            <p:nvPr/>
          </p:nvSpPr>
          <p:spPr>
            <a:xfrm>
              <a:off x="868569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7" name="object 176">
              <a:extLst>
                <a:ext uri="{FF2B5EF4-FFF2-40B4-BE49-F238E27FC236}">
                  <a16:creationId xmlns:a16="http://schemas.microsoft.com/office/drawing/2014/main" id="{225D1DD7-F2CD-7976-61CC-8F2C034B801A}"/>
                </a:ext>
              </a:extLst>
            </p:cNvPr>
            <p:cNvSpPr/>
            <p:nvPr/>
          </p:nvSpPr>
          <p:spPr>
            <a:xfrm>
              <a:off x="8785836"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8" name="object 177">
              <a:extLst>
                <a:ext uri="{FF2B5EF4-FFF2-40B4-BE49-F238E27FC236}">
                  <a16:creationId xmlns:a16="http://schemas.microsoft.com/office/drawing/2014/main" id="{27AAA673-5BC6-DDFB-7BE5-189ADA2BF8FD}"/>
                </a:ext>
              </a:extLst>
            </p:cNvPr>
            <p:cNvSpPr/>
            <p:nvPr/>
          </p:nvSpPr>
          <p:spPr>
            <a:xfrm>
              <a:off x="872716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9" name="object 178">
              <a:extLst>
                <a:ext uri="{FF2B5EF4-FFF2-40B4-BE49-F238E27FC236}">
                  <a16:creationId xmlns:a16="http://schemas.microsoft.com/office/drawing/2014/main" id="{1E055882-6CDE-2690-A22A-124355007DB9}"/>
                </a:ext>
              </a:extLst>
            </p:cNvPr>
            <p:cNvSpPr/>
            <p:nvPr/>
          </p:nvSpPr>
          <p:spPr>
            <a:xfrm>
              <a:off x="8857650"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0" name="object 179">
              <a:extLst>
                <a:ext uri="{FF2B5EF4-FFF2-40B4-BE49-F238E27FC236}">
                  <a16:creationId xmlns:a16="http://schemas.microsoft.com/office/drawing/2014/main" id="{222A21FD-9E1A-B594-19A6-EB61A63BBE45}"/>
                </a:ext>
              </a:extLst>
            </p:cNvPr>
            <p:cNvSpPr/>
            <p:nvPr/>
          </p:nvSpPr>
          <p:spPr>
            <a:xfrm>
              <a:off x="8798975"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1" name="object 180">
              <a:extLst>
                <a:ext uri="{FF2B5EF4-FFF2-40B4-BE49-F238E27FC236}">
                  <a16:creationId xmlns:a16="http://schemas.microsoft.com/office/drawing/2014/main" id="{ED7627C1-09FB-30D3-6930-DF60F1A77286}"/>
                </a:ext>
              </a:extLst>
            </p:cNvPr>
            <p:cNvSpPr/>
            <p:nvPr/>
          </p:nvSpPr>
          <p:spPr>
            <a:xfrm>
              <a:off x="886776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2" name="object 181">
              <a:extLst>
                <a:ext uri="{FF2B5EF4-FFF2-40B4-BE49-F238E27FC236}">
                  <a16:creationId xmlns:a16="http://schemas.microsoft.com/office/drawing/2014/main" id="{7936A719-9734-D3F6-DD84-B329175B31E1}"/>
                </a:ext>
              </a:extLst>
            </p:cNvPr>
            <p:cNvSpPr/>
            <p:nvPr/>
          </p:nvSpPr>
          <p:spPr>
            <a:xfrm>
              <a:off x="880909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3" name="object 182">
              <a:extLst>
                <a:ext uri="{FF2B5EF4-FFF2-40B4-BE49-F238E27FC236}">
                  <a16:creationId xmlns:a16="http://schemas.microsoft.com/office/drawing/2014/main" id="{98763CB7-CA19-5AB4-CA85-00E98D6620B9}"/>
                </a:ext>
              </a:extLst>
            </p:cNvPr>
            <p:cNvSpPr/>
            <p:nvPr/>
          </p:nvSpPr>
          <p:spPr>
            <a:xfrm>
              <a:off x="8876869"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4" name="object 183">
              <a:extLst>
                <a:ext uri="{FF2B5EF4-FFF2-40B4-BE49-F238E27FC236}">
                  <a16:creationId xmlns:a16="http://schemas.microsoft.com/office/drawing/2014/main" id="{0065E80F-6E95-7F6F-8DE1-C9656599E2A5}"/>
                </a:ext>
              </a:extLst>
            </p:cNvPr>
            <p:cNvSpPr/>
            <p:nvPr/>
          </p:nvSpPr>
          <p:spPr>
            <a:xfrm>
              <a:off x="8818194"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5" name="object 184">
              <a:extLst>
                <a:ext uri="{FF2B5EF4-FFF2-40B4-BE49-F238E27FC236}">
                  <a16:creationId xmlns:a16="http://schemas.microsoft.com/office/drawing/2014/main" id="{EA85F12A-6699-A401-05C2-7289E73F518B}"/>
                </a:ext>
              </a:extLst>
            </p:cNvPr>
            <p:cNvSpPr/>
            <p:nvPr/>
          </p:nvSpPr>
          <p:spPr>
            <a:xfrm>
              <a:off x="8951717"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6" name="object 185">
              <a:extLst>
                <a:ext uri="{FF2B5EF4-FFF2-40B4-BE49-F238E27FC236}">
                  <a16:creationId xmlns:a16="http://schemas.microsoft.com/office/drawing/2014/main" id="{AC7B38CA-164B-FDAD-E71D-17E59081D70E}"/>
                </a:ext>
              </a:extLst>
            </p:cNvPr>
            <p:cNvSpPr/>
            <p:nvPr/>
          </p:nvSpPr>
          <p:spPr>
            <a:xfrm>
              <a:off x="8893046"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7" name="object 186">
              <a:extLst>
                <a:ext uri="{FF2B5EF4-FFF2-40B4-BE49-F238E27FC236}">
                  <a16:creationId xmlns:a16="http://schemas.microsoft.com/office/drawing/2014/main" id="{D878CE4F-7593-A9FE-1A6A-9868C1B90DDC}"/>
                </a:ext>
              </a:extLst>
            </p:cNvPr>
            <p:cNvSpPr/>
            <p:nvPr/>
          </p:nvSpPr>
          <p:spPr>
            <a:xfrm>
              <a:off x="89653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8" name="object 187">
              <a:extLst>
                <a:ext uri="{FF2B5EF4-FFF2-40B4-BE49-F238E27FC236}">
                  <a16:creationId xmlns:a16="http://schemas.microsoft.com/office/drawing/2014/main" id="{791615CC-C3A1-AD15-0AE8-7EF14A6E2CC3}"/>
                </a:ext>
              </a:extLst>
            </p:cNvPr>
            <p:cNvSpPr/>
            <p:nvPr/>
          </p:nvSpPr>
          <p:spPr>
            <a:xfrm>
              <a:off x="8906699"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9" name="object 188">
              <a:extLst>
                <a:ext uri="{FF2B5EF4-FFF2-40B4-BE49-F238E27FC236}">
                  <a16:creationId xmlns:a16="http://schemas.microsoft.com/office/drawing/2014/main" id="{32F29A3B-4CA9-3121-9695-8C86B11F600E}"/>
                </a:ext>
              </a:extLst>
            </p:cNvPr>
            <p:cNvSpPr/>
            <p:nvPr/>
          </p:nvSpPr>
          <p:spPr>
            <a:xfrm>
              <a:off x="900330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0" name="object 189">
              <a:extLst>
                <a:ext uri="{FF2B5EF4-FFF2-40B4-BE49-F238E27FC236}">
                  <a16:creationId xmlns:a16="http://schemas.microsoft.com/office/drawing/2014/main" id="{CB49D1AA-F3FE-9A04-8800-B35AEE68EAD3}"/>
                </a:ext>
              </a:extLst>
            </p:cNvPr>
            <p:cNvSpPr/>
            <p:nvPr/>
          </p:nvSpPr>
          <p:spPr>
            <a:xfrm>
              <a:off x="8944630"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1" name="object 190">
              <a:extLst>
                <a:ext uri="{FF2B5EF4-FFF2-40B4-BE49-F238E27FC236}">
                  <a16:creationId xmlns:a16="http://schemas.microsoft.com/office/drawing/2014/main" id="{8744E0C7-777F-8DF3-8723-B12A202FDDFD}"/>
                </a:ext>
              </a:extLst>
            </p:cNvPr>
            <p:cNvSpPr/>
            <p:nvPr/>
          </p:nvSpPr>
          <p:spPr>
            <a:xfrm>
              <a:off x="903567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2" name="object 191">
              <a:extLst>
                <a:ext uri="{FF2B5EF4-FFF2-40B4-BE49-F238E27FC236}">
                  <a16:creationId xmlns:a16="http://schemas.microsoft.com/office/drawing/2014/main" id="{74B0BB83-FCBA-9771-2280-E7C152DCE32B}"/>
                </a:ext>
              </a:extLst>
            </p:cNvPr>
            <p:cNvSpPr/>
            <p:nvPr/>
          </p:nvSpPr>
          <p:spPr>
            <a:xfrm>
              <a:off x="897699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3" name="object 192">
              <a:extLst>
                <a:ext uri="{FF2B5EF4-FFF2-40B4-BE49-F238E27FC236}">
                  <a16:creationId xmlns:a16="http://schemas.microsoft.com/office/drawing/2014/main" id="{893AA3C2-6615-08F5-27CA-3C59057834F5}"/>
                </a:ext>
              </a:extLst>
            </p:cNvPr>
            <p:cNvSpPr/>
            <p:nvPr/>
          </p:nvSpPr>
          <p:spPr>
            <a:xfrm>
              <a:off x="9077143"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4" name="object 193">
              <a:extLst>
                <a:ext uri="{FF2B5EF4-FFF2-40B4-BE49-F238E27FC236}">
                  <a16:creationId xmlns:a16="http://schemas.microsoft.com/office/drawing/2014/main" id="{8EB3A571-4830-4D7D-9BB3-C9AF33006395}"/>
                </a:ext>
              </a:extLst>
            </p:cNvPr>
            <p:cNvSpPr/>
            <p:nvPr/>
          </p:nvSpPr>
          <p:spPr>
            <a:xfrm>
              <a:off x="9018468"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5" name="object 194">
              <a:extLst>
                <a:ext uri="{FF2B5EF4-FFF2-40B4-BE49-F238E27FC236}">
                  <a16:creationId xmlns:a16="http://schemas.microsoft.com/office/drawing/2014/main" id="{4EBA93B7-540A-086E-511A-95CB6DD8CFAF}"/>
                </a:ext>
              </a:extLst>
            </p:cNvPr>
            <p:cNvSpPr/>
            <p:nvPr/>
          </p:nvSpPr>
          <p:spPr>
            <a:xfrm>
              <a:off x="9089784"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6" name="object 195">
              <a:extLst>
                <a:ext uri="{FF2B5EF4-FFF2-40B4-BE49-F238E27FC236}">
                  <a16:creationId xmlns:a16="http://schemas.microsoft.com/office/drawing/2014/main" id="{B484FC50-0BFB-D394-C187-130E79357651}"/>
                </a:ext>
              </a:extLst>
            </p:cNvPr>
            <p:cNvSpPr/>
            <p:nvPr/>
          </p:nvSpPr>
          <p:spPr>
            <a:xfrm>
              <a:off x="903111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7" name="object 196">
              <a:extLst>
                <a:ext uri="{FF2B5EF4-FFF2-40B4-BE49-F238E27FC236}">
                  <a16:creationId xmlns:a16="http://schemas.microsoft.com/office/drawing/2014/main" id="{F5F0A789-8BED-A0DB-5896-2397401A674D}"/>
                </a:ext>
              </a:extLst>
            </p:cNvPr>
            <p:cNvSpPr/>
            <p:nvPr/>
          </p:nvSpPr>
          <p:spPr>
            <a:xfrm>
              <a:off x="9100910"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8" name="object 197">
              <a:extLst>
                <a:ext uri="{FF2B5EF4-FFF2-40B4-BE49-F238E27FC236}">
                  <a16:creationId xmlns:a16="http://schemas.microsoft.com/office/drawing/2014/main" id="{961C8A92-1154-171F-0BBD-EC333ABB37EE}"/>
                </a:ext>
              </a:extLst>
            </p:cNvPr>
            <p:cNvSpPr/>
            <p:nvPr/>
          </p:nvSpPr>
          <p:spPr>
            <a:xfrm>
              <a:off x="904223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9" name="object 198">
              <a:extLst>
                <a:ext uri="{FF2B5EF4-FFF2-40B4-BE49-F238E27FC236}">
                  <a16:creationId xmlns:a16="http://schemas.microsoft.com/office/drawing/2014/main" id="{89E99392-3591-D215-787A-DEC3BCBACD0A}"/>
                </a:ext>
              </a:extLst>
            </p:cNvPr>
            <p:cNvSpPr/>
            <p:nvPr/>
          </p:nvSpPr>
          <p:spPr>
            <a:xfrm>
              <a:off x="9131256"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0" name="object 199">
              <a:extLst>
                <a:ext uri="{FF2B5EF4-FFF2-40B4-BE49-F238E27FC236}">
                  <a16:creationId xmlns:a16="http://schemas.microsoft.com/office/drawing/2014/main" id="{6BDAFE20-F6FA-7946-DDF0-7F159DB47F57}"/>
                </a:ext>
              </a:extLst>
            </p:cNvPr>
            <p:cNvSpPr/>
            <p:nvPr/>
          </p:nvSpPr>
          <p:spPr>
            <a:xfrm>
              <a:off x="9072581"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1" name="object 200">
              <a:extLst>
                <a:ext uri="{FF2B5EF4-FFF2-40B4-BE49-F238E27FC236}">
                  <a16:creationId xmlns:a16="http://schemas.microsoft.com/office/drawing/2014/main" id="{AFEB5FF2-200E-C7BE-0EF6-2DD1F02E6EB8}"/>
                </a:ext>
              </a:extLst>
            </p:cNvPr>
            <p:cNvSpPr/>
            <p:nvPr/>
          </p:nvSpPr>
          <p:spPr>
            <a:xfrm>
              <a:off x="9153002"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2" name="object 201">
              <a:extLst>
                <a:ext uri="{FF2B5EF4-FFF2-40B4-BE49-F238E27FC236}">
                  <a16:creationId xmlns:a16="http://schemas.microsoft.com/office/drawing/2014/main" id="{421AB693-428E-E2D3-E5A1-3FAF34F39FE5}"/>
                </a:ext>
              </a:extLst>
            </p:cNvPr>
            <p:cNvSpPr/>
            <p:nvPr/>
          </p:nvSpPr>
          <p:spPr>
            <a:xfrm>
              <a:off x="9094328"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3" name="object 202">
              <a:extLst>
                <a:ext uri="{FF2B5EF4-FFF2-40B4-BE49-F238E27FC236}">
                  <a16:creationId xmlns:a16="http://schemas.microsoft.com/office/drawing/2014/main" id="{FB44B5AD-8456-9F85-6E6F-FB1EFEBB3BE4}"/>
                </a:ext>
              </a:extLst>
            </p:cNvPr>
            <p:cNvSpPr/>
            <p:nvPr/>
          </p:nvSpPr>
          <p:spPr>
            <a:xfrm>
              <a:off x="9175761" y="3730959"/>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4" name="object 203">
              <a:extLst>
                <a:ext uri="{FF2B5EF4-FFF2-40B4-BE49-F238E27FC236}">
                  <a16:creationId xmlns:a16="http://schemas.microsoft.com/office/drawing/2014/main" id="{189621E1-7B8D-DF7E-3083-21FEDF6B61FF}"/>
                </a:ext>
              </a:extLst>
            </p:cNvPr>
            <p:cNvSpPr/>
            <p:nvPr/>
          </p:nvSpPr>
          <p:spPr>
            <a:xfrm>
              <a:off x="9117087" y="3789625"/>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5" name="object 204">
              <a:extLst>
                <a:ext uri="{FF2B5EF4-FFF2-40B4-BE49-F238E27FC236}">
                  <a16:creationId xmlns:a16="http://schemas.microsoft.com/office/drawing/2014/main" id="{2C01CEE4-476A-51B6-0440-FEEFB7579A73}"/>
                </a:ext>
              </a:extLst>
            </p:cNvPr>
            <p:cNvSpPr/>
            <p:nvPr/>
          </p:nvSpPr>
          <p:spPr>
            <a:xfrm>
              <a:off x="932546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6" name="object 205">
              <a:extLst>
                <a:ext uri="{FF2B5EF4-FFF2-40B4-BE49-F238E27FC236}">
                  <a16:creationId xmlns:a16="http://schemas.microsoft.com/office/drawing/2014/main" id="{C25BAED5-4C02-5802-E679-2D2A27A61CE4}"/>
                </a:ext>
              </a:extLst>
            </p:cNvPr>
            <p:cNvSpPr/>
            <p:nvPr/>
          </p:nvSpPr>
          <p:spPr>
            <a:xfrm>
              <a:off x="926678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7" name="object 206">
              <a:extLst>
                <a:ext uri="{FF2B5EF4-FFF2-40B4-BE49-F238E27FC236}">
                  <a16:creationId xmlns:a16="http://schemas.microsoft.com/office/drawing/2014/main" id="{0685F5B0-148A-C4BB-BD7D-8521D55C9CD8}"/>
                </a:ext>
              </a:extLst>
            </p:cNvPr>
            <p:cNvSpPr/>
            <p:nvPr/>
          </p:nvSpPr>
          <p:spPr>
            <a:xfrm>
              <a:off x="9336081"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8" name="object 207">
              <a:extLst>
                <a:ext uri="{FF2B5EF4-FFF2-40B4-BE49-F238E27FC236}">
                  <a16:creationId xmlns:a16="http://schemas.microsoft.com/office/drawing/2014/main" id="{4250DECD-9B58-25DE-FE83-265226972B4E}"/>
                </a:ext>
              </a:extLst>
            </p:cNvPr>
            <p:cNvSpPr/>
            <p:nvPr/>
          </p:nvSpPr>
          <p:spPr>
            <a:xfrm>
              <a:off x="927740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9" name="object 208">
              <a:extLst>
                <a:ext uri="{FF2B5EF4-FFF2-40B4-BE49-F238E27FC236}">
                  <a16:creationId xmlns:a16="http://schemas.microsoft.com/office/drawing/2014/main" id="{87D4A05A-DD66-D2C5-CD2E-10FA06A91B6D}"/>
                </a:ext>
              </a:extLst>
            </p:cNvPr>
            <p:cNvSpPr/>
            <p:nvPr/>
          </p:nvSpPr>
          <p:spPr>
            <a:xfrm>
              <a:off x="9414976"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0" name="object 209">
              <a:extLst>
                <a:ext uri="{FF2B5EF4-FFF2-40B4-BE49-F238E27FC236}">
                  <a16:creationId xmlns:a16="http://schemas.microsoft.com/office/drawing/2014/main" id="{0AC75572-EDA7-71D7-2E40-D4E5786177A8}"/>
                </a:ext>
              </a:extLst>
            </p:cNvPr>
            <p:cNvSpPr/>
            <p:nvPr/>
          </p:nvSpPr>
          <p:spPr>
            <a:xfrm>
              <a:off x="9356302"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1" name="object 210">
              <a:extLst>
                <a:ext uri="{FF2B5EF4-FFF2-40B4-BE49-F238E27FC236}">
                  <a16:creationId xmlns:a16="http://schemas.microsoft.com/office/drawing/2014/main" id="{2AD47432-0C5D-998F-10D3-80138453F65E}"/>
                </a:ext>
              </a:extLst>
            </p:cNvPr>
            <p:cNvSpPr/>
            <p:nvPr/>
          </p:nvSpPr>
          <p:spPr>
            <a:xfrm>
              <a:off x="9430148"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 name="object 211">
              <a:extLst>
                <a:ext uri="{FF2B5EF4-FFF2-40B4-BE49-F238E27FC236}">
                  <a16:creationId xmlns:a16="http://schemas.microsoft.com/office/drawing/2014/main" id="{6153A22E-5C87-CEB6-7A7F-AC655D9197E6}"/>
                </a:ext>
              </a:extLst>
            </p:cNvPr>
            <p:cNvSpPr/>
            <p:nvPr/>
          </p:nvSpPr>
          <p:spPr>
            <a:xfrm>
              <a:off x="9371474"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3" name="object 212">
              <a:extLst>
                <a:ext uri="{FF2B5EF4-FFF2-40B4-BE49-F238E27FC236}">
                  <a16:creationId xmlns:a16="http://schemas.microsoft.com/office/drawing/2014/main" id="{6259CCE2-9581-66A8-331F-182A781025A9}"/>
                </a:ext>
              </a:extLst>
            </p:cNvPr>
            <p:cNvSpPr/>
            <p:nvPr/>
          </p:nvSpPr>
          <p:spPr>
            <a:xfrm>
              <a:off x="9493872"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4" name="object 213">
              <a:extLst>
                <a:ext uri="{FF2B5EF4-FFF2-40B4-BE49-F238E27FC236}">
                  <a16:creationId xmlns:a16="http://schemas.microsoft.com/office/drawing/2014/main" id="{C0DC71F2-11D6-BE89-7F5D-6CAF59F0DE9C}"/>
                </a:ext>
              </a:extLst>
            </p:cNvPr>
            <p:cNvSpPr/>
            <p:nvPr/>
          </p:nvSpPr>
          <p:spPr>
            <a:xfrm>
              <a:off x="9435200"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5" name="object 214">
              <a:extLst>
                <a:ext uri="{FF2B5EF4-FFF2-40B4-BE49-F238E27FC236}">
                  <a16:creationId xmlns:a16="http://schemas.microsoft.com/office/drawing/2014/main" id="{86FB0267-1631-2A4A-EB79-D2FD6F4B4F2F}"/>
                </a:ext>
              </a:extLst>
            </p:cNvPr>
            <p:cNvSpPr/>
            <p:nvPr/>
          </p:nvSpPr>
          <p:spPr>
            <a:xfrm>
              <a:off x="952623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6" name="object 215">
              <a:extLst>
                <a:ext uri="{FF2B5EF4-FFF2-40B4-BE49-F238E27FC236}">
                  <a16:creationId xmlns:a16="http://schemas.microsoft.com/office/drawing/2014/main" id="{55CF3DC3-7588-6715-9D59-9B129ED90386}"/>
                </a:ext>
              </a:extLst>
            </p:cNvPr>
            <p:cNvSpPr/>
            <p:nvPr/>
          </p:nvSpPr>
          <p:spPr>
            <a:xfrm>
              <a:off x="946756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7" name="object 216">
              <a:extLst>
                <a:ext uri="{FF2B5EF4-FFF2-40B4-BE49-F238E27FC236}">
                  <a16:creationId xmlns:a16="http://schemas.microsoft.com/office/drawing/2014/main" id="{C7380732-BEA6-EBD2-1922-D19A043E5E88}"/>
                </a:ext>
              </a:extLst>
            </p:cNvPr>
            <p:cNvSpPr/>
            <p:nvPr/>
          </p:nvSpPr>
          <p:spPr>
            <a:xfrm>
              <a:off x="9649133"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8" name="object 217">
              <a:extLst>
                <a:ext uri="{FF2B5EF4-FFF2-40B4-BE49-F238E27FC236}">
                  <a16:creationId xmlns:a16="http://schemas.microsoft.com/office/drawing/2014/main" id="{99821E37-10F0-E1EA-5C00-50902B1A4C2D}"/>
                </a:ext>
              </a:extLst>
            </p:cNvPr>
            <p:cNvSpPr/>
            <p:nvPr/>
          </p:nvSpPr>
          <p:spPr>
            <a:xfrm>
              <a:off x="9590458"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9" name="object 218">
              <a:extLst>
                <a:ext uri="{FF2B5EF4-FFF2-40B4-BE49-F238E27FC236}">
                  <a16:creationId xmlns:a16="http://schemas.microsoft.com/office/drawing/2014/main" id="{F6E63782-2A43-0810-E5A1-3D008FEEEFA6}"/>
                </a:ext>
              </a:extLst>
            </p:cNvPr>
            <p:cNvSpPr/>
            <p:nvPr/>
          </p:nvSpPr>
          <p:spPr>
            <a:xfrm>
              <a:off x="967543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0" name="object 219">
              <a:extLst>
                <a:ext uri="{FF2B5EF4-FFF2-40B4-BE49-F238E27FC236}">
                  <a16:creationId xmlns:a16="http://schemas.microsoft.com/office/drawing/2014/main" id="{C543237E-3E7D-38B3-200E-5B20695E96D3}"/>
                </a:ext>
              </a:extLst>
            </p:cNvPr>
            <p:cNvSpPr/>
            <p:nvPr/>
          </p:nvSpPr>
          <p:spPr>
            <a:xfrm>
              <a:off x="9616759"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1" name="object 220">
              <a:extLst>
                <a:ext uri="{FF2B5EF4-FFF2-40B4-BE49-F238E27FC236}">
                  <a16:creationId xmlns:a16="http://schemas.microsoft.com/office/drawing/2014/main" id="{3BB570C8-A390-77A5-6B25-372ABB9CB887}"/>
                </a:ext>
              </a:extLst>
            </p:cNvPr>
            <p:cNvSpPr/>
            <p:nvPr/>
          </p:nvSpPr>
          <p:spPr>
            <a:xfrm>
              <a:off x="9794787"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2" name="object 221">
              <a:extLst>
                <a:ext uri="{FF2B5EF4-FFF2-40B4-BE49-F238E27FC236}">
                  <a16:creationId xmlns:a16="http://schemas.microsoft.com/office/drawing/2014/main" id="{6D99BDE0-E404-DD34-F2C9-1E7C340C2F3F}"/>
                </a:ext>
              </a:extLst>
            </p:cNvPr>
            <p:cNvSpPr/>
            <p:nvPr/>
          </p:nvSpPr>
          <p:spPr>
            <a:xfrm>
              <a:off x="9736113"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3" name="object 402">
              <a:extLst>
                <a:ext uri="{FF2B5EF4-FFF2-40B4-BE49-F238E27FC236}">
                  <a16:creationId xmlns:a16="http://schemas.microsoft.com/office/drawing/2014/main" id="{28AE8DE4-833A-7102-3944-BBB66337EF4E}"/>
                </a:ext>
              </a:extLst>
            </p:cNvPr>
            <p:cNvSpPr/>
            <p:nvPr/>
          </p:nvSpPr>
          <p:spPr>
            <a:xfrm>
              <a:off x="10022372"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4" name="object 403">
              <a:extLst>
                <a:ext uri="{FF2B5EF4-FFF2-40B4-BE49-F238E27FC236}">
                  <a16:creationId xmlns:a16="http://schemas.microsoft.com/office/drawing/2014/main" id="{94788D0D-6E71-AEB3-C113-9BEFA455B4D0}"/>
                </a:ext>
              </a:extLst>
            </p:cNvPr>
            <p:cNvSpPr/>
            <p:nvPr/>
          </p:nvSpPr>
          <p:spPr>
            <a:xfrm>
              <a:off x="996369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5" name="object 404">
              <a:extLst>
                <a:ext uri="{FF2B5EF4-FFF2-40B4-BE49-F238E27FC236}">
                  <a16:creationId xmlns:a16="http://schemas.microsoft.com/office/drawing/2014/main" id="{CEE1B808-A2D3-5718-7AFD-04FEC2CD08B4}"/>
                </a:ext>
              </a:extLst>
            </p:cNvPr>
            <p:cNvSpPr/>
            <p:nvPr/>
          </p:nvSpPr>
          <p:spPr>
            <a:xfrm>
              <a:off x="10111381"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6" name="object 405">
              <a:extLst>
                <a:ext uri="{FF2B5EF4-FFF2-40B4-BE49-F238E27FC236}">
                  <a16:creationId xmlns:a16="http://schemas.microsoft.com/office/drawing/2014/main" id="{5468480A-B101-1EB8-AE70-658E84654770}"/>
                </a:ext>
              </a:extLst>
            </p:cNvPr>
            <p:cNvSpPr/>
            <p:nvPr/>
          </p:nvSpPr>
          <p:spPr>
            <a:xfrm>
              <a:off x="10052708"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7" name="object 406">
              <a:extLst>
                <a:ext uri="{FF2B5EF4-FFF2-40B4-BE49-F238E27FC236}">
                  <a16:creationId xmlns:a16="http://schemas.microsoft.com/office/drawing/2014/main" id="{8184A24D-D0AD-D829-AC29-E06DF0FA6EEC}"/>
                </a:ext>
              </a:extLst>
            </p:cNvPr>
            <p:cNvSpPr/>
            <p:nvPr/>
          </p:nvSpPr>
          <p:spPr>
            <a:xfrm>
              <a:off x="1031822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8" name="object 407">
              <a:extLst>
                <a:ext uri="{FF2B5EF4-FFF2-40B4-BE49-F238E27FC236}">
                  <a16:creationId xmlns:a16="http://schemas.microsoft.com/office/drawing/2014/main" id="{1D080D5A-0936-5D77-1D8D-F4FC15A209C0}"/>
                </a:ext>
              </a:extLst>
            </p:cNvPr>
            <p:cNvSpPr/>
            <p:nvPr/>
          </p:nvSpPr>
          <p:spPr>
            <a:xfrm>
              <a:off x="10259554"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9" name="object 408">
              <a:extLst>
                <a:ext uri="{FF2B5EF4-FFF2-40B4-BE49-F238E27FC236}">
                  <a16:creationId xmlns:a16="http://schemas.microsoft.com/office/drawing/2014/main" id="{B986FF1E-56E7-5E72-C9F4-FDD9EEC883C4}"/>
                </a:ext>
              </a:extLst>
            </p:cNvPr>
            <p:cNvSpPr/>
            <p:nvPr/>
          </p:nvSpPr>
          <p:spPr>
            <a:xfrm>
              <a:off x="10357169"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0" name="object 409">
              <a:extLst>
                <a:ext uri="{FF2B5EF4-FFF2-40B4-BE49-F238E27FC236}">
                  <a16:creationId xmlns:a16="http://schemas.microsoft.com/office/drawing/2014/main" id="{909C97F4-F6A0-3047-6424-8D3D027FC792}"/>
                </a:ext>
              </a:extLst>
            </p:cNvPr>
            <p:cNvSpPr/>
            <p:nvPr/>
          </p:nvSpPr>
          <p:spPr>
            <a:xfrm>
              <a:off x="10298497"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1" name="object 410">
              <a:extLst>
                <a:ext uri="{FF2B5EF4-FFF2-40B4-BE49-F238E27FC236}">
                  <a16:creationId xmlns:a16="http://schemas.microsoft.com/office/drawing/2014/main" id="{AAB8A2EA-F9DC-D42E-BF0A-14AF5FEEEE40}"/>
                </a:ext>
              </a:extLst>
            </p:cNvPr>
            <p:cNvSpPr/>
            <p:nvPr/>
          </p:nvSpPr>
          <p:spPr>
            <a:xfrm>
              <a:off x="10182690" y="3822500"/>
              <a:ext cx="0" cy="117505"/>
            </a:xfrm>
            <a:custGeom>
              <a:avLst/>
              <a:gdLst/>
              <a:ahLst/>
              <a:cxnLst/>
              <a:rect l="l" t="t" r="r" b="b"/>
              <a:pathLst>
                <a:path h="72389">
                  <a:moveTo>
                    <a:pt x="0" y="0"/>
                  </a:moveTo>
                  <a:lnTo>
                    <a:pt x="0" y="72288"/>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2" name="object 411">
              <a:extLst>
                <a:ext uri="{FF2B5EF4-FFF2-40B4-BE49-F238E27FC236}">
                  <a16:creationId xmlns:a16="http://schemas.microsoft.com/office/drawing/2014/main" id="{D30F5B52-7F0D-702E-C3DF-C6CD9F5C9BA2}"/>
                </a:ext>
              </a:extLst>
            </p:cNvPr>
            <p:cNvSpPr/>
            <p:nvPr/>
          </p:nvSpPr>
          <p:spPr>
            <a:xfrm>
              <a:off x="10124016" y="3881164"/>
              <a:ext cx="117505" cy="0"/>
            </a:xfrm>
            <a:custGeom>
              <a:avLst/>
              <a:gdLst/>
              <a:ahLst/>
              <a:cxnLst/>
              <a:rect l="l" t="t" r="r" b="b"/>
              <a:pathLst>
                <a:path w="72389">
                  <a:moveTo>
                    <a:pt x="72288" y="0"/>
                  </a:moveTo>
                  <a:lnTo>
                    <a:pt x="0" y="0"/>
                  </a:lnTo>
                </a:path>
              </a:pathLst>
            </a:custGeom>
            <a:ln w="13208">
              <a:solidFill>
                <a:srgbClr val="00A857"/>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5" name="object 424">
              <a:extLst>
                <a:ext uri="{FF2B5EF4-FFF2-40B4-BE49-F238E27FC236}">
                  <a16:creationId xmlns:a16="http://schemas.microsoft.com/office/drawing/2014/main" id="{1B9EA7BD-FD86-47BE-50C2-C93462F2C469}"/>
                </a:ext>
              </a:extLst>
            </p:cNvPr>
            <p:cNvSpPr/>
            <p:nvPr/>
          </p:nvSpPr>
          <p:spPr>
            <a:xfrm>
              <a:off x="2438790" y="1237660"/>
              <a:ext cx="7994432" cy="2644883"/>
            </a:xfrm>
            <a:custGeom>
              <a:avLst/>
              <a:gdLst/>
              <a:ahLst/>
              <a:cxnLst/>
              <a:rect l="l" t="t" r="r" b="b"/>
              <a:pathLst>
                <a:path w="4925060" h="1629410">
                  <a:moveTo>
                    <a:pt x="0" y="0"/>
                  </a:moveTo>
                  <a:lnTo>
                    <a:pt x="28346" y="0"/>
                  </a:lnTo>
                  <a:lnTo>
                    <a:pt x="28346" y="41744"/>
                  </a:lnTo>
                  <a:lnTo>
                    <a:pt x="35826" y="41744"/>
                  </a:lnTo>
                  <a:lnTo>
                    <a:pt x="35826" y="51409"/>
                  </a:lnTo>
                  <a:lnTo>
                    <a:pt x="43002" y="51409"/>
                  </a:lnTo>
                  <a:lnTo>
                    <a:pt x="43002" y="61061"/>
                  </a:lnTo>
                  <a:lnTo>
                    <a:pt x="64490" y="61061"/>
                  </a:lnTo>
                  <a:lnTo>
                    <a:pt x="64490" y="78828"/>
                  </a:lnTo>
                  <a:lnTo>
                    <a:pt x="82257" y="78828"/>
                  </a:lnTo>
                  <a:lnTo>
                    <a:pt x="82257" y="90982"/>
                  </a:lnTo>
                  <a:lnTo>
                    <a:pt x="98145" y="90982"/>
                  </a:lnTo>
                  <a:lnTo>
                    <a:pt x="98145" y="97523"/>
                  </a:lnTo>
                  <a:lnTo>
                    <a:pt x="105003" y="97523"/>
                  </a:lnTo>
                  <a:lnTo>
                    <a:pt x="105003" y="102196"/>
                  </a:lnTo>
                  <a:lnTo>
                    <a:pt x="111544" y="102196"/>
                  </a:lnTo>
                  <a:lnTo>
                    <a:pt x="111544" y="108737"/>
                  </a:lnTo>
                  <a:lnTo>
                    <a:pt x="117767" y="108737"/>
                  </a:lnTo>
                  <a:lnTo>
                    <a:pt x="117767" y="116217"/>
                  </a:lnTo>
                  <a:lnTo>
                    <a:pt x="122440" y="116217"/>
                  </a:lnTo>
                  <a:lnTo>
                    <a:pt x="122440" y="122440"/>
                  </a:lnTo>
                  <a:lnTo>
                    <a:pt x="127114" y="122440"/>
                  </a:lnTo>
                  <a:lnTo>
                    <a:pt x="127114" y="126492"/>
                  </a:lnTo>
                  <a:lnTo>
                    <a:pt x="173850" y="126492"/>
                  </a:lnTo>
                  <a:lnTo>
                    <a:pt x="173850" y="153911"/>
                  </a:lnTo>
                  <a:lnTo>
                    <a:pt x="194106" y="153911"/>
                  </a:lnTo>
                  <a:lnTo>
                    <a:pt x="194106" y="162953"/>
                  </a:lnTo>
                  <a:lnTo>
                    <a:pt x="199402" y="162953"/>
                  </a:lnTo>
                  <a:lnTo>
                    <a:pt x="225259" y="162953"/>
                  </a:lnTo>
                  <a:lnTo>
                    <a:pt x="225259" y="178219"/>
                  </a:lnTo>
                  <a:lnTo>
                    <a:pt x="238353" y="178219"/>
                  </a:lnTo>
                  <a:lnTo>
                    <a:pt x="238353" y="185077"/>
                  </a:lnTo>
                  <a:lnTo>
                    <a:pt x="256425" y="185077"/>
                  </a:lnTo>
                  <a:lnTo>
                    <a:pt x="256425" y="190055"/>
                  </a:lnTo>
                  <a:lnTo>
                    <a:pt x="261721" y="190055"/>
                  </a:lnTo>
                  <a:lnTo>
                    <a:pt x="261721" y="196596"/>
                  </a:lnTo>
                  <a:lnTo>
                    <a:pt x="267322" y="196596"/>
                  </a:lnTo>
                  <a:lnTo>
                    <a:pt x="267322" y="218719"/>
                  </a:lnTo>
                  <a:lnTo>
                    <a:pt x="276364" y="218719"/>
                  </a:lnTo>
                  <a:lnTo>
                    <a:pt x="276364" y="226199"/>
                  </a:lnTo>
                  <a:lnTo>
                    <a:pt x="280720" y="226199"/>
                  </a:lnTo>
                  <a:lnTo>
                    <a:pt x="280720" y="238036"/>
                  </a:lnTo>
                  <a:lnTo>
                    <a:pt x="285089" y="238036"/>
                  </a:lnTo>
                  <a:lnTo>
                    <a:pt x="285089" y="248627"/>
                  </a:lnTo>
                  <a:lnTo>
                    <a:pt x="289128" y="248627"/>
                  </a:lnTo>
                  <a:lnTo>
                    <a:pt x="289128" y="257047"/>
                  </a:lnTo>
                  <a:lnTo>
                    <a:pt x="293801" y="257047"/>
                  </a:lnTo>
                  <a:lnTo>
                    <a:pt x="293801" y="264833"/>
                  </a:lnTo>
                  <a:lnTo>
                    <a:pt x="298170" y="264833"/>
                  </a:lnTo>
                  <a:lnTo>
                    <a:pt x="298170" y="270751"/>
                  </a:lnTo>
                  <a:lnTo>
                    <a:pt x="309384" y="270751"/>
                  </a:lnTo>
                  <a:lnTo>
                    <a:pt x="309384" y="280720"/>
                  </a:lnTo>
                  <a:lnTo>
                    <a:pt x="330885" y="280720"/>
                  </a:lnTo>
                  <a:lnTo>
                    <a:pt x="330885" y="300037"/>
                  </a:lnTo>
                  <a:lnTo>
                    <a:pt x="337426" y="300037"/>
                  </a:lnTo>
                  <a:lnTo>
                    <a:pt x="337426" y="307517"/>
                  </a:lnTo>
                  <a:lnTo>
                    <a:pt x="344906" y="307517"/>
                  </a:lnTo>
                  <a:lnTo>
                    <a:pt x="344906" y="311569"/>
                  </a:lnTo>
                  <a:lnTo>
                    <a:pt x="352691" y="311569"/>
                  </a:lnTo>
                  <a:lnTo>
                    <a:pt x="352691" y="318731"/>
                  </a:lnTo>
                  <a:lnTo>
                    <a:pt x="355498" y="318731"/>
                  </a:lnTo>
                  <a:lnTo>
                    <a:pt x="355498" y="325894"/>
                  </a:lnTo>
                  <a:lnTo>
                    <a:pt x="360172" y="325894"/>
                  </a:lnTo>
                  <a:lnTo>
                    <a:pt x="360172" y="346773"/>
                  </a:lnTo>
                  <a:lnTo>
                    <a:pt x="369201" y="346773"/>
                  </a:lnTo>
                  <a:lnTo>
                    <a:pt x="369201" y="353631"/>
                  </a:lnTo>
                  <a:lnTo>
                    <a:pt x="398500" y="353631"/>
                  </a:lnTo>
                  <a:lnTo>
                    <a:pt x="398500" y="367334"/>
                  </a:lnTo>
                  <a:lnTo>
                    <a:pt x="423418" y="367334"/>
                  </a:lnTo>
                  <a:lnTo>
                    <a:pt x="423418" y="415010"/>
                  </a:lnTo>
                  <a:lnTo>
                    <a:pt x="434632" y="415010"/>
                  </a:lnTo>
                  <a:lnTo>
                    <a:pt x="434632" y="424662"/>
                  </a:lnTo>
                  <a:lnTo>
                    <a:pt x="441185" y="424662"/>
                  </a:lnTo>
                  <a:lnTo>
                    <a:pt x="441185" y="437438"/>
                  </a:lnTo>
                  <a:lnTo>
                    <a:pt x="456133" y="437438"/>
                  </a:lnTo>
                  <a:lnTo>
                    <a:pt x="456133" y="447408"/>
                  </a:lnTo>
                  <a:lnTo>
                    <a:pt x="467347" y="447408"/>
                  </a:lnTo>
                  <a:lnTo>
                    <a:pt x="467347" y="468287"/>
                  </a:lnTo>
                  <a:lnTo>
                    <a:pt x="470154" y="468287"/>
                  </a:lnTo>
                  <a:lnTo>
                    <a:pt x="470154" y="482930"/>
                  </a:lnTo>
                  <a:lnTo>
                    <a:pt x="476694" y="482930"/>
                  </a:lnTo>
                  <a:lnTo>
                    <a:pt x="476694" y="490715"/>
                  </a:lnTo>
                  <a:lnTo>
                    <a:pt x="484492" y="490715"/>
                  </a:lnTo>
                  <a:lnTo>
                    <a:pt x="484492" y="497878"/>
                  </a:lnTo>
                  <a:lnTo>
                    <a:pt x="488530" y="497878"/>
                  </a:lnTo>
                  <a:lnTo>
                    <a:pt x="488530" y="511594"/>
                  </a:lnTo>
                  <a:lnTo>
                    <a:pt x="512216" y="511594"/>
                  </a:lnTo>
                  <a:lnTo>
                    <a:pt x="512216" y="540258"/>
                  </a:lnTo>
                  <a:lnTo>
                    <a:pt x="525297" y="540258"/>
                  </a:lnTo>
                  <a:lnTo>
                    <a:pt x="525297" y="558952"/>
                  </a:lnTo>
                  <a:lnTo>
                    <a:pt x="543991" y="558952"/>
                  </a:lnTo>
                  <a:lnTo>
                    <a:pt x="543991" y="585749"/>
                  </a:lnTo>
                  <a:lnTo>
                    <a:pt x="550545" y="585749"/>
                  </a:lnTo>
                  <a:lnTo>
                    <a:pt x="550545" y="592912"/>
                  </a:lnTo>
                  <a:lnTo>
                    <a:pt x="558952" y="592912"/>
                  </a:lnTo>
                  <a:lnTo>
                    <a:pt x="558952" y="600392"/>
                  </a:lnTo>
                  <a:lnTo>
                    <a:pt x="563003" y="600392"/>
                  </a:lnTo>
                  <a:lnTo>
                    <a:pt x="563003" y="607872"/>
                  </a:lnTo>
                  <a:lnTo>
                    <a:pt x="570484" y="607872"/>
                  </a:lnTo>
                  <a:lnTo>
                    <a:pt x="570484" y="618769"/>
                  </a:lnTo>
                  <a:lnTo>
                    <a:pt x="575157" y="618769"/>
                  </a:lnTo>
                  <a:lnTo>
                    <a:pt x="575157" y="627189"/>
                  </a:lnTo>
                  <a:lnTo>
                    <a:pt x="586054" y="627189"/>
                  </a:lnTo>
                  <a:lnTo>
                    <a:pt x="586054" y="634974"/>
                  </a:lnTo>
                  <a:lnTo>
                    <a:pt x="591972" y="634974"/>
                  </a:lnTo>
                  <a:lnTo>
                    <a:pt x="591972" y="643382"/>
                  </a:lnTo>
                  <a:lnTo>
                    <a:pt x="600075" y="643382"/>
                  </a:lnTo>
                  <a:lnTo>
                    <a:pt x="600075" y="653351"/>
                  </a:lnTo>
                  <a:lnTo>
                    <a:pt x="614413" y="653351"/>
                  </a:lnTo>
                  <a:lnTo>
                    <a:pt x="614413" y="675170"/>
                  </a:lnTo>
                  <a:lnTo>
                    <a:pt x="621576" y="675170"/>
                  </a:lnTo>
                  <a:lnTo>
                    <a:pt x="621576" y="701967"/>
                  </a:lnTo>
                  <a:lnTo>
                    <a:pt x="626249" y="701967"/>
                  </a:lnTo>
                  <a:lnTo>
                    <a:pt x="626249" y="724700"/>
                  </a:lnTo>
                  <a:lnTo>
                    <a:pt x="641210" y="724700"/>
                  </a:lnTo>
                  <a:lnTo>
                    <a:pt x="641210" y="750570"/>
                  </a:lnTo>
                  <a:lnTo>
                    <a:pt x="646506" y="750570"/>
                  </a:lnTo>
                  <a:lnTo>
                    <a:pt x="646506" y="764273"/>
                  </a:lnTo>
                  <a:lnTo>
                    <a:pt x="651484" y="764273"/>
                  </a:lnTo>
                  <a:lnTo>
                    <a:pt x="651484" y="772998"/>
                  </a:lnTo>
                  <a:lnTo>
                    <a:pt x="662393" y="772998"/>
                  </a:lnTo>
                  <a:lnTo>
                    <a:pt x="662393" y="785456"/>
                  </a:lnTo>
                  <a:lnTo>
                    <a:pt x="669874" y="785456"/>
                  </a:lnTo>
                  <a:lnTo>
                    <a:pt x="669874" y="793254"/>
                  </a:lnTo>
                  <a:lnTo>
                    <a:pt x="676414" y="793254"/>
                  </a:lnTo>
                  <a:lnTo>
                    <a:pt x="676414" y="802284"/>
                  </a:lnTo>
                  <a:lnTo>
                    <a:pt x="681088" y="802284"/>
                  </a:lnTo>
                  <a:lnTo>
                    <a:pt x="681088" y="808824"/>
                  </a:lnTo>
                  <a:lnTo>
                    <a:pt x="684822" y="808824"/>
                  </a:lnTo>
                  <a:lnTo>
                    <a:pt x="684822" y="817244"/>
                  </a:lnTo>
                  <a:lnTo>
                    <a:pt x="689495" y="817244"/>
                  </a:lnTo>
                  <a:lnTo>
                    <a:pt x="689495" y="828763"/>
                  </a:lnTo>
                  <a:lnTo>
                    <a:pt x="698538" y="828763"/>
                  </a:lnTo>
                  <a:lnTo>
                    <a:pt x="698538" y="839990"/>
                  </a:lnTo>
                  <a:lnTo>
                    <a:pt x="706323" y="839990"/>
                  </a:lnTo>
                  <a:lnTo>
                    <a:pt x="706323" y="861796"/>
                  </a:lnTo>
                  <a:lnTo>
                    <a:pt x="733742" y="861796"/>
                  </a:lnTo>
                  <a:lnTo>
                    <a:pt x="733742" y="868337"/>
                  </a:lnTo>
                  <a:lnTo>
                    <a:pt x="753681" y="868337"/>
                  </a:lnTo>
                  <a:lnTo>
                    <a:pt x="753681" y="875195"/>
                  </a:lnTo>
                  <a:lnTo>
                    <a:pt x="759294" y="875195"/>
                  </a:lnTo>
                  <a:lnTo>
                    <a:pt x="759294" y="881113"/>
                  </a:lnTo>
                  <a:lnTo>
                    <a:pt x="772680" y="881113"/>
                  </a:lnTo>
                  <a:lnTo>
                    <a:pt x="772680" y="890143"/>
                  </a:lnTo>
                  <a:lnTo>
                    <a:pt x="787323" y="890143"/>
                  </a:lnTo>
                  <a:lnTo>
                    <a:pt x="787323" y="899807"/>
                  </a:lnTo>
                  <a:lnTo>
                    <a:pt x="795743" y="899807"/>
                  </a:lnTo>
                  <a:lnTo>
                    <a:pt x="795743" y="913511"/>
                  </a:lnTo>
                  <a:lnTo>
                    <a:pt x="806018" y="913511"/>
                  </a:lnTo>
                  <a:lnTo>
                    <a:pt x="806018" y="928776"/>
                  </a:lnTo>
                  <a:lnTo>
                    <a:pt x="810069" y="928776"/>
                  </a:lnTo>
                  <a:lnTo>
                    <a:pt x="810069" y="947788"/>
                  </a:lnTo>
                  <a:lnTo>
                    <a:pt x="829081" y="947788"/>
                  </a:lnTo>
                  <a:lnTo>
                    <a:pt x="829081" y="956513"/>
                  </a:lnTo>
                  <a:lnTo>
                    <a:pt x="835939" y="956513"/>
                  </a:lnTo>
                  <a:lnTo>
                    <a:pt x="835939" y="964920"/>
                  </a:lnTo>
                  <a:lnTo>
                    <a:pt x="840613" y="964920"/>
                  </a:lnTo>
                  <a:lnTo>
                    <a:pt x="840613" y="992962"/>
                  </a:lnTo>
                  <a:lnTo>
                    <a:pt x="864285" y="992962"/>
                  </a:lnTo>
                  <a:lnTo>
                    <a:pt x="864285" y="1016330"/>
                  </a:lnTo>
                  <a:lnTo>
                    <a:pt x="880795" y="1016330"/>
                  </a:lnTo>
                  <a:lnTo>
                    <a:pt x="880795" y="1035964"/>
                  </a:lnTo>
                  <a:lnTo>
                    <a:pt x="892949" y="1035964"/>
                  </a:lnTo>
                  <a:lnTo>
                    <a:pt x="892949" y="1044689"/>
                  </a:lnTo>
                  <a:lnTo>
                    <a:pt x="962113" y="1044689"/>
                  </a:lnTo>
                  <a:lnTo>
                    <a:pt x="962113" y="1050912"/>
                  </a:lnTo>
                  <a:lnTo>
                    <a:pt x="969911" y="1050912"/>
                  </a:lnTo>
                  <a:lnTo>
                    <a:pt x="969911" y="1060259"/>
                  </a:lnTo>
                  <a:lnTo>
                    <a:pt x="980808" y="1060259"/>
                  </a:lnTo>
                  <a:lnTo>
                    <a:pt x="980808" y="1093914"/>
                  </a:lnTo>
                  <a:lnTo>
                    <a:pt x="1117282" y="1093914"/>
                  </a:lnTo>
                  <a:lnTo>
                    <a:pt x="1117282" y="1100772"/>
                  </a:lnTo>
                  <a:lnTo>
                    <a:pt x="1124140" y="1100772"/>
                  </a:lnTo>
                  <a:lnTo>
                    <a:pt x="1124140" y="1107935"/>
                  </a:lnTo>
                  <a:lnTo>
                    <a:pt x="1129436" y="1107935"/>
                  </a:lnTo>
                  <a:lnTo>
                    <a:pt x="1129436" y="1114793"/>
                  </a:lnTo>
                  <a:lnTo>
                    <a:pt x="1135354" y="1114793"/>
                  </a:lnTo>
                  <a:lnTo>
                    <a:pt x="1135354" y="1123200"/>
                  </a:lnTo>
                  <a:lnTo>
                    <a:pt x="1141577" y="1123200"/>
                  </a:lnTo>
                  <a:lnTo>
                    <a:pt x="1141577" y="1131608"/>
                  </a:lnTo>
                  <a:lnTo>
                    <a:pt x="1147191" y="1131608"/>
                  </a:lnTo>
                  <a:lnTo>
                    <a:pt x="1147191" y="1140650"/>
                  </a:lnTo>
                  <a:lnTo>
                    <a:pt x="1152804" y="1140650"/>
                  </a:lnTo>
                  <a:lnTo>
                    <a:pt x="1152804" y="1152169"/>
                  </a:lnTo>
                  <a:lnTo>
                    <a:pt x="1165885" y="1152169"/>
                  </a:lnTo>
                  <a:lnTo>
                    <a:pt x="1165885" y="1162151"/>
                  </a:lnTo>
                  <a:lnTo>
                    <a:pt x="1179283" y="1162151"/>
                  </a:lnTo>
                  <a:lnTo>
                    <a:pt x="1179283" y="1179283"/>
                  </a:lnTo>
                  <a:lnTo>
                    <a:pt x="1186764" y="1179283"/>
                  </a:lnTo>
                  <a:lnTo>
                    <a:pt x="1186764" y="1183640"/>
                  </a:lnTo>
                  <a:lnTo>
                    <a:pt x="1197038" y="1183640"/>
                  </a:lnTo>
                  <a:lnTo>
                    <a:pt x="1197038" y="1190180"/>
                  </a:lnTo>
                  <a:lnTo>
                    <a:pt x="1231620" y="1190180"/>
                  </a:lnTo>
                  <a:lnTo>
                    <a:pt x="1231620" y="1209192"/>
                  </a:lnTo>
                  <a:lnTo>
                    <a:pt x="1238173" y="1209192"/>
                  </a:lnTo>
                  <a:lnTo>
                    <a:pt x="1238173" y="1224457"/>
                  </a:lnTo>
                  <a:lnTo>
                    <a:pt x="1242529" y="1224457"/>
                  </a:lnTo>
                  <a:lnTo>
                    <a:pt x="1242529" y="1232560"/>
                  </a:lnTo>
                  <a:lnTo>
                    <a:pt x="1251254" y="1232560"/>
                  </a:lnTo>
                  <a:lnTo>
                    <a:pt x="1251254" y="1241590"/>
                  </a:lnTo>
                  <a:lnTo>
                    <a:pt x="1277429" y="1241590"/>
                  </a:lnTo>
                  <a:lnTo>
                    <a:pt x="1277429" y="1257795"/>
                  </a:lnTo>
                  <a:lnTo>
                    <a:pt x="1283030" y="1257795"/>
                  </a:lnTo>
                  <a:lnTo>
                    <a:pt x="1283030" y="1268082"/>
                  </a:lnTo>
                  <a:lnTo>
                    <a:pt x="1289265" y="1268082"/>
                  </a:lnTo>
                  <a:lnTo>
                    <a:pt x="1289265" y="1288326"/>
                  </a:lnTo>
                  <a:lnTo>
                    <a:pt x="1313561" y="1288326"/>
                  </a:lnTo>
                  <a:lnTo>
                    <a:pt x="1313561" y="1299235"/>
                  </a:lnTo>
                  <a:lnTo>
                    <a:pt x="1372768" y="1299235"/>
                  </a:lnTo>
                  <a:lnTo>
                    <a:pt x="1372768" y="1309522"/>
                  </a:lnTo>
                  <a:lnTo>
                    <a:pt x="1378369" y="1309522"/>
                  </a:lnTo>
                  <a:lnTo>
                    <a:pt x="1378369" y="1311389"/>
                  </a:lnTo>
                  <a:lnTo>
                    <a:pt x="1395514" y="1311389"/>
                  </a:lnTo>
                  <a:lnTo>
                    <a:pt x="1395514" y="1322285"/>
                  </a:lnTo>
                  <a:lnTo>
                    <a:pt x="1497076" y="1322285"/>
                  </a:lnTo>
                  <a:lnTo>
                    <a:pt x="1497076" y="1331010"/>
                  </a:lnTo>
                  <a:lnTo>
                    <a:pt x="1504556" y="1331010"/>
                  </a:lnTo>
                  <a:lnTo>
                    <a:pt x="1504556" y="1338186"/>
                  </a:lnTo>
                  <a:lnTo>
                    <a:pt x="1513903" y="1338186"/>
                  </a:lnTo>
                  <a:lnTo>
                    <a:pt x="1513903" y="1343164"/>
                  </a:lnTo>
                  <a:lnTo>
                    <a:pt x="1609864" y="1343164"/>
                  </a:lnTo>
                  <a:lnTo>
                    <a:pt x="1609864" y="1348778"/>
                  </a:lnTo>
                  <a:lnTo>
                    <a:pt x="1670621" y="1348778"/>
                  </a:lnTo>
                  <a:lnTo>
                    <a:pt x="1670621" y="1360614"/>
                  </a:lnTo>
                  <a:lnTo>
                    <a:pt x="1717357" y="1360614"/>
                  </a:lnTo>
                  <a:lnTo>
                    <a:pt x="1717357" y="1370584"/>
                  </a:lnTo>
                  <a:lnTo>
                    <a:pt x="1752257" y="1370584"/>
                  </a:lnTo>
                  <a:lnTo>
                    <a:pt x="1752257" y="1378686"/>
                  </a:lnTo>
                  <a:lnTo>
                    <a:pt x="1785277" y="1378686"/>
                  </a:lnTo>
                  <a:lnTo>
                    <a:pt x="1785277" y="1388960"/>
                  </a:lnTo>
                  <a:lnTo>
                    <a:pt x="1910524" y="1388960"/>
                  </a:lnTo>
                  <a:lnTo>
                    <a:pt x="1910524" y="1400810"/>
                  </a:lnTo>
                  <a:lnTo>
                    <a:pt x="1951037" y="1400810"/>
                  </a:lnTo>
                  <a:lnTo>
                    <a:pt x="1951037" y="1410462"/>
                  </a:lnTo>
                  <a:lnTo>
                    <a:pt x="2003374" y="1410462"/>
                  </a:lnTo>
                  <a:lnTo>
                    <a:pt x="2003374" y="1416075"/>
                  </a:lnTo>
                  <a:lnTo>
                    <a:pt x="2065997" y="1416075"/>
                  </a:lnTo>
                  <a:lnTo>
                    <a:pt x="2065997" y="1429473"/>
                  </a:lnTo>
                  <a:lnTo>
                    <a:pt x="2284717" y="1429473"/>
                  </a:lnTo>
                  <a:lnTo>
                    <a:pt x="2284717" y="1448473"/>
                  </a:lnTo>
                  <a:lnTo>
                    <a:pt x="2343607" y="1448473"/>
                  </a:lnTo>
                  <a:lnTo>
                    <a:pt x="2343607" y="1460944"/>
                  </a:lnTo>
                  <a:lnTo>
                    <a:pt x="2431465" y="1460944"/>
                  </a:lnTo>
                  <a:lnTo>
                    <a:pt x="2431465" y="1483372"/>
                  </a:lnTo>
                  <a:lnTo>
                    <a:pt x="2632430" y="1483372"/>
                  </a:lnTo>
                  <a:lnTo>
                    <a:pt x="2632430" y="1510284"/>
                  </a:lnTo>
                  <a:lnTo>
                    <a:pt x="3089783" y="1510284"/>
                  </a:lnTo>
                  <a:lnTo>
                    <a:pt x="3089783" y="1521752"/>
                  </a:lnTo>
                  <a:lnTo>
                    <a:pt x="3554069" y="1521752"/>
                  </a:lnTo>
                  <a:lnTo>
                    <a:pt x="3554069" y="1549361"/>
                  </a:lnTo>
                  <a:lnTo>
                    <a:pt x="3716362" y="1549361"/>
                  </a:lnTo>
                  <a:lnTo>
                    <a:pt x="3716362" y="1572895"/>
                  </a:lnTo>
                  <a:lnTo>
                    <a:pt x="4184777" y="1572895"/>
                  </a:lnTo>
                  <a:lnTo>
                    <a:pt x="4184777" y="1628825"/>
                  </a:lnTo>
                  <a:lnTo>
                    <a:pt x="4924564" y="1628825"/>
                  </a:lnTo>
                </a:path>
              </a:pathLst>
            </a:custGeom>
            <a:ln w="5715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8" name="Group 67">
            <a:extLst>
              <a:ext uri="{FF2B5EF4-FFF2-40B4-BE49-F238E27FC236}">
                <a16:creationId xmlns:a16="http://schemas.microsoft.com/office/drawing/2014/main" id="{080B78EA-E0D6-5ACB-9B28-1F0D465FE573}"/>
              </a:ext>
            </a:extLst>
          </p:cNvPr>
          <p:cNvGrpSpPr/>
          <p:nvPr/>
        </p:nvGrpSpPr>
        <p:grpSpPr>
          <a:xfrm>
            <a:off x="2443747" y="1326052"/>
            <a:ext cx="8250741" cy="2317209"/>
            <a:chOff x="2443746" y="1239548"/>
            <a:chExt cx="8250741" cy="2317209"/>
          </a:xfrm>
        </p:grpSpPr>
        <p:sp>
          <p:nvSpPr>
            <p:cNvPr id="369" name="object 48">
              <a:extLst>
                <a:ext uri="{FF2B5EF4-FFF2-40B4-BE49-F238E27FC236}">
                  <a16:creationId xmlns:a16="http://schemas.microsoft.com/office/drawing/2014/main" id="{FAE4F524-95AB-CB6D-D1BA-AE3140041741}"/>
                </a:ext>
              </a:extLst>
            </p:cNvPr>
            <p:cNvSpPr/>
            <p:nvPr/>
          </p:nvSpPr>
          <p:spPr>
            <a:xfrm>
              <a:off x="2861591" y="1668046"/>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0" name="object 49">
              <a:extLst>
                <a:ext uri="{FF2B5EF4-FFF2-40B4-BE49-F238E27FC236}">
                  <a16:creationId xmlns:a16="http://schemas.microsoft.com/office/drawing/2014/main" id="{45010F28-C9B7-9B4B-0DC3-EFD5B4D56DD9}"/>
                </a:ext>
              </a:extLst>
            </p:cNvPr>
            <p:cNvSpPr/>
            <p:nvPr/>
          </p:nvSpPr>
          <p:spPr>
            <a:xfrm>
              <a:off x="2802916" y="1726709"/>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1" name="object 50">
              <a:extLst>
                <a:ext uri="{FF2B5EF4-FFF2-40B4-BE49-F238E27FC236}">
                  <a16:creationId xmlns:a16="http://schemas.microsoft.com/office/drawing/2014/main" id="{5A42209A-5786-C955-615C-603FF3F88E38}"/>
                </a:ext>
              </a:extLst>
            </p:cNvPr>
            <p:cNvSpPr/>
            <p:nvPr/>
          </p:nvSpPr>
          <p:spPr>
            <a:xfrm>
              <a:off x="2754372" y="16083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2" name="object 51">
              <a:extLst>
                <a:ext uri="{FF2B5EF4-FFF2-40B4-BE49-F238E27FC236}">
                  <a16:creationId xmlns:a16="http://schemas.microsoft.com/office/drawing/2014/main" id="{BB4B5148-F52A-6376-10F1-DC866E5E236A}"/>
                </a:ext>
              </a:extLst>
            </p:cNvPr>
            <p:cNvSpPr/>
            <p:nvPr/>
          </p:nvSpPr>
          <p:spPr>
            <a:xfrm>
              <a:off x="2695700" y="1667033"/>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3" name="object 52">
              <a:extLst>
                <a:ext uri="{FF2B5EF4-FFF2-40B4-BE49-F238E27FC236}">
                  <a16:creationId xmlns:a16="http://schemas.microsoft.com/office/drawing/2014/main" id="{D9375BB0-3501-ED6A-DABE-801413F4ACC7}"/>
                </a:ext>
              </a:extLst>
            </p:cNvPr>
            <p:cNvSpPr/>
            <p:nvPr/>
          </p:nvSpPr>
          <p:spPr>
            <a:xfrm>
              <a:off x="2599110" y="146423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4" name="object 53">
              <a:extLst>
                <a:ext uri="{FF2B5EF4-FFF2-40B4-BE49-F238E27FC236}">
                  <a16:creationId xmlns:a16="http://schemas.microsoft.com/office/drawing/2014/main" id="{4AD4B1AC-015E-13BD-B009-2B255A699F85}"/>
                </a:ext>
              </a:extLst>
            </p:cNvPr>
            <p:cNvSpPr/>
            <p:nvPr/>
          </p:nvSpPr>
          <p:spPr>
            <a:xfrm>
              <a:off x="2540438" y="1522896"/>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5" name="object 54">
              <a:extLst>
                <a:ext uri="{FF2B5EF4-FFF2-40B4-BE49-F238E27FC236}">
                  <a16:creationId xmlns:a16="http://schemas.microsoft.com/office/drawing/2014/main" id="{FF019AEA-A0C8-A98E-91E9-879C72A36289}"/>
                </a:ext>
              </a:extLst>
            </p:cNvPr>
            <p:cNvSpPr/>
            <p:nvPr/>
          </p:nvSpPr>
          <p:spPr>
            <a:xfrm>
              <a:off x="2557134" y="1415173"/>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6" name="object 55">
              <a:extLst>
                <a:ext uri="{FF2B5EF4-FFF2-40B4-BE49-F238E27FC236}">
                  <a16:creationId xmlns:a16="http://schemas.microsoft.com/office/drawing/2014/main" id="{065A7556-C107-80DC-5BE8-0A5CDA213818}"/>
                </a:ext>
              </a:extLst>
            </p:cNvPr>
            <p:cNvSpPr/>
            <p:nvPr/>
          </p:nvSpPr>
          <p:spPr>
            <a:xfrm>
              <a:off x="2498460" y="1473839"/>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3" name="object 222">
              <a:extLst>
                <a:ext uri="{FF2B5EF4-FFF2-40B4-BE49-F238E27FC236}">
                  <a16:creationId xmlns:a16="http://schemas.microsoft.com/office/drawing/2014/main" id="{11881BE2-0AD9-0E79-4ECD-37A83C1E86F9}"/>
                </a:ext>
              </a:extLst>
            </p:cNvPr>
            <p:cNvSpPr/>
            <p:nvPr/>
          </p:nvSpPr>
          <p:spPr>
            <a:xfrm>
              <a:off x="5747899" y="3066822"/>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4" name="object 223">
              <a:extLst>
                <a:ext uri="{FF2B5EF4-FFF2-40B4-BE49-F238E27FC236}">
                  <a16:creationId xmlns:a16="http://schemas.microsoft.com/office/drawing/2014/main" id="{FC2937C6-17FE-E4D5-A520-03DBF566118C}"/>
                </a:ext>
              </a:extLst>
            </p:cNvPr>
            <p:cNvSpPr/>
            <p:nvPr/>
          </p:nvSpPr>
          <p:spPr>
            <a:xfrm>
              <a:off x="5689226" y="312548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5" name="object 224">
              <a:extLst>
                <a:ext uri="{FF2B5EF4-FFF2-40B4-BE49-F238E27FC236}">
                  <a16:creationId xmlns:a16="http://schemas.microsoft.com/office/drawing/2014/main" id="{F11243B3-9BFD-68C9-7AA6-34032F833B37}"/>
                </a:ext>
              </a:extLst>
            </p:cNvPr>
            <p:cNvSpPr/>
            <p:nvPr/>
          </p:nvSpPr>
          <p:spPr>
            <a:xfrm>
              <a:off x="5836910" y="308907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6" name="object 225">
              <a:extLst>
                <a:ext uri="{FF2B5EF4-FFF2-40B4-BE49-F238E27FC236}">
                  <a16:creationId xmlns:a16="http://schemas.microsoft.com/office/drawing/2014/main" id="{DED98B24-B3C7-1B3C-15F4-F1DF93706BAB}"/>
                </a:ext>
              </a:extLst>
            </p:cNvPr>
            <p:cNvSpPr/>
            <p:nvPr/>
          </p:nvSpPr>
          <p:spPr>
            <a:xfrm>
              <a:off x="5778237" y="314773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7" name="object 226">
              <a:extLst>
                <a:ext uri="{FF2B5EF4-FFF2-40B4-BE49-F238E27FC236}">
                  <a16:creationId xmlns:a16="http://schemas.microsoft.com/office/drawing/2014/main" id="{1D3E5658-8DE5-401B-A4FD-1C97BE45F38D}"/>
                </a:ext>
              </a:extLst>
            </p:cNvPr>
            <p:cNvSpPr/>
            <p:nvPr/>
          </p:nvSpPr>
          <p:spPr>
            <a:xfrm>
              <a:off x="5879394"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8" name="object 227">
              <a:extLst>
                <a:ext uri="{FF2B5EF4-FFF2-40B4-BE49-F238E27FC236}">
                  <a16:creationId xmlns:a16="http://schemas.microsoft.com/office/drawing/2014/main" id="{62C13BEF-EA67-77C9-7A1C-1FFA2A578600}"/>
                </a:ext>
              </a:extLst>
            </p:cNvPr>
            <p:cNvSpPr/>
            <p:nvPr/>
          </p:nvSpPr>
          <p:spPr>
            <a:xfrm>
              <a:off x="5820720"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9" name="object 228">
              <a:extLst>
                <a:ext uri="{FF2B5EF4-FFF2-40B4-BE49-F238E27FC236}">
                  <a16:creationId xmlns:a16="http://schemas.microsoft.com/office/drawing/2014/main" id="{E535239C-86A1-782B-A781-DDE832E679AB}"/>
                </a:ext>
              </a:extLst>
            </p:cNvPr>
            <p:cNvSpPr/>
            <p:nvPr/>
          </p:nvSpPr>
          <p:spPr>
            <a:xfrm>
              <a:off x="5905692"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0" name="object 229">
              <a:extLst>
                <a:ext uri="{FF2B5EF4-FFF2-40B4-BE49-F238E27FC236}">
                  <a16:creationId xmlns:a16="http://schemas.microsoft.com/office/drawing/2014/main" id="{A1C98346-51F1-74FD-4E50-12F284DD2602}"/>
                </a:ext>
              </a:extLst>
            </p:cNvPr>
            <p:cNvSpPr/>
            <p:nvPr/>
          </p:nvSpPr>
          <p:spPr>
            <a:xfrm>
              <a:off x="5847018"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1" name="object 230">
              <a:extLst>
                <a:ext uri="{FF2B5EF4-FFF2-40B4-BE49-F238E27FC236}">
                  <a16:creationId xmlns:a16="http://schemas.microsoft.com/office/drawing/2014/main" id="{706F8736-3220-72DD-3868-D0F5757FE057}"/>
                </a:ext>
              </a:extLst>
            </p:cNvPr>
            <p:cNvSpPr/>
            <p:nvPr/>
          </p:nvSpPr>
          <p:spPr>
            <a:xfrm>
              <a:off x="6031116" y="3097160"/>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2" name="object 231">
              <a:extLst>
                <a:ext uri="{FF2B5EF4-FFF2-40B4-BE49-F238E27FC236}">
                  <a16:creationId xmlns:a16="http://schemas.microsoft.com/office/drawing/2014/main" id="{2D15EE04-FDCB-07A1-1DCB-1C966F5F9733}"/>
                </a:ext>
              </a:extLst>
            </p:cNvPr>
            <p:cNvSpPr/>
            <p:nvPr/>
          </p:nvSpPr>
          <p:spPr>
            <a:xfrm>
              <a:off x="5972443" y="315582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3" name="object 232">
              <a:extLst>
                <a:ext uri="{FF2B5EF4-FFF2-40B4-BE49-F238E27FC236}">
                  <a16:creationId xmlns:a16="http://schemas.microsoft.com/office/drawing/2014/main" id="{6B3710AD-4285-8EEC-6700-ADB69546C41A}"/>
                </a:ext>
              </a:extLst>
            </p:cNvPr>
            <p:cNvSpPr/>
            <p:nvPr/>
          </p:nvSpPr>
          <p:spPr>
            <a:xfrm>
              <a:off x="6077647" y="312143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4" name="object 233">
              <a:extLst>
                <a:ext uri="{FF2B5EF4-FFF2-40B4-BE49-F238E27FC236}">
                  <a16:creationId xmlns:a16="http://schemas.microsoft.com/office/drawing/2014/main" id="{CA706680-2643-EBF4-D01D-1EA613957CBE}"/>
                </a:ext>
              </a:extLst>
            </p:cNvPr>
            <p:cNvSpPr/>
            <p:nvPr/>
          </p:nvSpPr>
          <p:spPr>
            <a:xfrm>
              <a:off x="6018973" y="318009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5" name="object 234">
              <a:extLst>
                <a:ext uri="{FF2B5EF4-FFF2-40B4-BE49-F238E27FC236}">
                  <a16:creationId xmlns:a16="http://schemas.microsoft.com/office/drawing/2014/main" id="{FDED759D-055D-61D4-32FA-172D2902B978}"/>
                </a:ext>
              </a:extLst>
            </p:cNvPr>
            <p:cNvSpPr/>
            <p:nvPr/>
          </p:nvSpPr>
          <p:spPr>
            <a:xfrm>
              <a:off x="6168680" y="313761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6" name="object 235">
              <a:extLst>
                <a:ext uri="{FF2B5EF4-FFF2-40B4-BE49-F238E27FC236}">
                  <a16:creationId xmlns:a16="http://schemas.microsoft.com/office/drawing/2014/main" id="{FD765EEC-7F27-D7AE-13F7-5568CDFE4834}"/>
                </a:ext>
              </a:extLst>
            </p:cNvPr>
            <p:cNvSpPr/>
            <p:nvPr/>
          </p:nvSpPr>
          <p:spPr>
            <a:xfrm>
              <a:off x="6110006" y="319627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7" name="object 236">
              <a:extLst>
                <a:ext uri="{FF2B5EF4-FFF2-40B4-BE49-F238E27FC236}">
                  <a16:creationId xmlns:a16="http://schemas.microsoft.com/office/drawing/2014/main" id="{B516C7A5-6D47-F57D-CCBF-2FD257A7B9C4}"/>
                </a:ext>
              </a:extLst>
            </p:cNvPr>
            <p:cNvSpPr/>
            <p:nvPr/>
          </p:nvSpPr>
          <p:spPr>
            <a:xfrm>
              <a:off x="6194978" y="31537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8" name="object 237">
              <a:extLst>
                <a:ext uri="{FF2B5EF4-FFF2-40B4-BE49-F238E27FC236}">
                  <a16:creationId xmlns:a16="http://schemas.microsoft.com/office/drawing/2014/main" id="{6B0B75F8-5B1B-7428-02DC-A3B1A9E2F66F}"/>
                </a:ext>
              </a:extLst>
            </p:cNvPr>
            <p:cNvSpPr/>
            <p:nvPr/>
          </p:nvSpPr>
          <p:spPr>
            <a:xfrm>
              <a:off x="6136305" y="3212462"/>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9" name="object 238">
              <a:extLst>
                <a:ext uri="{FF2B5EF4-FFF2-40B4-BE49-F238E27FC236}">
                  <a16:creationId xmlns:a16="http://schemas.microsoft.com/office/drawing/2014/main" id="{B643D534-2645-C6E6-E7AE-EEB590F73357}"/>
                </a:ext>
              </a:extLst>
            </p:cNvPr>
            <p:cNvSpPr/>
            <p:nvPr/>
          </p:nvSpPr>
          <p:spPr>
            <a:xfrm>
              <a:off x="6308267"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0" name="object 239">
              <a:extLst>
                <a:ext uri="{FF2B5EF4-FFF2-40B4-BE49-F238E27FC236}">
                  <a16:creationId xmlns:a16="http://schemas.microsoft.com/office/drawing/2014/main" id="{EE298839-275B-83C9-6820-C1F7DF53C458}"/>
                </a:ext>
              </a:extLst>
            </p:cNvPr>
            <p:cNvSpPr/>
            <p:nvPr/>
          </p:nvSpPr>
          <p:spPr>
            <a:xfrm>
              <a:off x="6249593"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1" name="object 240">
              <a:extLst>
                <a:ext uri="{FF2B5EF4-FFF2-40B4-BE49-F238E27FC236}">
                  <a16:creationId xmlns:a16="http://schemas.microsoft.com/office/drawing/2014/main" id="{6D078AFE-8338-47BB-E57D-3DC7D7ECCE34}"/>
                </a:ext>
              </a:extLst>
            </p:cNvPr>
            <p:cNvSpPr/>
            <p:nvPr/>
          </p:nvSpPr>
          <p:spPr>
            <a:xfrm>
              <a:off x="6366932"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2" name="object 241">
              <a:extLst>
                <a:ext uri="{FF2B5EF4-FFF2-40B4-BE49-F238E27FC236}">
                  <a16:creationId xmlns:a16="http://schemas.microsoft.com/office/drawing/2014/main" id="{0F5E57B1-F473-7F65-CDE6-596C68BB8757}"/>
                </a:ext>
              </a:extLst>
            </p:cNvPr>
            <p:cNvSpPr/>
            <p:nvPr/>
          </p:nvSpPr>
          <p:spPr>
            <a:xfrm>
              <a:off x="6308259"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3" name="object 242">
              <a:extLst>
                <a:ext uri="{FF2B5EF4-FFF2-40B4-BE49-F238E27FC236}">
                  <a16:creationId xmlns:a16="http://schemas.microsoft.com/office/drawing/2014/main" id="{3A44F93D-D9A4-0F73-06B1-E5CBB9C0E77B}"/>
                </a:ext>
              </a:extLst>
            </p:cNvPr>
            <p:cNvSpPr/>
            <p:nvPr/>
          </p:nvSpPr>
          <p:spPr>
            <a:xfrm>
              <a:off x="6422564"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4" name="object 243">
              <a:extLst>
                <a:ext uri="{FF2B5EF4-FFF2-40B4-BE49-F238E27FC236}">
                  <a16:creationId xmlns:a16="http://schemas.microsoft.com/office/drawing/2014/main" id="{C37DF54A-3321-30FA-1484-744AAD5CFB4B}"/>
                </a:ext>
              </a:extLst>
            </p:cNvPr>
            <p:cNvSpPr/>
            <p:nvPr/>
          </p:nvSpPr>
          <p:spPr>
            <a:xfrm>
              <a:off x="6363890"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5" name="object 244">
              <a:extLst>
                <a:ext uri="{FF2B5EF4-FFF2-40B4-BE49-F238E27FC236}">
                  <a16:creationId xmlns:a16="http://schemas.microsoft.com/office/drawing/2014/main" id="{9B98FE24-C3F4-1EE3-FD16-B343832B1134}"/>
                </a:ext>
              </a:extLst>
            </p:cNvPr>
            <p:cNvSpPr/>
            <p:nvPr/>
          </p:nvSpPr>
          <p:spPr>
            <a:xfrm>
              <a:off x="6433690"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6" name="object 245">
              <a:extLst>
                <a:ext uri="{FF2B5EF4-FFF2-40B4-BE49-F238E27FC236}">
                  <a16:creationId xmlns:a16="http://schemas.microsoft.com/office/drawing/2014/main" id="{A8A97F58-6DF0-835E-DF9D-DF9242E1519C}"/>
                </a:ext>
              </a:extLst>
            </p:cNvPr>
            <p:cNvSpPr/>
            <p:nvPr/>
          </p:nvSpPr>
          <p:spPr>
            <a:xfrm>
              <a:off x="6375015"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7" name="object 246">
              <a:extLst>
                <a:ext uri="{FF2B5EF4-FFF2-40B4-BE49-F238E27FC236}">
                  <a16:creationId xmlns:a16="http://schemas.microsoft.com/office/drawing/2014/main" id="{2D1138B5-160B-B884-A3A2-E5FD45A095AE}"/>
                </a:ext>
              </a:extLst>
            </p:cNvPr>
            <p:cNvSpPr/>
            <p:nvPr/>
          </p:nvSpPr>
          <p:spPr>
            <a:xfrm>
              <a:off x="6474150" y="31831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8" name="object 247">
              <a:extLst>
                <a:ext uri="{FF2B5EF4-FFF2-40B4-BE49-F238E27FC236}">
                  <a16:creationId xmlns:a16="http://schemas.microsoft.com/office/drawing/2014/main" id="{C797B2C6-825D-7FD8-67E7-0B490F1CCD49}"/>
                </a:ext>
              </a:extLst>
            </p:cNvPr>
            <p:cNvSpPr/>
            <p:nvPr/>
          </p:nvSpPr>
          <p:spPr>
            <a:xfrm>
              <a:off x="6415476" y="324178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9" name="object 248">
              <a:extLst>
                <a:ext uri="{FF2B5EF4-FFF2-40B4-BE49-F238E27FC236}">
                  <a16:creationId xmlns:a16="http://schemas.microsoft.com/office/drawing/2014/main" id="{5561113F-FCC3-6C01-A454-AF7C15CD9FEE}"/>
                </a:ext>
              </a:extLst>
            </p:cNvPr>
            <p:cNvSpPr/>
            <p:nvPr/>
          </p:nvSpPr>
          <p:spPr>
            <a:xfrm>
              <a:off x="6511575" y="319930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0" name="object 249">
              <a:extLst>
                <a:ext uri="{FF2B5EF4-FFF2-40B4-BE49-F238E27FC236}">
                  <a16:creationId xmlns:a16="http://schemas.microsoft.com/office/drawing/2014/main" id="{562AAD99-0A7B-E474-4CFD-BE2376740F7C}"/>
                </a:ext>
              </a:extLst>
            </p:cNvPr>
            <p:cNvSpPr/>
            <p:nvPr/>
          </p:nvSpPr>
          <p:spPr>
            <a:xfrm>
              <a:off x="6452900" y="3257970"/>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1" name="object 250">
              <a:extLst>
                <a:ext uri="{FF2B5EF4-FFF2-40B4-BE49-F238E27FC236}">
                  <a16:creationId xmlns:a16="http://schemas.microsoft.com/office/drawing/2014/main" id="{D2812246-746C-BE6E-579D-2908375E819E}"/>
                </a:ext>
              </a:extLst>
            </p:cNvPr>
            <p:cNvSpPr/>
            <p:nvPr/>
          </p:nvSpPr>
          <p:spPr>
            <a:xfrm>
              <a:off x="6531803" y="319829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2" name="object 251">
              <a:extLst>
                <a:ext uri="{FF2B5EF4-FFF2-40B4-BE49-F238E27FC236}">
                  <a16:creationId xmlns:a16="http://schemas.microsoft.com/office/drawing/2014/main" id="{676724BF-3C58-8E64-1AEE-7E2ACF99C413}"/>
                </a:ext>
              </a:extLst>
            </p:cNvPr>
            <p:cNvSpPr/>
            <p:nvPr/>
          </p:nvSpPr>
          <p:spPr>
            <a:xfrm>
              <a:off x="6473132" y="3256959"/>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3" name="object 252">
              <a:extLst>
                <a:ext uri="{FF2B5EF4-FFF2-40B4-BE49-F238E27FC236}">
                  <a16:creationId xmlns:a16="http://schemas.microsoft.com/office/drawing/2014/main" id="{182B51B1-7526-40BC-8066-325AD3375A7B}"/>
                </a:ext>
              </a:extLst>
            </p:cNvPr>
            <p:cNvSpPr/>
            <p:nvPr/>
          </p:nvSpPr>
          <p:spPr>
            <a:xfrm>
              <a:off x="6542932" y="3226613"/>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4" name="object 253">
              <a:extLst>
                <a:ext uri="{FF2B5EF4-FFF2-40B4-BE49-F238E27FC236}">
                  <a16:creationId xmlns:a16="http://schemas.microsoft.com/office/drawing/2014/main" id="{DA485C9F-0594-B8A5-4B73-169253908A91}"/>
                </a:ext>
              </a:extLst>
            </p:cNvPr>
            <p:cNvSpPr/>
            <p:nvPr/>
          </p:nvSpPr>
          <p:spPr>
            <a:xfrm>
              <a:off x="6484258" y="3285279"/>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5" name="object 254">
              <a:extLst>
                <a:ext uri="{FF2B5EF4-FFF2-40B4-BE49-F238E27FC236}">
                  <a16:creationId xmlns:a16="http://schemas.microsoft.com/office/drawing/2014/main" id="{A9B3A89E-5EEE-14F0-1F5C-F8A6928FFF12}"/>
                </a:ext>
              </a:extLst>
            </p:cNvPr>
            <p:cNvSpPr/>
            <p:nvPr/>
          </p:nvSpPr>
          <p:spPr>
            <a:xfrm>
              <a:off x="6653184" y="3239757"/>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6" name="object 255">
              <a:extLst>
                <a:ext uri="{FF2B5EF4-FFF2-40B4-BE49-F238E27FC236}">
                  <a16:creationId xmlns:a16="http://schemas.microsoft.com/office/drawing/2014/main" id="{3BA4F03D-5CC1-11EF-D100-80559142D084}"/>
                </a:ext>
              </a:extLst>
            </p:cNvPr>
            <p:cNvSpPr/>
            <p:nvPr/>
          </p:nvSpPr>
          <p:spPr>
            <a:xfrm>
              <a:off x="6594510" y="3298422"/>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7" name="object 256">
              <a:extLst>
                <a:ext uri="{FF2B5EF4-FFF2-40B4-BE49-F238E27FC236}">
                  <a16:creationId xmlns:a16="http://schemas.microsoft.com/office/drawing/2014/main" id="{6612497D-DCD9-EFC6-1410-A5A2B424187D}"/>
                </a:ext>
              </a:extLst>
            </p:cNvPr>
            <p:cNvSpPr/>
            <p:nvPr/>
          </p:nvSpPr>
          <p:spPr>
            <a:xfrm>
              <a:off x="6720955"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8" name="object 257">
              <a:extLst>
                <a:ext uri="{FF2B5EF4-FFF2-40B4-BE49-F238E27FC236}">
                  <a16:creationId xmlns:a16="http://schemas.microsoft.com/office/drawing/2014/main" id="{B7A3DDE7-5777-0AE3-066A-44843759E918}"/>
                </a:ext>
              </a:extLst>
            </p:cNvPr>
            <p:cNvSpPr/>
            <p:nvPr/>
          </p:nvSpPr>
          <p:spPr>
            <a:xfrm>
              <a:off x="6662281"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9" name="object 258">
              <a:extLst>
                <a:ext uri="{FF2B5EF4-FFF2-40B4-BE49-F238E27FC236}">
                  <a16:creationId xmlns:a16="http://schemas.microsoft.com/office/drawing/2014/main" id="{660BD368-E977-31D2-62E6-F1539D3DF8A1}"/>
                </a:ext>
              </a:extLst>
            </p:cNvPr>
            <p:cNvSpPr/>
            <p:nvPr/>
          </p:nvSpPr>
          <p:spPr>
            <a:xfrm>
              <a:off x="6741185"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0" name="object 259">
              <a:extLst>
                <a:ext uri="{FF2B5EF4-FFF2-40B4-BE49-F238E27FC236}">
                  <a16:creationId xmlns:a16="http://schemas.microsoft.com/office/drawing/2014/main" id="{4987155E-4D94-88F8-BABC-1780182726B2}"/>
                </a:ext>
              </a:extLst>
            </p:cNvPr>
            <p:cNvSpPr/>
            <p:nvPr/>
          </p:nvSpPr>
          <p:spPr>
            <a:xfrm>
              <a:off x="6682511"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1" name="object 260">
              <a:extLst>
                <a:ext uri="{FF2B5EF4-FFF2-40B4-BE49-F238E27FC236}">
                  <a16:creationId xmlns:a16="http://schemas.microsoft.com/office/drawing/2014/main" id="{552E7497-FBDC-FB8E-C18E-BE82672E4E20}"/>
                </a:ext>
              </a:extLst>
            </p:cNvPr>
            <p:cNvSpPr/>
            <p:nvPr/>
          </p:nvSpPr>
          <p:spPr>
            <a:xfrm>
              <a:off x="6753322"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2" name="object 261">
              <a:extLst>
                <a:ext uri="{FF2B5EF4-FFF2-40B4-BE49-F238E27FC236}">
                  <a16:creationId xmlns:a16="http://schemas.microsoft.com/office/drawing/2014/main" id="{E5052C7B-0860-9D26-C963-FF391F61799B}"/>
                </a:ext>
              </a:extLst>
            </p:cNvPr>
            <p:cNvSpPr/>
            <p:nvPr/>
          </p:nvSpPr>
          <p:spPr>
            <a:xfrm>
              <a:off x="6694657" y="3318651"/>
              <a:ext cx="117505" cy="0"/>
            </a:xfrm>
            <a:custGeom>
              <a:avLst/>
              <a:gdLst/>
              <a:ahLst/>
              <a:cxnLst/>
              <a:rect l="l" t="t" r="r" b="b"/>
              <a:pathLst>
                <a:path w="72389">
                  <a:moveTo>
                    <a:pt x="0" y="0"/>
                  </a:moveTo>
                  <a:lnTo>
                    <a:pt x="72288"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3" name="object 262">
              <a:extLst>
                <a:ext uri="{FF2B5EF4-FFF2-40B4-BE49-F238E27FC236}">
                  <a16:creationId xmlns:a16="http://schemas.microsoft.com/office/drawing/2014/main" id="{07E7A184-1BF3-AB91-FD4E-F33E53361C80}"/>
                </a:ext>
              </a:extLst>
            </p:cNvPr>
            <p:cNvSpPr/>
            <p:nvPr/>
          </p:nvSpPr>
          <p:spPr>
            <a:xfrm>
              <a:off x="6820080"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4" name="object 263">
              <a:extLst>
                <a:ext uri="{FF2B5EF4-FFF2-40B4-BE49-F238E27FC236}">
                  <a16:creationId xmlns:a16="http://schemas.microsoft.com/office/drawing/2014/main" id="{104BA3BA-3627-5758-371F-F25D8C287BBD}"/>
                </a:ext>
              </a:extLst>
            </p:cNvPr>
            <p:cNvSpPr/>
            <p:nvPr/>
          </p:nvSpPr>
          <p:spPr>
            <a:xfrm>
              <a:off x="6761406"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5" name="object 264">
              <a:extLst>
                <a:ext uri="{FF2B5EF4-FFF2-40B4-BE49-F238E27FC236}">
                  <a16:creationId xmlns:a16="http://schemas.microsoft.com/office/drawing/2014/main" id="{01EE8421-DC67-7FB9-7849-353E9B651FC0}"/>
                </a:ext>
              </a:extLst>
            </p:cNvPr>
            <p:cNvSpPr/>
            <p:nvPr/>
          </p:nvSpPr>
          <p:spPr>
            <a:xfrm>
              <a:off x="6838284" y="3259984"/>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6" name="object 265">
              <a:extLst>
                <a:ext uri="{FF2B5EF4-FFF2-40B4-BE49-F238E27FC236}">
                  <a16:creationId xmlns:a16="http://schemas.microsoft.com/office/drawing/2014/main" id="{CC6CF2EE-2D9C-ECEA-F851-3327FFA402DE}"/>
                </a:ext>
              </a:extLst>
            </p:cNvPr>
            <p:cNvSpPr/>
            <p:nvPr/>
          </p:nvSpPr>
          <p:spPr>
            <a:xfrm>
              <a:off x="6779613" y="3318651"/>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7" name="object 266">
              <a:extLst>
                <a:ext uri="{FF2B5EF4-FFF2-40B4-BE49-F238E27FC236}">
                  <a16:creationId xmlns:a16="http://schemas.microsoft.com/office/drawing/2014/main" id="{8D290E49-A580-0572-4F6D-3C89C2EFFB10}"/>
                </a:ext>
              </a:extLst>
            </p:cNvPr>
            <p:cNvSpPr/>
            <p:nvPr/>
          </p:nvSpPr>
          <p:spPr>
            <a:xfrm>
              <a:off x="6963708"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8" name="object 267">
              <a:extLst>
                <a:ext uri="{FF2B5EF4-FFF2-40B4-BE49-F238E27FC236}">
                  <a16:creationId xmlns:a16="http://schemas.microsoft.com/office/drawing/2014/main" id="{BDC27CBE-E450-56BB-88B6-87CB0E8B8B08}"/>
                </a:ext>
              </a:extLst>
            </p:cNvPr>
            <p:cNvSpPr/>
            <p:nvPr/>
          </p:nvSpPr>
          <p:spPr>
            <a:xfrm>
              <a:off x="690503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9" name="object 268">
              <a:extLst>
                <a:ext uri="{FF2B5EF4-FFF2-40B4-BE49-F238E27FC236}">
                  <a16:creationId xmlns:a16="http://schemas.microsoft.com/office/drawing/2014/main" id="{D17659A7-6C10-16A0-EC79-09113486166A}"/>
                </a:ext>
              </a:extLst>
            </p:cNvPr>
            <p:cNvSpPr/>
            <p:nvPr/>
          </p:nvSpPr>
          <p:spPr>
            <a:xfrm>
              <a:off x="699607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0" name="object 269">
              <a:extLst>
                <a:ext uri="{FF2B5EF4-FFF2-40B4-BE49-F238E27FC236}">
                  <a16:creationId xmlns:a16="http://schemas.microsoft.com/office/drawing/2014/main" id="{A7C6F33C-3186-22EE-BE8F-CE54998F7795}"/>
                </a:ext>
              </a:extLst>
            </p:cNvPr>
            <p:cNvSpPr/>
            <p:nvPr/>
          </p:nvSpPr>
          <p:spPr>
            <a:xfrm>
              <a:off x="6937404"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1" name="object 270">
              <a:extLst>
                <a:ext uri="{FF2B5EF4-FFF2-40B4-BE49-F238E27FC236}">
                  <a16:creationId xmlns:a16="http://schemas.microsoft.com/office/drawing/2014/main" id="{D0AA223C-6C3C-74FD-7C7F-1E8982FE2BC2}"/>
                </a:ext>
              </a:extLst>
            </p:cNvPr>
            <p:cNvSpPr/>
            <p:nvPr/>
          </p:nvSpPr>
          <p:spPr>
            <a:xfrm>
              <a:off x="700922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2" name="object 271">
              <a:extLst>
                <a:ext uri="{FF2B5EF4-FFF2-40B4-BE49-F238E27FC236}">
                  <a16:creationId xmlns:a16="http://schemas.microsoft.com/office/drawing/2014/main" id="{01AE1A5D-63C6-4D29-D386-27D5456529D1}"/>
                </a:ext>
              </a:extLst>
            </p:cNvPr>
            <p:cNvSpPr/>
            <p:nvPr/>
          </p:nvSpPr>
          <p:spPr>
            <a:xfrm>
              <a:off x="695055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3" name="object 272">
              <a:extLst>
                <a:ext uri="{FF2B5EF4-FFF2-40B4-BE49-F238E27FC236}">
                  <a16:creationId xmlns:a16="http://schemas.microsoft.com/office/drawing/2014/main" id="{07B25B3B-F385-5A8D-57E1-AD09F727E4B3}"/>
                </a:ext>
              </a:extLst>
            </p:cNvPr>
            <p:cNvSpPr/>
            <p:nvPr/>
          </p:nvSpPr>
          <p:spPr>
            <a:xfrm>
              <a:off x="711846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4" name="object 273">
              <a:extLst>
                <a:ext uri="{FF2B5EF4-FFF2-40B4-BE49-F238E27FC236}">
                  <a16:creationId xmlns:a16="http://schemas.microsoft.com/office/drawing/2014/main" id="{9C39B1F8-FF3B-EFB1-3DEA-CDE0BD3EF1B1}"/>
                </a:ext>
              </a:extLst>
            </p:cNvPr>
            <p:cNvSpPr/>
            <p:nvPr/>
          </p:nvSpPr>
          <p:spPr>
            <a:xfrm>
              <a:off x="7059793"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5" name="object 274">
              <a:extLst>
                <a:ext uri="{FF2B5EF4-FFF2-40B4-BE49-F238E27FC236}">
                  <a16:creationId xmlns:a16="http://schemas.microsoft.com/office/drawing/2014/main" id="{BD1524F7-CF2D-0C1F-9B59-0F18A814741C}"/>
                </a:ext>
              </a:extLst>
            </p:cNvPr>
            <p:cNvSpPr/>
            <p:nvPr/>
          </p:nvSpPr>
          <p:spPr>
            <a:xfrm>
              <a:off x="713262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6" name="object 275">
              <a:extLst>
                <a:ext uri="{FF2B5EF4-FFF2-40B4-BE49-F238E27FC236}">
                  <a16:creationId xmlns:a16="http://schemas.microsoft.com/office/drawing/2014/main" id="{32712140-268E-109A-73A5-3044CE4455C5}"/>
                </a:ext>
              </a:extLst>
            </p:cNvPr>
            <p:cNvSpPr/>
            <p:nvPr/>
          </p:nvSpPr>
          <p:spPr>
            <a:xfrm>
              <a:off x="707395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7" name="object 276">
              <a:extLst>
                <a:ext uri="{FF2B5EF4-FFF2-40B4-BE49-F238E27FC236}">
                  <a16:creationId xmlns:a16="http://schemas.microsoft.com/office/drawing/2014/main" id="{1AB833C7-E3D7-1305-3ADD-A526EF424A7D}"/>
                </a:ext>
              </a:extLst>
            </p:cNvPr>
            <p:cNvSpPr/>
            <p:nvPr/>
          </p:nvSpPr>
          <p:spPr>
            <a:xfrm>
              <a:off x="715083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8" name="object 277">
              <a:extLst>
                <a:ext uri="{FF2B5EF4-FFF2-40B4-BE49-F238E27FC236}">
                  <a16:creationId xmlns:a16="http://schemas.microsoft.com/office/drawing/2014/main" id="{42740A74-2B6B-8501-B015-3D7FA261E8F5}"/>
                </a:ext>
              </a:extLst>
            </p:cNvPr>
            <p:cNvSpPr/>
            <p:nvPr/>
          </p:nvSpPr>
          <p:spPr>
            <a:xfrm>
              <a:off x="709216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9" name="object 278">
              <a:extLst>
                <a:ext uri="{FF2B5EF4-FFF2-40B4-BE49-F238E27FC236}">
                  <a16:creationId xmlns:a16="http://schemas.microsoft.com/office/drawing/2014/main" id="{BC981601-030C-2824-FA3B-F03BB2181857}"/>
                </a:ext>
              </a:extLst>
            </p:cNvPr>
            <p:cNvSpPr/>
            <p:nvPr/>
          </p:nvSpPr>
          <p:spPr>
            <a:xfrm>
              <a:off x="727524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0" name="object 279">
              <a:extLst>
                <a:ext uri="{FF2B5EF4-FFF2-40B4-BE49-F238E27FC236}">
                  <a16:creationId xmlns:a16="http://schemas.microsoft.com/office/drawing/2014/main" id="{AF573AC6-4C03-B338-CB22-1D3E127EDD1E}"/>
                </a:ext>
              </a:extLst>
            </p:cNvPr>
            <p:cNvSpPr/>
            <p:nvPr/>
          </p:nvSpPr>
          <p:spPr>
            <a:xfrm>
              <a:off x="7216574"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1" name="object 280">
              <a:extLst>
                <a:ext uri="{FF2B5EF4-FFF2-40B4-BE49-F238E27FC236}">
                  <a16:creationId xmlns:a16="http://schemas.microsoft.com/office/drawing/2014/main" id="{D918FACE-C9A3-C411-2B85-76BA59F9A852}"/>
                </a:ext>
              </a:extLst>
            </p:cNvPr>
            <p:cNvSpPr/>
            <p:nvPr/>
          </p:nvSpPr>
          <p:spPr>
            <a:xfrm>
              <a:off x="730559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2" name="object 281">
              <a:extLst>
                <a:ext uri="{FF2B5EF4-FFF2-40B4-BE49-F238E27FC236}">
                  <a16:creationId xmlns:a16="http://schemas.microsoft.com/office/drawing/2014/main" id="{CEC9BCEB-036D-11F5-4DBC-44BBB313158E}"/>
                </a:ext>
              </a:extLst>
            </p:cNvPr>
            <p:cNvSpPr/>
            <p:nvPr/>
          </p:nvSpPr>
          <p:spPr>
            <a:xfrm>
              <a:off x="7246919"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3" name="object 282">
              <a:extLst>
                <a:ext uri="{FF2B5EF4-FFF2-40B4-BE49-F238E27FC236}">
                  <a16:creationId xmlns:a16="http://schemas.microsoft.com/office/drawing/2014/main" id="{23496AA9-1091-635B-E367-2300D602FAF5}"/>
                </a:ext>
              </a:extLst>
            </p:cNvPr>
            <p:cNvSpPr/>
            <p:nvPr/>
          </p:nvSpPr>
          <p:spPr>
            <a:xfrm>
              <a:off x="7362235"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4" name="object 283">
              <a:extLst>
                <a:ext uri="{FF2B5EF4-FFF2-40B4-BE49-F238E27FC236}">
                  <a16:creationId xmlns:a16="http://schemas.microsoft.com/office/drawing/2014/main" id="{2191C316-FCFC-F71D-6332-41E66D40524C}"/>
                </a:ext>
              </a:extLst>
            </p:cNvPr>
            <p:cNvSpPr/>
            <p:nvPr/>
          </p:nvSpPr>
          <p:spPr>
            <a:xfrm>
              <a:off x="7303561"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5" name="object 284">
              <a:extLst>
                <a:ext uri="{FF2B5EF4-FFF2-40B4-BE49-F238E27FC236}">
                  <a16:creationId xmlns:a16="http://schemas.microsoft.com/office/drawing/2014/main" id="{20F2ED78-15E6-8C79-A5E6-14B57A248806}"/>
                </a:ext>
              </a:extLst>
            </p:cNvPr>
            <p:cNvSpPr/>
            <p:nvPr/>
          </p:nvSpPr>
          <p:spPr>
            <a:xfrm>
              <a:off x="7434684"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6" name="object 285">
              <a:extLst>
                <a:ext uri="{FF2B5EF4-FFF2-40B4-BE49-F238E27FC236}">
                  <a16:creationId xmlns:a16="http://schemas.microsoft.com/office/drawing/2014/main" id="{CAE77392-37C0-1216-325D-50DE06D91B95}"/>
                </a:ext>
              </a:extLst>
            </p:cNvPr>
            <p:cNvSpPr/>
            <p:nvPr/>
          </p:nvSpPr>
          <p:spPr>
            <a:xfrm>
              <a:off x="737601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7" name="object 286">
              <a:extLst>
                <a:ext uri="{FF2B5EF4-FFF2-40B4-BE49-F238E27FC236}">
                  <a16:creationId xmlns:a16="http://schemas.microsoft.com/office/drawing/2014/main" id="{D5292E05-D968-A269-896F-910695C7E098}"/>
                </a:ext>
              </a:extLst>
            </p:cNvPr>
            <p:cNvSpPr/>
            <p:nvPr/>
          </p:nvSpPr>
          <p:spPr>
            <a:xfrm>
              <a:off x="745175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8" name="object 287">
              <a:extLst>
                <a:ext uri="{FF2B5EF4-FFF2-40B4-BE49-F238E27FC236}">
                  <a16:creationId xmlns:a16="http://schemas.microsoft.com/office/drawing/2014/main" id="{3ABD816B-3A06-37B5-B822-7ACEDDACFAFC}"/>
                </a:ext>
              </a:extLst>
            </p:cNvPr>
            <p:cNvSpPr/>
            <p:nvPr/>
          </p:nvSpPr>
          <p:spPr>
            <a:xfrm>
              <a:off x="739308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9" name="object 288">
              <a:extLst>
                <a:ext uri="{FF2B5EF4-FFF2-40B4-BE49-F238E27FC236}">
                  <a16:creationId xmlns:a16="http://schemas.microsoft.com/office/drawing/2014/main" id="{1B096DF7-F716-C0A6-6580-9D7A44AD3E03}"/>
                </a:ext>
              </a:extLst>
            </p:cNvPr>
            <p:cNvSpPr/>
            <p:nvPr/>
          </p:nvSpPr>
          <p:spPr>
            <a:xfrm>
              <a:off x="746919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0" name="object 289">
              <a:extLst>
                <a:ext uri="{FF2B5EF4-FFF2-40B4-BE49-F238E27FC236}">
                  <a16:creationId xmlns:a16="http://schemas.microsoft.com/office/drawing/2014/main" id="{44D1E864-FEF3-7E7A-702C-126FC89BF232}"/>
                </a:ext>
              </a:extLst>
            </p:cNvPr>
            <p:cNvSpPr/>
            <p:nvPr/>
          </p:nvSpPr>
          <p:spPr>
            <a:xfrm>
              <a:off x="741052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1" name="object 290">
              <a:extLst>
                <a:ext uri="{FF2B5EF4-FFF2-40B4-BE49-F238E27FC236}">
                  <a16:creationId xmlns:a16="http://schemas.microsoft.com/office/drawing/2014/main" id="{92E0D271-A3FC-F70A-E0EB-3E40C9A91421}"/>
                </a:ext>
              </a:extLst>
            </p:cNvPr>
            <p:cNvSpPr/>
            <p:nvPr/>
          </p:nvSpPr>
          <p:spPr>
            <a:xfrm>
              <a:off x="750447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2" name="object 291">
              <a:extLst>
                <a:ext uri="{FF2B5EF4-FFF2-40B4-BE49-F238E27FC236}">
                  <a16:creationId xmlns:a16="http://schemas.microsoft.com/office/drawing/2014/main" id="{F30F5031-00AE-193B-0BDC-CA7B30E35477}"/>
                </a:ext>
              </a:extLst>
            </p:cNvPr>
            <p:cNvSpPr/>
            <p:nvPr/>
          </p:nvSpPr>
          <p:spPr>
            <a:xfrm>
              <a:off x="744580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3" name="object 292">
              <a:extLst>
                <a:ext uri="{FF2B5EF4-FFF2-40B4-BE49-F238E27FC236}">
                  <a16:creationId xmlns:a16="http://schemas.microsoft.com/office/drawing/2014/main" id="{777451A1-7E7E-3A69-A25B-D4F37995F918}"/>
                </a:ext>
              </a:extLst>
            </p:cNvPr>
            <p:cNvSpPr/>
            <p:nvPr/>
          </p:nvSpPr>
          <p:spPr>
            <a:xfrm>
              <a:off x="7538234"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4" name="object 293">
              <a:extLst>
                <a:ext uri="{FF2B5EF4-FFF2-40B4-BE49-F238E27FC236}">
                  <a16:creationId xmlns:a16="http://schemas.microsoft.com/office/drawing/2014/main" id="{F1F0B3BE-E197-13E3-FFF9-9CBAED034DE4}"/>
                </a:ext>
              </a:extLst>
            </p:cNvPr>
            <p:cNvSpPr/>
            <p:nvPr/>
          </p:nvSpPr>
          <p:spPr>
            <a:xfrm>
              <a:off x="747956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5" name="object 294">
              <a:extLst>
                <a:ext uri="{FF2B5EF4-FFF2-40B4-BE49-F238E27FC236}">
                  <a16:creationId xmlns:a16="http://schemas.microsoft.com/office/drawing/2014/main" id="{F43E32BF-5EB5-19AF-3EA2-32C3937F07AA}"/>
                </a:ext>
              </a:extLst>
            </p:cNvPr>
            <p:cNvSpPr/>
            <p:nvPr/>
          </p:nvSpPr>
          <p:spPr>
            <a:xfrm>
              <a:off x="7587335" y="329842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6" name="object 295">
              <a:extLst>
                <a:ext uri="{FF2B5EF4-FFF2-40B4-BE49-F238E27FC236}">
                  <a16:creationId xmlns:a16="http://schemas.microsoft.com/office/drawing/2014/main" id="{ADB45071-52E5-7C02-8982-48C6941EE26B}"/>
                </a:ext>
              </a:extLst>
            </p:cNvPr>
            <p:cNvSpPr/>
            <p:nvPr/>
          </p:nvSpPr>
          <p:spPr>
            <a:xfrm>
              <a:off x="7513696"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7" name="object 296">
              <a:extLst>
                <a:ext uri="{FF2B5EF4-FFF2-40B4-BE49-F238E27FC236}">
                  <a16:creationId xmlns:a16="http://schemas.microsoft.com/office/drawing/2014/main" id="{3E4E0694-9330-4E4C-B060-7748A0CA940E}"/>
                </a:ext>
              </a:extLst>
            </p:cNvPr>
            <p:cNvSpPr/>
            <p:nvPr/>
          </p:nvSpPr>
          <p:spPr>
            <a:xfrm>
              <a:off x="7601957"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8" name="object 297">
              <a:extLst>
                <a:ext uri="{FF2B5EF4-FFF2-40B4-BE49-F238E27FC236}">
                  <a16:creationId xmlns:a16="http://schemas.microsoft.com/office/drawing/2014/main" id="{406022D2-2BAE-9155-290C-D4F76A2F5A7C}"/>
                </a:ext>
              </a:extLst>
            </p:cNvPr>
            <p:cNvSpPr/>
            <p:nvPr/>
          </p:nvSpPr>
          <p:spPr>
            <a:xfrm>
              <a:off x="754328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9" name="object 298">
              <a:extLst>
                <a:ext uri="{FF2B5EF4-FFF2-40B4-BE49-F238E27FC236}">
                  <a16:creationId xmlns:a16="http://schemas.microsoft.com/office/drawing/2014/main" id="{8390AE00-392C-369C-9CFE-5F4518EB8CC6}"/>
                </a:ext>
              </a:extLst>
            </p:cNvPr>
            <p:cNvSpPr/>
            <p:nvPr/>
          </p:nvSpPr>
          <p:spPr>
            <a:xfrm>
              <a:off x="766530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0" name="object 299">
              <a:extLst>
                <a:ext uri="{FF2B5EF4-FFF2-40B4-BE49-F238E27FC236}">
                  <a16:creationId xmlns:a16="http://schemas.microsoft.com/office/drawing/2014/main" id="{3BC2D688-E6A7-0FA4-9A18-3B11189762C1}"/>
                </a:ext>
              </a:extLst>
            </p:cNvPr>
            <p:cNvSpPr/>
            <p:nvPr/>
          </p:nvSpPr>
          <p:spPr>
            <a:xfrm>
              <a:off x="760662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1" name="object 300">
              <a:extLst>
                <a:ext uri="{FF2B5EF4-FFF2-40B4-BE49-F238E27FC236}">
                  <a16:creationId xmlns:a16="http://schemas.microsoft.com/office/drawing/2014/main" id="{65FD2F09-A7AB-411C-3CB9-E8CD76CFFB47}"/>
                </a:ext>
              </a:extLst>
            </p:cNvPr>
            <p:cNvSpPr/>
            <p:nvPr/>
          </p:nvSpPr>
          <p:spPr>
            <a:xfrm>
              <a:off x="769526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2" name="object 301">
              <a:extLst>
                <a:ext uri="{FF2B5EF4-FFF2-40B4-BE49-F238E27FC236}">
                  <a16:creationId xmlns:a16="http://schemas.microsoft.com/office/drawing/2014/main" id="{94689427-C6C2-5F40-9F94-F244EF86107F}"/>
                </a:ext>
              </a:extLst>
            </p:cNvPr>
            <p:cNvSpPr/>
            <p:nvPr/>
          </p:nvSpPr>
          <p:spPr>
            <a:xfrm>
              <a:off x="7636591"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3" name="object 302">
              <a:extLst>
                <a:ext uri="{FF2B5EF4-FFF2-40B4-BE49-F238E27FC236}">
                  <a16:creationId xmlns:a16="http://schemas.microsoft.com/office/drawing/2014/main" id="{CCD48112-0268-3B37-8C42-2DBA7030A8DE}"/>
                </a:ext>
              </a:extLst>
            </p:cNvPr>
            <p:cNvSpPr/>
            <p:nvPr/>
          </p:nvSpPr>
          <p:spPr>
            <a:xfrm>
              <a:off x="7719162"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4" name="object 303">
              <a:extLst>
                <a:ext uri="{FF2B5EF4-FFF2-40B4-BE49-F238E27FC236}">
                  <a16:creationId xmlns:a16="http://schemas.microsoft.com/office/drawing/2014/main" id="{28AE7DF0-D18D-1E71-EB60-52B6A232E36A}"/>
                </a:ext>
              </a:extLst>
            </p:cNvPr>
            <p:cNvSpPr/>
            <p:nvPr/>
          </p:nvSpPr>
          <p:spPr>
            <a:xfrm>
              <a:off x="7660488"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5" name="object 304">
              <a:extLst>
                <a:ext uri="{FF2B5EF4-FFF2-40B4-BE49-F238E27FC236}">
                  <a16:creationId xmlns:a16="http://schemas.microsoft.com/office/drawing/2014/main" id="{2B881DFA-94D5-9D2A-2612-5C56BA7FCA79}"/>
                </a:ext>
              </a:extLst>
            </p:cNvPr>
            <p:cNvSpPr/>
            <p:nvPr/>
          </p:nvSpPr>
          <p:spPr>
            <a:xfrm>
              <a:off x="773054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6" name="object 305">
              <a:extLst>
                <a:ext uri="{FF2B5EF4-FFF2-40B4-BE49-F238E27FC236}">
                  <a16:creationId xmlns:a16="http://schemas.microsoft.com/office/drawing/2014/main" id="{16131427-28C1-8A99-9A46-5901F7B2AD84}"/>
                </a:ext>
              </a:extLst>
            </p:cNvPr>
            <p:cNvSpPr/>
            <p:nvPr/>
          </p:nvSpPr>
          <p:spPr>
            <a:xfrm>
              <a:off x="767186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7" name="object 306">
              <a:extLst>
                <a:ext uri="{FF2B5EF4-FFF2-40B4-BE49-F238E27FC236}">
                  <a16:creationId xmlns:a16="http://schemas.microsoft.com/office/drawing/2014/main" id="{6DE87CDD-E404-3888-B33B-49EC900F180E}"/>
                </a:ext>
              </a:extLst>
            </p:cNvPr>
            <p:cNvSpPr/>
            <p:nvPr/>
          </p:nvSpPr>
          <p:spPr>
            <a:xfrm>
              <a:off x="775557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8" name="object 307">
              <a:extLst>
                <a:ext uri="{FF2B5EF4-FFF2-40B4-BE49-F238E27FC236}">
                  <a16:creationId xmlns:a16="http://schemas.microsoft.com/office/drawing/2014/main" id="{355BCA20-A098-26BE-BDDB-3FBE6147B416}"/>
                </a:ext>
              </a:extLst>
            </p:cNvPr>
            <p:cNvSpPr/>
            <p:nvPr/>
          </p:nvSpPr>
          <p:spPr>
            <a:xfrm>
              <a:off x="7696902"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9" name="object 308">
              <a:extLst>
                <a:ext uri="{FF2B5EF4-FFF2-40B4-BE49-F238E27FC236}">
                  <a16:creationId xmlns:a16="http://schemas.microsoft.com/office/drawing/2014/main" id="{8CCCDD9E-5A75-249D-FCF1-7434572A2CF5}"/>
                </a:ext>
              </a:extLst>
            </p:cNvPr>
            <p:cNvSpPr/>
            <p:nvPr/>
          </p:nvSpPr>
          <p:spPr>
            <a:xfrm>
              <a:off x="7816643"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0" name="object 309">
              <a:extLst>
                <a:ext uri="{FF2B5EF4-FFF2-40B4-BE49-F238E27FC236}">
                  <a16:creationId xmlns:a16="http://schemas.microsoft.com/office/drawing/2014/main" id="{0B0C45A9-6E68-CB04-8867-E8853B5A5AA2}"/>
                </a:ext>
              </a:extLst>
            </p:cNvPr>
            <p:cNvSpPr/>
            <p:nvPr/>
          </p:nvSpPr>
          <p:spPr>
            <a:xfrm>
              <a:off x="775797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1" name="object 310">
              <a:extLst>
                <a:ext uri="{FF2B5EF4-FFF2-40B4-BE49-F238E27FC236}">
                  <a16:creationId xmlns:a16="http://schemas.microsoft.com/office/drawing/2014/main" id="{4208BE89-0DAC-26B3-99F5-036B94EEAD1B}"/>
                </a:ext>
              </a:extLst>
            </p:cNvPr>
            <p:cNvSpPr/>
            <p:nvPr/>
          </p:nvSpPr>
          <p:spPr>
            <a:xfrm>
              <a:off x="7876196"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2" name="object 311">
              <a:extLst>
                <a:ext uri="{FF2B5EF4-FFF2-40B4-BE49-F238E27FC236}">
                  <a16:creationId xmlns:a16="http://schemas.microsoft.com/office/drawing/2014/main" id="{D09CDDF9-DECF-2C36-2675-025BD4BD0512}"/>
                </a:ext>
              </a:extLst>
            </p:cNvPr>
            <p:cNvSpPr/>
            <p:nvPr/>
          </p:nvSpPr>
          <p:spPr>
            <a:xfrm>
              <a:off x="7817523"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3" name="object 312">
              <a:extLst>
                <a:ext uri="{FF2B5EF4-FFF2-40B4-BE49-F238E27FC236}">
                  <a16:creationId xmlns:a16="http://schemas.microsoft.com/office/drawing/2014/main" id="{BA6AF701-D40B-27B7-2B6A-D9983AE77C63}"/>
                </a:ext>
              </a:extLst>
            </p:cNvPr>
            <p:cNvSpPr/>
            <p:nvPr/>
          </p:nvSpPr>
          <p:spPr>
            <a:xfrm>
              <a:off x="790009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4" name="object 313">
              <a:extLst>
                <a:ext uri="{FF2B5EF4-FFF2-40B4-BE49-F238E27FC236}">
                  <a16:creationId xmlns:a16="http://schemas.microsoft.com/office/drawing/2014/main" id="{21C48085-1812-E10F-AFB9-42D43C51282A}"/>
                </a:ext>
              </a:extLst>
            </p:cNvPr>
            <p:cNvSpPr/>
            <p:nvPr/>
          </p:nvSpPr>
          <p:spPr>
            <a:xfrm>
              <a:off x="7841417"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 name="object 314">
              <a:extLst>
                <a:ext uri="{FF2B5EF4-FFF2-40B4-BE49-F238E27FC236}">
                  <a16:creationId xmlns:a16="http://schemas.microsoft.com/office/drawing/2014/main" id="{90656D7F-0FC8-B4C1-B5CD-58AE52DF253C}"/>
                </a:ext>
              </a:extLst>
            </p:cNvPr>
            <p:cNvSpPr/>
            <p:nvPr/>
          </p:nvSpPr>
          <p:spPr>
            <a:xfrm>
              <a:off x="7928539"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6" name="object 315">
              <a:extLst>
                <a:ext uri="{FF2B5EF4-FFF2-40B4-BE49-F238E27FC236}">
                  <a16:creationId xmlns:a16="http://schemas.microsoft.com/office/drawing/2014/main" id="{B99F7C6A-5FAB-1394-3DF8-90E0569EC17F}"/>
                </a:ext>
              </a:extLst>
            </p:cNvPr>
            <p:cNvSpPr/>
            <p:nvPr/>
          </p:nvSpPr>
          <p:spPr>
            <a:xfrm>
              <a:off x="7869865"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7" name="object 316">
              <a:extLst>
                <a:ext uri="{FF2B5EF4-FFF2-40B4-BE49-F238E27FC236}">
                  <a16:creationId xmlns:a16="http://schemas.microsoft.com/office/drawing/2014/main" id="{5153071D-25C4-D5CF-3E83-1BED1BD9C1EE}"/>
                </a:ext>
              </a:extLst>
            </p:cNvPr>
            <p:cNvSpPr/>
            <p:nvPr/>
          </p:nvSpPr>
          <p:spPr>
            <a:xfrm>
              <a:off x="7997571" y="3279195"/>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8" name="object 317">
              <a:extLst>
                <a:ext uri="{FF2B5EF4-FFF2-40B4-BE49-F238E27FC236}">
                  <a16:creationId xmlns:a16="http://schemas.microsoft.com/office/drawing/2014/main" id="{6AAE9A14-0B73-8FD3-DD4D-E3840483FC61}"/>
                </a:ext>
              </a:extLst>
            </p:cNvPr>
            <p:cNvSpPr/>
            <p:nvPr/>
          </p:nvSpPr>
          <p:spPr>
            <a:xfrm>
              <a:off x="7938900" y="3337863"/>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9" name="object 318">
              <a:extLst>
                <a:ext uri="{FF2B5EF4-FFF2-40B4-BE49-F238E27FC236}">
                  <a16:creationId xmlns:a16="http://schemas.microsoft.com/office/drawing/2014/main" id="{4280F265-3261-C8F9-2A75-9E1E288C450A}"/>
                </a:ext>
              </a:extLst>
            </p:cNvPr>
            <p:cNvSpPr/>
            <p:nvPr/>
          </p:nvSpPr>
          <p:spPr>
            <a:xfrm>
              <a:off x="8031713" y="3310298"/>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0" name="object 319">
              <a:extLst>
                <a:ext uri="{FF2B5EF4-FFF2-40B4-BE49-F238E27FC236}">
                  <a16:creationId xmlns:a16="http://schemas.microsoft.com/office/drawing/2014/main" id="{1913799E-2003-DBA0-4539-70575CDFD467}"/>
                </a:ext>
              </a:extLst>
            </p:cNvPr>
            <p:cNvSpPr/>
            <p:nvPr/>
          </p:nvSpPr>
          <p:spPr>
            <a:xfrm>
              <a:off x="7973038" y="336896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1" name="object 320">
              <a:extLst>
                <a:ext uri="{FF2B5EF4-FFF2-40B4-BE49-F238E27FC236}">
                  <a16:creationId xmlns:a16="http://schemas.microsoft.com/office/drawing/2014/main" id="{A111B3F2-C137-53FD-52BF-E4D1D3E8E447}"/>
                </a:ext>
              </a:extLst>
            </p:cNvPr>
            <p:cNvSpPr/>
            <p:nvPr/>
          </p:nvSpPr>
          <p:spPr>
            <a:xfrm>
              <a:off x="8055988" y="3310298"/>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2" name="object 321">
              <a:extLst>
                <a:ext uri="{FF2B5EF4-FFF2-40B4-BE49-F238E27FC236}">
                  <a16:creationId xmlns:a16="http://schemas.microsoft.com/office/drawing/2014/main" id="{12592C92-F9E0-D2BD-6337-CCA766157DD9}"/>
                </a:ext>
              </a:extLst>
            </p:cNvPr>
            <p:cNvSpPr/>
            <p:nvPr/>
          </p:nvSpPr>
          <p:spPr>
            <a:xfrm>
              <a:off x="7997315" y="3368964"/>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3" name="object 322">
              <a:extLst>
                <a:ext uri="{FF2B5EF4-FFF2-40B4-BE49-F238E27FC236}">
                  <a16:creationId xmlns:a16="http://schemas.microsoft.com/office/drawing/2014/main" id="{F23418EC-5108-B59C-BE87-6D025E45AC7B}"/>
                </a:ext>
              </a:extLst>
            </p:cNvPr>
            <p:cNvSpPr/>
            <p:nvPr/>
          </p:nvSpPr>
          <p:spPr>
            <a:xfrm>
              <a:off x="821643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4" name="object 323">
              <a:extLst>
                <a:ext uri="{FF2B5EF4-FFF2-40B4-BE49-F238E27FC236}">
                  <a16:creationId xmlns:a16="http://schemas.microsoft.com/office/drawing/2014/main" id="{41267119-EBB2-9DB6-E489-8A480A08CAED}"/>
                </a:ext>
              </a:extLst>
            </p:cNvPr>
            <p:cNvSpPr/>
            <p:nvPr/>
          </p:nvSpPr>
          <p:spPr>
            <a:xfrm>
              <a:off x="815776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5" name="object 324">
              <a:extLst>
                <a:ext uri="{FF2B5EF4-FFF2-40B4-BE49-F238E27FC236}">
                  <a16:creationId xmlns:a16="http://schemas.microsoft.com/office/drawing/2014/main" id="{A28BCC4C-2199-BDC6-3B8F-7827A7804E15}"/>
                </a:ext>
              </a:extLst>
            </p:cNvPr>
            <p:cNvSpPr/>
            <p:nvPr/>
          </p:nvSpPr>
          <p:spPr>
            <a:xfrm>
              <a:off x="8250950"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6" name="object 325">
              <a:extLst>
                <a:ext uri="{FF2B5EF4-FFF2-40B4-BE49-F238E27FC236}">
                  <a16:creationId xmlns:a16="http://schemas.microsoft.com/office/drawing/2014/main" id="{B8272C6E-2E7C-DB0D-E5A7-89CCF041104C}"/>
                </a:ext>
              </a:extLst>
            </p:cNvPr>
            <p:cNvSpPr/>
            <p:nvPr/>
          </p:nvSpPr>
          <p:spPr>
            <a:xfrm>
              <a:off x="819227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7" name="object 326">
              <a:extLst>
                <a:ext uri="{FF2B5EF4-FFF2-40B4-BE49-F238E27FC236}">
                  <a16:creationId xmlns:a16="http://schemas.microsoft.com/office/drawing/2014/main" id="{095C5D6A-BBCD-42F0-7606-F1ACD14E5BA7}"/>
                </a:ext>
              </a:extLst>
            </p:cNvPr>
            <p:cNvSpPr/>
            <p:nvPr/>
          </p:nvSpPr>
          <p:spPr>
            <a:xfrm>
              <a:off x="826688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8" name="object 327">
              <a:extLst>
                <a:ext uri="{FF2B5EF4-FFF2-40B4-BE49-F238E27FC236}">
                  <a16:creationId xmlns:a16="http://schemas.microsoft.com/office/drawing/2014/main" id="{49314566-EBE3-0C44-DDCE-26169EADE838}"/>
                </a:ext>
              </a:extLst>
            </p:cNvPr>
            <p:cNvSpPr/>
            <p:nvPr/>
          </p:nvSpPr>
          <p:spPr>
            <a:xfrm>
              <a:off x="820820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9" name="object 328">
              <a:extLst>
                <a:ext uri="{FF2B5EF4-FFF2-40B4-BE49-F238E27FC236}">
                  <a16:creationId xmlns:a16="http://schemas.microsoft.com/office/drawing/2014/main" id="{B90EE56E-CB18-7C4D-95BB-D94DFB6FB6E9}"/>
                </a:ext>
              </a:extLst>
            </p:cNvPr>
            <p:cNvSpPr/>
            <p:nvPr/>
          </p:nvSpPr>
          <p:spPr>
            <a:xfrm>
              <a:off x="833326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0" name="object 329">
              <a:extLst>
                <a:ext uri="{FF2B5EF4-FFF2-40B4-BE49-F238E27FC236}">
                  <a16:creationId xmlns:a16="http://schemas.microsoft.com/office/drawing/2014/main" id="{8E40ECB4-234D-B51E-D5C4-4D5CECF19BF5}"/>
                </a:ext>
              </a:extLst>
            </p:cNvPr>
            <p:cNvSpPr/>
            <p:nvPr/>
          </p:nvSpPr>
          <p:spPr>
            <a:xfrm>
              <a:off x="827458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1" name="object 330">
              <a:extLst>
                <a:ext uri="{FF2B5EF4-FFF2-40B4-BE49-F238E27FC236}">
                  <a16:creationId xmlns:a16="http://schemas.microsoft.com/office/drawing/2014/main" id="{E88D1449-5382-0B7F-0BC1-053EA3EF503E}"/>
                </a:ext>
              </a:extLst>
            </p:cNvPr>
            <p:cNvSpPr/>
            <p:nvPr/>
          </p:nvSpPr>
          <p:spPr>
            <a:xfrm>
              <a:off x="837802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2" name="object 331">
              <a:extLst>
                <a:ext uri="{FF2B5EF4-FFF2-40B4-BE49-F238E27FC236}">
                  <a16:creationId xmlns:a16="http://schemas.microsoft.com/office/drawing/2014/main" id="{B59E4B51-519E-2565-4131-1BE092C58333}"/>
                </a:ext>
              </a:extLst>
            </p:cNvPr>
            <p:cNvSpPr/>
            <p:nvPr/>
          </p:nvSpPr>
          <p:spPr>
            <a:xfrm>
              <a:off x="8319346"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3" name="object 332">
              <a:extLst>
                <a:ext uri="{FF2B5EF4-FFF2-40B4-BE49-F238E27FC236}">
                  <a16:creationId xmlns:a16="http://schemas.microsoft.com/office/drawing/2014/main" id="{03549511-20A1-3670-7B4A-8F73D2FB2D5A}"/>
                </a:ext>
              </a:extLst>
            </p:cNvPr>
            <p:cNvSpPr/>
            <p:nvPr/>
          </p:nvSpPr>
          <p:spPr>
            <a:xfrm>
              <a:off x="840684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4" name="object 333">
              <a:extLst>
                <a:ext uri="{FF2B5EF4-FFF2-40B4-BE49-F238E27FC236}">
                  <a16:creationId xmlns:a16="http://schemas.microsoft.com/office/drawing/2014/main" id="{5A0D0EE4-A95E-2B54-FAD4-94BF3FB0CEA5}"/>
                </a:ext>
              </a:extLst>
            </p:cNvPr>
            <p:cNvSpPr/>
            <p:nvPr/>
          </p:nvSpPr>
          <p:spPr>
            <a:xfrm>
              <a:off x="834817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5" name="object 334">
              <a:extLst>
                <a:ext uri="{FF2B5EF4-FFF2-40B4-BE49-F238E27FC236}">
                  <a16:creationId xmlns:a16="http://schemas.microsoft.com/office/drawing/2014/main" id="{DF259FE7-BFD2-E5D6-FC9C-A029534DB71B}"/>
                </a:ext>
              </a:extLst>
            </p:cNvPr>
            <p:cNvSpPr/>
            <p:nvPr/>
          </p:nvSpPr>
          <p:spPr>
            <a:xfrm>
              <a:off x="8418984"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6" name="object 335">
              <a:extLst>
                <a:ext uri="{FF2B5EF4-FFF2-40B4-BE49-F238E27FC236}">
                  <a16:creationId xmlns:a16="http://schemas.microsoft.com/office/drawing/2014/main" id="{11BD3314-6F5B-431E-7651-D9EB0AA7F974}"/>
                </a:ext>
              </a:extLst>
            </p:cNvPr>
            <p:cNvSpPr/>
            <p:nvPr/>
          </p:nvSpPr>
          <p:spPr>
            <a:xfrm>
              <a:off x="836031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7" name="object 336">
              <a:extLst>
                <a:ext uri="{FF2B5EF4-FFF2-40B4-BE49-F238E27FC236}">
                  <a16:creationId xmlns:a16="http://schemas.microsoft.com/office/drawing/2014/main" id="{0C84BC4A-4B6F-946A-E3CD-A8A3FCE217D9}"/>
                </a:ext>
              </a:extLst>
            </p:cNvPr>
            <p:cNvSpPr/>
            <p:nvPr/>
          </p:nvSpPr>
          <p:spPr>
            <a:xfrm>
              <a:off x="8457673"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8" name="object 337">
              <a:extLst>
                <a:ext uri="{FF2B5EF4-FFF2-40B4-BE49-F238E27FC236}">
                  <a16:creationId xmlns:a16="http://schemas.microsoft.com/office/drawing/2014/main" id="{1F4CB224-5812-60EA-27E5-AFD17467E1EA}"/>
                </a:ext>
              </a:extLst>
            </p:cNvPr>
            <p:cNvSpPr/>
            <p:nvPr/>
          </p:nvSpPr>
          <p:spPr>
            <a:xfrm>
              <a:off x="839900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9" name="object 338">
              <a:extLst>
                <a:ext uri="{FF2B5EF4-FFF2-40B4-BE49-F238E27FC236}">
                  <a16:creationId xmlns:a16="http://schemas.microsoft.com/office/drawing/2014/main" id="{F90F876E-7F90-3746-C4AA-955184579340}"/>
                </a:ext>
              </a:extLst>
            </p:cNvPr>
            <p:cNvSpPr/>
            <p:nvPr/>
          </p:nvSpPr>
          <p:spPr>
            <a:xfrm>
              <a:off x="851343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0" name="object 339">
              <a:extLst>
                <a:ext uri="{FF2B5EF4-FFF2-40B4-BE49-F238E27FC236}">
                  <a16:creationId xmlns:a16="http://schemas.microsoft.com/office/drawing/2014/main" id="{6DA1BB84-0A30-6569-4A30-2854E48B2360}"/>
                </a:ext>
              </a:extLst>
            </p:cNvPr>
            <p:cNvSpPr/>
            <p:nvPr/>
          </p:nvSpPr>
          <p:spPr>
            <a:xfrm>
              <a:off x="845475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1" name="object 340">
              <a:extLst>
                <a:ext uri="{FF2B5EF4-FFF2-40B4-BE49-F238E27FC236}">
                  <a16:creationId xmlns:a16="http://schemas.microsoft.com/office/drawing/2014/main" id="{F141E915-4B0B-5DB6-5968-114F383AEE95}"/>
                </a:ext>
              </a:extLst>
            </p:cNvPr>
            <p:cNvSpPr/>
            <p:nvPr/>
          </p:nvSpPr>
          <p:spPr>
            <a:xfrm>
              <a:off x="852708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2" name="object 341">
              <a:extLst>
                <a:ext uri="{FF2B5EF4-FFF2-40B4-BE49-F238E27FC236}">
                  <a16:creationId xmlns:a16="http://schemas.microsoft.com/office/drawing/2014/main" id="{7D476D27-F0E6-504C-A93B-408775D7F420}"/>
                </a:ext>
              </a:extLst>
            </p:cNvPr>
            <p:cNvSpPr/>
            <p:nvPr/>
          </p:nvSpPr>
          <p:spPr>
            <a:xfrm>
              <a:off x="846841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3" name="object 342">
              <a:extLst>
                <a:ext uri="{FF2B5EF4-FFF2-40B4-BE49-F238E27FC236}">
                  <a16:creationId xmlns:a16="http://schemas.microsoft.com/office/drawing/2014/main" id="{A8C70E6E-6B6B-BFE1-03ED-AF5449C82F32}"/>
                </a:ext>
              </a:extLst>
            </p:cNvPr>
            <p:cNvSpPr/>
            <p:nvPr/>
          </p:nvSpPr>
          <p:spPr>
            <a:xfrm>
              <a:off x="856312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4" name="object 343">
              <a:extLst>
                <a:ext uri="{FF2B5EF4-FFF2-40B4-BE49-F238E27FC236}">
                  <a16:creationId xmlns:a16="http://schemas.microsoft.com/office/drawing/2014/main" id="{D9E21FB2-66E1-E761-8BA5-36BFCC228EB4}"/>
                </a:ext>
              </a:extLst>
            </p:cNvPr>
            <p:cNvSpPr/>
            <p:nvPr/>
          </p:nvSpPr>
          <p:spPr>
            <a:xfrm>
              <a:off x="8504448"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5" name="object 344">
              <a:extLst>
                <a:ext uri="{FF2B5EF4-FFF2-40B4-BE49-F238E27FC236}">
                  <a16:creationId xmlns:a16="http://schemas.microsoft.com/office/drawing/2014/main" id="{4E6E1F64-B8CB-E42F-3B8C-5C31F363894D}"/>
                </a:ext>
              </a:extLst>
            </p:cNvPr>
            <p:cNvSpPr/>
            <p:nvPr/>
          </p:nvSpPr>
          <p:spPr>
            <a:xfrm>
              <a:off x="860522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6" name="object 345">
              <a:extLst>
                <a:ext uri="{FF2B5EF4-FFF2-40B4-BE49-F238E27FC236}">
                  <a16:creationId xmlns:a16="http://schemas.microsoft.com/office/drawing/2014/main" id="{8AB48B11-CE7B-0F66-F7EE-958382EAF30D}"/>
                </a:ext>
              </a:extLst>
            </p:cNvPr>
            <p:cNvSpPr/>
            <p:nvPr/>
          </p:nvSpPr>
          <p:spPr>
            <a:xfrm>
              <a:off x="854654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7" name="object 346">
              <a:extLst>
                <a:ext uri="{FF2B5EF4-FFF2-40B4-BE49-F238E27FC236}">
                  <a16:creationId xmlns:a16="http://schemas.microsoft.com/office/drawing/2014/main" id="{188E3F27-A1DF-9C30-9314-F88A81DB22F6}"/>
                </a:ext>
              </a:extLst>
            </p:cNvPr>
            <p:cNvSpPr/>
            <p:nvPr/>
          </p:nvSpPr>
          <p:spPr>
            <a:xfrm>
              <a:off x="865529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8" name="object 347">
              <a:extLst>
                <a:ext uri="{FF2B5EF4-FFF2-40B4-BE49-F238E27FC236}">
                  <a16:creationId xmlns:a16="http://schemas.microsoft.com/office/drawing/2014/main" id="{0BF817CB-979A-0D9F-C82B-6A3116365D6A}"/>
                </a:ext>
              </a:extLst>
            </p:cNvPr>
            <p:cNvSpPr/>
            <p:nvPr/>
          </p:nvSpPr>
          <p:spPr>
            <a:xfrm>
              <a:off x="8596619"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9" name="object 348">
              <a:extLst>
                <a:ext uri="{FF2B5EF4-FFF2-40B4-BE49-F238E27FC236}">
                  <a16:creationId xmlns:a16="http://schemas.microsoft.com/office/drawing/2014/main" id="{32F439E6-C501-79AB-585B-61F016B849EB}"/>
                </a:ext>
              </a:extLst>
            </p:cNvPr>
            <p:cNvSpPr/>
            <p:nvPr/>
          </p:nvSpPr>
          <p:spPr>
            <a:xfrm>
              <a:off x="872242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0" name="object 349">
              <a:extLst>
                <a:ext uri="{FF2B5EF4-FFF2-40B4-BE49-F238E27FC236}">
                  <a16:creationId xmlns:a16="http://schemas.microsoft.com/office/drawing/2014/main" id="{CFAF74BD-799E-D807-22DE-BECC8FB62817}"/>
                </a:ext>
              </a:extLst>
            </p:cNvPr>
            <p:cNvSpPr/>
            <p:nvPr/>
          </p:nvSpPr>
          <p:spPr>
            <a:xfrm>
              <a:off x="866375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1" name="object 350">
              <a:extLst>
                <a:ext uri="{FF2B5EF4-FFF2-40B4-BE49-F238E27FC236}">
                  <a16:creationId xmlns:a16="http://schemas.microsoft.com/office/drawing/2014/main" id="{533C51F9-BFC6-7090-5E97-A4089F2C72CF}"/>
                </a:ext>
              </a:extLst>
            </p:cNvPr>
            <p:cNvSpPr/>
            <p:nvPr/>
          </p:nvSpPr>
          <p:spPr>
            <a:xfrm>
              <a:off x="877363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2" name="object 351">
              <a:extLst>
                <a:ext uri="{FF2B5EF4-FFF2-40B4-BE49-F238E27FC236}">
                  <a16:creationId xmlns:a16="http://schemas.microsoft.com/office/drawing/2014/main" id="{88E00945-CF8F-7AB9-D57F-A9AEF92576B1}"/>
                </a:ext>
              </a:extLst>
            </p:cNvPr>
            <p:cNvSpPr/>
            <p:nvPr/>
          </p:nvSpPr>
          <p:spPr>
            <a:xfrm>
              <a:off x="871496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3" name="object 352">
              <a:extLst>
                <a:ext uri="{FF2B5EF4-FFF2-40B4-BE49-F238E27FC236}">
                  <a16:creationId xmlns:a16="http://schemas.microsoft.com/office/drawing/2014/main" id="{7D9E6AF4-F251-D173-6A77-6D6A79133C75}"/>
                </a:ext>
              </a:extLst>
            </p:cNvPr>
            <p:cNvSpPr/>
            <p:nvPr/>
          </p:nvSpPr>
          <p:spPr>
            <a:xfrm>
              <a:off x="8813463"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4" name="object 353">
              <a:extLst>
                <a:ext uri="{FF2B5EF4-FFF2-40B4-BE49-F238E27FC236}">
                  <a16:creationId xmlns:a16="http://schemas.microsoft.com/office/drawing/2014/main" id="{A9F36F9E-F370-19B3-AB59-D5502B4213EC}"/>
                </a:ext>
              </a:extLst>
            </p:cNvPr>
            <p:cNvSpPr/>
            <p:nvPr/>
          </p:nvSpPr>
          <p:spPr>
            <a:xfrm>
              <a:off x="875479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5" name="object 354">
              <a:extLst>
                <a:ext uri="{FF2B5EF4-FFF2-40B4-BE49-F238E27FC236}">
                  <a16:creationId xmlns:a16="http://schemas.microsoft.com/office/drawing/2014/main" id="{9E9BF586-1F87-33C8-7002-2A94439D5F20}"/>
                </a:ext>
              </a:extLst>
            </p:cNvPr>
            <p:cNvSpPr/>
            <p:nvPr/>
          </p:nvSpPr>
          <p:spPr>
            <a:xfrm>
              <a:off x="8857462"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6" name="object 355">
              <a:extLst>
                <a:ext uri="{FF2B5EF4-FFF2-40B4-BE49-F238E27FC236}">
                  <a16:creationId xmlns:a16="http://schemas.microsoft.com/office/drawing/2014/main" id="{0D58A7D2-3883-0676-D6BF-6F3CBCDA9911}"/>
                </a:ext>
              </a:extLst>
            </p:cNvPr>
            <p:cNvSpPr/>
            <p:nvPr/>
          </p:nvSpPr>
          <p:spPr>
            <a:xfrm>
              <a:off x="879879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7" name="object 356">
              <a:extLst>
                <a:ext uri="{FF2B5EF4-FFF2-40B4-BE49-F238E27FC236}">
                  <a16:creationId xmlns:a16="http://schemas.microsoft.com/office/drawing/2014/main" id="{C7EE9292-3625-D5CA-B171-78875A44E479}"/>
                </a:ext>
              </a:extLst>
            </p:cNvPr>
            <p:cNvSpPr/>
            <p:nvPr/>
          </p:nvSpPr>
          <p:spPr>
            <a:xfrm>
              <a:off x="887111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8" name="object 357">
              <a:extLst>
                <a:ext uri="{FF2B5EF4-FFF2-40B4-BE49-F238E27FC236}">
                  <a16:creationId xmlns:a16="http://schemas.microsoft.com/office/drawing/2014/main" id="{890E9823-136A-E7E9-C9F9-7644F7383550}"/>
                </a:ext>
              </a:extLst>
            </p:cNvPr>
            <p:cNvSpPr/>
            <p:nvPr/>
          </p:nvSpPr>
          <p:spPr>
            <a:xfrm>
              <a:off x="881244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9" name="object 358">
              <a:extLst>
                <a:ext uri="{FF2B5EF4-FFF2-40B4-BE49-F238E27FC236}">
                  <a16:creationId xmlns:a16="http://schemas.microsoft.com/office/drawing/2014/main" id="{AB276C64-BCBB-6632-9181-0C01123480C0}"/>
                </a:ext>
              </a:extLst>
            </p:cNvPr>
            <p:cNvSpPr/>
            <p:nvPr/>
          </p:nvSpPr>
          <p:spPr>
            <a:xfrm>
              <a:off x="888704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0" name="object 359">
              <a:extLst>
                <a:ext uri="{FF2B5EF4-FFF2-40B4-BE49-F238E27FC236}">
                  <a16:creationId xmlns:a16="http://schemas.microsoft.com/office/drawing/2014/main" id="{3085688E-9C17-A396-8022-E1ADF90440FD}"/>
                </a:ext>
              </a:extLst>
            </p:cNvPr>
            <p:cNvSpPr/>
            <p:nvPr/>
          </p:nvSpPr>
          <p:spPr>
            <a:xfrm>
              <a:off x="882837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1" name="object 360">
              <a:extLst>
                <a:ext uri="{FF2B5EF4-FFF2-40B4-BE49-F238E27FC236}">
                  <a16:creationId xmlns:a16="http://schemas.microsoft.com/office/drawing/2014/main" id="{5E12BB40-C612-7661-5963-8A45C3C006A6}"/>
                </a:ext>
              </a:extLst>
            </p:cNvPr>
            <p:cNvSpPr/>
            <p:nvPr/>
          </p:nvSpPr>
          <p:spPr>
            <a:xfrm>
              <a:off x="892460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2" name="object 361">
              <a:extLst>
                <a:ext uri="{FF2B5EF4-FFF2-40B4-BE49-F238E27FC236}">
                  <a16:creationId xmlns:a16="http://schemas.microsoft.com/office/drawing/2014/main" id="{E8385173-C2D1-5F59-4C55-4F10CA1ED145}"/>
                </a:ext>
              </a:extLst>
            </p:cNvPr>
            <p:cNvSpPr/>
            <p:nvPr/>
          </p:nvSpPr>
          <p:spPr>
            <a:xfrm>
              <a:off x="886592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3" name="object 362">
              <a:extLst>
                <a:ext uri="{FF2B5EF4-FFF2-40B4-BE49-F238E27FC236}">
                  <a16:creationId xmlns:a16="http://schemas.microsoft.com/office/drawing/2014/main" id="{8D06800B-E704-C10C-31D4-D93E8EA3DD54}"/>
                </a:ext>
              </a:extLst>
            </p:cNvPr>
            <p:cNvSpPr/>
            <p:nvPr/>
          </p:nvSpPr>
          <p:spPr>
            <a:xfrm>
              <a:off x="893825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4" name="object 363">
              <a:extLst>
                <a:ext uri="{FF2B5EF4-FFF2-40B4-BE49-F238E27FC236}">
                  <a16:creationId xmlns:a16="http://schemas.microsoft.com/office/drawing/2014/main" id="{B639E759-C755-EEAA-520A-6CC18BC568B7}"/>
                </a:ext>
              </a:extLst>
            </p:cNvPr>
            <p:cNvSpPr/>
            <p:nvPr/>
          </p:nvSpPr>
          <p:spPr>
            <a:xfrm>
              <a:off x="8879581"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5" name="object 364">
              <a:extLst>
                <a:ext uri="{FF2B5EF4-FFF2-40B4-BE49-F238E27FC236}">
                  <a16:creationId xmlns:a16="http://schemas.microsoft.com/office/drawing/2014/main" id="{542922BD-C383-C033-D0C3-667225B9FABB}"/>
                </a:ext>
              </a:extLst>
            </p:cNvPr>
            <p:cNvSpPr/>
            <p:nvPr/>
          </p:nvSpPr>
          <p:spPr>
            <a:xfrm>
              <a:off x="8969356"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6" name="object 365">
              <a:extLst>
                <a:ext uri="{FF2B5EF4-FFF2-40B4-BE49-F238E27FC236}">
                  <a16:creationId xmlns:a16="http://schemas.microsoft.com/office/drawing/2014/main" id="{38AF1BEB-AC1A-88D4-AB06-6D74B0E261FB}"/>
                </a:ext>
              </a:extLst>
            </p:cNvPr>
            <p:cNvSpPr/>
            <p:nvPr/>
          </p:nvSpPr>
          <p:spPr>
            <a:xfrm>
              <a:off x="8910684"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7" name="object 366">
              <a:extLst>
                <a:ext uri="{FF2B5EF4-FFF2-40B4-BE49-F238E27FC236}">
                  <a16:creationId xmlns:a16="http://schemas.microsoft.com/office/drawing/2014/main" id="{B81F0C90-E65D-417E-7A43-5C2A3E75E1EB}"/>
                </a:ext>
              </a:extLst>
            </p:cNvPr>
            <p:cNvSpPr/>
            <p:nvPr/>
          </p:nvSpPr>
          <p:spPr>
            <a:xfrm>
              <a:off x="901373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8" name="object 367">
              <a:extLst>
                <a:ext uri="{FF2B5EF4-FFF2-40B4-BE49-F238E27FC236}">
                  <a16:creationId xmlns:a16="http://schemas.microsoft.com/office/drawing/2014/main" id="{9E52AA45-0D7B-1455-646C-47C7025B4B14}"/>
                </a:ext>
              </a:extLst>
            </p:cNvPr>
            <p:cNvSpPr/>
            <p:nvPr/>
          </p:nvSpPr>
          <p:spPr>
            <a:xfrm>
              <a:off x="895506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9" name="object 368">
              <a:extLst>
                <a:ext uri="{FF2B5EF4-FFF2-40B4-BE49-F238E27FC236}">
                  <a16:creationId xmlns:a16="http://schemas.microsoft.com/office/drawing/2014/main" id="{D702EE4A-A4AA-A411-A51D-2F4CEA57BEF8}"/>
                </a:ext>
              </a:extLst>
            </p:cNvPr>
            <p:cNvSpPr/>
            <p:nvPr/>
          </p:nvSpPr>
          <p:spPr>
            <a:xfrm>
              <a:off x="9074804"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0" name="object 369">
              <a:extLst>
                <a:ext uri="{FF2B5EF4-FFF2-40B4-BE49-F238E27FC236}">
                  <a16:creationId xmlns:a16="http://schemas.microsoft.com/office/drawing/2014/main" id="{C33C35F4-6603-207B-68D2-335FC8D9370E}"/>
                </a:ext>
              </a:extLst>
            </p:cNvPr>
            <p:cNvSpPr/>
            <p:nvPr/>
          </p:nvSpPr>
          <p:spPr>
            <a:xfrm>
              <a:off x="9016132"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1" name="object 370">
              <a:extLst>
                <a:ext uri="{FF2B5EF4-FFF2-40B4-BE49-F238E27FC236}">
                  <a16:creationId xmlns:a16="http://schemas.microsoft.com/office/drawing/2014/main" id="{DD005D6A-0293-7260-6858-46B3B528B362}"/>
                </a:ext>
              </a:extLst>
            </p:cNvPr>
            <p:cNvSpPr/>
            <p:nvPr/>
          </p:nvSpPr>
          <p:spPr>
            <a:xfrm>
              <a:off x="9180251"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2" name="object 371">
              <a:extLst>
                <a:ext uri="{FF2B5EF4-FFF2-40B4-BE49-F238E27FC236}">
                  <a16:creationId xmlns:a16="http://schemas.microsoft.com/office/drawing/2014/main" id="{682EADCA-5744-FA53-B68F-83F1B0D6E405}"/>
                </a:ext>
              </a:extLst>
            </p:cNvPr>
            <p:cNvSpPr/>
            <p:nvPr/>
          </p:nvSpPr>
          <p:spPr>
            <a:xfrm>
              <a:off x="912157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3" name="object 372">
              <a:extLst>
                <a:ext uri="{FF2B5EF4-FFF2-40B4-BE49-F238E27FC236}">
                  <a16:creationId xmlns:a16="http://schemas.microsoft.com/office/drawing/2014/main" id="{C737406D-7B10-634A-EAE8-D1BE304E0B8F}"/>
                </a:ext>
              </a:extLst>
            </p:cNvPr>
            <p:cNvSpPr/>
            <p:nvPr/>
          </p:nvSpPr>
          <p:spPr>
            <a:xfrm>
              <a:off x="9228045"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4" name="object 373">
              <a:extLst>
                <a:ext uri="{FF2B5EF4-FFF2-40B4-BE49-F238E27FC236}">
                  <a16:creationId xmlns:a16="http://schemas.microsoft.com/office/drawing/2014/main" id="{22E7DF8B-7666-0221-B491-623E13ED07F4}"/>
                </a:ext>
              </a:extLst>
            </p:cNvPr>
            <p:cNvSpPr/>
            <p:nvPr/>
          </p:nvSpPr>
          <p:spPr>
            <a:xfrm>
              <a:off x="9169370"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5" name="object 374">
              <a:extLst>
                <a:ext uri="{FF2B5EF4-FFF2-40B4-BE49-F238E27FC236}">
                  <a16:creationId xmlns:a16="http://schemas.microsoft.com/office/drawing/2014/main" id="{7C779D6C-CB6D-79ED-25DE-DA7FAA2816FF}"/>
                </a:ext>
              </a:extLst>
            </p:cNvPr>
            <p:cNvSpPr/>
            <p:nvPr/>
          </p:nvSpPr>
          <p:spPr>
            <a:xfrm>
              <a:off x="9236768"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6" name="object 375">
              <a:extLst>
                <a:ext uri="{FF2B5EF4-FFF2-40B4-BE49-F238E27FC236}">
                  <a16:creationId xmlns:a16="http://schemas.microsoft.com/office/drawing/2014/main" id="{C3617E64-A35F-AA14-2DF2-9B77BAD9149E}"/>
                </a:ext>
              </a:extLst>
            </p:cNvPr>
            <p:cNvSpPr/>
            <p:nvPr/>
          </p:nvSpPr>
          <p:spPr>
            <a:xfrm>
              <a:off x="9178095"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7" name="object 376">
              <a:extLst>
                <a:ext uri="{FF2B5EF4-FFF2-40B4-BE49-F238E27FC236}">
                  <a16:creationId xmlns:a16="http://schemas.microsoft.com/office/drawing/2014/main" id="{F6663593-5A87-A29B-1E53-76E569036FEA}"/>
                </a:ext>
              </a:extLst>
            </p:cNvPr>
            <p:cNvSpPr/>
            <p:nvPr/>
          </p:nvSpPr>
          <p:spPr>
            <a:xfrm>
              <a:off x="9263319"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8" name="object 377">
              <a:extLst>
                <a:ext uri="{FF2B5EF4-FFF2-40B4-BE49-F238E27FC236}">
                  <a16:creationId xmlns:a16="http://schemas.microsoft.com/office/drawing/2014/main" id="{10914855-4FC7-5840-AF84-17A3FC668908}"/>
                </a:ext>
              </a:extLst>
            </p:cNvPr>
            <p:cNvSpPr/>
            <p:nvPr/>
          </p:nvSpPr>
          <p:spPr>
            <a:xfrm>
              <a:off x="9204646"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9" name="object 378">
              <a:extLst>
                <a:ext uri="{FF2B5EF4-FFF2-40B4-BE49-F238E27FC236}">
                  <a16:creationId xmlns:a16="http://schemas.microsoft.com/office/drawing/2014/main" id="{49D41EEE-9622-5631-4640-01B55D8C4934}"/>
                </a:ext>
              </a:extLst>
            </p:cNvPr>
            <p:cNvSpPr/>
            <p:nvPr/>
          </p:nvSpPr>
          <p:spPr>
            <a:xfrm>
              <a:off x="9273560"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0" name="object 379">
              <a:extLst>
                <a:ext uri="{FF2B5EF4-FFF2-40B4-BE49-F238E27FC236}">
                  <a16:creationId xmlns:a16="http://schemas.microsoft.com/office/drawing/2014/main" id="{859A29A3-7276-3922-C772-139E2AD295C8}"/>
                </a:ext>
              </a:extLst>
            </p:cNvPr>
            <p:cNvSpPr/>
            <p:nvPr/>
          </p:nvSpPr>
          <p:spPr>
            <a:xfrm>
              <a:off x="9214887"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1" name="object 380">
              <a:extLst>
                <a:ext uri="{FF2B5EF4-FFF2-40B4-BE49-F238E27FC236}">
                  <a16:creationId xmlns:a16="http://schemas.microsoft.com/office/drawing/2014/main" id="{409EAA13-74D5-821F-232A-79B9422BF207}"/>
                </a:ext>
              </a:extLst>
            </p:cNvPr>
            <p:cNvSpPr/>
            <p:nvPr/>
          </p:nvSpPr>
          <p:spPr>
            <a:xfrm>
              <a:off x="9324767" y="3344049"/>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2" name="object 381">
              <a:extLst>
                <a:ext uri="{FF2B5EF4-FFF2-40B4-BE49-F238E27FC236}">
                  <a16:creationId xmlns:a16="http://schemas.microsoft.com/office/drawing/2014/main" id="{D9716681-9AE8-03E7-498D-B466AAF9384C}"/>
                </a:ext>
              </a:extLst>
            </p:cNvPr>
            <p:cNvSpPr/>
            <p:nvPr/>
          </p:nvSpPr>
          <p:spPr>
            <a:xfrm>
              <a:off x="9266093" y="3402715"/>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3" name="object 382">
              <a:extLst>
                <a:ext uri="{FF2B5EF4-FFF2-40B4-BE49-F238E27FC236}">
                  <a16:creationId xmlns:a16="http://schemas.microsoft.com/office/drawing/2014/main" id="{DACFE86D-C793-D5A7-43BD-502E1C60CF9C}"/>
                </a:ext>
              </a:extLst>
            </p:cNvPr>
            <p:cNvSpPr/>
            <p:nvPr/>
          </p:nvSpPr>
          <p:spPr>
            <a:xfrm>
              <a:off x="936004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4" name="object 383">
              <a:extLst>
                <a:ext uri="{FF2B5EF4-FFF2-40B4-BE49-F238E27FC236}">
                  <a16:creationId xmlns:a16="http://schemas.microsoft.com/office/drawing/2014/main" id="{7101F3F8-414F-FA63-535C-26D8DB34CD5B}"/>
                </a:ext>
              </a:extLst>
            </p:cNvPr>
            <p:cNvSpPr/>
            <p:nvPr/>
          </p:nvSpPr>
          <p:spPr>
            <a:xfrm>
              <a:off x="930137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5" name="object 384">
              <a:extLst>
                <a:ext uri="{FF2B5EF4-FFF2-40B4-BE49-F238E27FC236}">
                  <a16:creationId xmlns:a16="http://schemas.microsoft.com/office/drawing/2014/main" id="{3F99800E-2B48-F817-2993-357278A8B300}"/>
                </a:ext>
              </a:extLst>
            </p:cNvPr>
            <p:cNvSpPr/>
            <p:nvPr/>
          </p:nvSpPr>
          <p:spPr>
            <a:xfrm>
              <a:off x="942604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6" name="object 385">
              <a:extLst>
                <a:ext uri="{FF2B5EF4-FFF2-40B4-BE49-F238E27FC236}">
                  <a16:creationId xmlns:a16="http://schemas.microsoft.com/office/drawing/2014/main" id="{B50F1B7C-2A3B-122A-6A01-C98395759BFB}"/>
                </a:ext>
              </a:extLst>
            </p:cNvPr>
            <p:cNvSpPr/>
            <p:nvPr/>
          </p:nvSpPr>
          <p:spPr>
            <a:xfrm>
              <a:off x="9367372"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7" name="object 386">
              <a:extLst>
                <a:ext uri="{FF2B5EF4-FFF2-40B4-BE49-F238E27FC236}">
                  <a16:creationId xmlns:a16="http://schemas.microsoft.com/office/drawing/2014/main" id="{67CD6896-1448-885E-10A7-305A540BD891}"/>
                </a:ext>
              </a:extLst>
            </p:cNvPr>
            <p:cNvSpPr/>
            <p:nvPr/>
          </p:nvSpPr>
          <p:spPr>
            <a:xfrm>
              <a:off x="947421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8" name="object 387">
              <a:extLst>
                <a:ext uri="{FF2B5EF4-FFF2-40B4-BE49-F238E27FC236}">
                  <a16:creationId xmlns:a16="http://schemas.microsoft.com/office/drawing/2014/main" id="{EA5DCBB2-4AE2-67CE-0E5D-0584E3AB03F2}"/>
                </a:ext>
              </a:extLst>
            </p:cNvPr>
            <p:cNvSpPr/>
            <p:nvPr/>
          </p:nvSpPr>
          <p:spPr>
            <a:xfrm>
              <a:off x="941554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9" name="object 388">
              <a:extLst>
                <a:ext uri="{FF2B5EF4-FFF2-40B4-BE49-F238E27FC236}">
                  <a16:creationId xmlns:a16="http://schemas.microsoft.com/office/drawing/2014/main" id="{924987AD-99AC-9DBB-4926-E626DE521502}"/>
                </a:ext>
              </a:extLst>
            </p:cNvPr>
            <p:cNvSpPr/>
            <p:nvPr/>
          </p:nvSpPr>
          <p:spPr>
            <a:xfrm>
              <a:off x="9488253"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0" name="object 389">
              <a:extLst>
                <a:ext uri="{FF2B5EF4-FFF2-40B4-BE49-F238E27FC236}">
                  <a16:creationId xmlns:a16="http://schemas.microsoft.com/office/drawing/2014/main" id="{59D9E42C-6A84-228B-0EE0-9433F92F8753}"/>
                </a:ext>
              </a:extLst>
            </p:cNvPr>
            <p:cNvSpPr/>
            <p:nvPr/>
          </p:nvSpPr>
          <p:spPr>
            <a:xfrm>
              <a:off x="9429578"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1" name="object 390">
              <a:extLst>
                <a:ext uri="{FF2B5EF4-FFF2-40B4-BE49-F238E27FC236}">
                  <a16:creationId xmlns:a16="http://schemas.microsoft.com/office/drawing/2014/main" id="{344E877C-984D-D222-2F45-89F7B4F2B5CF}"/>
                </a:ext>
              </a:extLst>
            </p:cNvPr>
            <p:cNvSpPr/>
            <p:nvPr/>
          </p:nvSpPr>
          <p:spPr>
            <a:xfrm>
              <a:off x="9617217"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2" name="object 391">
              <a:extLst>
                <a:ext uri="{FF2B5EF4-FFF2-40B4-BE49-F238E27FC236}">
                  <a16:creationId xmlns:a16="http://schemas.microsoft.com/office/drawing/2014/main" id="{F4839380-BCEE-99F7-0782-CBBC5FEF72C5}"/>
                </a:ext>
              </a:extLst>
            </p:cNvPr>
            <p:cNvSpPr/>
            <p:nvPr/>
          </p:nvSpPr>
          <p:spPr>
            <a:xfrm>
              <a:off x="955854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3" name="object 392">
              <a:extLst>
                <a:ext uri="{FF2B5EF4-FFF2-40B4-BE49-F238E27FC236}">
                  <a16:creationId xmlns:a16="http://schemas.microsoft.com/office/drawing/2014/main" id="{864E6C51-A31D-D8D6-C7EE-7B73A85FDB85}"/>
                </a:ext>
              </a:extLst>
            </p:cNvPr>
            <p:cNvSpPr/>
            <p:nvPr/>
          </p:nvSpPr>
          <p:spPr>
            <a:xfrm>
              <a:off x="9642250"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4" name="object 393">
              <a:extLst>
                <a:ext uri="{FF2B5EF4-FFF2-40B4-BE49-F238E27FC236}">
                  <a16:creationId xmlns:a16="http://schemas.microsoft.com/office/drawing/2014/main" id="{50248050-B283-A149-025D-7AFCB63D5091}"/>
                </a:ext>
              </a:extLst>
            </p:cNvPr>
            <p:cNvSpPr/>
            <p:nvPr/>
          </p:nvSpPr>
          <p:spPr>
            <a:xfrm>
              <a:off x="9583578"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5" name="object 394">
              <a:extLst>
                <a:ext uri="{FF2B5EF4-FFF2-40B4-BE49-F238E27FC236}">
                  <a16:creationId xmlns:a16="http://schemas.microsoft.com/office/drawing/2014/main" id="{E5340CCC-FE56-2634-0FBC-07151FF6FE54}"/>
                </a:ext>
              </a:extLst>
            </p:cNvPr>
            <p:cNvSpPr/>
            <p:nvPr/>
          </p:nvSpPr>
          <p:spPr>
            <a:xfrm>
              <a:off x="9664631"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6" name="object 395">
              <a:extLst>
                <a:ext uri="{FF2B5EF4-FFF2-40B4-BE49-F238E27FC236}">
                  <a16:creationId xmlns:a16="http://schemas.microsoft.com/office/drawing/2014/main" id="{C2902826-4782-0537-97AD-51A8A2C93619}"/>
                </a:ext>
              </a:extLst>
            </p:cNvPr>
            <p:cNvSpPr/>
            <p:nvPr/>
          </p:nvSpPr>
          <p:spPr>
            <a:xfrm>
              <a:off x="9605955"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7" name="object 396">
              <a:extLst>
                <a:ext uri="{FF2B5EF4-FFF2-40B4-BE49-F238E27FC236}">
                  <a16:creationId xmlns:a16="http://schemas.microsoft.com/office/drawing/2014/main" id="{E5F9284E-B4D4-BCC3-270B-A24D5688091F}"/>
                </a:ext>
              </a:extLst>
            </p:cNvPr>
            <p:cNvSpPr/>
            <p:nvPr/>
          </p:nvSpPr>
          <p:spPr>
            <a:xfrm>
              <a:off x="9694974"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8" name="object 397">
              <a:extLst>
                <a:ext uri="{FF2B5EF4-FFF2-40B4-BE49-F238E27FC236}">
                  <a16:creationId xmlns:a16="http://schemas.microsoft.com/office/drawing/2014/main" id="{B350FEB8-984F-F06F-4271-C01914EB05AB}"/>
                </a:ext>
              </a:extLst>
            </p:cNvPr>
            <p:cNvSpPr/>
            <p:nvPr/>
          </p:nvSpPr>
          <p:spPr>
            <a:xfrm>
              <a:off x="9636300"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9" name="object 398">
              <a:extLst>
                <a:ext uri="{FF2B5EF4-FFF2-40B4-BE49-F238E27FC236}">
                  <a16:creationId xmlns:a16="http://schemas.microsoft.com/office/drawing/2014/main" id="{13FC73ED-9C52-0B70-98B4-BC47DF239D59}"/>
                </a:ext>
              </a:extLst>
            </p:cNvPr>
            <p:cNvSpPr/>
            <p:nvPr/>
          </p:nvSpPr>
          <p:spPr>
            <a:xfrm>
              <a:off x="983114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0" name="object 399">
              <a:extLst>
                <a:ext uri="{FF2B5EF4-FFF2-40B4-BE49-F238E27FC236}">
                  <a16:creationId xmlns:a16="http://schemas.microsoft.com/office/drawing/2014/main" id="{1ECD1437-594D-C8E6-727B-72E405EF219A}"/>
                </a:ext>
              </a:extLst>
            </p:cNvPr>
            <p:cNvSpPr/>
            <p:nvPr/>
          </p:nvSpPr>
          <p:spPr>
            <a:xfrm>
              <a:off x="9772471"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1" name="object 400">
              <a:extLst>
                <a:ext uri="{FF2B5EF4-FFF2-40B4-BE49-F238E27FC236}">
                  <a16:creationId xmlns:a16="http://schemas.microsoft.com/office/drawing/2014/main" id="{7784F5F7-0B42-14BD-095C-7D71997DC12F}"/>
                </a:ext>
              </a:extLst>
            </p:cNvPr>
            <p:cNvSpPr/>
            <p:nvPr/>
          </p:nvSpPr>
          <p:spPr>
            <a:xfrm>
              <a:off x="9872870"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2" name="object 401">
              <a:extLst>
                <a:ext uri="{FF2B5EF4-FFF2-40B4-BE49-F238E27FC236}">
                  <a16:creationId xmlns:a16="http://schemas.microsoft.com/office/drawing/2014/main" id="{CE7944D4-953C-F31B-264B-94F5FDC6EC00}"/>
                </a:ext>
              </a:extLst>
            </p:cNvPr>
            <p:cNvSpPr/>
            <p:nvPr/>
          </p:nvSpPr>
          <p:spPr>
            <a:xfrm>
              <a:off x="9814196"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3" name="object 412">
              <a:extLst>
                <a:ext uri="{FF2B5EF4-FFF2-40B4-BE49-F238E27FC236}">
                  <a16:creationId xmlns:a16="http://schemas.microsoft.com/office/drawing/2014/main" id="{683CC964-7868-5F68-3662-7F8877706F1B}"/>
                </a:ext>
              </a:extLst>
            </p:cNvPr>
            <p:cNvSpPr/>
            <p:nvPr/>
          </p:nvSpPr>
          <p:spPr>
            <a:xfrm>
              <a:off x="3413352" y="2002845"/>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4" name="object 413">
              <a:extLst>
                <a:ext uri="{FF2B5EF4-FFF2-40B4-BE49-F238E27FC236}">
                  <a16:creationId xmlns:a16="http://schemas.microsoft.com/office/drawing/2014/main" id="{0829723F-07F7-997D-EC0B-86F10EC23303}"/>
                </a:ext>
              </a:extLst>
            </p:cNvPr>
            <p:cNvSpPr/>
            <p:nvPr/>
          </p:nvSpPr>
          <p:spPr>
            <a:xfrm>
              <a:off x="3354680" y="2061510"/>
              <a:ext cx="117505" cy="0"/>
            </a:xfrm>
            <a:custGeom>
              <a:avLst/>
              <a:gdLst/>
              <a:ahLst/>
              <a:cxnLst/>
              <a:rect l="l" t="t" r="r" b="b"/>
              <a:pathLst>
                <a:path w="72390">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5" name="object 414">
              <a:extLst>
                <a:ext uri="{FF2B5EF4-FFF2-40B4-BE49-F238E27FC236}">
                  <a16:creationId xmlns:a16="http://schemas.microsoft.com/office/drawing/2014/main" id="{F32F40A2-3080-FC3E-D1B2-B8182CA869FB}"/>
                </a:ext>
              </a:extLst>
            </p:cNvPr>
            <p:cNvSpPr/>
            <p:nvPr/>
          </p:nvSpPr>
          <p:spPr>
            <a:xfrm>
              <a:off x="4950845" y="29009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6" name="object 415">
              <a:extLst>
                <a:ext uri="{FF2B5EF4-FFF2-40B4-BE49-F238E27FC236}">
                  <a16:creationId xmlns:a16="http://schemas.microsoft.com/office/drawing/2014/main" id="{33AA37B5-3ABC-E2DA-194C-8554AD5FDD44}"/>
                </a:ext>
              </a:extLst>
            </p:cNvPr>
            <p:cNvSpPr/>
            <p:nvPr/>
          </p:nvSpPr>
          <p:spPr>
            <a:xfrm>
              <a:off x="4892173" y="295963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7" name="object 416">
              <a:extLst>
                <a:ext uri="{FF2B5EF4-FFF2-40B4-BE49-F238E27FC236}">
                  <a16:creationId xmlns:a16="http://schemas.microsoft.com/office/drawing/2014/main" id="{E05EBE44-EC76-BB9C-F938-85EC0AA07A4B}"/>
                </a:ext>
              </a:extLst>
            </p:cNvPr>
            <p:cNvSpPr/>
            <p:nvPr/>
          </p:nvSpPr>
          <p:spPr>
            <a:xfrm>
              <a:off x="5037832" y="2900968"/>
              <a:ext cx="0" cy="117505"/>
            </a:xfrm>
            <a:custGeom>
              <a:avLst/>
              <a:gdLst/>
              <a:ahLst/>
              <a:cxnLst/>
              <a:rect l="l" t="t" r="r" b="b"/>
              <a:pathLst>
                <a:path h="72390">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8" name="object 417">
              <a:extLst>
                <a:ext uri="{FF2B5EF4-FFF2-40B4-BE49-F238E27FC236}">
                  <a16:creationId xmlns:a16="http://schemas.microsoft.com/office/drawing/2014/main" id="{0E0A4CE4-5ACE-B77A-665D-A449C30B64FF}"/>
                </a:ext>
              </a:extLst>
            </p:cNvPr>
            <p:cNvSpPr/>
            <p:nvPr/>
          </p:nvSpPr>
          <p:spPr>
            <a:xfrm>
              <a:off x="4979159" y="2959636"/>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9" name="object 418">
              <a:extLst>
                <a:ext uri="{FF2B5EF4-FFF2-40B4-BE49-F238E27FC236}">
                  <a16:creationId xmlns:a16="http://schemas.microsoft.com/office/drawing/2014/main" id="{59079F93-8C59-3FCE-F77D-90190730E6AE}"/>
                </a:ext>
              </a:extLst>
            </p:cNvPr>
            <p:cNvSpPr/>
            <p:nvPr/>
          </p:nvSpPr>
          <p:spPr>
            <a:xfrm>
              <a:off x="1012662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0" name="object 419">
              <a:extLst>
                <a:ext uri="{FF2B5EF4-FFF2-40B4-BE49-F238E27FC236}">
                  <a16:creationId xmlns:a16="http://schemas.microsoft.com/office/drawing/2014/main" id="{F17FBA2D-AF7F-7D25-52E4-0DB0995977D5}"/>
                </a:ext>
              </a:extLst>
            </p:cNvPr>
            <p:cNvSpPr/>
            <p:nvPr/>
          </p:nvSpPr>
          <p:spPr>
            <a:xfrm>
              <a:off x="10067951"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1" name="object 420">
              <a:extLst>
                <a:ext uri="{FF2B5EF4-FFF2-40B4-BE49-F238E27FC236}">
                  <a16:creationId xmlns:a16="http://schemas.microsoft.com/office/drawing/2014/main" id="{30D7A485-AB42-7F2B-D31D-64FDD123C100}"/>
                </a:ext>
              </a:extLst>
            </p:cNvPr>
            <p:cNvSpPr/>
            <p:nvPr/>
          </p:nvSpPr>
          <p:spPr>
            <a:xfrm>
              <a:off x="10325764"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2" name="object 421">
              <a:extLst>
                <a:ext uri="{FF2B5EF4-FFF2-40B4-BE49-F238E27FC236}">
                  <a16:creationId xmlns:a16="http://schemas.microsoft.com/office/drawing/2014/main" id="{62487164-E13C-33C9-7024-29BCDCFFDFD4}"/>
                </a:ext>
              </a:extLst>
            </p:cNvPr>
            <p:cNvSpPr/>
            <p:nvPr/>
          </p:nvSpPr>
          <p:spPr>
            <a:xfrm>
              <a:off x="10267089"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3" name="object 422">
              <a:extLst>
                <a:ext uri="{FF2B5EF4-FFF2-40B4-BE49-F238E27FC236}">
                  <a16:creationId xmlns:a16="http://schemas.microsoft.com/office/drawing/2014/main" id="{354F8482-4297-4720-9731-1F07E7C93C37}"/>
                </a:ext>
              </a:extLst>
            </p:cNvPr>
            <p:cNvSpPr/>
            <p:nvPr/>
          </p:nvSpPr>
          <p:spPr>
            <a:xfrm>
              <a:off x="10421728"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4" name="object 423">
              <a:extLst>
                <a:ext uri="{FF2B5EF4-FFF2-40B4-BE49-F238E27FC236}">
                  <a16:creationId xmlns:a16="http://schemas.microsoft.com/office/drawing/2014/main" id="{955AFD1B-FADE-A583-9A47-2186AFF694ED}"/>
                </a:ext>
              </a:extLst>
            </p:cNvPr>
            <p:cNvSpPr/>
            <p:nvPr/>
          </p:nvSpPr>
          <p:spPr>
            <a:xfrm>
              <a:off x="10363054"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6" name="object 425">
              <a:extLst>
                <a:ext uri="{FF2B5EF4-FFF2-40B4-BE49-F238E27FC236}">
                  <a16:creationId xmlns:a16="http://schemas.microsoft.com/office/drawing/2014/main" id="{99B8CFBB-592B-754D-4905-0DFC31444E05}"/>
                </a:ext>
              </a:extLst>
            </p:cNvPr>
            <p:cNvSpPr/>
            <p:nvPr/>
          </p:nvSpPr>
          <p:spPr>
            <a:xfrm>
              <a:off x="10635656" y="3439252"/>
              <a:ext cx="0" cy="117505"/>
            </a:xfrm>
            <a:custGeom>
              <a:avLst/>
              <a:gdLst/>
              <a:ahLst/>
              <a:cxnLst/>
              <a:rect l="l" t="t" r="r" b="b"/>
              <a:pathLst>
                <a:path h="72389">
                  <a:moveTo>
                    <a:pt x="0" y="0"/>
                  </a:moveTo>
                  <a:lnTo>
                    <a:pt x="0" y="72288"/>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7" name="object 426">
              <a:extLst>
                <a:ext uri="{FF2B5EF4-FFF2-40B4-BE49-F238E27FC236}">
                  <a16:creationId xmlns:a16="http://schemas.microsoft.com/office/drawing/2014/main" id="{4E1E2470-1C5F-27B7-D70C-B3C8529D734C}"/>
                </a:ext>
              </a:extLst>
            </p:cNvPr>
            <p:cNvSpPr/>
            <p:nvPr/>
          </p:nvSpPr>
          <p:spPr>
            <a:xfrm>
              <a:off x="10576982" y="3497918"/>
              <a:ext cx="117505" cy="0"/>
            </a:xfrm>
            <a:custGeom>
              <a:avLst/>
              <a:gdLst/>
              <a:ahLst/>
              <a:cxnLst/>
              <a:rect l="l" t="t" r="r" b="b"/>
              <a:pathLst>
                <a:path w="72389">
                  <a:moveTo>
                    <a:pt x="72288" y="0"/>
                  </a:moveTo>
                  <a:lnTo>
                    <a:pt x="0" y="0"/>
                  </a:lnTo>
                </a:path>
              </a:pathLst>
            </a:custGeom>
            <a:ln w="13208">
              <a:solidFill>
                <a:srgbClr val="023F88"/>
              </a:solidFill>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8" name="object 427">
              <a:extLst>
                <a:ext uri="{FF2B5EF4-FFF2-40B4-BE49-F238E27FC236}">
                  <a16:creationId xmlns:a16="http://schemas.microsoft.com/office/drawing/2014/main" id="{32D72643-469A-9E23-7428-7F3F136D2EEA}"/>
                </a:ext>
              </a:extLst>
            </p:cNvPr>
            <p:cNvSpPr/>
            <p:nvPr/>
          </p:nvSpPr>
          <p:spPr>
            <a:xfrm>
              <a:off x="2443746" y="1239548"/>
              <a:ext cx="8199549" cy="2260416"/>
            </a:xfrm>
            <a:custGeom>
              <a:avLst/>
              <a:gdLst/>
              <a:ahLst/>
              <a:cxnLst/>
              <a:rect l="l" t="t" r="r" b="b"/>
              <a:pathLst>
                <a:path w="5051425" h="1392555">
                  <a:moveTo>
                    <a:pt x="0" y="0"/>
                  </a:moveTo>
                  <a:lnTo>
                    <a:pt x="0" y="17449"/>
                  </a:lnTo>
                  <a:lnTo>
                    <a:pt x="7480" y="17449"/>
                  </a:lnTo>
                  <a:lnTo>
                    <a:pt x="7480" y="48602"/>
                  </a:lnTo>
                  <a:lnTo>
                    <a:pt x="12458" y="48602"/>
                  </a:lnTo>
                  <a:lnTo>
                    <a:pt x="12458" y="86614"/>
                  </a:lnTo>
                  <a:lnTo>
                    <a:pt x="17513" y="86614"/>
                  </a:lnTo>
                  <a:lnTo>
                    <a:pt x="17513" y="101346"/>
                  </a:lnTo>
                  <a:lnTo>
                    <a:pt x="30594" y="101346"/>
                  </a:lnTo>
                  <a:lnTo>
                    <a:pt x="30594" y="115519"/>
                  </a:lnTo>
                  <a:lnTo>
                    <a:pt x="49758" y="115519"/>
                  </a:lnTo>
                  <a:lnTo>
                    <a:pt x="49758" y="128752"/>
                  </a:lnTo>
                  <a:lnTo>
                    <a:pt x="57238" y="128752"/>
                  </a:lnTo>
                  <a:lnTo>
                    <a:pt x="57238" y="144653"/>
                  </a:lnTo>
                  <a:lnTo>
                    <a:pt x="69697" y="144653"/>
                  </a:lnTo>
                  <a:lnTo>
                    <a:pt x="69697" y="153377"/>
                  </a:lnTo>
                  <a:lnTo>
                    <a:pt x="78892" y="153377"/>
                  </a:lnTo>
                  <a:lnTo>
                    <a:pt x="78892" y="164426"/>
                  </a:lnTo>
                  <a:lnTo>
                    <a:pt x="96024" y="164426"/>
                  </a:lnTo>
                  <a:lnTo>
                    <a:pt x="96024" y="175958"/>
                  </a:lnTo>
                  <a:lnTo>
                    <a:pt x="148374" y="175958"/>
                  </a:lnTo>
                  <a:lnTo>
                    <a:pt x="148374" y="191998"/>
                  </a:lnTo>
                  <a:lnTo>
                    <a:pt x="155232" y="191998"/>
                  </a:lnTo>
                  <a:lnTo>
                    <a:pt x="155232" y="202285"/>
                  </a:lnTo>
                  <a:lnTo>
                    <a:pt x="159435" y="202285"/>
                  </a:lnTo>
                  <a:lnTo>
                    <a:pt x="159435" y="213969"/>
                  </a:lnTo>
                  <a:lnTo>
                    <a:pt x="171272" y="213969"/>
                  </a:lnTo>
                  <a:lnTo>
                    <a:pt x="171272" y="221284"/>
                  </a:lnTo>
                  <a:lnTo>
                    <a:pt x="189344" y="221284"/>
                  </a:lnTo>
                  <a:lnTo>
                    <a:pt x="189344" y="265379"/>
                  </a:lnTo>
                  <a:lnTo>
                    <a:pt x="199783" y="265379"/>
                  </a:lnTo>
                  <a:lnTo>
                    <a:pt x="199783" y="281114"/>
                  </a:lnTo>
                  <a:lnTo>
                    <a:pt x="215671" y="281114"/>
                  </a:lnTo>
                  <a:lnTo>
                    <a:pt x="215671" y="300583"/>
                  </a:lnTo>
                  <a:lnTo>
                    <a:pt x="292163" y="300583"/>
                  </a:lnTo>
                  <a:lnTo>
                    <a:pt x="292163" y="310553"/>
                  </a:lnTo>
                  <a:lnTo>
                    <a:pt x="303072" y="310553"/>
                  </a:lnTo>
                  <a:lnTo>
                    <a:pt x="303072" y="317868"/>
                  </a:lnTo>
                  <a:lnTo>
                    <a:pt x="310857" y="317868"/>
                  </a:lnTo>
                  <a:lnTo>
                    <a:pt x="310857" y="324256"/>
                  </a:lnTo>
                  <a:lnTo>
                    <a:pt x="315849" y="324256"/>
                  </a:lnTo>
                  <a:lnTo>
                    <a:pt x="315849" y="333756"/>
                  </a:lnTo>
                  <a:lnTo>
                    <a:pt x="341858" y="333756"/>
                  </a:lnTo>
                  <a:lnTo>
                    <a:pt x="341858" y="342480"/>
                  </a:lnTo>
                  <a:lnTo>
                    <a:pt x="356819" y="342480"/>
                  </a:lnTo>
                  <a:lnTo>
                    <a:pt x="356819" y="348246"/>
                  </a:lnTo>
                  <a:lnTo>
                    <a:pt x="378320" y="348246"/>
                  </a:lnTo>
                  <a:lnTo>
                    <a:pt x="378320" y="355257"/>
                  </a:lnTo>
                  <a:lnTo>
                    <a:pt x="397167" y="355257"/>
                  </a:lnTo>
                  <a:lnTo>
                    <a:pt x="397167" y="371614"/>
                  </a:lnTo>
                  <a:lnTo>
                    <a:pt x="404647" y="371614"/>
                  </a:lnTo>
                  <a:lnTo>
                    <a:pt x="404647" y="379399"/>
                  </a:lnTo>
                  <a:lnTo>
                    <a:pt x="419138" y="379399"/>
                  </a:lnTo>
                  <a:lnTo>
                    <a:pt x="419138" y="391858"/>
                  </a:lnTo>
                  <a:lnTo>
                    <a:pt x="424586" y="391858"/>
                  </a:lnTo>
                  <a:lnTo>
                    <a:pt x="424586" y="407441"/>
                  </a:lnTo>
                  <a:lnTo>
                    <a:pt x="452945" y="407441"/>
                  </a:lnTo>
                  <a:lnTo>
                    <a:pt x="452945" y="431266"/>
                  </a:lnTo>
                  <a:lnTo>
                    <a:pt x="474129" y="431266"/>
                  </a:lnTo>
                  <a:lnTo>
                    <a:pt x="474129" y="451840"/>
                  </a:lnTo>
                  <a:lnTo>
                    <a:pt x="512610" y="451840"/>
                  </a:lnTo>
                  <a:lnTo>
                    <a:pt x="512610" y="458216"/>
                  </a:lnTo>
                  <a:lnTo>
                    <a:pt x="535660" y="458216"/>
                  </a:lnTo>
                  <a:lnTo>
                    <a:pt x="535660" y="467728"/>
                  </a:lnTo>
                  <a:lnTo>
                    <a:pt x="547814" y="467728"/>
                  </a:lnTo>
                  <a:lnTo>
                    <a:pt x="547814" y="484695"/>
                  </a:lnTo>
                  <a:lnTo>
                    <a:pt x="555917" y="484695"/>
                  </a:lnTo>
                  <a:lnTo>
                    <a:pt x="555917" y="491083"/>
                  </a:lnTo>
                  <a:lnTo>
                    <a:pt x="566661" y="491083"/>
                  </a:lnTo>
                  <a:lnTo>
                    <a:pt x="566661" y="500430"/>
                  </a:lnTo>
                  <a:lnTo>
                    <a:pt x="572744" y="500430"/>
                  </a:lnTo>
                  <a:lnTo>
                    <a:pt x="572744" y="506984"/>
                  </a:lnTo>
                  <a:lnTo>
                    <a:pt x="606234" y="506984"/>
                  </a:lnTo>
                  <a:lnTo>
                    <a:pt x="606234" y="517258"/>
                  </a:lnTo>
                  <a:lnTo>
                    <a:pt x="621499" y="517258"/>
                  </a:lnTo>
                  <a:lnTo>
                    <a:pt x="621499" y="528624"/>
                  </a:lnTo>
                  <a:lnTo>
                    <a:pt x="634746" y="528624"/>
                  </a:lnTo>
                  <a:lnTo>
                    <a:pt x="634746" y="542963"/>
                  </a:lnTo>
                  <a:lnTo>
                    <a:pt x="647052" y="542963"/>
                  </a:lnTo>
                  <a:lnTo>
                    <a:pt x="647052" y="556983"/>
                  </a:lnTo>
                  <a:lnTo>
                    <a:pt x="673531" y="556983"/>
                  </a:lnTo>
                  <a:lnTo>
                    <a:pt x="673531" y="566013"/>
                  </a:lnTo>
                  <a:lnTo>
                    <a:pt x="682104" y="566013"/>
                  </a:lnTo>
                  <a:lnTo>
                    <a:pt x="682104" y="576605"/>
                  </a:lnTo>
                  <a:lnTo>
                    <a:pt x="691146" y="576605"/>
                  </a:lnTo>
                  <a:lnTo>
                    <a:pt x="691146" y="589851"/>
                  </a:lnTo>
                  <a:lnTo>
                    <a:pt x="699554" y="589851"/>
                  </a:lnTo>
                  <a:lnTo>
                    <a:pt x="699554" y="597331"/>
                  </a:lnTo>
                  <a:lnTo>
                    <a:pt x="716686" y="597331"/>
                  </a:lnTo>
                  <a:lnTo>
                    <a:pt x="716686" y="616178"/>
                  </a:lnTo>
                  <a:lnTo>
                    <a:pt x="742086" y="616178"/>
                  </a:lnTo>
                  <a:lnTo>
                    <a:pt x="742086" y="627697"/>
                  </a:lnTo>
                  <a:lnTo>
                    <a:pt x="762965" y="627697"/>
                  </a:lnTo>
                  <a:lnTo>
                    <a:pt x="762965" y="637044"/>
                  </a:lnTo>
                  <a:lnTo>
                    <a:pt x="768261" y="637044"/>
                  </a:lnTo>
                  <a:lnTo>
                    <a:pt x="768261" y="644220"/>
                  </a:lnTo>
                  <a:lnTo>
                    <a:pt x="774801" y="644220"/>
                  </a:lnTo>
                  <a:lnTo>
                    <a:pt x="774801" y="653402"/>
                  </a:lnTo>
                  <a:lnTo>
                    <a:pt x="781659" y="653402"/>
                  </a:lnTo>
                  <a:lnTo>
                    <a:pt x="781659" y="665403"/>
                  </a:lnTo>
                  <a:lnTo>
                    <a:pt x="793026" y="665403"/>
                  </a:lnTo>
                  <a:lnTo>
                    <a:pt x="793026" y="677392"/>
                  </a:lnTo>
                  <a:lnTo>
                    <a:pt x="805180" y="677392"/>
                  </a:lnTo>
                  <a:lnTo>
                    <a:pt x="805180" y="689076"/>
                  </a:lnTo>
                  <a:lnTo>
                    <a:pt x="811098" y="689076"/>
                  </a:lnTo>
                  <a:lnTo>
                    <a:pt x="811098" y="698271"/>
                  </a:lnTo>
                  <a:lnTo>
                    <a:pt x="818730" y="698271"/>
                  </a:lnTo>
                  <a:lnTo>
                    <a:pt x="818730" y="714933"/>
                  </a:lnTo>
                  <a:lnTo>
                    <a:pt x="843813" y="714933"/>
                  </a:lnTo>
                  <a:lnTo>
                    <a:pt x="843813" y="725068"/>
                  </a:lnTo>
                  <a:lnTo>
                    <a:pt x="894283" y="725068"/>
                  </a:lnTo>
                  <a:lnTo>
                    <a:pt x="894283" y="743750"/>
                  </a:lnTo>
                  <a:lnTo>
                    <a:pt x="920457" y="743750"/>
                  </a:lnTo>
                  <a:lnTo>
                    <a:pt x="920457" y="763066"/>
                  </a:lnTo>
                  <a:lnTo>
                    <a:pt x="971283" y="763066"/>
                  </a:lnTo>
                  <a:lnTo>
                    <a:pt x="971283" y="786041"/>
                  </a:lnTo>
                  <a:lnTo>
                    <a:pt x="977544" y="786041"/>
                  </a:lnTo>
                  <a:lnTo>
                    <a:pt x="977544" y="794296"/>
                  </a:lnTo>
                  <a:lnTo>
                    <a:pt x="1002626" y="794296"/>
                  </a:lnTo>
                  <a:lnTo>
                    <a:pt x="1002626" y="804849"/>
                  </a:lnTo>
                  <a:lnTo>
                    <a:pt x="1025702" y="804849"/>
                  </a:lnTo>
                  <a:lnTo>
                    <a:pt x="1025702" y="823353"/>
                  </a:lnTo>
                  <a:lnTo>
                    <a:pt x="1031646" y="823353"/>
                  </a:lnTo>
                  <a:lnTo>
                    <a:pt x="1031646" y="847636"/>
                  </a:lnTo>
                  <a:lnTo>
                    <a:pt x="1048042" y="847636"/>
                  </a:lnTo>
                  <a:lnTo>
                    <a:pt x="1048042" y="855103"/>
                  </a:lnTo>
                  <a:lnTo>
                    <a:pt x="1078903" y="855103"/>
                  </a:lnTo>
                  <a:lnTo>
                    <a:pt x="1078903" y="860348"/>
                  </a:lnTo>
                  <a:lnTo>
                    <a:pt x="1129385" y="860348"/>
                  </a:lnTo>
                  <a:lnTo>
                    <a:pt x="1129385" y="872274"/>
                  </a:lnTo>
                  <a:lnTo>
                    <a:pt x="1160868" y="872274"/>
                  </a:lnTo>
                  <a:lnTo>
                    <a:pt x="1160868" y="892479"/>
                  </a:lnTo>
                  <a:lnTo>
                    <a:pt x="1191590" y="892479"/>
                  </a:lnTo>
                  <a:lnTo>
                    <a:pt x="1191590" y="900531"/>
                  </a:lnTo>
                  <a:lnTo>
                    <a:pt x="1199070" y="900531"/>
                  </a:lnTo>
                  <a:lnTo>
                    <a:pt x="1199070" y="909243"/>
                  </a:lnTo>
                  <a:lnTo>
                    <a:pt x="1203452" y="909243"/>
                  </a:lnTo>
                  <a:lnTo>
                    <a:pt x="1203452" y="915314"/>
                  </a:lnTo>
                  <a:lnTo>
                    <a:pt x="1216698" y="915314"/>
                  </a:lnTo>
                  <a:lnTo>
                    <a:pt x="1216698" y="924331"/>
                  </a:lnTo>
                  <a:lnTo>
                    <a:pt x="1238834" y="924331"/>
                  </a:lnTo>
                  <a:lnTo>
                    <a:pt x="1238834" y="938314"/>
                  </a:lnTo>
                  <a:lnTo>
                    <a:pt x="1247419" y="938314"/>
                  </a:lnTo>
                  <a:lnTo>
                    <a:pt x="1247419" y="947343"/>
                  </a:lnTo>
                  <a:lnTo>
                    <a:pt x="1260055" y="947343"/>
                  </a:lnTo>
                  <a:lnTo>
                    <a:pt x="1260055" y="971308"/>
                  </a:lnTo>
                  <a:lnTo>
                    <a:pt x="1292961" y="971308"/>
                  </a:lnTo>
                  <a:lnTo>
                    <a:pt x="1292961" y="982954"/>
                  </a:lnTo>
                  <a:lnTo>
                    <a:pt x="1311516" y="982954"/>
                  </a:lnTo>
                  <a:lnTo>
                    <a:pt x="1311516" y="990396"/>
                  </a:lnTo>
                  <a:lnTo>
                    <a:pt x="1332560" y="990396"/>
                  </a:lnTo>
                  <a:lnTo>
                    <a:pt x="1332560" y="994105"/>
                  </a:lnTo>
                  <a:lnTo>
                    <a:pt x="1359052" y="994105"/>
                  </a:lnTo>
                  <a:lnTo>
                    <a:pt x="1359052" y="1001547"/>
                  </a:lnTo>
                  <a:lnTo>
                    <a:pt x="1429778" y="1001547"/>
                  </a:lnTo>
                  <a:lnTo>
                    <a:pt x="1429778" y="1007211"/>
                  </a:lnTo>
                  <a:lnTo>
                    <a:pt x="1435709" y="1007211"/>
                  </a:lnTo>
                  <a:lnTo>
                    <a:pt x="1435709" y="1018730"/>
                  </a:lnTo>
                  <a:lnTo>
                    <a:pt x="1447876" y="1018730"/>
                  </a:lnTo>
                  <a:lnTo>
                    <a:pt x="1447876" y="1030859"/>
                  </a:lnTo>
                  <a:lnTo>
                    <a:pt x="1479829" y="1030859"/>
                  </a:lnTo>
                  <a:lnTo>
                    <a:pt x="1479829" y="1041869"/>
                  </a:lnTo>
                  <a:lnTo>
                    <a:pt x="1509293" y="1041869"/>
                  </a:lnTo>
                  <a:lnTo>
                    <a:pt x="1509293" y="1059789"/>
                  </a:lnTo>
                  <a:lnTo>
                    <a:pt x="1611884" y="1059789"/>
                  </a:lnTo>
                  <a:lnTo>
                    <a:pt x="1611884" y="1079601"/>
                  </a:lnTo>
                  <a:lnTo>
                    <a:pt x="1667637" y="1079601"/>
                  </a:lnTo>
                  <a:lnTo>
                    <a:pt x="1667637" y="1090422"/>
                  </a:lnTo>
                  <a:lnTo>
                    <a:pt x="1675206" y="1090422"/>
                  </a:lnTo>
                  <a:lnTo>
                    <a:pt x="1675206" y="1098321"/>
                  </a:lnTo>
                  <a:lnTo>
                    <a:pt x="1681937" y="1098321"/>
                  </a:lnTo>
                  <a:lnTo>
                    <a:pt x="1681937" y="1102791"/>
                  </a:lnTo>
                  <a:lnTo>
                    <a:pt x="1709089" y="1102791"/>
                  </a:lnTo>
                  <a:lnTo>
                    <a:pt x="1709089" y="1113790"/>
                  </a:lnTo>
                  <a:lnTo>
                    <a:pt x="1812124" y="1113790"/>
                  </a:lnTo>
                  <a:lnTo>
                    <a:pt x="1812124" y="1121168"/>
                  </a:lnTo>
                  <a:lnTo>
                    <a:pt x="1829028" y="1121168"/>
                  </a:lnTo>
                  <a:lnTo>
                    <a:pt x="1829028" y="1129296"/>
                  </a:lnTo>
                  <a:lnTo>
                    <a:pt x="1869414" y="1129296"/>
                  </a:lnTo>
                  <a:lnTo>
                    <a:pt x="1869414" y="1140218"/>
                  </a:lnTo>
                  <a:lnTo>
                    <a:pt x="1900669" y="1140218"/>
                  </a:lnTo>
                  <a:lnTo>
                    <a:pt x="1900669" y="1153096"/>
                  </a:lnTo>
                  <a:lnTo>
                    <a:pt x="1970392" y="1153096"/>
                  </a:lnTo>
                  <a:lnTo>
                    <a:pt x="1970392" y="1161008"/>
                  </a:lnTo>
                  <a:lnTo>
                    <a:pt x="2072182" y="1161008"/>
                  </a:lnTo>
                  <a:lnTo>
                    <a:pt x="2072182" y="1173048"/>
                  </a:lnTo>
                  <a:lnTo>
                    <a:pt x="2117458" y="1173048"/>
                  </a:lnTo>
                  <a:lnTo>
                    <a:pt x="2117458" y="1182522"/>
                  </a:lnTo>
                  <a:lnTo>
                    <a:pt x="2248369" y="1182522"/>
                  </a:lnTo>
                  <a:lnTo>
                    <a:pt x="2248369" y="1189863"/>
                  </a:lnTo>
                  <a:lnTo>
                    <a:pt x="2253729" y="1189863"/>
                  </a:lnTo>
                  <a:lnTo>
                    <a:pt x="2253729" y="1201813"/>
                  </a:lnTo>
                  <a:lnTo>
                    <a:pt x="2320632" y="1201813"/>
                  </a:lnTo>
                  <a:lnTo>
                    <a:pt x="2320632" y="1218920"/>
                  </a:lnTo>
                  <a:lnTo>
                    <a:pt x="2343823" y="1218920"/>
                  </a:lnTo>
                  <a:lnTo>
                    <a:pt x="2343823" y="1233119"/>
                  </a:lnTo>
                  <a:lnTo>
                    <a:pt x="2520619" y="1233119"/>
                  </a:lnTo>
                  <a:lnTo>
                    <a:pt x="2520619" y="1257554"/>
                  </a:lnTo>
                  <a:lnTo>
                    <a:pt x="2570302" y="1257554"/>
                  </a:lnTo>
                  <a:lnTo>
                    <a:pt x="2570302" y="1269174"/>
                  </a:lnTo>
                  <a:lnTo>
                    <a:pt x="2618359" y="1269174"/>
                  </a:lnTo>
                  <a:lnTo>
                    <a:pt x="2618359" y="1282877"/>
                  </a:lnTo>
                  <a:lnTo>
                    <a:pt x="2747327" y="1282877"/>
                  </a:lnTo>
                  <a:lnTo>
                    <a:pt x="2747327" y="1291285"/>
                  </a:lnTo>
                  <a:lnTo>
                    <a:pt x="3435654" y="1291285"/>
                  </a:lnTo>
                  <a:lnTo>
                    <a:pt x="3435654" y="1312672"/>
                  </a:lnTo>
                  <a:lnTo>
                    <a:pt x="3526790" y="1312672"/>
                  </a:lnTo>
                  <a:lnTo>
                    <a:pt x="3526790" y="1332953"/>
                  </a:lnTo>
                  <a:lnTo>
                    <a:pt x="4240885" y="1332953"/>
                  </a:lnTo>
                  <a:lnTo>
                    <a:pt x="4240885" y="1392402"/>
                  </a:lnTo>
                  <a:lnTo>
                    <a:pt x="5050955" y="1392402"/>
                  </a:lnTo>
                </a:path>
              </a:pathLst>
            </a:custGeom>
            <a:ln w="57150">
              <a:solidFill>
                <a:srgbClr val="023F88"/>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49" name="TextBox 748">
            <a:extLst>
              <a:ext uri="{FF2B5EF4-FFF2-40B4-BE49-F238E27FC236}">
                <a16:creationId xmlns:a16="http://schemas.microsoft.com/office/drawing/2014/main" id="{12BC0399-CF39-365E-D64A-AF33D5B86AD8}"/>
              </a:ext>
            </a:extLst>
          </p:cNvPr>
          <p:cNvSpPr txBox="1"/>
          <p:nvPr/>
        </p:nvSpPr>
        <p:spPr>
          <a:xfrm>
            <a:off x="10783356" y="5628780"/>
            <a:ext cx="411328"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60</a:t>
            </a:r>
          </a:p>
        </p:txBody>
      </p:sp>
      <p:cxnSp>
        <p:nvCxnSpPr>
          <p:cNvPr id="751" name="Straight Connector 750">
            <a:extLst>
              <a:ext uri="{FF2B5EF4-FFF2-40B4-BE49-F238E27FC236}">
                <a16:creationId xmlns:a16="http://schemas.microsoft.com/office/drawing/2014/main" id="{FC5931EE-BE5E-AE17-0688-10EB30145A21}"/>
              </a:ext>
            </a:extLst>
          </p:cNvPr>
          <p:cNvCxnSpPr>
            <a:cxnSpLocks/>
          </p:cNvCxnSpPr>
          <p:nvPr/>
        </p:nvCxnSpPr>
        <p:spPr>
          <a:xfrm flipV="1">
            <a:off x="10952741" y="5611953"/>
            <a:ext cx="0" cy="60044"/>
          </a:xfrm>
          <a:prstGeom prst="line">
            <a:avLst/>
          </a:prstGeom>
          <a:ln>
            <a:solidFill>
              <a:srgbClr val="221E1F"/>
            </a:solidFill>
          </a:ln>
        </p:spPr>
        <p:style>
          <a:lnRef idx="1">
            <a:schemeClr val="accent1"/>
          </a:lnRef>
          <a:fillRef idx="0">
            <a:schemeClr val="accent1"/>
          </a:fillRef>
          <a:effectRef idx="0">
            <a:schemeClr val="accent1"/>
          </a:effectRef>
          <a:fontRef idx="minor">
            <a:schemeClr val="tx1"/>
          </a:fontRef>
        </p:style>
      </p:cxnSp>
      <p:graphicFrame>
        <p:nvGraphicFramePr>
          <p:cNvPr id="4" name="Table 5">
            <a:extLst>
              <a:ext uri="{FF2B5EF4-FFF2-40B4-BE49-F238E27FC236}">
                <a16:creationId xmlns:a16="http://schemas.microsoft.com/office/drawing/2014/main" id="{1DC18BA7-A6D5-73B0-3FB4-A36765237E74}"/>
              </a:ext>
            </a:extLst>
          </p:cNvPr>
          <p:cNvGraphicFramePr>
            <a:graphicFrameLocks noGrp="1"/>
          </p:cNvGraphicFramePr>
          <p:nvPr/>
        </p:nvGraphicFramePr>
        <p:xfrm>
          <a:off x="6373308" y="1383040"/>
          <a:ext cx="4022005" cy="1046480"/>
        </p:xfrm>
        <a:graphic>
          <a:graphicData uri="http://schemas.openxmlformats.org/drawingml/2006/table">
            <a:tbl>
              <a:tblPr firstRow="1" bandRow="1">
                <a:tableStyleId>{5C22544A-7EE6-4342-B048-85BDC9FD1C3A}</a:tableStyleId>
              </a:tblPr>
              <a:tblGrid>
                <a:gridCol w="4022005">
                  <a:extLst>
                    <a:ext uri="{9D8B030D-6E8A-4147-A177-3AD203B41FA5}">
                      <a16:colId xmlns:a16="http://schemas.microsoft.com/office/drawing/2014/main" val="2680892318"/>
                    </a:ext>
                  </a:extLst>
                </a:gridCol>
              </a:tblGrid>
              <a:tr h="70612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b="1" dirty="0">
                          <a:solidFill>
                            <a:srgbClr val="4D4F53"/>
                          </a:solidFill>
                          <a:latin typeface="Arial"/>
                          <a:cs typeface="+mn-cs"/>
                        </a:rPr>
                        <a:t>HR, 0.776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(95% CI, 0.615-0.979)</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403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4D4F53"/>
                          </a:solidFill>
                          <a:effectLst/>
                          <a:uLnTx/>
                          <a:uFillTx/>
                          <a:latin typeface="Arial"/>
                          <a:cs typeface="+mn-cs"/>
                        </a:rPr>
                        <a:t>P</a:t>
                      </a:r>
                      <a:r>
                        <a:rPr lang="en-US" sz="1700" b="1" i="1" dirty="0">
                          <a:solidFill>
                            <a:srgbClr val="4D4F53"/>
                          </a:solidFill>
                          <a:latin typeface="Arial"/>
                          <a:cs typeface="+mn-cs"/>
                        </a:rPr>
                        <a:t>=</a:t>
                      </a:r>
                      <a:r>
                        <a:rPr lang="en-US" sz="1700" b="1" dirty="0">
                          <a:solidFill>
                            <a:srgbClr val="4D4F53"/>
                          </a:solidFill>
                          <a:latin typeface="Arial"/>
                          <a:cs typeface="+mn-cs"/>
                        </a:rPr>
                        <a:t>.0324 (2-sided)</a:t>
                      </a:r>
                      <a:endParaRPr kumimoji="0" lang="en-US" sz="17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cxnSp>
        <p:nvCxnSpPr>
          <p:cNvPr id="7" name="Straight Connector 6">
            <a:extLst>
              <a:ext uri="{FF2B5EF4-FFF2-40B4-BE49-F238E27FC236}">
                <a16:creationId xmlns:a16="http://schemas.microsoft.com/office/drawing/2014/main" id="{20E42D78-0550-9BBE-8565-556A68FA37A2}"/>
              </a:ext>
            </a:extLst>
          </p:cNvPr>
          <p:cNvCxnSpPr>
            <a:cxnSpLocks/>
          </p:cNvCxnSpPr>
          <p:nvPr/>
        </p:nvCxnSpPr>
        <p:spPr>
          <a:xfrm>
            <a:off x="2391492" y="3432741"/>
            <a:ext cx="4526065" cy="0"/>
          </a:xfrm>
          <a:prstGeom prst="line">
            <a:avLst/>
          </a:prstGeom>
          <a:ln w="38100">
            <a:solidFill>
              <a:srgbClr val="4D4F53"/>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28FFCC7-BD41-AEFD-8941-43720E0CF5A4}"/>
              </a:ext>
            </a:extLst>
          </p:cNvPr>
          <p:cNvCxnSpPr>
            <a:cxnSpLocks/>
          </p:cNvCxnSpPr>
          <p:nvPr/>
        </p:nvCxnSpPr>
        <p:spPr>
          <a:xfrm>
            <a:off x="2391491" y="1243206"/>
            <a:ext cx="0" cy="4362111"/>
          </a:xfrm>
          <a:prstGeom prst="line">
            <a:avLst/>
          </a:prstGeom>
          <a:ln w="25400">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7672B95-DAF8-76A8-0289-D119ECB5ADA2}"/>
              </a:ext>
            </a:extLst>
          </p:cNvPr>
          <p:cNvCxnSpPr/>
          <p:nvPr/>
        </p:nvCxnSpPr>
        <p:spPr>
          <a:xfrm flipV="1">
            <a:off x="4587240" y="3455467"/>
            <a:ext cx="0" cy="2146461"/>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6B5B4175-D163-5D66-326C-546EC21C62B4}"/>
              </a:ext>
            </a:extLst>
          </p:cNvPr>
          <p:cNvCxnSpPr>
            <a:cxnSpLocks/>
          </p:cNvCxnSpPr>
          <p:nvPr/>
        </p:nvCxnSpPr>
        <p:spPr>
          <a:xfrm flipH="1" flipV="1">
            <a:off x="6895637" y="3422567"/>
            <a:ext cx="18680" cy="2189387"/>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A661996-5FC0-46F6-A905-8D98D2B10596}"/>
              </a:ext>
            </a:extLst>
          </p:cNvPr>
          <p:cNvCxnSpPr>
            <a:cxnSpLocks/>
          </p:cNvCxnSpPr>
          <p:nvPr/>
        </p:nvCxnSpPr>
        <p:spPr>
          <a:xfrm flipH="1">
            <a:off x="2382100" y="5611953"/>
            <a:ext cx="8612291" cy="0"/>
          </a:xfrm>
          <a:prstGeom prst="line">
            <a:avLst/>
          </a:prstGeom>
          <a:ln w="25400">
            <a:solidFill>
              <a:srgbClr val="221E1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94FEB9-1695-C88D-3F95-E3DBD1DC854B}"/>
              </a:ext>
            </a:extLst>
          </p:cNvPr>
          <p:cNvSpPr txBox="1"/>
          <p:nvPr/>
        </p:nvSpPr>
        <p:spPr>
          <a:xfrm>
            <a:off x="6937328" y="2707564"/>
            <a:ext cx="1714065" cy="605422"/>
          </a:xfrm>
          <a:prstGeom prst="rect">
            <a:avLst/>
          </a:prstGeom>
          <a:solidFill>
            <a:srgbClr val="023F88"/>
          </a:solid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Quizartinib</a:t>
            </a:r>
            <a:endParaRPr kumimoji="0" lang="en-US" sz="1667"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31.9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6" name="TextBox 755">
            <a:extLst>
              <a:ext uri="{FF2B5EF4-FFF2-40B4-BE49-F238E27FC236}">
                <a16:creationId xmlns:a16="http://schemas.microsoft.com/office/drawing/2014/main" id="{C18C49EC-27CF-EA8E-991B-94B4CCDBF1B1}"/>
              </a:ext>
            </a:extLst>
          </p:cNvPr>
          <p:cNvSpPr txBox="1"/>
          <p:nvPr/>
        </p:nvSpPr>
        <p:spPr>
          <a:xfrm>
            <a:off x="2775533" y="3536127"/>
            <a:ext cx="1714065" cy="605422"/>
          </a:xfrm>
          <a:prstGeom prst="rect">
            <a:avLst/>
          </a:prstGeom>
          <a:solidFill>
            <a:srgbClr val="00A756"/>
          </a:solid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Placebo</a:t>
            </a:r>
            <a:endParaRPr kumimoji="0" lang="en-US" sz="1667"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15.1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D8E078D7-37BC-7534-10E3-3090F427792C}"/>
              </a:ext>
            </a:extLst>
          </p:cNvPr>
          <p:cNvSpPr txBox="1"/>
          <p:nvPr/>
        </p:nvSpPr>
        <p:spPr>
          <a:xfrm>
            <a:off x="4845787" y="3809250"/>
            <a:ext cx="1847416"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a:t>
            </a:r>
            <a:r>
              <a:rPr kumimoji="0" lang="en-US" sz="1333" b="1" i="0" u="none" strike="noStrike" kern="1200" cap="none" spc="0" normalizeH="0" baseline="0" noProof="0" dirty="0" err="1">
                <a:ln>
                  <a:noFill/>
                </a:ln>
                <a:solidFill>
                  <a:srgbClr val="4D4F53"/>
                </a:solidFill>
                <a:effectLst/>
                <a:uLnTx/>
                <a:uFillTx/>
                <a:latin typeface="Arial" panose="020B0604020202020204" pitchFamily="34" charset="0"/>
                <a:ea typeface="+mn-ea"/>
                <a:cs typeface="Arial" panose="020B0604020202020204" pitchFamily="34" charset="0"/>
              </a:rPr>
              <a:t>mOS</a:t>
            </a:r>
            <a:r>
              <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16.8 </a:t>
            </a:r>
            <a:r>
              <a:rPr kumimoji="0" lang="en-US" sz="1333" b="1" i="0" u="none" strike="noStrike" kern="1200" cap="none" spc="0" normalizeH="0" baseline="0" noProof="0" dirty="0" err="1">
                <a:ln>
                  <a:noFill/>
                </a:ln>
                <a:solidFill>
                  <a:srgbClr val="4D4F53"/>
                </a:solidFill>
                <a:effectLst/>
                <a:uLnTx/>
                <a:uFillTx/>
                <a:latin typeface="Arial" panose="020B0604020202020204" pitchFamily="34" charset="0"/>
                <a:ea typeface="+mn-ea"/>
                <a:cs typeface="Arial" panose="020B0604020202020204" pitchFamily="34" charset="0"/>
              </a:rPr>
              <a:t>mo</a:t>
            </a:r>
            <a:endParaRPr kumimoji="0" lang="en-US" sz="1333"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962B9CE-FA4D-C366-6111-009045AFBEDD}"/>
              </a:ext>
            </a:extLst>
          </p:cNvPr>
          <p:cNvSpPr txBox="1"/>
          <p:nvPr/>
        </p:nvSpPr>
        <p:spPr>
          <a:xfrm>
            <a:off x="377407" y="6455515"/>
            <a:ext cx="521399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Erba HP,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a:t>
            </a:r>
            <a:r>
              <a:rPr kumimoji="0" lang="en-US" sz="1867" b="1" i="0" u="none" strike="noStrike" kern="1200" cap="none" spc="0" normalizeH="0" baseline="0" noProof="0" dirty="0">
                <a:ln>
                  <a:noFill/>
                </a:ln>
                <a:solidFill>
                  <a:prstClr val="black"/>
                </a:solidFill>
                <a:effectLst/>
                <a:uLnTx/>
                <a:uFillTx/>
                <a:latin typeface="Calibri"/>
                <a:ea typeface="+mn-ea"/>
                <a:cs typeface="+mn-cs"/>
              </a:rPr>
              <a:t> </a:t>
            </a:r>
            <a:r>
              <a:rPr kumimoji="0" lang="en-US" sz="1867" b="1" i="0" u="none" strike="noStrike" kern="1200" cap="none" spc="0" normalizeH="0" baseline="0" noProof="0" dirty="0">
                <a:ln>
                  <a:noFill/>
                </a:ln>
                <a:solidFill>
                  <a:srgbClr val="000000"/>
                </a:solidFill>
                <a:effectLst/>
                <a:uLnTx/>
                <a:uFillTx/>
                <a:latin typeface="Calibri"/>
                <a:ea typeface="+mn-ea"/>
                <a:cs typeface="+mn-cs"/>
              </a:rPr>
              <a:t>2023; 401(10388): 1571-1583</a:t>
            </a:r>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01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Stein</a:t>
            </a:r>
            <a:r>
              <a:rPr lang="en-US" b="0" dirty="0"/>
              <a:t>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816250653"/>
              </p:ext>
            </p:extLst>
          </p:nvPr>
        </p:nvGraphicFramePr>
        <p:xfrm>
          <a:off x="916516" y="1905000"/>
          <a:ext cx="10430953" cy="276490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Cullinan Therapeutics, Daiichi Sankyo Inc, Genentech, a member of the Roche Group, Janssen Biotech Inc, Kura Oncology,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24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Bristol Myers Squibb, Servier Pharmaceuticals LLC,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872480">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Auron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164215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D4E5-0083-9625-FF3F-39BACC6DAF9F}"/>
              </a:ext>
            </a:extLst>
          </p:cNvPr>
          <p:cNvSpPr>
            <a:spLocks noGrp="1"/>
          </p:cNvSpPr>
          <p:nvPr>
            <p:ph type="title"/>
          </p:nvPr>
        </p:nvSpPr>
        <p:spPr>
          <a:xfrm>
            <a:off x="609600" y="1127239"/>
            <a:ext cx="10972800" cy="691079"/>
          </a:xfrm>
        </p:spPr>
        <p:txBody>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r>
              <a:rPr lang="en-US" dirty="0"/>
              <a:t> </a:t>
            </a:r>
          </a:p>
        </p:txBody>
      </p:sp>
      <p:grpSp>
        <p:nvGrpSpPr>
          <p:cNvPr id="3" name="Group 2">
            <a:extLst>
              <a:ext uri="{FF2B5EF4-FFF2-40B4-BE49-F238E27FC236}">
                <a16:creationId xmlns:a16="http://schemas.microsoft.com/office/drawing/2014/main" id="{734165B1-F9AB-EB4B-A8D2-7E4EAD837D94}"/>
              </a:ext>
            </a:extLst>
          </p:cNvPr>
          <p:cNvGrpSpPr/>
          <p:nvPr/>
        </p:nvGrpSpPr>
        <p:grpSpPr>
          <a:xfrm>
            <a:off x="103135" y="2374745"/>
            <a:ext cx="5885563" cy="3406718"/>
            <a:chOff x="183954" y="1974066"/>
            <a:chExt cx="5885564" cy="3406718"/>
          </a:xfrm>
        </p:grpSpPr>
        <p:sp>
          <p:nvSpPr>
            <p:cNvPr id="1037" name="Freeform 1036">
              <a:extLst>
                <a:ext uri="{FF2B5EF4-FFF2-40B4-BE49-F238E27FC236}">
                  <a16:creationId xmlns:a16="http://schemas.microsoft.com/office/drawing/2014/main" id="{26F17AC3-0913-D575-8DE5-D2953ABD8C78}"/>
                </a:ext>
              </a:extLst>
            </p:cNvPr>
            <p:cNvSpPr/>
            <p:nvPr/>
          </p:nvSpPr>
          <p:spPr>
            <a:xfrm>
              <a:off x="1034242" y="2044789"/>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8" name="Freeform 1037">
              <a:extLst>
                <a:ext uri="{FF2B5EF4-FFF2-40B4-BE49-F238E27FC236}">
                  <a16:creationId xmlns:a16="http://schemas.microsoft.com/office/drawing/2014/main" id="{9A14A7E0-59F1-46F6-CBB1-933C08539333}"/>
                </a:ext>
              </a:extLst>
            </p:cNvPr>
            <p:cNvSpPr/>
            <p:nvPr/>
          </p:nvSpPr>
          <p:spPr>
            <a:xfrm rot="10800000" flipV="1">
              <a:off x="1027006" y="4535005"/>
              <a:ext cx="4932084"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9" name="TextBox 1038">
              <a:extLst>
                <a:ext uri="{FF2B5EF4-FFF2-40B4-BE49-F238E27FC236}">
                  <a16:creationId xmlns:a16="http://schemas.microsoft.com/office/drawing/2014/main" id="{1B527A68-2D55-44FC-5382-FA895189528E}"/>
                </a:ext>
              </a:extLst>
            </p:cNvPr>
            <p:cNvSpPr txBox="1"/>
            <p:nvPr/>
          </p:nvSpPr>
          <p:spPr>
            <a:xfrm rot="16200000">
              <a:off x="-323107" y="3137739"/>
              <a:ext cx="182133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Overall survival probability</a:t>
              </a:r>
            </a:p>
          </p:txBody>
        </p:sp>
        <p:sp>
          <p:nvSpPr>
            <p:cNvPr id="1046" name="TextBox 1045">
              <a:extLst>
                <a:ext uri="{FF2B5EF4-FFF2-40B4-BE49-F238E27FC236}">
                  <a16:creationId xmlns:a16="http://schemas.microsoft.com/office/drawing/2014/main" id="{76BDC240-0361-E3B6-2FC9-33D9C115B4F3}"/>
                </a:ext>
              </a:extLst>
            </p:cNvPr>
            <p:cNvSpPr txBox="1"/>
            <p:nvPr/>
          </p:nvSpPr>
          <p:spPr>
            <a:xfrm>
              <a:off x="928943"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a:t>
              </a:r>
            </a:p>
          </p:txBody>
        </p:sp>
        <p:sp>
          <p:nvSpPr>
            <p:cNvPr id="1047" name="TextBox 1046">
              <a:extLst>
                <a:ext uri="{FF2B5EF4-FFF2-40B4-BE49-F238E27FC236}">
                  <a16:creationId xmlns:a16="http://schemas.microsoft.com/office/drawing/2014/main" id="{C3342A43-1C87-C1F5-B02A-4A2BC17F938D}"/>
                </a:ext>
              </a:extLst>
            </p:cNvPr>
            <p:cNvSpPr txBox="1"/>
            <p:nvPr/>
          </p:nvSpPr>
          <p:spPr>
            <a:xfrm>
              <a:off x="1167684"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a:t>
              </a:r>
            </a:p>
          </p:txBody>
        </p:sp>
        <p:sp>
          <p:nvSpPr>
            <p:cNvPr id="1048" name="TextBox 1047">
              <a:extLst>
                <a:ext uri="{FF2B5EF4-FFF2-40B4-BE49-F238E27FC236}">
                  <a16:creationId xmlns:a16="http://schemas.microsoft.com/office/drawing/2014/main" id="{1CB620E7-3699-8451-77A5-F761AC4540E0}"/>
                </a:ext>
              </a:extLst>
            </p:cNvPr>
            <p:cNvSpPr txBox="1"/>
            <p:nvPr/>
          </p:nvSpPr>
          <p:spPr>
            <a:xfrm>
              <a:off x="1413232"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a:t>
              </a:r>
            </a:p>
          </p:txBody>
        </p:sp>
        <p:sp>
          <p:nvSpPr>
            <p:cNvPr id="1049" name="TextBox 1048">
              <a:extLst>
                <a:ext uri="{FF2B5EF4-FFF2-40B4-BE49-F238E27FC236}">
                  <a16:creationId xmlns:a16="http://schemas.microsoft.com/office/drawing/2014/main" id="{540CA7C1-E961-9C0E-C31B-83675ED81C6D}"/>
                </a:ext>
              </a:extLst>
            </p:cNvPr>
            <p:cNvSpPr txBox="1"/>
            <p:nvPr/>
          </p:nvSpPr>
          <p:spPr>
            <a:xfrm>
              <a:off x="1658780"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9</a:t>
              </a:r>
            </a:p>
          </p:txBody>
        </p:sp>
        <p:sp>
          <p:nvSpPr>
            <p:cNvPr id="1050" name="TextBox 1049">
              <a:extLst>
                <a:ext uri="{FF2B5EF4-FFF2-40B4-BE49-F238E27FC236}">
                  <a16:creationId xmlns:a16="http://schemas.microsoft.com/office/drawing/2014/main" id="{4D3304DA-C2C2-9084-3CAE-A6284339F674}"/>
                </a:ext>
              </a:extLst>
            </p:cNvPr>
            <p:cNvSpPr txBox="1"/>
            <p:nvPr/>
          </p:nvSpPr>
          <p:spPr>
            <a:xfrm>
              <a:off x="18612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12</a:t>
              </a:r>
            </a:p>
          </p:txBody>
        </p:sp>
        <p:sp>
          <p:nvSpPr>
            <p:cNvPr id="1051" name="TextBox 1050">
              <a:extLst>
                <a:ext uri="{FF2B5EF4-FFF2-40B4-BE49-F238E27FC236}">
                  <a16:creationId xmlns:a16="http://schemas.microsoft.com/office/drawing/2014/main" id="{40E26749-997F-A107-3C93-A30ED1186C8B}"/>
                </a:ext>
              </a:extLst>
            </p:cNvPr>
            <p:cNvSpPr txBox="1"/>
            <p:nvPr/>
          </p:nvSpPr>
          <p:spPr>
            <a:xfrm>
              <a:off x="210940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15</a:t>
              </a:r>
            </a:p>
          </p:txBody>
        </p:sp>
        <p:sp>
          <p:nvSpPr>
            <p:cNvPr id="1052" name="TextBox 1051">
              <a:extLst>
                <a:ext uri="{FF2B5EF4-FFF2-40B4-BE49-F238E27FC236}">
                  <a16:creationId xmlns:a16="http://schemas.microsoft.com/office/drawing/2014/main" id="{EE5101EE-ACA7-26A9-3536-DA5A5A61FC77}"/>
                </a:ext>
              </a:extLst>
            </p:cNvPr>
            <p:cNvSpPr txBox="1"/>
            <p:nvPr/>
          </p:nvSpPr>
          <p:spPr>
            <a:xfrm>
              <a:off x="235108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18</a:t>
              </a:r>
            </a:p>
          </p:txBody>
        </p:sp>
        <p:sp>
          <p:nvSpPr>
            <p:cNvPr id="1053" name="TextBox 1052">
              <a:extLst>
                <a:ext uri="{FF2B5EF4-FFF2-40B4-BE49-F238E27FC236}">
                  <a16:creationId xmlns:a16="http://schemas.microsoft.com/office/drawing/2014/main" id="{B816C511-86F5-BCAE-B48B-3267D4ABF117}"/>
                </a:ext>
              </a:extLst>
            </p:cNvPr>
            <p:cNvSpPr txBox="1"/>
            <p:nvPr/>
          </p:nvSpPr>
          <p:spPr>
            <a:xfrm>
              <a:off x="2592593"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21</a:t>
              </a:r>
            </a:p>
          </p:txBody>
        </p:sp>
        <p:sp>
          <p:nvSpPr>
            <p:cNvPr id="1054" name="TextBox 1053">
              <a:extLst>
                <a:ext uri="{FF2B5EF4-FFF2-40B4-BE49-F238E27FC236}">
                  <a16:creationId xmlns:a16="http://schemas.microsoft.com/office/drawing/2014/main" id="{349FCFFA-2537-B7A5-DA6D-5E2F6C586F33}"/>
                </a:ext>
              </a:extLst>
            </p:cNvPr>
            <p:cNvSpPr txBox="1"/>
            <p:nvPr/>
          </p:nvSpPr>
          <p:spPr>
            <a:xfrm>
              <a:off x="28365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24</a:t>
              </a:r>
            </a:p>
          </p:txBody>
        </p:sp>
        <p:sp>
          <p:nvSpPr>
            <p:cNvPr id="1055" name="TextBox 1054">
              <a:extLst>
                <a:ext uri="{FF2B5EF4-FFF2-40B4-BE49-F238E27FC236}">
                  <a16:creationId xmlns:a16="http://schemas.microsoft.com/office/drawing/2014/main" id="{4A31F4A4-108E-2E55-3468-7126A362EF3C}"/>
                </a:ext>
              </a:extLst>
            </p:cNvPr>
            <p:cNvSpPr txBox="1"/>
            <p:nvPr/>
          </p:nvSpPr>
          <p:spPr>
            <a:xfrm>
              <a:off x="307802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27</a:t>
              </a:r>
            </a:p>
          </p:txBody>
        </p:sp>
        <p:sp>
          <p:nvSpPr>
            <p:cNvPr id="1056" name="TextBox 1055">
              <a:extLst>
                <a:ext uri="{FF2B5EF4-FFF2-40B4-BE49-F238E27FC236}">
                  <a16:creationId xmlns:a16="http://schemas.microsoft.com/office/drawing/2014/main" id="{46FE52D7-6E18-F406-2EEE-9EE60769295C}"/>
                </a:ext>
              </a:extLst>
            </p:cNvPr>
            <p:cNvSpPr txBox="1"/>
            <p:nvPr/>
          </p:nvSpPr>
          <p:spPr>
            <a:xfrm>
              <a:off x="332927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30</a:t>
              </a:r>
            </a:p>
          </p:txBody>
        </p:sp>
        <p:sp>
          <p:nvSpPr>
            <p:cNvPr id="1057" name="TextBox 1056">
              <a:extLst>
                <a:ext uri="{FF2B5EF4-FFF2-40B4-BE49-F238E27FC236}">
                  <a16:creationId xmlns:a16="http://schemas.microsoft.com/office/drawing/2014/main" id="{A3ED5CCF-2726-54F9-053A-1409318EA0ED}"/>
                </a:ext>
              </a:extLst>
            </p:cNvPr>
            <p:cNvSpPr txBox="1"/>
            <p:nvPr/>
          </p:nvSpPr>
          <p:spPr>
            <a:xfrm>
              <a:off x="355959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33</a:t>
              </a:r>
            </a:p>
          </p:txBody>
        </p:sp>
        <p:sp>
          <p:nvSpPr>
            <p:cNvPr id="1058" name="TextBox 1057">
              <a:extLst>
                <a:ext uri="{FF2B5EF4-FFF2-40B4-BE49-F238E27FC236}">
                  <a16:creationId xmlns:a16="http://schemas.microsoft.com/office/drawing/2014/main" id="{2AA5121B-A9E3-607F-ACBD-9C9F77F89AFB}"/>
                </a:ext>
              </a:extLst>
            </p:cNvPr>
            <p:cNvSpPr txBox="1"/>
            <p:nvPr/>
          </p:nvSpPr>
          <p:spPr>
            <a:xfrm>
              <a:off x="381054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36</a:t>
              </a:r>
            </a:p>
          </p:txBody>
        </p:sp>
        <p:sp>
          <p:nvSpPr>
            <p:cNvPr id="1059" name="TextBox 1058">
              <a:extLst>
                <a:ext uri="{FF2B5EF4-FFF2-40B4-BE49-F238E27FC236}">
                  <a16:creationId xmlns:a16="http://schemas.microsoft.com/office/drawing/2014/main" id="{E214C734-E651-EF52-0093-033200D878EB}"/>
                </a:ext>
              </a:extLst>
            </p:cNvPr>
            <p:cNvSpPr txBox="1"/>
            <p:nvPr/>
          </p:nvSpPr>
          <p:spPr>
            <a:xfrm>
              <a:off x="405228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39</a:t>
              </a:r>
            </a:p>
          </p:txBody>
        </p:sp>
        <p:sp>
          <p:nvSpPr>
            <p:cNvPr id="1060" name="TextBox 1059">
              <a:extLst>
                <a:ext uri="{FF2B5EF4-FFF2-40B4-BE49-F238E27FC236}">
                  <a16:creationId xmlns:a16="http://schemas.microsoft.com/office/drawing/2014/main" id="{FBFC3CC1-E2E9-87F8-40DD-526678A65494}"/>
                </a:ext>
              </a:extLst>
            </p:cNvPr>
            <p:cNvSpPr txBox="1"/>
            <p:nvPr/>
          </p:nvSpPr>
          <p:spPr>
            <a:xfrm>
              <a:off x="429462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42</a:t>
              </a:r>
            </a:p>
          </p:txBody>
        </p:sp>
        <p:sp>
          <p:nvSpPr>
            <p:cNvPr id="1061" name="TextBox 1060">
              <a:extLst>
                <a:ext uri="{FF2B5EF4-FFF2-40B4-BE49-F238E27FC236}">
                  <a16:creationId xmlns:a16="http://schemas.microsoft.com/office/drawing/2014/main" id="{0294F7AE-847E-5DA0-B9CF-F191E67822DE}"/>
                </a:ext>
              </a:extLst>
            </p:cNvPr>
            <p:cNvSpPr txBox="1"/>
            <p:nvPr/>
          </p:nvSpPr>
          <p:spPr>
            <a:xfrm>
              <a:off x="452168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45</a:t>
              </a:r>
            </a:p>
          </p:txBody>
        </p:sp>
        <p:sp>
          <p:nvSpPr>
            <p:cNvPr id="1062" name="TextBox 1061">
              <a:extLst>
                <a:ext uri="{FF2B5EF4-FFF2-40B4-BE49-F238E27FC236}">
                  <a16:creationId xmlns:a16="http://schemas.microsoft.com/office/drawing/2014/main" id="{6875A7ED-E07F-32F9-334A-7717CD629D3F}"/>
                </a:ext>
              </a:extLst>
            </p:cNvPr>
            <p:cNvSpPr txBox="1"/>
            <p:nvPr/>
          </p:nvSpPr>
          <p:spPr>
            <a:xfrm>
              <a:off x="476944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48</a:t>
              </a:r>
            </a:p>
          </p:txBody>
        </p:sp>
        <p:sp>
          <p:nvSpPr>
            <p:cNvPr id="1063" name="TextBox 1062">
              <a:extLst>
                <a:ext uri="{FF2B5EF4-FFF2-40B4-BE49-F238E27FC236}">
                  <a16:creationId xmlns:a16="http://schemas.microsoft.com/office/drawing/2014/main" id="{09F70FB8-B88F-15D1-58BC-5F72FDCEDB00}"/>
                </a:ext>
              </a:extLst>
            </p:cNvPr>
            <p:cNvSpPr txBox="1"/>
            <p:nvPr/>
          </p:nvSpPr>
          <p:spPr>
            <a:xfrm>
              <a:off x="501141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51</a:t>
              </a:r>
            </a:p>
          </p:txBody>
        </p:sp>
        <p:sp>
          <p:nvSpPr>
            <p:cNvPr id="1064" name="TextBox 1063">
              <a:extLst>
                <a:ext uri="{FF2B5EF4-FFF2-40B4-BE49-F238E27FC236}">
                  <a16:creationId xmlns:a16="http://schemas.microsoft.com/office/drawing/2014/main" id="{2DC4E096-B3F8-AC37-9ECC-59AB41C18525}"/>
                </a:ext>
              </a:extLst>
            </p:cNvPr>
            <p:cNvSpPr txBox="1"/>
            <p:nvPr/>
          </p:nvSpPr>
          <p:spPr>
            <a:xfrm>
              <a:off x="5261128"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54</a:t>
              </a:r>
            </a:p>
          </p:txBody>
        </p:sp>
        <p:sp>
          <p:nvSpPr>
            <p:cNvPr id="1065" name="TextBox 1064">
              <a:extLst>
                <a:ext uri="{FF2B5EF4-FFF2-40B4-BE49-F238E27FC236}">
                  <a16:creationId xmlns:a16="http://schemas.microsoft.com/office/drawing/2014/main" id="{6840D11D-0503-B995-7231-70340672FC8D}"/>
                </a:ext>
              </a:extLst>
            </p:cNvPr>
            <p:cNvSpPr txBox="1"/>
            <p:nvPr/>
          </p:nvSpPr>
          <p:spPr>
            <a:xfrm>
              <a:off x="550071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57</a:t>
              </a:r>
            </a:p>
          </p:txBody>
        </p:sp>
        <p:sp>
          <p:nvSpPr>
            <p:cNvPr id="1066" name="TextBox 1065">
              <a:extLst>
                <a:ext uri="{FF2B5EF4-FFF2-40B4-BE49-F238E27FC236}">
                  <a16:creationId xmlns:a16="http://schemas.microsoft.com/office/drawing/2014/main" id="{667A2683-B164-2024-1FCB-138A68A8BD06}"/>
                </a:ext>
              </a:extLst>
            </p:cNvPr>
            <p:cNvSpPr txBox="1"/>
            <p:nvPr/>
          </p:nvSpPr>
          <p:spPr>
            <a:xfrm>
              <a:off x="2951893" y="4678341"/>
              <a:ext cx="1016625"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Time, months</a:t>
              </a:r>
            </a:p>
          </p:txBody>
        </p:sp>
        <p:sp>
          <p:nvSpPr>
            <p:cNvPr id="1067" name="TextBox 1066">
              <a:extLst>
                <a:ext uri="{FF2B5EF4-FFF2-40B4-BE49-F238E27FC236}">
                  <a16:creationId xmlns:a16="http://schemas.microsoft.com/office/drawing/2014/main" id="{498C8504-0816-1A92-ECD7-15219477F00A}"/>
                </a:ext>
              </a:extLst>
            </p:cNvPr>
            <p:cNvSpPr txBox="1"/>
            <p:nvPr/>
          </p:nvSpPr>
          <p:spPr>
            <a:xfrm>
              <a:off x="183954" y="4761060"/>
              <a:ext cx="80182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1068" name="TextBox 1067">
              <a:extLst>
                <a:ext uri="{FF2B5EF4-FFF2-40B4-BE49-F238E27FC236}">
                  <a16:creationId xmlns:a16="http://schemas.microsoft.com/office/drawing/2014/main" id="{A086CFD2-FF76-0E0E-1F68-D7EFFCD3F90D}"/>
                </a:ext>
              </a:extLst>
            </p:cNvPr>
            <p:cNvSpPr txBox="1"/>
            <p:nvPr/>
          </p:nvSpPr>
          <p:spPr>
            <a:xfrm>
              <a:off x="183954" y="4942381"/>
              <a:ext cx="853119"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1069" name="TextBox 1068">
              <a:extLst>
                <a:ext uri="{FF2B5EF4-FFF2-40B4-BE49-F238E27FC236}">
                  <a16:creationId xmlns:a16="http://schemas.microsoft.com/office/drawing/2014/main" id="{FB7F3786-2838-40F9-DB39-382979159860}"/>
                </a:ext>
              </a:extLst>
            </p:cNvPr>
            <p:cNvSpPr txBox="1"/>
            <p:nvPr/>
          </p:nvSpPr>
          <p:spPr>
            <a:xfrm>
              <a:off x="184254" y="5123704"/>
              <a:ext cx="67358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1070" name="TextBox 1069">
              <a:extLst>
                <a:ext uri="{FF2B5EF4-FFF2-40B4-BE49-F238E27FC236}">
                  <a16:creationId xmlns:a16="http://schemas.microsoft.com/office/drawing/2014/main" id="{D1CBCCDD-8D82-9D53-D982-74C9365BE337}"/>
                </a:ext>
              </a:extLst>
            </p:cNvPr>
            <p:cNvSpPr txBox="1"/>
            <p:nvPr/>
          </p:nvSpPr>
          <p:spPr>
            <a:xfrm>
              <a:off x="88653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73</a:t>
              </a:r>
            </a:p>
          </p:txBody>
        </p:sp>
        <p:sp>
          <p:nvSpPr>
            <p:cNvPr id="1071" name="TextBox 1070">
              <a:extLst>
                <a:ext uri="{FF2B5EF4-FFF2-40B4-BE49-F238E27FC236}">
                  <a16:creationId xmlns:a16="http://schemas.microsoft.com/office/drawing/2014/main" id="{E6B0C5F6-5014-490B-1D39-10DA687EC9ED}"/>
                </a:ext>
              </a:extLst>
            </p:cNvPr>
            <p:cNvSpPr txBox="1"/>
            <p:nvPr/>
          </p:nvSpPr>
          <p:spPr>
            <a:xfrm>
              <a:off x="113575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73</a:t>
              </a:r>
            </a:p>
          </p:txBody>
        </p:sp>
        <p:sp>
          <p:nvSpPr>
            <p:cNvPr id="1072" name="TextBox 1071">
              <a:extLst>
                <a:ext uri="{FF2B5EF4-FFF2-40B4-BE49-F238E27FC236}">
                  <a16:creationId xmlns:a16="http://schemas.microsoft.com/office/drawing/2014/main" id="{0953BAD5-52B4-24F1-7842-183FB6334FA7}"/>
                </a:ext>
              </a:extLst>
            </p:cNvPr>
            <p:cNvSpPr txBox="1"/>
            <p:nvPr/>
          </p:nvSpPr>
          <p:spPr>
            <a:xfrm>
              <a:off x="138090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68</a:t>
              </a:r>
            </a:p>
          </p:txBody>
        </p:sp>
        <p:sp>
          <p:nvSpPr>
            <p:cNvPr id="1073" name="TextBox 1072">
              <a:extLst>
                <a:ext uri="{FF2B5EF4-FFF2-40B4-BE49-F238E27FC236}">
                  <a16:creationId xmlns:a16="http://schemas.microsoft.com/office/drawing/2014/main" id="{E278156B-D5EE-8A2D-CECF-633F5CA0722E}"/>
                </a:ext>
              </a:extLst>
            </p:cNvPr>
            <p:cNvSpPr txBox="1"/>
            <p:nvPr/>
          </p:nvSpPr>
          <p:spPr>
            <a:xfrm>
              <a:off x="162198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63</a:t>
              </a:r>
            </a:p>
          </p:txBody>
        </p:sp>
        <p:sp>
          <p:nvSpPr>
            <p:cNvPr id="1074" name="TextBox 1073">
              <a:extLst>
                <a:ext uri="{FF2B5EF4-FFF2-40B4-BE49-F238E27FC236}">
                  <a16:creationId xmlns:a16="http://schemas.microsoft.com/office/drawing/2014/main" id="{C49D88DD-76DF-631B-0DDC-5ECC895B9FF6}"/>
                </a:ext>
              </a:extLst>
            </p:cNvPr>
            <p:cNvSpPr txBox="1"/>
            <p:nvPr/>
          </p:nvSpPr>
          <p:spPr>
            <a:xfrm>
              <a:off x="186101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56</a:t>
              </a:r>
            </a:p>
          </p:txBody>
        </p:sp>
        <p:sp>
          <p:nvSpPr>
            <p:cNvPr id="1075" name="TextBox 1074">
              <a:extLst>
                <a:ext uri="{FF2B5EF4-FFF2-40B4-BE49-F238E27FC236}">
                  <a16:creationId xmlns:a16="http://schemas.microsoft.com/office/drawing/2014/main" id="{0B54EBED-2F5E-FCDF-EDC8-E523BF541B46}"/>
                </a:ext>
              </a:extLst>
            </p:cNvPr>
            <p:cNvSpPr txBox="1"/>
            <p:nvPr/>
          </p:nvSpPr>
          <p:spPr>
            <a:xfrm>
              <a:off x="210820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52</a:t>
              </a:r>
            </a:p>
          </p:txBody>
        </p:sp>
        <p:sp>
          <p:nvSpPr>
            <p:cNvPr id="1076" name="TextBox 1075">
              <a:extLst>
                <a:ext uri="{FF2B5EF4-FFF2-40B4-BE49-F238E27FC236}">
                  <a16:creationId xmlns:a16="http://schemas.microsoft.com/office/drawing/2014/main" id="{DE49A99B-3B09-A5DF-0E94-072A8BEDD6C3}"/>
                </a:ext>
              </a:extLst>
            </p:cNvPr>
            <p:cNvSpPr txBox="1"/>
            <p:nvPr/>
          </p:nvSpPr>
          <p:spPr>
            <a:xfrm>
              <a:off x="235131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51</a:t>
              </a:r>
            </a:p>
          </p:txBody>
        </p:sp>
        <p:sp>
          <p:nvSpPr>
            <p:cNvPr id="1077" name="TextBox 1076">
              <a:extLst>
                <a:ext uri="{FF2B5EF4-FFF2-40B4-BE49-F238E27FC236}">
                  <a16:creationId xmlns:a16="http://schemas.microsoft.com/office/drawing/2014/main" id="{4704900A-7D5B-0E38-1E39-9327CA63FE1B}"/>
                </a:ext>
              </a:extLst>
            </p:cNvPr>
            <p:cNvSpPr txBox="1"/>
            <p:nvPr/>
          </p:nvSpPr>
          <p:spPr>
            <a:xfrm>
              <a:off x="25923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50</a:t>
              </a:r>
            </a:p>
          </p:txBody>
        </p:sp>
        <p:sp>
          <p:nvSpPr>
            <p:cNvPr id="1078" name="TextBox 1077">
              <a:extLst>
                <a:ext uri="{FF2B5EF4-FFF2-40B4-BE49-F238E27FC236}">
                  <a16:creationId xmlns:a16="http://schemas.microsoft.com/office/drawing/2014/main" id="{3AAF8A7E-2C60-4682-6EFC-37FBBD814F28}"/>
                </a:ext>
              </a:extLst>
            </p:cNvPr>
            <p:cNvSpPr txBox="1"/>
            <p:nvPr/>
          </p:nvSpPr>
          <p:spPr>
            <a:xfrm>
              <a:off x="283754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48</a:t>
              </a:r>
            </a:p>
          </p:txBody>
        </p:sp>
        <p:sp>
          <p:nvSpPr>
            <p:cNvPr id="1079" name="TextBox 1078">
              <a:extLst>
                <a:ext uri="{FF2B5EF4-FFF2-40B4-BE49-F238E27FC236}">
                  <a16:creationId xmlns:a16="http://schemas.microsoft.com/office/drawing/2014/main" id="{94C56B2D-9B0F-ED5B-0278-409221F6AFE3}"/>
                </a:ext>
              </a:extLst>
            </p:cNvPr>
            <p:cNvSpPr txBox="1"/>
            <p:nvPr/>
          </p:nvSpPr>
          <p:spPr>
            <a:xfrm>
              <a:off x="307861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43</a:t>
              </a:r>
            </a:p>
          </p:txBody>
        </p:sp>
        <p:sp>
          <p:nvSpPr>
            <p:cNvPr id="1080" name="TextBox 1079">
              <a:extLst>
                <a:ext uri="{FF2B5EF4-FFF2-40B4-BE49-F238E27FC236}">
                  <a16:creationId xmlns:a16="http://schemas.microsoft.com/office/drawing/2014/main" id="{3E50282A-4F49-962B-7239-ED56EE249D20}"/>
                </a:ext>
              </a:extLst>
            </p:cNvPr>
            <p:cNvSpPr txBox="1"/>
            <p:nvPr/>
          </p:nvSpPr>
          <p:spPr>
            <a:xfrm>
              <a:off x="33298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39</a:t>
              </a:r>
            </a:p>
          </p:txBody>
        </p:sp>
        <p:sp>
          <p:nvSpPr>
            <p:cNvPr id="1081" name="TextBox 1080">
              <a:extLst>
                <a:ext uri="{FF2B5EF4-FFF2-40B4-BE49-F238E27FC236}">
                  <a16:creationId xmlns:a16="http://schemas.microsoft.com/office/drawing/2014/main" id="{93579FB4-5187-0F9A-D8B4-53618483896C}"/>
                </a:ext>
              </a:extLst>
            </p:cNvPr>
            <p:cNvSpPr txBox="1"/>
            <p:nvPr/>
          </p:nvSpPr>
          <p:spPr>
            <a:xfrm>
              <a:off x="3564842"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37</a:t>
              </a:r>
            </a:p>
          </p:txBody>
        </p:sp>
        <p:sp>
          <p:nvSpPr>
            <p:cNvPr id="1082" name="TextBox 1081">
              <a:extLst>
                <a:ext uri="{FF2B5EF4-FFF2-40B4-BE49-F238E27FC236}">
                  <a16:creationId xmlns:a16="http://schemas.microsoft.com/office/drawing/2014/main" id="{6D898D25-9D44-F6B0-8B8F-817EE4D9BD6B}"/>
                </a:ext>
              </a:extLst>
            </p:cNvPr>
            <p:cNvSpPr txBox="1"/>
            <p:nvPr/>
          </p:nvSpPr>
          <p:spPr>
            <a:xfrm>
              <a:off x="381202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32</a:t>
              </a:r>
            </a:p>
          </p:txBody>
        </p:sp>
        <p:sp>
          <p:nvSpPr>
            <p:cNvPr id="1083" name="TextBox 1082">
              <a:extLst>
                <a:ext uri="{FF2B5EF4-FFF2-40B4-BE49-F238E27FC236}">
                  <a16:creationId xmlns:a16="http://schemas.microsoft.com/office/drawing/2014/main" id="{2BC11B33-C822-F6B5-3D3C-39F85C3FDB34}"/>
                </a:ext>
              </a:extLst>
            </p:cNvPr>
            <p:cNvSpPr txBox="1"/>
            <p:nvPr/>
          </p:nvSpPr>
          <p:spPr>
            <a:xfrm>
              <a:off x="40571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27</a:t>
              </a:r>
            </a:p>
          </p:txBody>
        </p:sp>
        <p:sp>
          <p:nvSpPr>
            <p:cNvPr id="1084" name="TextBox 1083">
              <a:extLst>
                <a:ext uri="{FF2B5EF4-FFF2-40B4-BE49-F238E27FC236}">
                  <a16:creationId xmlns:a16="http://schemas.microsoft.com/office/drawing/2014/main" id="{0A38633E-C258-3780-7FEC-786549065163}"/>
                </a:ext>
              </a:extLst>
            </p:cNvPr>
            <p:cNvSpPr txBox="1"/>
            <p:nvPr/>
          </p:nvSpPr>
          <p:spPr>
            <a:xfrm>
              <a:off x="429417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21</a:t>
              </a:r>
            </a:p>
          </p:txBody>
        </p:sp>
        <p:sp>
          <p:nvSpPr>
            <p:cNvPr id="1085" name="TextBox 1084">
              <a:extLst>
                <a:ext uri="{FF2B5EF4-FFF2-40B4-BE49-F238E27FC236}">
                  <a16:creationId xmlns:a16="http://schemas.microsoft.com/office/drawing/2014/main" id="{5160FE5C-86C4-85D0-B43B-34C5AD1C063D}"/>
                </a:ext>
              </a:extLst>
            </p:cNvPr>
            <p:cNvSpPr txBox="1"/>
            <p:nvPr/>
          </p:nvSpPr>
          <p:spPr>
            <a:xfrm>
              <a:off x="452505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20</a:t>
              </a:r>
            </a:p>
          </p:txBody>
        </p:sp>
        <p:sp>
          <p:nvSpPr>
            <p:cNvPr id="1086" name="TextBox 1085">
              <a:extLst>
                <a:ext uri="{FF2B5EF4-FFF2-40B4-BE49-F238E27FC236}">
                  <a16:creationId xmlns:a16="http://schemas.microsoft.com/office/drawing/2014/main" id="{53647D34-3C07-8CF8-25B3-43E2DC0B3A9B}"/>
                </a:ext>
              </a:extLst>
            </p:cNvPr>
            <p:cNvSpPr txBox="1"/>
            <p:nvPr/>
          </p:nvSpPr>
          <p:spPr>
            <a:xfrm>
              <a:off x="47742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12</a:t>
              </a:r>
            </a:p>
          </p:txBody>
        </p:sp>
        <p:sp>
          <p:nvSpPr>
            <p:cNvPr id="1087" name="TextBox 1086">
              <a:extLst>
                <a:ext uri="{FF2B5EF4-FFF2-40B4-BE49-F238E27FC236}">
                  <a16:creationId xmlns:a16="http://schemas.microsoft.com/office/drawing/2014/main" id="{4D1E2FE9-78D5-4C9B-87B5-543CD163392E}"/>
                </a:ext>
              </a:extLst>
            </p:cNvPr>
            <p:cNvSpPr txBox="1"/>
            <p:nvPr/>
          </p:nvSpPr>
          <p:spPr>
            <a:xfrm>
              <a:off x="505062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a:t>
              </a:r>
            </a:p>
          </p:txBody>
        </p:sp>
        <p:sp>
          <p:nvSpPr>
            <p:cNvPr id="1088" name="TextBox 1087">
              <a:extLst>
                <a:ext uri="{FF2B5EF4-FFF2-40B4-BE49-F238E27FC236}">
                  <a16:creationId xmlns:a16="http://schemas.microsoft.com/office/drawing/2014/main" id="{AFB92FFC-6810-C515-8763-21D1A701B354}"/>
                </a:ext>
              </a:extLst>
            </p:cNvPr>
            <p:cNvSpPr txBox="1"/>
            <p:nvPr/>
          </p:nvSpPr>
          <p:spPr>
            <a:xfrm>
              <a:off x="5295782"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a:t>
              </a:r>
            </a:p>
          </p:txBody>
        </p:sp>
        <p:sp>
          <p:nvSpPr>
            <p:cNvPr id="1089" name="TextBox 1088">
              <a:extLst>
                <a:ext uri="{FF2B5EF4-FFF2-40B4-BE49-F238E27FC236}">
                  <a16:creationId xmlns:a16="http://schemas.microsoft.com/office/drawing/2014/main" id="{DF270FD7-E20B-FB4D-7D21-98B67561678C}"/>
                </a:ext>
              </a:extLst>
            </p:cNvPr>
            <p:cNvSpPr txBox="1"/>
            <p:nvPr/>
          </p:nvSpPr>
          <p:spPr>
            <a:xfrm>
              <a:off x="553684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1090" name="TextBox 1089">
              <a:extLst>
                <a:ext uri="{FF2B5EF4-FFF2-40B4-BE49-F238E27FC236}">
                  <a16:creationId xmlns:a16="http://schemas.microsoft.com/office/drawing/2014/main" id="{57B1CD62-8447-C91C-3513-424468221582}"/>
                </a:ext>
              </a:extLst>
            </p:cNvPr>
            <p:cNvSpPr txBox="1"/>
            <p:nvPr/>
          </p:nvSpPr>
          <p:spPr>
            <a:xfrm>
              <a:off x="88754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84</a:t>
              </a:r>
            </a:p>
          </p:txBody>
        </p:sp>
        <p:sp>
          <p:nvSpPr>
            <p:cNvPr id="1091" name="TextBox 1090">
              <a:extLst>
                <a:ext uri="{FF2B5EF4-FFF2-40B4-BE49-F238E27FC236}">
                  <a16:creationId xmlns:a16="http://schemas.microsoft.com/office/drawing/2014/main" id="{A466FD5F-A011-84E2-DA10-E52BC85279AD}"/>
                </a:ext>
              </a:extLst>
            </p:cNvPr>
            <p:cNvSpPr txBox="1"/>
            <p:nvPr/>
          </p:nvSpPr>
          <p:spPr>
            <a:xfrm>
              <a:off x="113677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84</a:t>
              </a:r>
            </a:p>
          </p:txBody>
        </p:sp>
        <p:sp>
          <p:nvSpPr>
            <p:cNvPr id="1092" name="TextBox 1091">
              <a:extLst>
                <a:ext uri="{FF2B5EF4-FFF2-40B4-BE49-F238E27FC236}">
                  <a16:creationId xmlns:a16="http://schemas.microsoft.com/office/drawing/2014/main" id="{71996088-C855-34BE-185C-ED691741CCC0}"/>
                </a:ext>
              </a:extLst>
            </p:cNvPr>
            <p:cNvSpPr txBox="1"/>
            <p:nvPr/>
          </p:nvSpPr>
          <p:spPr>
            <a:xfrm>
              <a:off x="138192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83</a:t>
              </a:r>
            </a:p>
          </p:txBody>
        </p:sp>
        <p:sp>
          <p:nvSpPr>
            <p:cNvPr id="1093" name="TextBox 1092">
              <a:extLst>
                <a:ext uri="{FF2B5EF4-FFF2-40B4-BE49-F238E27FC236}">
                  <a16:creationId xmlns:a16="http://schemas.microsoft.com/office/drawing/2014/main" id="{CAEE33CB-238C-F6C3-3343-B44CE49B2FF2}"/>
                </a:ext>
              </a:extLst>
            </p:cNvPr>
            <p:cNvSpPr txBox="1"/>
            <p:nvPr/>
          </p:nvSpPr>
          <p:spPr>
            <a:xfrm>
              <a:off x="162299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81</a:t>
              </a:r>
            </a:p>
          </p:txBody>
        </p:sp>
        <p:sp>
          <p:nvSpPr>
            <p:cNvPr id="1094" name="TextBox 1093">
              <a:extLst>
                <a:ext uri="{FF2B5EF4-FFF2-40B4-BE49-F238E27FC236}">
                  <a16:creationId xmlns:a16="http://schemas.microsoft.com/office/drawing/2014/main" id="{737F1DDB-AA86-416F-27D7-36DEF12611B2}"/>
                </a:ext>
              </a:extLst>
            </p:cNvPr>
            <p:cNvSpPr txBox="1"/>
            <p:nvPr/>
          </p:nvSpPr>
          <p:spPr>
            <a:xfrm>
              <a:off x="186203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74</a:t>
              </a:r>
            </a:p>
          </p:txBody>
        </p:sp>
        <p:sp>
          <p:nvSpPr>
            <p:cNvPr id="1095" name="TextBox 1094">
              <a:extLst>
                <a:ext uri="{FF2B5EF4-FFF2-40B4-BE49-F238E27FC236}">
                  <a16:creationId xmlns:a16="http://schemas.microsoft.com/office/drawing/2014/main" id="{51BD5435-DFA4-34AE-3DB4-7C9268694C48}"/>
                </a:ext>
              </a:extLst>
            </p:cNvPr>
            <p:cNvSpPr txBox="1"/>
            <p:nvPr/>
          </p:nvSpPr>
          <p:spPr>
            <a:xfrm>
              <a:off x="210921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72</a:t>
              </a:r>
            </a:p>
          </p:txBody>
        </p:sp>
        <p:sp>
          <p:nvSpPr>
            <p:cNvPr id="1096" name="TextBox 1095">
              <a:extLst>
                <a:ext uri="{FF2B5EF4-FFF2-40B4-BE49-F238E27FC236}">
                  <a16:creationId xmlns:a16="http://schemas.microsoft.com/office/drawing/2014/main" id="{2DF49DDD-2BA4-A63B-7117-0AEF4BD7371C}"/>
                </a:ext>
              </a:extLst>
            </p:cNvPr>
            <p:cNvSpPr txBox="1"/>
            <p:nvPr/>
          </p:nvSpPr>
          <p:spPr>
            <a:xfrm>
              <a:off x="235233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70</a:t>
              </a:r>
            </a:p>
          </p:txBody>
        </p:sp>
        <p:sp>
          <p:nvSpPr>
            <p:cNvPr id="1097" name="TextBox 1096">
              <a:extLst>
                <a:ext uri="{FF2B5EF4-FFF2-40B4-BE49-F238E27FC236}">
                  <a16:creationId xmlns:a16="http://schemas.microsoft.com/office/drawing/2014/main" id="{7A7E0D5F-5389-0BD8-F079-D67F25A4858C}"/>
                </a:ext>
              </a:extLst>
            </p:cNvPr>
            <p:cNvSpPr txBox="1"/>
            <p:nvPr/>
          </p:nvSpPr>
          <p:spPr>
            <a:xfrm>
              <a:off x="25934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69</a:t>
              </a:r>
            </a:p>
          </p:txBody>
        </p:sp>
        <p:sp>
          <p:nvSpPr>
            <p:cNvPr id="1098" name="TextBox 1097">
              <a:extLst>
                <a:ext uri="{FF2B5EF4-FFF2-40B4-BE49-F238E27FC236}">
                  <a16:creationId xmlns:a16="http://schemas.microsoft.com/office/drawing/2014/main" id="{03E97DE2-F3D6-185D-F770-3B174EE27755}"/>
                </a:ext>
              </a:extLst>
            </p:cNvPr>
            <p:cNvSpPr txBox="1"/>
            <p:nvPr/>
          </p:nvSpPr>
          <p:spPr>
            <a:xfrm>
              <a:off x="283855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67</a:t>
              </a:r>
            </a:p>
          </p:txBody>
        </p:sp>
        <p:sp>
          <p:nvSpPr>
            <p:cNvPr id="1099" name="TextBox 1098">
              <a:extLst>
                <a:ext uri="{FF2B5EF4-FFF2-40B4-BE49-F238E27FC236}">
                  <a16:creationId xmlns:a16="http://schemas.microsoft.com/office/drawing/2014/main" id="{73863551-FCAC-CE86-DE06-5E9BBC2FA49D}"/>
                </a:ext>
              </a:extLst>
            </p:cNvPr>
            <p:cNvSpPr txBox="1"/>
            <p:nvPr/>
          </p:nvSpPr>
          <p:spPr>
            <a:xfrm>
              <a:off x="307963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63</a:t>
              </a:r>
            </a:p>
          </p:txBody>
        </p:sp>
        <p:sp>
          <p:nvSpPr>
            <p:cNvPr id="1100" name="TextBox 1099">
              <a:extLst>
                <a:ext uri="{FF2B5EF4-FFF2-40B4-BE49-F238E27FC236}">
                  <a16:creationId xmlns:a16="http://schemas.microsoft.com/office/drawing/2014/main" id="{9EDAB3E5-1A0C-2733-074C-1F824FBDAA97}"/>
                </a:ext>
              </a:extLst>
            </p:cNvPr>
            <p:cNvSpPr txBox="1"/>
            <p:nvPr/>
          </p:nvSpPr>
          <p:spPr>
            <a:xfrm>
              <a:off x="333089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57</a:t>
              </a:r>
            </a:p>
          </p:txBody>
        </p:sp>
        <p:sp>
          <p:nvSpPr>
            <p:cNvPr id="1101" name="TextBox 1100">
              <a:extLst>
                <a:ext uri="{FF2B5EF4-FFF2-40B4-BE49-F238E27FC236}">
                  <a16:creationId xmlns:a16="http://schemas.microsoft.com/office/drawing/2014/main" id="{0DAFA75A-622D-C3B6-8C1F-6A004BD87EB3}"/>
                </a:ext>
              </a:extLst>
            </p:cNvPr>
            <p:cNvSpPr txBox="1"/>
            <p:nvPr/>
          </p:nvSpPr>
          <p:spPr>
            <a:xfrm>
              <a:off x="356585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50</a:t>
              </a:r>
            </a:p>
          </p:txBody>
        </p:sp>
        <p:sp>
          <p:nvSpPr>
            <p:cNvPr id="1102" name="TextBox 1101">
              <a:extLst>
                <a:ext uri="{FF2B5EF4-FFF2-40B4-BE49-F238E27FC236}">
                  <a16:creationId xmlns:a16="http://schemas.microsoft.com/office/drawing/2014/main" id="{BC84112E-E6C3-805A-DF4E-3DF3D6844390}"/>
                </a:ext>
              </a:extLst>
            </p:cNvPr>
            <p:cNvSpPr txBox="1"/>
            <p:nvPr/>
          </p:nvSpPr>
          <p:spPr>
            <a:xfrm>
              <a:off x="381304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42</a:t>
              </a:r>
            </a:p>
          </p:txBody>
        </p:sp>
        <p:sp>
          <p:nvSpPr>
            <p:cNvPr id="1103" name="TextBox 1102">
              <a:extLst>
                <a:ext uri="{FF2B5EF4-FFF2-40B4-BE49-F238E27FC236}">
                  <a16:creationId xmlns:a16="http://schemas.microsoft.com/office/drawing/2014/main" id="{7D7FF2A0-33AD-2F74-489D-9AC0C5150C7F}"/>
                </a:ext>
              </a:extLst>
            </p:cNvPr>
            <p:cNvSpPr txBox="1"/>
            <p:nvPr/>
          </p:nvSpPr>
          <p:spPr>
            <a:xfrm>
              <a:off x="405818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34</a:t>
              </a:r>
            </a:p>
          </p:txBody>
        </p:sp>
        <p:sp>
          <p:nvSpPr>
            <p:cNvPr id="1104" name="TextBox 1103">
              <a:extLst>
                <a:ext uri="{FF2B5EF4-FFF2-40B4-BE49-F238E27FC236}">
                  <a16:creationId xmlns:a16="http://schemas.microsoft.com/office/drawing/2014/main" id="{0852067A-D9E4-8F3A-14E4-48496531E805}"/>
                </a:ext>
              </a:extLst>
            </p:cNvPr>
            <p:cNvSpPr txBox="1"/>
            <p:nvPr/>
          </p:nvSpPr>
          <p:spPr>
            <a:xfrm>
              <a:off x="4295190"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29</a:t>
              </a:r>
            </a:p>
          </p:txBody>
        </p:sp>
        <p:sp>
          <p:nvSpPr>
            <p:cNvPr id="1105" name="TextBox 1104">
              <a:extLst>
                <a:ext uri="{FF2B5EF4-FFF2-40B4-BE49-F238E27FC236}">
                  <a16:creationId xmlns:a16="http://schemas.microsoft.com/office/drawing/2014/main" id="{6D439157-FD28-6BC1-8ED7-CCAFF5AE207A}"/>
                </a:ext>
              </a:extLst>
            </p:cNvPr>
            <p:cNvSpPr txBox="1"/>
            <p:nvPr/>
          </p:nvSpPr>
          <p:spPr>
            <a:xfrm>
              <a:off x="452606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22</a:t>
              </a:r>
            </a:p>
          </p:txBody>
        </p:sp>
        <p:sp>
          <p:nvSpPr>
            <p:cNvPr id="1106" name="TextBox 1105">
              <a:extLst>
                <a:ext uri="{FF2B5EF4-FFF2-40B4-BE49-F238E27FC236}">
                  <a16:creationId xmlns:a16="http://schemas.microsoft.com/office/drawing/2014/main" id="{36ADD5F8-9CDF-B954-85C5-A463BC864D8C}"/>
                </a:ext>
              </a:extLst>
            </p:cNvPr>
            <p:cNvSpPr txBox="1"/>
            <p:nvPr/>
          </p:nvSpPr>
          <p:spPr>
            <a:xfrm>
              <a:off x="47753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14</a:t>
              </a:r>
            </a:p>
          </p:txBody>
        </p:sp>
        <p:sp>
          <p:nvSpPr>
            <p:cNvPr id="1107" name="TextBox 1106">
              <a:extLst>
                <a:ext uri="{FF2B5EF4-FFF2-40B4-BE49-F238E27FC236}">
                  <a16:creationId xmlns:a16="http://schemas.microsoft.com/office/drawing/2014/main" id="{A7D05AC1-D2BA-6ACA-C7E0-0E65CD3F8B8A}"/>
                </a:ext>
              </a:extLst>
            </p:cNvPr>
            <p:cNvSpPr txBox="1"/>
            <p:nvPr/>
          </p:nvSpPr>
          <p:spPr>
            <a:xfrm>
              <a:off x="5051642"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a:t>
              </a:r>
            </a:p>
          </p:txBody>
        </p:sp>
        <p:sp>
          <p:nvSpPr>
            <p:cNvPr id="1108" name="TextBox 1107">
              <a:extLst>
                <a:ext uri="{FF2B5EF4-FFF2-40B4-BE49-F238E27FC236}">
                  <a16:creationId xmlns:a16="http://schemas.microsoft.com/office/drawing/2014/main" id="{9BA95969-C2AA-C435-A442-F0582D879F54}"/>
                </a:ext>
              </a:extLst>
            </p:cNvPr>
            <p:cNvSpPr txBox="1"/>
            <p:nvPr/>
          </p:nvSpPr>
          <p:spPr>
            <a:xfrm>
              <a:off x="5296794"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a:t>
              </a:r>
            </a:p>
          </p:txBody>
        </p:sp>
        <p:sp>
          <p:nvSpPr>
            <p:cNvPr id="1109" name="TextBox 1108">
              <a:extLst>
                <a:ext uri="{FF2B5EF4-FFF2-40B4-BE49-F238E27FC236}">
                  <a16:creationId xmlns:a16="http://schemas.microsoft.com/office/drawing/2014/main" id="{7D14CB42-044B-046C-C716-FCEF9BBE86A7}"/>
                </a:ext>
              </a:extLst>
            </p:cNvPr>
            <p:cNvSpPr txBox="1"/>
            <p:nvPr/>
          </p:nvSpPr>
          <p:spPr>
            <a:xfrm>
              <a:off x="5537860"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1110" name="Freeform 1109">
              <a:extLst>
                <a:ext uri="{FF2B5EF4-FFF2-40B4-BE49-F238E27FC236}">
                  <a16:creationId xmlns:a16="http://schemas.microsoft.com/office/drawing/2014/main" id="{E75DA4B7-BDF4-AD0D-09CB-18E81DCCADB9}"/>
                </a:ext>
              </a:extLst>
            </p:cNvPr>
            <p:cNvSpPr/>
            <p:nvPr/>
          </p:nvSpPr>
          <p:spPr>
            <a:xfrm rot="10800000" flipV="1">
              <a:off x="978165" y="2093652"/>
              <a:ext cx="49688"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1" name="Freeform 1110">
              <a:extLst>
                <a:ext uri="{FF2B5EF4-FFF2-40B4-BE49-F238E27FC236}">
                  <a16:creationId xmlns:a16="http://schemas.microsoft.com/office/drawing/2014/main" id="{598464DC-A592-D92E-B62A-3DBBAE412A4C}"/>
                </a:ext>
              </a:extLst>
            </p:cNvPr>
            <p:cNvSpPr/>
            <p:nvPr/>
          </p:nvSpPr>
          <p:spPr>
            <a:xfrm rot="10800000" flipV="1">
              <a:off x="978165" y="2571426"/>
              <a:ext cx="49688"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2" name="Freeform 1111">
              <a:extLst>
                <a:ext uri="{FF2B5EF4-FFF2-40B4-BE49-F238E27FC236}">
                  <a16:creationId xmlns:a16="http://schemas.microsoft.com/office/drawing/2014/main" id="{94D18670-FCF6-79E4-27BA-C17AE76039CB}"/>
                </a:ext>
              </a:extLst>
            </p:cNvPr>
            <p:cNvSpPr/>
            <p:nvPr/>
          </p:nvSpPr>
          <p:spPr>
            <a:xfrm rot="10800000" flipV="1">
              <a:off x="978165" y="3049200"/>
              <a:ext cx="49688"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3" name="Freeform 1112">
              <a:extLst>
                <a:ext uri="{FF2B5EF4-FFF2-40B4-BE49-F238E27FC236}">
                  <a16:creationId xmlns:a16="http://schemas.microsoft.com/office/drawing/2014/main" id="{2DD91EEF-8696-C9B4-C95D-B72AF6F83D07}"/>
                </a:ext>
              </a:extLst>
            </p:cNvPr>
            <p:cNvSpPr/>
            <p:nvPr/>
          </p:nvSpPr>
          <p:spPr>
            <a:xfrm rot="10800000" flipV="1">
              <a:off x="978165" y="3526974"/>
              <a:ext cx="49688"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4" name="Freeform 1113">
              <a:extLst>
                <a:ext uri="{FF2B5EF4-FFF2-40B4-BE49-F238E27FC236}">
                  <a16:creationId xmlns:a16="http://schemas.microsoft.com/office/drawing/2014/main" id="{5849605F-C378-CD74-D153-516BCB15B319}"/>
                </a:ext>
              </a:extLst>
            </p:cNvPr>
            <p:cNvSpPr/>
            <p:nvPr/>
          </p:nvSpPr>
          <p:spPr>
            <a:xfrm rot="10800000" flipV="1">
              <a:off x="978165" y="4004748"/>
              <a:ext cx="49688"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5" name="Freeform 1114">
              <a:extLst>
                <a:ext uri="{FF2B5EF4-FFF2-40B4-BE49-F238E27FC236}">
                  <a16:creationId xmlns:a16="http://schemas.microsoft.com/office/drawing/2014/main" id="{1081355F-8C9A-42F7-3438-EF36213C61BB}"/>
                </a:ext>
              </a:extLst>
            </p:cNvPr>
            <p:cNvSpPr/>
            <p:nvPr/>
          </p:nvSpPr>
          <p:spPr>
            <a:xfrm rot="10800000" flipV="1">
              <a:off x="978165" y="4486141"/>
              <a:ext cx="49688"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6" name="Freeform 1115">
              <a:extLst>
                <a:ext uri="{FF2B5EF4-FFF2-40B4-BE49-F238E27FC236}">
                  <a16:creationId xmlns:a16="http://schemas.microsoft.com/office/drawing/2014/main" id="{06845B86-7974-4C5C-5EE7-B16BDBDA3707}"/>
                </a:ext>
              </a:extLst>
            </p:cNvPr>
            <p:cNvSpPr/>
            <p:nvPr/>
          </p:nvSpPr>
          <p:spPr>
            <a:xfrm flipV="1">
              <a:off x="1054141" y="4536816"/>
              <a:ext cx="0" cy="34224"/>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7" name="Freeform 1116">
              <a:extLst>
                <a:ext uri="{FF2B5EF4-FFF2-40B4-BE49-F238E27FC236}">
                  <a16:creationId xmlns:a16="http://schemas.microsoft.com/office/drawing/2014/main" id="{D1BDA11C-D60F-69B2-EABD-432114EDEDD7}"/>
                </a:ext>
              </a:extLst>
            </p:cNvPr>
            <p:cNvSpPr/>
            <p:nvPr/>
          </p:nvSpPr>
          <p:spPr>
            <a:xfrm flipV="1">
              <a:off x="1296545" y="4536816"/>
              <a:ext cx="0" cy="34224"/>
            </a:xfrm>
            <a:custGeom>
              <a:avLst/>
              <a:gdLst>
                <a:gd name="connsiteX0" fmla="*/ 269 w 0"/>
                <a:gd name="connsiteY0" fmla="*/ 693 h 34224"/>
                <a:gd name="connsiteX1" fmla="*/ 269 w 0"/>
                <a:gd name="connsiteY1" fmla="*/ 34917 h 34224"/>
              </a:gdLst>
              <a:ahLst/>
              <a:cxnLst>
                <a:cxn ang="0">
                  <a:pos x="connsiteX0" y="connsiteY0"/>
                </a:cxn>
                <a:cxn ang="0">
                  <a:pos x="connsiteX1" y="connsiteY1"/>
                </a:cxn>
              </a:cxnLst>
              <a:rect l="l" t="t" r="r" b="b"/>
              <a:pathLst>
                <a:path h="34224">
                  <a:moveTo>
                    <a:pt x="269" y="693"/>
                  </a:moveTo>
                  <a:lnTo>
                    <a:pt x="26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8" name="Freeform 1117">
              <a:extLst>
                <a:ext uri="{FF2B5EF4-FFF2-40B4-BE49-F238E27FC236}">
                  <a16:creationId xmlns:a16="http://schemas.microsoft.com/office/drawing/2014/main" id="{2A4B6F06-F00D-3CAB-0104-DA1E781D3F73}"/>
                </a:ext>
              </a:extLst>
            </p:cNvPr>
            <p:cNvSpPr/>
            <p:nvPr/>
          </p:nvSpPr>
          <p:spPr>
            <a:xfrm flipV="1">
              <a:off x="1538948" y="4536816"/>
              <a:ext cx="0" cy="34224"/>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9" name="Freeform 1118">
              <a:extLst>
                <a:ext uri="{FF2B5EF4-FFF2-40B4-BE49-F238E27FC236}">
                  <a16:creationId xmlns:a16="http://schemas.microsoft.com/office/drawing/2014/main" id="{C3BC206D-E98A-0FB2-E57C-25C1B11F0FCF}"/>
                </a:ext>
              </a:extLst>
            </p:cNvPr>
            <p:cNvSpPr/>
            <p:nvPr/>
          </p:nvSpPr>
          <p:spPr>
            <a:xfrm flipV="1">
              <a:off x="1781352" y="4536816"/>
              <a:ext cx="0" cy="34224"/>
            </a:xfrm>
            <a:custGeom>
              <a:avLst/>
              <a:gdLst>
                <a:gd name="connsiteX0" fmla="*/ 403 w 0"/>
                <a:gd name="connsiteY0" fmla="*/ 693 h 34224"/>
                <a:gd name="connsiteX1" fmla="*/ 403 w 0"/>
                <a:gd name="connsiteY1" fmla="*/ 34917 h 34224"/>
              </a:gdLst>
              <a:ahLst/>
              <a:cxnLst>
                <a:cxn ang="0">
                  <a:pos x="connsiteX0" y="connsiteY0"/>
                </a:cxn>
                <a:cxn ang="0">
                  <a:pos x="connsiteX1" y="connsiteY1"/>
                </a:cxn>
              </a:cxnLst>
              <a:rect l="l" t="t" r="r" b="b"/>
              <a:pathLst>
                <a:path h="34224">
                  <a:moveTo>
                    <a:pt x="403" y="693"/>
                  </a:moveTo>
                  <a:lnTo>
                    <a:pt x="40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0" name="Freeform 1119">
              <a:extLst>
                <a:ext uri="{FF2B5EF4-FFF2-40B4-BE49-F238E27FC236}">
                  <a16:creationId xmlns:a16="http://schemas.microsoft.com/office/drawing/2014/main" id="{47F7354C-3D7B-E18E-B62E-3D11925074A7}"/>
                </a:ext>
              </a:extLst>
            </p:cNvPr>
            <p:cNvSpPr/>
            <p:nvPr/>
          </p:nvSpPr>
          <p:spPr>
            <a:xfrm flipV="1">
              <a:off x="2023756" y="4536816"/>
              <a:ext cx="0" cy="34224"/>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1" name="Freeform 1120">
              <a:extLst>
                <a:ext uri="{FF2B5EF4-FFF2-40B4-BE49-F238E27FC236}">
                  <a16:creationId xmlns:a16="http://schemas.microsoft.com/office/drawing/2014/main" id="{179A8C6C-898B-41A6-DCB2-9697E17A027F}"/>
                </a:ext>
              </a:extLst>
            </p:cNvPr>
            <p:cNvSpPr/>
            <p:nvPr/>
          </p:nvSpPr>
          <p:spPr>
            <a:xfrm flipV="1">
              <a:off x="2266160" y="4536816"/>
              <a:ext cx="0" cy="34224"/>
            </a:xfrm>
            <a:custGeom>
              <a:avLst/>
              <a:gdLst>
                <a:gd name="connsiteX0" fmla="*/ 537 w 0"/>
                <a:gd name="connsiteY0" fmla="*/ 693 h 34224"/>
                <a:gd name="connsiteX1" fmla="*/ 537 w 0"/>
                <a:gd name="connsiteY1" fmla="*/ 34917 h 34224"/>
              </a:gdLst>
              <a:ahLst/>
              <a:cxnLst>
                <a:cxn ang="0">
                  <a:pos x="connsiteX0" y="connsiteY0"/>
                </a:cxn>
                <a:cxn ang="0">
                  <a:pos x="connsiteX1" y="connsiteY1"/>
                </a:cxn>
              </a:cxnLst>
              <a:rect l="l" t="t" r="r" b="b"/>
              <a:pathLst>
                <a:path h="34224">
                  <a:moveTo>
                    <a:pt x="537" y="693"/>
                  </a:moveTo>
                  <a:lnTo>
                    <a:pt x="53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2" name="Freeform 1121">
              <a:extLst>
                <a:ext uri="{FF2B5EF4-FFF2-40B4-BE49-F238E27FC236}">
                  <a16:creationId xmlns:a16="http://schemas.microsoft.com/office/drawing/2014/main" id="{F87A980B-5537-F962-12F3-F438A3D3391C}"/>
                </a:ext>
              </a:extLst>
            </p:cNvPr>
            <p:cNvSpPr/>
            <p:nvPr/>
          </p:nvSpPr>
          <p:spPr>
            <a:xfrm flipV="1">
              <a:off x="2508564" y="4536816"/>
              <a:ext cx="0" cy="34224"/>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3" name="Freeform 1122">
              <a:extLst>
                <a:ext uri="{FF2B5EF4-FFF2-40B4-BE49-F238E27FC236}">
                  <a16:creationId xmlns:a16="http://schemas.microsoft.com/office/drawing/2014/main" id="{D8C20D90-7794-C1E8-8812-0A9B5D33E15E}"/>
                </a:ext>
              </a:extLst>
            </p:cNvPr>
            <p:cNvSpPr/>
            <p:nvPr/>
          </p:nvSpPr>
          <p:spPr>
            <a:xfrm flipV="1">
              <a:off x="2750967" y="4536816"/>
              <a:ext cx="0" cy="34224"/>
            </a:xfrm>
            <a:custGeom>
              <a:avLst/>
              <a:gdLst>
                <a:gd name="connsiteX0" fmla="*/ 671 w 0"/>
                <a:gd name="connsiteY0" fmla="*/ 693 h 34224"/>
                <a:gd name="connsiteX1" fmla="*/ 671 w 0"/>
                <a:gd name="connsiteY1" fmla="*/ 34917 h 34224"/>
              </a:gdLst>
              <a:ahLst/>
              <a:cxnLst>
                <a:cxn ang="0">
                  <a:pos x="connsiteX0" y="connsiteY0"/>
                </a:cxn>
                <a:cxn ang="0">
                  <a:pos x="connsiteX1" y="connsiteY1"/>
                </a:cxn>
              </a:cxnLst>
              <a:rect l="l" t="t" r="r" b="b"/>
              <a:pathLst>
                <a:path h="34224">
                  <a:moveTo>
                    <a:pt x="671" y="693"/>
                  </a:moveTo>
                  <a:lnTo>
                    <a:pt x="67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4" name="Freeform 1123">
              <a:extLst>
                <a:ext uri="{FF2B5EF4-FFF2-40B4-BE49-F238E27FC236}">
                  <a16:creationId xmlns:a16="http://schemas.microsoft.com/office/drawing/2014/main" id="{6BBDCA19-CD45-3FE7-7144-4FD7C37F0D98}"/>
                </a:ext>
              </a:extLst>
            </p:cNvPr>
            <p:cNvSpPr/>
            <p:nvPr/>
          </p:nvSpPr>
          <p:spPr>
            <a:xfrm flipV="1">
              <a:off x="2993371" y="4536816"/>
              <a:ext cx="0" cy="34224"/>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5" name="Freeform 1124">
              <a:extLst>
                <a:ext uri="{FF2B5EF4-FFF2-40B4-BE49-F238E27FC236}">
                  <a16:creationId xmlns:a16="http://schemas.microsoft.com/office/drawing/2014/main" id="{CA5CFA3D-EE9C-0CDE-A3F3-A0CA9F7D96AE}"/>
                </a:ext>
              </a:extLst>
            </p:cNvPr>
            <p:cNvSpPr/>
            <p:nvPr/>
          </p:nvSpPr>
          <p:spPr>
            <a:xfrm flipV="1">
              <a:off x="3235775" y="4536816"/>
              <a:ext cx="0" cy="34224"/>
            </a:xfrm>
            <a:custGeom>
              <a:avLst/>
              <a:gdLst>
                <a:gd name="connsiteX0" fmla="*/ 805 w 0"/>
                <a:gd name="connsiteY0" fmla="*/ 693 h 34224"/>
                <a:gd name="connsiteX1" fmla="*/ 805 w 0"/>
                <a:gd name="connsiteY1" fmla="*/ 34917 h 34224"/>
              </a:gdLst>
              <a:ahLst/>
              <a:cxnLst>
                <a:cxn ang="0">
                  <a:pos x="connsiteX0" y="connsiteY0"/>
                </a:cxn>
                <a:cxn ang="0">
                  <a:pos x="connsiteX1" y="connsiteY1"/>
                </a:cxn>
              </a:cxnLst>
              <a:rect l="l" t="t" r="r" b="b"/>
              <a:pathLst>
                <a:path h="34224">
                  <a:moveTo>
                    <a:pt x="805" y="693"/>
                  </a:moveTo>
                  <a:lnTo>
                    <a:pt x="80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6" name="Freeform 1125">
              <a:extLst>
                <a:ext uri="{FF2B5EF4-FFF2-40B4-BE49-F238E27FC236}">
                  <a16:creationId xmlns:a16="http://schemas.microsoft.com/office/drawing/2014/main" id="{016D9008-FF92-3EA7-2DD0-A0DDBAA87583}"/>
                </a:ext>
              </a:extLst>
            </p:cNvPr>
            <p:cNvSpPr/>
            <p:nvPr/>
          </p:nvSpPr>
          <p:spPr>
            <a:xfrm flipV="1">
              <a:off x="3478179" y="4536816"/>
              <a:ext cx="0" cy="34224"/>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7" name="Freeform 1126">
              <a:extLst>
                <a:ext uri="{FF2B5EF4-FFF2-40B4-BE49-F238E27FC236}">
                  <a16:creationId xmlns:a16="http://schemas.microsoft.com/office/drawing/2014/main" id="{8C78CDED-2D90-55D8-2371-1D2A928070A3}"/>
                </a:ext>
              </a:extLst>
            </p:cNvPr>
            <p:cNvSpPr/>
            <p:nvPr/>
          </p:nvSpPr>
          <p:spPr>
            <a:xfrm flipV="1">
              <a:off x="3720582" y="4536816"/>
              <a:ext cx="0" cy="34224"/>
            </a:xfrm>
            <a:custGeom>
              <a:avLst/>
              <a:gdLst>
                <a:gd name="connsiteX0" fmla="*/ 939 w 0"/>
                <a:gd name="connsiteY0" fmla="*/ 693 h 34224"/>
                <a:gd name="connsiteX1" fmla="*/ 939 w 0"/>
                <a:gd name="connsiteY1" fmla="*/ 34917 h 34224"/>
              </a:gdLst>
              <a:ahLst/>
              <a:cxnLst>
                <a:cxn ang="0">
                  <a:pos x="connsiteX0" y="connsiteY0"/>
                </a:cxn>
                <a:cxn ang="0">
                  <a:pos x="connsiteX1" y="connsiteY1"/>
                </a:cxn>
              </a:cxnLst>
              <a:rect l="l" t="t" r="r" b="b"/>
              <a:pathLst>
                <a:path h="34224">
                  <a:moveTo>
                    <a:pt x="939" y="693"/>
                  </a:moveTo>
                  <a:lnTo>
                    <a:pt x="93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8" name="Freeform 1127">
              <a:extLst>
                <a:ext uri="{FF2B5EF4-FFF2-40B4-BE49-F238E27FC236}">
                  <a16:creationId xmlns:a16="http://schemas.microsoft.com/office/drawing/2014/main" id="{38834EF7-B893-924E-44A2-4397794DA211}"/>
                </a:ext>
              </a:extLst>
            </p:cNvPr>
            <p:cNvSpPr/>
            <p:nvPr/>
          </p:nvSpPr>
          <p:spPr>
            <a:xfrm flipV="1">
              <a:off x="3962986" y="4536816"/>
              <a:ext cx="0" cy="34224"/>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9" name="Freeform 1128">
              <a:extLst>
                <a:ext uri="{FF2B5EF4-FFF2-40B4-BE49-F238E27FC236}">
                  <a16:creationId xmlns:a16="http://schemas.microsoft.com/office/drawing/2014/main" id="{9C01BA3A-B60B-C4CE-4EDE-A56E640ABD2B}"/>
                </a:ext>
              </a:extLst>
            </p:cNvPr>
            <p:cNvSpPr/>
            <p:nvPr/>
          </p:nvSpPr>
          <p:spPr>
            <a:xfrm flipV="1">
              <a:off x="4205390" y="4536816"/>
              <a:ext cx="0" cy="34224"/>
            </a:xfrm>
            <a:custGeom>
              <a:avLst/>
              <a:gdLst>
                <a:gd name="connsiteX0" fmla="*/ 1073 w 0"/>
                <a:gd name="connsiteY0" fmla="*/ 693 h 34224"/>
                <a:gd name="connsiteX1" fmla="*/ 1073 w 0"/>
                <a:gd name="connsiteY1" fmla="*/ 34917 h 34224"/>
              </a:gdLst>
              <a:ahLst/>
              <a:cxnLst>
                <a:cxn ang="0">
                  <a:pos x="connsiteX0" y="connsiteY0"/>
                </a:cxn>
                <a:cxn ang="0">
                  <a:pos x="connsiteX1" y="connsiteY1"/>
                </a:cxn>
              </a:cxnLst>
              <a:rect l="l" t="t" r="r" b="b"/>
              <a:pathLst>
                <a:path h="34224">
                  <a:moveTo>
                    <a:pt x="1073" y="693"/>
                  </a:moveTo>
                  <a:lnTo>
                    <a:pt x="107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0" name="Freeform 1129">
              <a:extLst>
                <a:ext uri="{FF2B5EF4-FFF2-40B4-BE49-F238E27FC236}">
                  <a16:creationId xmlns:a16="http://schemas.microsoft.com/office/drawing/2014/main" id="{7497F24E-8C19-56BB-E00F-5B84CA7D3CE3}"/>
                </a:ext>
              </a:extLst>
            </p:cNvPr>
            <p:cNvSpPr/>
            <p:nvPr/>
          </p:nvSpPr>
          <p:spPr>
            <a:xfrm flipV="1">
              <a:off x="4447794" y="4536816"/>
              <a:ext cx="0" cy="34224"/>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1" name="Freeform 1130">
              <a:extLst>
                <a:ext uri="{FF2B5EF4-FFF2-40B4-BE49-F238E27FC236}">
                  <a16:creationId xmlns:a16="http://schemas.microsoft.com/office/drawing/2014/main" id="{709F1E97-3D36-596D-6B08-15E60CD9C77E}"/>
                </a:ext>
              </a:extLst>
            </p:cNvPr>
            <p:cNvSpPr/>
            <p:nvPr/>
          </p:nvSpPr>
          <p:spPr>
            <a:xfrm flipV="1">
              <a:off x="4690198" y="4536816"/>
              <a:ext cx="0" cy="34224"/>
            </a:xfrm>
            <a:custGeom>
              <a:avLst/>
              <a:gdLst>
                <a:gd name="connsiteX0" fmla="*/ 1207 w 0"/>
                <a:gd name="connsiteY0" fmla="*/ 693 h 34224"/>
                <a:gd name="connsiteX1" fmla="*/ 1207 w 0"/>
                <a:gd name="connsiteY1" fmla="*/ 34917 h 34224"/>
              </a:gdLst>
              <a:ahLst/>
              <a:cxnLst>
                <a:cxn ang="0">
                  <a:pos x="connsiteX0" y="connsiteY0"/>
                </a:cxn>
                <a:cxn ang="0">
                  <a:pos x="connsiteX1" y="connsiteY1"/>
                </a:cxn>
              </a:cxnLst>
              <a:rect l="l" t="t" r="r" b="b"/>
              <a:pathLst>
                <a:path h="34224">
                  <a:moveTo>
                    <a:pt x="1207" y="693"/>
                  </a:moveTo>
                  <a:lnTo>
                    <a:pt x="120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2" name="Freeform 1131">
              <a:extLst>
                <a:ext uri="{FF2B5EF4-FFF2-40B4-BE49-F238E27FC236}">
                  <a16:creationId xmlns:a16="http://schemas.microsoft.com/office/drawing/2014/main" id="{34367B55-7F82-97CB-7877-19C067C0BBF0}"/>
                </a:ext>
              </a:extLst>
            </p:cNvPr>
            <p:cNvSpPr/>
            <p:nvPr/>
          </p:nvSpPr>
          <p:spPr>
            <a:xfrm flipV="1">
              <a:off x="4932601" y="4536816"/>
              <a:ext cx="0" cy="34224"/>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3" name="Freeform 1132">
              <a:extLst>
                <a:ext uri="{FF2B5EF4-FFF2-40B4-BE49-F238E27FC236}">
                  <a16:creationId xmlns:a16="http://schemas.microsoft.com/office/drawing/2014/main" id="{7ECA5874-268E-B5DE-B7E9-D3DAB62EA45E}"/>
                </a:ext>
              </a:extLst>
            </p:cNvPr>
            <p:cNvSpPr/>
            <p:nvPr/>
          </p:nvSpPr>
          <p:spPr>
            <a:xfrm flipV="1">
              <a:off x="5175005" y="4536816"/>
              <a:ext cx="0" cy="34224"/>
            </a:xfrm>
            <a:custGeom>
              <a:avLst/>
              <a:gdLst>
                <a:gd name="connsiteX0" fmla="*/ 1341 w 0"/>
                <a:gd name="connsiteY0" fmla="*/ 693 h 34224"/>
                <a:gd name="connsiteX1" fmla="*/ 1341 w 0"/>
                <a:gd name="connsiteY1" fmla="*/ 34917 h 34224"/>
              </a:gdLst>
              <a:ahLst/>
              <a:cxnLst>
                <a:cxn ang="0">
                  <a:pos x="connsiteX0" y="connsiteY0"/>
                </a:cxn>
                <a:cxn ang="0">
                  <a:pos x="connsiteX1" y="connsiteY1"/>
                </a:cxn>
              </a:cxnLst>
              <a:rect l="l" t="t" r="r" b="b"/>
              <a:pathLst>
                <a:path h="34224">
                  <a:moveTo>
                    <a:pt x="1341" y="693"/>
                  </a:moveTo>
                  <a:lnTo>
                    <a:pt x="134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4" name="Freeform 1133">
              <a:extLst>
                <a:ext uri="{FF2B5EF4-FFF2-40B4-BE49-F238E27FC236}">
                  <a16:creationId xmlns:a16="http://schemas.microsoft.com/office/drawing/2014/main" id="{1F5878E7-869D-0BEE-F5CD-B1D5B2530EBC}"/>
                </a:ext>
              </a:extLst>
            </p:cNvPr>
            <p:cNvSpPr/>
            <p:nvPr/>
          </p:nvSpPr>
          <p:spPr>
            <a:xfrm flipV="1">
              <a:off x="5417409" y="4536816"/>
              <a:ext cx="0" cy="34224"/>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5" name="Freeform 1134">
              <a:extLst>
                <a:ext uri="{FF2B5EF4-FFF2-40B4-BE49-F238E27FC236}">
                  <a16:creationId xmlns:a16="http://schemas.microsoft.com/office/drawing/2014/main" id="{299067E0-831B-F18D-EE32-F68F26A6359A}"/>
                </a:ext>
              </a:extLst>
            </p:cNvPr>
            <p:cNvSpPr/>
            <p:nvPr/>
          </p:nvSpPr>
          <p:spPr>
            <a:xfrm flipV="1">
              <a:off x="5659813" y="4536816"/>
              <a:ext cx="0" cy="34224"/>
            </a:xfrm>
            <a:custGeom>
              <a:avLst/>
              <a:gdLst>
                <a:gd name="connsiteX0" fmla="*/ 1475 w 0"/>
                <a:gd name="connsiteY0" fmla="*/ 693 h 34224"/>
                <a:gd name="connsiteX1" fmla="*/ 1475 w 0"/>
                <a:gd name="connsiteY1" fmla="*/ 34917 h 34224"/>
              </a:gdLst>
              <a:ahLst/>
              <a:cxnLst>
                <a:cxn ang="0">
                  <a:pos x="connsiteX0" y="connsiteY0"/>
                </a:cxn>
                <a:cxn ang="0">
                  <a:pos x="connsiteX1" y="connsiteY1"/>
                </a:cxn>
              </a:cxnLst>
              <a:rect l="l" t="t" r="r" b="b"/>
              <a:pathLst>
                <a:path h="34224">
                  <a:moveTo>
                    <a:pt x="1475" y="693"/>
                  </a:moveTo>
                  <a:lnTo>
                    <a:pt x="147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6" name="Freeform 1135">
              <a:extLst>
                <a:ext uri="{FF2B5EF4-FFF2-40B4-BE49-F238E27FC236}">
                  <a16:creationId xmlns:a16="http://schemas.microsoft.com/office/drawing/2014/main" id="{8716CA0E-D622-998C-B964-8659E8DD1016}"/>
                </a:ext>
              </a:extLst>
            </p:cNvPr>
            <p:cNvSpPr/>
            <p:nvPr/>
          </p:nvSpPr>
          <p:spPr>
            <a:xfrm flipV="1">
              <a:off x="5902217" y="4536816"/>
              <a:ext cx="0" cy="34224"/>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7" name="TextBox 1136">
              <a:extLst>
                <a:ext uri="{FF2B5EF4-FFF2-40B4-BE49-F238E27FC236}">
                  <a16:creationId xmlns:a16="http://schemas.microsoft.com/office/drawing/2014/main" id="{5B667B39-F4B7-F0ED-C3FC-85FC98AA1381}"/>
                </a:ext>
              </a:extLst>
            </p:cNvPr>
            <p:cNvSpPr txBox="1"/>
            <p:nvPr/>
          </p:nvSpPr>
          <p:spPr>
            <a:xfrm>
              <a:off x="5743788" y="452357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60</a:t>
              </a:r>
            </a:p>
          </p:txBody>
        </p:sp>
        <p:sp>
          <p:nvSpPr>
            <p:cNvPr id="1138" name="TextBox 1137">
              <a:extLst>
                <a:ext uri="{FF2B5EF4-FFF2-40B4-BE49-F238E27FC236}">
                  <a16:creationId xmlns:a16="http://schemas.microsoft.com/office/drawing/2014/main" id="{0106F991-DC71-DBF7-6AD7-A43DA459F2B6}"/>
                </a:ext>
              </a:extLst>
            </p:cNvPr>
            <p:cNvSpPr txBox="1"/>
            <p:nvPr/>
          </p:nvSpPr>
          <p:spPr>
            <a:xfrm>
              <a:off x="577443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1139" name="TextBox 1138">
              <a:extLst>
                <a:ext uri="{FF2B5EF4-FFF2-40B4-BE49-F238E27FC236}">
                  <a16:creationId xmlns:a16="http://schemas.microsoft.com/office/drawing/2014/main" id="{77FFD48A-F614-00E7-6C69-A3B036AAA8AE}"/>
                </a:ext>
              </a:extLst>
            </p:cNvPr>
            <p:cNvSpPr txBox="1"/>
            <p:nvPr/>
          </p:nvSpPr>
          <p:spPr>
            <a:xfrm>
              <a:off x="5774437"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1534" name="TextBox 1533">
              <a:extLst>
                <a:ext uri="{FF2B5EF4-FFF2-40B4-BE49-F238E27FC236}">
                  <a16:creationId xmlns:a16="http://schemas.microsoft.com/office/drawing/2014/main" id="{247315B7-C9C0-9306-F445-BA24824ECFB9}"/>
                </a:ext>
              </a:extLst>
            </p:cNvPr>
            <p:cNvSpPr txBox="1"/>
            <p:nvPr/>
          </p:nvSpPr>
          <p:spPr>
            <a:xfrm>
              <a:off x="685698" y="1974066"/>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1.0</a:t>
              </a:r>
            </a:p>
          </p:txBody>
        </p:sp>
        <p:sp>
          <p:nvSpPr>
            <p:cNvPr id="1535" name="TextBox 1534">
              <a:extLst>
                <a:ext uri="{FF2B5EF4-FFF2-40B4-BE49-F238E27FC236}">
                  <a16:creationId xmlns:a16="http://schemas.microsoft.com/office/drawing/2014/main" id="{A5270609-1E15-98E6-CBC3-DD49032ED5D7}"/>
                </a:ext>
              </a:extLst>
            </p:cNvPr>
            <p:cNvSpPr txBox="1"/>
            <p:nvPr/>
          </p:nvSpPr>
          <p:spPr>
            <a:xfrm>
              <a:off x="685698" y="2451841"/>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0.8</a:t>
              </a:r>
            </a:p>
          </p:txBody>
        </p:sp>
        <p:sp>
          <p:nvSpPr>
            <p:cNvPr id="1536" name="TextBox 1535">
              <a:extLst>
                <a:ext uri="{FF2B5EF4-FFF2-40B4-BE49-F238E27FC236}">
                  <a16:creationId xmlns:a16="http://schemas.microsoft.com/office/drawing/2014/main" id="{624CCE2C-B57A-D058-5D4C-F5BEC85E579F}"/>
                </a:ext>
              </a:extLst>
            </p:cNvPr>
            <p:cNvSpPr txBox="1"/>
            <p:nvPr/>
          </p:nvSpPr>
          <p:spPr>
            <a:xfrm>
              <a:off x="685698" y="2929614"/>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0.6</a:t>
              </a:r>
            </a:p>
          </p:txBody>
        </p:sp>
        <p:sp>
          <p:nvSpPr>
            <p:cNvPr id="1537" name="TextBox 1536">
              <a:extLst>
                <a:ext uri="{FF2B5EF4-FFF2-40B4-BE49-F238E27FC236}">
                  <a16:creationId xmlns:a16="http://schemas.microsoft.com/office/drawing/2014/main" id="{9E6BA938-C3F9-903F-4727-FB97294620DA}"/>
                </a:ext>
              </a:extLst>
            </p:cNvPr>
            <p:cNvSpPr txBox="1"/>
            <p:nvPr/>
          </p:nvSpPr>
          <p:spPr>
            <a:xfrm>
              <a:off x="685698" y="3407389"/>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0.4</a:t>
              </a:r>
            </a:p>
          </p:txBody>
        </p:sp>
        <p:sp>
          <p:nvSpPr>
            <p:cNvPr id="1538" name="TextBox 1537">
              <a:extLst>
                <a:ext uri="{FF2B5EF4-FFF2-40B4-BE49-F238E27FC236}">
                  <a16:creationId xmlns:a16="http://schemas.microsoft.com/office/drawing/2014/main" id="{AB0D1BB1-D03A-1B55-9E4B-6D8E84FE2902}"/>
                </a:ext>
              </a:extLst>
            </p:cNvPr>
            <p:cNvSpPr txBox="1"/>
            <p:nvPr/>
          </p:nvSpPr>
          <p:spPr>
            <a:xfrm>
              <a:off x="685698" y="3885162"/>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0.2</a:t>
              </a:r>
            </a:p>
          </p:txBody>
        </p:sp>
        <p:sp>
          <p:nvSpPr>
            <p:cNvPr id="1539" name="TextBox 1538">
              <a:extLst>
                <a:ext uri="{FF2B5EF4-FFF2-40B4-BE49-F238E27FC236}">
                  <a16:creationId xmlns:a16="http://schemas.microsoft.com/office/drawing/2014/main" id="{B5CB0BF9-6EE3-74B4-CFA7-A142A0D278EF}"/>
                </a:ext>
              </a:extLst>
            </p:cNvPr>
            <p:cNvSpPr txBox="1"/>
            <p:nvPr/>
          </p:nvSpPr>
          <p:spPr>
            <a:xfrm>
              <a:off x="685698" y="4362937"/>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0.0</a:t>
              </a:r>
            </a:p>
          </p:txBody>
        </p:sp>
        <p:grpSp>
          <p:nvGrpSpPr>
            <p:cNvPr id="8" name="Group 7">
              <a:extLst>
                <a:ext uri="{FF2B5EF4-FFF2-40B4-BE49-F238E27FC236}">
                  <a16:creationId xmlns:a16="http://schemas.microsoft.com/office/drawing/2014/main" id="{E3825C9C-2A37-243C-F579-BEE5128C180D}"/>
                </a:ext>
              </a:extLst>
            </p:cNvPr>
            <p:cNvGrpSpPr/>
            <p:nvPr/>
          </p:nvGrpSpPr>
          <p:grpSpPr>
            <a:xfrm>
              <a:off x="1057071" y="2079710"/>
              <a:ext cx="4512724" cy="999271"/>
              <a:chOff x="2895611" y="2079709"/>
              <a:chExt cx="4512724" cy="999271"/>
            </a:xfrm>
          </p:grpSpPr>
          <p:sp>
            <p:nvSpPr>
              <p:cNvPr id="503" name="Freeform 502">
                <a:extLst>
                  <a:ext uri="{FF2B5EF4-FFF2-40B4-BE49-F238E27FC236}">
                    <a16:creationId xmlns:a16="http://schemas.microsoft.com/office/drawing/2014/main" id="{320BBB03-8B03-263B-7A21-36C96C26DC62}"/>
                  </a:ext>
                </a:extLst>
              </p:cNvPr>
              <p:cNvSpPr/>
              <p:nvPr/>
            </p:nvSpPr>
            <p:spPr>
              <a:xfrm>
                <a:off x="2895611" y="2091879"/>
                <a:ext cx="4493234" cy="750938"/>
              </a:xfrm>
              <a:custGeom>
                <a:avLst/>
                <a:gdLst>
                  <a:gd name="connsiteX0" fmla="*/ 0 w 4493234"/>
                  <a:gd name="connsiteY0" fmla="*/ 0 h 750938"/>
                  <a:gd name="connsiteX1" fmla="*/ 425126 w 4493234"/>
                  <a:gd name="connsiteY1" fmla="*/ 0 h 750938"/>
                  <a:gd name="connsiteX2" fmla="*/ 425126 w 4493234"/>
                  <a:gd name="connsiteY2" fmla="*/ 28470 h 750938"/>
                  <a:gd name="connsiteX3" fmla="*/ 597842 w 4493234"/>
                  <a:gd name="connsiteY3" fmla="*/ 28470 h 750938"/>
                  <a:gd name="connsiteX4" fmla="*/ 597842 w 4493234"/>
                  <a:gd name="connsiteY4" fmla="*/ 57302 h 750938"/>
                  <a:gd name="connsiteX5" fmla="*/ 730712 w 4493234"/>
                  <a:gd name="connsiteY5" fmla="*/ 57302 h 750938"/>
                  <a:gd name="connsiteX6" fmla="*/ 730712 w 4493234"/>
                  <a:gd name="connsiteY6" fmla="*/ 86062 h 750938"/>
                  <a:gd name="connsiteX7" fmla="*/ 751940 w 4493234"/>
                  <a:gd name="connsiteY7" fmla="*/ 86062 h 750938"/>
                  <a:gd name="connsiteX8" fmla="*/ 751940 w 4493234"/>
                  <a:gd name="connsiteY8" fmla="*/ 114894 h 750938"/>
                  <a:gd name="connsiteX9" fmla="*/ 773239 w 4493234"/>
                  <a:gd name="connsiteY9" fmla="*/ 114894 h 750938"/>
                  <a:gd name="connsiteX10" fmla="*/ 773239 w 4493234"/>
                  <a:gd name="connsiteY10" fmla="*/ 143653 h 750938"/>
                  <a:gd name="connsiteX11" fmla="*/ 836994 w 4493234"/>
                  <a:gd name="connsiteY11" fmla="*/ 143653 h 750938"/>
                  <a:gd name="connsiteX12" fmla="*/ 836994 w 4493234"/>
                  <a:gd name="connsiteY12" fmla="*/ 172486 h 750938"/>
                  <a:gd name="connsiteX13" fmla="*/ 908717 w 4493234"/>
                  <a:gd name="connsiteY13" fmla="*/ 172486 h 750938"/>
                  <a:gd name="connsiteX14" fmla="*/ 908717 w 4493234"/>
                  <a:gd name="connsiteY14" fmla="*/ 201245 h 750938"/>
                  <a:gd name="connsiteX15" fmla="*/ 953925 w 4493234"/>
                  <a:gd name="connsiteY15" fmla="*/ 201245 h 750938"/>
                  <a:gd name="connsiteX16" fmla="*/ 953925 w 4493234"/>
                  <a:gd name="connsiteY16" fmla="*/ 230077 h 750938"/>
                  <a:gd name="connsiteX17" fmla="*/ 961894 w 4493234"/>
                  <a:gd name="connsiteY17" fmla="*/ 230077 h 750938"/>
                  <a:gd name="connsiteX18" fmla="*/ 961894 w 4493234"/>
                  <a:gd name="connsiteY18" fmla="*/ 258837 h 750938"/>
                  <a:gd name="connsiteX19" fmla="*/ 977833 w 4493234"/>
                  <a:gd name="connsiteY19" fmla="*/ 258837 h 750938"/>
                  <a:gd name="connsiteX20" fmla="*/ 977833 w 4493234"/>
                  <a:gd name="connsiteY20" fmla="*/ 287669 h 750938"/>
                  <a:gd name="connsiteX21" fmla="*/ 1078826 w 4493234"/>
                  <a:gd name="connsiteY21" fmla="*/ 287669 h 750938"/>
                  <a:gd name="connsiteX22" fmla="*/ 1078826 w 4493234"/>
                  <a:gd name="connsiteY22" fmla="*/ 316429 h 750938"/>
                  <a:gd name="connsiteX23" fmla="*/ 1418897 w 4493234"/>
                  <a:gd name="connsiteY23" fmla="*/ 316429 h 750938"/>
                  <a:gd name="connsiteX24" fmla="*/ 1418897 w 4493234"/>
                  <a:gd name="connsiteY24" fmla="*/ 345261 h 750938"/>
                  <a:gd name="connsiteX25" fmla="*/ 1495982 w 4493234"/>
                  <a:gd name="connsiteY25" fmla="*/ 345261 h 750938"/>
                  <a:gd name="connsiteX26" fmla="*/ 1495982 w 4493234"/>
                  <a:gd name="connsiteY26" fmla="*/ 374455 h 750938"/>
                  <a:gd name="connsiteX27" fmla="*/ 1737742 w 4493234"/>
                  <a:gd name="connsiteY27" fmla="*/ 374455 h 750938"/>
                  <a:gd name="connsiteX28" fmla="*/ 1737742 w 4493234"/>
                  <a:gd name="connsiteY28" fmla="*/ 403650 h 750938"/>
                  <a:gd name="connsiteX29" fmla="*/ 2149610 w 4493234"/>
                  <a:gd name="connsiteY29" fmla="*/ 403650 h 750938"/>
                  <a:gd name="connsiteX30" fmla="*/ 2149610 w 4493234"/>
                  <a:gd name="connsiteY30" fmla="*/ 434220 h 750938"/>
                  <a:gd name="connsiteX31" fmla="*/ 2173517 w 4493234"/>
                  <a:gd name="connsiteY31" fmla="*/ 434220 h 750938"/>
                  <a:gd name="connsiteX32" fmla="*/ 2173517 w 4493234"/>
                  <a:gd name="connsiteY32" fmla="*/ 464791 h 750938"/>
                  <a:gd name="connsiteX33" fmla="*/ 2306387 w 4493234"/>
                  <a:gd name="connsiteY33" fmla="*/ 464791 h 750938"/>
                  <a:gd name="connsiteX34" fmla="*/ 2306387 w 4493234"/>
                  <a:gd name="connsiteY34" fmla="*/ 496303 h 750938"/>
                  <a:gd name="connsiteX35" fmla="*/ 2580096 w 4493234"/>
                  <a:gd name="connsiteY35" fmla="*/ 496303 h 750938"/>
                  <a:gd name="connsiteX36" fmla="*/ 2580096 w 4493234"/>
                  <a:gd name="connsiteY36" fmla="*/ 530714 h 750938"/>
                  <a:gd name="connsiteX37" fmla="*/ 3265601 w 4493234"/>
                  <a:gd name="connsiteY37" fmla="*/ 530714 h 750938"/>
                  <a:gd name="connsiteX38" fmla="*/ 3265601 w 4493234"/>
                  <a:gd name="connsiteY38" fmla="*/ 587074 h 750938"/>
                  <a:gd name="connsiteX39" fmla="*/ 3927270 w 4493234"/>
                  <a:gd name="connsiteY39" fmla="*/ 587074 h 750938"/>
                  <a:gd name="connsiteX40" fmla="*/ 3927270 w 4493234"/>
                  <a:gd name="connsiteY40" fmla="*/ 750939 h 750938"/>
                  <a:gd name="connsiteX41" fmla="*/ 4493235 w 4493234"/>
                  <a:gd name="connsiteY41" fmla="*/ 750939 h 7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93234" h="750938">
                    <a:moveTo>
                      <a:pt x="0" y="0"/>
                    </a:moveTo>
                    <a:lnTo>
                      <a:pt x="425126" y="0"/>
                    </a:lnTo>
                    <a:lnTo>
                      <a:pt x="425126" y="28470"/>
                    </a:lnTo>
                    <a:lnTo>
                      <a:pt x="597842" y="28470"/>
                    </a:lnTo>
                    <a:lnTo>
                      <a:pt x="597842" y="57302"/>
                    </a:lnTo>
                    <a:lnTo>
                      <a:pt x="730712" y="57302"/>
                    </a:lnTo>
                    <a:lnTo>
                      <a:pt x="730712" y="86062"/>
                    </a:lnTo>
                    <a:lnTo>
                      <a:pt x="751940" y="86062"/>
                    </a:lnTo>
                    <a:lnTo>
                      <a:pt x="751940" y="114894"/>
                    </a:lnTo>
                    <a:lnTo>
                      <a:pt x="773239" y="114894"/>
                    </a:lnTo>
                    <a:lnTo>
                      <a:pt x="773239" y="143653"/>
                    </a:lnTo>
                    <a:lnTo>
                      <a:pt x="836994" y="143653"/>
                    </a:lnTo>
                    <a:lnTo>
                      <a:pt x="836994" y="172486"/>
                    </a:lnTo>
                    <a:lnTo>
                      <a:pt x="908717" y="172486"/>
                    </a:lnTo>
                    <a:lnTo>
                      <a:pt x="908717" y="201245"/>
                    </a:lnTo>
                    <a:lnTo>
                      <a:pt x="953925" y="201245"/>
                    </a:lnTo>
                    <a:lnTo>
                      <a:pt x="953925" y="230077"/>
                    </a:lnTo>
                    <a:lnTo>
                      <a:pt x="961894" y="230077"/>
                    </a:lnTo>
                    <a:lnTo>
                      <a:pt x="961894" y="258837"/>
                    </a:lnTo>
                    <a:lnTo>
                      <a:pt x="977833" y="258837"/>
                    </a:lnTo>
                    <a:lnTo>
                      <a:pt x="977833" y="287669"/>
                    </a:lnTo>
                    <a:lnTo>
                      <a:pt x="1078826" y="287669"/>
                    </a:lnTo>
                    <a:lnTo>
                      <a:pt x="1078826" y="316429"/>
                    </a:lnTo>
                    <a:lnTo>
                      <a:pt x="1418897" y="316429"/>
                    </a:lnTo>
                    <a:lnTo>
                      <a:pt x="1418897" y="345261"/>
                    </a:lnTo>
                    <a:lnTo>
                      <a:pt x="1495982" y="345261"/>
                    </a:lnTo>
                    <a:lnTo>
                      <a:pt x="1495982" y="374455"/>
                    </a:lnTo>
                    <a:lnTo>
                      <a:pt x="1737742" y="374455"/>
                    </a:lnTo>
                    <a:lnTo>
                      <a:pt x="1737742" y="403650"/>
                    </a:lnTo>
                    <a:lnTo>
                      <a:pt x="2149610" y="403650"/>
                    </a:lnTo>
                    <a:lnTo>
                      <a:pt x="2149610" y="434220"/>
                    </a:lnTo>
                    <a:lnTo>
                      <a:pt x="2173517" y="434220"/>
                    </a:lnTo>
                    <a:lnTo>
                      <a:pt x="2173517" y="464791"/>
                    </a:lnTo>
                    <a:lnTo>
                      <a:pt x="2306387" y="464791"/>
                    </a:lnTo>
                    <a:lnTo>
                      <a:pt x="2306387" y="496303"/>
                    </a:lnTo>
                    <a:lnTo>
                      <a:pt x="2580096" y="496303"/>
                    </a:lnTo>
                    <a:lnTo>
                      <a:pt x="2580096" y="530714"/>
                    </a:lnTo>
                    <a:lnTo>
                      <a:pt x="3265601" y="530714"/>
                    </a:lnTo>
                    <a:lnTo>
                      <a:pt x="3265601" y="587074"/>
                    </a:lnTo>
                    <a:lnTo>
                      <a:pt x="3927270" y="587074"/>
                    </a:lnTo>
                    <a:lnTo>
                      <a:pt x="3927270" y="750939"/>
                    </a:lnTo>
                    <a:lnTo>
                      <a:pt x="4493235" y="750939"/>
                    </a:lnTo>
                  </a:path>
                </a:pathLst>
              </a:custGeom>
              <a:noFill/>
              <a:ln w="32552" cap="flat">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4" name="Freeform 503">
                <a:extLst>
                  <a:ext uri="{FF2B5EF4-FFF2-40B4-BE49-F238E27FC236}">
                    <a16:creationId xmlns:a16="http://schemas.microsoft.com/office/drawing/2014/main" id="{F1C8DFB0-EEEB-8C11-6BDC-5A0F8E8EEDFD}"/>
                  </a:ext>
                </a:extLst>
              </p:cNvPr>
              <p:cNvSpPr/>
              <p:nvPr/>
            </p:nvSpPr>
            <p:spPr>
              <a:xfrm>
                <a:off x="2895611" y="2091879"/>
                <a:ext cx="4416150" cy="946171"/>
              </a:xfrm>
              <a:custGeom>
                <a:avLst/>
                <a:gdLst>
                  <a:gd name="connsiteX0" fmla="*/ 0 w 4416150"/>
                  <a:gd name="connsiteY0" fmla="*/ 0 h 946171"/>
                  <a:gd name="connsiteX1" fmla="*/ 342752 w 4416150"/>
                  <a:gd name="connsiteY1" fmla="*/ 0 h 946171"/>
                  <a:gd name="connsiteX2" fmla="*/ 342752 w 4416150"/>
                  <a:gd name="connsiteY2" fmla="*/ 32744 h 946171"/>
                  <a:gd name="connsiteX3" fmla="*/ 414548 w 4416150"/>
                  <a:gd name="connsiteY3" fmla="*/ 32744 h 946171"/>
                  <a:gd name="connsiteX4" fmla="*/ 414548 w 4416150"/>
                  <a:gd name="connsiteY4" fmla="*/ 65488 h 946171"/>
                  <a:gd name="connsiteX5" fmla="*/ 435776 w 4416150"/>
                  <a:gd name="connsiteY5" fmla="*/ 65488 h 946171"/>
                  <a:gd name="connsiteX6" fmla="*/ 435776 w 4416150"/>
                  <a:gd name="connsiteY6" fmla="*/ 98232 h 946171"/>
                  <a:gd name="connsiteX7" fmla="*/ 478303 w 4416150"/>
                  <a:gd name="connsiteY7" fmla="*/ 98232 h 946171"/>
                  <a:gd name="connsiteX8" fmla="*/ 478303 w 4416150"/>
                  <a:gd name="connsiteY8" fmla="*/ 130976 h 946171"/>
                  <a:gd name="connsiteX9" fmla="*/ 480983 w 4416150"/>
                  <a:gd name="connsiteY9" fmla="*/ 130976 h 946171"/>
                  <a:gd name="connsiteX10" fmla="*/ 480983 w 4416150"/>
                  <a:gd name="connsiteY10" fmla="*/ 163720 h 946171"/>
                  <a:gd name="connsiteX11" fmla="*/ 510180 w 4416150"/>
                  <a:gd name="connsiteY11" fmla="*/ 163720 h 946171"/>
                  <a:gd name="connsiteX12" fmla="*/ 510180 w 4416150"/>
                  <a:gd name="connsiteY12" fmla="*/ 196464 h 946171"/>
                  <a:gd name="connsiteX13" fmla="*/ 520830 w 4416150"/>
                  <a:gd name="connsiteY13" fmla="*/ 196464 h 946171"/>
                  <a:gd name="connsiteX14" fmla="*/ 520830 w 4416150"/>
                  <a:gd name="connsiteY14" fmla="*/ 229208 h 946171"/>
                  <a:gd name="connsiteX15" fmla="*/ 579296 w 4416150"/>
                  <a:gd name="connsiteY15" fmla="*/ 229208 h 946171"/>
                  <a:gd name="connsiteX16" fmla="*/ 579296 w 4416150"/>
                  <a:gd name="connsiteY16" fmla="*/ 261952 h 946171"/>
                  <a:gd name="connsiteX17" fmla="*/ 597842 w 4416150"/>
                  <a:gd name="connsiteY17" fmla="*/ 261952 h 946171"/>
                  <a:gd name="connsiteX18" fmla="*/ 597842 w 4416150"/>
                  <a:gd name="connsiteY18" fmla="*/ 294624 h 946171"/>
                  <a:gd name="connsiteX19" fmla="*/ 600523 w 4416150"/>
                  <a:gd name="connsiteY19" fmla="*/ 294624 h 946171"/>
                  <a:gd name="connsiteX20" fmla="*/ 600523 w 4416150"/>
                  <a:gd name="connsiteY20" fmla="*/ 327368 h 946171"/>
                  <a:gd name="connsiteX21" fmla="*/ 749331 w 4416150"/>
                  <a:gd name="connsiteY21" fmla="*/ 327368 h 946171"/>
                  <a:gd name="connsiteX22" fmla="*/ 749331 w 4416150"/>
                  <a:gd name="connsiteY22" fmla="*/ 360112 h 946171"/>
                  <a:gd name="connsiteX23" fmla="*/ 783889 w 4416150"/>
                  <a:gd name="connsiteY23" fmla="*/ 360112 h 946171"/>
                  <a:gd name="connsiteX24" fmla="*/ 783889 w 4416150"/>
                  <a:gd name="connsiteY24" fmla="*/ 392856 h 946171"/>
                  <a:gd name="connsiteX25" fmla="*/ 786497 w 4416150"/>
                  <a:gd name="connsiteY25" fmla="*/ 392856 h 946171"/>
                  <a:gd name="connsiteX26" fmla="*/ 786497 w 4416150"/>
                  <a:gd name="connsiteY26" fmla="*/ 425600 h 946171"/>
                  <a:gd name="connsiteX27" fmla="*/ 805116 w 4416150"/>
                  <a:gd name="connsiteY27" fmla="*/ 425600 h 946171"/>
                  <a:gd name="connsiteX28" fmla="*/ 805116 w 4416150"/>
                  <a:gd name="connsiteY28" fmla="*/ 458344 h 946171"/>
                  <a:gd name="connsiteX29" fmla="*/ 831705 w 4416150"/>
                  <a:gd name="connsiteY29" fmla="*/ 458344 h 946171"/>
                  <a:gd name="connsiteX30" fmla="*/ 831705 w 4416150"/>
                  <a:gd name="connsiteY30" fmla="*/ 491088 h 946171"/>
                  <a:gd name="connsiteX31" fmla="*/ 895459 w 4416150"/>
                  <a:gd name="connsiteY31" fmla="*/ 491088 h 946171"/>
                  <a:gd name="connsiteX32" fmla="*/ 895459 w 4416150"/>
                  <a:gd name="connsiteY32" fmla="*/ 523832 h 946171"/>
                  <a:gd name="connsiteX33" fmla="*/ 1097372 w 4416150"/>
                  <a:gd name="connsiteY33" fmla="*/ 523832 h 946171"/>
                  <a:gd name="connsiteX34" fmla="*/ 1097372 w 4416150"/>
                  <a:gd name="connsiteY34" fmla="*/ 557155 h 946171"/>
                  <a:gd name="connsiteX35" fmla="*/ 1145261 w 4416150"/>
                  <a:gd name="connsiteY35" fmla="*/ 557155 h 946171"/>
                  <a:gd name="connsiteX36" fmla="*/ 1145261 w 4416150"/>
                  <a:gd name="connsiteY36" fmla="*/ 590479 h 946171"/>
                  <a:gd name="connsiteX37" fmla="*/ 1163807 w 4416150"/>
                  <a:gd name="connsiteY37" fmla="*/ 590479 h 946171"/>
                  <a:gd name="connsiteX38" fmla="*/ 1163807 w 4416150"/>
                  <a:gd name="connsiteY38" fmla="*/ 623802 h 946171"/>
                  <a:gd name="connsiteX39" fmla="*/ 1198365 w 4416150"/>
                  <a:gd name="connsiteY39" fmla="*/ 623802 h 946171"/>
                  <a:gd name="connsiteX40" fmla="*/ 1198365 w 4416150"/>
                  <a:gd name="connsiteY40" fmla="*/ 657053 h 946171"/>
                  <a:gd name="connsiteX41" fmla="*/ 1389701 w 4416150"/>
                  <a:gd name="connsiteY41" fmla="*/ 657053 h 946171"/>
                  <a:gd name="connsiteX42" fmla="*/ 1389701 w 4416150"/>
                  <a:gd name="connsiteY42" fmla="*/ 690377 h 946171"/>
                  <a:gd name="connsiteX43" fmla="*/ 1591614 w 4416150"/>
                  <a:gd name="connsiteY43" fmla="*/ 690377 h 946171"/>
                  <a:gd name="connsiteX44" fmla="*/ 1591614 w 4416150"/>
                  <a:gd name="connsiteY44" fmla="*/ 723700 h 946171"/>
                  <a:gd name="connsiteX45" fmla="*/ 1772299 w 4416150"/>
                  <a:gd name="connsiteY45" fmla="*/ 723700 h 946171"/>
                  <a:gd name="connsiteX46" fmla="*/ 1772299 w 4416150"/>
                  <a:gd name="connsiteY46" fmla="*/ 757024 h 946171"/>
                  <a:gd name="connsiteX47" fmla="*/ 1809538 w 4416150"/>
                  <a:gd name="connsiteY47" fmla="*/ 757024 h 946171"/>
                  <a:gd name="connsiteX48" fmla="*/ 1809538 w 4416150"/>
                  <a:gd name="connsiteY48" fmla="*/ 790347 h 946171"/>
                  <a:gd name="connsiteX49" fmla="*/ 2120413 w 4416150"/>
                  <a:gd name="connsiteY49" fmla="*/ 790347 h 946171"/>
                  <a:gd name="connsiteX50" fmla="*/ 2120413 w 4416150"/>
                  <a:gd name="connsiteY50" fmla="*/ 825917 h 946171"/>
                  <a:gd name="connsiteX51" fmla="*/ 3866124 w 4416150"/>
                  <a:gd name="connsiteY51" fmla="*/ 825917 h 946171"/>
                  <a:gd name="connsiteX52" fmla="*/ 3866124 w 4416150"/>
                  <a:gd name="connsiteY52" fmla="*/ 946171 h 946171"/>
                  <a:gd name="connsiteX53" fmla="*/ 4416150 w 4416150"/>
                  <a:gd name="connsiteY53" fmla="*/ 946171 h 9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16150" h="946171">
                    <a:moveTo>
                      <a:pt x="0" y="0"/>
                    </a:moveTo>
                    <a:lnTo>
                      <a:pt x="342752" y="0"/>
                    </a:lnTo>
                    <a:lnTo>
                      <a:pt x="342752" y="32744"/>
                    </a:lnTo>
                    <a:lnTo>
                      <a:pt x="414548" y="32744"/>
                    </a:lnTo>
                    <a:lnTo>
                      <a:pt x="414548" y="65488"/>
                    </a:lnTo>
                    <a:lnTo>
                      <a:pt x="435776" y="65488"/>
                    </a:lnTo>
                    <a:lnTo>
                      <a:pt x="435776" y="98232"/>
                    </a:lnTo>
                    <a:lnTo>
                      <a:pt x="478303" y="98232"/>
                    </a:lnTo>
                    <a:lnTo>
                      <a:pt x="478303" y="130976"/>
                    </a:lnTo>
                    <a:lnTo>
                      <a:pt x="480983" y="130976"/>
                    </a:lnTo>
                    <a:lnTo>
                      <a:pt x="480983" y="163720"/>
                    </a:lnTo>
                    <a:lnTo>
                      <a:pt x="510180" y="163720"/>
                    </a:lnTo>
                    <a:lnTo>
                      <a:pt x="510180" y="196464"/>
                    </a:lnTo>
                    <a:lnTo>
                      <a:pt x="520830" y="196464"/>
                    </a:lnTo>
                    <a:lnTo>
                      <a:pt x="520830" y="229208"/>
                    </a:lnTo>
                    <a:lnTo>
                      <a:pt x="579296" y="229208"/>
                    </a:lnTo>
                    <a:lnTo>
                      <a:pt x="579296" y="261952"/>
                    </a:lnTo>
                    <a:lnTo>
                      <a:pt x="597842" y="261952"/>
                    </a:lnTo>
                    <a:lnTo>
                      <a:pt x="597842" y="294624"/>
                    </a:lnTo>
                    <a:lnTo>
                      <a:pt x="600523" y="294624"/>
                    </a:lnTo>
                    <a:lnTo>
                      <a:pt x="600523" y="327368"/>
                    </a:lnTo>
                    <a:lnTo>
                      <a:pt x="749331" y="327368"/>
                    </a:lnTo>
                    <a:lnTo>
                      <a:pt x="749331" y="360112"/>
                    </a:lnTo>
                    <a:lnTo>
                      <a:pt x="783889" y="360112"/>
                    </a:lnTo>
                    <a:lnTo>
                      <a:pt x="783889" y="392856"/>
                    </a:lnTo>
                    <a:lnTo>
                      <a:pt x="786497" y="392856"/>
                    </a:lnTo>
                    <a:lnTo>
                      <a:pt x="786497" y="425600"/>
                    </a:lnTo>
                    <a:lnTo>
                      <a:pt x="805116" y="425600"/>
                    </a:lnTo>
                    <a:lnTo>
                      <a:pt x="805116" y="458344"/>
                    </a:lnTo>
                    <a:lnTo>
                      <a:pt x="831705" y="458344"/>
                    </a:lnTo>
                    <a:lnTo>
                      <a:pt x="831705" y="491088"/>
                    </a:lnTo>
                    <a:lnTo>
                      <a:pt x="895459" y="491088"/>
                    </a:lnTo>
                    <a:lnTo>
                      <a:pt x="895459" y="523832"/>
                    </a:lnTo>
                    <a:lnTo>
                      <a:pt x="1097372" y="523832"/>
                    </a:lnTo>
                    <a:lnTo>
                      <a:pt x="1097372" y="557155"/>
                    </a:lnTo>
                    <a:lnTo>
                      <a:pt x="1145261" y="557155"/>
                    </a:lnTo>
                    <a:lnTo>
                      <a:pt x="1145261" y="590479"/>
                    </a:lnTo>
                    <a:lnTo>
                      <a:pt x="1163807" y="590479"/>
                    </a:lnTo>
                    <a:lnTo>
                      <a:pt x="1163807" y="623802"/>
                    </a:lnTo>
                    <a:lnTo>
                      <a:pt x="1198365" y="623802"/>
                    </a:lnTo>
                    <a:lnTo>
                      <a:pt x="1198365" y="657053"/>
                    </a:lnTo>
                    <a:lnTo>
                      <a:pt x="1389701" y="657053"/>
                    </a:lnTo>
                    <a:lnTo>
                      <a:pt x="1389701" y="690377"/>
                    </a:lnTo>
                    <a:lnTo>
                      <a:pt x="1591614" y="690377"/>
                    </a:lnTo>
                    <a:lnTo>
                      <a:pt x="1591614" y="723700"/>
                    </a:lnTo>
                    <a:lnTo>
                      <a:pt x="1772299" y="723700"/>
                    </a:lnTo>
                    <a:lnTo>
                      <a:pt x="1772299" y="757024"/>
                    </a:lnTo>
                    <a:lnTo>
                      <a:pt x="1809538" y="757024"/>
                    </a:lnTo>
                    <a:lnTo>
                      <a:pt x="1809538" y="790347"/>
                    </a:lnTo>
                    <a:lnTo>
                      <a:pt x="2120413" y="790347"/>
                    </a:lnTo>
                    <a:lnTo>
                      <a:pt x="2120413" y="825917"/>
                    </a:lnTo>
                    <a:lnTo>
                      <a:pt x="3866124" y="825917"/>
                    </a:lnTo>
                    <a:lnTo>
                      <a:pt x="3866124" y="946171"/>
                    </a:lnTo>
                    <a:lnTo>
                      <a:pt x="4416150" y="946171"/>
                    </a:lnTo>
                  </a:path>
                </a:pathLst>
              </a:custGeom>
              <a:noFill/>
              <a:ln w="32552" cap="flat">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5" name="Freeform 504">
                <a:extLst>
                  <a:ext uri="{FF2B5EF4-FFF2-40B4-BE49-F238E27FC236}">
                    <a16:creationId xmlns:a16="http://schemas.microsoft.com/office/drawing/2014/main" id="{D7C4C265-9FCF-46D5-B0E6-04CBA5B7AF55}"/>
                  </a:ext>
                </a:extLst>
              </p:cNvPr>
              <p:cNvSpPr/>
              <p:nvPr/>
            </p:nvSpPr>
            <p:spPr>
              <a:xfrm>
                <a:off x="7311762" y="3036747"/>
                <a:ext cx="289" cy="1376"/>
              </a:xfrm>
              <a:custGeom>
                <a:avLst/>
                <a:gdLst>
                  <a:gd name="connsiteX0" fmla="*/ 290 w 289"/>
                  <a:gd name="connsiteY0" fmla="*/ 0 h 1376"/>
                  <a:gd name="connsiteX1" fmla="*/ 0 w 289"/>
                  <a:gd name="connsiteY1" fmla="*/ 1376 h 1376"/>
                </a:gdLst>
                <a:ahLst/>
                <a:cxnLst>
                  <a:cxn ang="0">
                    <a:pos x="connsiteX0" y="connsiteY0"/>
                  </a:cxn>
                  <a:cxn ang="0">
                    <a:pos x="connsiteX1" y="connsiteY1"/>
                  </a:cxn>
                </a:cxnLst>
                <a:rect l="l" t="t" r="r" b="b"/>
                <a:pathLst>
                  <a:path w="289" h="1376">
                    <a:moveTo>
                      <a:pt x="290" y="0"/>
                    </a:moveTo>
                    <a:lnTo>
                      <a:pt x="0" y="1376"/>
                    </a:lnTo>
                  </a:path>
                </a:pathLst>
              </a:custGeom>
              <a:ln w="12700" cap="flat">
                <a:solidFill>
                  <a:srgbClr val="B2182B"/>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6" name="Freeform 505">
                <a:extLst>
                  <a:ext uri="{FF2B5EF4-FFF2-40B4-BE49-F238E27FC236}">
                    <a16:creationId xmlns:a16="http://schemas.microsoft.com/office/drawing/2014/main" id="{4F3F3DC9-1756-03BE-8E20-B886F9B2223E}"/>
                  </a:ext>
                </a:extLst>
              </p:cNvPr>
              <p:cNvSpPr/>
              <p:nvPr/>
            </p:nvSpPr>
            <p:spPr>
              <a:xfrm>
                <a:off x="3436727" y="2120349"/>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7" name="Freeform 506">
                <a:extLst>
                  <a:ext uri="{FF2B5EF4-FFF2-40B4-BE49-F238E27FC236}">
                    <a16:creationId xmlns:a16="http://schemas.microsoft.com/office/drawing/2014/main" id="{B9DAA940-BEE8-E784-0C39-8D97AE9B2E97}"/>
                  </a:ext>
                </a:extLst>
              </p:cNvPr>
              <p:cNvSpPr/>
              <p:nvPr/>
            </p:nvSpPr>
            <p:spPr>
              <a:xfrm>
                <a:off x="3456288" y="207970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8" name="Freeform 507">
                <a:extLst>
                  <a:ext uri="{FF2B5EF4-FFF2-40B4-BE49-F238E27FC236}">
                    <a16:creationId xmlns:a16="http://schemas.microsoft.com/office/drawing/2014/main" id="{1B21F0C9-7286-615B-4F0C-6BEA1FE4FFF3}"/>
                  </a:ext>
                </a:extLst>
              </p:cNvPr>
              <p:cNvSpPr/>
              <p:nvPr/>
            </p:nvSpPr>
            <p:spPr>
              <a:xfrm>
                <a:off x="4310959" y="2437140"/>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9" name="Freeform 508">
                <a:extLst>
                  <a:ext uri="{FF2B5EF4-FFF2-40B4-BE49-F238E27FC236}">
                    <a16:creationId xmlns:a16="http://schemas.microsoft.com/office/drawing/2014/main" id="{BA02AC14-FF57-7BE1-FF22-322F93142BB4}"/>
                  </a:ext>
                </a:extLst>
              </p:cNvPr>
              <p:cNvSpPr/>
              <p:nvPr/>
            </p:nvSpPr>
            <p:spPr>
              <a:xfrm>
                <a:off x="4330447" y="239650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0" name="Freeform 509">
                <a:extLst>
                  <a:ext uri="{FF2B5EF4-FFF2-40B4-BE49-F238E27FC236}">
                    <a16:creationId xmlns:a16="http://schemas.microsoft.com/office/drawing/2014/main" id="{AD7706DA-291B-7481-341F-EEB75E357BDE}"/>
                  </a:ext>
                </a:extLst>
              </p:cNvPr>
              <p:cNvSpPr/>
              <p:nvPr/>
            </p:nvSpPr>
            <p:spPr>
              <a:xfrm>
                <a:off x="4765354" y="2495529"/>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1" name="Freeform 510">
                <a:extLst>
                  <a:ext uri="{FF2B5EF4-FFF2-40B4-BE49-F238E27FC236}">
                    <a16:creationId xmlns:a16="http://schemas.microsoft.com/office/drawing/2014/main" id="{95F51CB8-FF47-FA10-EAF8-7FB906088DCC}"/>
                  </a:ext>
                </a:extLst>
              </p:cNvPr>
              <p:cNvSpPr/>
              <p:nvPr/>
            </p:nvSpPr>
            <p:spPr>
              <a:xfrm>
                <a:off x="4784842"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2" name="Freeform 511">
                <a:extLst>
                  <a:ext uri="{FF2B5EF4-FFF2-40B4-BE49-F238E27FC236}">
                    <a16:creationId xmlns:a16="http://schemas.microsoft.com/office/drawing/2014/main" id="{542188F5-1D23-7355-3512-D5D6F2C3A3B0}"/>
                  </a:ext>
                </a:extLst>
              </p:cNvPr>
              <p:cNvSpPr/>
              <p:nvPr/>
            </p:nvSpPr>
            <p:spPr>
              <a:xfrm>
                <a:off x="4924740" y="2495529"/>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3" name="Freeform 512">
                <a:extLst>
                  <a:ext uri="{FF2B5EF4-FFF2-40B4-BE49-F238E27FC236}">
                    <a16:creationId xmlns:a16="http://schemas.microsoft.com/office/drawing/2014/main" id="{C10AF199-59B4-7CBF-6772-C369A54210AC}"/>
                  </a:ext>
                </a:extLst>
              </p:cNvPr>
              <p:cNvSpPr/>
              <p:nvPr/>
            </p:nvSpPr>
            <p:spPr>
              <a:xfrm>
                <a:off x="4944301"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4" name="Freeform 513">
                <a:extLst>
                  <a:ext uri="{FF2B5EF4-FFF2-40B4-BE49-F238E27FC236}">
                    <a16:creationId xmlns:a16="http://schemas.microsoft.com/office/drawing/2014/main" id="{A8AC35DC-EA9F-1C5B-72D8-F39FF8E71DC4}"/>
                  </a:ext>
                </a:extLst>
              </p:cNvPr>
              <p:cNvSpPr/>
              <p:nvPr/>
            </p:nvSpPr>
            <p:spPr>
              <a:xfrm>
                <a:off x="5017763" y="2495529"/>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5" name="Freeform 514">
                <a:extLst>
                  <a:ext uri="{FF2B5EF4-FFF2-40B4-BE49-F238E27FC236}">
                    <a16:creationId xmlns:a16="http://schemas.microsoft.com/office/drawing/2014/main" id="{5F4EDF99-CE8E-A47C-1C53-0DE596706996}"/>
                  </a:ext>
                </a:extLst>
              </p:cNvPr>
              <p:cNvSpPr/>
              <p:nvPr/>
            </p:nvSpPr>
            <p:spPr>
              <a:xfrm>
                <a:off x="5037252" y="2454889"/>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6" name="Freeform 515">
                <a:extLst>
                  <a:ext uri="{FF2B5EF4-FFF2-40B4-BE49-F238E27FC236}">
                    <a16:creationId xmlns:a16="http://schemas.microsoft.com/office/drawing/2014/main" id="{0F464552-57CB-B6AF-AEBE-A46E4E69C955}"/>
                  </a:ext>
                </a:extLst>
              </p:cNvPr>
              <p:cNvSpPr/>
              <p:nvPr/>
            </p:nvSpPr>
            <p:spPr>
              <a:xfrm>
                <a:off x="5084198" y="2556670"/>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7" name="Freeform 516">
                <a:extLst>
                  <a:ext uri="{FF2B5EF4-FFF2-40B4-BE49-F238E27FC236}">
                    <a16:creationId xmlns:a16="http://schemas.microsoft.com/office/drawing/2014/main" id="{686FD0F5-B7E8-2CAA-90E1-BA9D78D56358}"/>
                  </a:ext>
                </a:extLst>
              </p:cNvPr>
              <p:cNvSpPr/>
              <p:nvPr/>
            </p:nvSpPr>
            <p:spPr>
              <a:xfrm>
                <a:off x="5103686" y="251603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8" name="Freeform 517">
                <a:extLst>
                  <a:ext uri="{FF2B5EF4-FFF2-40B4-BE49-F238E27FC236}">
                    <a16:creationId xmlns:a16="http://schemas.microsoft.com/office/drawing/2014/main" id="{EC6A433D-4E0F-BE7D-9C5D-68011E7D3173}"/>
                  </a:ext>
                </a:extLst>
              </p:cNvPr>
              <p:cNvSpPr/>
              <p:nvPr/>
            </p:nvSpPr>
            <p:spPr>
              <a:xfrm>
                <a:off x="5150633" y="2556670"/>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9" name="Freeform 518">
                <a:extLst>
                  <a:ext uri="{FF2B5EF4-FFF2-40B4-BE49-F238E27FC236}">
                    <a16:creationId xmlns:a16="http://schemas.microsoft.com/office/drawing/2014/main" id="{A5FE723C-6496-0968-3DBF-5E69CCD050BB}"/>
                  </a:ext>
                </a:extLst>
              </p:cNvPr>
              <p:cNvSpPr/>
              <p:nvPr/>
            </p:nvSpPr>
            <p:spPr>
              <a:xfrm>
                <a:off x="5170121" y="2516030"/>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0" name="Freeform 519">
                <a:extLst>
                  <a:ext uri="{FF2B5EF4-FFF2-40B4-BE49-F238E27FC236}">
                    <a16:creationId xmlns:a16="http://schemas.microsoft.com/office/drawing/2014/main" id="{5A646189-8C63-14D7-6546-F3DB0A29834E}"/>
                  </a:ext>
                </a:extLst>
              </p:cNvPr>
              <p:cNvSpPr/>
              <p:nvPr/>
            </p:nvSpPr>
            <p:spPr>
              <a:xfrm>
                <a:off x="5198449" y="258818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1" name="Freeform 520">
                <a:extLst>
                  <a:ext uri="{FF2B5EF4-FFF2-40B4-BE49-F238E27FC236}">
                    <a16:creationId xmlns:a16="http://schemas.microsoft.com/office/drawing/2014/main" id="{99851A6D-FC93-FDFA-6522-70D44EC17680}"/>
                  </a:ext>
                </a:extLst>
              </p:cNvPr>
              <p:cNvSpPr/>
              <p:nvPr/>
            </p:nvSpPr>
            <p:spPr>
              <a:xfrm>
                <a:off x="5217937"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2" name="Freeform 521">
                <a:extLst>
                  <a:ext uri="{FF2B5EF4-FFF2-40B4-BE49-F238E27FC236}">
                    <a16:creationId xmlns:a16="http://schemas.microsoft.com/office/drawing/2014/main" id="{71F34BCC-2C73-1AEE-949B-39C24C15E491}"/>
                  </a:ext>
                </a:extLst>
              </p:cNvPr>
              <p:cNvSpPr/>
              <p:nvPr/>
            </p:nvSpPr>
            <p:spPr>
              <a:xfrm>
                <a:off x="521438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3" name="Freeform 522">
                <a:extLst>
                  <a:ext uri="{FF2B5EF4-FFF2-40B4-BE49-F238E27FC236}">
                    <a16:creationId xmlns:a16="http://schemas.microsoft.com/office/drawing/2014/main" id="{12DC9DBF-0468-7AF3-25D3-3C6E82512B9B}"/>
                  </a:ext>
                </a:extLst>
              </p:cNvPr>
              <p:cNvSpPr/>
              <p:nvPr/>
            </p:nvSpPr>
            <p:spPr>
              <a:xfrm>
                <a:off x="523387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4" name="Freeform 523">
                <a:extLst>
                  <a:ext uri="{FF2B5EF4-FFF2-40B4-BE49-F238E27FC236}">
                    <a16:creationId xmlns:a16="http://schemas.microsoft.com/office/drawing/2014/main" id="{636003E9-342F-D48C-5A52-865A5B49BB1D}"/>
                  </a:ext>
                </a:extLst>
              </p:cNvPr>
              <p:cNvSpPr/>
              <p:nvPr/>
            </p:nvSpPr>
            <p:spPr>
              <a:xfrm>
                <a:off x="521438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5" name="Freeform 524">
                <a:extLst>
                  <a:ext uri="{FF2B5EF4-FFF2-40B4-BE49-F238E27FC236}">
                    <a16:creationId xmlns:a16="http://schemas.microsoft.com/office/drawing/2014/main" id="{BF2B5DEF-2909-6BD9-0A5B-E59336D4FD4C}"/>
                  </a:ext>
                </a:extLst>
              </p:cNvPr>
              <p:cNvSpPr/>
              <p:nvPr/>
            </p:nvSpPr>
            <p:spPr>
              <a:xfrm>
                <a:off x="523387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6" name="Freeform 525">
                <a:extLst>
                  <a:ext uri="{FF2B5EF4-FFF2-40B4-BE49-F238E27FC236}">
                    <a16:creationId xmlns:a16="http://schemas.microsoft.com/office/drawing/2014/main" id="{400E3147-04C9-F099-8D8E-62F96C094202}"/>
                  </a:ext>
                </a:extLst>
              </p:cNvPr>
              <p:cNvSpPr/>
              <p:nvPr/>
            </p:nvSpPr>
            <p:spPr>
              <a:xfrm>
                <a:off x="532595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7" name="Freeform 526">
                <a:extLst>
                  <a:ext uri="{FF2B5EF4-FFF2-40B4-BE49-F238E27FC236}">
                    <a16:creationId xmlns:a16="http://schemas.microsoft.com/office/drawing/2014/main" id="{34975F41-5347-C6E0-AE2E-F42C8D907855}"/>
                  </a:ext>
                </a:extLst>
              </p:cNvPr>
              <p:cNvSpPr/>
              <p:nvPr/>
            </p:nvSpPr>
            <p:spPr>
              <a:xfrm>
                <a:off x="5345518"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8" name="Freeform 527">
                <a:extLst>
                  <a:ext uri="{FF2B5EF4-FFF2-40B4-BE49-F238E27FC236}">
                    <a16:creationId xmlns:a16="http://schemas.microsoft.com/office/drawing/2014/main" id="{B37E1B2E-0597-D735-8D89-B024DB22EDF5}"/>
                  </a:ext>
                </a:extLst>
              </p:cNvPr>
              <p:cNvSpPr/>
              <p:nvPr/>
            </p:nvSpPr>
            <p:spPr>
              <a:xfrm>
                <a:off x="5336607" y="258818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9" name="Freeform 528">
                <a:extLst>
                  <a:ext uri="{FF2B5EF4-FFF2-40B4-BE49-F238E27FC236}">
                    <a16:creationId xmlns:a16="http://schemas.microsoft.com/office/drawing/2014/main" id="{EB2325E4-D743-B1DD-4039-902952AA1480}"/>
                  </a:ext>
                </a:extLst>
              </p:cNvPr>
              <p:cNvSpPr/>
              <p:nvPr/>
            </p:nvSpPr>
            <p:spPr>
              <a:xfrm>
                <a:off x="5356096" y="254754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0" name="Freeform 529">
                <a:extLst>
                  <a:ext uri="{FF2B5EF4-FFF2-40B4-BE49-F238E27FC236}">
                    <a16:creationId xmlns:a16="http://schemas.microsoft.com/office/drawing/2014/main" id="{F6582A45-161D-7DAA-3C45-85EEBBBEBE63}"/>
                  </a:ext>
                </a:extLst>
              </p:cNvPr>
              <p:cNvSpPr/>
              <p:nvPr/>
            </p:nvSpPr>
            <p:spPr>
              <a:xfrm>
                <a:off x="5456219"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1" name="Freeform 530">
                <a:extLst>
                  <a:ext uri="{FF2B5EF4-FFF2-40B4-BE49-F238E27FC236}">
                    <a16:creationId xmlns:a16="http://schemas.microsoft.com/office/drawing/2014/main" id="{44F5DE95-06D2-5292-D196-D73CC9FD5717}"/>
                  </a:ext>
                </a:extLst>
              </p:cNvPr>
              <p:cNvSpPr/>
              <p:nvPr/>
            </p:nvSpPr>
            <p:spPr>
              <a:xfrm>
                <a:off x="547570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 name="Freeform 531">
                <a:extLst>
                  <a:ext uri="{FF2B5EF4-FFF2-40B4-BE49-F238E27FC236}">
                    <a16:creationId xmlns:a16="http://schemas.microsoft.com/office/drawing/2014/main" id="{563ADA82-C19E-7E3D-0463-68CCFFD4C894}"/>
                  </a:ext>
                </a:extLst>
              </p:cNvPr>
              <p:cNvSpPr/>
              <p:nvPr/>
            </p:nvSpPr>
            <p:spPr>
              <a:xfrm>
                <a:off x="5456219"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3" name="Freeform 532">
                <a:extLst>
                  <a:ext uri="{FF2B5EF4-FFF2-40B4-BE49-F238E27FC236}">
                    <a16:creationId xmlns:a16="http://schemas.microsoft.com/office/drawing/2014/main" id="{87FAF35D-70F6-23B8-9A25-65AA07E48CDA}"/>
                  </a:ext>
                </a:extLst>
              </p:cNvPr>
              <p:cNvSpPr/>
              <p:nvPr/>
            </p:nvSpPr>
            <p:spPr>
              <a:xfrm>
                <a:off x="547570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4" name="Freeform 533">
                <a:extLst>
                  <a:ext uri="{FF2B5EF4-FFF2-40B4-BE49-F238E27FC236}">
                    <a16:creationId xmlns:a16="http://schemas.microsoft.com/office/drawing/2014/main" id="{4B08BC4E-F821-D87D-EFEB-4E12F900749D}"/>
                  </a:ext>
                </a:extLst>
              </p:cNvPr>
              <p:cNvSpPr/>
              <p:nvPr/>
            </p:nvSpPr>
            <p:spPr>
              <a:xfrm>
                <a:off x="5472158"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5" name="Freeform 534">
                <a:extLst>
                  <a:ext uri="{FF2B5EF4-FFF2-40B4-BE49-F238E27FC236}">
                    <a16:creationId xmlns:a16="http://schemas.microsoft.com/office/drawing/2014/main" id="{5428FE22-4064-9075-E9D2-8AAE7CDAC0D8}"/>
                  </a:ext>
                </a:extLst>
              </p:cNvPr>
              <p:cNvSpPr/>
              <p:nvPr/>
            </p:nvSpPr>
            <p:spPr>
              <a:xfrm>
                <a:off x="549164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6" name="Freeform 535">
                <a:extLst>
                  <a:ext uri="{FF2B5EF4-FFF2-40B4-BE49-F238E27FC236}">
                    <a16:creationId xmlns:a16="http://schemas.microsoft.com/office/drawing/2014/main" id="{CE565D9B-15C8-DAB3-82C7-1878806EE194}"/>
                  </a:ext>
                </a:extLst>
              </p:cNvPr>
              <p:cNvSpPr/>
              <p:nvPr/>
            </p:nvSpPr>
            <p:spPr>
              <a:xfrm>
                <a:off x="5485416"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7" name="Freeform 536">
                <a:extLst>
                  <a:ext uri="{FF2B5EF4-FFF2-40B4-BE49-F238E27FC236}">
                    <a16:creationId xmlns:a16="http://schemas.microsoft.com/office/drawing/2014/main" id="{A1C062B2-ED2C-94E3-B4A4-2A78703D2538}"/>
                  </a:ext>
                </a:extLst>
              </p:cNvPr>
              <p:cNvSpPr/>
              <p:nvPr/>
            </p:nvSpPr>
            <p:spPr>
              <a:xfrm>
                <a:off x="5504904"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8" name="Freeform 537">
                <a:extLst>
                  <a:ext uri="{FF2B5EF4-FFF2-40B4-BE49-F238E27FC236}">
                    <a16:creationId xmlns:a16="http://schemas.microsoft.com/office/drawing/2014/main" id="{1C017D36-E93A-785F-664F-8A35E4FDE0A4}"/>
                  </a:ext>
                </a:extLst>
              </p:cNvPr>
              <p:cNvSpPr/>
              <p:nvPr/>
            </p:nvSpPr>
            <p:spPr>
              <a:xfrm>
                <a:off x="554917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Freeform 538">
                <a:extLst>
                  <a:ext uri="{FF2B5EF4-FFF2-40B4-BE49-F238E27FC236}">
                    <a16:creationId xmlns:a16="http://schemas.microsoft.com/office/drawing/2014/main" id="{80DBB0C6-972E-BC51-A004-51900AF564D1}"/>
                  </a:ext>
                </a:extLst>
              </p:cNvPr>
              <p:cNvSpPr/>
              <p:nvPr/>
            </p:nvSpPr>
            <p:spPr>
              <a:xfrm>
                <a:off x="556865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Freeform 539">
                <a:extLst>
                  <a:ext uri="{FF2B5EF4-FFF2-40B4-BE49-F238E27FC236}">
                    <a16:creationId xmlns:a16="http://schemas.microsoft.com/office/drawing/2014/main" id="{70901A7E-048F-FE43-B9A7-C58C26A038A7}"/>
                  </a:ext>
                </a:extLst>
              </p:cNvPr>
              <p:cNvSpPr/>
              <p:nvPr/>
            </p:nvSpPr>
            <p:spPr>
              <a:xfrm>
                <a:off x="554917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1" name="Freeform 540">
                <a:extLst>
                  <a:ext uri="{FF2B5EF4-FFF2-40B4-BE49-F238E27FC236}">
                    <a16:creationId xmlns:a16="http://schemas.microsoft.com/office/drawing/2014/main" id="{37D38D20-0870-F49F-4EC3-91BD5D79CA91}"/>
                  </a:ext>
                </a:extLst>
              </p:cNvPr>
              <p:cNvSpPr/>
              <p:nvPr/>
            </p:nvSpPr>
            <p:spPr>
              <a:xfrm>
                <a:off x="556865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 name="Freeform 541">
                <a:extLst>
                  <a:ext uri="{FF2B5EF4-FFF2-40B4-BE49-F238E27FC236}">
                    <a16:creationId xmlns:a16="http://schemas.microsoft.com/office/drawing/2014/main" id="{0FD4C348-EF07-517F-8238-A5B630318E7A}"/>
                  </a:ext>
                </a:extLst>
              </p:cNvPr>
              <p:cNvSpPr/>
              <p:nvPr/>
            </p:nvSpPr>
            <p:spPr>
              <a:xfrm>
                <a:off x="555714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3" name="Freeform 542">
                <a:extLst>
                  <a:ext uri="{FF2B5EF4-FFF2-40B4-BE49-F238E27FC236}">
                    <a16:creationId xmlns:a16="http://schemas.microsoft.com/office/drawing/2014/main" id="{25B69121-EA4F-F99C-3B39-63E56322D4D7}"/>
                  </a:ext>
                </a:extLst>
              </p:cNvPr>
              <p:cNvSpPr/>
              <p:nvPr/>
            </p:nvSpPr>
            <p:spPr>
              <a:xfrm>
                <a:off x="5576701"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4" name="Freeform 543">
                <a:extLst>
                  <a:ext uri="{FF2B5EF4-FFF2-40B4-BE49-F238E27FC236}">
                    <a16:creationId xmlns:a16="http://schemas.microsoft.com/office/drawing/2014/main" id="{6DC55BF9-B099-3E78-5297-DAC7A58C1E2A}"/>
                  </a:ext>
                </a:extLst>
              </p:cNvPr>
              <p:cNvSpPr/>
              <p:nvPr/>
            </p:nvSpPr>
            <p:spPr>
              <a:xfrm>
                <a:off x="5567789"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5" name="Freeform 544">
                <a:extLst>
                  <a:ext uri="{FF2B5EF4-FFF2-40B4-BE49-F238E27FC236}">
                    <a16:creationId xmlns:a16="http://schemas.microsoft.com/office/drawing/2014/main" id="{DA4F7ECE-B5EB-D3DC-38B0-6F726622B547}"/>
                  </a:ext>
                </a:extLst>
              </p:cNvPr>
              <p:cNvSpPr/>
              <p:nvPr/>
            </p:nvSpPr>
            <p:spPr>
              <a:xfrm>
                <a:off x="5587278"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6" name="Freeform 545">
                <a:extLst>
                  <a:ext uri="{FF2B5EF4-FFF2-40B4-BE49-F238E27FC236}">
                    <a16:creationId xmlns:a16="http://schemas.microsoft.com/office/drawing/2014/main" id="{CBD42B54-23DF-AF74-077A-17EFF224FEDC}"/>
                  </a:ext>
                </a:extLst>
              </p:cNvPr>
              <p:cNvSpPr/>
              <p:nvPr/>
            </p:nvSpPr>
            <p:spPr>
              <a:xfrm>
                <a:off x="568472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7" name="Freeform 546">
                <a:extLst>
                  <a:ext uri="{FF2B5EF4-FFF2-40B4-BE49-F238E27FC236}">
                    <a16:creationId xmlns:a16="http://schemas.microsoft.com/office/drawing/2014/main" id="{3C76581C-4F2F-48BC-EDEB-17C484FF5A34}"/>
                  </a:ext>
                </a:extLst>
              </p:cNvPr>
              <p:cNvSpPr/>
              <p:nvPr/>
            </p:nvSpPr>
            <p:spPr>
              <a:xfrm>
                <a:off x="570420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8" name="Freeform 547">
                <a:extLst>
                  <a:ext uri="{FF2B5EF4-FFF2-40B4-BE49-F238E27FC236}">
                    <a16:creationId xmlns:a16="http://schemas.microsoft.com/office/drawing/2014/main" id="{0262D5DB-4B6E-314A-3127-9A1CF614ABCC}"/>
                  </a:ext>
                </a:extLst>
              </p:cNvPr>
              <p:cNvSpPr/>
              <p:nvPr/>
            </p:nvSpPr>
            <p:spPr>
              <a:xfrm>
                <a:off x="5729856"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9" name="Freeform 548">
                <a:extLst>
                  <a:ext uri="{FF2B5EF4-FFF2-40B4-BE49-F238E27FC236}">
                    <a16:creationId xmlns:a16="http://schemas.microsoft.com/office/drawing/2014/main" id="{38340338-F846-1D16-A18F-CE233F8D669A}"/>
                  </a:ext>
                </a:extLst>
              </p:cNvPr>
              <p:cNvSpPr/>
              <p:nvPr/>
            </p:nvSpPr>
            <p:spPr>
              <a:xfrm>
                <a:off x="5749344"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0" name="Freeform 549">
                <a:extLst>
                  <a:ext uri="{FF2B5EF4-FFF2-40B4-BE49-F238E27FC236}">
                    <a16:creationId xmlns:a16="http://schemas.microsoft.com/office/drawing/2014/main" id="{59E7343C-C6A9-BD2F-43B8-DB376766331D}"/>
                  </a:ext>
                </a:extLst>
              </p:cNvPr>
              <p:cNvSpPr/>
              <p:nvPr/>
            </p:nvSpPr>
            <p:spPr>
              <a:xfrm>
                <a:off x="5735217"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1" name="Freeform 550">
                <a:extLst>
                  <a:ext uri="{FF2B5EF4-FFF2-40B4-BE49-F238E27FC236}">
                    <a16:creationId xmlns:a16="http://schemas.microsoft.com/office/drawing/2014/main" id="{28B281E0-9894-7A52-E158-AB73E944CE73}"/>
                  </a:ext>
                </a:extLst>
              </p:cNvPr>
              <p:cNvSpPr/>
              <p:nvPr/>
            </p:nvSpPr>
            <p:spPr>
              <a:xfrm>
                <a:off x="575470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2" name="Freeform 551">
                <a:extLst>
                  <a:ext uri="{FF2B5EF4-FFF2-40B4-BE49-F238E27FC236}">
                    <a16:creationId xmlns:a16="http://schemas.microsoft.com/office/drawing/2014/main" id="{DC07C356-0D4A-1CC6-C66D-3D33AEDFC465}"/>
                  </a:ext>
                </a:extLst>
              </p:cNvPr>
              <p:cNvSpPr/>
              <p:nvPr/>
            </p:nvSpPr>
            <p:spPr>
              <a:xfrm>
                <a:off x="5745795"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3" name="Freeform 552">
                <a:extLst>
                  <a:ext uri="{FF2B5EF4-FFF2-40B4-BE49-F238E27FC236}">
                    <a16:creationId xmlns:a16="http://schemas.microsoft.com/office/drawing/2014/main" id="{7104B324-645F-7E6F-E902-4A5C8FB1A014}"/>
                  </a:ext>
                </a:extLst>
              </p:cNvPr>
              <p:cNvSpPr/>
              <p:nvPr/>
            </p:nvSpPr>
            <p:spPr>
              <a:xfrm>
                <a:off x="5765356"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4" name="Freeform 553">
                <a:extLst>
                  <a:ext uri="{FF2B5EF4-FFF2-40B4-BE49-F238E27FC236}">
                    <a16:creationId xmlns:a16="http://schemas.microsoft.com/office/drawing/2014/main" id="{58B3CE1C-9B3D-A011-B34E-7F88F271958C}"/>
                  </a:ext>
                </a:extLst>
              </p:cNvPr>
              <p:cNvSpPr/>
              <p:nvPr/>
            </p:nvSpPr>
            <p:spPr>
              <a:xfrm>
                <a:off x="5801580"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5" name="Freeform 554">
                <a:extLst>
                  <a:ext uri="{FF2B5EF4-FFF2-40B4-BE49-F238E27FC236}">
                    <a16:creationId xmlns:a16="http://schemas.microsoft.com/office/drawing/2014/main" id="{AE4B1711-BA25-7C17-77FA-C18AC3E3EC27}"/>
                  </a:ext>
                </a:extLst>
              </p:cNvPr>
              <p:cNvSpPr/>
              <p:nvPr/>
            </p:nvSpPr>
            <p:spPr>
              <a:xfrm>
                <a:off x="5821141"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6" name="Freeform 555">
                <a:extLst>
                  <a:ext uri="{FF2B5EF4-FFF2-40B4-BE49-F238E27FC236}">
                    <a16:creationId xmlns:a16="http://schemas.microsoft.com/office/drawing/2014/main" id="{30054EEF-6245-4E61-E340-E25BD003E603}"/>
                  </a:ext>
                </a:extLst>
              </p:cNvPr>
              <p:cNvSpPr/>
              <p:nvPr/>
            </p:nvSpPr>
            <p:spPr>
              <a:xfrm>
                <a:off x="581759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7" name="Freeform 556">
                <a:extLst>
                  <a:ext uri="{FF2B5EF4-FFF2-40B4-BE49-F238E27FC236}">
                    <a16:creationId xmlns:a16="http://schemas.microsoft.com/office/drawing/2014/main" id="{EAEF438C-07B7-FA89-083C-37695F8FC418}"/>
                  </a:ext>
                </a:extLst>
              </p:cNvPr>
              <p:cNvSpPr/>
              <p:nvPr/>
            </p:nvSpPr>
            <p:spPr>
              <a:xfrm>
                <a:off x="583707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8" name="Freeform 557">
                <a:extLst>
                  <a:ext uri="{FF2B5EF4-FFF2-40B4-BE49-F238E27FC236}">
                    <a16:creationId xmlns:a16="http://schemas.microsoft.com/office/drawing/2014/main" id="{9327B72C-9C44-2B0A-0C93-03678B08597F}"/>
                  </a:ext>
                </a:extLst>
              </p:cNvPr>
              <p:cNvSpPr/>
              <p:nvPr/>
            </p:nvSpPr>
            <p:spPr>
              <a:xfrm>
                <a:off x="5854757"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9" name="Freeform 558">
                <a:extLst>
                  <a:ext uri="{FF2B5EF4-FFF2-40B4-BE49-F238E27FC236}">
                    <a16:creationId xmlns:a16="http://schemas.microsoft.com/office/drawing/2014/main" id="{AF64C81D-620A-3EB7-0A94-F4778D5C38B2}"/>
                  </a:ext>
                </a:extLst>
              </p:cNvPr>
              <p:cNvSpPr/>
              <p:nvPr/>
            </p:nvSpPr>
            <p:spPr>
              <a:xfrm>
                <a:off x="5874245"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0" name="Freeform 559">
                <a:extLst>
                  <a:ext uri="{FF2B5EF4-FFF2-40B4-BE49-F238E27FC236}">
                    <a16:creationId xmlns:a16="http://schemas.microsoft.com/office/drawing/2014/main" id="{87758F4A-471E-FB14-426C-C6CF0F494F3D}"/>
                  </a:ext>
                </a:extLst>
              </p:cNvPr>
              <p:cNvSpPr/>
              <p:nvPr/>
            </p:nvSpPr>
            <p:spPr>
              <a:xfrm>
                <a:off x="5886634"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1" name="Freeform 560">
                <a:extLst>
                  <a:ext uri="{FF2B5EF4-FFF2-40B4-BE49-F238E27FC236}">
                    <a16:creationId xmlns:a16="http://schemas.microsoft.com/office/drawing/2014/main" id="{54DDCCC7-C2E5-C18F-AA0D-C42FFA9C6B87}"/>
                  </a:ext>
                </a:extLst>
              </p:cNvPr>
              <p:cNvSpPr/>
              <p:nvPr/>
            </p:nvSpPr>
            <p:spPr>
              <a:xfrm>
                <a:off x="5906122"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2" name="Freeform 561">
                <a:extLst>
                  <a:ext uri="{FF2B5EF4-FFF2-40B4-BE49-F238E27FC236}">
                    <a16:creationId xmlns:a16="http://schemas.microsoft.com/office/drawing/2014/main" id="{E1272FC7-A6AD-6EBD-EBA5-2ECE0F0A095D}"/>
                  </a:ext>
                </a:extLst>
              </p:cNvPr>
              <p:cNvSpPr/>
              <p:nvPr/>
            </p:nvSpPr>
            <p:spPr>
              <a:xfrm>
                <a:off x="5889314"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3" name="Freeform 562">
                <a:extLst>
                  <a:ext uri="{FF2B5EF4-FFF2-40B4-BE49-F238E27FC236}">
                    <a16:creationId xmlns:a16="http://schemas.microsoft.com/office/drawing/2014/main" id="{5E733272-7AA7-56A9-77C6-17B3BAD4DB66}"/>
                  </a:ext>
                </a:extLst>
              </p:cNvPr>
              <p:cNvSpPr/>
              <p:nvPr/>
            </p:nvSpPr>
            <p:spPr>
              <a:xfrm>
                <a:off x="5908803"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4" name="Freeform 563">
                <a:extLst>
                  <a:ext uri="{FF2B5EF4-FFF2-40B4-BE49-F238E27FC236}">
                    <a16:creationId xmlns:a16="http://schemas.microsoft.com/office/drawing/2014/main" id="{6BD6CB3C-6AC5-77BE-177E-2AE2132BA294}"/>
                  </a:ext>
                </a:extLst>
              </p:cNvPr>
              <p:cNvSpPr/>
              <p:nvPr/>
            </p:nvSpPr>
            <p:spPr>
              <a:xfrm>
                <a:off x="5891922" y="262259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5" name="Freeform 564">
                <a:extLst>
                  <a:ext uri="{FF2B5EF4-FFF2-40B4-BE49-F238E27FC236}">
                    <a16:creationId xmlns:a16="http://schemas.microsoft.com/office/drawing/2014/main" id="{C6EBE3F2-0763-A0AE-BD46-1B1B8B2030CD}"/>
                  </a:ext>
                </a:extLst>
              </p:cNvPr>
              <p:cNvSpPr/>
              <p:nvPr/>
            </p:nvSpPr>
            <p:spPr>
              <a:xfrm>
                <a:off x="5911483"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6" name="Freeform 565">
                <a:extLst>
                  <a:ext uri="{FF2B5EF4-FFF2-40B4-BE49-F238E27FC236}">
                    <a16:creationId xmlns:a16="http://schemas.microsoft.com/office/drawing/2014/main" id="{3D2EB5CA-1CA6-8866-C5D3-260CE550AED6}"/>
                  </a:ext>
                </a:extLst>
              </p:cNvPr>
              <p:cNvSpPr/>
              <p:nvPr/>
            </p:nvSpPr>
            <p:spPr>
              <a:xfrm>
                <a:off x="5939811" y="262259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7" name="Freeform 566">
                <a:extLst>
                  <a:ext uri="{FF2B5EF4-FFF2-40B4-BE49-F238E27FC236}">
                    <a16:creationId xmlns:a16="http://schemas.microsoft.com/office/drawing/2014/main" id="{C0A40EA2-84D1-1515-E6BC-B43C46598477}"/>
                  </a:ext>
                </a:extLst>
              </p:cNvPr>
              <p:cNvSpPr/>
              <p:nvPr/>
            </p:nvSpPr>
            <p:spPr>
              <a:xfrm>
                <a:off x="5959299"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8" name="Freeform 567">
                <a:extLst>
                  <a:ext uri="{FF2B5EF4-FFF2-40B4-BE49-F238E27FC236}">
                    <a16:creationId xmlns:a16="http://schemas.microsoft.com/office/drawing/2014/main" id="{E7F142E9-EE75-F0B0-E836-CED50A3DD52D}"/>
                  </a:ext>
                </a:extLst>
              </p:cNvPr>
              <p:cNvSpPr/>
              <p:nvPr/>
            </p:nvSpPr>
            <p:spPr>
              <a:xfrm>
                <a:off x="5974296"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9" name="Freeform 568">
                <a:extLst>
                  <a:ext uri="{FF2B5EF4-FFF2-40B4-BE49-F238E27FC236}">
                    <a16:creationId xmlns:a16="http://schemas.microsoft.com/office/drawing/2014/main" id="{10F98A3F-83F6-87DB-D0ED-51AE1EAC6F6E}"/>
                  </a:ext>
                </a:extLst>
              </p:cNvPr>
              <p:cNvSpPr/>
              <p:nvPr/>
            </p:nvSpPr>
            <p:spPr>
              <a:xfrm>
                <a:off x="5993857"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0" name="Freeform 569">
                <a:extLst>
                  <a:ext uri="{FF2B5EF4-FFF2-40B4-BE49-F238E27FC236}">
                    <a16:creationId xmlns:a16="http://schemas.microsoft.com/office/drawing/2014/main" id="{685AB5EC-1583-A297-84A9-D44F05554690}"/>
                  </a:ext>
                </a:extLst>
              </p:cNvPr>
              <p:cNvSpPr/>
              <p:nvPr/>
            </p:nvSpPr>
            <p:spPr>
              <a:xfrm>
                <a:off x="6075289" y="262259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1" name="Freeform 570">
                <a:extLst>
                  <a:ext uri="{FF2B5EF4-FFF2-40B4-BE49-F238E27FC236}">
                    <a16:creationId xmlns:a16="http://schemas.microsoft.com/office/drawing/2014/main" id="{3D83B41C-C941-540F-4ABD-AF3908B52779}"/>
                  </a:ext>
                </a:extLst>
              </p:cNvPr>
              <p:cNvSpPr/>
              <p:nvPr/>
            </p:nvSpPr>
            <p:spPr>
              <a:xfrm>
                <a:off x="6094777" y="258195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2" name="Freeform 571">
                <a:extLst>
                  <a:ext uri="{FF2B5EF4-FFF2-40B4-BE49-F238E27FC236}">
                    <a16:creationId xmlns:a16="http://schemas.microsoft.com/office/drawing/2014/main" id="{B6263C1A-F097-3160-68F1-6DA99D31A6B6}"/>
                  </a:ext>
                </a:extLst>
              </p:cNvPr>
              <p:cNvSpPr/>
              <p:nvPr/>
            </p:nvSpPr>
            <p:spPr>
              <a:xfrm>
                <a:off x="6186931"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3" name="Freeform 572">
                <a:extLst>
                  <a:ext uri="{FF2B5EF4-FFF2-40B4-BE49-F238E27FC236}">
                    <a16:creationId xmlns:a16="http://schemas.microsoft.com/office/drawing/2014/main" id="{52F95F4E-2B2E-1C9C-CB20-D6BA935B8378}"/>
                  </a:ext>
                </a:extLst>
              </p:cNvPr>
              <p:cNvSpPr/>
              <p:nvPr/>
            </p:nvSpPr>
            <p:spPr>
              <a:xfrm>
                <a:off x="620642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4" name="Freeform 573">
                <a:extLst>
                  <a:ext uri="{FF2B5EF4-FFF2-40B4-BE49-F238E27FC236}">
                    <a16:creationId xmlns:a16="http://schemas.microsoft.com/office/drawing/2014/main" id="{1E516376-4EDD-B7CF-862D-3F14B03607F5}"/>
                  </a:ext>
                </a:extLst>
              </p:cNvPr>
              <p:cNvSpPr/>
              <p:nvPr/>
            </p:nvSpPr>
            <p:spPr>
              <a:xfrm>
                <a:off x="6192220"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5" name="Freeform 574">
                <a:extLst>
                  <a:ext uri="{FF2B5EF4-FFF2-40B4-BE49-F238E27FC236}">
                    <a16:creationId xmlns:a16="http://schemas.microsoft.com/office/drawing/2014/main" id="{481DB20C-EF1A-BBD0-4065-DBD6B173EE6D}"/>
                  </a:ext>
                </a:extLst>
              </p:cNvPr>
              <p:cNvSpPr/>
              <p:nvPr/>
            </p:nvSpPr>
            <p:spPr>
              <a:xfrm>
                <a:off x="621170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6" name="Freeform 575">
                <a:extLst>
                  <a:ext uri="{FF2B5EF4-FFF2-40B4-BE49-F238E27FC236}">
                    <a16:creationId xmlns:a16="http://schemas.microsoft.com/office/drawing/2014/main" id="{F9D73380-4144-6207-337C-722D48071DED}"/>
                  </a:ext>
                </a:extLst>
              </p:cNvPr>
              <p:cNvSpPr/>
              <p:nvPr/>
            </p:nvSpPr>
            <p:spPr>
              <a:xfrm>
                <a:off x="6202870"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7" name="Freeform 576">
                <a:extLst>
                  <a:ext uri="{FF2B5EF4-FFF2-40B4-BE49-F238E27FC236}">
                    <a16:creationId xmlns:a16="http://schemas.microsoft.com/office/drawing/2014/main" id="{DE58A03B-FAB3-6DF6-D931-5CDA79BAE328}"/>
                  </a:ext>
                </a:extLst>
              </p:cNvPr>
              <p:cNvSpPr/>
              <p:nvPr/>
            </p:nvSpPr>
            <p:spPr>
              <a:xfrm>
                <a:off x="622235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8" name="Freeform 577">
                <a:extLst>
                  <a:ext uri="{FF2B5EF4-FFF2-40B4-BE49-F238E27FC236}">
                    <a16:creationId xmlns:a16="http://schemas.microsoft.com/office/drawing/2014/main" id="{237AE616-436E-01CC-07EF-77F7DE6C2212}"/>
                  </a:ext>
                </a:extLst>
              </p:cNvPr>
              <p:cNvSpPr/>
              <p:nvPr/>
            </p:nvSpPr>
            <p:spPr>
              <a:xfrm>
                <a:off x="6341029"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9" name="Freeform 578">
                <a:extLst>
                  <a:ext uri="{FF2B5EF4-FFF2-40B4-BE49-F238E27FC236}">
                    <a16:creationId xmlns:a16="http://schemas.microsoft.com/office/drawing/2014/main" id="{42511351-D285-20CA-2828-EF8CB01DE3F8}"/>
                  </a:ext>
                </a:extLst>
              </p:cNvPr>
              <p:cNvSpPr/>
              <p:nvPr/>
            </p:nvSpPr>
            <p:spPr>
              <a:xfrm>
                <a:off x="636051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0" name="Freeform 579">
                <a:extLst>
                  <a:ext uri="{FF2B5EF4-FFF2-40B4-BE49-F238E27FC236}">
                    <a16:creationId xmlns:a16="http://schemas.microsoft.com/office/drawing/2014/main" id="{B422B66F-0ABA-767F-2569-6F8D47EF6C6F}"/>
                  </a:ext>
                </a:extLst>
              </p:cNvPr>
              <p:cNvSpPr/>
              <p:nvPr/>
            </p:nvSpPr>
            <p:spPr>
              <a:xfrm>
                <a:off x="6341029"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1" name="Freeform 580">
                <a:extLst>
                  <a:ext uri="{FF2B5EF4-FFF2-40B4-BE49-F238E27FC236}">
                    <a16:creationId xmlns:a16="http://schemas.microsoft.com/office/drawing/2014/main" id="{679B8C60-6E3F-E7FF-C42D-4AA7601A7047}"/>
                  </a:ext>
                </a:extLst>
              </p:cNvPr>
              <p:cNvSpPr/>
              <p:nvPr/>
            </p:nvSpPr>
            <p:spPr>
              <a:xfrm>
                <a:off x="636051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2" name="Freeform 581">
                <a:extLst>
                  <a:ext uri="{FF2B5EF4-FFF2-40B4-BE49-F238E27FC236}">
                    <a16:creationId xmlns:a16="http://schemas.microsoft.com/office/drawing/2014/main" id="{3AB0B3ED-37A8-B4CF-0A8E-97E2E25B9793}"/>
                  </a:ext>
                </a:extLst>
              </p:cNvPr>
              <p:cNvSpPr/>
              <p:nvPr/>
            </p:nvSpPr>
            <p:spPr>
              <a:xfrm>
                <a:off x="6343637"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3" name="Freeform 582">
                <a:extLst>
                  <a:ext uri="{FF2B5EF4-FFF2-40B4-BE49-F238E27FC236}">
                    <a16:creationId xmlns:a16="http://schemas.microsoft.com/office/drawing/2014/main" id="{5832C7F8-22EE-65A7-EB9A-7808EA4F515F}"/>
                  </a:ext>
                </a:extLst>
              </p:cNvPr>
              <p:cNvSpPr/>
              <p:nvPr/>
            </p:nvSpPr>
            <p:spPr>
              <a:xfrm>
                <a:off x="6363198"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4" name="Freeform 583">
                <a:extLst>
                  <a:ext uri="{FF2B5EF4-FFF2-40B4-BE49-F238E27FC236}">
                    <a16:creationId xmlns:a16="http://schemas.microsoft.com/office/drawing/2014/main" id="{EA192776-672C-2BCB-D4A4-D1757CFDFD34}"/>
                  </a:ext>
                </a:extLst>
              </p:cNvPr>
              <p:cNvSpPr/>
              <p:nvPr/>
            </p:nvSpPr>
            <p:spPr>
              <a:xfrm>
                <a:off x="6388844"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5" name="Freeform 584">
                <a:extLst>
                  <a:ext uri="{FF2B5EF4-FFF2-40B4-BE49-F238E27FC236}">
                    <a16:creationId xmlns:a16="http://schemas.microsoft.com/office/drawing/2014/main" id="{3A9F9631-C721-5A96-DFFB-11BD9C38C1C6}"/>
                  </a:ext>
                </a:extLst>
              </p:cNvPr>
              <p:cNvSpPr/>
              <p:nvPr/>
            </p:nvSpPr>
            <p:spPr>
              <a:xfrm>
                <a:off x="640833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6" name="Freeform 585">
                <a:extLst>
                  <a:ext uri="{FF2B5EF4-FFF2-40B4-BE49-F238E27FC236}">
                    <a16:creationId xmlns:a16="http://schemas.microsoft.com/office/drawing/2014/main" id="{CE294FC3-409C-7F65-6949-ACF378A4F968}"/>
                  </a:ext>
                </a:extLst>
              </p:cNvPr>
              <p:cNvSpPr/>
              <p:nvPr/>
            </p:nvSpPr>
            <p:spPr>
              <a:xfrm>
                <a:off x="6418041"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7" name="Freeform 586">
                <a:extLst>
                  <a:ext uri="{FF2B5EF4-FFF2-40B4-BE49-F238E27FC236}">
                    <a16:creationId xmlns:a16="http://schemas.microsoft.com/office/drawing/2014/main" id="{986CFF44-9302-5881-B6D8-4610985B86B2}"/>
                  </a:ext>
                </a:extLst>
              </p:cNvPr>
              <p:cNvSpPr/>
              <p:nvPr/>
            </p:nvSpPr>
            <p:spPr>
              <a:xfrm>
                <a:off x="6437602"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8" name="Freeform 587">
                <a:extLst>
                  <a:ext uri="{FF2B5EF4-FFF2-40B4-BE49-F238E27FC236}">
                    <a16:creationId xmlns:a16="http://schemas.microsoft.com/office/drawing/2014/main" id="{30FC5C07-58C5-5D2A-9F7E-21C693F99D51}"/>
                  </a:ext>
                </a:extLst>
              </p:cNvPr>
              <p:cNvSpPr/>
              <p:nvPr/>
            </p:nvSpPr>
            <p:spPr>
              <a:xfrm>
                <a:off x="6484476"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9" name="Freeform 588">
                <a:extLst>
                  <a:ext uri="{FF2B5EF4-FFF2-40B4-BE49-F238E27FC236}">
                    <a16:creationId xmlns:a16="http://schemas.microsoft.com/office/drawing/2014/main" id="{387D817F-BDED-E91E-CB66-D322D98DAE18}"/>
                  </a:ext>
                </a:extLst>
              </p:cNvPr>
              <p:cNvSpPr/>
              <p:nvPr/>
            </p:nvSpPr>
            <p:spPr>
              <a:xfrm>
                <a:off x="650403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0" name="Freeform 589">
                <a:extLst>
                  <a:ext uri="{FF2B5EF4-FFF2-40B4-BE49-F238E27FC236}">
                    <a16:creationId xmlns:a16="http://schemas.microsoft.com/office/drawing/2014/main" id="{0EC9949F-733C-BBBE-A04E-5CE365C29603}"/>
                  </a:ext>
                </a:extLst>
              </p:cNvPr>
              <p:cNvSpPr/>
              <p:nvPr/>
            </p:nvSpPr>
            <p:spPr>
              <a:xfrm>
                <a:off x="6508384"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1" name="Freeform 590">
                <a:extLst>
                  <a:ext uri="{FF2B5EF4-FFF2-40B4-BE49-F238E27FC236}">
                    <a16:creationId xmlns:a16="http://schemas.microsoft.com/office/drawing/2014/main" id="{2B8960DF-2643-523B-77B0-FA565EBCDE12}"/>
                  </a:ext>
                </a:extLst>
              </p:cNvPr>
              <p:cNvSpPr/>
              <p:nvPr/>
            </p:nvSpPr>
            <p:spPr>
              <a:xfrm>
                <a:off x="6527945"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2" name="Freeform 591">
                <a:extLst>
                  <a:ext uri="{FF2B5EF4-FFF2-40B4-BE49-F238E27FC236}">
                    <a16:creationId xmlns:a16="http://schemas.microsoft.com/office/drawing/2014/main" id="{8D960AAE-3F49-7009-EE66-720D1D458115}"/>
                  </a:ext>
                </a:extLst>
              </p:cNvPr>
              <p:cNvSpPr/>
              <p:nvPr/>
            </p:nvSpPr>
            <p:spPr>
              <a:xfrm>
                <a:off x="6532292"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3" name="Freeform 592">
                <a:extLst>
                  <a:ext uri="{FF2B5EF4-FFF2-40B4-BE49-F238E27FC236}">
                    <a16:creationId xmlns:a16="http://schemas.microsoft.com/office/drawing/2014/main" id="{522803F0-9265-282F-0D07-E4B5AF40EECE}"/>
                  </a:ext>
                </a:extLst>
              </p:cNvPr>
              <p:cNvSpPr/>
              <p:nvPr/>
            </p:nvSpPr>
            <p:spPr>
              <a:xfrm>
                <a:off x="655185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4" name="Freeform 593">
                <a:extLst>
                  <a:ext uri="{FF2B5EF4-FFF2-40B4-BE49-F238E27FC236}">
                    <a16:creationId xmlns:a16="http://schemas.microsoft.com/office/drawing/2014/main" id="{66D8C95D-0C12-128E-F23F-D1482EDB4E0F}"/>
                  </a:ext>
                </a:extLst>
              </p:cNvPr>
              <p:cNvSpPr/>
              <p:nvPr/>
            </p:nvSpPr>
            <p:spPr>
              <a:xfrm>
                <a:off x="654294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5" name="Freeform 594">
                <a:extLst>
                  <a:ext uri="{FF2B5EF4-FFF2-40B4-BE49-F238E27FC236}">
                    <a16:creationId xmlns:a16="http://schemas.microsoft.com/office/drawing/2014/main" id="{63FA3AEB-6076-E02A-A47D-ED3096EB7F41}"/>
                  </a:ext>
                </a:extLst>
              </p:cNvPr>
              <p:cNvSpPr/>
              <p:nvPr/>
            </p:nvSpPr>
            <p:spPr>
              <a:xfrm>
                <a:off x="656243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6" name="Freeform 595">
                <a:extLst>
                  <a:ext uri="{FF2B5EF4-FFF2-40B4-BE49-F238E27FC236}">
                    <a16:creationId xmlns:a16="http://schemas.microsoft.com/office/drawing/2014/main" id="{35C66DDA-BC5D-0DEB-8B07-146F0DB203C0}"/>
                  </a:ext>
                </a:extLst>
              </p:cNvPr>
              <p:cNvSpPr/>
              <p:nvPr/>
            </p:nvSpPr>
            <p:spPr>
              <a:xfrm>
                <a:off x="654294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7" name="Freeform 596">
                <a:extLst>
                  <a:ext uri="{FF2B5EF4-FFF2-40B4-BE49-F238E27FC236}">
                    <a16:creationId xmlns:a16="http://schemas.microsoft.com/office/drawing/2014/main" id="{3386BE11-4A5D-A9FF-B248-9B0B22EDA677}"/>
                  </a:ext>
                </a:extLst>
              </p:cNvPr>
              <p:cNvSpPr/>
              <p:nvPr/>
            </p:nvSpPr>
            <p:spPr>
              <a:xfrm>
                <a:off x="656243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8" name="Freeform 597">
                <a:extLst>
                  <a:ext uri="{FF2B5EF4-FFF2-40B4-BE49-F238E27FC236}">
                    <a16:creationId xmlns:a16="http://schemas.microsoft.com/office/drawing/2014/main" id="{F5950523-AEBB-0D6C-FB22-492DAFACEBA9}"/>
                  </a:ext>
                </a:extLst>
              </p:cNvPr>
              <p:cNvSpPr/>
              <p:nvPr/>
            </p:nvSpPr>
            <p:spPr>
              <a:xfrm>
                <a:off x="6569530"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9" name="Freeform 598">
                <a:extLst>
                  <a:ext uri="{FF2B5EF4-FFF2-40B4-BE49-F238E27FC236}">
                    <a16:creationId xmlns:a16="http://schemas.microsoft.com/office/drawing/2014/main" id="{46135B02-F817-4DD5-DE27-D7EB012BB85B}"/>
                  </a:ext>
                </a:extLst>
              </p:cNvPr>
              <p:cNvSpPr/>
              <p:nvPr/>
            </p:nvSpPr>
            <p:spPr>
              <a:xfrm>
                <a:off x="6589019"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0" name="Freeform 599">
                <a:extLst>
                  <a:ext uri="{FF2B5EF4-FFF2-40B4-BE49-F238E27FC236}">
                    <a16:creationId xmlns:a16="http://schemas.microsoft.com/office/drawing/2014/main" id="{D72EEC7C-1A5E-5B36-38F5-24A692A405AE}"/>
                  </a:ext>
                </a:extLst>
              </p:cNvPr>
              <p:cNvSpPr/>
              <p:nvPr/>
            </p:nvSpPr>
            <p:spPr>
              <a:xfrm>
                <a:off x="6622635"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1" name="Freeform 600">
                <a:extLst>
                  <a:ext uri="{FF2B5EF4-FFF2-40B4-BE49-F238E27FC236}">
                    <a16:creationId xmlns:a16="http://schemas.microsoft.com/office/drawing/2014/main" id="{134B60FD-6B43-4D2B-C7A5-CC94684F1066}"/>
                  </a:ext>
                </a:extLst>
              </p:cNvPr>
              <p:cNvSpPr/>
              <p:nvPr/>
            </p:nvSpPr>
            <p:spPr>
              <a:xfrm>
                <a:off x="6642196"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2" name="Freeform 601">
                <a:extLst>
                  <a:ext uri="{FF2B5EF4-FFF2-40B4-BE49-F238E27FC236}">
                    <a16:creationId xmlns:a16="http://schemas.microsoft.com/office/drawing/2014/main" id="{4E051E47-652F-46D2-6C45-17C9E1A31CBA}"/>
                  </a:ext>
                </a:extLst>
              </p:cNvPr>
              <p:cNvSpPr/>
              <p:nvPr/>
            </p:nvSpPr>
            <p:spPr>
              <a:xfrm>
                <a:off x="6657192"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3" name="Freeform 602">
                <a:extLst>
                  <a:ext uri="{FF2B5EF4-FFF2-40B4-BE49-F238E27FC236}">
                    <a16:creationId xmlns:a16="http://schemas.microsoft.com/office/drawing/2014/main" id="{F417E7FE-8865-872E-F756-68FD39DD395E}"/>
                  </a:ext>
                </a:extLst>
              </p:cNvPr>
              <p:cNvSpPr/>
              <p:nvPr/>
            </p:nvSpPr>
            <p:spPr>
              <a:xfrm>
                <a:off x="6676753"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4" name="Freeform 603">
                <a:extLst>
                  <a:ext uri="{FF2B5EF4-FFF2-40B4-BE49-F238E27FC236}">
                    <a16:creationId xmlns:a16="http://schemas.microsoft.com/office/drawing/2014/main" id="{38FB773A-D227-ED64-D6D7-62CB861E5D4A}"/>
                  </a:ext>
                </a:extLst>
              </p:cNvPr>
              <p:cNvSpPr/>
              <p:nvPr/>
            </p:nvSpPr>
            <p:spPr>
              <a:xfrm>
                <a:off x="6715658"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5" name="Freeform 604">
                <a:extLst>
                  <a:ext uri="{FF2B5EF4-FFF2-40B4-BE49-F238E27FC236}">
                    <a16:creationId xmlns:a16="http://schemas.microsoft.com/office/drawing/2014/main" id="{B226E1DA-FD3F-EEEF-E6E5-581E64F325CD}"/>
                  </a:ext>
                </a:extLst>
              </p:cNvPr>
              <p:cNvSpPr/>
              <p:nvPr/>
            </p:nvSpPr>
            <p:spPr>
              <a:xfrm>
                <a:off x="6735147"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6" name="Freeform 605">
                <a:extLst>
                  <a:ext uri="{FF2B5EF4-FFF2-40B4-BE49-F238E27FC236}">
                    <a16:creationId xmlns:a16="http://schemas.microsoft.com/office/drawing/2014/main" id="{525B7AC2-A1F9-3788-8129-FD8398150A80}"/>
                  </a:ext>
                </a:extLst>
              </p:cNvPr>
              <p:cNvSpPr/>
              <p:nvPr/>
            </p:nvSpPr>
            <p:spPr>
              <a:xfrm>
                <a:off x="6744927" y="2678953"/>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7" name="Freeform 606">
                <a:extLst>
                  <a:ext uri="{FF2B5EF4-FFF2-40B4-BE49-F238E27FC236}">
                    <a16:creationId xmlns:a16="http://schemas.microsoft.com/office/drawing/2014/main" id="{EECDD3CD-427A-0CF3-39B4-3F2D69310E20}"/>
                  </a:ext>
                </a:extLst>
              </p:cNvPr>
              <p:cNvSpPr/>
              <p:nvPr/>
            </p:nvSpPr>
            <p:spPr>
              <a:xfrm>
                <a:off x="6764416"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8" name="Freeform 607">
                <a:extLst>
                  <a:ext uri="{FF2B5EF4-FFF2-40B4-BE49-F238E27FC236}">
                    <a16:creationId xmlns:a16="http://schemas.microsoft.com/office/drawing/2014/main" id="{7800682C-6BFE-EEA4-409C-A42F17A2258F}"/>
                  </a:ext>
                </a:extLst>
              </p:cNvPr>
              <p:cNvSpPr/>
              <p:nvPr/>
            </p:nvSpPr>
            <p:spPr>
              <a:xfrm>
                <a:off x="6763474" y="2678953"/>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9" name="Freeform 608">
                <a:extLst>
                  <a:ext uri="{FF2B5EF4-FFF2-40B4-BE49-F238E27FC236}">
                    <a16:creationId xmlns:a16="http://schemas.microsoft.com/office/drawing/2014/main" id="{BAAA1029-6D15-A7AF-BCD5-5CB793F29FCE}"/>
                  </a:ext>
                </a:extLst>
              </p:cNvPr>
              <p:cNvSpPr/>
              <p:nvPr/>
            </p:nvSpPr>
            <p:spPr>
              <a:xfrm>
                <a:off x="6783035"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0" name="Freeform 609">
                <a:extLst>
                  <a:ext uri="{FF2B5EF4-FFF2-40B4-BE49-F238E27FC236}">
                    <a16:creationId xmlns:a16="http://schemas.microsoft.com/office/drawing/2014/main" id="{EEB9BD55-8FA8-D5ED-CDD1-F604150ECB97}"/>
                  </a:ext>
                </a:extLst>
              </p:cNvPr>
              <p:cNvSpPr/>
              <p:nvPr/>
            </p:nvSpPr>
            <p:spPr>
              <a:xfrm>
                <a:off x="6771443"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1" name="Freeform 610">
                <a:extLst>
                  <a:ext uri="{FF2B5EF4-FFF2-40B4-BE49-F238E27FC236}">
                    <a16:creationId xmlns:a16="http://schemas.microsoft.com/office/drawing/2014/main" id="{67190261-F86F-0BBE-9A61-5E27057EBDDD}"/>
                  </a:ext>
                </a:extLst>
              </p:cNvPr>
              <p:cNvSpPr/>
              <p:nvPr/>
            </p:nvSpPr>
            <p:spPr>
              <a:xfrm>
                <a:off x="6791004"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2" name="Freeform 611">
                <a:extLst>
                  <a:ext uri="{FF2B5EF4-FFF2-40B4-BE49-F238E27FC236}">
                    <a16:creationId xmlns:a16="http://schemas.microsoft.com/office/drawing/2014/main" id="{27758A6A-122D-83AD-7B63-9DCEA84843BD}"/>
                  </a:ext>
                </a:extLst>
              </p:cNvPr>
              <p:cNvSpPr/>
              <p:nvPr/>
            </p:nvSpPr>
            <p:spPr>
              <a:xfrm>
                <a:off x="6798032" y="2678953"/>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3" name="Freeform 612">
                <a:extLst>
                  <a:ext uri="{FF2B5EF4-FFF2-40B4-BE49-F238E27FC236}">
                    <a16:creationId xmlns:a16="http://schemas.microsoft.com/office/drawing/2014/main" id="{7B8D8F70-E31D-C3A5-F0A9-3E5F773DC301}"/>
                  </a:ext>
                </a:extLst>
              </p:cNvPr>
              <p:cNvSpPr/>
              <p:nvPr/>
            </p:nvSpPr>
            <p:spPr>
              <a:xfrm>
                <a:off x="6817520" y="2638313"/>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4" name="Freeform 613">
                <a:extLst>
                  <a:ext uri="{FF2B5EF4-FFF2-40B4-BE49-F238E27FC236}">
                    <a16:creationId xmlns:a16="http://schemas.microsoft.com/office/drawing/2014/main" id="{6B74673B-1712-C815-0403-D9BA802CEC8D}"/>
                  </a:ext>
                </a:extLst>
              </p:cNvPr>
              <p:cNvSpPr/>
              <p:nvPr/>
            </p:nvSpPr>
            <p:spPr>
              <a:xfrm>
                <a:off x="6856497" y="2842818"/>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5" name="Freeform 614">
                <a:extLst>
                  <a:ext uri="{FF2B5EF4-FFF2-40B4-BE49-F238E27FC236}">
                    <a16:creationId xmlns:a16="http://schemas.microsoft.com/office/drawing/2014/main" id="{60154609-0ACC-4067-6972-29B1C88F4A2D}"/>
                  </a:ext>
                </a:extLst>
              </p:cNvPr>
              <p:cNvSpPr/>
              <p:nvPr/>
            </p:nvSpPr>
            <p:spPr>
              <a:xfrm>
                <a:off x="687598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6" name="Freeform 615">
                <a:extLst>
                  <a:ext uri="{FF2B5EF4-FFF2-40B4-BE49-F238E27FC236}">
                    <a16:creationId xmlns:a16="http://schemas.microsoft.com/office/drawing/2014/main" id="{68F8A681-7417-4B99-236A-CF45B0CF4D08}"/>
                  </a:ext>
                </a:extLst>
              </p:cNvPr>
              <p:cNvSpPr/>
              <p:nvPr/>
            </p:nvSpPr>
            <p:spPr>
              <a:xfrm>
                <a:off x="6883086"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7" name="Freeform 616">
                <a:extLst>
                  <a:ext uri="{FF2B5EF4-FFF2-40B4-BE49-F238E27FC236}">
                    <a16:creationId xmlns:a16="http://schemas.microsoft.com/office/drawing/2014/main" id="{105E194A-E208-AC5F-6AEF-9DF09A6CCD57}"/>
                  </a:ext>
                </a:extLst>
              </p:cNvPr>
              <p:cNvSpPr/>
              <p:nvPr/>
            </p:nvSpPr>
            <p:spPr>
              <a:xfrm>
                <a:off x="6902574"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8" name="Freeform 617">
                <a:extLst>
                  <a:ext uri="{FF2B5EF4-FFF2-40B4-BE49-F238E27FC236}">
                    <a16:creationId xmlns:a16="http://schemas.microsoft.com/office/drawing/2014/main" id="{455C1110-9E24-16FF-9807-086BFE8BC9D2}"/>
                  </a:ext>
                </a:extLst>
              </p:cNvPr>
              <p:cNvSpPr/>
              <p:nvPr/>
            </p:nvSpPr>
            <p:spPr>
              <a:xfrm>
                <a:off x="6888374"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9" name="Freeform 618">
                <a:extLst>
                  <a:ext uri="{FF2B5EF4-FFF2-40B4-BE49-F238E27FC236}">
                    <a16:creationId xmlns:a16="http://schemas.microsoft.com/office/drawing/2014/main" id="{82FF0D5E-62E6-4D37-6380-0E5F65431724}"/>
                  </a:ext>
                </a:extLst>
              </p:cNvPr>
              <p:cNvSpPr/>
              <p:nvPr/>
            </p:nvSpPr>
            <p:spPr>
              <a:xfrm>
                <a:off x="6907863"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0" name="Freeform 619">
                <a:extLst>
                  <a:ext uri="{FF2B5EF4-FFF2-40B4-BE49-F238E27FC236}">
                    <a16:creationId xmlns:a16="http://schemas.microsoft.com/office/drawing/2014/main" id="{CC2EEB7E-2720-8221-4729-DA6BCC095579}"/>
                  </a:ext>
                </a:extLst>
              </p:cNvPr>
              <p:cNvSpPr/>
              <p:nvPr/>
            </p:nvSpPr>
            <p:spPr>
              <a:xfrm>
                <a:off x="6965459"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1" name="Freeform 620">
                <a:extLst>
                  <a:ext uri="{FF2B5EF4-FFF2-40B4-BE49-F238E27FC236}">
                    <a16:creationId xmlns:a16="http://schemas.microsoft.com/office/drawing/2014/main" id="{AB0BA4E8-4F77-25B2-6E83-09875318A612}"/>
                  </a:ext>
                </a:extLst>
              </p:cNvPr>
              <p:cNvSpPr/>
              <p:nvPr/>
            </p:nvSpPr>
            <p:spPr>
              <a:xfrm>
                <a:off x="6984948"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2" name="Freeform 621">
                <a:extLst>
                  <a:ext uri="{FF2B5EF4-FFF2-40B4-BE49-F238E27FC236}">
                    <a16:creationId xmlns:a16="http://schemas.microsoft.com/office/drawing/2014/main" id="{CEB3641D-98A2-0F80-1847-5138CDFE701A}"/>
                  </a:ext>
                </a:extLst>
              </p:cNvPr>
              <p:cNvSpPr/>
              <p:nvPr/>
            </p:nvSpPr>
            <p:spPr>
              <a:xfrm>
                <a:off x="6970748"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3" name="Freeform 622">
                <a:extLst>
                  <a:ext uri="{FF2B5EF4-FFF2-40B4-BE49-F238E27FC236}">
                    <a16:creationId xmlns:a16="http://schemas.microsoft.com/office/drawing/2014/main" id="{FF98F0E3-1B4F-3158-3266-FDB4A55202EB}"/>
                  </a:ext>
                </a:extLst>
              </p:cNvPr>
              <p:cNvSpPr/>
              <p:nvPr/>
            </p:nvSpPr>
            <p:spPr>
              <a:xfrm>
                <a:off x="6990237"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4" name="Freeform 623">
                <a:extLst>
                  <a:ext uri="{FF2B5EF4-FFF2-40B4-BE49-F238E27FC236}">
                    <a16:creationId xmlns:a16="http://schemas.microsoft.com/office/drawing/2014/main" id="{03FA7E19-2D39-2B5F-F896-C9831745588A}"/>
                  </a:ext>
                </a:extLst>
              </p:cNvPr>
              <p:cNvSpPr/>
              <p:nvPr/>
            </p:nvSpPr>
            <p:spPr>
              <a:xfrm>
                <a:off x="6986687"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5" name="Freeform 624">
                <a:extLst>
                  <a:ext uri="{FF2B5EF4-FFF2-40B4-BE49-F238E27FC236}">
                    <a16:creationId xmlns:a16="http://schemas.microsoft.com/office/drawing/2014/main" id="{1E88A0EF-F1F5-8E5F-8CB1-25F4F74A32B1}"/>
                  </a:ext>
                </a:extLst>
              </p:cNvPr>
              <p:cNvSpPr/>
              <p:nvPr/>
            </p:nvSpPr>
            <p:spPr>
              <a:xfrm>
                <a:off x="7006175"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6" name="Freeform 625">
                <a:extLst>
                  <a:ext uri="{FF2B5EF4-FFF2-40B4-BE49-F238E27FC236}">
                    <a16:creationId xmlns:a16="http://schemas.microsoft.com/office/drawing/2014/main" id="{D87192F9-B87A-9527-4A1D-90C046F4DE3D}"/>
                  </a:ext>
                </a:extLst>
              </p:cNvPr>
              <p:cNvSpPr/>
              <p:nvPr/>
            </p:nvSpPr>
            <p:spPr>
              <a:xfrm>
                <a:off x="6994656" y="2842818"/>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7" name="Freeform 626">
                <a:extLst>
                  <a:ext uri="{FF2B5EF4-FFF2-40B4-BE49-F238E27FC236}">
                    <a16:creationId xmlns:a16="http://schemas.microsoft.com/office/drawing/2014/main" id="{10D95E05-8C20-F4D2-36E9-143ABAA49981}"/>
                  </a:ext>
                </a:extLst>
              </p:cNvPr>
              <p:cNvSpPr/>
              <p:nvPr/>
            </p:nvSpPr>
            <p:spPr>
              <a:xfrm>
                <a:off x="7014144"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8" name="Freeform 627">
                <a:extLst>
                  <a:ext uri="{FF2B5EF4-FFF2-40B4-BE49-F238E27FC236}">
                    <a16:creationId xmlns:a16="http://schemas.microsoft.com/office/drawing/2014/main" id="{E894E8AB-9786-B52F-2A67-97912405E385}"/>
                  </a:ext>
                </a:extLst>
              </p:cNvPr>
              <p:cNvSpPr/>
              <p:nvPr/>
            </p:nvSpPr>
            <p:spPr>
              <a:xfrm>
                <a:off x="7010595" y="2842818"/>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9" name="Freeform 628">
                <a:extLst>
                  <a:ext uri="{FF2B5EF4-FFF2-40B4-BE49-F238E27FC236}">
                    <a16:creationId xmlns:a16="http://schemas.microsoft.com/office/drawing/2014/main" id="{353AA902-69E6-6523-6015-064AE62AB282}"/>
                  </a:ext>
                </a:extLst>
              </p:cNvPr>
              <p:cNvSpPr/>
              <p:nvPr/>
            </p:nvSpPr>
            <p:spPr>
              <a:xfrm>
                <a:off x="703015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0" name="Freeform 629">
                <a:extLst>
                  <a:ext uri="{FF2B5EF4-FFF2-40B4-BE49-F238E27FC236}">
                    <a16:creationId xmlns:a16="http://schemas.microsoft.com/office/drawing/2014/main" id="{D2684FF0-0B84-6E54-1621-9DCB8F81DAB6}"/>
                  </a:ext>
                </a:extLst>
              </p:cNvPr>
              <p:cNvSpPr/>
              <p:nvPr/>
            </p:nvSpPr>
            <p:spPr>
              <a:xfrm>
                <a:off x="7087679"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1" name="Freeform 630">
                <a:extLst>
                  <a:ext uri="{FF2B5EF4-FFF2-40B4-BE49-F238E27FC236}">
                    <a16:creationId xmlns:a16="http://schemas.microsoft.com/office/drawing/2014/main" id="{F0AD4CC0-975E-9045-0C19-01B0C0DC336D}"/>
                  </a:ext>
                </a:extLst>
              </p:cNvPr>
              <p:cNvSpPr/>
              <p:nvPr/>
            </p:nvSpPr>
            <p:spPr>
              <a:xfrm>
                <a:off x="7107168"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2" name="Freeform 631">
                <a:extLst>
                  <a:ext uri="{FF2B5EF4-FFF2-40B4-BE49-F238E27FC236}">
                    <a16:creationId xmlns:a16="http://schemas.microsoft.com/office/drawing/2014/main" id="{FCFB3FBF-5A2B-5A83-3264-38A88E32A7C7}"/>
                  </a:ext>
                </a:extLst>
              </p:cNvPr>
              <p:cNvSpPr/>
              <p:nvPr/>
            </p:nvSpPr>
            <p:spPr>
              <a:xfrm>
                <a:off x="7369358" y="2842818"/>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3" name="Freeform 632">
                <a:extLst>
                  <a:ext uri="{FF2B5EF4-FFF2-40B4-BE49-F238E27FC236}">
                    <a16:creationId xmlns:a16="http://schemas.microsoft.com/office/drawing/2014/main" id="{248F51CA-FB79-C1EF-1F68-9D468D064640}"/>
                  </a:ext>
                </a:extLst>
              </p:cNvPr>
              <p:cNvSpPr/>
              <p:nvPr/>
            </p:nvSpPr>
            <p:spPr>
              <a:xfrm>
                <a:off x="7388846" y="2802178"/>
                <a:ext cx="7244" cy="81280"/>
              </a:xfrm>
              <a:custGeom>
                <a:avLst/>
                <a:gdLst>
                  <a:gd name="connsiteX0" fmla="*/ 0 w 7244"/>
                  <a:gd name="connsiteY0" fmla="*/ 0 h 81280"/>
                  <a:gd name="connsiteX1" fmla="*/ 0 w 7244"/>
                  <a:gd name="connsiteY1" fmla="*/ 81280 h 81280"/>
                </a:gdLst>
                <a:ahLst/>
                <a:cxnLst>
                  <a:cxn ang="0">
                    <a:pos x="connsiteX0" y="connsiteY0"/>
                  </a:cxn>
                  <a:cxn ang="0">
                    <a:pos x="connsiteX1" y="connsiteY1"/>
                  </a:cxn>
                </a:cxnLst>
                <a:rect l="l" t="t" r="r" b="b"/>
                <a:pathLst>
                  <a:path w="7244" h="81280">
                    <a:moveTo>
                      <a:pt x="0" y="0"/>
                    </a:moveTo>
                    <a:lnTo>
                      <a:pt x="0" y="81280"/>
                    </a:lnTo>
                  </a:path>
                </a:pathLst>
              </a:custGeom>
              <a:ln w="12700" cap="sq">
                <a:solidFill>
                  <a:srgbClr val="023F88"/>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 name="Freeform 633">
                <a:extLst>
                  <a:ext uri="{FF2B5EF4-FFF2-40B4-BE49-F238E27FC236}">
                    <a16:creationId xmlns:a16="http://schemas.microsoft.com/office/drawing/2014/main" id="{8FDEC8EB-65F5-28C8-2C51-E0EE38E73E1C}"/>
                  </a:ext>
                </a:extLst>
              </p:cNvPr>
              <p:cNvSpPr/>
              <p:nvPr/>
            </p:nvSpPr>
            <p:spPr>
              <a:xfrm>
                <a:off x="3827367" y="261571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5" name="Freeform 634">
                <a:extLst>
                  <a:ext uri="{FF2B5EF4-FFF2-40B4-BE49-F238E27FC236}">
                    <a16:creationId xmlns:a16="http://schemas.microsoft.com/office/drawing/2014/main" id="{644648E9-3079-013B-406B-C2949C334156}"/>
                  </a:ext>
                </a:extLst>
              </p:cNvPr>
              <p:cNvSpPr/>
              <p:nvPr/>
            </p:nvSpPr>
            <p:spPr>
              <a:xfrm>
                <a:off x="3846856" y="2574781"/>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6" name="Freeform 635">
                <a:extLst>
                  <a:ext uri="{FF2B5EF4-FFF2-40B4-BE49-F238E27FC236}">
                    <a16:creationId xmlns:a16="http://schemas.microsoft.com/office/drawing/2014/main" id="{80D996BE-A12A-4437-9B7F-F37531157196}"/>
                  </a:ext>
                </a:extLst>
              </p:cNvPr>
              <p:cNvSpPr/>
              <p:nvPr/>
            </p:nvSpPr>
            <p:spPr>
              <a:xfrm>
                <a:off x="4853016" y="2882227"/>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7" name="Freeform 636">
                <a:extLst>
                  <a:ext uri="{FF2B5EF4-FFF2-40B4-BE49-F238E27FC236}">
                    <a16:creationId xmlns:a16="http://schemas.microsoft.com/office/drawing/2014/main" id="{03555378-5A83-ECCA-7501-103F6F18B564}"/>
                  </a:ext>
                </a:extLst>
              </p:cNvPr>
              <p:cNvSpPr/>
              <p:nvPr/>
            </p:nvSpPr>
            <p:spPr>
              <a:xfrm>
                <a:off x="4872504"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8" name="Freeform 637">
                <a:extLst>
                  <a:ext uri="{FF2B5EF4-FFF2-40B4-BE49-F238E27FC236}">
                    <a16:creationId xmlns:a16="http://schemas.microsoft.com/office/drawing/2014/main" id="{0BF8D18E-6B8A-7DDF-3854-0B8B25C5F402}"/>
                  </a:ext>
                </a:extLst>
              </p:cNvPr>
              <p:cNvSpPr/>
              <p:nvPr/>
            </p:nvSpPr>
            <p:spPr>
              <a:xfrm>
                <a:off x="4855696" y="2882227"/>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9" name="Freeform 638">
                <a:extLst>
                  <a:ext uri="{FF2B5EF4-FFF2-40B4-BE49-F238E27FC236}">
                    <a16:creationId xmlns:a16="http://schemas.microsoft.com/office/drawing/2014/main" id="{24E0F250-C00F-F6B2-E5CF-7A7EE881D8B9}"/>
                  </a:ext>
                </a:extLst>
              </p:cNvPr>
              <p:cNvSpPr/>
              <p:nvPr/>
            </p:nvSpPr>
            <p:spPr>
              <a:xfrm>
                <a:off x="4875185"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0" name="Freeform 639">
                <a:extLst>
                  <a:ext uri="{FF2B5EF4-FFF2-40B4-BE49-F238E27FC236}">
                    <a16:creationId xmlns:a16="http://schemas.microsoft.com/office/drawing/2014/main" id="{F225D456-9BE8-49AC-66FA-F8408958746A}"/>
                  </a:ext>
                </a:extLst>
              </p:cNvPr>
              <p:cNvSpPr/>
              <p:nvPr/>
            </p:nvSpPr>
            <p:spPr>
              <a:xfrm>
                <a:off x="4956617" y="2882227"/>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1" name="Freeform 640">
                <a:extLst>
                  <a:ext uri="{FF2B5EF4-FFF2-40B4-BE49-F238E27FC236}">
                    <a16:creationId xmlns:a16="http://schemas.microsoft.com/office/drawing/2014/main" id="{9088712B-F9BC-6E6B-46B0-5A5F6A01B7BF}"/>
                  </a:ext>
                </a:extLst>
              </p:cNvPr>
              <p:cNvSpPr/>
              <p:nvPr/>
            </p:nvSpPr>
            <p:spPr>
              <a:xfrm>
                <a:off x="4976178" y="2841369"/>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2" name="Freeform 641">
                <a:extLst>
                  <a:ext uri="{FF2B5EF4-FFF2-40B4-BE49-F238E27FC236}">
                    <a16:creationId xmlns:a16="http://schemas.microsoft.com/office/drawing/2014/main" id="{B2C8FD9E-53B5-27AF-DB45-B39721271628}"/>
                  </a:ext>
                </a:extLst>
              </p:cNvPr>
              <p:cNvSpPr/>
              <p:nvPr/>
            </p:nvSpPr>
            <p:spPr>
              <a:xfrm>
                <a:off x="5007113"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3" name="Freeform 642">
                <a:extLst>
                  <a:ext uri="{FF2B5EF4-FFF2-40B4-BE49-F238E27FC236}">
                    <a16:creationId xmlns:a16="http://schemas.microsoft.com/office/drawing/2014/main" id="{1532B3FB-F94B-E038-1B56-127D4365A80B}"/>
                  </a:ext>
                </a:extLst>
              </p:cNvPr>
              <p:cNvSpPr/>
              <p:nvPr/>
            </p:nvSpPr>
            <p:spPr>
              <a:xfrm>
                <a:off x="502667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4" name="Freeform 643">
                <a:extLst>
                  <a:ext uri="{FF2B5EF4-FFF2-40B4-BE49-F238E27FC236}">
                    <a16:creationId xmlns:a16="http://schemas.microsoft.com/office/drawing/2014/main" id="{0D5B9CBF-E641-50EB-F3F2-63E92973D995}"/>
                  </a:ext>
                </a:extLst>
              </p:cNvPr>
              <p:cNvSpPr/>
              <p:nvPr/>
            </p:nvSpPr>
            <p:spPr>
              <a:xfrm>
                <a:off x="5094848"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5" name="Freeform 644">
                <a:extLst>
                  <a:ext uri="{FF2B5EF4-FFF2-40B4-BE49-F238E27FC236}">
                    <a16:creationId xmlns:a16="http://schemas.microsoft.com/office/drawing/2014/main" id="{684F6BCE-3F84-EA76-16DE-AB5ACB5B8A63}"/>
                  </a:ext>
                </a:extLst>
              </p:cNvPr>
              <p:cNvSpPr/>
              <p:nvPr/>
            </p:nvSpPr>
            <p:spPr>
              <a:xfrm>
                <a:off x="5114336"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6" name="Freeform 645">
                <a:extLst>
                  <a:ext uri="{FF2B5EF4-FFF2-40B4-BE49-F238E27FC236}">
                    <a16:creationId xmlns:a16="http://schemas.microsoft.com/office/drawing/2014/main" id="{6CBED8DC-0B39-E217-7D7D-90874CCE7268}"/>
                  </a:ext>
                </a:extLst>
              </p:cNvPr>
              <p:cNvSpPr/>
              <p:nvPr/>
            </p:nvSpPr>
            <p:spPr>
              <a:xfrm>
                <a:off x="5118756"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7" name="Freeform 646">
                <a:extLst>
                  <a:ext uri="{FF2B5EF4-FFF2-40B4-BE49-F238E27FC236}">
                    <a16:creationId xmlns:a16="http://schemas.microsoft.com/office/drawing/2014/main" id="{A0FCBBB8-0310-A291-6098-90A69FD8A65D}"/>
                  </a:ext>
                </a:extLst>
              </p:cNvPr>
              <p:cNvSpPr/>
              <p:nvPr/>
            </p:nvSpPr>
            <p:spPr>
              <a:xfrm>
                <a:off x="513824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8" name="Freeform 647">
                <a:extLst>
                  <a:ext uri="{FF2B5EF4-FFF2-40B4-BE49-F238E27FC236}">
                    <a16:creationId xmlns:a16="http://schemas.microsoft.com/office/drawing/2014/main" id="{3E172734-152C-751B-2A3C-A9592AAC52DE}"/>
                  </a:ext>
                </a:extLst>
              </p:cNvPr>
              <p:cNvSpPr/>
              <p:nvPr/>
            </p:nvSpPr>
            <p:spPr>
              <a:xfrm>
                <a:off x="5280822"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9" name="Freeform 648">
                <a:extLst>
                  <a:ext uri="{FF2B5EF4-FFF2-40B4-BE49-F238E27FC236}">
                    <a16:creationId xmlns:a16="http://schemas.microsoft.com/office/drawing/2014/main" id="{7FA4B7F1-778A-E649-C11A-49F832BB1895}"/>
                  </a:ext>
                </a:extLst>
              </p:cNvPr>
              <p:cNvSpPr/>
              <p:nvPr/>
            </p:nvSpPr>
            <p:spPr>
              <a:xfrm>
                <a:off x="530031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0" name="Freeform 649">
                <a:extLst>
                  <a:ext uri="{FF2B5EF4-FFF2-40B4-BE49-F238E27FC236}">
                    <a16:creationId xmlns:a16="http://schemas.microsoft.com/office/drawing/2014/main" id="{15C25079-DC9B-B2A2-9DB3-32EABF498F0D}"/>
                  </a:ext>
                </a:extLst>
              </p:cNvPr>
              <p:cNvSpPr/>
              <p:nvPr/>
            </p:nvSpPr>
            <p:spPr>
              <a:xfrm>
                <a:off x="5296761"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1" name="Freeform 650">
                <a:extLst>
                  <a:ext uri="{FF2B5EF4-FFF2-40B4-BE49-F238E27FC236}">
                    <a16:creationId xmlns:a16="http://schemas.microsoft.com/office/drawing/2014/main" id="{6A541B30-41D7-55A8-1267-E417A9188E8B}"/>
                  </a:ext>
                </a:extLst>
              </p:cNvPr>
              <p:cNvSpPr/>
              <p:nvPr/>
            </p:nvSpPr>
            <p:spPr>
              <a:xfrm>
                <a:off x="531624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2" name="Freeform 651">
                <a:extLst>
                  <a:ext uri="{FF2B5EF4-FFF2-40B4-BE49-F238E27FC236}">
                    <a16:creationId xmlns:a16="http://schemas.microsoft.com/office/drawing/2014/main" id="{DE318174-32E9-AA2B-6E4B-F7F279781983}"/>
                  </a:ext>
                </a:extLst>
              </p:cNvPr>
              <p:cNvSpPr/>
              <p:nvPr/>
            </p:nvSpPr>
            <p:spPr>
              <a:xfrm>
                <a:off x="5315380"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3" name="Freeform 652">
                <a:extLst>
                  <a:ext uri="{FF2B5EF4-FFF2-40B4-BE49-F238E27FC236}">
                    <a16:creationId xmlns:a16="http://schemas.microsoft.com/office/drawing/2014/main" id="{7CC8C109-2BD8-101F-4F6A-4C609DCDEE17}"/>
                  </a:ext>
                </a:extLst>
              </p:cNvPr>
              <p:cNvSpPr/>
              <p:nvPr/>
            </p:nvSpPr>
            <p:spPr>
              <a:xfrm>
                <a:off x="533486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4" name="Freeform 653">
                <a:extLst>
                  <a:ext uri="{FF2B5EF4-FFF2-40B4-BE49-F238E27FC236}">
                    <a16:creationId xmlns:a16="http://schemas.microsoft.com/office/drawing/2014/main" id="{2B6B4A11-FE8F-1E96-C106-E69A4860B12B}"/>
                  </a:ext>
                </a:extLst>
              </p:cNvPr>
              <p:cNvSpPr/>
              <p:nvPr/>
            </p:nvSpPr>
            <p:spPr>
              <a:xfrm>
                <a:off x="5352546"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5" name="Freeform 654">
                <a:extLst>
                  <a:ext uri="{FF2B5EF4-FFF2-40B4-BE49-F238E27FC236}">
                    <a16:creationId xmlns:a16="http://schemas.microsoft.com/office/drawing/2014/main" id="{A0C95315-7858-2DC8-5348-77DC1FD8B14C}"/>
                  </a:ext>
                </a:extLst>
              </p:cNvPr>
              <p:cNvSpPr/>
              <p:nvPr/>
            </p:nvSpPr>
            <p:spPr>
              <a:xfrm>
                <a:off x="537203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6" name="Freeform 655">
                <a:extLst>
                  <a:ext uri="{FF2B5EF4-FFF2-40B4-BE49-F238E27FC236}">
                    <a16:creationId xmlns:a16="http://schemas.microsoft.com/office/drawing/2014/main" id="{60C9FD3E-CA48-6176-3986-54F9899B4671}"/>
                  </a:ext>
                </a:extLst>
              </p:cNvPr>
              <p:cNvSpPr/>
              <p:nvPr/>
            </p:nvSpPr>
            <p:spPr>
              <a:xfrm>
                <a:off x="5581047"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7" name="Freeform 656">
                <a:extLst>
                  <a:ext uri="{FF2B5EF4-FFF2-40B4-BE49-F238E27FC236}">
                    <a16:creationId xmlns:a16="http://schemas.microsoft.com/office/drawing/2014/main" id="{21913FF0-2C2B-7531-F80A-0F1E0D84E918}"/>
                  </a:ext>
                </a:extLst>
              </p:cNvPr>
              <p:cNvSpPr/>
              <p:nvPr/>
            </p:nvSpPr>
            <p:spPr>
              <a:xfrm>
                <a:off x="560060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8" name="Freeform 657">
                <a:extLst>
                  <a:ext uri="{FF2B5EF4-FFF2-40B4-BE49-F238E27FC236}">
                    <a16:creationId xmlns:a16="http://schemas.microsoft.com/office/drawing/2014/main" id="{30108E8C-25E3-5363-E0C9-EBCC470D258A}"/>
                  </a:ext>
                </a:extLst>
              </p:cNvPr>
              <p:cNvSpPr/>
              <p:nvPr/>
            </p:nvSpPr>
            <p:spPr>
              <a:xfrm>
                <a:off x="5599667"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9" name="Freeform 658">
                <a:extLst>
                  <a:ext uri="{FF2B5EF4-FFF2-40B4-BE49-F238E27FC236}">
                    <a16:creationId xmlns:a16="http://schemas.microsoft.com/office/drawing/2014/main" id="{978607C5-B1A2-97C7-FCDB-951197779224}"/>
                  </a:ext>
                </a:extLst>
              </p:cNvPr>
              <p:cNvSpPr/>
              <p:nvPr/>
            </p:nvSpPr>
            <p:spPr>
              <a:xfrm>
                <a:off x="5619155"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0" name="Freeform 659">
                <a:extLst>
                  <a:ext uri="{FF2B5EF4-FFF2-40B4-BE49-F238E27FC236}">
                    <a16:creationId xmlns:a16="http://schemas.microsoft.com/office/drawing/2014/main" id="{D12EEB31-A4BC-7BBE-F553-36668A7F24DD}"/>
                  </a:ext>
                </a:extLst>
              </p:cNvPr>
              <p:cNvSpPr/>
              <p:nvPr/>
            </p:nvSpPr>
            <p:spPr>
              <a:xfrm>
                <a:off x="5607636"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1" name="Freeform 660">
                <a:extLst>
                  <a:ext uri="{FF2B5EF4-FFF2-40B4-BE49-F238E27FC236}">
                    <a16:creationId xmlns:a16="http://schemas.microsoft.com/office/drawing/2014/main" id="{3F37B67A-7A14-2F9E-24ED-DAD700AA0817}"/>
                  </a:ext>
                </a:extLst>
              </p:cNvPr>
              <p:cNvSpPr/>
              <p:nvPr/>
            </p:nvSpPr>
            <p:spPr>
              <a:xfrm>
                <a:off x="562712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2" name="Freeform 661">
                <a:extLst>
                  <a:ext uri="{FF2B5EF4-FFF2-40B4-BE49-F238E27FC236}">
                    <a16:creationId xmlns:a16="http://schemas.microsoft.com/office/drawing/2014/main" id="{B985C69B-80AF-2414-F9C3-7C6B9E972208}"/>
                  </a:ext>
                </a:extLst>
              </p:cNvPr>
              <p:cNvSpPr/>
              <p:nvPr/>
            </p:nvSpPr>
            <p:spPr>
              <a:xfrm>
                <a:off x="565016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3" name="Freeform 662">
                <a:extLst>
                  <a:ext uri="{FF2B5EF4-FFF2-40B4-BE49-F238E27FC236}">
                    <a16:creationId xmlns:a16="http://schemas.microsoft.com/office/drawing/2014/main" id="{FBAA2033-623F-212F-BB9C-4B348E715BE8}"/>
                  </a:ext>
                </a:extLst>
              </p:cNvPr>
              <p:cNvSpPr/>
              <p:nvPr/>
            </p:nvSpPr>
            <p:spPr>
              <a:xfrm>
                <a:off x="566965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4" name="Freeform 663">
                <a:extLst>
                  <a:ext uri="{FF2B5EF4-FFF2-40B4-BE49-F238E27FC236}">
                    <a16:creationId xmlns:a16="http://schemas.microsoft.com/office/drawing/2014/main" id="{9DA2C3B3-F000-6905-9C64-92BC95981397}"/>
                  </a:ext>
                </a:extLst>
              </p:cNvPr>
              <p:cNvSpPr/>
              <p:nvPr/>
            </p:nvSpPr>
            <p:spPr>
              <a:xfrm>
                <a:off x="5697979"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5" name="Freeform 664">
                <a:extLst>
                  <a:ext uri="{FF2B5EF4-FFF2-40B4-BE49-F238E27FC236}">
                    <a16:creationId xmlns:a16="http://schemas.microsoft.com/office/drawing/2014/main" id="{B118072D-940F-35C2-894F-BAD32DA9B34F}"/>
                  </a:ext>
                </a:extLst>
              </p:cNvPr>
              <p:cNvSpPr/>
              <p:nvPr/>
            </p:nvSpPr>
            <p:spPr>
              <a:xfrm>
                <a:off x="571746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6" name="Freeform 665">
                <a:extLst>
                  <a:ext uri="{FF2B5EF4-FFF2-40B4-BE49-F238E27FC236}">
                    <a16:creationId xmlns:a16="http://schemas.microsoft.com/office/drawing/2014/main" id="{FFB556CA-5B1A-B2DF-7EEE-03F0E195F6F6}"/>
                  </a:ext>
                </a:extLst>
              </p:cNvPr>
              <p:cNvSpPr/>
              <p:nvPr/>
            </p:nvSpPr>
            <p:spPr>
              <a:xfrm>
                <a:off x="5838818"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7" name="Freeform 666">
                <a:extLst>
                  <a:ext uri="{FF2B5EF4-FFF2-40B4-BE49-F238E27FC236}">
                    <a16:creationId xmlns:a16="http://schemas.microsoft.com/office/drawing/2014/main" id="{30955436-32D8-CD24-82D6-238C91C096E0}"/>
                  </a:ext>
                </a:extLst>
              </p:cNvPr>
              <p:cNvSpPr/>
              <p:nvPr/>
            </p:nvSpPr>
            <p:spPr>
              <a:xfrm>
                <a:off x="585830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8" name="Freeform 667">
                <a:extLst>
                  <a:ext uri="{FF2B5EF4-FFF2-40B4-BE49-F238E27FC236}">
                    <a16:creationId xmlns:a16="http://schemas.microsoft.com/office/drawing/2014/main" id="{60892547-E41E-CB00-C4CD-EDB12DDFABA3}"/>
                  </a:ext>
                </a:extLst>
              </p:cNvPr>
              <p:cNvSpPr/>
              <p:nvPr/>
            </p:nvSpPr>
            <p:spPr>
              <a:xfrm>
                <a:off x="5953069"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9" name="Freeform 668">
                <a:extLst>
                  <a:ext uri="{FF2B5EF4-FFF2-40B4-BE49-F238E27FC236}">
                    <a16:creationId xmlns:a16="http://schemas.microsoft.com/office/drawing/2014/main" id="{9B5FA66C-BA23-CD67-E080-83ED52448A12}"/>
                  </a:ext>
                </a:extLst>
              </p:cNvPr>
              <p:cNvSpPr/>
              <p:nvPr/>
            </p:nvSpPr>
            <p:spPr>
              <a:xfrm>
                <a:off x="597255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0" name="Freeform 669">
                <a:extLst>
                  <a:ext uri="{FF2B5EF4-FFF2-40B4-BE49-F238E27FC236}">
                    <a16:creationId xmlns:a16="http://schemas.microsoft.com/office/drawing/2014/main" id="{CD4C6706-F58B-E6FF-7FBA-8B03D473CDD0}"/>
                  </a:ext>
                </a:extLst>
              </p:cNvPr>
              <p:cNvSpPr/>
              <p:nvPr/>
            </p:nvSpPr>
            <p:spPr>
              <a:xfrm>
                <a:off x="5974296"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1" name="Freeform 670">
                <a:extLst>
                  <a:ext uri="{FF2B5EF4-FFF2-40B4-BE49-F238E27FC236}">
                    <a16:creationId xmlns:a16="http://schemas.microsoft.com/office/drawing/2014/main" id="{E51FACFD-E860-2C97-9574-8462A21DB659}"/>
                  </a:ext>
                </a:extLst>
              </p:cNvPr>
              <p:cNvSpPr/>
              <p:nvPr/>
            </p:nvSpPr>
            <p:spPr>
              <a:xfrm>
                <a:off x="599385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2" name="Freeform 671">
                <a:extLst>
                  <a:ext uri="{FF2B5EF4-FFF2-40B4-BE49-F238E27FC236}">
                    <a16:creationId xmlns:a16="http://schemas.microsoft.com/office/drawing/2014/main" id="{2E6300CE-DF93-6505-E3C4-6E4934D15694}"/>
                  </a:ext>
                </a:extLst>
              </p:cNvPr>
              <p:cNvSpPr/>
              <p:nvPr/>
            </p:nvSpPr>
            <p:spPr>
              <a:xfrm>
                <a:off x="6000884"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3" name="Freeform 672">
                <a:extLst>
                  <a:ext uri="{FF2B5EF4-FFF2-40B4-BE49-F238E27FC236}">
                    <a16:creationId xmlns:a16="http://schemas.microsoft.com/office/drawing/2014/main" id="{D3AFCA7E-DEEC-629B-C3A1-85BF0538EA90}"/>
                  </a:ext>
                </a:extLst>
              </p:cNvPr>
              <p:cNvSpPr/>
              <p:nvPr/>
            </p:nvSpPr>
            <p:spPr>
              <a:xfrm>
                <a:off x="6020373"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4" name="Freeform 673">
                <a:extLst>
                  <a:ext uri="{FF2B5EF4-FFF2-40B4-BE49-F238E27FC236}">
                    <a16:creationId xmlns:a16="http://schemas.microsoft.com/office/drawing/2014/main" id="{EEAE9AD8-9BE8-D110-1502-5EACBE3078BC}"/>
                  </a:ext>
                </a:extLst>
              </p:cNvPr>
              <p:cNvSpPr/>
              <p:nvPr/>
            </p:nvSpPr>
            <p:spPr>
              <a:xfrm>
                <a:off x="6006246"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5" name="Freeform 674">
                <a:extLst>
                  <a:ext uri="{FF2B5EF4-FFF2-40B4-BE49-F238E27FC236}">
                    <a16:creationId xmlns:a16="http://schemas.microsoft.com/office/drawing/2014/main" id="{6E5073B7-B6C2-C779-D7FD-CE9BA12DC22D}"/>
                  </a:ext>
                </a:extLst>
              </p:cNvPr>
              <p:cNvSpPr/>
              <p:nvPr/>
            </p:nvSpPr>
            <p:spPr>
              <a:xfrm>
                <a:off x="6025734"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6" name="Freeform 675">
                <a:extLst>
                  <a:ext uri="{FF2B5EF4-FFF2-40B4-BE49-F238E27FC236}">
                    <a16:creationId xmlns:a16="http://schemas.microsoft.com/office/drawing/2014/main" id="{BF459387-9A1D-F4A3-957A-8A243C17707D}"/>
                  </a:ext>
                </a:extLst>
              </p:cNvPr>
              <p:cNvSpPr/>
              <p:nvPr/>
            </p:nvSpPr>
            <p:spPr>
              <a:xfrm>
                <a:off x="6067319"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7" name="Freeform 676">
                <a:extLst>
                  <a:ext uri="{FF2B5EF4-FFF2-40B4-BE49-F238E27FC236}">
                    <a16:creationId xmlns:a16="http://schemas.microsoft.com/office/drawing/2014/main" id="{F2D3345A-EDDD-EC63-8106-47821E31F20A}"/>
                  </a:ext>
                </a:extLst>
              </p:cNvPr>
              <p:cNvSpPr/>
              <p:nvPr/>
            </p:nvSpPr>
            <p:spPr>
              <a:xfrm>
                <a:off x="608680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8" name="Freeform 677">
                <a:extLst>
                  <a:ext uri="{FF2B5EF4-FFF2-40B4-BE49-F238E27FC236}">
                    <a16:creationId xmlns:a16="http://schemas.microsoft.com/office/drawing/2014/main" id="{B67A7F51-7CF6-3898-6599-16F8413C5585}"/>
                  </a:ext>
                </a:extLst>
              </p:cNvPr>
              <p:cNvSpPr/>
              <p:nvPr/>
            </p:nvSpPr>
            <p:spPr>
              <a:xfrm>
                <a:off x="6077969"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9" name="Freeform 678">
                <a:extLst>
                  <a:ext uri="{FF2B5EF4-FFF2-40B4-BE49-F238E27FC236}">
                    <a16:creationId xmlns:a16="http://schemas.microsoft.com/office/drawing/2014/main" id="{3FB636CB-C7AD-7703-CD0F-CC60349E08B7}"/>
                  </a:ext>
                </a:extLst>
              </p:cNvPr>
              <p:cNvSpPr/>
              <p:nvPr/>
            </p:nvSpPr>
            <p:spPr>
              <a:xfrm>
                <a:off x="6097458"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0" name="Freeform 679">
                <a:extLst>
                  <a:ext uri="{FF2B5EF4-FFF2-40B4-BE49-F238E27FC236}">
                    <a16:creationId xmlns:a16="http://schemas.microsoft.com/office/drawing/2014/main" id="{5F3F0023-F9B3-D022-2344-187AC8AE982C}"/>
                  </a:ext>
                </a:extLst>
              </p:cNvPr>
              <p:cNvSpPr/>
              <p:nvPr/>
            </p:nvSpPr>
            <p:spPr>
              <a:xfrm>
                <a:off x="6141724"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1" name="Freeform 680">
                <a:extLst>
                  <a:ext uri="{FF2B5EF4-FFF2-40B4-BE49-F238E27FC236}">
                    <a16:creationId xmlns:a16="http://schemas.microsoft.com/office/drawing/2014/main" id="{8C8EC2CE-1028-1467-BD7D-2E21F8159361}"/>
                  </a:ext>
                </a:extLst>
              </p:cNvPr>
              <p:cNvSpPr/>
              <p:nvPr/>
            </p:nvSpPr>
            <p:spPr>
              <a:xfrm>
                <a:off x="616121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2" name="Freeform 681">
                <a:extLst>
                  <a:ext uri="{FF2B5EF4-FFF2-40B4-BE49-F238E27FC236}">
                    <a16:creationId xmlns:a16="http://schemas.microsoft.com/office/drawing/2014/main" id="{E77E810D-1F85-6A77-8C46-93AF426F059A}"/>
                  </a:ext>
                </a:extLst>
              </p:cNvPr>
              <p:cNvSpPr/>
              <p:nvPr/>
            </p:nvSpPr>
            <p:spPr>
              <a:xfrm>
                <a:off x="6157662"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3" name="Freeform 682">
                <a:extLst>
                  <a:ext uri="{FF2B5EF4-FFF2-40B4-BE49-F238E27FC236}">
                    <a16:creationId xmlns:a16="http://schemas.microsoft.com/office/drawing/2014/main" id="{6DFEDC0A-E685-3519-F40F-DFF2E57E07E7}"/>
                  </a:ext>
                </a:extLst>
              </p:cNvPr>
              <p:cNvSpPr/>
              <p:nvPr/>
            </p:nvSpPr>
            <p:spPr>
              <a:xfrm>
                <a:off x="617715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4" name="Freeform 683">
                <a:extLst>
                  <a:ext uri="{FF2B5EF4-FFF2-40B4-BE49-F238E27FC236}">
                    <a16:creationId xmlns:a16="http://schemas.microsoft.com/office/drawing/2014/main" id="{6B8398F7-7FA5-1EBE-8086-7ADFD7F30AB1}"/>
                  </a:ext>
                </a:extLst>
              </p:cNvPr>
              <p:cNvSpPr/>
              <p:nvPr/>
            </p:nvSpPr>
            <p:spPr>
              <a:xfrm>
                <a:off x="6176281"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5" name="Freeform 684">
                <a:extLst>
                  <a:ext uri="{FF2B5EF4-FFF2-40B4-BE49-F238E27FC236}">
                    <a16:creationId xmlns:a16="http://schemas.microsoft.com/office/drawing/2014/main" id="{4754C3F8-8EF0-7A45-7A61-FCC390086DA6}"/>
                  </a:ext>
                </a:extLst>
              </p:cNvPr>
              <p:cNvSpPr/>
              <p:nvPr/>
            </p:nvSpPr>
            <p:spPr>
              <a:xfrm>
                <a:off x="6195770"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 name="Freeform 685">
                <a:extLst>
                  <a:ext uri="{FF2B5EF4-FFF2-40B4-BE49-F238E27FC236}">
                    <a16:creationId xmlns:a16="http://schemas.microsoft.com/office/drawing/2014/main" id="{051D8063-CD2A-5F05-842B-9C83D7B0D8DB}"/>
                  </a:ext>
                </a:extLst>
              </p:cNvPr>
              <p:cNvSpPr/>
              <p:nvPr/>
            </p:nvSpPr>
            <p:spPr>
              <a:xfrm>
                <a:off x="6226778"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7" name="Freeform 686">
                <a:extLst>
                  <a:ext uri="{FF2B5EF4-FFF2-40B4-BE49-F238E27FC236}">
                    <a16:creationId xmlns:a16="http://schemas.microsoft.com/office/drawing/2014/main" id="{8EA624A4-159E-0528-F260-DD6F44CCFFA6}"/>
                  </a:ext>
                </a:extLst>
              </p:cNvPr>
              <p:cNvSpPr/>
              <p:nvPr/>
            </p:nvSpPr>
            <p:spPr>
              <a:xfrm>
                <a:off x="6246266"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8" name="Freeform 687">
                <a:extLst>
                  <a:ext uri="{FF2B5EF4-FFF2-40B4-BE49-F238E27FC236}">
                    <a16:creationId xmlns:a16="http://schemas.microsoft.com/office/drawing/2014/main" id="{D07E992C-1AF0-CED8-1AF5-2ADC7E0BF8A5}"/>
                  </a:ext>
                </a:extLst>
              </p:cNvPr>
              <p:cNvSpPr/>
              <p:nvPr/>
            </p:nvSpPr>
            <p:spPr>
              <a:xfrm>
                <a:off x="6287852" y="2917796"/>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9" name="Freeform 688">
                <a:extLst>
                  <a:ext uri="{FF2B5EF4-FFF2-40B4-BE49-F238E27FC236}">
                    <a16:creationId xmlns:a16="http://schemas.microsoft.com/office/drawing/2014/main" id="{12A056A8-E0ED-D6B9-A6E7-F94ACC72E82B}"/>
                  </a:ext>
                </a:extLst>
              </p:cNvPr>
              <p:cNvSpPr/>
              <p:nvPr/>
            </p:nvSpPr>
            <p:spPr>
              <a:xfrm>
                <a:off x="6307413"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0" name="Freeform 689">
                <a:extLst>
                  <a:ext uri="{FF2B5EF4-FFF2-40B4-BE49-F238E27FC236}">
                    <a16:creationId xmlns:a16="http://schemas.microsoft.com/office/drawing/2014/main" id="{50EDECD8-826A-5665-572D-A9A865CFDC81}"/>
                  </a:ext>
                </a:extLst>
              </p:cNvPr>
              <p:cNvSpPr/>
              <p:nvPr/>
            </p:nvSpPr>
            <p:spPr>
              <a:xfrm>
                <a:off x="6540261"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1" name="Freeform 690">
                <a:extLst>
                  <a:ext uri="{FF2B5EF4-FFF2-40B4-BE49-F238E27FC236}">
                    <a16:creationId xmlns:a16="http://schemas.microsoft.com/office/drawing/2014/main" id="{029934EA-70E7-79A5-BA19-321E72464359}"/>
                  </a:ext>
                </a:extLst>
              </p:cNvPr>
              <p:cNvSpPr/>
              <p:nvPr/>
            </p:nvSpPr>
            <p:spPr>
              <a:xfrm>
                <a:off x="655982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2" name="Freeform 691">
                <a:extLst>
                  <a:ext uri="{FF2B5EF4-FFF2-40B4-BE49-F238E27FC236}">
                    <a16:creationId xmlns:a16="http://schemas.microsoft.com/office/drawing/2014/main" id="{8AC4831A-EEA4-ABC7-4CBF-DF7105E726DD}"/>
                  </a:ext>
                </a:extLst>
              </p:cNvPr>
              <p:cNvSpPr/>
              <p:nvPr/>
            </p:nvSpPr>
            <p:spPr>
              <a:xfrm>
                <a:off x="654830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3" name="Freeform 692">
                <a:extLst>
                  <a:ext uri="{FF2B5EF4-FFF2-40B4-BE49-F238E27FC236}">
                    <a16:creationId xmlns:a16="http://schemas.microsoft.com/office/drawing/2014/main" id="{A99E52A8-40A9-AD95-6B44-13652E1FE62F}"/>
                  </a:ext>
                </a:extLst>
              </p:cNvPr>
              <p:cNvSpPr/>
              <p:nvPr/>
            </p:nvSpPr>
            <p:spPr>
              <a:xfrm>
                <a:off x="656779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4" name="Freeform 693">
                <a:extLst>
                  <a:ext uri="{FF2B5EF4-FFF2-40B4-BE49-F238E27FC236}">
                    <a16:creationId xmlns:a16="http://schemas.microsoft.com/office/drawing/2014/main" id="{169AEF4C-05AB-37CC-D6B5-7D990089EE4A}"/>
                  </a:ext>
                </a:extLst>
              </p:cNvPr>
              <p:cNvSpPr/>
              <p:nvPr/>
            </p:nvSpPr>
            <p:spPr>
              <a:xfrm>
                <a:off x="6596119"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5" name="Freeform 694">
                <a:extLst>
                  <a:ext uri="{FF2B5EF4-FFF2-40B4-BE49-F238E27FC236}">
                    <a16:creationId xmlns:a16="http://schemas.microsoft.com/office/drawing/2014/main" id="{DBC37477-5F9B-331A-D782-373B676C436A}"/>
                  </a:ext>
                </a:extLst>
              </p:cNvPr>
              <p:cNvSpPr/>
              <p:nvPr/>
            </p:nvSpPr>
            <p:spPr>
              <a:xfrm>
                <a:off x="6615607"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6" name="Freeform 695">
                <a:extLst>
                  <a:ext uri="{FF2B5EF4-FFF2-40B4-BE49-F238E27FC236}">
                    <a16:creationId xmlns:a16="http://schemas.microsoft.com/office/drawing/2014/main" id="{E50A3EBE-1D9D-D6E6-AB25-DE6151F2DD93}"/>
                  </a:ext>
                </a:extLst>
              </p:cNvPr>
              <p:cNvSpPr/>
              <p:nvPr/>
            </p:nvSpPr>
            <p:spPr>
              <a:xfrm>
                <a:off x="6659873"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7" name="Freeform 696">
                <a:extLst>
                  <a:ext uri="{FF2B5EF4-FFF2-40B4-BE49-F238E27FC236}">
                    <a16:creationId xmlns:a16="http://schemas.microsoft.com/office/drawing/2014/main" id="{A22E3E95-358B-AA4F-413E-820205D10982}"/>
                  </a:ext>
                </a:extLst>
              </p:cNvPr>
              <p:cNvSpPr/>
              <p:nvPr/>
            </p:nvSpPr>
            <p:spPr>
              <a:xfrm>
                <a:off x="6679362"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8" name="Freeform 697">
                <a:extLst>
                  <a:ext uri="{FF2B5EF4-FFF2-40B4-BE49-F238E27FC236}">
                    <a16:creationId xmlns:a16="http://schemas.microsoft.com/office/drawing/2014/main" id="{9DA41D2E-BBF2-A08E-E027-85D92EC7AA83}"/>
                  </a:ext>
                </a:extLst>
              </p:cNvPr>
              <p:cNvSpPr/>
              <p:nvPr/>
            </p:nvSpPr>
            <p:spPr>
              <a:xfrm>
                <a:off x="6670523"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9" name="Freeform 698">
                <a:extLst>
                  <a:ext uri="{FF2B5EF4-FFF2-40B4-BE49-F238E27FC236}">
                    <a16:creationId xmlns:a16="http://schemas.microsoft.com/office/drawing/2014/main" id="{E588CD0B-D8B5-44BD-EF7E-5FD2BD262848}"/>
                  </a:ext>
                </a:extLst>
              </p:cNvPr>
              <p:cNvSpPr/>
              <p:nvPr/>
            </p:nvSpPr>
            <p:spPr>
              <a:xfrm>
                <a:off x="669001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0" name="Freeform 699">
                <a:extLst>
                  <a:ext uri="{FF2B5EF4-FFF2-40B4-BE49-F238E27FC236}">
                    <a16:creationId xmlns:a16="http://schemas.microsoft.com/office/drawing/2014/main" id="{057EA3F4-FBB2-CCDB-FDE1-5C6D4C6EBFE6}"/>
                  </a:ext>
                </a:extLst>
              </p:cNvPr>
              <p:cNvSpPr/>
              <p:nvPr/>
            </p:nvSpPr>
            <p:spPr>
              <a:xfrm>
                <a:off x="6689070" y="2917796"/>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1" name="Freeform 700">
                <a:extLst>
                  <a:ext uri="{FF2B5EF4-FFF2-40B4-BE49-F238E27FC236}">
                    <a16:creationId xmlns:a16="http://schemas.microsoft.com/office/drawing/2014/main" id="{9E22F20B-F6F2-6076-F02D-F670DB21701B}"/>
                  </a:ext>
                </a:extLst>
              </p:cNvPr>
              <p:cNvSpPr/>
              <p:nvPr/>
            </p:nvSpPr>
            <p:spPr>
              <a:xfrm>
                <a:off x="6708631"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2" name="Freeform 701">
                <a:extLst>
                  <a:ext uri="{FF2B5EF4-FFF2-40B4-BE49-F238E27FC236}">
                    <a16:creationId xmlns:a16="http://schemas.microsoft.com/office/drawing/2014/main" id="{10CDF6E7-BDFC-E100-F9C4-3879C43EF979}"/>
                  </a:ext>
                </a:extLst>
              </p:cNvPr>
              <p:cNvSpPr/>
              <p:nvPr/>
            </p:nvSpPr>
            <p:spPr>
              <a:xfrm>
                <a:off x="6694431" y="2917796"/>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3" name="Freeform 702">
                <a:extLst>
                  <a:ext uri="{FF2B5EF4-FFF2-40B4-BE49-F238E27FC236}">
                    <a16:creationId xmlns:a16="http://schemas.microsoft.com/office/drawing/2014/main" id="{F2C9A23C-48F2-42D0-87F7-F851559F1123}"/>
                  </a:ext>
                </a:extLst>
              </p:cNvPr>
              <p:cNvSpPr/>
              <p:nvPr/>
            </p:nvSpPr>
            <p:spPr>
              <a:xfrm>
                <a:off x="6713919" y="2876866"/>
                <a:ext cx="7244" cy="81860"/>
              </a:xfrm>
              <a:custGeom>
                <a:avLst/>
                <a:gdLst>
                  <a:gd name="connsiteX0" fmla="*/ 0 w 7244"/>
                  <a:gd name="connsiteY0" fmla="*/ 0 h 81860"/>
                  <a:gd name="connsiteX1" fmla="*/ 0 w 7244"/>
                  <a:gd name="connsiteY1" fmla="*/ 81860 h 81860"/>
                </a:gdLst>
                <a:ahLst/>
                <a:cxnLst>
                  <a:cxn ang="0">
                    <a:pos x="connsiteX0" y="connsiteY0"/>
                  </a:cxn>
                  <a:cxn ang="0">
                    <a:pos x="connsiteX1" y="connsiteY1"/>
                  </a:cxn>
                </a:cxnLst>
                <a:rect l="l" t="t" r="r" b="b"/>
                <a:pathLst>
                  <a:path w="7244" h="81860">
                    <a:moveTo>
                      <a:pt x="0" y="0"/>
                    </a:moveTo>
                    <a:lnTo>
                      <a:pt x="0" y="8186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4" name="Freeform 703">
                <a:extLst>
                  <a:ext uri="{FF2B5EF4-FFF2-40B4-BE49-F238E27FC236}">
                    <a16:creationId xmlns:a16="http://schemas.microsoft.com/office/drawing/2014/main" id="{0F7BEFCF-C186-CAC7-ABE4-AB2A7E3BE900}"/>
                  </a:ext>
                </a:extLst>
              </p:cNvPr>
              <p:cNvSpPr/>
              <p:nvPr/>
            </p:nvSpPr>
            <p:spPr>
              <a:xfrm>
                <a:off x="6798032" y="3038051"/>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5" name="Freeform 704">
                <a:extLst>
                  <a:ext uri="{FF2B5EF4-FFF2-40B4-BE49-F238E27FC236}">
                    <a16:creationId xmlns:a16="http://schemas.microsoft.com/office/drawing/2014/main" id="{7605001F-3F23-538E-3DC5-B5D24CF20FEB}"/>
                  </a:ext>
                </a:extLst>
              </p:cNvPr>
              <p:cNvSpPr/>
              <p:nvPr/>
            </p:nvSpPr>
            <p:spPr>
              <a:xfrm>
                <a:off x="6817520"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6" name="Freeform 705">
                <a:extLst>
                  <a:ext uri="{FF2B5EF4-FFF2-40B4-BE49-F238E27FC236}">
                    <a16:creationId xmlns:a16="http://schemas.microsoft.com/office/drawing/2014/main" id="{E22122A8-CDAA-8C29-46AF-1DEBAF01EB2F}"/>
                  </a:ext>
                </a:extLst>
              </p:cNvPr>
              <p:cNvSpPr/>
              <p:nvPr/>
            </p:nvSpPr>
            <p:spPr>
              <a:xfrm>
                <a:off x="6806001"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7" name="Freeform 706">
                <a:extLst>
                  <a:ext uri="{FF2B5EF4-FFF2-40B4-BE49-F238E27FC236}">
                    <a16:creationId xmlns:a16="http://schemas.microsoft.com/office/drawing/2014/main" id="{8D80B252-678B-B089-6B61-8FA0FB9E7EB6}"/>
                  </a:ext>
                </a:extLst>
              </p:cNvPr>
              <p:cNvSpPr/>
              <p:nvPr/>
            </p:nvSpPr>
            <p:spPr>
              <a:xfrm>
                <a:off x="6825489"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8" name="Freeform 707">
                <a:extLst>
                  <a:ext uri="{FF2B5EF4-FFF2-40B4-BE49-F238E27FC236}">
                    <a16:creationId xmlns:a16="http://schemas.microsoft.com/office/drawing/2014/main" id="{5784C388-B141-06E5-B251-24178A56B0EF}"/>
                  </a:ext>
                </a:extLst>
              </p:cNvPr>
              <p:cNvSpPr/>
              <p:nvPr/>
            </p:nvSpPr>
            <p:spPr>
              <a:xfrm>
                <a:off x="6851209"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9" name="Freeform 708">
                <a:extLst>
                  <a:ext uri="{FF2B5EF4-FFF2-40B4-BE49-F238E27FC236}">
                    <a16:creationId xmlns:a16="http://schemas.microsoft.com/office/drawing/2014/main" id="{E97D2075-882B-FA78-2366-E40D4E22C463}"/>
                  </a:ext>
                </a:extLst>
              </p:cNvPr>
              <p:cNvSpPr/>
              <p:nvPr/>
            </p:nvSpPr>
            <p:spPr>
              <a:xfrm>
                <a:off x="6870697"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0" name="Freeform 709">
                <a:extLst>
                  <a:ext uri="{FF2B5EF4-FFF2-40B4-BE49-F238E27FC236}">
                    <a16:creationId xmlns:a16="http://schemas.microsoft.com/office/drawing/2014/main" id="{69629851-6CA3-1AA2-7138-F2DD1C05CBBE}"/>
                  </a:ext>
                </a:extLst>
              </p:cNvPr>
              <p:cNvSpPr/>
              <p:nvPr/>
            </p:nvSpPr>
            <p:spPr>
              <a:xfrm>
                <a:off x="6856497" y="3038051"/>
                <a:ext cx="39049" cy="7244"/>
              </a:xfrm>
              <a:custGeom>
                <a:avLst/>
                <a:gdLst>
                  <a:gd name="connsiteX0" fmla="*/ 0 w 39049"/>
                  <a:gd name="connsiteY0" fmla="*/ 0 h 7244"/>
                  <a:gd name="connsiteX1" fmla="*/ 39049 w 39049"/>
                  <a:gd name="connsiteY1" fmla="*/ 0 h 7244"/>
                </a:gdLst>
                <a:ahLst/>
                <a:cxnLst>
                  <a:cxn ang="0">
                    <a:pos x="connsiteX0" y="connsiteY0"/>
                  </a:cxn>
                  <a:cxn ang="0">
                    <a:pos x="connsiteX1" y="connsiteY1"/>
                  </a:cxn>
                </a:cxnLst>
                <a:rect l="l" t="t" r="r" b="b"/>
                <a:pathLst>
                  <a:path w="39049" h="7244">
                    <a:moveTo>
                      <a:pt x="0" y="0"/>
                    </a:moveTo>
                    <a:lnTo>
                      <a:pt x="39049"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1" name="Freeform 710">
                <a:extLst>
                  <a:ext uri="{FF2B5EF4-FFF2-40B4-BE49-F238E27FC236}">
                    <a16:creationId xmlns:a16="http://schemas.microsoft.com/office/drawing/2014/main" id="{2B32EC35-C444-7679-6A51-8F6C3C4BC206}"/>
                  </a:ext>
                </a:extLst>
              </p:cNvPr>
              <p:cNvSpPr/>
              <p:nvPr/>
            </p:nvSpPr>
            <p:spPr>
              <a:xfrm>
                <a:off x="687598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2" name="Freeform 711">
                <a:extLst>
                  <a:ext uri="{FF2B5EF4-FFF2-40B4-BE49-F238E27FC236}">
                    <a16:creationId xmlns:a16="http://schemas.microsoft.com/office/drawing/2014/main" id="{F0DC13F2-8B85-7DBF-5CD9-A053A54F659A}"/>
                  </a:ext>
                </a:extLst>
              </p:cNvPr>
              <p:cNvSpPr/>
              <p:nvPr/>
            </p:nvSpPr>
            <p:spPr>
              <a:xfrm>
                <a:off x="6859178"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3" name="Freeform 712">
                <a:extLst>
                  <a:ext uri="{FF2B5EF4-FFF2-40B4-BE49-F238E27FC236}">
                    <a16:creationId xmlns:a16="http://schemas.microsoft.com/office/drawing/2014/main" id="{94BF020F-6B90-C555-14CE-5F86EBD02EB3}"/>
                  </a:ext>
                </a:extLst>
              </p:cNvPr>
              <p:cNvSpPr/>
              <p:nvPr/>
            </p:nvSpPr>
            <p:spPr>
              <a:xfrm>
                <a:off x="687866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4" name="Freeform 713">
                <a:extLst>
                  <a:ext uri="{FF2B5EF4-FFF2-40B4-BE49-F238E27FC236}">
                    <a16:creationId xmlns:a16="http://schemas.microsoft.com/office/drawing/2014/main" id="{8B82F7AB-3011-156A-64AC-7CDC23CBA6A0}"/>
                  </a:ext>
                </a:extLst>
              </p:cNvPr>
              <p:cNvSpPr/>
              <p:nvPr/>
            </p:nvSpPr>
            <p:spPr>
              <a:xfrm>
                <a:off x="6914963"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5" name="Freeform 714">
                <a:extLst>
                  <a:ext uri="{FF2B5EF4-FFF2-40B4-BE49-F238E27FC236}">
                    <a16:creationId xmlns:a16="http://schemas.microsoft.com/office/drawing/2014/main" id="{22C896DC-956F-42E5-A255-BD89AA1BED2B}"/>
                  </a:ext>
                </a:extLst>
              </p:cNvPr>
              <p:cNvSpPr/>
              <p:nvPr/>
            </p:nvSpPr>
            <p:spPr>
              <a:xfrm>
                <a:off x="6934452"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6" name="Freeform 715">
                <a:extLst>
                  <a:ext uri="{FF2B5EF4-FFF2-40B4-BE49-F238E27FC236}">
                    <a16:creationId xmlns:a16="http://schemas.microsoft.com/office/drawing/2014/main" id="{E1420197-E13C-896B-04B1-A5DEC8B4066C}"/>
                  </a:ext>
                </a:extLst>
              </p:cNvPr>
              <p:cNvSpPr/>
              <p:nvPr/>
            </p:nvSpPr>
            <p:spPr>
              <a:xfrm>
                <a:off x="6984006"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7" name="Freeform 716">
                <a:extLst>
                  <a:ext uri="{FF2B5EF4-FFF2-40B4-BE49-F238E27FC236}">
                    <a16:creationId xmlns:a16="http://schemas.microsoft.com/office/drawing/2014/main" id="{BC31EF61-82A3-9EF5-8F41-2EBECC61AFCD}"/>
                  </a:ext>
                </a:extLst>
              </p:cNvPr>
              <p:cNvSpPr/>
              <p:nvPr/>
            </p:nvSpPr>
            <p:spPr>
              <a:xfrm>
                <a:off x="7003567"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8" name="Freeform 717">
                <a:extLst>
                  <a:ext uri="{FF2B5EF4-FFF2-40B4-BE49-F238E27FC236}">
                    <a16:creationId xmlns:a16="http://schemas.microsoft.com/office/drawing/2014/main" id="{C2047B5D-2C5D-B8C9-83A1-35C90E56FD62}"/>
                  </a:ext>
                </a:extLst>
              </p:cNvPr>
              <p:cNvSpPr/>
              <p:nvPr/>
            </p:nvSpPr>
            <p:spPr>
              <a:xfrm>
                <a:off x="7066380"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9" name="Freeform 718">
                <a:extLst>
                  <a:ext uri="{FF2B5EF4-FFF2-40B4-BE49-F238E27FC236}">
                    <a16:creationId xmlns:a16="http://schemas.microsoft.com/office/drawing/2014/main" id="{31D05CA7-83F6-C0B4-FEA7-4BE6B5E6674A}"/>
                  </a:ext>
                </a:extLst>
              </p:cNvPr>
              <p:cNvSpPr/>
              <p:nvPr/>
            </p:nvSpPr>
            <p:spPr>
              <a:xfrm>
                <a:off x="7085941"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0" name="Freeform 719">
                <a:extLst>
                  <a:ext uri="{FF2B5EF4-FFF2-40B4-BE49-F238E27FC236}">
                    <a16:creationId xmlns:a16="http://schemas.microsoft.com/office/drawing/2014/main" id="{14D68AC9-A43C-683C-5957-E2CE62AA1858}"/>
                  </a:ext>
                </a:extLst>
              </p:cNvPr>
              <p:cNvSpPr/>
              <p:nvPr/>
            </p:nvSpPr>
            <p:spPr>
              <a:xfrm>
                <a:off x="7196641"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1" name="Freeform 720">
                <a:extLst>
                  <a:ext uri="{FF2B5EF4-FFF2-40B4-BE49-F238E27FC236}">
                    <a16:creationId xmlns:a16="http://schemas.microsoft.com/office/drawing/2014/main" id="{2345676B-9FA7-E57E-928F-0D15953D6F85}"/>
                  </a:ext>
                </a:extLst>
              </p:cNvPr>
              <p:cNvSpPr/>
              <p:nvPr/>
            </p:nvSpPr>
            <p:spPr>
              <a:xfrm>
                <a:off x="7216130"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2" name="Freeform 721">
                <a:extLst>
                  <a:ext uri="{FF2B5EF4-FFF2-40B4-BE49-F238E27FC236}">
                    <a16:creationId xmlns:a16="http://schemas.microsoft.com/office/drawing/2014/main" id="{1DACADC8-3B3D-3605-5538-DA85D31BC019}"/>
                  </a:ext>
                </a:extLst>
              </p:cNvPr>
              <p:cNvSpPr/>
              <p:nvPr/>
            </p:nvSpPr>
            <p:spPr>
              <a:xfrm>
                <a:off x="7247065"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3" name="Freeform 722">
                <a:extLst>
                  <a:ext uri="{FF2B5EF4-FFF2-40B4-BE49-F238E27FC236}">
                    <a16:creationId xmlns:a16="http://schemas.microsoft.com/office/drawing/2014/main" id="{2CD2E332-5D03-4E18-F63C-C4D5FA0376E2}"/>
                  </a:ext>
                </a:extLst>
              </p:cNvPr>
              <p:cNvSpPr/>
              <p:nvPr/>
            </p:nvSpPr>
            <p:spPr>
              <a:xfrm>
                <a:off x="7266626"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4" name="Freeform 723">
                <a:extLst>
                  <a:ext uri="{FF2B5EF4-FFF2-40B4-BE49-F238E27FC236}">
                    <a16:creationId xmlns:a16="http://schemas.microsoft.com/office/drawing/2014/main" id="{952D1D0F-E0E0-1ADD-2429-AD66580D31A3}"/>
                  </a:ext>
                </a:extLst>
              </p:cNvPr>
              <p:cNvSpPr/>
              <p:nvPr/>
            </p:nvSpPr>
            <p:spPr>
              <a:xfrm>
                <a:off x="7265684" y="3038051"/>
                <a:ext cx="39049" cy="7244"/>
              </a:xfrm>
              <a:custGeom>
                <a:avLst/>
                <a:gdLst>
                  <a:gd name="connsiteX0" fmla="*/ 0 w 39049"/>
                  <a:gd name="connsiteY0" fmla="*/ 0 h 7244"/>
                  <a:gd name="connsiteX1" fmla="*/ 39050 w 39049"/>
                  <a:gd name="connsiteY1" fmla="*/ 0 h 7244"/>
                </a:gdLst>
                <a:ahLst/>
                <a:cxnLst>
                  <a:cxn ang="0">
                    <a:pos x="connsiteX0" y="connsiteY0"/>
                  </a:cxn>
                  <a:cxn ang="0">
                    <a:pos x="connsiteX1" y="connsiteY1"/>
                  </a:cxn>
                </a:cxnLst>
                <a:rect l="l" t="t" r="r" b="b"/>
                <a:pathLst>
                  <a:path w="39049" h="7244">
                    <a:moveTo>
                      <a:pt x="0" y="0"/>
                    </a:moveTo>
                    <a:lnTo>
                      <a:pt x="39050"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5" name="Freeform 724">
                <a:extLst>
                  <a:ext uri="{FF2B5EF4-FFF2-40B4-BE49-F238E27FC236}">
                    <a16:creationId xmlns:a16="http://schemas.microsoft.com/office/drawing/2014/main" id="{F1B3B5D3-5FD6-4B35-2ACE-D01ED5785A41}"/>
                  </a:ext>
                </a:extLst>
              </p:cNvPr>
              <p:cNvSpPr/>
              <p:nvPr/>
            </p:nvSpPr>
            <p:spPr>
              <a:xfrm>
                <a:off x="7285173"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6" name="Freeform 725">
                <a:extLst>
                  <a:ext uri="{FF2B5EF4-FFF2-40B4-BE49-F238E27FC236}">
                    <a16:creationId xmlns:a16="http://schemas.microsoft.com/office/drawing/2014/main" id="{4FFA1732-90B4-08CD-5E4E-D5222741687C}"/>
                  </a:ext>
                </a:extLst>
              </p:cNvPr>
              <p:cNvSpPr/>
              <p:nvPr/>
            </p:nvSpPr>
            <p:spPr>
              <a:xfrm>
                <a:off x="7292273" y="3038051"/>
                <a:ext cx="38977" cy="7244"/>
              </a:xfrm>
              <a:custGeom>
                <a:avLst/>
                <a:gdLst>
                  <a:gd name="connsiteX0" fmla="*/ 0 w 38977"/>
                  <a:gd name="connsiteY0" fmla="*/ 0 h 7244"/>
                  <a:gd name="connsiteX1" fmla="*/ 38977 w 38977"/>
                  <a:gd name="connsiteY1" fmla="*/ 0 h 7244"/>
                </a:gdLst>
                <a:ahLst/>
                <a:cxnLst>
                  <a:cxn ang="0">
                    <a:pos x="connsiteX0" y="connsiteY0"/>
                  </a:cxn>
                  <a:cxn ang="0">
                    <a:pos x="connsiteX1" y="connsiteY1"/>
                  </a:cxn>
                </a:cxnLst>
                <a:rect l="l" t="t" r="r" b="b"/>
                <a:pathLst>
                  <a:path w="38977" h="7244">
                    <a:moveTo>
                      <a:pt x="0" y="0"/>
                    </a:moveTo>
                    <a:lnTo>
                      <a:pt x="38977" y="0"/>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7" name="Freeform 726">
                <a:extLst>
                  <a:ext uri="{FF2B5EF4-FFF2-40B4-BE49-F238E27FC236}">
                    <a16:creationId xmlns:a16="http://schemas.microsoft.com/office/drawing/2014/main" id="{06A2C37C-19CD-9E28-E938-234B3677665C}"/>
                  </a:ext>
                </a:extLst>
              </p:cNvPr>
              <p:cNvSpPr/>
              <p:nvPr/>
            </p:nvSpPr>
            <p:spPr>
              <a:xfrm>
                <a:off x="7311762" y="2997193"/>
                <a:ext cx="7244" cy="81787"/>
              </a:xfrm>
              <a:custGeom>
                <a:avLst/>
                <a:gdLst>
                  <a:gd name="connsiteX0" fmla="*/ 0 w 7244"/>
                  <a:gd name="connsiteY0" fmla="*/ 0 h 81787"/>
                  <a:gd name="connsiteX1" fmla="*/ 0 w 7244"/>
                  <a:gd name="connsiteY1" fmla="*/ 81788 h 81787"/>
                </a:gdLst>
                <a:ahLst/>
                <a:cxnLst>
                  <a:cxn ang="0">
                    <a:pos x="connsiteX0" y="connsiteY0"/>
                  </a:cxn>
                  <a:cxn ang="0">
                    <a:pos x="connsiteX1" y="connsiteY1"/>
                  </a:cxn>
                </a:cxnLst>
                <a:rect l="l" t="t" r="r" b="b"/>
                <a:pathLst>
                  <a:path w="7244" h="81787">
                    <a:moveTo>
                      <a:pt x="0" y="0"/>
                    </a:moveTo>
                    <a:lnTo>
                      <a:pt x="0" y="81788"/>
                    </a:lnTo>
                  </a:path>
                </a:pathLst>
              </a:custGeom>
              <a:ln w="12700" cap="sq">
                <a:solidFill>
                  <a:srgbClr val="00A857"/>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729" name="Title 1">
            <a:extLst>
              <a:ext uri="{FF2B5EF4-FFF2-40B4-BE49-F238E27FC236}">
                <a16:creationId xmlns:a16="http://schemas.microsoft.com/office/drawing/2014/main" id="{84B1057B-040F-67D3-5D0D-C154C89038B8}"/>
              </a:ext>
            </a:extLst>
          </p:cNvPr>
          <p:cNvSpPr txBox="1">
            <a:spLocks/>
          </p:cNvSpPr>
          <p:nvPr/>
        </p:nvSpPr>
        <p:spPr>
          <a:xfrm>
            <a:off x="-25413" y="826055"/>
            <a:ext cx="12188989" cy="838200"/>
          </a:xfrm>
          <a:prstGeom prst="rect">
            <a:avLst/>
          </a:prstGeom>
        </p:spPr>
        <p:txBody>
          <a:bodyPr vert="horz" lIns="76200" tIns="38100" rIns="76200" bIns="38100" rtlCol="0" anchor="ctr">
            <a:norm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mn-cs"/>
              </a:rPr>
              <a:t>QuANTUM</a:t>
            </a:r>
            <a:r>
              <a:rPr kumimoji="0" lang="en-US" sz="3200" b="1" i="0" u="none" strike="noStrike" kern="1200" cap="none" spc="0" normalizeH="0" baseline="0" noProof="0" dirty="0">
                <a:ln>
                  <a:noFill/>
                </a:ln>
                <a:solidFill>
                  <a:prstClr val="black"/>
                </a:solidFill>
                <a:effectLst/>
                <a:uLnTx/>
                <a:uFillTx/>
                <a:latin typeface="Calibri"/>
                <a:ea typeface="+mn-ea"/>
                <a:cs typeface="+mn-cs"/>
              </a:rPr>
              <a:t>-First: Overall Survival in Patients Who Achieved CR</a:t>
            </a:r>
            <a:endParaRPr kumimoji="0" lang="en-US" sz="3200" b="1" i="0" u="none" strike="noStrike" kern="1200" cap="none" spc="0" normalizeH="0" baseline="3000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722FB5A2-575E-3B4F-A598-AAF1D7C5D29D}"/>
              </a:ext>
            </a:extLst>
          </p:cNvPr>
          <p:cNvGrpSpPr/>
          <p:nvPr/>
        </p:nvGrpSpPr>
        <p:grpSpPr>
          <a:xfrm>
            <a:off x="6145291" y="2374745"/>
            <a:ext cx="5885563" cy="3406718"/>
            <a:chOff x="5890073" y="1974066"/>
            <a:chExt cx="5885564" cy="3406718"/>
          </a:xfrm>
        </p:grpSpPr>
        <p:sp>
          <p:nvSpPr>
            <p:cNvPr id="344" name="Freeform 343">
              <a:extLst>
                <a:ext uri="{FF2B5EF4-FFF2-40B4-BE49-F238E27FC236}">
                  <a16:creationId xmlns:a16="http://schemas.microsoft.com/office/drawing/2014/main" id="{F4C08A3C-9E8F-CA45-8421-D630DC378482}"/>
                </a:ext>
              </a:extLst>
            </p:cNvPr>
            <p:cNvSpPr/>
            <p:nvPr/>
          </p:nvSpPr>
          <p:spPr>
            <a:xfrm>
              <a:off x="6740361" y="2044789"/>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Freeform 344">
              <a:extLst>
                <a:ext uri="{FF2B5EF4-FFF2-40B4-BE49-F238E27FC236}">
                  <a16:creationId xmlns:a16="http://schemas.microsoft.com/office/drawing/2014/main" id="{AEA27F1A-9588-4943-A729-D376684CA984}"/>
                </a:ext>
              </a:extLst>
            </p:cNvPr>
            <p:cNvSpPr/>
            <p:nvPr/>
          </p:nvSpPr>
          <p:spPr>
            <a:xfrm rot="10800000" flipV="1">
              <a:off x="6733125" y="4535005"/>
              <a:ext cx="4932084"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14451"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TextBox 345">
              <a:extLst>
                <a:ext uri="{FF2B5EF4-FFF2-40B4-BE49-F238E27FC236}">
                  <a16:creationId xmlns:a16="http://schemas.microsoft.com/office/drawing/2014/main" id="{5C5D3554-DF28-4549-A271-C0CF9A2E5F0E}"/>
                </a:ext>
              </a:extLst>
            </p:cNvPr>
            <p:cNvSpPr txBox="1"/>
            <p:nvPr/>
          </p:nvSpPr>
          <p:spPr>
            <a:xfrm rot="16200000">
              <a:off x="5383007" y="3137739"/>
              <a:ext cx="182133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Overall survival probability</a:t>
              </a:r>
            </a:p>
          </p:txBody>
        </p:sp>
        <p:sp>
          <p:nvSpPr>
            <p:cNvPr id="347" name="TextBox 346">
              <a:extLst>
                <a:ext uri="{FF2B5EF4-FFF2-40B4-BE49-F238E27FC236}">
                  <a16:creationId xmlns:a16="http://schemas.microsoft.com/office/drawing/2014/main" id="{9561454C-C225-DE42-A27D-78BC0AFA781B}"/>
                </a:ext>
              </a:extLst>
            </p:cNvPr>
            <p:cNvSpPr txBox="1"/>
            <p:nvPr/>
          </p:nvSpPr>
          <p:spPr>
            <a:xfrm>
              <a:off x="6635062"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a:t>
              </a:r>
            </a:p>
          </p:txBody>
        </p:sp>
        <p:sp>
          <p:nvSpPr>
            <p:cNvPr id="348" name="TextBox 347">
              <a:extLst>
                <a:ext uri="{FF2B5EF4-FFF2-40B4-BE49-F238E27FC236}">
                  <a16:creationId xmlns:a16="http://schemas.microsoft.com/office/drawing/2014/main" id="{6BA3C989-85BC-6742-80F9-F3756357757C}"/>
                </a:ext>
              </a:extLst>
            </p:cNvPr>
            <p:cNvSpPr txBox="1"/>
            <p:nvPr/>
          </p:nvSpPr>
          <p:spPr>
            <a:xfrm>
              <a:off x="6873803"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a:t>
              </a:r>
            </a:p>
          </p:txBody>
        </p:sp>
        <p:sp>
          <p:nvSpPr>
            <p:cNvPr id="349" name="TextBox 348">
              <a:extLst>
                <a:ext uri="{FF2B5EF4-FFF2-40B4-BE49-F238E27FC236}">
                  <a16:creationId xmlns:a16="http://schemas.microsoft.com/office/drawing/2014/main" id="{C1D6A6C7-8797-1B43-8B6F-526D22084BFD}"/>
                </a:ext>
              </a:extLst>
            </p:cNvPr>
            <p:cNvSpPr txBox="1"/>
            <p:nvPr/>
          </p:nvSpPr>
          <p:spPr>
            <a:xfrm>
              <a:off x="7119351"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a:t>
              </a:r>
            </a:p>
          </p:txBody>
        </p:sp>
        <p:sp>
          <p:nvSpPr>
            <p:cNvPr id="350" name="TextBox 349">
              <a:extLst>
                <a:ext uri="{FF2B5EF4-FFF2-40B4-BE49-F238E27FC236}">
                  <a16:creationId xmlns:a16="http://schemas.microsoft.com/office/drawing/2014/main" id="{00EE6F63-EC15-2D4D-891D-BAEA5E9B3906}"/>
                </a:ext>
              </a:extLst>
            </p:cNvPr>
            <p:cNvSpPr txBox="1"/>
            <p:nvPr/>
          </p:nvSpPr>
          <p:spPr>
            <a:xfrm>
              <a:off x="7364899" y="4523576"/>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9</a:t>
              </a:r>
            </a:p>
          </p:txBody>
        </p:sp>
        <p:sp>
          <p:nvSpPr>
            <p:cNvPr id="351" name="TextBox 350">
              <a:extLst>
                <a:ext uri="{FF2B5EF4-FFF2-40B4-BE49-F238E27FC236}">
                  <a16:creationId xmlns:a16="http://schemas.microsoft.com/office/drawing/2014/main" id="{5C17D210-1FBB-8E45-9869-6B44ED3531A8}"/>
                </a:ext>
              </a:extLst>
            </p:cNvPr>
            <p:cNvSpPr txBox="1"/>
            <p:nvPr/>
          </p:nvSpPr>
          <p:spPr>
            <a:xfrm>
              <a:off x="756734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12</a:t>
              </a:r>
            </a:p>
          </p:txBody>
        </p:sp>
        <p:sp>
          <p:nvSpPr>
            <p:cNvPr id="352" name="TextBox 351">
              <a:extLst>
                <a:ext uri="{FF2B5EF4-FFF2-40B4-BE49-F238E27FC236}">
                  <a16:creationId xmlns:a16="http://schemas.microsoft.com/office/drawing/2014/main" id="{56429685-3822-5246-95ED-1BDD7AD6BD8F}"/>
                </a:ext>
              </a:extLst>
            </p:cNvPr>
            <p:cNvSpPr txBox="1"/>
            <p:nvPr/>
          </p:nvSpPr>
          <p:spPr>
            <a:xfrm>
              <a:off x="781552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15</a:t>
              </a:r>
            </a:p>
          </p:txBody>
        </p:sp>
        <p:sp>
          <p:nvSpPr>
            <p:cNvPr id="353" name="TextBox 352">
              <a:extLst>
                <a:ext uri="{FF2B5EF4-FFF2-40B4-BE49-F238E27FC236}">
                  <a16:creationId xmlns:a16="http://schemas.microsoft.com/office/drawing/2014/main" id="{CCC90D9F-F760-8444-99C9-0545DF723513}"/>
                </a:ext>
              </a:extLst>
            </p:cNvPr>
            <p:cNvSpPr txBox="1"/>
            <p:nvPr/>
          </p:nvSpPr>
          <p:spPr>
            <a:xfrm>
              <a:off x="805720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18</a:t>
              </a:r>
            </a:p>
          </p:txBody>
        </p:sp>
        <p:sp>
          <p:nvSpPr>
            <p:cNvPr id="354" name="TextBox 353">
              <a:extLst>
                <a:ext uri="{FF2B5EF4-FFF2-40B4-BE49-F238E27FC236}">
                  <a16:creationId xmlns:a16="http://schemas.microsoft.com/office/drawing/2014/main" id="{38CA3F43-5FE4-CF48-BA35-F8EE05654243}"/>
                </a:ext>
              </a:extLst>
            </p:cNvPr>
            <p:cNvSpPr txBox="1"/>
            <p:nvPr/>
          </p:nvSpPr>
          <p:spPr>
            <a:xfrm>
              <a:off x="8298712"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21</a:t>
              </a:r>
            </a:p>
          </p:txBody>
        </p:sp>
        <p:sp>
          <p:nvSpPr>
            <p:cNvPr id="355" name="TextBox 354">
              <a:extLst>
                <a:ext uri="{FF2B5EF4-FFF2-40B4-BE49-F238E27FC236}">
                  <a16:creationId xmlns:a16="http://schemas.microsoft.com/office/drawing/2014/main" id="{C1D99C7F-1877-1D46-878D-BC636422E4C7}"/>
                </a:ext>
              </a:extLst>
            </p:cNvPr>
            <p:cNvSpPr txBox="1"/>
            <p:nvPr/>
          </p:nvSpPr>
          <p:spPr>
            <a:xfrm>
              <a:off x="854264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24</a:t>
              </a:r>
            </a:p>
          </p:txBody>
        </p:sp>
        <p:sp>
          <p:nvSpPr>
            <p:cNvPr id="356" name="TextBox 355">
              <a:extLst>
                <a:ext uri="{FF2B5EF4-FFF2-40B4-BE49-F238E27FC236}">
                  <a16:creationId xmlns:a16="http://schemas.microsoft.com/office/drawing/2014/main" id="{75E15DF4-D44C-314F-91AE-7121810BEE06}"/>
                </a:ext>
              </a:extLst>
            </p:cNvPr>
            <p:cNvSpPr txBox="1"/>
            <p:nvPr/>
          </p:nvSpPr>
          <p:spPr>
            <a:xfrm>
              <a:off x="878414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27</a:t>
              </a:r>
            </a:p>
          </p:txBody>
        </p:sp>
        <p:sp>
          <p:nvSpPr>
            <p:cNvPr id="357" name="TextBox 356">
              <a:extLst>
                <a:ext uri="{FF2B5EF4-FFF2-40B4-BE49-F238E27FC236}">
                  <a16:creationId xmlns:a16="http://schemas.microsoft.com/office/drawing/2014/main" id="{33E09411-7393-B449-AB6E-6FCB988CF9E0}"/>
                </a:ext>
              </a:extLst>
            </p:cNvPr>
            <p:cNvSpPr txBox="1"/>
            <p:nvPr/>
          </p:nvSpPr>
          <p:spPr>
            <a:xfrm>
              <a:off x="9035391"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30</a:t>
              </a:r>
            </a:p>
          </p:txBody>
        </p:sp>
        <p:sp>
          <p:nvSpPr>
            <p:cNvPr id="358" name="TextBox 357">
              <a:extLst>
                <a:ext uri="{FF2B5EF4-FFF2-40B4-BE49-F238E27FC236}">
                  <a16:creationId xmlns:a16="http://schemas.microsoft.com/office/drawing/2014/main" id="{D092FE11-088F-FF42-B04E-1A83DA7AD063}"/>
                </a:ext>
              </a:extLst>
            </p:cNvPr>
            <p:cNvSpPr txBox="1"/>
            <p:nvPr/>
          </p:nvSpPr>
          <p:spPr>
            <a:xfrm>
              <a:off x="926571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33</a:t>
              </a:r>
            </a:p>
          </p:txBody>
        </p:sp>
        <p:sp>
          <p:nvSpPr>
            <p:cNvPr id="359" name="TextBox 358">
              <a:extLst>
                <a:ext uri="{FF2B5EF4-FFF2-40B4-BE49-F238E27FC236}">
                  <a16:creationId xmlns:a16="http://schemas.microsoft.com/office/drawing/2014/main" id="{FCA979EF-0123-B740-8255-2DF4B60FEAF6}"/>
                </a:ext>
              </a:extLst>
            </p:cNvPr>
            <p:cNvSpPr txBox="1"/>
            <p:nvPr/>
          </p:nvSpPr>
          <p:spPr>
            <a:xfrm>
              <a:off x="951666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36</a:t>
              </a:r>
            </a:p>
          </p:txBody>
        </p:sp>
        <p:sp>
          <p:nvSpPr>
            <p:cNvPr id="360" name="TextBox 359">
              <a:extLst>
                <a:ext uri="{FF2B5EF4-FFF2-40B4-BE49-F238E27FC236}">
                  <a16:creationId xmlns:a16="http://schemas.microsoft.com/office/drawing/2014/main" id="{49607F12-47D8-D144-81A5-F3EBC29B5F89}"/>
                </a:ext>
              </a:extLst>
            </p:cNvPr>
            <p:cNvSpPr txBox="1"/>
            <p:nvPr/>
          </p:nvSpPr>
          <p:spPr>
            <a:xfrm>
              <a:off x="9758405"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39</a:t>
              </a:r>
            </a:p>
          </p:txBody>
        </p:sp>
        <p:sp>
          <p:nvSpPr>
            <p:cNvPr id="361" name="TextBox 360">
              <a:extLst>
                <a:ext uri="{FF2B5EF4-FFF2-40B4-BE49-F238E27FC236}">
                  <a16:creationId xmlns:a16="http://schemas.microsoft.com/office/drawing/2014/main" id="{D90AE8D0-C08A-E14C-8FC2-7B1ED090CB5E}"/>
                </a:ext>
              </a:extLst>
            </p:cNvPr>
            <p:cNvSpPr txBox="1"/>
            <p:nvPr/>
          </p:nvSpPr>
          <p:spPr>
            <a:xfrm>
              <a:off x="10000744"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42</a:t>
              </a:r>
            </a:p>
          </p:txBody>
        </p:sp>
        <p:sp>
          <p:nvSpPr>
            <p:cNvPr id="362" name="TextBox 361">
              <a:extLst>
                <a:ext uri="{FF2B5EF4-FFF2-40B4-BE49-F238E27FC236}">
                  <a16:creationId xmlns:a16="http://schemas.microsoft.com/office/drawing/2014/main" id="{4D8F46E7-CD09-054F-9F6D-E09BD24ECB95}"/>
                </a:ext>
              </a:extLst>
            </p:cNvPr>
            <p:cNvSpPr txBox="1"/>
            <p:nvPr/>
          </p:nvSpPr>
          <p:spPr>
            <a:xfrm>
              <a:off x="1022780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45</a:t>
              </a:r>
            </a:p>
          </p:txBody>
        </p:sp>
        <p:sp>
          <p:nvSpPr>
            <p:cNvPr id="363" name="TextBox 362">
              <a:extLst>
                <a:ext uri="{FF2B5EF4-FFF2-40B4-BE49-F238E27FC236}">
                  <a16:creationId xmlns:a16="http://schemas.microsoft.com/office/drawing/2014/main" id="{F5FFCDD3-6D7A-ED4E-A937-FB8003AAF602}"/>
                </a:ext>
              </a:extLst>
            </p:cNvPr>
            <p:cNvSpPr txBox="1"/>
            <p:nvPr/>
          </p:nvSpPr>
          <p:spPr>
            <a:xfrm>
              <a:off x="1047556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48</a:t>
              </a:r>
            </a:p>
          </p:txBody>
        </p:sp>
        <p:sp>
          <p:nvSpPr>
            <p:cNvPr id="364" name="TextBox 363">
              <a:extLst>
                <a:ext uri="{FF2B5EF4-FFF2-40B4-BE49-F238E27FC236}">
                  <a16:creationId xmlns:a16="http://schemas.microsoft.com/office/drawing/2014/main" id="{1E094541-A675-9546-BA07-C9E403C7171D}"/>
                </a:ext>
              </a:extLst>
            </p:cNvPr>
            <p:cNvSpPr txBox="1"/>
            <p:nvPr/>
          </p:nvSpPr>
          <p:spPr>
            <a:xfrm>
              <a:off x="10717536"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51</a:t>
              </a:r>
            </a:p>
          </p:txBody>
        </p:sp>
        <p:sp>
          <p:nvSpPr>
            <p:cNvPr id="365" name="TextBox 364">
              <a:extLst>
                <a:ext uri="{FF2B5EF4-FFF2-40B4-BE49-F238E27FC236}">
                  <a16:creationId xmlns:a16="http://schemas.microsoft.com/office/drawing/2014/main" id="{D7F2D2EB-1901-4143-AA69-C3F183ACF45E}"/>
                </a:ext>
              </a:extLst>
            </p:cNvPr>
            <p:cNvSpPr txBox="1"/>
            <p:nvPr/>
          </p:nvSpPr>
          <p:spPr>
            <a:xfrm>
              <a:off x="10967247"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54</a:t>
              </a:r>
            </a:p>
          </p:txBody>
        </p:sp>
        <p:sp>
          <p:nvSpPr>
            <p:cNvPr id="366" name="TextBox 365">
              <a:extLst>
                <a:ext uri="{FF2B5EF4-FFF2-40B4-BE49-F238E27FC236}">
                  <a16:creationId xmlns:a16="http://schemas.microsoft.com/office/drawing/2014/main" id="{3DD42BB2-F772-B54C-A49A-CFC9F3F93844}"/>
                </a:ext>
              </a:extLst>
            </p:cNvPr>
            <p:cNvSpPr txBox="1"/>
            <p:nvPr/>
          </p:nvSpPr>
          <p:spPr>
            <a:xfrm>
              <a:off x="11206830" y="4523576"/>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57</a:t>
              </a:r>
            </a:p>
          </p:txBody>
        </p:sp>
        <p:sp>
          <p:nvSpPr>
            <p:cNvPr id="367" name="TextBox 366">
              <a:extLst>
                <a:ext uri="{FF2B5EF4-FFF2-40B4-BE49-F238E27FC236}">
                  <a16:creationId xmlns:a16="http://schemas.microsoft.com/office/drawing/2014/main" id="{A25EEBDA-8FBE-B944-A5B9-0A0F81770A21}"/>
                </a:ext>
              </a:extLst>
            </p:cNvPr>
            <p:cNvSpPr txBox="1"/>
            <p:nvPr/>
          </p:nvSpPr>
          <p:spPr>
            <a:xfrm>
              <a:off x="8658012" y="4678341"/>
              <a:ext cx="1016625"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Time, months</a:t>
              </a:r>
            </a:p>
          </p:txBody>
        </p:sp>
        <p:sp>
          <p:nvSpPr>
            <p:cNvPr id="368" name="TextBox 367">
              <a:extLst>
                <a:ext uri="{FF2B5EF4-FFF2-40B4-BE49-F238E27FC236}">
                  <a16:creationId xmlns:a16="http://schemas.microsoft.com/office/drawing/2014/main" id="{53AE0171-6765-1C4C-B617-CFDF8CB07179}"/>
                </a:ext>
              </a:extLst>
            </p:cNvPr>
            <p:cNvSpPr txBox="1"/>
            <p:nvPr/>
          </p:nvSpPr>
          <p:spPr>
            <a:xfrm>
              <a:off x="5890073" y="4761060"/>
              <a:ext cx="80182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sym typeface="Arial"/>
                  <a:rtl val="0"/>
                </a:rPr>
                <a:t>No. at risk</a:t>
              </a:r>
            </a:p>
          </p:txBody>
        </p:sp>
        <p:sp>
          <p:nvSpPr>
            <p:cNvPr id="369" name="TextBox 368">
              <a:extLst>
                <a:ext uri="{FF2B5EF4-FFF2-40B4-BE49-F238E27FC236}">
                  <a16:creationId xmlns:a16="http://schemas.microsoft.com/office/drawing/2014/main" id="{53BDBC99-02A5-F348-B3F8-0C0B2A0B72B3}"/>
                </a:ext>
              </a:extLst>
            </p:cNvPr>
            <p:cNvSpPr txBox="1"/>
            <p:nvPr/>
          </p:nvSpPr>
          <p:spPr>
            <a:xfrm>
              <a:off x="5890073" y="4942381"/>
              <a:ext cx="853119"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370" name="TextBox 369">
              <a:extLst>
                <a:ext uri="{FF2B5EF4-FFF2-40B4-BE49-F238E27FC236}">
                  <a16:creationId xmlns:a16="http://schemas.microsoft.com/office/drawing/2014/main" id="{BB207FBE-C3DC-A24E-BFA1-91E242C7A66F}"/>
                </a:ext>
              </a:extLst>
            </p:cNvPr>
            <p:cNvSpPr txBox="1"/>
            <p:nvPr/>
          </p:nvSpPr>
          <p:spPr>
            <a:xfrm>
              <a:off x="5890373" y="5123704"/>
              <a:ext cx="67358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371" name="TextBox 370">
              <a:extLst>
                <a:ext uri="{FF2B5EF4-FFF2-40B4-BE49-F238E27FC236}">
                  <a16:creationId xmlns:a16="http://schemas.microsoft.com/office/drawing/2014/main" id="{A0A05792-B529-3247-9001-93DE8BF691B4}"/>
                </a:ext>
              </a:extLst>
            </p:cNvPr>
            <p:cNvSpPr txBox="1"/>
            <p:nvPr/>
          </p:nvSpPr>
          <p:spPr>
            <a:xfrm>
              <a:off x="659265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77</a:t>
              </a:r>
            </a:p>
          </p:txBody>
        </p:sp>
        <p:sp>
          <p:nvSpPr>
            <p:cNvPr id="372" name="TextBox 371">
              <a:extLst>
                <a:ext uri="{FF2B5EF4-FFF2-40B4-BE49-F238E27FC236}">
                  <a16:creationId xmlns:a16="http://schemas.microsoft.com/office/drawing/2014/main" id="{E706D69C-4EE3-BC49-805B-834272CC1BBD}"/>
                </a:ext>
              </a:extLst>
            </p:cNvPr>
            <p:cNvSpPr txBox="1"/>
            <p:nvPr/>
          </p:nvSpPr>
          <p:spPr>
            <a:xfrm>
              <a:off x="684187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76</a:t>
              </a:r>
            </a:p>
          </p:txBody>
        </p:sp>
        <p:sp>
          <p:nvSpPr>
            <p:cNvPr id="373" name="TextBox 372">
              <a:extLst>
                <a:ext uri="{FF2B5EF4-FFF2-40B4-BE49-F238E27FC236}">
                  <a16:creationId xmlns:a16="http://schemas.microsoft.com/office/drawing/2014/main" id="{C3C50879-2541-A64F-8B63-A7E6FF53D259}"/>
                </a:ext>
              </a:extLst>
            </p:cNvPr>
            <p:cNvSpPr txBox="1"/>
            <p:nvPr/>
          </p:nvSpPr>
          <p:spPr>
            <a:xfrm>
              <a:off x="7087029"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61</a:t>
              </a:r>
            </a:p>
          </p:txBody>
        </p:sp>
        <p:sp>
          <p:nvSpPr>
            <p:cNvPr id="374" name="TextBox 373">
              <a:extLst>
                <a:ext uri="{FF2B5EF4-FFF2-40B4-BE49-F238E27FC236}">
                  <a16:creationId xmlns:a16="http://schemas.microsoft.com/office/drawing/2014/main" id="{D3AA42E1-2854-DD49-B1EF-6D1FF614517B}"/>
                </a:ext>
              </a:extLst>
            </p:cNvPr>
            <p:cNvSpPr txBox="1"/>
            <p:nvPr/>
          </p:nvSpPr>
          <p:spPr>
            <a:xfrm>
              <a:off x="7328100"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50</a:t>
              </a:r>
            </a:p>
          </p:txBody>
        </p:sp>
        <p:sp>
          <p:nvSpPr>
            <p:cNvPr id="375" name="TextBox 374">
              <a:extLst>
                <a:ext uri="{FF2B5EF4-FFF2-40B4-BE49-F238E27FC236}">
                  <a16:creationId xmlns:a16="http://schemas.microsoft.com/office/drawing/2014/main" id="{1D3DC610-4C8C-4844-9FF7-61AEF8963AFD}"/>
                </a:ext>
              </a:extLst>
            </p:cNvPr>
            <p:cNvSpPr txBox="1"/>
            <p:nvPr/>
          </p:nvSpPr>
          <p:spPr>
            <a:xfrm>
              <a:off x="7567139"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42</a:t>
              </a:r>
            </a:p>
          </p:txBody>
        </p:sp>
        <p:sp>
          <p:nvSpPr>
            <p:cNvPr id="376" name="TextBox 375">
              <a:extLst>
                <a:ext uri="{FF2B5EF4-FFF2-40B4-BE49-F238E27FC236}">
                  <a16:creationId xmlns:a16="http://schemas.microsoft.com/office/drawing/2014/main" id="{1FE4DB07-F1AB-0E49-8CC8-4E317C9FE675}"/>
                </a:ext>
              </a:extLst>
            </p:cNvPr>
            <p:cNvSpPr txBox="1"/>
            <p:nvPr/>
          </p:nvSpPr>
          <p:spPr>
            <a:xfrm>
              <a:off x="7814325"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33</a:t>
              </a:r>
            </a:p>
          </p:txBody>
        </p:sp>
        <p:sp>
          <p:nvSpPr>
            <p:cNvPr id="377" name="TextBox 376">
              <a:extLst>
                <a:ext uri="{FF2B5EF4-FFF2-40B4-BE49-F238E27FC236}">
                  <a16:creationId xmlns:a16="http://schemas.microsoft.com/office/drawing/2014/main" id="{2D0C4539-E813-BE45-91E9-2D30480314D1}"/>
                </a:ext>
              </a:extLst>
            </p:cNvPr>
            <p:cNvSpPr txBox="1"/>
            <p:nvPr/>
          </p:nvSpPr>
          <p:spPr>
            <a:xfrm>
              <a:off x="805743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31</a:t>
              </a:r>
            </a:p>
          </p:txBody>
        </p:sp>
        <p:sp>
          <p:nvSpPr>
            <p:cNvPr id="378" name="TextBox 377">
              <a:extLst>
                <a:ext uri="{FF2B5EF4-FFF2-40B4-BE49-F238E27FC236}">
                  <a16:creationId xmlns:a16="http://schemas.microsoft.com/office/drawing/2014/main" id="{BC35B870-B38F-4346-AC9C-E90D49BA01DE}"/>
                </a:ext>
              </a:extLst>
            </p:cNvPr>
            <p:cNvSpPr txBox="1"/>
            <p:nvPr/>
          </p:nvSpPr>
          <p:spPr>
            <a:xfrm>
              <a:off x="8298515"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30</a:t>
              </a:r>
            </a:p>
          </p:txBody>
        </p:sp>
        <p:sp>
          <p:nvSpPr>
            <p:cNvPr id="379" name="TextBox 378">
              <a:extLst>
                <a:ext uri="{FF2B5EF4-FFF2-40B4-BE49-F238E27FC236}">
                  <a16:creationId xmlns:a16="http://schemas.microsoft.com/office/drawing/2014/main" id="{CC5B0093-4C98-F141-9913-A306AE143F3A}"/>
                </a:ext>
              </a:extLst>
            </p:cNvPr>
            <p:cNvSpPr txBox="1"/>
            <p:nvPr/>
          </p:nvSpPr>
          <p:spPr>
            <a:xfrm>
              <a:off x="8543661"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30</a:t>
              </a:r>
            </a:p>
          </p:txBody>
        </p:sp>
        <p:sp>
          <p:nvSpPr>
            <p:cNvPr id="380" name="TextBox 379">
              <a:extLst>
                <a:ext uri="{FF2B5EF4-FFF2-40B4-BE49-F238E27FC236}">
                  <a16:creationId xmlns:a16="http://schemas.microsoft.com/office/drawing/2014/main" id="{BAC837A4-7556-DC4C-82F1-6B32BFB63AE5}"/>
                </a:ext>
              </a:extLst>
            </p:cNvPr>
            <p:cNvSpPr txBox="1"/>
            <p:nvPr/>
          </p:nvSpPr>
          <p:spPr>
            <a:xfrm>
              <a:off x="878473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25</a:t>
              </a:r>
            </a:p>
          </p:txBody>
        </p:sp>
        <p:sp>
          <p:nvSpPr>
            <p:cNvPr id="381" name="TextBox 380">
              <a:extLst>
                <a:ext uri="{FF2B5EF4-FFF2-40B4-BE49-F238E27FC236}">
                  <a16:creationId xmlns:a16="http://schemas.microsoft.com/office/drawing/2014/main" id="{E387966C-0510-D94F-98D3-D5DB370BD39A}"/>
                </a:ext>
              </a:extLst>
            </p:cNvPr>
            <p:cNvSpPr txBox="1"/>
            <p:nvPr/>
          </p:nvSpPr>
          <p:spPr>
            <a:xfrm>
              <a:off x="9035996"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22</a:t>
              </a:r>
            </a:p>
          </p:txBody>
        </p:sp>
        <p:sp>
          <p:nvSpPr>
            <p:cNvPr id="382" name="TextBox 381">
              <a:extLst>
                <a:ext uri="{FF2B5EF4-FFF2-40B4-BE49-F238E27FC236}">
                  <a16:creationId xmlns:a16="http://schemas.microsoft.com/office/drawing/2014/main" id="{3DD8139A-A2ED-8E4B-BB99-9ACA83AC98F3}"/>
                </a:ext>
              </a:extLst>
            </p:cNvPr>
            <p:cNvSpPr txBox="1"/>
            <p:nvPr/>
          </p:nvSpPr>
          <p:spPr>
            <a:xfrm>
              <a:off x="9270963"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17</a:t>
              </a:r>
            </a:p>
          </p:txBody>
        </p:sp>
        <p:sp>
          <p:nvSpPr>
            <p:cNvPr id="383" name="TextBox 382">
              <a:extLst>
                <a:ext uri="{FF2B5EF4-FFF2-40B4-BE49-F238E27FC236}">
                  <a16:creationId xmlns:a16="http://schemas.microsoft.com/office/drawing/2014/main" id="{6769C912-1F00-5949-955B-2B7764C04AB4}"/>
                </a:ext>
              </a:extLst>
            </p:cNvPr>
            <p:cNvSpPr txBox="1"/>
            <p:nvPr/>
          </p:nvSpPr>
          <p:spPr>
            <a:xfrm>
              <a:off x="9518148"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14</a:t>
              </a:r>
            </a:p>
          </p:txBody>
        </p:sp>
        <p:sp>
          <p:nvSpPr>
            <p:cNvPr id="384" name="TextBox 383">
              <a:extLst>
                <a:ext uri="{FF2B5EF4-FFF2-40B4-BE49-F238E27FC236}">
                  <a16:creationId xmlns:a16="http://schemas.microsoft.com/office/drawing/2014/main" id="{E2D24230-CE2C-C748-B32C-902124273136}"/>
                </a:ext>
              </a:extLst>
            </p:cNvPr>
            <p:cNvSpPr txBox="1"/>
            <p:nvPr/>
          </p:nvSpPr>
          <p:spPr>
            <a:xfrm>
              <a:off x="9763297" y="51345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10</a:t>
              </a:r>
            </a:p>
          </p:txBody>
        </p:sp>
        <p:sp>
          <p:nvSpPr>
            <p:cNvPr id="385" name="TextBox 384">
              <a:extLst>
                <a:ext uri="{FF2B5EF4-FFF2-40B4-BE49-F238E27FC236}">
                  <a16:creationId xmlns:a16="http://schemas.microsoft.com/office/drawing/2014/main" id="{D8A18B0E-3F28-CA49-AFCB-2783FE271EAE}"/>
                </a:ext>
              </a:extLst>
            </p:cNvPr>
            <p:cNvSpPr txBox="1"/>
            <p:nvPr/>
          </p:nvSpPr>
          <p:spPr>
            <a:xfrm>
              <a:off x="10035562"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7</a:t>
              </a:r>
            </a:p>
          </p:txBody>
        </p:sp>
        <p:sp>
          <p:nvSpPr>
            <p:cNvPr id="386" name="TextBox 385">
              <a:extLst>
                <a:ext uri="{FF2B5EF4-FFF2-40B4-BE49-F238E27FC236}">
                  <a16:creationId xmlns:a16="http://schemas.microsoft.com/office/drawing/2014/main" id="{53263327-F4CD-C747-B516-7999D4B92C7C}"/>
                </a:ext>
              </a:extLst>
            </p:cNvPr>
            <p:cNvSpPr txBox="1"/>
            <p:nvPr/>
          </p:nvSpPr>
          <p:spPr>
            <a:xfrm>
              <a:off x="10266438"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4</a:t>
              </a:r>
            </a:p>
          </p:txBody>
        </p:sp>
        <p:sp>
          <p:nvSpPr>
            <p:cNvPr id="387" name="TextBox 386">
              <a:extLst>
                <a:ext uri="{FF2B5EF4-FFF2-40B4-BE49-F238E27FC236}">
                  <a16:creationId xmlns:a16="http://schemas.microsoft.com/office/drawing/2014/main" id="{76330911-2700-9B45-A2BC-608054476234}"/>
                </a:ext>
              </a:extLst>
            </p:cNvPr>
            <p:cNvSpPr txBox="1"/>
            <p:nvPr/>
          </p:nvSpPr>
          <p:spPr>
            <a:xfrm>
              <a:off x="10515681"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2</a:t>
              </a:r>
            </a:p>
          </p:txBody>
        </p:sp>
        <p:sp>
          <p:nvSpPr>
            <p:cNvPr id="388" name="TextBox 387">
              <a:extLst>
                <a:ext uri="{FF2B5EF4-FFF2-40B4-BE49-F238E27FC236}">
                  <a16:creationId xmlns:a16="http://schemas.microsoft.com/office/drawing/2014/main" id="{DE1B6DB8-C5B2-964E-A5A4-EE6E3D97171C}"/>
                </a:ext>
              </a:extLst>
            </p:cNvPr>
            <p:cNvSpPr txBox="1"/>
            <p:nvPr/>
          </p:nvSpPr>
          <p:spPr>
            <a:xfrm>
              <a:off x="1075674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1</a:t>
              </a:r>
            </a:p>
          </p:txBody>
        </p:sp>
        <p:sp>
          <p:nvSpPr>
            <p:cNvPr id="389" name="TextBox 388">
              <a:extLst>
                <a:ext uri="{FF2B5EF4-FFF2-40B4-BE49-F238E27FC236}">
                  <a16:creationId xmlns:a16="http://schemas.microsoft.com/office/drawing/2014/main" id="{636BD379-517A-2C4F-BCB0-4E4B8F09974C}"/>
                </a:ext>
              </a:extLst>
            </p:cNvPr>
            <p:cNvSpPr txBox="1"/>
            <p:nvPr/>
          </p:nvSpPr>
          <p:spPr>
            <a:xfrm>
              <a:off x="11001901"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390" name="TextBox 389">
              <a:extLst>
                <a:ext uri="{FF2B5EF4-FFF2-40B4-BE49-F238E27FC236}">
                  <a16:creationId xmlns:a16="http://schemas.microsoft.com/office/drawing/2014/main" id="{FCF647B6-36D5-8441-9817-9D56FE09ED5A}"/>
                </a:ext>
              </a:extLst>
            </p:cNvPr>
            <p:cNvSpPr txBox="1"/>
            <p:nvPr/>
          </p:nvSpPr>
          <p:spPr>
            <a:xfrm>
              <a:off x="11242967"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391" name="TextBox 390">
              <a:extLst>
                <a:ext uri="{FF2B5EF4-FFF2-40B4-BE49-F238E27FC236}">
                  <a16:creationId xmlns:a16="http://schemas.microsoft.com/office/drawing/2014/main" id="{083EA186-E80F-5744-BE8D-B77A4354A537}"/>
                </a:ext>
              </a:extLst>
            </p:cNvPr>
            <p:cNvSpPr txBox="1"/>
            <p:nvPr/>
          </p:nvSpPr>
          <p:spPr>
            <a:xfrm>
              <a:off x="659366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63</a:t>
              </a:r>
            </a:p>
          </p:txBody>
        </p:sp>
        <p:sp>
          <p:nvSpPr>
            <p:cNvPr id="392" name="TextBox 391">
              <a:extLst>
                <a:ext uri="{FF2B5EF4-FFF2-40B4-BE49-F238E27FC236}">
                  <a16:creationId xmlns:a16="http://schemas.microsoft.com/office/drawing/2014/main" id="{CA370151-5B43-0B48-8B7A-1C7F331299F6}"/>
                </a:ext>
              </a:extLst>
            </p:cNvPr>
            <p:cNvSpPr txBox="1"/>
            <p:nvPr/>
          </p:nvSpPr>
          <p:spPr>
            <a:xfrm>
              <a:off x="684288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60</a:t>
              </a:r>
            </a:p>
          </p:txBody>
        </p:sp>
        <p:sp>
          <p:nvSpPr>
            <p:cNvPr id="393" name="TextBox 392">
              <a:extLst>
                <a:ext uri="{FF2B5EF4-FFF2-40B4-BE49-F238E27FC236}">
                  <a16:creationId xmlns:a16="http://schemas.microsoft.com/office/drawing/2014/main" id="{9A81E0DF-DCC9-4541-925C-7DB0744C724A}"/>
                </a:ext>
              </a:extLst>
            </p:cNvPr>
            <p:cNvSpPr txBox="1"/>
            <p:nvPr/>
          </p:nvSpPr>
          <p:spPr>
            <a:xfrm>
              <a:off x="708804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54</a:t>
              </a:r>
            </a:p>
          </p:txBody>
        </p:sp>
        <p:sp>
          <p:nvSpPr>
            <p:cNvPr id="394" name="TextBox 393">
              <a:extLst>
                <a:ext uri="{FF2B5EF4-FFF2-40B4-BE49-F238E27FC236}">
                  <a16:creationId xmlns:a16="http://schemas.microsoft.com/office/drawing/2014/main" id="{19C522FB-704F-6A4A-9F78-13E25CBFEB9E}"/>
                </a:ext>
              </a:extLst>
            </p:cNvPr>
            <p:cNvSpPr txBox="1"/>
            <p:nvPr/>
          </p:nvSpPr>
          <p:spPr>
            <a:xfrm>
              <a:off x="732911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51</a:t>
              </a:r>
            </a:p>
          </p:txBody>
        </p:sp>
        <p:sp>
          <p:nvSpPr>
            <p:cNvPr id="395" name="TextBox 394">
              <a:extLst>
                <a:ext uri="{FF2B5EF4-FFF2-40B4-BE49-F238E27FC236}">
                  <a16:creationId xmlns:a16="http://schemas.microsoft.com/office/drawing/2014/main" id="{909D813A-6AFF-2B49-B529-1C988FC3B284}"/>
                </a:ext>
              </a:extLst>
            </p:cNvPr>
            <p:cNvSpPr txBox="1"/>
            <p:nvPr/>
          </p:nvSpPr>
          <p:spPr>
            <a:xfrm>
              <a:off x="756815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48</a:t>
              </a:r>
            </a:p>
          </p:txBody>
        </p:sp>
        <p:sp>
          <p:nvSpPr>
            <p:cNvPr id="396" name="TextBox 395">
              <a:extLst>
                <a:ext uri="{FF2B5EF4-FFF2-40B4-BE49-F238E27FC236}">
                  <a16:creationId xmlns:a16="http://schemas.microsoft.com/office/drawing/2014/main" id="{4C87884C-DA3A-7C41-A885-E66D080EC558}"/>
                </a:ext>
              </a:extLst>
            </p:cNvPr>
            <p:cNvSpPr txBox="1"/>
            <p:nvPr/>
          </p:nvSpPr>
          <p:spPr>
            <a:xfrm>
              <a:off x="781533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44</a:t>
              </a:r>
            </a:p>
          </p:txBody>
        </p:sp>
        <p:sp>
          <p:nvSpPr>
            <p:cNvPr id="397" name="TextBox 396">
              <a:extLst>
                <a:ext uri="{FF2B5EF4-FFF2-40B4-BE49-F238E27FC236}">
                  <a16:creationId xmlns:a16="http://schemas.microsoft.com/office/drawing/2014/main" id="{4216A921-3499-3C47-8D9A-2020809390BA}"/>
                </a:ext>
              </a:extLst>
            </p:cNvPr>
            <p:cNvSpPr txBox="1"/>
            <p:nvPr/>
          </p:nvSpPr>
          <p:spPr>
            <a:xfrm>
              <a:off x="8058452"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41</a:t>
              </a:r>
            </a:p>
          </p:txBody>
        </p:sp>
        <p:sp>
          <p:nvSpPr>
            <p:cNvPr id="398" name="TextBox 397">
              <a:extLst>
                <a:ext uri="{FF2B5EF4-FFF2-40B4-BE49-F238E27FC236}">
                  <a16:creationId xmlns:a16="http://schemas.microsoft.com/office/drawing/2014/main" id="{59C62AD4-A6E2-D14B-970B-2BB6983E9E76}"/>
                </a:ext>
              </a:extLst>
            </p:cNvPr>
            <p:cNvSpPr txBox="1"/>
            <p:nvPr/>
          </p:nvSpPr>
          <p:spPr>
            <a:xfrm>
              <a:off x="829952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37</a:t>
              </a:r>
            </a:p>
          </p:txBody>
        </p:sp>
        <p:sp>
          <p:nvSpPr>
            <p:cNvPr id="399" name="TextBox 398">
              <a:extLst>
                <a:ext uri="{FF2B5EF4-FFF2-40B4-BE49-F238E27FC236}">
                  <a16:creationId xmlns:a16="http://schemas.microsoft.com/office/drawing/2014/main" id="{71BC821B-9290-0846-BAE3-655D0B7B9742}"/>
                </a:ext>
              </a:extLst>
            </p:cNvPr>
            <p:cNvSpPr txBox="1"/>
            <p:nvPr/>
          </p:nvSpPr>
          <p:spPr>
            <a:xfrm>
              <a:off x="8544673"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35</a:t>
              </a:r>
            </a:p>
          </p:txBody>
        </p:sp>
        <p:sp>
          <p:nvSpPr>
            <p:cNvPr id="400" name="TextBox 399">
              <a:extLst>
                <a:ext uri="{FF2B5EF4-FFF2-40B4-BE49-F238E27FC236}">
                  <a16:creationId xmlns:a16="http://schemas.microsoft.com/office/drawing/2014/main" id="{3B1CEC52-B09C-D64A-96C7-811CA4D64BE7}"/>
                </a:ext>
              </a:extLst>
            </p:cNvPr>
            <p:cNvSpPr txBox="1"/>
            <p:nvPr/>
          </p:nvSpPr>
          <p:spPr>
            <a:xfrm>
              <a:off x="878574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30</a:t>
              </a:r>
            </a:p>
          </p:txBody>
        </p:sp>
        <p:sp>
          <p:nvSpPr>
            <p:cNvPr id="401" name="TextBox 400">
              <a:extLst>
                <a:ext uri="{FF2B5EF4-FFF2-40B4-BE49-F238E27FC236}">
                  <a16:creationId xmlns:a16="http://schemas.microsoft.com/office/drawing/2014/main" id="{6E0AE9DE-F3E2-A843-B014-FA262ADAFCA3}"/>
                </a:ext>
              </a:extLst>
            </p:cNvPr>
            <p:cNvSpPr txBox="1"/>
            <p:nvPr/>
          </p:nvSpPr>
          <p:spPr>
            <a:xfrm>
              <a:off x="9037009"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25</a:t>
              </a:r>
            </a:p>
          </p:txBody>
        </p:sp>
        <p:sp>
          <p:nvSpPr>
            <p:cNvPr id="402" name="TextBox 401">
              <a:extLst>
                <a:ext uri="{FF2B5EF4-FFF2-40B4-BE49-F238E27FC236}">
                  <a16:creationId xmlns:a16="http://schemas.microsoft.com/office/drawing/2014/main" id="{24123E30-612A-AC40-BAF6-DCAF179D549A}"/>
                </a:ext>
              </a:extLst>
            </p:cNvPr>
            <p:cNvSpPr txBox="1"/>
            <p:nvPr/>
          </p:nvSpPr>
          <p:spPr>
            <a:xfrm>
              <a:off x="9271976"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21</a:t>
              </a:r>
            </a:p>
          </p:txBody>
        </p:sp>
        <p:sp>
          <p:nvSpPr>
            <p:cNvPr id="403" name="TextBox 402">
              <a:extLst>
                <a:ext uri="{FF2B5EF4-FFF2-40B4-BE49-F238E27FC236}">
                  <a16:creationId xmlns:a16="http://schemas.microsoft.com/office/drawing/2014/main" id="{8CCDEE4F-EB1B-FE42-9598-A6AA3ACEC6A9}"/>
                </a:ext>
              </a:extLst>
            </p:cNvPr>
            <p:cNvSpPr txBox="1"/>
            <p:nvPr/>
          </p:nvSpPr>
          <p:spPr>
            <a:xfrm>
              <a:off x="9519161"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17</a:t>
              </a:r>
            </a:p>
          </p:txBody>
        </p:sp>
        <p:sp>
          <p:nvSpPr>
            <p:cNvPr id="404" name="TextBox 403">
              <a:extLst>
                <a:ext uri="{FF2B5EF4-FFF2-40B4-BE49-F238E27FC236}">
                  <a16:creationId xmlns:a16="http://schemas.microsoft.com/office/drawing/2014/main" id="{1AE4D792-B635-AF4D-9A09-110A52C5CAF7}"/>
                </a:ext>
              </a:extLst>
            </p:cNvPr>
            <p:cNvSpPr txBox="1"/>
            <p:nvPr/>
          </p:nvSpPr>
          <p:spPr>
            <a:xfrm>
              <a:off x="9764308" y="4938763"/>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15</a:t>
              </a:r>
            </a:p>
          </p:txBody>
        </p:sp>
        <p:sp>
          <p:nvSpPr>
            <p:cNvPr id="405" name="TextBox 404">
              <a:extLst>
                <a:ext uri="{FF2B5EF4-FFF2-40B4-BE49-F238E27FC236}">
                  <a16:creationId xmlns:a16="http://schemas.microsoft.com/office/drawing/2014/main" id="{DF4D8A18-A838-5147-93FA-EA47DB6CABFD}"/>
                </a:ext>
              </a:extLst>
            </p:cNvPr>
            <p:cNvSpPr txBox="1"/>
            <p:nvPr/>
          </p:nvSpPr>
          <p:spPr>
            <a:xfrm>
              <a:off x="10036576"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9</a:t>
              </a:r>
            </a:p>
          </p:txBody>
        </p:sp>
        <p:sp>
          <p:nvSpPr>
            <p:cNvPr id="406" name="TextBox 405">
              <a:extLst>
                <a:ext uri="{FF2B5EF4-FFF2-40B4-BE49-F238E27FC236}">
                  <a16:creationId xmlns:a16="http://schemas.microsoft.com/office/drawing/2014/main" id="{E3C286A1-BCC6-E040-BFE0-B8DEA94B94D8}"/>
                </a:ext>
              </a:extLst>
            </p:cNvPr>
            <p:cNvSpPr txBox="1"/>
            <p:nvPr/>
          </p:nvSpPr>
          <p:spPr>
            <a:xfrm>
              <a:off x="1026745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5</a:t>
              </a:r>
            </a:p>
          </p:txBody>
        </p:sp>
        <p:sp>
          <p:nvSpPr>
            <p:cNvPr id="407" name="TextBox 406">
              <a:extLst>
                <a:ext uri="{FF2B5EF4-FFF2-40B4-BE49-F238E27FC236}">
                  <a16:creationId xmlns:a16="http://schemas.microsoft.com/office/drawing/2014/main" id="{64D58006-409D-E942-BA7E-CAE25B24A683}"/>
                </a:ext>
              </a:extLst>
            </p:cNvPr>
            <p:cNvSpPr txBox="1"/>
            <p:nvPr/>
          </p:nvSpPr>
          <p:spPr>
            <a:xfrm>
              <a:off x="1051669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3</a:t>
              </a:r>
            </a:p>
          </p:txBody>
        </p:sp>
        <p:sp>
          <p:nvSpPr>
            <p:cNvPr id="408" name="TextBox 407">
              <a:extLst>
                <a:ext uri="{FF2B5EF4-FFF2-40B4-BE49-F238E27FC236}">
                  <a16:creationId xmlns:a16="http://schemas.microsoft.com/office/drawing/2014/main" id="{78F5FDA9-7A0C-C140-9152-8B22AAB170DD}"/>
                </a:ext>
              </a:extLst>
            </p:cNvPr>
            <p:cNvSpPr txBox="1"/>
            <p:nvPr/>
          </p:nvSpPr>
          <p:spPr>
            <a:xfrm>
              <a:off x="10757761"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1</a:t>
              </a:r>
            </a:p>
          </p:txBody>
        </p:sp>
        <p:sp>
          <p:nvSpPr>
            <p:cNvPr id="409" name="TextBox 408">
              <a:extLst>
                <a:ext uri="{FF2B5EF4-FFF2-40B4-BE49-F238E27FC236}">
                  <a16:creationId xmlns:a16="http://schemas.microsoft.com/office/drawing/2014/main" id="{CEFFB6A1-34B1-8B49-A98B-435F12968A15}"/>
                </a:ext>
              </a:extLst>
            </p:cNvPr>
            <p:cNvSpPr txBox="1"/>
            <p:nvPr/>
          </p:nvSpPr>
          <p:spPr>
            <a:xfrm>
              <a:off x="11002913"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10" name="TextBox 409">
              <a:extLst>
                <a:ext uri="{FF2B5EF4-FFF2-40B4-BE49-F238E27FC236}">
                  <a16:creationId xmlns:a16="http://schemas.microsoft.com/office/drawing/2014/main" id="{F36E8C10-657E-DE4A-BB9A-28E82DC68892}"/>
                </a:ext>
              </a:extLst>
            </p:cNvPr>
            <p:cNvSpPr txBox="1"/>
            <p:nvPr/>
          </p:nvSpPr>
          <p:spPr>
            <a:xfrm>
              <a:off x="11243979"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11" name="Freeform 410">
              <a:extLst>
                <a:ext uri="{FF2B5EF4-FFF2-40B4-BE49-F238E27FC236}">
                  <a16:creationId xmlns:a16="http://schemas.microsoft.com/office/drawing/2014/main" id="{53E79A0B-996C-5442-A9E7-399BB3980834}"/>
                </a:ext>
              </a:extLst>
            </p:cNvPr>
            <p:cNvSpPr/>
            <p:nvPr/>
          </p:nvSpPr>
          <p:spPr>
            <a:xfrm rot="10800000" flipV="1">
              <a:off x="6684284" y="2093652"/>
              <a:ext cx="49688"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2" name="Freeform 411">
              <a:extLst>
                <a:ext uri="{FF2B5EF4-FFF2-40B4-BE49-F238E27FC236}">
                  <a16:creationId xmlns:a16="http://schemas.microsoft.com/office/drawing/2014/main" id="{D3E8705C-E432-FC41-BC66-8B0C183F6BF4}"/>
                </a:ext>
              </a:extLst>
            </p:cNvPr>
            <p:cNvSpPr/>
            <p:nvPr/>
          </p:nvSpPr>
          <p:spPr>
            <a:xfrm rot="10800000" flipV="1">
              <a:off x="6684284" y="2571426"/>
              <a:ext cx="49688"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3" name="Freeform 412">
              <a:extLst>
                <a:ext uri="{FF2B5EF4-FFF2-40B4-BE49-F238E27FC236}">
                  <a16:creationId xmlns:a16="http://schemas.microsoft.com/office/drawing/2014/main" id="{C9F93859-40CC-7E44-AF74-265665803B07}"/>
                </a:ext>
              </a:extLst>
            </p:cNvPr>
            <p:cNvSpPr/>
            <p:nvPr/>
          </p:nvSpPr>
          <p:spPr>
            <a:xfrm rot="10800000" flipV="1">
              <a:off x="6684284" y="3049200"/>
              <a:ext cx="49688"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4" name="Freeform 413">
              <a:extLst>
                <a:ext uri="{FF2B5EF4-FFF2-40B4-BE49-F238E27FC236}">
                  <a16:creationId xmlns:a16="http://schemas.microsoft.com/office/drawing/2014/main" id="{5542264E-BE36-CC46-BAE0-73B5A0E4D9E2}"/>
                </a:ext>
              </a:extLst>
            </p:cNvPr>
            <p:cNvSpPr/>
            <p:nvPr/>
          </p:nvSpPr>
          <p:spPr>
            <a:xfrm rot="10800000" flipV="1">
              <a:off x="6684284" y="3526974"/>
              <a:ext cx="49688"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5" name="Freeform 414">
              <a:extLst>
                <a:ext uri="{FF2B5EF4-FFF2-40B4-BE49-F238E27FC236}">
                  <a16:creationId xmlns:a16="http://schemas.microsoft.com/office/drawing/2014/main" id="{4137B390-C1B2-0540-9CD0-376AA93C56A1}"/>
                </a:ext>
              </a:extLst>
            </p:cNvPr>
            <p:cNvSpPr/>
            <p:nvPr/>
          </p:nvSpPr>
          <p:spPr>
            <a:xfrm rot="10800000" flipV="1">
              <a:off x="6684284" y="4004748"/>
              <a:ext cx="49688"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6" name="Freeform 415">
              <a:extLst>
                <a:ext uri="{FF2B5EF4-FFF2-40B4-BE49-F238E27FC236}">
                  <a16:creationId xmlns:a16="http://schemas.microsoft.com/office/drawing/2014/main" id="{D984B6FA-5218-8245-B8E9-75A6A0F0C662}"/>
                </a:ext>
              </a:extLst>
            </p:cNvPr>
            <p:cNvSpPr/>
            <p:nvPr/>
          </p:nvSpPr>
          <p:spPr>
            <a:xfrm rot="10800000" flipV="1">
              <a:off x="6684284" y="4486141"/>
              <a:ext cx="49688"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7" name="Freeform 416">
              <a:extLst>
                <a:ext uri="{FF2B5EF4-FFF2-40B4-BE49-F238E27FC236}">
                  <a16:creationId xmlns:a16="http://schemas.microsoft.com/office/drawing/2014/main" id="{8E3289CC-EC68-0141-99E1-46D01ADD0096}"/>
                </a:ext>
              </a:extLst>
            </p:cNvPr>
            <p:cNvSpPr/>
            <p:nvPr/>
          </p:nvSpPr>
          <p:spPr>
            <a:xfrm flipV="1">
              <a:off x="6760260" y="4536816"/>
              <a:ext cx="0" cy="34224"/>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8" name="Freeform 417">
              <a:extLst>
                <a:ext uri="{FF2B5EF4-FFF2-40B4-BE49-F238E27FC236}">
                  <a16:creationId xmlns:a16="http://schemas.microsoft.com/office/drawing/2014/main" id="{93032562-EF9D-7D45-808F-2803A5B728A3}"/>
                </a:ext>
              </a:extLst>
            </p:cNvPr>
            <p:cNvSpPr/>
            <p:nvPr/>
          </p:nvSpPr>
          <p:spPr>
            <a:xfrm flipV="1">
              <a:off x="7002664" y="4536816"/>
              <a:ext cx="0" cy="34224"/>
            </a:xfrm>
            <a:custGeom>
              <a:avLst/>
              <a:gdLst>
                <a:gd name="connsiteX0" fmla="*/ 269 w 0"/>
                <a:gd name="connsiteY0" fmla="*/ 693 h 34224"/>
                <a:gd name="connsiteX1" fmla="*/ 269 w 0"/>
                <a:gd name="connsiteY1" fmla="*/ 34917 h 34224"/>
              </a:gdLst>
              <a:ahLst/>
              <a:cxnLst>
                <a:cxn ang="0">
                  <a:pos x="connsiteX0" y="connsiteY0"/>
                </a:cxn>
                <a:cxn ang="0">
                  <a:pos x="connsiteX1" y="connsiteY1"/>
                </a:cxn>
              </a:cxnLst>
              <a:rect l="l" t="t" r="r" b="b"/>
              <a:pathLst>
                <a:path h="34224">
                  <a:moveTo>
                    <a:pt x="269" y="693"/>
                  </a:moveTo>
                  <a:lnTo>
                    <a:pt x="26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9" name="Freeform 418">
              <a:extLst>
                <a:ext uri="{FF2B5EF4-FFF2-40B4-BE49-F238E27FC236}">
                  <a16:creationId xmlns:a16="http://schemas.microsoft.com/office/drawing/2014/main" id="{03BA1496-AEB3-0B40-AC72-88C1A7E2E861}"/>
                </a:ext>
              </a:extLst>
            </p:cNvPr>
            <p:cNvSpPr/>
            <p:nvPr/>
          </p:nvSpPr>
          <p:spPr>
            <a:xfrm flipV="1">
              <a:off x="7245067" y="4536816"/>
              <a:ext cx="0" cy="34224"/>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0" name="Freeform 419">
              <a:extLst>
                <a:ext uri="{FF2B5EF4-FFF2-40B4-BE49-F238E27FC236}">
                  <a16:creationId xmlns:a16="http://schemas.microsoft.com/office/drawing/2014/main" id="{437BBE48-7516-5844-A24E-9D68D38F027E}"/>
                </a:ext>
              </a:extLst>
            </p:cNvPr>
            <p:cNvSpPr/>
            <p:nvPr/>
          </p:nvSpPr>
          <p:spPr>
            <a:xfrm flipV="1">
              <a:off x="7487471" y="4536816"/>
              <a:ext cx="0" cy="34224"/>
            </a:xfrm>
            <a:custGeom>
              <a:avLst/>
              <a:gdLst>
                <a:gd name="connsiteX0" fmla="*/ 403 w 0"/>
                <a:gd name="connsiteY0" fmla="*/ 693 h 34224"/>
                <a:gd name="connsiteX1" fmla="*/ 403 w 0"/>
                <a:gd name="connsiteY1" fmla="*/ 34917 h 34224"/>
              </a:gdLst>
              <a:ahLst/>
              <a:cxnLst>
                <a:cxn ang="0">
                  <a:pos x="connsiteX0" y="connsiteY0"/>
                </a:cxn>
                <a:cxn ang="0">
                  <a:pos x="connsiteX1" y="connsiteY1"/>
                </a:cxn>
              </a:cxnLst>
              <a:rect l="l" t="t" r="r" b="b"/>
              <a:pathLst>
                <a:path h="34224">
                  <a:moveTo>
                    <a:pt x="403" y="693"/>
                  </a:moveTo>
                  <a:lnTo>
                    <a:pt x="40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1" name="Freeform 420">
              <a:extLst>
                <a:ext uri="{FF2B5EF4-FFF2-40B4-BE49-F238E27FC236}">
                  <a16:creationId xmlns:a16="http://schemas.microsoft.com/office/drawing/2014/main" id="{2E7C5308-0C7F-C346-A7A9-1FC37B19BE30}"/>
                </a:ext>
              </a:extLst>
            </p:cNvPr>
            <p:cNvSpPr/>
            <p:nvPr/>
          </p:nvSpPr>
          <p:spPr>
            <a:xfrm flipV="1">
              <a:off x="7729875" y="4536816"/>
              <a:ext cx="0" cy="34224"/>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2" name="Freeform 421">
              <a:extLst>
                <a:ext uri="{FF2B5EF4-FFF2-40B4-BE49-F238E27FC236}">
                  <a16:creationId xmlns:a16="http://schemas.microsoft.com/office/drawing/2014/main" id="{A79113A1-A469-5848-99FD-A633E5CDCA29}"/>
                </a:ext>
              </a:extLst>
            </p:cNvPr>
            <p:cNvSpPr/>
            <p:nvPr/>
          </p:nvSpPr>
          <p:spPr>
            <a:xfrm flipV="1">
              <a:off x="7972279" y="4536816"/>
              <a:ext cx="0" cy="34224"/>
            </a:xfrm>
            <a:custGeom>
              <a:avLst/>
              <a:gdLst>
                <a:gd name="connsiteX0" fmla="*/ 537 w 0"/>
                <a:gd name="connsiteY0" fmla="*/ 693 h 34224"/>
                <a:gd name="connsiteX1" fmla="*/ 537 w 0"/>
                <a:gd name="connsiteY1" fmla="*/ 34917 h 34224"/>
              </a:gdLst>
              <a:ahLst/>
              <a:cxnLst>
                <a:cxn ang="0">
                  <a:pos x="connsiteX0" y="connsiteY0"/>
                </a:cxn>
                <a:cxn ang="0">
                  <a:pos x="connsiteX1" y="connsiteY1"/>
                </a:cxn>
              </a:cxnLst>
              <a:rect l="l" t="t" r="r" b="b"/>
              <a:pathLst>
                <a:path h="34224">
                  <a:moveTo>
                    <a:pt x="537" y="693"/>
                  </a:moveTo>
                  <a:lnTo>
                    <a:pt x="53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3" name="Freeform 422">
              <a:extLst>
                <a:ext uri="{FF2B5EF4-FFF2-40B4-BE49-F238E27FC236}">
                  <a16:creationId xmlns:a16="http://schemas.microsoft.com/office/drawing/2014/main" id="{B8E73E67-0C6F-BD44-9B4A-6D7C7203E229}"/>
                </a:ext>
              </a:extLst>
            </p:cNvPr>
            <p:cNvSpPr/>
            <p:nvPr/>
          </p:nvSpPr>
          <p:spPr>
            <a:xfrm flipV="1">
              <a:off x="8214683" y="4536816"/>
              <a:ext cx="0" cy="34224"/>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4" name="Freeform 423">
              <a:extLst>
                <a:ext uri="{FF2B5EF4-FFF2-40B4-BE49-F238E27FC236}">
                  <a16:creationId xmlns:a16="http://schemas.microsoft.com/office/drawing/2014/main" id="{36E3BC7A-5266-2F4A-84AF-DAB394A6796A}"/>
                </a:ext>
              </a:extLst>
            </p:cNvPr>
            <p:cNvSpPr/>
            <p:nvPr/>
          </p:nvSpPr>
          <p:spPr>
            <a:xfrm flipV="1">
              <a:off x="8457086" y="4536816"/>
              <a:ext cx="0" cy="34224"/>
            </a:xfrm>
            <a:custGeom>
              <a:avLst/>
              <a:gdLst>
                <a:gd name="connsiteX0" fmla="*/ 671 w 0"/>
                <a:gd name="connsiteY0" fmla="*/ 693 h 34224"/>
                <a:gd name="connsiteX1" fmla="*/ 671 w 0"/>
                <a:gd name="connsiteY1" fmla="*/ 34917 h 34224"/>
              </a:gdLst>
              <a:ahLst/>
              <a:cxnLst>
                <a:cxn ang="0">
                  <a:pos x="connsiteX0" y="connsiteY0"/>
                </a:cxn>
                <a:cxn ang="0">
                  <a:pos x="connsiteX1" y="connsiteY1"/>
                </a:cxn>
              </a:cxnLst>
              <a:rect l="l" t="t" r="r" b="b"/>
              <a:pathLst>
                <a:path h="34224">
                  <a:moveTo>
                    <a:pt x="671" y="693"/>
                  </a:moveTo>
                  <a:lnTo>
                    <a:pt x="67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5" name="Freeform 424">
              <a:extLst>
                <a:ext uri="{FF2B5EF4-FFF2-40B4-BE49-F238E27FC236}">
                  <a16:creationId xmlns:a16="http://schemas.microsoft.com/office/drawing/2014/main" id="{F99A98C3-2006-9C4C-B323-4BF24139A9C6}"/>
                </a:ext>
              </a:extLst>
            </p:cNvPr>
            <p:cNvSpPr/>
            <p:nvPr/>
          </p:nvSpPr>
          <p:spPr>
            <a:xfrm flipV="1">
              <a:off x="8699490" y="4536816"/>
              <a:ext cx="0" cy="34224"/>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6" name="Freeform 425">
              <a:extLst>
                <a:ext uri="{FF2B5EF4-FFF2-40B4-BE49-F238E27FC236}">
                  <a16:creationId xmlns:a16="http://schemas.microsoft.com/office/drawing/2014/main" id="{470B272F-673C-A142-A1EE-71AFEFC79A2D}"/>
                </a:ext>
              </a:extLst>
            </p:cNvPr>
            <p:cNvSpPr/>
            <p:nvPr/>
          </p:nvSpPr>
          <p:spPr>
            <a:xfrm flipV="1">
              <a:off x="8941894" y="4536816"/>
              <a:ext cx="0" cy="34224"/>
            </a:xfrm>
            <a:custGeom>
              <a:avLst/>
              <a:gdLst>
                <a:gd name="connsiteX0" fmla="*/ 805 w 0"/>
                <a:gd name="connsiteY0" fmla="*/ 693 h 34224"/>
                <a:gd name="connsiteX1" fmla="*/ 805 w 0"/>
                <a:gd name="connsiteY1" fmla="*/ 34917 h 34224"/>
              </a:gdLst>
              <a:ahLst/>
              <a:cxnLst>
                <a:cxn ang="0">
                  <a:pos x="connsiteX0" y="connsiteY0"/>
                </a:cxn>
                <a:cxn ang="0">
                  <a:pos x="connsiteX1" y="connsiteY1"/>
                </a:cxn>
              </a:cxnLst>
              <a:rect l="l" t="t" r="r" b="b"/>
              <a:pathLst>
                <a:path h="34224">
                  <a:moveTo>
                    <a:pt x="805" y="693"/>
                  </a:moveTo>
                  <a:lnTo>
                    <a:pt x="80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7" name="Freeform 426">
              <a:extLst>
                <a:ext uri="{FF2B5EF4-FFF2-40B4-BE49-F238E27FC236}">
                  <a16:creationId xmlns:a16="http://schemas.microsoft.com/office/drawing/2014/main" id="{E1B8BC6F-6F4C-7A46-AD73-D1D521D83E9E}"/>
                </a:ext>
              </a:extLst>
            </p:cNvPr>
            <p:cNvSpPr/>
            <p:nvPr/>
          </p:nvSpPr>
          <p:spPr>
            <a:xfrm flipV="1">
              <a:off x="9184298" y="4536816"/>
              <a:ext cx="0" cy="34224"/>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8" name="Freeform 427">
              <a:extLst>
                <a:ext uri="{FF2B5EF4-FFF2-40B4-BE49-F238E27FC236}">
                  <a16:creationId xmlns:a16="http://schemas.microsoft.com/office/drawing/2014/main" id="{016D1E23-6AFF-EE4E-97B2-B45217FB7812}"/>
                </a:ext>
              </a:extLst>
            </p:cNvPr>
            <p:cNvSpPr/>
            <p:nvPr/>
          </p:nvSpPr>
          <p:spPr>
            <a:xfrm flipV="1">
              <a:off x="9426701" y="4536816"/>
              <a:ext cx="0" cy="34224"/>
            </a:xfrm>
            <a:custGeom>
              <a:avLst/>
              <a:gdLst>
                <a:gd name="connsiteX0" fmla="*/ 939 w 0"/>
                <a:gd name="connsiteY0" fmla="*/ 693 h 34224"/>
                <a:gd name="connsiteX1" fmla="*/ 939 w 0"/>
                <a:gd name="connsiteY1" fmla="*/ 34917 h 34224"/>
              </a:gdLst>
              <a:ahLst/>
              <a:cxnLst>
                <a:cxn ang="0">
                  <a:pos x="connsiteX0" y="connsiteY0"/>
                </a:cxn>
                <a:cxn ang="0">
                  <a:pos x="connsiteX1" y="connsiteY1"/>
                </a:cxn>
              </a:cxnLst>
              <a:rect l="l" t="t" r="r" b="b"/>
              <a:pathLst>
                <a:path h="34224">
                  <a:moveTo>
                    <a:pt x="939" y="693"/>
                  </a:moveTo>
                  <a:lnTo>
                    <a:pt x="939"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9" name="Freeform 428">
              <a:extLst>
                <a:ext uri="{FF2B5EF4-FFF2-40B4-BE49-F238E27FC236}">
                  <a16:creationId xmlns:a16="http://schemas.microsoft.com/office/drawing/2014/main" id="{3E7A41DB-D76E-A345-8DB6-D2243F494015}"/>
                </a:ext>
              </a:extLst>
            </p:cNvPr>
            <p:cNvSpPr/>
            <p:nvPr/>
          </p:nvSpPr>
          <p:spPr>
            <a:xfrm flipV="1">
              <a:off x="9669105" y="4536816"/>
              <a:ext cx="0" cy="34224"/>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0" name="Freeform 429">
              <a:extLst>
                <a:ext uri="{FF2B5EF4-FFF2-40B4-BE49-F238E27FC236}">
                  <a16:creationId xmlns:a16="http://schemas.microsoft.com/office/drawing/2014/main" id="{B54CA483-DA13-BC4A-B1B2-1C55ABE82C13}"/>
                </a:ext>
              </a:extLst>
            </p:cNvPr>
            <p:cNvSpPr/>
            <p:nvPr/>
          </p:nvSpPr>
          <p:spPr>
            <a:xfrm flipV="1">
              <a:off x="9911509" y="4536816"/>
              <a:ext cx="0" cy="34224"/>
            </a:xfrm>
            <a:custGeom>
              <a:avLst/>
              <a:gdLst>
                <a:gd name="connsiteX0" fmla="*/ 1073 w 0"/>
                <a:gd name="connsiteY0" fmla="*/ 693 h 34224"/>
                <a:gd name="connsiteX1" fmla="*/ 1073 w 0"/>
                <a:gd name="connsiteY1" fmla="*/ 34917 h 34224"/>
              </a:gdLst>
              <a:ahLst/>
              <a:cxnLst>
                <a:cxn ang="0">
                  <a:pos x="connsiteX0" y="connsiteY0"/>
                </a:cxn>
                <a:cxn ang="0">
                  <a:pos x="connsiteX1" y="connsiteY1"/>
                </a:cxn>
              </a:cxnLst>
              <a:rect l="l" t="t" r="r" b="b"/>
              <a:pathLst>
                <a:path h="34224">
                  <a:moveTo>
                    <a:pt x="1073" y="693"/>
                  </a:moveTo>
                  <a:lnTo>
                    <a:pt x="1073"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1" name="Freeform 430">
              <a:extLst>
                <a:ext uri="{FF2B5EF4-FFF2-40B4-BE49-F238E27FC236}">
                  <a16:creationId xmlns:a16="http://schemas.microsoft.com/office/drawing/2014/main" id="{171C456E-C82C-C446-98A0-0D45A36D511C}"/>
                </a:ext>
              </a:extLst>
            </p:cNvPr>
            <p:cNvSpPr/>
            <p:nvPr/>
          </p:nvSpPr>
          <p:spPr>
            <a:xfrm flipV="1">
              <a:off x="10153913" y="4536816"/>
              <a:ext cx="0" cy="34224"/>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2" name="Freeform 431">
              <a:extLst>
                <a:ext uri="{FF2B5EF4-FFF2-40B4-BE49-F238E27FC236}">
                  <a16:creationId xmlns:a16="http://schemas.microsoft.com/office/drawing/2014/main" id="{C4D4ED80-5088-2349-9A8B-CC21AB5FE84B}"/>
                </a:ext>
              </a:extLst>
            </p:cNvPr>
            <p:cNvSpPr/>
            <p:nvPr/>
          </p:nvSpPr>
          <p:spPr>
            <a:xfrm flipV="1">
              <a:off x="10396317" y="4536816"/>
              <a:ext cx="0" cy="34224"/>
            </a:xfrm>
            <a:custGeom>
              <a:avLst/>
              <a:gdLst>
                <a:gd name="connsiteX0" fmla="*/ 1207 w 0"/>
                <a:gd name="connsiteY0" fmla="*/ 693 h 34224"/>
                <a:gd name="connsiteX1" fmla="*/ 1207 w 0"/>
                <a:gd name="connsiteY1" fmla="*/ 34917 h 34224"/>
              </a:gdLst>
              <a:ahLst/>
              <a:cxnLst>
                <a:cxn ang="0">
                  <a:pos x="connsiteX0" y="connsiteY0"/>
                </a:cxn>
                <a:cxn ang="0">
                  <a:pos x="connsiteX1" y="connsiteY1"/>
                </a:cxn>
              </a:cxnLst>
              <a:rect l="l" t="t" r="r" b="b"/>
              <a:pathLst>
                <a:path h="34224">
                  <a:moveTo>
                    <a:pt x="1207" y="693"/>
                  </a:moveTo>
                  <a:lnTo>
                    <a:pt x="1207"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3" name="Freeform 432">
              <a:extLst>
                <a:ext uri="{FF2B5EF4-FFF2-40B4-BE49-F238E27FC236}">
                  <a16:creationId xmlns:a16="http://schemas.microsoft.com/office/drawing/2014/main" id="{29762B70-D94A-D24B-9384-1ED16E9A4993}"/>
                </a:ext>
              </a:extLst>
            </p:cNvPr>
            <p:cNvSpPr/>
            <p:nvPr/>
          </p:nvSpPr>
          <p:spPr>
            <a:xfrm flipV="1">
              <a:off x="10638720" y="4536816"/>
              <a:ext cx="0" cy="34224"/>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4" name="Freeform 433">
              <a:extLst>
                <a:ext uri="{FF2B5EF4-FFF2-40B4-BE49-F238E27FC236}">
                  <a16:creationId xmlns:a16="http://schemas.microsoft.com/office/drawing/2014/main" id="{FD6AE289-2F2D-6344-A7D2-279A07E9037E}"/>
                </a:ext>
              </a:extLst>
            </p:cNvPr>
            <p:cNvSpPr/>
            <p:nvPr/>
          </p:nvSpPr>
          <p:spPr>
            <a:xfrm flipV="1">
              <a:off x="10881124" y="4536816"/>
              <a:ext cx="0" cy="34224"/>
            </a:xfrm>
            <a:custGeom>
              <a:avLst/>
              <a:gdLst>
                <a:gd name="connsiteX0" fmla="*/ 1341 w 0"/>
                <a:gd name="connsiteY0" fmla="*/ 693 h 34224"/>
                <a:gd name="connsiteX1" fmla="*/ 1341 w 0"/>
                <a:gd name="connsiteY1" fmla="*/ 34917 h 34224"/>
              </a:gdLst>
              <a:ahLst/>
              <a:cxnLst>
                <a:cxn ang="0">
                  <a:pos x="connsiteX0" y="connsiteY0"/>
                </a:cxn>
                <a:cxn ang="0">
                  <a:pos x="connsiteX1" y="connsiteY1"/>
                </a:cxn>
              </a:cxnLst>
              <a:rect l="l" t="t" r="r" b="b"/>
              <a:pathLst>
                <a:path h="34224">
                  <a:moveTo>
                    <a:pt x="1341" y="693"/>
                  </a:moveTo>
                  <a:lnTo>
                    <a:pt x="1341"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5" name="Freeform 434">
              <a:extLst>
                <a:ext uri="{FF2B5EF4-FFF2-40B4-BE49-F238E27FC236}">
                  <a16:creationId xmlns:a16="http://schemas.microsoft.com/office/drawing/2014/main" id="{2CAC57DB-901A-4B45-A255-BF14C2E05C2E}"/>
                </a:ext>
              </a:extLst>
            </p:cNvPr>
            <p:cNvSpPr/>
            <p:nvPr/>
          </p:nvSpPr>
          <p:spPr>
            <a:xfrm flipV="1">
              <a:off x="11123528" y="4536816"/>
              <a:ext cx="0" cy="34224"/>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6" name="Freeform 435">
              <a:extLst>
                <a:ext uri="{FF2B5EF4-FFF2-40B4-BE49-F238E27FC236}">
                  <a16:creationId xmlns:a16="http://schemas.microsoft.com/office/drawing/2014/main" id="{BD699C59-E2FB-D14A-9ECF-A04F0002246F}"/>
                </a:ext>
              </a:extLst>
            </p:cNvPr>
            <p:cNvSpPr/>
            <p:nvPr/>
          </p:nvSpPr>
          <p:spPr>
            <a:xfrm flipV="1">
              <a:off x="11365932" y="4536816"/>
              <a:ext cx="0" cy="34224"/>
            </a:xfrm>
            <a:custGeom>
              <a:avLst/>
              <a:gdLst>
                <a:gd name="connsiteX0" fmla="*/ 1475 w 0"/>
                <a:gd name="connsiteY0" fmla="*/ 693 h 34224"/>
                <a:gd name="connsiteX1" fmla="*/ 1475 w 0"/>
                <a:gd name="connsiteY1" fmla="*/ 34917 h 34224"/>
              </a:gdLst>
              <a:ahLst/>
              <a:cxnLst>
                <a:cxn ang="0">
                  <a:pos x="connsiteX0" y="connsiteY0"/>
                </a:cxn>
                <a:cxn ang="0">
                  <a:pos x="connsiteX1" y="connsiteY1"/>
                </a:cxn>
              </a:cxnLst>
              <a:rect l="l" t="t" r="r" b="b"/>
              <a:pathLst>
                <a:path h="34224">
                  <a:moveTo>
                    <a:pt x="1475" y="693"/>
                  </a:moveTo>
                  <a:lnTo>
                    <a:pt x="1475"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7" name="Freeform 436">
              <a:extLst>
                <a:ext uri="{FF2B5EF4-FFF2-40B4-BE49-F238E27FC236}">
                  <a16:creationId xmlns:a16="http://schemas.microsoft.com/office/drawing/2014/main" id="{C5C940CA-E2CD-9644-B9AF-98EB8618ACDC}"/>
                </a:ext>
              </a:extLst>
            </p:cNvPr>
            <p:cNvSpPr/>
            <p:nvPr/>
          </p:nvSpPr>
          <p:spPr>
            <a:xfrm flipV="1">
              <a:off x="11608336" y="4536816"/>
              <a:ext cx="0" cy="34224"/>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3613" cap="flat">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8" name="TextBox 437">
              <a:extLst>
                <a:ext uri="{FF2B5EF4-FFF2-40B4-BE49-F238E27FC236}">
                  <a16:creationId xmlns:a16="http://schemas.microsoft.com/office/drawing/2014/main" id="{0DC28CFB-B5EB-2C44-899C-07B47FCAC966}"/>
                </a:ext>
              </a:extLst>
            </p:cNvPr>
            <p:cNvSpPr txBox="1"/>
            <p:nvPr/>
          </p:nvSpPr>
          <p:spPr>
            <a:xfrm>
              <a:off x="11449907" y="452357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60</a:t>
              </a:r>
            </a:p>
          </p:txBody>
        </p:sp>
        <p:sp>
          <p:nvSpPr>
            <p:cNvPr id="439" name="TextBox 438">
              <a:extLst>
                <a:ext uri="{FF2B5EF4-FFF2-40B4-BE49-F238E27FC236}">
                  <a16:creationId xmlns:a16="http://schemas.microsoft.com/office/drawing/2014/main" id="{8B736DCB-1129-3341-9BC3-08E41A577517}"/>
                </a:ext>
              </a:extLst>
            </p:cNvPr>
            <p:cNvSpPr txBox="1"/>
            <p:nvPr/>
          </p:nvSpPr>
          <p:spPr>
            <a:xfrm>
              <a:off x="11480556" y="51345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A857"/>
                  </a:solidFill>
                  <a:effectLst/>
                  <a:uLnTx/>
                  <a:uFillTx/>
                  <a:latin typeface="Arial"/>
                  <a:ea typeface="+mn-ea"/>
                  <a:cs typeface="Arial"/>
                  <a:sym typeface="Arial"/>
                  <a:rtl val="0"/>
                </a:rPr>
                <a:t>0</a:t>
              </a:r>
            </a:p>
          </p:txBody>
        </p:sp>
        <p:sp>
          <p:nvSpPr>
            <p:cNvPr id="440" name="TextBox 439">
              <a:extLst>
                <a:ext uri="{FF2B5EF4-FFF2-40B4-BE49-F238E27FC236}">
                  <a16:creationId xmlns:a16="http://schemas.microsoft.com/office/drawing/2014/main" id="{CB482B0E-8728-134C-97A0-0B2857358FAA}"/>
                </a:ext>
              </a:extLst>
            </p:cNvPr>
            <p:cNvSpPr txBox="1"/>
            <p:nvPr/>
          </p:nvSpPr>
          <p:spPr>
            <a:xfrm>
              <a:off x="11480556" y="4938763"/>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23F88"/>
                  </a:solidFill>
                  <a:effectLst/>
                  <a:uLnTx/>
                  <a:uFillTx/>
                  <a:latin typeface="Arial"/>
                  <a:ea typeface="+mn-ea"/>
                  <a:cs typeface="Arial"/>
                  <a:sym typeface="Arial"/>
                  <a:rtl val="0"/>
                </a:rPr>
                <a:t>0</a:t>
              </a:r>
            </a:p>
          </p:txBody>
        </p:sp>
        <p:sp>
          <p:nvSpPr>
            <p:cNvPr id="441" name="TextBox 440">
              <a:extLst>
                <a:ext uri="{FF2B5EF4-FFF2-40B4-BE49-F238E27FC236}">
                  <a16:creationId xmlns:a16="http://schemas.microsoft.com/office/drawing/2014/main" id="{146119B2-E90B-0F45-B80B-3F17868AA4E4}"/>
                </a:ext>
              </a:extLst>
            </p:cNvPr>
            <p:cNvSpPr txBox="1"/>
            <p:nvPr/>
          </p:nvSpPr>
          <p:spPr>
            <a:xfrm>
              <a:off x="6391817" y="1974066"/>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1.0</a:t>
              </a:r>
            </a:p>
          </p:txBody>
        </p:sp>
        <p:sp>
          <p:nvSpPr>
            <p:cNvPr id="442" name="TextBox 441">
              <a:extLst>
                <a:ext uri="{FF2B5EF4-FFF2-40B4-BE49-F238E27FC236}">
                  <a16:creationId xmlns:a16="http://schemas.microsoft.com/office/drawing/2014/main" id="{E70F6372-3FA8-9D42-981D-058C8991A275}"/>
                </a:ext>
              </a:extLst>
            </p:cNvPr>
            <p:cNvSpPr txBox="1"/>
            <p:nvPr/>
          </p:nvSpPr>
          <p:spPr>
            <a:xfrm>
              <a:off x="6391817" y="2451841"/>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0.8</a:t>
              </a:r>
            </a:p>
          </p:txBody>
        </p:sp>
        <p:sp>
          <p:nvSpPr>
            <p:cNvPr id="443" name="TextBox 442">
              <a:extLst>
                <a:ext uri="{FF2B5EF4-FFF2-40B4-BE49-F238E27FC236}">
                  <a16:creationId xmlns:a16="http://schemas.microsoft.com/office/drawing/2014/main" id="{8697CAB5-6733-C143-A50E-827CA9E53012}"/>
                </a:ext>
              </a:extLst>
            </p:cNvPr>
            <p:cNvSpPr txBox="1"/>
            <p:nvPr/>
          </p:nvSpPr>
          <p:spPr>
            <a:xfrm>
              <a:off x="6391817" y="2929614"/>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0.6</a:t>
              </a:r>
            </a:p>
          </p:txBody>
        </p:sp>
        <p:sp>
          <p:nvSpPr>
            <p:cNvPr id="444" name="TextBox 443">
              <a:extLst>
                <a:ext uri="{FF2B5EF4-FFF2-40B4-BE49-F238E27FC236}">
                  <a16:creationId xmlns:a16="http://schemas.microsoft.com/office/drawing/2014/main" id="{A58F40CC-271C-7345-91AD-8E53341B608E}"/>
                </a:ext>
              </a:extLst>
            </p:cNvPr>
            <p:cNvSpPr txBox="1"/>
            <p:nvPr/>
          </p:nvSpPr>
          <p:spPr>
            <a:xfrm>
              <a:off x="6391817" y="3407389"/>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0.4</a:t>
              </a:r>
            </a:p>
          </p:txBody>
        </p:sp>
        <p:sp>
          <p:nvSpPr>
            <p:cNvPr id="445" name="TextBox 444">
              <a:extLst>
                <a:ext uri="{FF2B5EF4-FFF2-40B4-BE49-F238E27FC236}">
                  <a16:creationId xmlns:a16="http://schemas.microsoft.com/office/drawing/2014/main" id="{5ACB376D-BFC9-3449-A17E-D232062C3590}"/>
                </a:ext>
              </a:extLst>
            </p:cNvPr>
            <p:cNvSpPr txBox="1"/>
            <p:nvPr/>
          </p:nvSpPr>
          <p:spPr>
            <a:xfrm>
              <a:off x="6391817" y="3885162"/>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0.2</a:t>
              </a:r>
            </a:p>
          </p:txBody>
        </p:sp>
        <p:sp>
          <p:nvSpPr>
            <p:cNvPr id="446" name="TextBox 445">
              <a:extLst>
                <a:ext uri="{FF2B5EF4-FFF2-40B4-BE49-F238E27FC236}">
                  <a16:creationId xmlns:a16="http://schemas.microsoft.com/office/drawing/2014/main" id="{13341CF7-08A8-5C47-8334-9DAE97D87E49}"/>
                </a:ext>
              </a:extLst>
            </p:cNvPr>
            <p:cNvSpPr txBox="1"/>
            <p:nvPr/>
          </p:nvSpPr>
          <p:spPr>
            <a:xfrm>
              <a:off x="6391817" y="4362937"/>
              <a:ext cx="360996"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91434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D4F53"/>
                  </a:solidFill>
                  <a:effectLst/>
                  <a:uLnTx/>
                  <a:uFillTx/>
                  <a:latin typeface="Arial"/>
                  <a:ea typeface="+mn-ea"/>
                  <a:cs typeface="Arial"/>
                  <a:sym typeface="Arial"/>
                  <a:rtl val="0"/>
                </a:rPr>
                <a:t>0.0</a:t>
              </a:r>
            </a:p>
          </p:txBody>
        </p:sp>
      </p:grpSp>
      <p:grpSp>
        <p:nvGrpSpPr>
          <p:cNvPr id="972" name="object 2">
            <a:extLst>
              <a:ext uri="{FF2B5EF4-FFF2-40B4-BE49-F238E27FC236}">
                <a16:creationId xmlns:a16="http://schemas.microsoft.com/office/drawing/2014/main" id="{2F0019CA-E30B-E749-A467-4A3274634338}"/>
              </a:ext>
            </a:extLst>
          </p:cNvPr>
          <p:cNvGrpSpPr>
            <a:grpSpLocks/>
          </p:cNvGrpSpPr>
          <p:nvPr/>
        </p:nvGrpSpPr>
        <p:grpSpPr>
          <a:xfrm>
            <a:off x="7012513" y="2490289"/>
            <a:ext cx="4242816" cy="1280160"/>
            <a:chOff x="1296793" y="685340"/>
            <a:chExt cx="6927215" cy="1895475"/>
          </a:xfrm>
        </p:grpSpPr>
        <p:sp>
          <p:nvSpPr>
            <p:cNvPr id="973" name="object 3">
              <a:extLst>
                <a:ext uri="{FF2B5EF4-FFF2-40B4-BE49-F238E27FC236}">
                  <a16:creationId xmlns:a16="http://schemas.microsoft.com/office/drawing/2014/main" id="{78F48F8A-5BD2-9D43-94B8-298953C8F399}"/>
                </a:ext>
              </a:extLst>
            </p:cNvPr>
            <p:cNvSpPr/>
            <p:nvPr/>
          </p:nvSpPr>
          <p:spPr>
            <a:xfrm>
              <a:off x="1312668" y="701215"/>
              <a:ext cx="6854190" cy="1822450"/>
            </a:xfrm>
            <a:custGeom>
              <a:avLst/>
              <a:gdLst/>
              <a:ahLst/>
              <a:cxnLst/>
              <a:rect l="l" t="t" r="r" b="b"/>
              <a:pathLst>
                <a:path w="6854190" h="1822450">
                  <a:moveTo>
                    <a:pt x="0" y="0"/>
                  </a:moveTo>
                  <a:lnTo>
                    <a:pt x="237871" y="0"/>
                  </a:lnTo>
                  <a:lnTo>
                    <a:pt x="237871" y="54228"/>
                  </a:lnTo>
                  <a:lnTo>
                    <a:pt x="246507" y="54228"/>
                  </a:lnTo>
                  <a:lnTo>
                    <a:pt x="246507" y="108585"/>
                  </a:lnTo>
                  <a:lnTo>
                    <a:pt x="311277" y="108585"/>
                  </a:lnTo>
                  <a:lnTo>
                    <a:pt x="311277" y="162941"/>
                  </a:lnTo>
                  <a:lnTo>
                    <a:pt x="449706" y="162941"/>
                  </a:lnTo>
                  <a:lnTo>
                    <a:pt x="449706" y="218059"/>
                  </a:lnTo>
                  <a:lnTo>
                    <a:pt x="475615" y="218059"/>
                  </a:lnTo>
                  <a:lnTo>
                    <a:pt x="475615" y="273304"/>
                  </a:lnTo>
                  <a:lnTo>
                    <a:pt x="488695" y="273304"/>
                  </a:lnTo>
                  <a:lnTo>
                    <a:pt x="488695" y="328549"/>
                  </a:lnTo>
                  <a:lnTo>
                    <a:pt x="601091" y="328549"/>
                  </a:lnTo>
                  <a:lnTo>
                    <a:pt x="601091" y="383794"/>
                  </a:lnTo>
                  <a:lnTo>
                    <a:pt x="622681" y="383794"/>
                  </a:lnTo>
                  <a:lnTo>
                    <a:pt x="622681" y="439039"/>
                  </a:lnTo>
                  <a:lnTo>
                    <a:pt x="947038" y="439039"/>
                  </a:lnTo>
                  <a:lnTo>
                    <a:pt x="947038" y="494284"/>
                  </a:lnTo>
                  <a:lnTo>
                    <a:pt x="1029208" y="494284"/>
                  </a:lnTo>
                  <a:lnTo>
                    <a:pt x="1029208" y="549529"/>
                  </a:lnTo>
                  <a:lnTo>
                    <a:pt x="1163193" y="549529"/>
                  </a:lnTo>
                  <a:lnTo>
                    <a:pt x="1163193" y="604774"/>
                  </a:lnTo>
                  <a:lnTo>
                    <a:pt x="1232408" y="604774"/>
                  </a:lnTo>
                  <a:lnTo>
                    <a:pt x="1232408" y="660019"/>
                  </a:lnTo>
                  <a:lnTo>
                    <a:pt x="1396746" y="660019"/>
                  </a:lnTo>
                  <a:lnTo>
                    <a:pt x="1396746" y="715264"/>
                  </a:lnTo>
                  <a:lnTo>
                    <a:pt x="1556766" y="715264"/>
                  </a:lnTo>
                  <a:lnTo>
                    <a:pt x="1556766" y="770382"/>
                  </a:lnTo>
                  <a:lnTo>
                    <a:pt x="1638935" y="770382"/>
                  </a:lnTo>
                  <a:lnTo>
                    <a:pt x="1638935" y="825627"/>
                  </a:lnTo>
                  <a:lnTo>
                    <a:pt x="1712468" y="825627"/>
                  </a:lnTo>
                  <a:lnTo>
                    <a:pt x="1712468" y="880872"/>
                  </a:lnTo>
                  <a:lnTo>
                    <a:pt x="1876806" y="880872"/>
                  </a:lnTo>
                  <a:lnTo>
                    <a:pt x="1876806" y="936116"/>
                  </a:lnTo>
                  <a:lnTo>
                    <a:pt x="1907032" y="936116"/>
                  </a:lnTo>
                  <a:lnTo>
                    <a:pt x="1907032" y="991362"/>
                  </a:lnTo>
                  <a:lnTo>
                    <a:pt x="2010791" y="991362"/>
                  </a:lnTo>
                  <a:lnTo>
                    <a:pt x="2010791" y="1046607"/>
                  </a:lnTo>
                  <a:lnTo>
                    <a:pt x="2058416" y="1046607"/>
                  </a:lnTo>
                  <a:lnTo>
                    <a:pt x="2058416" y="1101852"/>
                  </a:lnTo>
                  <a:lnTo>
                    <a:pt x="2166493" y="1101852"/>
                  </a:lnTo>
                  <a:lnTo>
                    <a:pt x="2166493" y="1157097"/>
                  </a:lnTo>
                  <a:lnTo>
                    <a:pt x="2516759" y="1157097"/>
                  </a:lnTo>
                  <a:lnTo>
                    <a:pt x="2516759" y="1213739"/>
                  </a:lnTo>
                  <a:lnTo>
                    <a:pt x="2737358" y="1213739"/>
                  </a:lnTo>
                  <a:lnTo>
                    <a:pt x="2737358" y="1270254"/>
                  </a:lnTo>
                  <a:lnTo>
                    <a:pt x="2763266" y="1270254"/>
                  </a:lnTo>
                  <a:lnTo>
                    <a:pt x="2763266" y="1326896"/>
                  </a:lnTo>
                  <a:lnTo>
                    <a:pt x="2867025" y="1326896"/>
                  </a:lnTo>
                  <a:lnTo>
                    <a:pt x="2867025" y="1383538"/>
                  </a:lnTo>
                  <a:lnTo>
                    <a:pt x="3351403" y="1383538"/>
                  </a:lnTo>
                  <a:lnTo>
                    <a:pt x="3351403" y="1441704"/>
                  </a:lnTo>
                  <a:lnTo>
                    <a:pt x="3398901" y="1441704"/>
                  </a:lnTo>
                  <a:lnTo>
                    <a:pt x="3398901" y="1501775"/>
                  </a:lnTo>
                  <a:lnTo>
                    <a:pt x="3481070" y="1501775"/>
                  </a:lnTo>
                  <a:lnTo>
                    <a:pt x="3481070" y="1563624"/>
                  </a:lnTo>
                  <a:lnTo>
                    <a:pt x="3801110" y="1563624"/>
                  </a:lnTo>
                  <a:lnTo>
                    <a:pt x="3801110" y="1630045"/>
                  </a:lnTo>
                  <a:lnTo>
                    <a:pt x="3948176" y="1630045"/>
                  </a:lnTo>
                  <a:lnTo>
                    <a:pt x="3948176" y="1698879"/>
                  </a:lnTo>
                  <a:lnTo>
                    <a:pt x="5176266" y="1698879"/>
                  </a:lnTo>
                  <a:lnTo>
                    <a:pt x="5176266" y="1821942"/>
                  </a:lnTo>
                  <a:lnTo>
                    <a:pt x="6854063" y="1821942"/>
                  </a:lnTo>
                </a:path>
              </a:pathLst>
            </a:custGeom>
            <a:ln w="3175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4" name="object 4">
              <a:extLst>
                <a:ext uri="{FF2B5EF4-FFF2-40B4-BE49-F238E27FC236}">
                  <a16:creationId xmlns:a16="http://schemas.microsoft.com/office/drawing/2014/main" id="{F3C99180-51F7-274A-9090-51E3C40EF5EB}"/>
                </a:ext>
              </a:extLst>
            </p:cNvPr>
            <p:cNvSpPr/>
            <p:nvPr/>
          </p:nvSpPr>
          <p:spPr>
            <a:xfrm>
              <a:off x="1657727" y="864156"/>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5" name="object 5">
              <a:extLst>
                <a:ext uri="{FF2B5EF4-FFF2-40B4-BE49-F238E27FC236}">
                  <a16:creationId xmlns:a16="http://schemas.microsoft.com/office/drawing/2014/main" id="{70FA1857-B1AA-4441-A1C9-20845EA3832C}"/>
                </a:ext>
              </a:extLst>
            </p:cNvPr>
            <p:cNvSpPr/>
            <p:nvPr/>
          </p:nvSpPr>
          <p:spPr>
            <a:xfrm>
              <a:off x="1714877" y="807006"/>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6" name="object 6">
              <a:extLst>
                <a:ext uri="{FF2B5EF4-FFF2-40B4-BE49-F238E27FC236}">
                  <a16:creationId xmlns:a16="http://schemas.microsoft.com/office/drawing/2014/main" id="{3ADEA309-6A38-0B4C-BF29-D77A6E1FBF89}"/>
                </a:ext>
              </a:extLst>
            </p:cNvPr>
            <p:cNvSpPr/>
            <p:nvPr/>
          </p:nvSpPr>
          <p:spPr>
            <a:xfrm>
              <a:off x="3668518" y="1858312"/>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7" name="object 7">
              <a:extLst>
                <a:ext uri="{FF2B5EF4-FFF2-40B4-BE49-F238E27FC236}">
                  <a16:creationId xmlns:a16="http://schemas.microsoft.com/office/drawing/2014/main" id="{47FB1E3B-0AE5-3C49-A719-C4973E4B24B9}"/>
                </a:ext>
              </a:extLst>
            </p:cNvPr>
            <p:cNvSpPr/>
            <p:nvPr/>
          </p:nvSpPr>
          <p:spPr>
            <a:xfrm>
              <a:off x="3725668" y="1801162"/>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8" name="object 8">
              <a:extLst>
                <a:ext uri="{FF2B5EF4-FFF2-40B4-BE49-F238E27FC236}">
                  <a16:creationId xmlns:a16="http://schemas.microsoft.com/office/drawing/2014/main" id="{75E01F18-F01F-F049-9058-B374A72E3433}"/>
                </a:ext>
              </a:extLst>
            </p:cNvPr>
            <p:cNvSpPr/>
            <p:nvPr/>
          </p:nvSpPr>
          <p:spPr>
            <a:xfrm>
              <a:off x="4412230" y="2084753"/>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9" name="object 9">
              <a:extLst>
                <a:ext uri="{FF2B5EF4-FFF2-40B4-BE49-F238E27FC236}">
                  <a16:creationId xmlns:a16="http://schemas.microsoft.com/office/drawing/2014/main" id="{57E66DCC-7CBC-9C41-A243-50C1C3AB04B2}"/>
                </a:ext>
              </a:extLst>
            </p:cNvPr>
            <p:cNvSpPr/>
            <p:nvPr/>
          </p:nvSpPr>
          <p:spPr>
            <a:xfrm>
              <a:off x="4469380" y="2027603"/>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0" name="object 10">
              <a:extLst>
                <a:ext uri="{FF2B5EF4-FFF2-40B4-BE49-F238E27FC236}">
                  <a16:creationId xmlns:a16="http://schemas.microsoft.com/office/drawing/2014/main" id="{42578662-631E-D34B-AF92-CDBF0026CD42}"/>
                </a:ext>
              </a:extLst>
            </p:cNvPr>
            <p:cNvSpPr/>
            <p:nvPr/>
          </p:nvSpPr>
          <p:spPr>
            <a:xfrm>
              <a:off x="4632829" y="214291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1" name="object 11">
              <a:extLst>
                <a:ext uri="{FF2B5EF4-FFF2-40B4-BE49-F238E27FC236}">
                  <a16:creationId xmlns:a16="http://schemas.microsoft.com/office/drawing/2014/main" id="{A684CBA9-A8CC-9049-B9B0-9977027B6621}"/>
                </a:ext>
              </a:extLst>
            </p:cNvPr>
            <p:cNvSpPr/>
            <p:nvPr/>
          </p:nvSpPr>
          <p:spPr>
            <a:xfrm>
              <a:off x="4689979" y="208576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2" name="object 12">
              <a:extLst>
                <a:ext uri="{FF2B5EF4-FFF2-40B4-BE49-F238E27FC236}">
                  <a16:creationId xmlns:a16="http://schemas.microsoft.com/office/drawing/2014/main" id="{26E40333-871A-4740-B354-5CA3CD07C76D}"/>
                </a:ext>
              </a:extLst>
            </p:cNvPr>
            <p:cNvSpPr/>
            <p:nvPr/>
          </p:nvSpPr>
          <p:spPr>
            <a:xfrm>
              <a:off x="4714998" y="2202990"/>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3" name="object 13">
              <a:extLst>
                <a:ext uri="{FF2B5EF4-FFF2-40B4-BE49-F238E27FC236}">
                  <a16:creationId xmlns:a16="http://schemas.microsoft.com/office/drawing/2014/main" id="{60AA90CE-D818-BF46-9A49-6242B236E0D3}"/>
                </a:ext>
              </a:extLst>
            </p:cNvPr>
            <p:cNvSpPr/>
            <p:nvPr/>
          </p:nvSpPr>
          <p:spPr>
            <a:xfrm>
              <a:off x="4772148" y="2145840"/>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4" name="object 14">
              <a:extLst>
                <a:ext uri="{FF2B5EF4-FFF2-40B4-BE49-F238E27FC236}">
                  <a16:creationId xmlns:a16="http://schemas.microsoft.com/office/drawing/2014/main" id="{C476236A-1680-6C4E-9098-0BAA2C37C33A}"/>
                </a:ext>
              </a:extLst>
            </p:cNvPr>
            <p:cNvSpPr/>
            <p:nvPr/>
          </p:nvSpPr>
          <p:spPr>
            <a:xfrm>
              <a:off x="4848983" y="226483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5" name="object 15">
              <a:extLst>
                <a:ext uri="{FF2B5EF4-FFF2-40B4-BE49-F238E27FC236}">
                  <a16:creationId xmlns:a16="http://schemas.microsoft.com/office/drawing/2014/main" id="{40EF938F-AB94-014D-A460-716B4A87FC77}"/>
                </a:ext>
              </a:extLst>
            </p:cNvPr>
            <p:cNvSpPr/>
            <p:nvPr/>
          </p:nvSpPr>
          <p:spPr>
            <a:xfrm>
              <a:off x="4906133" y="220768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6" name="object 16">
              <a:extLst>
                <a:ext uri="{FF2B5EF4-FFF2-40B4-BE49-F238E27FC236}">
                  <a16:creationId xmlns:a16="http://schemas.microsoft.com/office/drawing/2014/main" id="{FF7649CE-ADF5-D247-B27D-66542D722F94}"/>
                </a:ext>
              </a:extLst>
            </p:cNvPr>
            <p:cNvSpPr/>
            <p:nvPr/>
          </p:nvSpPr>
          <p:spPr>
            <a:xfrm>
              <a:off x="5052310" y="2264839"/>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7" name="object 17">
              <a:extLst>
                <a:ext uri="{FF2B5EF4-FFF2-40B4-BE49-F238E27FC236}">
                  <a16:creationId xmlns:a16="http://schemas.microsoft.com/office/drawing/2014/main" id="{7930C0C2-6019-434D-9CCF-9CC296C5A514}"/>
                </a:ext>
              </a:extLst>
            </p:cNvPr>
            <p:cNvSpPr/>
            <p:nvPr/>
          </p:nvSpPr>
          <p:spPr>
            <a:xfrm>
              <a:off x="5109460" y="2207689"/>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8" name="object 18">
              <a:extLst>
                <a:ext uri="{FF2B5EF4-FFF2-40B4-BE49-F238E27FC236}">
                  <a16:creationId xmlns:a16="http://schemas.microsoft.com/office/drawing/2014/main" id="{85F2F44E-4B54-4447-82F4-CA3F66539891}"/>
                </a:ext>
              </a:extLst>
            </p:cNvPr>
            <p:cNvSpPr/>
            <p:nvPr/>
          </p:nvSpPr>
          <p:spPr>
            <a:xfrm>
              <a:off x="5169023" y="2331260"/>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9" name="object 19">
              <a:extLst>
                <a:ext uri="{FF2B5EF4-FFF2-40B4-BE49-F238E27FC236}">
                  <a16:creationId xmlns:a16="http://schemas.microsoft.com/office/drawing/2014/main" id="{DCB9F9EE-E089-D542-B5E1-F906365FC5FD}"/>
                </a:ext>
              </a:extLst>
            </p:cNvPr>
            <p:cNvSpPr/>
            <p:nvPr/>
          </p:nvSpPr>
          <p:spPr>
            <a:xfrm>
              <a:off x="5226173" y="2274110"/>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0" name="object 20">
              <a:extLst>
                <a:ext uri="{FF2B5EF4-FFF2-40B4-BE49-F238E27FC236}">
                  <a16:creationId xmlns:a16="http://schemas.microsoft.com/office/drawing/2014/main" id="{577FA1A4-BF80-0744-B7A0-49F91CF9068C}"/>
                </a:ext>
              </a:extLst>
            </p:cNvPr>
            <p:cNvSpPr/>
            <p:nvPr/>
          </p:nvSpPr>
          <p:spPr>
            <a:xfrm>
              <a:off x="532040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1" name="object 21">
              <a:extLst>
                <a:ext uri="{FF2B5EF4-FFF2-40B4-BE49-F238E27FC236}">
                  <a16:creationId xmlns:a16="http://schemas.microsoft.com/office/drawing/2014/main" id="{A135DB60-D254-DD4C-A1DA-68B98287502A}"/>
                </a:ext>
              </a:extLst>
            </p:cNvPr>
            <p:cNvSpPr/>
            <p:nvPr/>
          </p:nvSpPr>
          <p:spPr>
            <a:xfrm>
              <a:off x="537755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2" name="object 22">
              <a:extLst>
                <a:ext uri="{FF2B5EF4-FFF2-40B4-BE49-F238E27FC236}">
                  <a16:creationId xmlns:a16="http://schemas.microsoft.com/office/drawing/2014/main" id="{50716C0E-FE80-6148-B1B2-404CD8FB0C27}"/>
                </a:ext>
              </a:extLst>
            </p:cNvPr>
            <p:cNvSpPr/>
            <p:nvPr/>
          </p:nvSpPr>
          <p:spPr>
            <a:xfrm>
              <a:off x="534199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3" name="object 23">
              <a:extLst>
                <a:ext uri="{FF2B5EF4-FFF2-40B4-BE49-F238E27FC236}">
                  <a16:creationId xmlns:a16="http://schemas.microsoft.com/office/drawing/2014/main" id="{649AC823-BE57-D740-824A-F6CEE0BFE8F8}"/>
                </a:ext>
              </a:extLst>
            </p:cNvPr>
            <p:cNvSpPr/>
            <p:nvPr/>
          </p:nvSpPr>
          <p:spPr>
            <a:xfrm>
              <a:off x="539914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4" name="object 24">
              <a:extLst>
                <a:ext uri="{FF2B5EF4-FFF2-40B4-BE49-F238E27FC236}">
                  <a16:creationId xmlns:a16="http://schemas.microsoft.com/office/drawing/2014/main" id="{5B415C43-79E0-CA4A-A643-661F3A44EEDB}"/>
                </a:ext>
              </a:extLst>
            </p:cNvPr>
            <p:cNvSpPr/>
            <p:nvPr/>
          </p:nvSpPr>
          <p:spPr>
            <a:xfrm>
              <a:off x="5489063"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5" name="object 25">
              <a:extLst>
                <a:ext uri="{FF2B5EF4-FFF2-40B4-BE49-F238E27FC236}">
                  <a16:creationId xmlns:a16="http://schemas.microsoft.com/office/drawing/2014/main" id="{410E3CE0-D27B-C348-9466-FFD84724C34E}"/>
                </a:ext>
              </a:extLst>
            </p:cNvPr>
            <p:cNvSpPr/>
            <p:nvPr/>
          </p:nvSpPr>
          <p:spPr>
            <a:xfrm>
              <a:off x="5546213"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6" name="object 26">
              <a:extLst>
                <a:ext uri="{FF2B5EF4-FFF2-40B4-BE49-F238E27FC236}">
                  <a16:creationId xmlns:a16="http://schemas.microsoft.com/office/drawing/2014/main" id="{2558472E-F932-1340-ACD7-2A04D922E73C}"/>
                </a:ext>
              </a:extLst>
            </p:cNvPr>
            <p:cNvSpPr/>
            <p:nvPr/>
          </p:nvSpPr>
          <p:spPr>
            <a:xfrm>
              <a:off x="5592822"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7" name="object 27">
              <a:extLst>
                <a:ext uri="{FF2B5EF4-FFF2-40B4-BE49-F238E27FC236}">
                  <a16:creationId xmlns:a16="http://schemas.microsoft.com/office/drawing/2014/main" id="{90BC4F24-DB87-0E49-AE84-3E20F4666A83}"/>
                </a:ext>
              </a:extLst>
            </p:cNvPr>
            <p:cNvSpPr/>
            <p:nvPr/>
          </p:nvSpPr>
          <p:spPr>
            <a:xfrm>
              <a:off x="5649972"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8" name="object 28">
              <a:extLst>
                <a:ext uri="{FF2B5EF4-FFF2-40B4-BE49-F238E27FC236}">
                  <a16:creationId xmlns:a16="http://schemas.microsoft.com/office/drawing/2014/main" id="{CBCFD63F-3C03-AB48-8CAA-67770AE35EA1}"/>
                </a:ext>
              </a:extLst>
            </p:cNvPr>
            <p:cNvSpPr/>
            <p:nvPr/>
          </p:nvSpPr>
          <p:spPr>
            <a:xfrm>
              <a:off x="5739888"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99" name="object 29">
              <a:extLst>
                <a:ext uri="{FF2B5EF4-FFF2-40B4-BE49-F238E27FC236}">
                  <a16:creationId xmlns:a16="http://schemas.microsoft.com/office/drawing/2014/main" id="{646DE0CA-2276-6F49-9BFC-AAF3878C655A}"/>
                </a:ext>
              </a:extLst>
            </p:cNvPr>
            <p:cNvSpPr/>
            <p:nvPr/>
          </p:nvSpPr>
          <p:spPr>
            <a:xfrm>
              <a:off x="5797038"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0" name="object 30">
              <a:extLst>
                <a:ext uri="{FF2B5EF4-FFF2-40B4-BE49-F238E27FC236}">
                  <a16:creationId xmlns:a16="http://schemas.microsoft.com/office/drawing/2014/main" id="{5A57E2B5-B1D7-5C42-90B2-D1D06260322D}"/>
                </a:ext>
              </a:extLst>
            </p:cNvPr>
            <p:cNvSpPr/>
            <p:nvPr/>
          </p:nvSpPr>
          <p:spPr>
            <a:xfrm>
              <a:off x="5770114"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1" name="object 31">
              <a:extLst>
                <a:ext uri="{FF2B5EF4-FFF2-40B4-BE49-F238E27FC236}">
                  <a16:creationId xmlns:a16="http://schemas.microsoft.com/office/drawing/2014/main" id="{568BB7CD-6897-354A-811C-9C21EFC5E6C7}"/>
                </a:ext>
              </a:extLst>
            </p:cNvPr>
            <p:cNvSpPr/>
            <p:nvPr/>
          </p:nvSpPr>
          <p:spPr>
            <a:xfrm>
              <a:off x="5827264"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2" name="object 32">
              <a:extLst>
                <a:ext uri="{FF2B5EF4-FFF2-40B4-BE49-F238E27FC236}">
                  <a16:creationId xmlns:a16="http://schemas.microsoft.com/office/drawing/2014/main" id="{4A5B8BF7-D00C-084B-A8D5-F17823D1CCEF}"/>
                </a:ext>
              </a:extLst>
            </p:cNvPr>
            <p:cNvSpPr/>
            <p:nvPr/>
          </p:nvSpPr>
          <p:spPr>
            <a:xfrm>
              <a:off x="5882509"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3" name="object 33">
              <a:extLst>
                <a:ext uri="{FF2B5EF4-FFF2-40B4-BE49-F238E27FC236}">
                  <a16:creationId xmlns:a16="http://schemas.microsoft.com/office/drawing/2014/main" id="{A13C7357-C54B-7B41-849E-300C3C4FBC25}"/>
                </a:ext>
              </a:extLst>
            </p:cNvPr>
            <p:cNvSpPr/>
            <p:nvPr/>
          </p:nvSpPr>
          <p:spPr>
            <a:xfrm>
              <a:off x="5939659"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4" name="object 34">
              <a:extLst>
                <a:ext uri="{FF2B5EF4-FFF2-40B4-BE49-F238E27FC236}">
                  <a16:creationId xmlns:a16="http://schemas.microsoft.com/office/drawing/2014/main" id="{8609403B-C4C1-044A-A93E-B9F80AB44C11}"/>
                </a:ext>
              </a:extLst>
            </p:cNvPr>
            <p:cNvSpPr/>
            <p:nvPr/>
          </p:nvSpPr>
          <p:spPr>
            <a:xfrm>
              <a:off x="5956042"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5" name="object 35">
              <a:extLst>
                <a:ext uri="{FF2B5EF4-FFF2-40B4-BE49-F238E27FC236}">
                  <a16:creationId xmlns:a16="http://schemas.microsoft.com/office/drawing/2014/main" id="{04E17AE4-C548-E042-905E-681800E7FC06}"/>
                </a:ext>
              </a:extLst>
            </p:cNvPr>
            <p:cNvSpPr/>
            <p:nvPr/>
          </p:nvSpPr>
          <p:spPr>
            <a:xfrm>
              <a:off x="6013192"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6" name="object 36">
              <a:extLst>
                <a:ext uri="{FF2B5EF4-FFF2-40B4-BE49-F238E27FC236}">
                  <a16:creationId xmlns:a16="http://schemas.microsoft.com/office/drawing/2014/main" id="{71216B30-2712-EC4C-A9AC-0D695AAD37E2}"/>
                </a:ext>
              </a:extLst>
            </p:cNvPr>
            <p:cNvSpPr/>
            <p:nvPr/>
          </p:nvSpPr>
          <p:spPr>
            <a:xfrm>
              <a:off x="6189595"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7" name="object 37">
              <a:extLst>
                <a:ext uri="{FF2B5EF4-FFF2-40B4-BE49-F238E27FC236}">
                  <a16:creationId xmlns:a16="http://schemas.microsoft.com/office/drawing/2014/main" id="{C25BDD51-701C-B245-8B46-38EFED82543D}"/>
                </a:ext>
              </a:extLst>
            </p:cNvPr>
            <p:cNvSpPr/>
            <p:nvPr/>
          </p:nvSpPr>
          <p:spPr>
            <a:xfrm>
              <a:off x="6246745"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8" name="object 38">
              <a:extLst>
                <a:ext uri="{FF2B5EF4-FFF2-40B4-BE49-F238E27FC236}">
                  <a16:creationId xmlns:a16="http://schemas.microsoft.com/office/drawing/2014/main" id="{AC17AB0B-978C-5644-A471-E7894F26543F}"/>
                </a:ext>
              </a:extLst>
            </p:cNvPr>
            <p:cNvSpPr/>
            <p:nvPr/>
          </p:nvSpPr>
          <p:spPr>
            <a:xfrm>
              <a:off x="6345297" y="2400094"/>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09" name="object 39">
              <a:extLst>
                <a:ext uri="{FF2B5EF4-FFF2-40B4-BE49-F238E27FC236}">
                  <a16:creationId xmlns:a16="http://schemas.microsoft.com/office/drawing/2014/main" id="{E436AAA6-E7FB-CC4A-8B2A-A6B60D15D63F}"/>
                </a:ext>
              </a:extLst>
            </p:cNvPr>
            <p:cNvSpPr/>
            <p:nvPr/>
          </p:nvSpPr>
          <p:spPr>
            <a:xfrm>
              <a:off x="640244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0" name="object 40">
              <a:extLst>
                <a:ext uri="{FF2B5EF4-FFF2-40B4-BE49-F238E27FC236}">
                  <a16:creationId xmlns:a16="http://schemas.microsoft.com/office/drawing/2014/main" id="{90DAD70C-FCA8-0140-90A8-47D4B02F3720}"/>
                </a:ext>
              </a:extLst>
            </p:cNvPr>
            <p:cNvSpPr/>
            <p:nvPr/>
          </p:nvSpPr>
          <p:spPr>
            <a:xfrm>
              <a:off x="6410067" y="2400094"/>
              <a:ext cx="114935" cy="0"/>
            </a:xfrm>
            <a:custGeom>
              <a:avLst/>
              <a:gdLst/>
              <a:ahLst/>
              <a:cxnLst/>
              <a:rect l="l" t="t" r="r" b="b"/>
              <a:pathLst>
                <a:path w="114934">
                  <a:moveTo>
                    <a:pt x="0" y="0"/>
                  </a:moveTo>
                  <a:lnTo>
                    <a:pt x="114427"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1" name="object 41">
              <a:extLst>
                <a:ext uri="{FF2B5EF4-FFF2-40B4-BE49-F238E27FC236}">
                  <a16:creationId xmlns:a16="http://schemas.microsoft.com/office/drawing/2014/main" id="{726CBFAB-82E0-9742-BCB9-111D965DF081}"/>
                </a:ext>
              </a:extLst>
            </p:cNvPr>
            <p:cNvSpPr/>
            <p:nvPr/>
          </p:nvSpPr>
          <p:spPr>
            <a:xfrm>
              <a:off x="6467217" y="2342944"/>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2" name="object 42">
              <a:extLst>
                <a:ext uri="{FF2B5EF4-FFF2-40B4-BE49-F238E27FC236}">
                  <a16:creationId xmlns:a16="http://schemas.microsoft.com/office/drawing/2014/main" id="{5402304C-4717-3844-BAC2-F3F987E3899E}"/>
                </a:ext>
              </a:extLst>
            </p:cNvPr>
            <p:cNvSpPr/>
            <p:nvPr/>
          </p:nvSpPr>
          <p:spPr>
            <a:xfrm>
              <a:off x="643178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3" name="object 43">
              <a:extLst>
                <a:ext uri="{FF2B5EF4-FFF2-40B4-BE49-F238E27FC236}">
                  <a16:creationId xmlns:a16="http://schemas.microsoft.com/office/drawing/2014/main" id="{2E4E47EF-9EA4-1443-8EAD-B4FDC8DAE6BA}"/>
                </a:ext>
              </a:extLst>
            </p:cNvPr>
            <p:cNvSpPr/>
            <p:nvPr/>
          </p:nvSpPr>
          <p:spPr>
            <a:xfrm>
              <a:off x="648893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4" name="object 44">
              <a:extLst>
                <a:ext uri="{FF2B5EF4-FFF2-40B4-BE49-F238E27FC236}">
                  <a16:creationId xmlns:a16="http://schemas.microsoft.com/office/drawing/2014/main" id="{D27764AA-86D4-E449-B8CE-1595AACCB576}"/>
                </a:ext>
              </a:extLst>
            </p:cNvPr>
            <p:cNvSpPr/>
            <p:nvPr/>
          </p:nvSpPr>
          <p:spPr>
            <a:xfrm>
              <a:off x="644473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5" name="object 45">
              <a:extLst>
                <a:ext uri="{FF2B5EF4-FFF2-40B4-BE49-F238E27FC236}">
                  <a16:creationId xmlns:a16="http://schemas.microsoft.com/office/drawing/2014/main" id="{B45E5E3B-CD64-D242-87E5-5D87155CD68A}"/>
                </a:ext>
              </a:extLst>
            </p:cNvPr>
            <p:cNvSpPr/>
            <p:nvPr/>
          </p:nvSpPr>
          <p:spPr>
            <a:xfrm>
              <a:off x="650188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6" name="object 46">
              <a:extLst>
                <a:ext uri="{FF2B5EF4-FFF2-40B4-BE49-F238E27FC236}">
                  <a16:creationId xmlns:a16="http://schemas.microsoft.com/office/drawing/2014/main" id="{FD780DB3-73F2-4848-8821-C68AFDC7371E}"/>
                </a:ext>
              </a:extLst>
            </p:cNvPr>
            <p:cNvSpPr/>
            <p:nvPr/>
          </p:nvSpPr>
          <p:spPr>
            <a:xfrm>
              <a:off x="6721471"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7" name="object 47">
              <a:extLst>
                <a:ext uri="{FF2B5EF4-FFF2-40B4-BE49-F238E27FC236}">
                  <a16:creationId xmlns:a16="http://schemas.microsoft.com/office/drawing/2014/main" id="{6E5FAEAB-E6F6-2F40-B219-0F838554CE54}"/>
                </a:ext>
              </a:extLst>
            </p:cNvPr>
            <p:cNvSpPr/>
            <p:nvPr/>
          </p:nvSpPr>
          <p:spPr>
            <a:xfrm>
              <a:off x="6778621"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8" name="object 48">
              <a:extLst>
                <a:ext uri="{FF2B5EF4-FFF2-40B4-BE49-F238E27FC236}">
                  <a16:creationId xmlns:a16="http://schemas.microsoft.com/office/drawing/2014/main" id="{15AB560B-8EA6-D045-8D03-8E0FF0D1A253}"/>
                </a:ext>
              </a:extLst>
            </p:cNvPr>
            <p:cNvSpPr/>
            <p:nvPr/>
          </p:nvSpPr>
          <p:spPr>
            <a:xfrm>
              <a:off x="676477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19" name="object 49">
              <a:extLst>
                <a:ext uri="{FF2B5EF4-FFF2-40B4-BE49-F238E27FC236}">
                  <a16:creationId xmlns:a16="http://schemas.microsoft.com/office/drawing/2014/main" id="{C09C2DD1-B032-FB49-9CA1-81456E3EDF0E}"/>
                </a:ext>
              </a:extLst>
            </p:cNvPr>
            <p:cNvSpPr/>
            <p:nvPr/>
          </p:nvSpPr>
          <p:spPr>
            <a:xfrm>
              <a:off x="682192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0" name="object 50">
              <a:extLst>
                <a:ext uri="{FF2B5EF4-FFF2-40B4-BE49-F238E27FC236}">
                  <a16:creationId xmlns:a16="http://schemas.microsoft.com/office/drawing/2014/main" id="{32F9E228-1B2A-B144-813D-67F9796CC859}"/>
                </a:ext>
              </a:extLst>
            </p:cNvPr>
            <p:cNvSpPr/>
            <p:nvPr/>
          </p:nvSpPr>
          <p:spPr>
            <a:xfrm>
              <a:off x="683818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1" name="object 51">
              <a:extLst>
                <a:ext uri="{FF2B5EF4-FFF2-40B4-BE49-F238E27FC236}">
                  <a16:creationId xmlns:a16="http://schemas.microsoft.com/office/drawing/2014/main" id="{7460C3E2-2A03-9549-81A2-9055E86A1F50}"/>
                </a:ext>
              </a:extLst>
            </p:cNvPr>
            <p:cNvSpPr/>
            <p:nvPr/>
          </p:nvSpPr>
          <p:spPr>
            <a:xfrm>
              <a:off x="689533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2" name="object 52">
              <a:extLst>
                <a:ext uri="{FF2B5EF4-FFF2-40B4-BE49-F238E27FC236}">
                  <a16:creationId xmlns:a16="http://schemas.microsoft.com/office/drawing/2014/main" id="{CE23F7A9-5810-4C44-B113-D40115715AD6}"/>
                </a:ext>
              </a:extLst>
            </p:cNvPr>
            <p:cNvSpPr/>
            <p:nvPr/>
          </p:nvSpPr>
          <p:spPr>
            <a:xfrm>
              <a:off x="6907399"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3" name="object 53">
              <a:extLst>
                <a:ext uri="{FF2B5EF4-FFF2-40B4-BE49-F238E27FC236}">
                  <a16:creationId xmlns:a16="http://schemas.microsoft.com/office/drawing/2014/main" id="{ED33511E-0E0C-6E45-8474-A52BA1D98F27}"/>
                </a:ext>
              </a:extLst>
            </p:cNvPr>
            <p:cNvSpPr/>
            <p:nvPr/>
          </p:nvSpPr>
          <p:spPr>
            <a:xfrm>
              <a:off x="6964549"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4" name="object 54">
              <a:extLst>
                <a:ext uri="{FF2B5EF4-FFF2-40B4-BE49-F238E27FC236}">
                  <a16:creationId xmlns:a16="http://schemas.microsoft.com/office/drawing/2014/main" id="{8DA2C634-4288-1D40-90BB-A44A20F122FB}"/>
                </a:ext>
              </a:extLst>
            </p:cNvPr>
            <p:cNvSpPr/>
            <p:nvPr/>
          </p:nvSpPr>
          <p:spPr>
            <a:xfrm>
              <a:off x="6976614"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5" name="object 55">
              <a:extLst>
                <a:ext uri="{FF2B5EF4-FFF2-40B4-BE49-F238E27FC236}">
                  <a16:creationId xmlns:a16="http://schemas.microsoft.com/office/drawing/2014/main" id="{3248AB84-ADBE-D84D-8E9E-35785412BB3C}"/>
                </a:ext>
              </a:extLst>
            </p:cNvPr>
            <p:cNvSpPr/>
            <p:nvPr/>
          </p:nvSpPr>
          <p:spPr>
            <a:xfrm>
              <a:off x="7033764"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6" name="object 56">
              <a:extLst>
                <a:ext uri="{FF2B5EF4-FFF2-40B4-BE49-F238E27FC236}">
                  <a16:creationId xmlns:a16="http://schemas.microsoft.com/office/drawing/2014/main" id="{237A781A-853A-D44B-B18C-8E4D3C5C2ED8}"/>
                </a:ext>
              </a:extLst>
            </p:cNvPr>
            <p:cNvSpPr/>
            <p:nvPr/>
          </p:nvSpPr>
          <p:spPr>
            <a:xfrm>
              <a:off x="7080373"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7" name="object 57">
              <a:extLst>
                <a:ext uri="{FF2B5EF4-FFF2-40B4-BE49-F238E27FC236}">
                  <a16:creationId xmlns:a16="http://schemas.microsoft.com/office/drawing/2014/main" id="{3C8EF1C3-B96E-C54C-A3F8-ABEC47AC57A8}"/>
                </a:ext>
              </a:extLst>
            </p:cNvPr>
            <p:cNvSpPr/>
            <p:nvPr/>
          </p:nvSpPr>
          <p:spPr>
            <a:xfrm>
              <a:off x="7137523"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8" name="object 58">
              <a:extLst>
                <a:ext uri="{FF2B5EF4-FFF2-40B4-BE49-F238E27FC236}">
                  <a16:creationId xmlns:a16="http://schemas.microsoft.com/office/drawing/2014/main" id="{C3CF4BF1-9866-CF45-86E0-A15B0691843F}"/>
                </a:ext>
              </a:extLst>
            </p:cNvPr>
            <p:cNvSpPr/>
            <p:nvPr/>
          </p:nvSpPr>
          <p:spPr>
            <a:xfrm>
              <a:off x="7283700"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29" name="object 59">
              <a:extLst>
                <a:ext uri="{FF2B5EF4-FFF2-40B4-BE49-F238E27FC236}">
                  <a16:creationId xmlns:a16="http://schemas.microsoft.com/office/drawing/2014/main" id="{A9BD1CB2-8BBB-0D41-B772-0D640C37B0E6}"/>
                </a:ext>
              </a:extLst>
            </p:cNvPr>
            <p:cNvSpPr/>
            <p:nvPr/>
          </p:nvSpPr>
          <p:spPr>
            <a:xfrm>
              <a:off x="7340850"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0" name="object 60">
              <a:extLst>
                <a:ext uri="{FF2B5EF4-FFF2-40B4-BE49-F238E27FC236}">
                  <a16:creationId xmlns:a16="http://schemas.microsoft.com/office/drawing/2014/main" id="{68BD7AC8-C60F-5642-8B21-7FBACDB46605}"/>
                </a:ext>
              </a:extLst>
            </p:cNvPr>
            <p:cNvSpPr/>
            <p:nvPr/>
          </p:nvSpPr>
          <p:spPr>
            <a:xfrm>
              <a:off x="730960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1" name="object 61">
              <a:extLst>
                <a:ext uri="{FF2B5EF4-FFF2-40B4-BE49-F238E27FC236}">
                  <a16:creationId xmlns:a16="http://schemas.microsoft.com/office/drawing/2014/main" id="{18A8FBB2-4177-694C-B704-9F54717A41EB}"/>
                </a:ext>
              </a:extLst>
            </p:cNvPr>
            <p:cNvSpPr/>
            <p:nvPr/>
          </p:nvSpPr>
          <p:spPr>
            <a:xfrm>
              <a:off x="736675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2" name="object 62">
              <a:extLst>
                <a:ext uri="{FF2B5EF4-FFF2-40B4-BE49-F238E27FC236}">
                  <a16:creationId xmlns:a16="http://schemas.microsoft.com/office/drawing/2014/main" id="{92C34A50-527E-D74B-8B72-9C90785F9D9E}"/>
                </a:ext>
              </a:extLst>
            </p:cNvPr>
            <p:cNvSpPr/>
            <p:nvPr/>
          </p:nvSpPr>
          <p:spPr>
            <a:xfrm>
              <a:off x="7910699"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3" name="object 63">
              <a:extLst>
                <a:ext uri="{FF2B5EF4-FFF2-40B4-BE49-F238E27FC236}">
                  <a16:creationId xmlns:a16="http://schemas.microsoft.com/office/drawing/2014/main" id="{EE1AA315-B606-CB47-9F66-0A63E9CA244C}"/>
                </a:ext>
              </a:extLst>
            </p:cNvPr>
            <p:cNvSpPr/>
            <p:nvPr/>
          </p:nvSpPr>
          <p:spPr>
            <a:xfrm>
              <a:off x="7967849"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4" name="object 64">
              <a:extLst>
                <a:ext uri="{FF2B5EF4-FFF2-40B4-BE49-F238E27FC236}">
                  <a16:creationId xmlns:a16="http://schemas.microsoft.com/office/drawing/2014/main" id="{CA2611A3-A538-0143-9963-019C75E85BDF}"/>
                </a:ext>
              </a:extLst>
            </p:cNvPr>
            <p:cNvSpPr/>
            <p:nvPr/>
          </p:nvSpPr>
          <p:spPr>
            <a:xfrm>
              <a:off x="7932288"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5" name="object 65">
              <a:extLst>
                <a:ext uri="{FF2B5EF4-FFF2-40B4-BE49-F238E27FC236}">
                  <a16:creationId xmlns:a16="http://schemas.microsoft.com/office/drawing/2014/main" id="{6B42F5DB-B993-4848-A8FF-7CF8602399F4}"/>
                </a:ext>
              </a:extLst>
            </p:cNvPr>
            <p:cNvSpPr/>
            <p:nvPr/>
          </p:nvSpPr>
          <p:spPr>
            <a:xfrm>
              <a:off x="7989438"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36" name="object 66">
              <a:extLst>
                <a:ext uri="{FF2B5EF4-FFF2-40B4-BE49-F238E27FC236}">
                  <a16:creationId xmlns:a16="http://schemas.microsoft.com/office/drawing/2014/main" id="{BAAFA863-68AE-444D-B08A-7D8725BDCEC0}"/>
                </a:ext>
              </a:extLst>
            </p:cNvPr>
            <p:cNvSpPr/>
            <p:nvPr/>
          </p:nvSpPr>
          <p:spPr>
            <a:xfrm>
              <a:off x="8109581" y="2523157"/>
              <a:ext cx="114300" cy="0"/>
            </a:xfrm>
            <a:custGeom>
              <a:avLst/>
              <a:gdLst/>
              <a:ahLst/>
              <a:cxnLst/>
              <a:rect l="l" t="t" r="r" b="b"/>
              <a:pathLst>
                <a:path w="114300">
                  <a:moveTo>
                    <a:pt x="0" y="0"/>
                  </a:moveTo>
                  <a:lnTo>
                    <a:pt x="114300" y="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40" name="object 67">
              <a:extLst>
                <a:ext uri="{FF2B5EF4-FFF2-40B4-BE49-F238E27FC236}">
                  <a16:creationId xmlns:a16="http://schemas.microsoft.com/office/drawing/2014/main" id="{D419E373-FE28-6846-A72D-D4E730D28926}"/>
                </a:ext>
              </a:extLst>
            </p:cNvPr>
            <p:cNvSpPr/>
            <p:nvPr/>
          </p:nvSpPr>
          <p:spPr>
            <a:xfrm>
              <a:off x="8166731" y="2466007"/>
              <a:ext cx="0" cy="114300"/>
            </a:xfrm>
            <a:custGeom>
              <a:avLst/>
              <a:gdLst/>
              <a:ahLst/>
              <a:cxnLst/>
              <a:rect l="l" t="t" r="r" b="b"/>
              <a:pathLst>
                <a:path h="114300">
                  <a:moveTo>
                    <a:pt x="0" y="0"/>
                  </a:moveTo>
                  <a:lnTo>
                    <a:pt x="0" y="114300"/>
                  </a:lnTo>
                </a:path>
              </a:pathLst>
            </a:custGeom>
            <a:ln w="12700">
              <a:solidFill>
                <a:srgbClr val="414DA1"/>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041" name="object 2">
            <a:extLst>
              <a:ext uri="{FF2B5EF4-FFF2-40B4-BE49-F238E27FC236}">
                <a16:creationId xmlns:a16="http://schemas.microsoft.com/office/drawing/2014/main" id="{EF3C6679-0750-0B44-827E-16F09BD54C36}"/>
              </a:ext>
            </a:extLst>
          </p:cNvPr>
          <p:cNvGrpSpPr>
            <a:grpSpLocks/>
          </p:cNvGrpSpPr>
          <p:nvPr/>
        </p:nvGrpSpPr>
        <p:grpSpPr>
          <a:xfrm>
            <a:off x="7012683" y="2455696"/>
            <a:ext cx="4352544" cy="1746504"/>
            <a:chOff x="1297305" y="643890"/>
            <a:chExt cx="7099934" cy="2562860"/>
          </a:xfrm>
        </p:grpSpPr>
        <p:sp>
          <p:nvSpPr>
            <p:cNvPr id="1042" name="object 3">
              <a:extLst>
                <a:ext uri="{FF2B5EF4-FFF2-40B4-BE49-F238E27FC236}">
                  <a16:creationId xmlns:a16="http://schemas.microsoft.com/office/drawing/2014/main" id="{336CA9DC-6879-D04D-AA4F-68CABE72C0FD}"/>
                </a:ext>
              </a:extLst>
            </p:cNvPr>
            <p:cNvSpPr/>
            <p:nvPr/>
          </p:nvSpPr>
          <p:spPr>
            <a:xfrm>
              <a:off x="1313180" y="701040"/>
              <a:ext cx="7026909" cy="2448560"/>
            </a:xfrm>
            <a:custGeom>
              <a:avLst/>
              <a:gdLst/>
              <a:ahLst/>
              <a:cxnLst/>
              <a:rect l="l" t="t" r="r" b="b"/>
              <a:pathLst>
                <a:path w="7026909" h="2448560">
                  <a:moveTo>
                    <a:pt x="0" y="0"/>
                  </a:moveTo>
                  <a:lnTo>
                    <a:pt x="397510" y="0"/>
                  </a:lnTo>
                  <a:lnTo>
                    <a:pt x="397510" y="45720"/>
                  </a:lnTo>
                  <a:lnTo>
                    <a:pt x="414020" y="45720"/>
                  </a:lnTo>
                  <a:lnTo>
                    <a:pt x="414020" y="90170"/>
                  </a:lnTo>
                  <a:lnTo>
                    <a:pt x="505459" y="90170"/>
                  </a:lnTo>
                  <a:lnTo>
                    <a:pt x="505459" y="180340"/>
                  </a:lnTo>
                  <a:lnTo>
                    <a:pt x="518159" y="180340"/>
                  </a:lnTo>
                  <a:lnTo>
                    <a:pt x="518159" y="224790"/>
                  </a:lnTo>
                  <a:lnTo>
                    <a:pt x="539750" y="224790"/>
                  </a:lnTo>
                  <a:lnTo>
                    <a:pt x="539750" y="270510"/>
                  </a:lnTo>
                  <a:lnTo>
                    <a:pt x="652780" y="270510"/>
                  </a:lnTo>
                  <a:lnTo>
                    <a:pt x="652780" y="314960"/>
                  </a:lnTo>
                  <a:lnTo>
                    <a:pt x="665480" y="314960"/>
                  </a:lnTo>
                  <a:lnTo>
                    <a:pt x="665480" y="360680"/>
                  </a:lnTo>
                  <a:lnTo>
                    <a:pt x="690880" y="360680"/>
                  </a:lnTo>
                  <a:lnTo>
                    <a:pt x="690880" y="406400"/>
                  </a:lnTo>
                  <a:lnTo>
                    <a:pt x="712470" y="406400"/>
                  </a:lnTo>
                  <a:lnTo>
                    <a:pt x="712470" y="452120"/>
                  </a:lnTo>
                  <a:lnTo>
                    <a:pt x="717550" y="452120"/>
                  </a:lnTo>
                  <a:lnTo>
                    <a:pt x="717550" y="497840"/>
                  </a:lnTo>
                  <a:lnTo>
                    <a:pt x="730250" y="497840"/>
                  </a:lnTo>
                  <a:lnTo>
                    <a:pt x="730250" y="543560"/>
                  </a:lnTo>
                  <a:lnTo>
                    <a:pt x="742950" y="543560"/>
                  </a:lnTo>
                  <a:lnTo>
                    <a:pt x="742950" y="589280"/>
                  </a:lnTo>
                  <a:lnTo>
                    <a:pt x="748030" y="589280"/>
                  </a:lnTo>
                  <a:lnTo>
                    <a:pt x="748030" y="635000"/>
                  </a:lnTo>
                  <a:lnTo>
                    <a:pt x="868680" y="635000"/>
                  </a:lnTo>
                  <a:lnTo>
                    <a:pt x="868680" y="680720"/>
                  </a:lnTo>
                  <a:lnTo>
                    <a:pt x="890269" y="680720"/>
                  </a:lnTo>
                  <a:lnTo>
                    <a:pt x="890269" y="726440"/>
                  </a:lnTo>
                  <a:lnTo>
                    <a:pt x="933450" y="726440"/>
                  </a:lnTo>
                  <a:lnTo>
                    <a:pt x="933450" y="772160"/>
                  </a:lnTo>
                  <a:lnTo>
                    <a:pt x="946150" y="772160"/>
                  </a:lnTo>
                  <a:lnTo>
                    <a:pt x="946150" y="817880"/>
                  </a:lnTo>
                  <a:lnTo>
                    <a:pt x="955040" y="817880"/>
                  </a:lnTo>
                  <a:lnTo>
                    <a:pt x="955040" y="862330"/>
                  </a:lnTo>
                  <a:lnTo>
                    <a:pt x="989330" y="862330"/>
                  </a:lnTo>
                  <a:lnTo>
                    <a:pt x="989330" y="908050"/>
                  </a:lnTo>
                  <a:lnTo>
                    <a:pt x="1016000" y="908050"/>
                  </a:lnTo>
                  <a:lnTo>
                    <a:pt x="1016000" y="953769"/>
                  </a:lnTo>
                  <a:lnTo>
                    <a:pt x="1046480" y="953769"/>
                  </a:lnTo>
                  <a:lnTo>
                    <a:pt x="1046480" y="999490"/>
                  </a:lnTo>
                  <a:lnTo>
                    <a:pt x="1050290" y="999490"/>
                  </a:lnTo>
                  <a:lnTo>
                    <a:pt x="1050290" y="1045210"/>
                  </a:lnTo>
                  <a:lnTo>
                    <a:pt x="1075690" y="1045210"/>
                  </a:lnTo>
                  <a:lnTo>
                    <a:pt x="1075690" y="1090930"/>
                  </a:lnTo>
                  <a:lnTo>
                    <a:pt x="1115060" y="1090930"/>
                  </a:lnTo>
                  <a:lnTo>
                    <a:pt x="1115060" y="1136650"/>
                  </a:lnTo>
                  <a:lnTo>
                    <a:pt x="1192530" y="1136650"/>
                  </a:lnTo>
                  <a:lnTo>
                    <a:pt x="1192530" y="1182370"/>
                  </a:lnTo>
                  <a:lnTo>
                    <a:pt x="1206500" y="1182370"/>
                  </a:lnTo>
                  <a:lnTo>
                    <a:pt x="1206500" y="1228090"/>
                  </a:lnTo>
                  <a:lnTo>
                    <a:pt x="1228090" y="1228090"/>
                  </a:lnTo>
                  <a:lnTo>
                    <a:pt x="1228090" y="1273810"/>
                  </a:lnTo>
                  <a:lnTo>
                    <a:pt x="1266190" y="1273810"/>
                  </a:lnTo>
                  <a:lnTo>
                    <a:pt x="1266190" y="1319530"/>
                  </a:lnTo>
                  <a:lnTo>
                    <a:pt x="1309370" y="1319530"/>
                  </a:lnTo>
                  <a:lnTo>
                    <a:pt x="1309370" y="1365250"/>
                  </a:lnTo>
                  <a:lnTo>
                    <a:pt x="1474470" y="1365250"/>
                  </a:lnTo>
                  <a:lnTo>
                    <a:pt x="1474470" y="1410970"/>
                  </a:lnTo>
                  <a:lnTo>
                    <a:pt x="1482090" y="1410970"/>
                  </a:lnTo>
                  <a:lnTo>
                    <a:pt x="1482090" y="1456690"/>
                  </a:lnTo>
                  <a:lnTo>
                    <a:pt x="1690370" y="1456690"/>
                  </a:lnTo>
                  <a:lnTo>
                    <a:pt x="1690370" y="1503680"/>
                  </a:lnTo>
                  <a:lnTo>
                    <a:pt x="1703070" y="1503680"/>
                  </a:lnTo>
                  <a:lnTo>
                    <a:pt x="1703070" y="1550670"/>
                  </a:lnTo>
                  <a:lnTo>
                    <a:pt x="1724660" y="1550670"/>
                  </a:lnTo>
                  <a:lnTo>
                    <a:pt x="1724660" y="1597660"/>
                  </a:lnTo>
                  <a:lnTo>
                    <a:pt x="1742439" y="1597660"/>
                  </a:lnTo>
                  <a:lnTo>
                    <a:pt x="1742439" y="1644650"/>
                  </a:lnTo>
                  <a:lnTo>
                    <a:pt x="1764030" y="1644650"/>
                  </a:lnTo>
                  <a:lnTo>
                    <a:pt x="1764030" y="1690370"/>
                  </a:lnTo>
                  <a:lnTo>
                    <a:pt x="1785620" y="1690370"/>
                  </a:lnTo>
                  <a:lnTo>
                    <a:pt x="1785620" y="1737360"/>
                  </a:lnTo>
                  <a:lnTo>
                    <a:pt x="1811020" y="1737360"/>
                  </a:lnTo>
                  <a:lnTo>
                    <a:pt x="1811020" y="1784350"/>
                  </a:lnTo>
                  <a:lnTo>
                    <a:pt x="1871980" y="1784350"/>
                  </a:lnTo>
                  <a:lnTo>
                    <a:pt x="1871980" y="1831339"/>
                  </a:lnTo>
                  <a:lnTo>
                    <a:pt x="1940560" y="1831339"/>
                  </a:lnTo>
                  <a:lnTo>
                    <a:pt x="1940560" y="1878330"/>
                  </a:lnTo>
                  <a:lnTo>
                    <a:pt x="1983739" y="1878330"/>
                  </a:lnTo>
                  <a:lnTo>
                    <a:pt x="1983739" y="1925320"/>
                  </a:lnTo>
                  <a:lnTo>
                    <a:pt x="2071370" y="1925320"/>
                  </a:lnTo>
                  <a:lnTo>
                    <a:pt x="2071370" y="1971039"/>
                  </a:lnTo>
                  <a:lnTo>
                    <a:pt x="2693670" y="1971039"/>
                  </a:lnTo>
                  <a:lnTo>
                    <a:pt x="2693670" y="2018030"/>
                  </a:lnTo>
                  <a:lnTo>
                    <a:pt x="3653790" y="2018030"/>
                  </a:lnTo>
                  <a:lnTo>
                    <a:pt x="3653790" y="2076450"/>
                  </a:lnTo>
                  <a:lnTo>
                    <a:pt x="3964940" y="2076450"/>
                  </a:lnTo>
                  <a:lnTo>
                    <a:pt x="3964940" y="2204720"/>
                  </a:lnTo>
                  <a:lnTo>
                    <a:pt x="4652010" y="2204720"/>
                  </a:lnTo>
                  <a:lnTo>
                    <a:pt x="4652010" y="2286000"/>
                  </a:lnTo>
                  <a:lnTo>
                    <a:pt x="5590540" y="2286000"/>
                  </a:lnTo>
                  <a:lnTo>
                    <a:pt x="5590540" y="2448560"/>
                  </a:lnTo>
                  <a:lnTo>
                    <a:pt x="7026909" y="2448560"/>
                  </a:lnTo>
                </a:path>
              </a:pathLst>
            </a:custGeom>
            <a:ln w="31749">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3" name="object 4">
              <a:extLst>
                <a:ext uri="{FF2B5EF4-FFF2-40B4-BE49-F238E27FC236}">
                  <a16:creationId xmlns:a16="http://schemas.microsoft.com/office/drawing/2014/main" id="{7EE9F17E-9429-EA4E-9FAE-7338D5423D83}"/>
                </a:ext>
              </a:extLst>
            </p:cNvPr>
            <p:cNvSpPr/>
            <p:nvPr/>
          </p:nvSpPr>
          <p:spPr>
            <a:xfrm>
              <a:off x="8340089" y="3149600"/>
              <a:ext cx="3810" cy="0"/>
            </a:xfrm>
            <a:custGeom>
              <a:avLst/>
              <a:gdLst/>
              <a:ahLst/>
              <a:cxnLst/>
              <a:rect l="l" t="t" r="r" b="b"/>
              <a:pathLst>
                <a:path w="3809">
                  <a:moveTo>
                    <a:pt x="3809" y="0"/>
                  </a:moveTo>
                  <a:lnTo>
                    <a:pt x="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4" name="object 5">
              <a:extLst>
                <a:ext uri="{FF2B5EF4-FFF2-40B4-BE49-F238E27FC236}">
                  <a16:creationId xmlns:a16="http://schemas.microsoft.com/office/drawing/2014/main" id="{78BAF324-109B-A94C-8EC0-9C558D743F50}"/>
                </a:ext>
              </a:extLst>
            </p:cNvPr>
            <p:cNvSpPr/>
            <p:nvPr/>
          </p:nvSpPr>
          <p:spPr>
            <a:xfrm>
              <a:off x="1380490" y="701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5" name="object 6">
              <a:extLst>
                <a:ext uri="{FF2B5EF4-FFF2-40B4-BE49-F238E27FC236}">
                  <a16:creationId xmlns:a16="http://schemas.microsoft.com/office/drawing/2014/main" id="{E24EA129-C953-9548-9BD1-0483B1EBEA68}"/>
                </a:ext>
              </a:extLst>
            </p:cNvPr>
            <p:cNvSpPr/>
            <p:nvPr/>
          </p:nvSpPr>
          <p:spPr>
            <a:xfrm>
              <a:off x="1437640" y="643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0" name="object 7">
              <a:extLst>
                <a:ext uri="{FF2B5EF4-FFF2-40B4-BE49-F238E27FC236}">
                  <a16:creationId xmlns:a16="http://schemas.microsoft.com/office/drawing/2014/main" id="{4A8D4EB5-B535-A547-A189-1444E40B9BB4}"/>
                </a:ext>
              </a:extLst>
            </p:cNvPr>
            <p:cNvSpPr/>
            <p:nvPr/>
          </p:nvSpPr>
          <p:spPr>
            <a:xfrm>
              <a:off x="1934210" y="106172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1" name="object 8">
              <a:extLst>
                <a:ext uri="{FF2B5EF4-FFF2-40B4-BE49-F238E27FC236}">
                  <a16:creationId xmlns:a16="http://schemas.microsoft.com/office/drawing/2014/main" id="{55DA8B8D-E471-F548-9EA3-68E42E4CF850}"/>
                </a:ext>
              </a:extLst>
            </p:cNvPr>
            <p:cNvSpPr/>
            <p:nvPr/>
          </p:nvSpPr>
          <p:spPr>
            <a:xfrm>
              <a:off x="1991360" y="100457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2" name="object 9">
              <a:extLst>
                <a:ext uri="{FF2B5EF4-FFF2-40B4-BE49-F238E27FC236}">
                  <a16:creationId xmlns:a16="http://schemas.microsoft.com/office/drawing/2014/main" id="{9071F888-7454-4040-99F0-C92B92952B5F}"/>
                </a:ext>
              </a:extLst>
            </p:cNvPr>
            <p:cNvSpPr/>
            <p:nvPr/>
          </p:nvSpPr>
          <p:spPr>
            <a:xfrm>
              <a:off x="2747010" y="215772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3" name="object 10">
              <a:extLst>
                <a:ext uri="{FF2B5EF4-FFF2-40B4-BE49-F238E27FC236}">
                  <a16:creationId xmlns:a16="http://schemas.microsoft.com/office/drawing/2014/main" id="{7C3AE0B9-EEDA-7F42-91C4-AE8CB6EF7340}"/>
                </a:ext>
              </a:extLst>
            </p:cNvPr>
            <p:cNvSpPr/>
            <p:nvPr/>
          </p:nvSpPr>
          <p:spPr>
            <a:xfrm>
              <a:off x="2804160" y="210057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4" name="object 11">
              <a:extLst>
                <a:ext uri="{FF2B5EF4-FFF2-40B4-BE49-F238E27FC236}">
                  <a16:creationId xmlns:a16="http://schemas.microsoft.com/office/drawing/2014/main" id="{C6315F13-019F-2E4C-865C-F6F9E184946D}"/>
                </a:ext>
              </a:extLst>
            </p:cNvPr>
            <p:cNvSpPr/>
            <p:nvPr/>
          </p:nvSpPr>
          <p:spPr>
            <a:xfrm>
              <a:off x="450723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5" name="object 12">
              <a:extLst>
                <a:ext uri="{FF2B5EF4-FFF2-40B4-BE49-F238E27FC236}">
                  <a16:creationId xmlns:a16="http://schemas.microsoft.com/office/drawing/2014/main" id="{E558C90B-97A2-6242-B59B-FF9F68C5CB35}"/>
                </a:ext>
              </a:extLst>
            </p:cNvPr>
            <p:cNvSpPr/>
            <p:nvPr/>
          </p:nvSpPr>
          <p:spPr>
            <a:xfrm>
              <a:off x="456438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6" name="object 13">
              <a:extLst>
                <a:ext uri="{FF2B5EF4-FFF2-40B4-BE49-F238E27FC236}">
                  <a16:creationId xmlns:a16="http://schemas.microsoft.com/office/drawing/2014/main" id="{754A0ECF-F798-2248-A3AA-020167DC3DD9}"/>
                </a:ext>
              </a:extLst>
            </p:cNvPr>
            <p:cNvSpPr/>
            <p:nvPr/>
          </p:nvSpPr>
          <p:spPr>
            <a:xfrm>
              <a:off x="4550409"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7" name="object 14">
              <a:extLst>
                <a:ext uri="{FF2B5EF4-FFF2-40B4-BE49-F238E27FC236}">
                  <a16:creationId xmlns:a16="http://schemas.microsoft.com/office/drawing/2014/main" id="{158D8A7C-FB83-6C4A-9CE9-71020639F022}"/>
                </a:ext>
              </a:extLst>
            </p:cNvPr>
            <p:cNvSpPr/>
            <p:nvPr/>
          </p:nvSpPr>
          <p:spPr>
            <a:xfrm>
              <a:off x="4607559"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8" name="object 15">
              <a:extLst>
                <a:ext uri="{FF2B5EF4-FFF2-40B4-BE49-F238E27FC236}">
                  <a16:creationId xmlns:a16="http://schemas.microsoft.com/office/drawing/2014/main" id="{F1EB1099-9711-4C49-A231-07E7DB790110}"/>
                </a:ext>
              </a:extLst>
            </p:cNvPr>
            <p:cNvSpPr/>
            <p:nvPr/>
          </p:nvSpPr>
          <p:spPr>
            <a:xfrm>
              <a:off x="462788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9" name="object 16">
              <a:extLst>
                <a:ext uri="{FF2B5EF4-FFF2-40B4-BE49-F238E27FC236}">
                  <a16:creationId xmlns:a16="http://schemas.microsoft.com/office/drawing/2014/main" id="{4ADEDB80-185D-C04A-A43A-BBF2E6A37F5A}"/>
                </a:ext>
              </a:extLst>
            </p:cNvPr>
            <p:cNvSpPr/>
            <p:nvPr/>
          </p:nvSpPr>
          <p:spPr>
            <a:xfrm>
              <a:off x="468503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0" name="object 17">
              <a:extLst>
                <a:ext uri="{FF2B5EF4-FFF2-40B4-BE49-F238E27FC236}">
                  <a16:creationId xmlns:a16="http://schemas.microsoft.com/office/drawing/2014/main" id="{38322DF1-B02E-944F-8862-DC99181690ED}"/>
                </a:ext>
              </a:extLst>
            </p:cNvPr>
            <p:cNvSpPr/>
            <p:nvPr/>
          </p:nvSpPr>
          <p:spPr>
            <a:xfrm>
              <a:off x="464185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1" name="object 18">
              <a:extLst>
                <a:ext uri="{FF2B5EF4-FFF2-40B4-BE49-F238E27FC236}">
                  <a16:creationId xmlns:a16="http://schemas.microsoft.com/office/drawing/2014/main" id="{734470A3-923C-1A47-916B-8AB9D50BB9A4}"/>
                </a:ext>
              </a:extLst>
            </p:cNvPr>
            <p:cNvSpPr/>
            <p:nvPr/>
          </p:nvSpPr>
          <p:spPr>
            <a:xfrm>
              <a:off x="469900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2" name="object 19">
              <a:extLst>
                <a:ext uri="{FF2B5EF4-FFF2-40B4-BE49-F238E27FC236}">
                  <a16:creationId xmlns:a16="http://schemas.microsoft.com/office/drawing/2014/main" id="{724A1AB8-C7EE-1542-8ECD-91D049FBD75B}"/>
                </a:ext>
              </a:extLst>
            </p:cNvPr>
            <p:cNvSpPr/>
            <p:nvPr/>
          </p:nvSpPr>
          <p:spPr>
            <a:xfrm>
              <a:off x="4740909"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3" name="object 20">
              <a:extLst>
                <a:ext uri="{FF2B5EF4-FFF2-40B4-BE49-F238E27FC236}">
                  <a16:creationId xmlns:a16="http://schemas.microsoft.com/office/drawing/2014/main" id="{B45DCB21-28CE-FC4A-BE74-1BC34B4E4D49}"/>
                </a:ext>
              </a:extLst>
            </p:cNvPr>
            <p:cNvSpPr/>
            <p:nvPr/>
          </p:nvSpPr>
          <p:spPr>
            <a:xfrm>
              <a:off x="4798059"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4" name="object 21">
              <a:extLst>
                <a:ext uri="{FF2B5EF4-FFF2-40B4-BE49-F238E27FC236}">
                  <a16:creationId xmlns:a16="http://schemas.microsoft.com/office/drawing/2014/main" id="{BE7B5158-7066-F24F-BAAB-285161A987DD}"/>
                </a:ext>
              </a:extLst>
            </p:cNvPr>
            <p:cNvSpPr/>
            <p:nvPr/>
          </p:nvSpPr>
          <p:spPr>
            <a:xfrm>
              <a:off x="4831080" y="2719069"/>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5" name="object 22">
              <a:extLst>
                <a:ext uri="{FF2B5EF4-FFF2-40B4-BE49-F238E27FC236}">
                  <a16:creationId xmlns:a16="http://schemas.microsoft.com/office/drawing/2014/main" id="{00894E07-846D-F946-9A44-2D06845309B5}"/>
                </a:ext>
              </a:extLst>
            </p:cNvPr>
            <p:cNvSpPr/>
            <p:nvPr/>
          </p:nvSpPr>
          <p:spPr>
            <a:xfrm>
              <a:off x="4888230" y="2661919"/>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6" name="object 23">
              <a:extLst>
                <a:ext uri="{FF2B5EF4-FFF2-40B4-BE49-F238E27FC236}">
                  <a16:creationId xmlns:a16="http://schemas.microsoft.com/office/drawing/2014/main" id="{AF77E013-DE3E-7645-841A-71AD003E0786}"/>
                </a:ext>
              </a:extLst>
            </p:cNvPr>
            <p:cNvSpPr/>
            <p:nvPr/>
          </p:nvSpPr>
          <p:spPr>
            <a:xfrm>
              <a:off x="5121909" y="277749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 name="object 24">
              <a:extLst>
                <a:ext uri="{FF2B5EF4-FFF2-40B4-BE49-F238E27FC236}">
                  <a16:creationId xmlns:a16="http://schemas.microsoft.com/office/drawing/2014/main" id="{6860AA65-559D-4A46-B588-3E74323624CA}"/>
                </a:ext>
              </a:extLst>
            </p:cNvPr>
            <p:cNvSpPr/>
            <p:nvPr/>
          </p:nvSpPr>
          <p:spPr>
            <a:xfrm>
              <a:off x="5179059" y="272034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8" name="object 25">
              <a:extLst>
                <a:ext uri="{FF2B5EF4-FFF2-40B4-BE49-F238E27FC236}">
                  <a16:creationId xmlns:a16="http://schemas.microsoft.com/office/drawing/2014/main" id="{D2F64160-CBBA-904C-9079-0FEF02DAAD07}"/>
                </a:ext>
              </a:extLst>
            </p:cNvPr>
            <p:cNvSpPr/>
            <p:nvPr/>
          </p:nvSpPr>
          <p:spPr>
            <a:xfrm>
              <a:off x="5217159" y="277749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9" name="object 26">
              <a:extLst>
                <a:ext uri="{FF2B5EF4-FFF2-40B4-BE49-F238E27FC236}">
                  <a16:creationId xmlns:a16="http://schemas.microsoft.com/office/drawing/2014/main" id="{91D28A92-0BD8-E24E-885D-78DB9121CFBA}"/>
                </a:ext>
              </a:extLst>
            </p:cNvPr>
            <p:cNvSpPr/>
            <p:nvPr/>
          </p:nvSpPr>
          <p:spPr>
            <a:xfrm>
              <a:off x="5274309" y="272034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0" name="object 27">
              <a:extLst>
                <a:ext uri="{FF2B5EF4-FFF2-40B4-BE49-F238E27FC236}">
                  <a16:creationId xmlns:a16="http://schemas.microsoft.com/office/drawing/2014/main" id="{72485408-CAC4-8745-B718-49E9F61675DD}"/>
                </a:ext>
              </a:extLst>
            </p:cNvPr>
            <p:cNvSpPr/>
            <p:nvPr/>
          </p:nvSpPr>
          <p:spPr>
            <a:xfrm>
              <a:off x="546353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1" name="object 28">
              <a:extLst>
                <a:ext uri="{FF2B5EF4-FFF2-40B4-BE49-F238E27FC236}">
                  <a16:creationId xmlns:a16="http://schemas.microsoft.com/office/drawing/2014/main" id="{D9FDE8C0-1B9A-5A48-A477-FDF054289CAD}"/>
                </a:ext>
              </a:extLst>
            </p:cNvPr>
            <p:cNvSpPr/>
            <p:nvPr/>
          </p:nvSpPr>
          <p:spPr>
            <a:xfrm>
              <a:off x="552068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2" name="object 29">
              <a:extLst>
                <a:ext uri="{FF2B5EF4-FFF2-40B4-BE49-F238E27FC236}">
                  <a16:creationId xmlns:a16="http://schemas.microsoft.com/office/drawing/2014/main" id="{D20EF445-0D6C-C24A-826D-BE6DAD361774}"/>
                </a:ext>
              </a:extLst>
            </p:cNvPr>
            <p:cNvSpPr/>
            <p:nvPr/>
          </p:nvSpPr>
          <p:spPr>
            <a:xfrm>
              <a:off x="555878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3" name="object 30">
              <a:extLst>
                <a:ext uri="{FF2B5EF4-FFF2-40B4-BE49-F238E27FC236}">
                  <a16:creationId xmlns:a16="http://schemas.microsoft.com/office/drawing/2014/main" id="{6ED492BF-1FED-5C4D-80CE-2266419AFF20}"/>
                </a:ext>
              </a:extLst>
            </p:cNvPr>
            <p:cNvSpPr/>
            <p:nvPr/>
          </p:nvSpPr>
          <p:spPr>
            <a:xfrm>
              <a:off x="561593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4" name="object 31">
              <a:extLst>
                <a:ext uri="{FF2B5EF4-FFF2-40B4-BE49-F238E27FC236}">
                  <a16:creationId xmlns:a16="http://schemas.microsoft.com/office/drawing/2014/main" id="{DA8A78B3-4B1F-4F4B-AAA4-6A015D2FE4AA}"/>
                </a:ext>
              </a:extLst>
            </p:cNvPr>
            <p:cNvSpPr/>
            <p:nvPr/>
          </p:nvSpPr>
          <p:spPr>
            <a:xfrm>
              <a:off x="5704839"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5" name="object 32">
              <a:extLst>
                <a:ext uri="{FF2B5EF4-FFF2-40B4-BE49-F238E27FC236}">
                  <a16:creationId xmlns:a16="http://schemas.microsoft.com/office/drawing/2014/main" id="{CD1B8A97-36A6-044D-B00C-DA52B32405E3}"/>
                </a:ext>
              </a:extLst>
            </p:cNvPr>
            <p:cNvSpPr/>
            <p:nvPr/>
          </p:nvSpPr>
          <p:spPr>
            <a:xfrm>
              <a:off x="5761989"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6" name="object 33">
              <a:extLst>
                <a:ext uri="{FF2B5EF4-FFF2-40B4-BE49-F238E27FC236}">
                  <a16:creationId xmlns:a16="http://schemas.microsoft.com/office/drawing/2014/main" id="{4A6E814D-5F46-EA42-A8A6-53A454D09C7D}"/>
                </a:ext>
              </a:extLst>
            </p:cNvPr>
            <p:cNvSpPr/>
            <p:nvPr/>
          </p:nvSpPr>
          <p:spPr>
            <a:xfrm>
              <a:off x="5808980" y="290576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7" name="object 34">
              <a:extLst>
                <a:ext uri="{FF2B5EF4-FFF2-40B4-BE49-F238E27FC236}">
                  <a16:creationId xmlns:a16="http://schemas.microsoft.com/office/drawing/2014/main" id="{B14190B3-ACA8-DE4C-8857-8E2437E20710}"/>
                </a:ext>
              </a:extLst>
            </p:cNvPr>
            <p:cNvSpPr/>
            <p:nvPr/>
          </p:nvSpPr>
          <p:spPr>
            <a:xfrm>
              <a:off x="5866130" y="284861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8" name="object 35">
              <a:extLst>
                <a:ext uri="{FF2B5EF4-FFF2-40B4-BE49-F238E27FC236}">
                  <a16:creationId xmlns:a16="http://schemas.microsoft.com/office/drawing/2014/main" id="{91DADE10-8C10-8546-8363-C29B124BE324}"/>
                </a:ext>
              </a:extLst>
            </p:cNvPr>
            <p:cNvSpPr/>
            <p:nvPr/>
          </p:nvSpPr>
          <p:spPr>
            <a:xfrm>
              <a:off x="5994400"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9" name="object 36">
              <a:extLst>
                <a:ext uri="{FF2B5EF4-FFF2-40B4-BE49-F238E27FC236}">
                  <a16:creationId xmlns:a16="http://schemas.microsoft.com/office/drawing/2014/main" id="{66832A9B-522F-674B-ADC4-339B6C484411}"/>
                </a:ext>
              </a:extLst>
            </p:cNvPr>
            <p:cNvSpPr/>
            <p:nvPr/>
          </p:nvSpPr>
          <p:spPr>
            <a:xfrm>
              <a:off x="6051550"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0" name="object 37">
              <a:extLst>
                <a:ext uri="{FF2B5EF4-FFF2-40B4-BE49-F238E27FC236}">
                  <a16:creationId xmlns:a16="http://schemas.microsoft.com/office/drawing/2014/main" id="{08B21242-150B-CE46-99A2-8411F6850E6A}"/>
                </a:ext>
              </a:extLst>
            </p:cNvPr>
            <p:cNvSpPr/>
            <p:nvPr/>
          </p:nvSpPr>
          <p:spPr>
            <a:xfrm>
              <a:off x="60731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1" name="object 38">
              <a:extLst>
                <a:ext uri="{FF2B5EF4-FFF2-40B4-BE49-F238E27FC236}">
                  <a16:creationId xmlns:a16="http://schemas.microsoft.com/office/drawing/2014/main" id="{8B525CA2-A04B-B149-8F2C-B7C627ED3E21}"/>
                </a:ext>
              </a:extLst>
            </p:cNvPr>
            <p:cNvSpPr/>
            <p:nvPr/>
          </p:nvSpPr>
          <p:spPr>
            <a:xfrm>
              <a:off x="61302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2" name="object 39">
              <a:extLst>
                <a:ext uri="{FF2B5EF4-FFF2-40B4-BE49-F238E27FC236}">
                  <a16:creationId xmlns:a16="http://schemas.microsoft.com/office/drawing/2014/main" id="{3BCA5108-8C39-7641-81EA-EC73CECD0868}"/>
                </a:ext>
              </a:extLst>
            </p:cNvPr>
            <p:cNvSpPr/>
            <p:nvPr/>
          </p:nvSpPr>
          <p:spPr>
            <a:xfrm>
              <a:off x="6107430"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3" name="object 40">
              <a:extLst>
                <a:ext uri="{FF2B5EF4-FFF2-40B4-BE49-F238E27FC236}">
                  <a16:creationId xmlns:a16="http://schemas.microsoft.com/office/drawing/2014/main" id="{3853705A-4694-6541-874D-2F45B4D5BEFE}"/>
                </a:ext>
              </a:extLst>
            </p:cNvPr>
            <p:cNvSpPr/>
            <p:nvPr/>
          </p:nvSpPr>
          <p:spPr>
            <a:xfrm>
              <a:off x="6164580"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4" name="object 41">
              <a:extLst>
                <a:ext uri="{FF2B5EF4-FFF2-40B4-BE49-F238E27FC236}">
                  <a16:creationId xmlns:a16="http://schemas.microsoft.com/office/drawing/2014/main" id="{81B1E1D3-B7FD-FB49-9498-F1A30AEE120A}"/>
                </a:ext>
              </a:extLst>
            </p:cNvPr>
            <p:cNvSpPr/>
            <p:nvPr/>
          </p:nvSpPr>
          <p:spPr>
            <a:xfrm>
              <a:off x="62636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5" name="object 42">
              <a:extLst>
                <a:ext uri="{FF2B5EF4-FFF2-40B4-BE49-F238E27FC236}">
                  <a16:creationId xmlns:a16="http://schemas.microsoft.com/office/drawing/2014/main" id="{C086C42F-B0E7-854D-97DE-EBBEE39A940F}"/>
                </a:ext>
              </a:extLst>
            </p:cNvPr>
            <p:cNvSpPr/>
            <p:nvPr/>
          </p:nvSpPr>
          <p:spPr>
            <a:xfrm>
              <a:off x="63207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6" name="object 43">
              <a:extLst>
                <a:ext uri="{FF2B5EF4-FFF2-40B4-BE49-F238E27FC236}">
                  <a16:creationId xmlns:a16="http://schemas.microsoft.com/office/drawing/2014/main" id="{3214A2F6-DE0E-1742-846C-2840E739A5A8}"/>
                </a:ext>
              </a:extLst>
            </p:cNvPr>
            <p:cNvSpPr/>
            <p:nvPr/>
          </p:nvSpPr>
          <p:spPr>
            <a:xfrm>
              <a:off x="640968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7" name="object 44">
              <a:extLst>
                <a:ext uri="{FF2B5EF4-FFF2-40B4-BE49-F238E27FC236}">
                  <a16:creationId xmlns:a16="http://schemas.microsoft.com/office/drawing/2014/main" id="{B28D0F21-B0E1-274E-A6CC-BA3AAF71E77D}"/>
                </a:ext>
              </a:extLst>
            </p:cNvPr>
            <p:cNvSpPr/>
            <p:nvPr/>
          </p:nvSpPr>
          <p:spPr>
            <a:xfrm>
              <a:off x="646683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8" name="object 45">
              <a:extLst>
                <a:ext uri="{FF2B5EF4-FFF2-40B4-BE49-F238E27FC236}">
                  <a16:creationId xmlns:a16="http://schemas.microsoft.com/office/drawing/2014/main" id="{E71075CE-4E5F-924E-AC00-6F0133D334CB}"/>
                </a:ext>
              </a:extLst>
            </p:cNvPr>
            <p:cNvSpPr/>
            <p:nvPr/>
          </p:nvSpPr>
          <p:spPr>
            <a:xfrm>
              <a:off x="670813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9" name="object 46">
              <a:extLst>
                <a:ext uri="{FF2B5EF4-FFF2-40B4-BE49-F238E27FC236}">
                  <a16:creationId xmlns:a16="http://schemas.microsoft.com/office/drawing/2014/main" id="{59A2FAC7-BA63-3843-B587-6719FA2D2556}"/>
                </a:ext>
              </a:extLst>
            </p:cNvPr>
            <p:cNvSpPr/>
            <p:nvPr/>
          </p:nvSpPr>
          <p:spPr>
            <a:xfrm>
              <a:off x="676528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0" name="object 47">
              <a:extLst>
                <a:ext uri="{FF2B5EF4-FFF2-40B4-BE49-F238E27FC236}">
                  <a16:creationId xmlns:a16="http://schemas.microsoft.com/office/drawing/2014/main" id="{C8A7C005-CA01-0A42-ADAB-644106DF857D}"/>
                </a:ext>
              </a:extLst>
            </p:cNvPr>
            <p:cNvSpPr/>
            <p:nvPr/>
          </p:nvSpPr>
          <p:spPr>
            <a:xfrm>
              <a:off x="6760209" y="298704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1" name="object 48">
              <a:extLst>
                <a:ext uri="{FF2B5EF4-FFF2-40B4-BE49-F238E27FC236}">
                  <a16:creationId xmlns:a16="http://schemas.microsoft.com/office/drawing/2014/main" id="{BE28AE58-2E09-034A-9008-4F069CED0A1E}"/>
                </a:ext>
              </a:extLst>
            </p:cNvPr>
            <p:cNvSpPr/>
            <p:nvPr/>
          </p:nvSpPr>
          <p:spPr>
            <a:xfrm>
              <a:off x="6817359" y="292989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2" name="object 49">
              <a:extLst>
                <a:ext uri="{FF2B5EF4-FFF2-40B4-BE49-F238E27FC236}">
                  <a16:creationId xmlns:a16="http://schemas.microsoft.com/office/drawing/2014/main" id="{EE04B6F3-DD42-F942-BBC0-8845DA8A138D}"/>
                </a:ext>
              </a:extLst>
            </p:cNvPr>
            <p:cNvSpPr/>
            <p:nvPr/>
          </p:nvSpPr>
          <p:spPr>
            <a:xfrm>
              <a:off x="688593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3" name="object 50">
              <a:extLst>
                <a:ext uri="{FF2B5EF4-FFF2-40B4-BE49-F238E27FC236}">
                  <a16:creationId xmlns:a16="http://schemas.microsoft.com/office/drawing/2014/main" id="{CE0C8C41-DF21-D346-B10C-F731395C6E12}"/>
                </a:ext>
              </a:extLst>
            </p:cNvPr>
            <p:cNvSpPr/>
            <p:nvPr/>
          </p:nvSpPr>
          <p:spPr>
            <a:xfrm>
              <a:off x="694308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4" name="object 51">
              <a:extLst>
                <a:ext uri="{FF2B5EF4-FFF2-40B4-BE49-F238E27FC236}">
                  <a16:creationId xmlns:a16="http://schemas.microsoft.com/office/drawing/2014/main" id="{B11D2327-926A-5D40-9E7C-18B07F24F971}"/>
                </a:ext>
              </a:extLst>
            </p:cNvPr>
            <p:cNvSpPr/>
            <p:nvPr/>
          </p:nvSpPr>
          <p:spPr>
            <a:xfrm>
              <a:off x="714120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5" name="object 52">
              <a:extLst>
                <a:ext uri="{FF2B5EF4-FFF2-40B4-BE49-F238E27FC236}">
                  <a16:creationId xmlns:a16="http://schemas.microsoft.com/office/drawing/2014/main" id="{FB885B28-948D-ED44-8D3F-746504E425D6}"/>
                </a:ext>
              </a:extLst>
            </p:cNvPr>
            <p:cNvSpPr/>
            <p:nvPr/>
          </p:nvSpPr>
          <p:spPr>
            <a:xfrm>
              <a:off x="719835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6" name="object 53">
              <a:extLst>
                <a:ext uri="{FF2B5EF4-FFF2-40B4-BE49-F238E27FC236}">
                  <a16:creationId xmlns:a16="http://schemas.microsoft.com/office/drawing/2014/main" id="{53C292E5-3F9E-0944-83E1-D9B16624D931}"/>
                </a:ext>
              </a:extLst>
            </p:cNvPr>
            <p:cNvSpPr/>
            <p:nvPr/>
          </p:nvSpPr>
          <p:spPr>
            <a:xfrm>
              <a:off x="720978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7" name="object 54">
              <a:extLst>
                <a:ext uri="{FF2B5EF4-FFF2-40B4-BE49-F238E27FC236}">
                  <a16:creationId xmlns:a16="http://schemas.microsoft.com/office/drawing/2014/main" id="{283D7A68-99D6-AD44-8FFA-49C8E9FD63E7}"/>
                </a:ext>
              </a:extLst>
            </p:cNvPr>
            <p:cNvSpPr/>
            <p:nvPr/>
          </p:nvSpPr>
          <p:spPr>
            <a:xfrm>
              <a:off x="726693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8" name="object 55">
              <a:extLst>
                <a:ext uri="{FF2B5EF4-FFF2-40B4-BE49-F238E27FC236}">
                  <a16:creationId xmlns:a16="http://schemas.microsoft.com/office/drawing/2014/main" id="{B1000B45-56F8-2B40-82D1-3F8A1F7263C3}"/>
                </a:ext>
              </a:extLst>
            </p:cNvPr>
            <p:cNvSpPr/>
            <p:nvPr/>
          </p:nvSpPr>
          <p:spPr>
            <a:xfrm>
              <a:off x="734440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9" name="object 56">
              <a:extLst>
                <a:ext uri="{FF2B5EF4-FFF2-40B4-BE49-F238E27FC236}">
                  <a16:creationId xmlns:a16="http://schemas.microsoft.com/office/drawing/2014/main" id="{4B7CADA0-A513-264F-8293-7926A03AC417}"/>
                </a:ext>
              </a:extLst>
            </p:cNvPr>
            <p:cNvSpPr/>
            <p:nvPr/>
          </p:nvSpPr>
          <p:spPr>
            <a:xfrm>
              <a:off x="740155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0" name="object 57">
              <a:extLst>
                <a:ext uri="{FF2B5EF4-FFF2-40B4-BE49-F238E27FC236}">
                  <a16:creationId xmlns:a16="http://schemas.microsoft.com/office/drawing/2014/main" id="{4DA19750-5F9E-9543-8E1C-BE83375AEBF1}"/>
                </a:ext>
              </a:extLst>
            </p:cNvPr>
            <p:cNvSpPr/>
            <p:nvPr/>
          </p:nvSpPr>
          <p:spPr>
            <a:xfrm>
              <a:off x="779398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1" name="object 58">
              <a:extLst>
                <a:ext uri="{FF2B5EF4-FFF2-40B4-BE49-F238E27FC236}">
                  <a16:creationId xmlns:a16="http://schemas.microsoft.com/office/drawing/2014/main" id="{355EE661-C9D7-DD44-8D97-CEA192928A5F}"/>
                </a:ext>
              </a:extLst>
            </p:cNvPr>
            <p:cNvSpPr/>
            <p:nvPr/>
          </p:nvSpPr>
          <p:spPr>
            <a:xfrm>
              <a:off x="785113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2" name="object 59">
              <a:extLst>
                <a:ext uri="{FF2B5EF4-FFF2-40B4-BE49-F238E27FC236}">
                  <a16:creationId xmlns:a16="http://schemas.microsoft.com/office/drawing/2014/main" id="{87784A94-5C9B-3646-A3D6-0DA4FD8B5283}"/>
                </a:ext>
              </a:extLst>
            </p:cNvPr>
            <p:cNvSpPr/>
            <p:nvPr/>
          </p:nvSpPr>
          <p:spPr>
            <a:xfrm>
              <a:off x="8282939" y="3149600"/>
              <a:ext cx="114300" cy="0"/>
            </a:xfrm>
            <a:custGeom>
              <a:avLst/>
              <a:gdLst/>
              <a:ahLst/>
              <a:cxnLst/>
              <a:rect l="l" t="t" r="r" b="b"/>
              <a:pathLst>
                <a:path w="114300">
                  <a:moveTo>
                    <a:pt x="0" y="0"/>
                  </a:moveTo>
                  <a:lnTo>
                    <a:pt x="114300" y="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3" name="object 60">
              <a:extLst>
                <a:ext uri="{FF2B5EF4-FFF2-40B4-BE49-F238E27FC236}">
                  <a16:creationId xmlns:a16="http://schemas.microsoft.com/office/drawing/2014/main" id="{DDD070E9-B7C2-0C46-AAFF-86AAE247F050}"/>
                </a:ext>
              </a:extLst>
            </p:cNvPr>
            <p:cNvSpPr/>
            <p:nvPr/>
          </p:nvSpPr>
          <p:spPr>
            <a:xfrm>
              <a:off x="8340089" y="3092450"/>
              <a:ext cx="0" cy="114300"/>
            </a:xfrm>
            <a:custGeom>
              <a:avLst/>
              <a:gdLst/>
              <a:ahLst/>
              <a:cxnLst/>
              <a:rect l="l" t="t" r="r" b="b"/>
              <a:pathLst>
                <a:path h="114300">
                  <a:moveTo>
                    <a:pt x="0" y="0"/>
                  </a:moveTo>
                  <a:lnTo>
                    <a:pt x="0" y="114300"/>
                  </a:lnTo>
                </a:path>
              </a:pathLst>
            </a:custGeom>
            <a:ln w="12700">
              <a:solidFill>
                <a:srgbClr val="00A857"/>
              </a:solidFill>
              <a:miter lim="800000"/>
            </a:ln>
          </p:spPr>
          <p:txBody>
            <a:bodyPr wrap="square" lIns="0" tIns="0" rIns="0" bIns="0" rtlCol="0"/>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aphicFrame>
        <p:nvGraphicFramePr>
          <p:cNvPr id="735" name="Table 5">
            <a:extLst>
              <a:ext uri="{FF2B5EF4-FFF2-40B4-BE49-F238E27FC236}">
                <a16:creationId xmlns:a16="http://schemas.microsoft.com/office/drawing/2014/main" id="{B63232AA-284D-3020-77BB-E3CB68357C86}"/>
              </a:ext>
            </a:extLst>
          </p:cNvPr>
          <p:cNvGraphicFramePr>
            <a:graphicFrameLocks noGrp="1"/>
          </p:cNvGraphicFramePr>
          <p:nvPr/>
        </p:nvGraphicFramePr>
        <p:xfrm>
          <a:off x="1092580" y="4034358"/>
          <a:ext cx="2033115" cy="852593"/>
        </p:xfrm>
        <a:graphic>
          <a:graphicData uri="http://schemas.openxmlformats.org/drawingml/2006/table">
            <a:tbl>
              <a:tblPr firstRow="1" bandRow="1">
                <a:tableStyleId>{5C22544A-7EE6-4342-B048-85BDC9FD1C3A}</a:tableStyleId>
              </a:tblPr>
              <a:tblGrid>
                <a:gridCol w="2033115">
                  <a:extLst>
                    <a:ext uri="{9D8B030D-6E8A-4147-A177-3AD203B41FA5}">
                      <a16:colId xmlns:a16="http://schemas.microsoft.com/office/drawing/2014/main" val="2680892318"/>
                    </a:ext>
                  </a:extLst>
                </a:gridCol>
              </a:tblGrid>
              <a:tr h="5435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HR, 0.591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b="1" dirty="0">
                          <a:solidFill>
                            <a:srgbClr val="4D4F53"/>
                          </a:solidFill>
                          <a:latin typeface="Arial"/>
                          <a:cs typeface="+mn-cs"/>
                        </a:rPr>
                        <a:t>(95% CI, 0.330-1.059)</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09033">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5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graphicFrame>
        <p:nvGraphicFramePr>
          <p:cNvPr id="736" name="Table 5">
            <a:extLst>
              <a:ext uri="{FF2B5EF4-FFF2-40B4-BE49-F238E27FC236}">
                <a16:creationId xmlns:a16="http://schemas.microsoft.com/office/drawing/2014/main" id="{4AF0C040-549F-3080-77CA-29DF1115462A}"/>
              </a:ext>
            </a:extLst>
          </p:cNvPr>
          <p:cNvGraphicFramePr>
            <a:graphicFrameLocks noGrp="1"/>
          </p:cNvGraphicFramePr>
          <p:nvPr/>
        </p:nvGraphicFramePr>
        <p:xfrm>
          <a:off x="7128705" y="4027198"/>
          <a:ext cx="2033115" cy="852593"/>
        </p:xfrm>
        <a:graphic>
          <a:graphicData uri="http://schemas.openxmlformats.org/drawingml/2006/table">
            <a:tbl>
              <a:tblPr firstRow="1" bandRow="1">
                <a:tableStyleId>{5C22544A-7EE6-4342-B048-85BDC9FD1C3A}</a:tableStyleId>
              </a:tblPr>
              <a:tblGrid>
                <a:gridCol w="2033115">
                  <a:extLst>
                    <a:ext uri="{9D8B030D-6E8A-4147-A177-3AD203B41FA5}">
                      <a16:colId xmlns:a16="http://schemas.microsoft.com/office/drawing/2014/main" val="2680892318"/>
                    </a:ext>
                  </a:extLst>
                </a:gridCol>
              </a:tblGrid>
              <a:tr h="543560">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1700" b="1" dirty="0">
                          <a:solidFill>
                            <a:srgbClr val="4D4F53"/>
                          </a:solidFill>
                          <a:latin typeface="Arial"/>
                          <a:cs typeface="+mn-cs"/>
                        </a:rPr>
                        <a:t>HR, 0.607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1300" b="1" dirty="0">
                          <a:solidFill>
                            <a:srgbClr val="4D4F53"/>
                          </a:solidFill>
                          <a:latin typeface="Arial"/>
                          <a:cs typeface="+mn-cs"/>
                        </a:rPr>
                        <a:t>(95% CI, 0.387-0.954)</a:t>
                      </a: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054795"/>
                  </a:ext>
                </a:extLst>
              </a:tr>
              <a:tr h="309033">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1500" b="1" u="none" strike="noStrike" kern="1200" cap="none" spc="0" normalizeH="0" baseline="0" noProof="0" dirty="0">
                        <a:ln>
                          <a:noFill/>
                        </a:ln>
                        <a:solidFill>
                          <a:srgbClr val="4D4F53"/>
                        </a:solidFill>
                        <a:effectLst/>
                        <a:uLnTx/>
                        <a:uFillTx/>
                        <a:latin typeface="Arial"/>
                        <a:cs typeface="+mn-cs"/>
                      </a:endParaRPr>
                    </a:p>
                  </a:txBody>
                  <a:tcPr marL="76200" marR="76200" marT="38100" marB="381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670835"/>
                  </a:ext>
                </a:extLst>
              </a:tr>
            </a:tbl>
          </a:graphicData>
        </a:graphic>
      </p:graphicFrame>
      <p:sp>
        <p:nvSpPr>
          <p:cNvPr id="733" name="TextBox 732">
            <a:extLst>
              <a:ext uri="{FF2B5EF4-FFF2-40B4-BE49-F238E27FC236}">
                <a16:creationId xmlns:a16="http://schemas.microsoft.com/office/drawing/2014/main" id="{1E8E76FD-EE93-FD1F-A5E1-8CC544DF1166}"/>
              </a:ext>
            </a:extLst>
          </p:cNvPr>
          <p:cNvSpPr txBox="1"/>
          <p:nvPr/>
        </p:nvSpPr>
        <p:spPr>
          <a:xfrm>
            <a:off x="67057" y="1828990"/>
            <a:ext cx="6002024" cy="338554"/>
          </a:xfrm>
          <a:prstGeom prst="rect">
            <a:avLst/>
          </a:prstGeom>
          <a:noFill/>
        </p:spPr>
        <p:txBody>
          <a:bodyPr wrap="square">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Patients With CR Who Received Allo-HCT in CR1 </a:t>
            </a:r>
          </a:p>
        </p:txBody>
      </p:sp>
      <p:sp>
        <p:nvSpPr>
          <p:cNvPr id="737" name="TextBox 736">
            <a:extLst>
              <a:ext uri="{FF2B5EF4-FFF2-40B4-BE49-F238E27FC236}">
                <a16:creationId xmlns:a16="http://schemas.microsoft.com/office/drawing/2014/main" id="{A043CDAE-4333-3295-B67F-AC804614225C}"/>
              </a:ext>
            </a:extLst>
          </p:cNvPr>
          <p:cNvSpPr txBox="1"/>
          <p:nvPr/>
        </p:nvSpPr>
        <p:spPr>
          <a:xfrm>
            <a:off x="6267977" y="1828990"/>
            <a:ext cx="5840401" cy="338554"/>
          </a:xfrm>
          <a:prstGeom prst="rect">
            <a:avLst/>
          </a:prstGeom>
          <a:noFill/>
        </p:spPr>
        <p:txBody>
          <a:bodyPr wrap="square">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Patients With CR NOT Receiving Allo-HCT in CR1</a:t>
            </a:r>
          </a:p>
        </p:txBody>
      </p:sp>
      <p:sp>
        <p:nvSpPr>
          <p:cNvPr id="739" name="TextBox 738">
            <a:extLst>
              <a:ext uri="{FF2B5EF4-FFF2-40B4-BE49-F238E27FC236}">
                <a16:creationId xmlns:a16="http://schemas.microsoft.com/office/drawing/2014/main" id="{154B22EC-1299-5DA6-D606-06C60D945887}"/>
              </a:ext>
            </a:extLst>
          </p:cNvPr>
          <p:cNvSpPr txBox="1"/>
          <p:nvPr/>
        </p:nvSpPr>
        <p:spPr>
          <a:xfrm>
            <a:off x="3637196" y="2641628"/>
            <a:ext cx="1164608"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740" name="TextBox 739">
            <a:extLst>
              <a:ext uri="{FF2B5EF4-FFF2-40B4-BE49-F238E27FC236}">
                <a16:creationId xmlns:a16="http://schemas.microsoft.com/office/drawing/2014/main" id="{946735A6-75D2-CBAC-3A2B-0BB00B03D3FE}"/>
              </a:ext>
            </a:extLst>
          </p:cNvPr>
          <p:cNvSpPr txBox="1"/>
          <p:nvPr/>
        </p:nvSpPr>
        <p:spPr>
          <a:xfrm>
            <a:off x="9607660" y="3322100"/>
            <a:ext cx="1289289"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23F88"/>
                </a:solidFill>
                <a:effectLst/>
                <a:uLnTx/>
                <a:uFillTx/>
                <a:latin typeface="Arial"/>
                <a:ea typeface="+mn-ea"/>
                <a:cs typeface="Arial"/>
                <a:sym typeface="Arial"/>
                <a:rtl val="0"/>
              </a:rPr>
              <a:t>Quizartinib</a:t>
            </a:r>
          </a:p>
        </p:txBody>
      </p:sp>
      <p:sp>
        <p:nvSpPr>
          <p:cNvPr id="741" name="TextBox 740">
            <a:extLst>
              <a:ext uri="{FF2B5EF4-FFF2-40B4-BE49-F238E27FC236}">
                <a16:creationId xmlns:a16="http://schemas.microsoft.com/office/drawing/2014/main" id="{51D06BF1-7DD5-7E6B-29F2-1CCBA8900546}"/>
              </a:ext>
            </a:extLst>
          </p:cNvPr>
          <p:cNvSpPr txBox="1"/>
          <p:nvPr/>
        </p:nvSpPr>
        <p:spPr>
          <a:xfrm>
            <a:off x="4007667" y="3377265"/>
            <a:ext cx="932152"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742" name="TextBox 741">
            <a:extLst>
              <a:ext uri="{FF2B5EF4-FFF2-40B4-BE49-F238E27FC236}">
                <a16:creationId xmlns:a16="http://schemas.microsoft.com/office/drawing/2014/main" id="{DEFD49A2-B8D5-86F6-9526-BEE2CF5DFD79}"/>
              </a:ext>
            </a:extLst>
          </p:cNvPr>
          <p:cNvSpPr txBox="1"/>
          <p:nvPr/>
        </p:nvSpPr>
        <p:spPr>
          <a:xfrm>
            <a:off x="10518934" y="4210798"/>
            <a:ext cx="995517" cy="29745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A857"/>
                </a:solidFill>
                <a:effectLst/>
                <a:uLnTx/>
                <a:uFillTx/>
                <a:latin typeface="Arial"/>
                <a:ea typeface="+mn-ea"/>
                <a:cs typeface="Arial"/>
                <a:sym typeface="Arial"/>
                <a:rtl val="0"/>
              </a:rPr>
              <a:t>Placebo</a:t>
            </a:r>
          </a:p>
        </p:txBody>
      </p:sp>
      <p:sp>
        <p:nvSpPr>
          <p:cNvPr id="5" name="TextBox 4">
            <a:extLst>
              <a:ext uri="{FF2B5EF4-FFF2-40B4-BE49-F238E27FC236}">
                <a16:creationId xmlns:a16="http://schemas.microsoft.com/office/drawing/2014/main" id="{301E3907-AD6F-D346-B15D-EE936303C036}"/>
              </a:ext>
            </a:extLst>
          </p:cNvPr>
          <p:cNvSpPr txBox="1"/>
          <p:nvPr/>
        </p:nvSpPr>
        <p:spPr>
          <a:xfrm>
            <a:off x="377407" y="6364217"/>
            <a:ext cx="5213991"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Erba HP,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a:t>
            </a:r>
            <a:r>
              <a:rPr kumimoji="0" lang="en-US" sz="1867" b="1" i="0" u="none" strike="noStrike" kern="1200" cap="none" spc="0" normalizeH="0" baseline="0" noProof="0" dirty="0">
                <a:ln>
                  <a:noFill/>
                </a:ln>
                <a:solidFill>
                  <a:prstClr val="black"/>
                </a:solidFill>
                <a:effectLst/>
                <a:uLnTx/>
                <a:uFillTx/>
                <a:latin typeface="Calibri"/>
                <a:ea typeface="+mn-ea"/>
                <a:cs typeface="+mn-cs"/>
              </a:rPr>
              <a:t> </a:t>
            </a:r>
            <a:r>
              <a:rPr kumimoji="0" lang="en-US" sz="1867" b="1" i="0" u="none" strike="noStrike" kern="1200" cap="none" spc="0" normalizeH="0" baseline="0" noProof="0" dirty="0">
                <a:ln>
                  <a:noFill/>
                </a:ln>
                <a:solidFill>
                  <a:srgbClr val="000000"/>
                </a:solidFill>
                <a:effectLst/>
                <a:uLnTx/>
                <a:uFillTx/>
                <a:latin typeface="Calibri"/>
                <a:ea typeface="+mn-ea"/>
                <a:cs typeface="+mn-cs"/>
              </a:rPr>
              <a:t>2023; 401(10388): 1571-1583</a:t>
            </a:r>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6870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C70DCE-3455-D280-A71C-F6E6EEECA92C}"/>
              </a:ext>
            </a:extLst>
          </p:cNvPr>
          <p:cNvSpPr txBox="1">
            <a:spLocks/>
          </p:cNvSpPr>
          <p:nvPr/>
        </p:nvSpPr>
        <p:spPr>
          <a:xfrm>
            <a:off x="2328190" y="1404399"/>
            <a:ext cx="7535620" cy="769843"/>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Clr>
                <a:schemeClr val="accent2"/>
              </a:buClr>
              <a:buFontTx/>
              <a:buNone/>
              <a:defRPr sz="2200" kern="1200" baseline="0">
                <a:solidFill>
                  <a:schemeClr val="tx1">
                    <a:lumMod val="50000"/>
                    <a:lumOff val="50000"/>
                  </a:schemeClr>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E322E"/>
              </a:buClr>
              <a:buSzTx/>
              <a:buFontTx/>
              <a:buNone/>
              <a:tabLst/>
              <a:defRPr/>
            </a:pPr>
            <a:endParaRPr kumimoji="0" lang="en-US" sz="2933"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3" name="Table 2">
            <a:extLst>
              <a:ext uri="{FF2B5EF4-FFF2-40B4-BE49-F238E27FC236}">
                <a16:creationId xmlns:a16="http://schemas.microsoft.com/office/drawing/2014/main" id="{F7DDD4CF-023D-7E31-CACE-C76AFEBFE07C}"/>
              </a:ext>
            </a:extLst>
          </p:cNvPr>
          <p:cNvGraphicFramePr>
            <a:graphicFrameLocks noGrp="1"/>
          </p:cNvGraphicFramePr>
          <p:nvPr/>
        </p:nvGraphicFramePr>
        <p:xfrm>
          <a:off x="609601" y="3170527"/>
          <a:ext cx="10941802" cy="2133125"/>
        </p:xfrm>
        <a:graphic>
          <a:graphicData uri="http://schemas.openxmlformats.org/drawingml/2006/table">
            <a:tbl>
              <a:tblPr firstRow="1" bandRow="1">
                <a:tableStyleId>{5C22544A-7EE6-4342-B048-85BDC9FD1C3A}</a:tableStyleId>
              </a:tblPr>
              <a:tblGrid>
                <a:gridCol w="2417735">
                  <a:extLst>
                    <a:ext uri="{9D8B030D-6E8A-4147-A177-3AD203B41FA5}">
                      <a16:colId xmlns:a16="http://schemas.microsoft.com/office/drawing/2014/main" val="1724298008"/>
                    </a:ext>
                  </a:extLst>
                </a:gridCol>
                <a:gridCol w="1374183">
                  <a:extLst>
                    <a:ext uri="{9D8B030D-6E8A-4147-A177-3AD203B41FA5}">
                      <a16:colId xmlns:a16="http://schemas.microsoft.com/office/drawing/2014/main" val="3751280287"/>
                    </a:ext>
                  </a:extLst>
                </a:gridCol>
                <a:gridCol w="1456840">
                  <a:extLst>
                    <a:ext uri="{9D8B030D-6E8A-4147-A177-3AD203B41FA5}">
                      <a16:colId xmlns:a16="http://schemas.microsoft.com/office/drawing/2014/main" val="3193328747"/>
                    </a:ext>
                  </a:extLst>
                </a:gridCol>
                <a:gridCol w="1467173">
                  <a:extLst>
                    <a:ext uri="{9D8B030D-6E8A-4147-A177-3AD203B41FA5}">
                      <a16:colId xmlns:a16="http://schemas.microsoft.com/office/drawing/2014/main" val="3165106380"/>
                    </a:ext>
                  </a:extLst>
                </a:gridCol>
                <a:gridCol w="1225399">
                  <a:extLst>
                    <a:ext uri="{9D8B030D-6E8A-4147-A177-3AD203B41FA5}">
                      <a16:colId xmlns:a16="http://schemas.microsoft.com/office/drawing/2014/main" val="4124269000"/>
                    </a:ext>
                  </a:extLst>
                </a:gridCol>
                <a:gridCol w="1500236">
                  <a:extLst>
                    <a:ext uri="{9D8B030D-6E8A-4147-A177-3AD203B41FA5}">
                      <a16:colId xmlns:a16="http://schemas.microsoft.com/office/drawing/2014/main" val="3555809197"/>
                    </a:ext>
                  </a:extLst>
                </a:gridCol>
                <a:gridCol w="1500236">
                  <a:extLst>
                    <a:ext uri="{9D8B030D-6E8A-4147-A177-3AD203B41FA5}">
                      <a16:colId xmlns:a16="http://schemas.microsoft.com/office/drawing/2014/main" val="75465294"/>
                    </a:ext>
                  </a:extLst>
                </a:gridCol>
              </a:tblGrid>
              <a:tr h="785483">
                <a:tc>
                  <a:txBody>
                    <a:bodyPr/>
                    <a:lstStyle/>
                    <a:p>
                      <a:endParaRPr lang="en-US" sz="1900"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dirty="0">
                          <a:solidFill>
                            <a:schemeClr val="bg1"/>
                          </a:solidFill>
                        </a:rPr>
                        <a:t>QUIZ</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dirty="0">
                          <a:solidFill>
                            <a:schemeClr val="bg1"/>
                          </a:solidFill>
                        </a:rPr>
                        <a:t>PLAC</a:t>
                      </a:r>
                    </a:p>
                  </a:txBody>
                  <a:tcPr marL="121920" marR="121920" marT="60960" marB="60960" anchor="ctr">
                    <a:solidFill>
                      <a:schemeClr val="accent3"/>
                    </a:solidFill>
                  </a:tcPr>
                </a:tc>
                <a:extLst>
                  <a:ext uri="{0D108BD9-81ED-4DB2-BD59-A6C34878D82A}">
                    <a16:rowId xmlns:a16="http://schemas.microsoft.com/office/drawing/2014/main" val="2556665500"/>
                  </a:ext>
                </a:extLst>
              </a:tr>
              <a:tr h="785483">
                <a:tc>
                  <a:txBody>
                    <a:bodyPr/>
                    <a:lstStyle/>
                    <a:p>
                      <a:r>
                        <a:rPr lang="en-US" sz="1900" b="1" dirty="0">
                          <a:solidFill>
                            <a:schemeClr val="tx1"/>
                          </a:solidFill>
                        </a:rPr>
                        <a:t>Patients with non-detectable MRD, %</a:t>
                      </a:r>
                      <a:endParaRPr lang="en-US" sz="1900" b="1"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a:txBody>
                    <a:bodyPr/>
                    <a:lstStyle/>
                    <a:p>
                      <a:pPr algn="ctr"/>
                      <a:r>
                        <a:rPr lang="en-US" sz="1900" b="1" dirty="0">
                          <a:solidFill>
                            <a:srgbClr val="000000"/>
                          </a:solidFill>
                        </a:rPr>
                        <a:t>22.8</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11.9</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b="1" dirty="0">
                          <a:solidFill>
                            <a:srgbClr val="000000"/>
                          </a:solidFill>
                        </a:rPr>
                        <a:t>31.7</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21.7</a:t>
                      </a:r>
                    </a:p>
                  </a:txBody>
                  <a:tcPr marL="121920" marR="121920" marT="60960" marB="60960" anchor="ctr">
                    <a:lnR w="76200" cap="flat" cmpd="sng" algn="ctr">
                      <a:solidFill>
                        <a:schemeClr val="bg1"/>
                      </a:solidFill>
                      <a:prstDash val="solid"/>
                      <a:round/>
                      <a:headEnd type="none" w="med" len="med"/>
                      <a:tailEnd type="none" w="med" len="med"/>
                    </a:lnR>
                    <a:solidFill>
                      <a:schemeClr val="accent3"/>
                    </a:solidFill>
                  </a:tcPr>
                </a:tc>
                <a:tc>
                  <a:txBody>
                    <a:bodyPr/>
                    <a:lstStyle/>
                    <a:p>
                      <a:pPr algn="ctr"/>
                      <a:r>
                        <a:rPr lang="en-US" sz="1900" b="1" dirty="0">
                          <a:solidFill>
                            <a:srgbClr val="000000"/>
                          </a:solidFill>
                        </a:rPr>
                        <a:t>55.8</a:t>
                      </a:r>
                    </a:p>
                  </a:txBody>
                  <a:tcPr marL="121920" marR="121920" marT="60960" marB="60960" anchor="ctr">
                    <a:lnL w="76200" cap="flat" cmpd="sng" algn="ctr">
                      <a:solidFill>
                        <a:schemeClr val="bg1"/>
                      </a:solidFill>
                      <a:prstDash val="solid"/>
                      <a:round/>
                      <a:headEnd type="none" w="med" len="med"/>
                      <a:tailEnd type="none" w="med" len="med"/>
                    </a:lnL>
                  </a:tcPr>
                </a:tc>
                <a:tc>
                  <a:txBody>
                    <a:bodyPr/>
                    <a:lstStyle/>
                    <a:p>
                      <a:pPr algn="ctr"/>
                      <a:r>
                        <a:rPr lang="en-US" sz="1900" b="1" dirty="0">
                          <a:solidFill>
                            <a:schemeClr val="bg1"/>
                          </a:solidFill>
                        </a:rPr>
                        <a:t>41.2</a:t>
                      </a:r>
                    </a:p>
                  </a:txBody>
                  <a:tcPr marL="121920" marR="121920" marT="60960" marB="60960" anchor="ctr">
                    <a:solidFill>
                      <a:schemeClr val="accent3"/>
                    </a:solidFill>
                  </a:tcPr>
                </a:tc>
                <a:extLst>
                  <a:ext uri="{0D108BD9-81ED-4DB2-BD59-A6C34878D82A}">
                    <a16:rowId xmlns:a16="http://schemas.microsoft.com/office/drawing/2014/main" val="2498964043"/>
                  </a:ext>
                </a:extLst>
              </a:tr>
              <a:tr h="562159">
                <a:tc>
                  <a:txBody>
                    <a:bodyPr/>
                    <a:lstStyle/>
                    <a:p>
                      <a:r>
                        <a:rPr lang="en-US" sz="1900" b="1" dirty="0">
                          <a:solidFill>
                            <a:schemeClr val="tx1"/>
                          </a:solidFill>
                        </a:rPr>
                        <a:t>Nominal </a:t>
                      </a:r>
                      <a:r>
                        <a:rPr lang="en-US" sz="1900" b="1" i="1" dirty="0">
                          <a:solidFill>
                            <a:schemeClr val="tx1"/>
                          </a:solidFill>
                        </a:rPr>
                        <a:t>P </a:t>
                      </a:r>
                      <a:r>
                        <a:rPr lang="en-US" sz="1900" b="1" dirty="0">
                          <a:solidFill>
                            <a:schemeClr val="tx1"/>
                          </a:solidFill>
                        </a:rPr>
                        <a:t>value</a:t>
                      </a:r>
                      <a:endParaRPr lang="en-US" sz="1900" b="1" baseline="30000" dirty="0">
                        <a:solidFill>
                          <a:schemeClr val="tx1"/>
                        </a:solidFill>
                      </a:endParaRPr>
                    </a:p>
                  </a:txBody>
                  <a:tcPr marL="121920" marR="121920" marT="60960" marB="60960">
                    <a:lnR w="76200" cap="flat" cmpd="sng" algn="ctr">
                      <a:solidFill>
                        <a:schemeClr val="bg1"/>
                      </a:solidFill>
                      <a:prstDash val="solid"/>
                      <a:round/>
                      <a:headEnd type="none" w="med" len="med"/>
                      <a:tailEnd type="none" w="med" len="med"/>
                    </a:lnR>
                    <a:solidFill>
                      <a:srgbClr val="CBD2E3"/>
                    </a:solidFill>
                  </a:tcPr>
                </a:tc>
                <a:tc gridSpan="2">
                  <a:txBody>
                    <a:bodyPr/>
                    <a:lstStyle/>
                    <a:p>
                      <a:pPr algn="ctr"/>
                      <a:r>
                        <a:rPr lang="en-US" sz="1900" dirty="0">
                          <a:solidFill>
                            <a:schemeClr val="tx1"/>
                          </a:solidFill>
                        </a:rPr>
                        <a:t>0.0122</a:t>
                      </a:r>
                    </a:p>
                  </a:txBody>
                  <a:tcPr marL="121920" marR="121920" marT="60960" marB="609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hMerge="1">
                  <a:txBody>
                    <a:bodyPr/>
                    <a:lstStyle/>
                    <a:p>
                      <a:endParaRPr lang="en-US">
                        <a:solidFill>
                          <a:schemeClr val="bg1"/>
                        </a:solidFill>
                      </a:endParaRPr>
                    </a:p>
                  </a:txBody>
                  <a:tcPr>
                    <a:lnR w="76200" cap="flat" cmpd="sng" algn="ctr">
                      <a:solidFill>
                        <a:schemeClr val="bg1"/>
                      </a:solidFill>
                      <a:prstDash val="solid"/>
                      <a:round/>
                      <a:headEnd type="none" w="med" len="med"/>
                      <a:tailEnd type="none" w="med" len="med"/>
                    </a:lnR>
                  </a:tcPr>
                </a:tc>
                <a:tc gridSpan="2">
                  <a:txBody>
                    <a:bodyPr/>
                    <a:lstStyle/>
                    <a:p>
                      <a:pPr algn="ctr"/>
                      <a:r>
                        <a:rPr lang="en-US" sz="1900" dirty="0">
                          <a:solidFill>
                            <a:schemeClr val="tx1"/>
                          </a:solidFill>
                        </a:rPr>
                        <a:t>0.0609</a:t>
                      </a:r>
                    </a:p>
                  </a:txBody>
                  <a:tcPr marL="121920" marR="121920" marT="60960" marB="609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hMerge="1">
                  <a:txBody>
                    <a:bodyPr/>
                    <a:lstStyle/>
                    <a:p>
                      <a:endParaRPr lang="en-US">
                        <a:solidFill>
                          <a:schemeClr val="bg1"/>
                        </a:solidFill>
                      </a:endParaRPr>
                    </a:p>
                  </a:txBody>
                  <a:tcPr>
                    <a:lnR w="76200" cap="flat" cmpd="sng" algn="ctr">
                      <a:solidFill>
                        <a:schemeClr val="bg1"/>
                      </a:solidFill>
                      <a:prstDash val="solid"/>
                      <a:round/>
                      <a:headEnd type="none" w="med" len="med"/>
                      <a:tailEnd type="none" w="med" len="med"/>
                    </a:lnR>
                  </a:tcPr>
                </a:tc>
                <a:tc gridSpan="2">
                  <a:txBody>
                    <a:bodyPr/>
                    <a:lstStyle/>
                    <a:p>
                      <a:pPr algn="ctr"/>
                      <a:r>
                        <a:rPr lang="en-US" sz="1900" dirty="0">
                          <a:solidFill>
                            <a:schemeClr val="tx1"/>
                          </a:solidFill>
                        </a:rPr>
                        <a:t>0.0089</a:t>
                      </a:r>
                    </a:p>
                  </a:txBody>
                  <a:tcPr marL="121920" marR="121920" marT="60960" marB="60960" anchor="ctr">
                    <a:lnL w="76200" cap="flat" cmpd="sng" algn="ctr">
                      <a:solidFill>
                        <a:schemeClr val="bg1"/>
                      </a:solidFill>
                      <a:prstDash val="solid"/>
                      <a:round/>
                      <a:headEnd type="none" w="med" len="med"/>
                      <a:tailEnd type="none" w="med" len="med"/>
                    </a:lnL>
                  </a:tcPr>
                </a:tc>
                <a:tc hMerge="1">
                  <a:txBody>
                    <a:bodyPr/>
                    <a:lstStyle/>
                    <a:p>
                      <a:endParaRPr lang="en-US">
                        <a:solidFill>
                          <a:schemeClr val="bg1"/>
                        </a:solidFill>
                      </a:endParaRPr>
                    </a:p>
                  </a:txBody>
                  <a:tcPr/>
                </a:tc>
                <a:extLst>
                  <a:ext uri="{0D108BD9-81ED-4DB2-BD59-A6C34878D82A}">
                    <a16:rowId xmlns:a16="http://schemas.microsoft.com/office/drawing/2014/main" val="2522775077"/>
                  </a:ext>
                </a:extLst>
              </a:tr>
            </a:tbl>
          </a:graphicData>
        </a:graphic>
      </p:graphicFrame>
      <p:sp>
        <p:nvSpPr>
          <p:cNvPr id="4" name="TextBox 3">
            <a:extLst>
              <a:ext uri="{FF2B5EF4-FFF2-40B4-BE49-F238E27FC236}">
                <a16:creationId xmlns:a16="http://schemas.microsoft.com/office/drawing/2014/main" id="{6A95CC08-EB5C-6618-4D09-95381E0E9433}"/>
              </a:ext>
            </a:extLst>
          </p:cNvPr>
          <p:cNvSpPr txBox="1"/>
          <p:nvPr/>
        </p:nvSpPr>
        <p:spPr>
          <a:xfrm>
            <a:off x="2872682" y="2566525"/>
            <a:ext cx="3016557"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CRc</a:t>
            </a: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After Induction </a:t>
            </a:r>
          </a:p>
        </p:txBody>
      </p:sp>
      <p:sp>
        <p:nvSpPr>
          <p:cNvPr id="5" name="TextBox 4">
            <a:extLst>
              <a:ext uri="{FF2B5EF4-FFF2-40B4-BE49-F238E27FC236}">
                <a16:creationId xmlns:a16="http://schemas.microsoft.com/office/drawing/2014/main" id="{34450009-2A01-2745-9FD3-08E4BA039E50}"/>
              </a:ext>
            </a:extLst>
          </p:cNvPr>
          <p:cNvSpPr txBox="1"/>
          <p:nvPr/>
        </p:nvSpPr>
        <p:spPr>
          <a:xfrm>
            <a:off x="8194116" y="2566525"/>
            <a:ext cx="4121872"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Last Consolidation Cycle</a:t>
            </a:r>
            <a:endParaRPr kumimoji="0" lang="en-US" sz="1867"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F077EE8-5248-D8BE-D034-640203C77722}"/>
              </a:ext>
            </a:extLst>
          </p:cNvPr>
          <p:cNvSpPr txBox="1"/>
          <p:nvPr/>
        </p:nvSpPr>
        <p:spPr>
          <a:xfrm>
            <a:off x="5794157" y="2566525"/>
            <a:ext cx="2678251" cy="379656"/>
          </a:xfrm>
          <a:prstGeom prst="rect">
            <a:avLst/>
          </a:prstGeom>
          <a:noFill/>
        </p:spPr>
        <p:txBody>
          <a:bodyPr wrap="square" rtlCol="0">
            <a:spAutoFit/>
          </a:bodyPr>
          <a:lstStyle/>
          <a:p>
            <a:pPr marL="0" marR="0" lvl="0" indent="0" algn="ctr" defTabSz="507967" rtl="0" eaLnBrk="1" fontAlgn="auto" latinLnBrk="0" hangingPunct="1">
              <a:lnSpc>
                <a:spcPct val="100000"/>
              </a:lnSpc>
              <a:spcBef>
                <a:spcPts val="0"/>
              </a:spcBef>
              <a:spcAft>
                <a:spcPts val="0"/>
              </a:spcAft>
              <a:buClrTx/>
              <a:buSzTx/>
              <a:buFontTx/>
              <a:buNone/>
              <a:tabLst/>
              <a:defRPr/>
            </a:pPr>
            <a:r>
              <a:rPr kumimoji="0" lang="en-US" sz="1867"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2 Cycles of </a:t>
            </a:r>
            <a:r>
              <a:rPr kumimoji="0" lang="en-US" sz="1867" b="1" i="0" u="sng"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CTx</a:t>
            </a:r>
            <a:endParaRPr kumimoji="0" lang="en-US" sz="1867"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CAA4266-D424-BAB3-CEAE-1786E4A3CC83}"/>
              </a:ext>
            </a:extLst>
          </p:cNvPr>
          <p:cNvSpPr txBox="1"/>
          <p:nvPr/>
        </p:nvSpPr>
        <p:spPr>
          <a:xfrm>
            <a:off x="406225" y="6285876"/>
            <a:ext cx="3715633"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Perl A, et al. ASH 2023;Abstract 832</a:t>
            </a:r>
          </a:p>
        </p:txBody>
      </p:sp>
      <p:sp>
        <p:nvSpPr>
          <p:cNvPr id="8" name="TextBox 7">
            <a:extLst>
              <a:ext uri="{FF2B5EF4-FFF2-40B4-BE49-F238E27FC236}">
                <a16:creationId xmlns:a16="http://schemas.microsoft.com/office/drawing/2014/main" id="{3248081A-B401-93E9-E613-E05A78DC8B50}"/>
              </a:ext>
            </a:extLst>
          </p:cNvPr>
          <p:cNvSpPr txBox="1"/>
          <p:nvPr/>
        </p:nvSpPr>
        <p:spPr>
          <a:xfrm>
            <a:off x="0" y="1000351"/>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a:ea typeface="+mn-ea"/>
                <a:cs typeface="+mn-cs"/>
              </a:rPr>
              <a:t>Elimination of MRD </a:t>
            </a:r>
            <a:r>
              <a:rPr kumimoji="0" lang="en-US" sz="3200" b="1" i="0" u="none" strike="noStrike" kern="1200" cap="none" spc="0" normalizeH="0" baseline="0" noProof="0" dirty="0">
                <a:ln>
                  <a:noFill/>
                </a:ln>
                <a:solidFill>
                  <a:prstClr val="black"/>
                </a:solidFill>
                <a:effectLst/>
                <a:uLnTx/>
                <a:uFillTx/>
                <a:latin typeface="Calibri"/>
                <a:ea typeface="+mn-ea"/>
                <a:cs typeface="+mn-cs"/>
              </a:rPr>
              <a:t>by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NGS MRD Assay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in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QuANTUM</a:t>
            </a:r>
            <a:r>
              <a:rPr kumimoji="0" lang="en-US" sz="3200" b="1" i="0" u="none" strike="noStrike" kern="1200" cap="none" spc="0" normalizeH="0" baseline="0" noProof="0" dirty="0">
                <a:ln>
                  <a:noFill/>
                </a:ln>
                <a:solidFill>
                  <a:prstClr val="black"/>
                </a:solidFill>
                <a:effectLst/>
                <a:uLnTx/>
                <a:uFillTx/>
                <a:latin typeface="Calibri"/>
                <a:ea typeface="+mn-ea"/>
                <a:cs typeface="+mn-cs"/>
              </a:rPr>
              <a:t>-First Trial </a:t>
            </a:r>
            <a:r>
              <a:rPr kumimoji="0" lang="en-US" sz="3200" b="1" i="0" u="none" strike="noStrike" kern="1200" cap="none" spc="0" normalizeH="0" baseline="0" noProof="0" dirty="0">
                <a:ln>
                  <a:noFill/>
                </a:ln>
                <a:solidFill>
                  <a:srgbClr val="000000"/>
                </a:solidFill>
                <a:effectLst/>
                <a:uLnTx/>
                <a:uFillTx/>
                <a:latin typeface="Calibri"/>
                <a:ea typeface="+mn-ea"/>
                <a:cs typeface="+mn-cs"/>
              </a:rPr>
              <a:t>by Treatment Course</a:t>
            </a:r>
          </a:p>
        </p:txBody>
      </p:sp>
    </p:spTree>
    <p:extLst>
      <p:ext uri="{BB962C8B-B14F-4D97-AF65-F5344CB8AC3E}">
        <p14:creationId xmlns:p14="http://schemas.microsoft.com/office/powerpoint/2010/main" val="4147588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80CA-DB56-F7F6-1591-C1FE990BDAB3}"/>
              </a:ext>
            </a:extLst>
          </p:cNvPr>
          <p:cNvSpPr>
            <a:spLocks noGrp="1"/>
          </p:cNvSpPr>
          <p:nvPr>
            <p:ph type="title"/>
          </p:nvPr>
        </p:nvSpPr>
        <p:spPr>
          <a:xfrm>
            <a:off x="0" y="73663"/>
            <a:ext cx="12192000" cy="691079"/>
          </a:xfrm>
        </p:spPr>
        <p:txBody>
          <a:bodyPr anchor="ctr" anchorCtr="0">
            <a:noAutofit/>
          </a:bodyPr>
          <a:lstStyle/>
          <a:p>
            <a:pPr algn="ctr"/>
            <a:r>
              <a:rPr lang="en-US" sz="3200" b="1" i="1" dirty="0">
                <a:solidFill>
                  <a:schemeClr val="bg1"/>
                </a:solidFill>
                <a:latin typeface="+mn-lt"/>
              </a:rPr>
              <a:t>FLT3</a:t>
            </a:r>
            <a:r>
              <a:rPr lang="en-US" sz="3200" b="1" dirty="0">
                <a:solidFill>
                  <a:schemeClr val="bg1"/>
                </a:solidFill>
                <a:latin typeface="+mn-lt"/>
              </a:rPr>
              <a:t>-ITD MRD Reduction Predicts Survival Across Therapy</a:t>
            </a:r>
          </a:p>
        </p:txBody>
      </p:sp>
      <p:sp>
        <p:nvSpPr>
          <p:cNvPr id="43" name="Rectangle 42">
            <a:extLst>
              <a:ext uri="{FF2B5EF4-FFF2-40B4-BE49-F238E27FC236}">
                <a16:creationId xmlns:a16="http://schemas.microsoft.com/office/drawing/2014/main" id="{CB1BF46A-F823-6127-2B70-C4C0C0816DD5}"/>
              </a:ext>
            </a:extLst>
          </p:cNvPr>
          <p:cNvSpPr/>
          <p:nvPr/>
        </p:nvSpPr>
        <p:spPr>
          <a:xfrm>
            <a:off x="2987977" y="3045364"/>
            <a:ext cx="667372" cy="29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8E562689-13F7-440B-7A90-228C5D5BF291}"/>
              </a:ext>
            </a:extLst>
          </p:cNvPr>
          <p:cNvSpPr/>
          <p:nvPr/>
        </p:nvSpPr>
        <p:spPr>
          <a:xfrm>
            <a:off x="3314154" y="2070708"/>
            <a:ext cx="321935" cy="127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68191CD6-57A8-523A-F035-9D697619D0F7}"/>
              </a:ext>
            </a:extLst>
          </p:cNvPr>
          <p:cNvSpPr/>
          <p:nvPr/>
        </p:nvSpPr>
        <p:spPr>
          <a:xfrm>
            <a:off x="614353" y="3173879"/>
            <a:ext cx="667372" cy="21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7715BAA0-5ED6-C254-92D7-40DED3DB69C9}"/>
              </a:ext>
            </a:extLst>
          </p:cNvPr>
          <p:cNvSpPr/>
          <p:nvPr/>
        </p:nvSpPr>
        <p:spPr>
          <a:xfrm>
            <a:off x="1281725" y="3598440"/>
            <a:ext cx="1810839" cy="246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2200C2DA-D574-6117-5CA0-63DB96E8407A}"/>
              </a:ext>
            </a:extLst>
          </p:cNvPr>
          <p:cNvSpPr/>
          <p:nvPr/>
        </p:nvSpPr>
        <p:spPr>
          <a:xfrm>
            <a:off x="242817" y="3736034"/>
            <a:ext cx="371537" cy="3847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7932532-A708-30A9-253D-2F010FD695A9}"/>
              </a:ext>
            </a:extLst>
          </p:cNvPr>
          <p:cNvSpPr txBox="1"/>
          <p:nvPr/>
        </p:nvSpPr>
        <p:spPr>
          <a:xfrm>
            <a:off x="2984377" y="207412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34" name="TextBox 33">
            <a:extLst>
              <a:ext uri="{FF2B5EF4-FFF2-40B4-BE49-F238E27FC236}">
                <a16:creationId xmlns:a16="http://schemas.microsoft.com/office/drawing/2014/main" id="{57A6EC2A-316E-D438-A369-06779B5874B7}"/>
              </a:ext>
            </a:extLst>
          </p:cNvPr>
          <p:cNvSpPr txBox="1"/>
          <p:nvPr/>
        </p:nvSpPr>
        <p:spPr>
          <a:xfrm>
            <a:off x="1375178" y="1905605"/>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(n=53)</a:t>
            </a:r>
          </a:p>
        </p:txBody>
      </p:sp>
      <p:sp>
        <p:nvSpPr>
          <p:cNvPr id="35" name="TextBox 34">
            <a:extLst>
              <a:ext uri="{FF2B5EF4-FFF2-40B4-BE49-F238E27FC236}">
                <a16:creationId xmlns:a16="http://schemas.microsoft.com/office/drawing/2014/main" id="{A039000D-9A21-5409-2F14-1AE06A6B35CC}"/>
              </a:ext>
            </a:extLst>
          </p:cNvPr>
          <p:cNvSpPr txBox="1"/>
          <p:nvPr/>
        </p:nvSpPr>
        <p:spPr>
          <a:xfrm>
            <a:off x="1863706" y="3038732"/>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42.5 months</a:t>
            </a:r>
          </a:p>
        </p:txBody>
      </p:sp>
      <p:sp>
        <p:nvSpPr>
          <p:cNvPr id="36" name="TextBox 35">
            <a:extLst>
              <a:ext uri="{FF2B5EF4-FFF2-40B4-BE49-F238E27FC236}">
                <a16:creationId xmlns:a16="http://schemas.microsoft.com/office/drawing/2014/main" id="{AEF37723-FF05-0F2B-12A6-F0F0E155DDA0}"/>
              </a:ext>
            </a:extLst>
          </p:cNvPr>
          <p:cNvSpPr txBox="1"/>
          <p:nvPr/>
        </p:nvSpPr>
        <p:spPr>
          <a:xfrm>
            <a:off x="407835" y="3138760"/>
            <a:ext cx="1562643"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HR=0.789</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0.322-1.932</a:t>
            </a:r>
          </a:p>
        </p:txBody>
      </p:sp>
      <p:sp>
        <p:nvSpPr>
          <p:cNvPr id="38" name="TextBox 37">
            <a:extLst>
              <a:ext uri="{FF2B5EF4-FFF2-40B4-BE49-F238E27FC236}">
                <a16:creationId xmlns:a16="http://schemas.microsoft.com/office/drawing/2014/main" id="{75ADBB1C-A63A-68A2-4ECE-CBBF0052C784}"/>
              </a:ext>
            </a:extLst>
          </p:cNvPr>
          <p:cNvSpPr txBox="1"/>
          <p:nvPr/>
        </p:nvSpPr>
        <p:spPr>
          <a:xfrm>
            <a:off x="2987975" y="2865167"/>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(n=19)</a:t>
            </a:r>
          </a:p>
        </p:txBody>
      </p:sp>
      <p:sp>
        <p:nvSpPr>
          <p:cNvPr id="39" name="TextBox 38">
            <a:extLst>
              <a:ext uri="{FF2B5EF4-FFF2-40B4-BE49-F238E27FC236}">
                <a16:creationId xmlns:a16="http://schemas.microsoft.com/office/drawing/2014/main" id="{11E89ACB-E322-0B14-34B7-227E5DA05B47}"/>
              </a:ext>
            </a:extLst>
          </p:cNvPr>
          <p:cNvSpPr txBox="1"/>
          <p:nvPr/>
        </p:nvSpPr>
        <p:spPr>
          <a:xfrm>
            <a:off x="2786886" y="238366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(n=34)</a:t>
            </a:r>
          </a:p>
        </p:txBody>
      </p:sp>
      <p:sp>
        <p:nvSpPr>
          <p:cNvPr id="40" name="TextBox 39">
            <a:extLst>
              <a:ext uri="{FF2B5EF4-FFF2-40B4-BE49-F238E27FC236}">
                <a16:creationId xmlns:a16="http://schemas.microsoft.com/office/drawing/2014/main" id="{8BBE7422-B420-D997-5A66-6F287BA60245}"/>
              </a:ext>
            </a:extLst>
          </p:cNvPr>
          <p:cNvSpPr txBox="1"/>
          <p:nvPr/>
        </p:nvSpPr>
        <p:spPr>
          <a:xfrm>
            <a:off x="1121758" y="3566254"/>
            <a:ext cx="1898164"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(n=34)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(n=19)</a:t>
            </a:r>
          </a:p>
        </p:txBody>
      </p:sp>
      <p:sp>
        <p:nvSpPr>
          <p:cNvPr id="42" name="TextBox 41">
            <a:extLst>
              <a:ext uri="{FF2B5EF4-FFF2-40B4-BE49-F238E27FC236}">
                <a16:creationId xmlns:a16="http://schemas.microsoft.com/office/drawing/2014/main" id="{B6FD0584-A904-7408-2DE3-553BAD319661}"/>
              </a:ext>
            </a:extLst>
          </p:cNvPr>
          <p:cNvSpPr txBox="1"/>
          <p:nvPr/>
        </p:nvSpPr>
        <p:spPr>
          <a:xfrm>
            <a:off x="185588" y="2044885"/>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2" name="TextBox 31">
            <a:extLst>
              <a:ext uri="{FF2B5EF4-FFF2-40B4-BE49-F238E27FC236}">
                <a16:creationId xmlns:a16="http://schemas.microsoft.com/office/drawing/2014/main" id="{01D47B39-D60D-89BA-5799-0752FC0047E5}"/>
              </a:ext>
            </a:extLst>
          </p:cNvPr>
          <p:cNvSpPr txBox="1"/>
          <p:nvPr/>
        </p:nvSpPr>
        <p:spPr>
          <a:xfrm rot="16200000">
            <a:off x="-215343" y="258429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48" name="Straight Connector 47">
            <a:extLst>
              <a:ext uri="{FF2B5EF4-FFF2-40B4-BE49-F238E27FC236}">
                <a16:creationId xmlns:a16="http://schemas.microsoft.com/office/drawing/2014/main" id="{FFA3DA0A-3296-730F-35D0-B8455299C347}"/>
              </a:ext>
            </a:extLst>
          </p:cNvPr>
          <p:cNvCxnSpPr>
            <a:cxnSpLocks/>
          </p:cNvCxnSpPr>
          <p:nvPr/>
        </p:nvCxnSpPr>
        <p:spPr>
          <a:xfrm>
            <a:off x="1218920" y="375702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A2E2BE-98D2-BCAC-210F-5E70725E5C1D}"/>
              </a:ext>
            </a:extLst>
          </p:cNvPr>
          <p:cNvCxnSpPr>
            <a:cxnSpLocks/>
          </p:cNvCxnSpPr>
          <p:nvPr/>
        </p:nvCxnSpPr>
        <p:spPr>
          <a:xfrm>
            <a:off x="2162053" y="3765320"/>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AAAB13D-AC32-2011-EBDC-AD60EAE8230C}"/>
              </a:ext>
            </a:extLst>
          </p:cNvPr>
          <p:cNvSpPr/>
          <p:nvPr/>
        </p:nvSpPr>
        <p:spPr>
          <a:xfrm>
            <a:off x="3288431" y="4347973"/>
            <a:ext cx="341195" cy="136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D556CB86-9426-6993-34EB-58936ACC8A64}"/>
              </a:ext>
            </a:extLst>
          </p:cNvPr>
          <p:cNvSpPr/>
          <p:nvPr/>
        </p:nvSpPr>
        <p:spPr>
          <a:xfrm>
            <a:off x="3001687" y="5253929"/>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0804AD44-8FCB-6251-58C1-CD4F2F3C3A8F}"/>
              </a:ext>
            </a:extLst>
          </p:cNvPr>
          <p:cNvSpPr/>
          <p:nvPr/>
        </p:nvSpPr>
        <p:spPr>
          <a:xfrm>
            <a:off x="623044" y="5407346"/>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92F309B7-5E7A-D053-EA88-56A3BA403FF6}"/>
              </a:ext>
            </a:extLst>
          </p:cNvPr>
          <p:cNvSpPr/>
          <p:nvPr/>
        </p:nvSpPr>
        <p:spPr>
          <a:xfrm>
            <a:off x="1256855" y="5853243"/>
            <a:ext cx="1701800" cy="25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F9203944-99E4-5218-F8AB-0A69418074F4}"/>
              </a:ext>
            </a:extLst>
          </p:cNvPr>
          <p:cNvSpPr/>
          <p:nvPr/>
        </p:nvSpPr>
        <p:spPr>
          <a:xfrm>
            <a:off x="360386" y="5991886"/>
            <a:ext cx="228245" cy="392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8995507-6BBE-5325-B2F6-B7398B5C2780}"/>
              </a:ext>
            </a:extLst>
          </p:cNvPr>
          <p:cNvSpPr txBox="1"/>
          <p:nvPr/>
        </p:nvSpPr>
        <p:spPr>
          <a:xfrm>
            <a:off x="2958655" y="4330971"/>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62" name="TextBox 61">
            <a:extLst>
              <a:ext uri="{FF2B5EF4-FFF2-40B4-BE49-F238E27FC236}">
                <a16:creationId xmlns:a16="http://schemas.microsoft.com/office/drawing/2014/main" id="{95220DB1-3D38-1598-5E66-BE109F8DF33F}"/>
              </a:ext>
            </a:extLst>
          </p:cNvPr>
          <p:cNvSpPr txBox="1"/>
          <p:nvPr/>
        </p:nvSpPr>
        <p:spPr>
          <a:xfrm>
            <a:off x="1349457" y="4162448"/>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(n=268)</a:t>
            </a:r>
          </a:p>
        </p:txBody>
      </p:sp>
      <p:sp>
        <p:nvSpPr>
          <p:cNvPr id="63" name="TextBox 62">
            <a:extLst>
              <a:ext uri="{FF2B5EF4-FFF2-40B4-BE49-F238E27FC236}">
                <a16:creationId xmlns:a16="http://schemas.microsoft.com/office/drawing/2014/main" id="{F846AE42-4A06-483A-6EA9-CD7AE4BA5F1E}"/>
              </a:ext>
            </a:extLst>
          </p:cNvPr>
          <p:cNvSpPr txBox="1"/>
          <p:nvPr/>
        </p:nvSpPr>
        <p:spPr>
          <a:xfrm>
            <a:off x="1827051" y="5284760"/>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35.4 months</a:t>
            </a:r>
          </a:p>
        </p:txBody>
      </p:sp>
      <p:sp>
        <p:nvSpPr>
          <p:cNvPr id="1024" name="TextBox 1023">
            <a:extLst>
              <a:ext uri="{FF2B5EF4-FFF2-40B4-BE49-F238E27FC236}">
                <a16:creationId xmlns:a16="http://schemas.microsoft.com/office/drawing/2014/main" id="{6C63C759-046B-3FBD-29BC-6A7CE4B57269}"/>
              </a:ext>
            </a:extLst>
          </p:cNvPr>
          <p:cNvSpPr txBox="1"/>
          <p:nvPr/>
        </p:nvSpPr>
        <p:spPr>
          <a:xfrm>
            <a:off x="453265" y="5395603"/>
            <a:ext cx="1431529"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HR=0.749</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0.526-1.069</a:t>
            </a:r>
          </a:p>
        </p:txBody>
      </p:sp>
      <p:sp>
        <p:nvSpPr>
          <p:cNvPr id="1026" name="TextBox 1025">
            <a:extLst>
              <a:ext uri="{FF2B5EF4-FFF2-40B4-BE49-F238E27FC236}">
                <a16:creationId xmlns:a16="http://schemas.microsoft.com/office/drawing/2014/main" id="{668D6A9E-6364-E5AD-836A-4CD0D4134534}"/>
              </a:ext>
            </a:extLst>
          </p:cNvPr>
          <p:cNvSpPr txBox="1"/>
          <p:nvPr/>
        </p:nvSpPr>
        <p:spPr>
          <a:xfrm>
            <a:off x="2962253" y="5122009"/>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(n=140)</a:t>
            </a:r>
          </a:p>
        </p:txBody>
      </p:sp>
      <p:sp>
        <p:nvSpPr>
          <p:cNvPr id="1031" name="TextBox 1030">
            <a:extLst>
              <a:ext uri="{FF2B5EF4-FFF2-40B4-BE49-F238E27FC236}">
                <a16:creationId xmlns:a16="http://schemas.microsoft.com/office/drawing/2014/main" id="{37CCFB44-07C1-8C6D-A9B2-D755CDD9576A}"/>
              </a:ext>
            </a:extLst>
          </p:cNvPr>
          <p:cNvSpPr txBox="1"/>
          <p:nvPr/>
        </p:nvSpPr>
        <p:spPr>
          <a:xfrm>
            <a:off x="2545175" y="472884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(n=128)</a:t>
            </a:r>
          </a:p>
        </p:txBody>
      </p:sp>
      <p:sp>
        <p:nvSpPr>
          <p:cNvPr id="1032" name="TextBox 1031">
            <a:extLst>
              <a:ext uri="{FF2B5EF4-FFF2-40B4-BE49-F238E27FC236}">
                <a16:creationId xmlns:a16="http://schemas.microsoft.com/office/drawing/2014/main" id="{64DD6C01-EE56-0F25-DF2A-B9AB5617A865}"/>
              </a:ext>
            </a:extLst>
          </p:cNvPr>
          <p:cNvSpPr txBox="1"/>
          <p:nvPr/>
        </p:nvSpPr>
        <p:spPr>
          <a:xfrm>
            <a:off x="1096035" y="5823096"/>
            <a:ext cx="1970805"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(n=128)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(n=140)</a:t>
            </a:r>
          </a:p>
        </p:txBody>
      </p:sp>
      <p:sp>
        <p:nvSpPr>
          <p:cNvPr id="1034" name="TextBox 1033">
            <a:extLst>
              <a:ext uri="{FF2B5EF4-FFF2-40B4-BE49-F238E27FC236}">
                <a16:creationId xmlns:a16="http://schemas.microsoft.com/office/drawing/2014/main" id="{2666F927-FE9D-8387-B2FF-3EF3EA18A950}"/>
              </a:ext>
            </a:extLst>
          </p:cNvPr>
          <p:cNvSpPr txBox="1"/>
          <p:nvPr/>
        </p:nvSpPr>
        <p:spPr>
          <a:xfrm>
            <a:off x="186445" y="4292868"/>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35" name="TextBox 1034">
            <a:extLst>
              <a:ext uri="{FF2B5EF4-FFF2-40B4-BE49-F238E27FC236}">
                <a16:creationId xmlns:a16="http://schemas.microsoft.com/office/drawing/2014/main" id="{462564C5-86EC-8D7D-6AA2-C217E615E483}"/>
              </a:ext>
            </a:extLst>
          </p:cNvPr>
          <p:cNvSpPr txBox="1"/>
          <p:nvPr/>
        </p:nvSpPr>
        <p:spPr>
          <a:xfrm rot="16200000">
            <a:off x="-201193" y="4872146"/>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36" name="Straight Connector 1035">
            <a:extLst>
              <a:ext uri="{FF2B5EF4-FFF2-40B4-BE49-F238E27FC236}">
                <a16:creationId xmlns:a16="http://schemas.microsoft.com/office/drawing/2014/main" id="{E97D56CF-38C5-218B-ACD8-068BEBCAE4DD}"/>
              </a:ext>
            </a:extLst>
          </p:cNvPr>
          <p:cNvCxnSpPr>
            <a:cxnSpLocks/>
          </p:cNvCxnSpPr>
          <p:nvPr/>
        </p:nvCxnSpPr>
        <p:spPr>
          <a:xfrm>
            <a:off x="1193197" y="6018295"/>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964F2613-1B04-65AF-AD3D-5EE59E051430}"/>
              </a:ext>
            </a:extLst>
          </p:cNvPr>
          <p:cNvCxnSpPr>
            <a:cxnSpLocks/>
          </p:cNvCxnSpPr>
          <p:nvPr/>
        </p:nvCxnSpPr>
        <p:spPr>
          <a:xfrm>
            <a:off x="2154050" y="6022163"/>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44" name="Rectangle 1043">
            <a:extLst>
              <a:ext uri="{FF2B5EF4-FFF2-40B4-BE49-F238E27FC236}">
                <a16:creationId xmlns:a16="http://schemas.microsoft.com/office/drawing/2014/main" id="{EEDFFE41-DAB7-BBAC-6ED4-68B2D98DD537}"/>
              </a:ext>
            </a:extLst>
          </p:cNvPr>
          <p:cNvSpPr/>
          <p:nvPr/>
        </p:nvSpPr>
        <p:spPr>
          <a:xfrm>
            <a:off x="7190538" y="3035884"/>
            <a:ext cx="667372" cy="29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5" name="Rectangle 1044">
            <a:extLst>
              <a:ext uri="{FF2B5EF4-FFF2-40B4-BE49-F238E27FC236}">
                <a16:creationId xmlns:a16="http://schemas.microsoft.com/office/drawing/2014/main" id="{71869F8D-FA75-C68F-3F06-C5EA36B52DFF}"/>
              </a:ext>
            </a:extLst>
          </p:cNvPr>
          <p:cNvSpPr/>
          <p:nvPr/>
        </p:nvSpPr>
        <p:spPr>
          <a:xfrm>
            <a:off x="7516715" y="2061228"/>
            <a:ext cx="321935" cy="127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6" name="Rectangle 1045">
            <a:extLst>
              <a:ext uri="{FF2B5EF4-FFF2-40B4-BE49-F238E27FC236}">
                <a16:creationId xmlns:a16="http://schemas.microsoft.com/office/drawing/2014/main" id="{FC77A45E-C20C-CA12-1AC9-FB650F41DC77}"/>
              </a:ext>
            </a:extLst>
          </p:cNvPr>
          <p:cNvSpPr/>
          <p:nvPr/>
        </p:nvSpPr>
        <p:spPr>
          <a:xfrm>
            <a:off x="4816915" y="3164399"/>
            <a:ext cx="667372" cy="218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7" name="Rectangle 1046">
            <a:extLst>
              <a:ext uri="{FF2B5EF4-FFF2-40B4-BE49-F238E27FC236}">
                <a16:creationId xmlns:a16="http://schemas.microsoft.com/office/drawing/2014/main" id="{E800C2BB-D31D-D79B-000F-EF54439A5E38}"/>
              </a:ext>
            </a:extLst>
          </p:cNvPr>
          <p:cNvSpPr/>
          <p:nvPr/>
        </p:nvSpPr>
        <p:spPr>
          <a:xfrm>
            <a:off x="5484286" y="3588960"/>
            <a:ext cx="1810839" cy="246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8" name="Rectangle 1047">
            <a:extLst>
              <a:ext uri="{FF2B5EF4-FFF2-40B4-BE49-F238E27FC236}">
                <a16:creationId xmlns:a16="http://schemas.microsoft.com/office/drawing/2014/main" id="{2A4CB6C4-7867-EF98-7BFA-335AE0BB1BAC}"/>
              </a:ext>
            </a:extLst>
          </p:cNvPr>
          <p:cNvSpPr/>
          <p:nvPr/>
        </p:nvSpPr>
        <p:spPr>
          <a:xfrm>
            <a:off x="4445378" y="3726554"/>
            <a:ext cx="371537" cy="3847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9" name="TextBox 1048">
            <a:extLst>
              <a:ext uri="{FF2B5EF4-FFF2-40B4-BE49-F238E27FC236}">
                <a16:creationId xmlns:a16="http://schemas.microsoft.com/office/drawing/2014/main" id="{0226A237-53B7-2F4A-7B59-D5EA9DF6E9C5}"/>
              </a:ext>
            </a:extLst>
          </p:cNvPr>
          <p:cNvSpPr txBox="1"/>
          <p:nvPr/>
        </p:nvSpPr>
        <p:spPr>
          <a:xfrm>
            <a:off x="7186939" y="206464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050" name="TextBox 1049">
            <a:extLst>
              <a:ext uri="{FF2B5EF4-FFF2-40B4-BE49-F238E27FC236}">
                <a16:creationId xmlns:a16="http://schemas.microsoft.com/office/drawing/2014/main" id="{C97A8A66-302E-A8B4-8A4D-C86D1904BF45}"/>
              </a:ext>
            </a:extLst>
          </p:cNvPr>
          <p:cNvSpPr txBox="1"/>
          <p:nvPr/>
        </p:nvSpPr>
        <p:spPr>
          <a:xfrm>
            <a:off x="5641020" y="1896125"/>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(n=83)</a:t>
            </a:r>
          </a:p>
        </p:txBody>
      </p:sp>
      <p:sp>
        <p:nvSpPr>
          <p:cNvPr id="1051" name="TextBox 1050">
            <a:extLst>
              <a:ext uri="{FF2B5EF4-FFF2-40B4-BE49-F238E27FC236}">
                <a16:creationId xmlns:a16="http://schemas.microsoft.com/office/drawing/2014/main" id="{7DA64459-4A82-3175-71E5-A6D8E4623C5B}"/>
              </a:ext>
            </a:extLst>
          </p:cNvPr>
          <p:cNvSpPr txBox="1"/>
          <p:nvPr/>
        </p:nvSpPr>
        <p:spPr>
          <a:xfrm>
            <a:off x="6055335" y="3018437"/>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p:txBody>
      </p:sp>
      <p:sp>
        <p:nvSpPr>
          <p:cNvPr id="1052" name="TextBox 1051">
            <a:extLst>
              <a:ext uri="{FF2B5EF4-FFF2-40B4-BE49-F238E27FC236}">
                <a16:creationId xmlns:a16="http://schemas.microsoft.com/office/drawing/2014/main" id="{9BE57980-0C39-18A1-8518-91B1B2E2B902}"/>
              </a:ext>
            </a:extLst>
          </p:cNvPr>
          <p:cNvSpPr txBox="1"/>
          <p:nvPr/>
        </p:nvSpPr>
        <p:spPr>
          <a:xfrm>
            <a:off x="4672847" y="3129280"/>
            <a:ext cx="1440231"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HR=0.976</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0.474-2.009</a:t>
            </a:r>
          </a:p>
        </p:txBody>
      </p:sp>
      <p:sp>
        <p:nvSpPr>
          <p:cNvPr id="1053" name="TextBox 1052">
            <a:extLst>
              <a:ext uri="{FF2B5EF4-FFF2-40B4-BE49-F238E27FC236}">
                <a16:creationId xmlns:a16="http://schemas.microsoft.com/office/drawing/2014/main" id="{ACEB42C4-074B-CE40-A3D4-A753ADAB7C4B}"/>
              </a:ext>
            </a:extLst>
          </p:cNvPr>
          <p:cNvSpPr txBox="1"/>
          <p:nvPr/>
        </p:nvSpPr>
        <p:spPr>
          <a:xfrm>
            <a:off x="7186939" y="2771649"/>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(n=35)</a:t>
            </a:r>
          </a:p>
        </p:txBody>
      </p:sp>
      <p:sp>
        <p:nvSpPr>
          <p:cNvPr id="1054" name="TextBox 1053">
            <a:extLst>
              <a:ext uri="{FF2B5EF4-FFF2-40B4-BE49-F238E27FC236}">
                <a16:creationId xmlns:a16="http://schemas.microsoft.com/office/drawing/2014/main" id="{429F2B6F-B65A-C021-F45B-F0A3A298AE83}"/>
              </a:ext>
            </a:extLst>
          </p:cNvPr>
          <p:cNvSpPr txBox="1"/>
          <p:nvPr/>
        </p:nvSpPr>
        <p:spPr>
          <a:xfrm>
            <a:off x="7125657" y="2493757"/>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(n=48)</a:t>
            </a:r>
          </a:p>
        </p:txBody>
      </p:sp>
      <p:sp>
        <p:nvSpPr>
          <p:cNvPr id="1055" name="TextBox 1054">
            <a:extLst>
              <a:ext uri="{FF2B5EF4-FFF2-40B4-BE49-F238E27FC236}">
                <a16:creationId xmlns:a16="http://schemas.microsoft.com/office/drawing/2014/main" id="{47F426C9-1DD2-4C38-724E-3950E2EE952E}"/>
              </a:ext>
            </a:extLst>
          </p:cNvPr>
          <p:cNvSpPr txBox="1"/>
          <p:nvPr/>
        </p:nvSpPr>
        <p:spPr>
          <a:xfrm>
            <a:off x="5324319" y="3556774"/>
            <a:ext cx="1898164"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(n=35)</a:t>
            </a:r>
          </a:p>
        </p:txBody>
      </p:sp>
      <p:sp>
        <p:nvSpPr>
          <p:cNvPr id="1057" name="TextBox 1056">
            <a:extLst>
              <a:ext uri="{FF2B5EF4-FFF2-40B4-BE49-F238E27FC236}">
                <a16:creationId xmlns:a16="http://schemas.microsoft.com/office/drawing/2014/main" id="{62F320CC-763F-85DB-74DE-4F6F7AA695CD}"/>
              </a:ext>
            </a:extLst>
          </p:cNvPr>
          <p:cNvSpPr txBox="1"/>
          <p:nvPr/>
        </p:nvSpPr>
        <p:spPr>
          <a:xfrm>
            <a:off x="4388149" y="2035405"/>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58" name="TextBox 1057">
            <a:extLst>
              <a:ext uri="{FF2B5EF4-FFF2-40B4-BE49-F238E27FC236}">
                <a16:creationId xmlns:a16="http://schemas.microsoft.com/office/drawing/2014/main" id="{2A187449-6698-F019-1A98-64903CB14C26}"/>
              </a:ext>
            </a:extLst>
          </p:cNvPr>
          <p:cNvSpPr txBox="1"/>
          <p:nvPr/>
        </p:nvSpPr>
        <p:spPr>
          <a:xfrm rot="16200000">
            <a:off x="3987220" y="257481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59" name="Straight Connector 1058">
            <a:extLst>
              <a:ext uri="{FF2B5EF4-FFF2-40B4-BE49-F238E27FC236}">
                <a16:creationId xmlns:a16="http://schemas.microsoft.com/office/drawing/2014/main" id="{CCBB8AFE-0AC5-B733-2561-0E2A61732029}"/>
              </a:ext>
            </a:extLst>
          </p:cNvPr>
          <p:cNvCxnSpPr>
            <a:cxnSpLocks/>
          </p:cNvCxnSpPr>
          <p:nvPr/>
        </p:nvCxnSpPr>
        <p:spPr>
          <a:xfrm>
            <a:off x="5421481" y="374754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3077880F-D265-CE1C-0240-7D52CBBDA9D4}"/>
              </a:ext>
            </a:extLst>
          </p:cNvPr>
          <p:cNvCxnSpPr>
            <a:cxnSpLocks/>
          </p:cNvCxnSpPr>
          <p:nvPr/>
        </p:nvCxnSpPr>
        <p:spPr>
          <a:xfrm>
            <a:off x="6364614" y="3755840"/>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61" name="Rectangle 1060">
            <a:extLst>
              <a:ext uri="{FF2B5EF4-FFF2-40B4-BE49-F238E27FC236}">
                <a16:creationId xmlns:a16="http://schemas.microsoft.com/office/drawing/2014/main" id="{A8D8B3FB-5EB0-E048-2A37-5AB8690DA20D}"/>
              </a:ext>
            </a:extLst>
          </p:cNvPr>
          <p:cNvSpPr/>
          <p:nvPr/>
        </p:nvSpPr>
        <p:spPr>
          <a:xfrm>
            <a:off x="7493140" y="4355910"/>
            <a:ext cx="341195" cy="136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2" name="Rectangle 1061">
            <a:extLst>
              <a:ext uri="{FF2B5EF4-FFF2-40B4-BE49-F238E27FC236}">
                <a16:creationId xmlns:a16="http://schemas.microsoft.com/office/drawing/2014/main" id="{DFBC5166-90F8-ECB9-4BF3-AA6D64397F01}"/>
              </a:ext>
            </a:extLst>
          </p:cNvPr>
          <p:cNvSpPr/>
          <p:nvPr/>
        </p:nvSpPr>
        <p:spPr>
          <a:xfrm>
            <a:off x="7206396" y="5261866"/>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4" name="Rectangle 1063">
            <a:extLst>
              <a:ext uri="{FF2B5EF4-FFF2-40B4-BE49-F238E27FC236}">
                <a16:creationId xmlns:a16="http://schemas.microsoft.com/office/drawing/2014/main" id="{64C3B322-C7BE-BFDF-0796-D4257430D8F5}"/>
              </a:ext>
            </a:extLst>
          </p:cNvPr>
          <p:cNvSpPr/>
          <p:nvPr/>
        </p:nvSpPr>
        <p:spPr>
          <a:xfrm>
            <a:off x="4827753" y="5415284"/>
            <a:ext cx="627939" cy="244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5" name="Rectangle 1064">
            <a:extLst>
              <a:ext uri="{FF2B5EF4-FFF2-40B4-BE49-F238E27FC236}">
                <a16:creationId xmlns:a16="http://schemas.microsoft.com/office/drawing/2014/main" id="{1FBA2BA2-C81D-6E31-B292-AC0E3CE36D48}"/>
              </a:ext>
            </a:extLst>
          </p:cNvPr>
          <p:cNvSpPr/>
          <p:nvPr/>
        </p:nvSpPr>
        <p:spPr>
          <a:xfrm>
            <a:off x="5461564" y="5861180"/>
            <a:ext cx="1701800" cy="25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6" name="Rectangle 1065">
            <a:extLst>
              <a:ext uri="{FF2B5EF4-FFF2-40B4-BE49-F238E27FC236}">
                <a16:creationId xmlns:a16="http://schemas.microsoft.com/office/drawing/2014/main" id="{5B16267D-C739-D091-2FD2-B63D7568B242}"/>
              </a:ext>
            </a:extLst>
          </p:cNvPr>
          <p:cNvSpPr/>
          <p:nvPr/>
        </p:nvSpPr>
        <p:spPr>
          <a:xfrm>
            <a:off x="4565095" y="5999824"/>
            <a:ext cx="228245" cy="392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7" name="TextBox 1066">
            <a:extLst>
              <a:ext uri="{FF2B5EF4-FFF2-40B4-BE49-F238E27FC236}">
                <a16:creationId xmlns:a16="http://schemas.microsoft.com/office/drawing/2014/main" id="{4F09E85B-A94A-9054-EE56-7FD75A4BC98A}"/>
              </a:ext>
            </a:extLst>
          </p:cNvPr>
          <p:cNvSpPr txBox="1"/>
          <p:nvPr/>
        </p:nvSpPr>
        <p:spPr>
          <a:xfrm>
            <a:off x="7163364" y="4338909"/>
            <a:ext cx="740267" cy="10265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068" name="TextBox 1067">
            <a:extLst>
              <a:ext uri="{FF2B5EF4-FFF2-40B4-BE49-F238E27FC236}">
                <a16:creationId xmlns:a16="http://schemas.microsoft.com/office/drawing/2014/main" id="{26A4189E-DA29-7705-0722-3660167B3701}"/>
              </a:ext>
            </a:extLst>
          </p:cNvPr>
          <p:cNvSpPr txBox="1"/>
          <p:nvPr/>
        </p:nvSpPr>
        <p:spPr>
          <a:xfrm>
            <a:off x="5617445" y="4170384"/>
            <a:ext cx="1519449" cy="297454"/>
          </a:xfrm>
          <a:prstGeom prst="rect">
            <a:avLst/>
          </a:prstGeom>
          <a:noFill/>
        </p:spPr>
        <p:txBody>
          <a:bodyPr wrap="square" rtlCol="0">
            <a:spAutoFit/>
          </a:bodyPr>
          <a:lstStyle/>
          <a:p>
            <a:pPr marL="0" marR="0" lvl="0" indent="0" algn="ctr" defTabSz="38099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(n=245)</a:t>
            </a:r>
          </a:p>
        </p:txBody>
      </p:sp>
      <p:sp>
        <p:nvSpPr>
          <p:cNvPr id="1069" name="TextBox 1068">
            <a:extLst>
              <a:ext uri="{FF2B5EF4-FFF2-40B4-BE49-F238E27FC236}">
                <a16:creationId xmlns:a16="http://schemas.microsoft.com/office/drawing/2014/main" id="{4D8355F9-78F1-8460-8E44-36A51284FE36}"/>
              </a:ext>
            </a:extLst>
          </p:cNvPr>
          <p:cNvSpPr txBox="1"/>
          <p:nvPr/>
        </p:nvSpPr>
        <p:spPr>
          <a:xfrm>
            <a:off x="6031761" y="5292696"/>
            <a:ext cx="1515831" cy="477054"/>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16.0 months</a:t>
            </a:r>
          </a:p>
        </p:txBody>
      </p:sp>
      <p:sp>
        <p:nvSpPr>
          <p:cNvPr id="1070" name="TextBox 1069">
            <a:extLst>
              <a:ext uri="{FF2B5EF4-FFF2-40B4-BE49-F238E27FC236}">
                <a16:creationId xmlns:a16="http://schemas.microsoft.com/office/drawing/2014/main" id="{1C1097A4-0BBA-E529-9589-D285618E2326}"/>
              </a:ext>
            </a:extLst>
          </p:cNvPr>
          <p:cNvSpPr txBox="1"/>
          <p:nvPr/>
        </p:nvSpPr>
        <p:spPr>
          <a:xfrm>
            <a:off x="4657974" y="5403539"/>
            <a:ext cx="1471503" cy="348813"/>
          </a:xfrm>
          <a:prstGeom prst="rect">
            <a:avLst/>
          </a:prstGeom>
          <a:noFill/>
          <a:ln>
            <a:noFill/>
          </a:ln>
        </p:spPr>
        <p:txBody>
          <a:bodyPr wrap="square" rtlCol="0">
            <a:spAutoFit/>
          </a:bodyPr>
          <a:lstStyle/>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HR=0.670</a:t>
            </a:r>
          </a:p>
          <a:p>
            <a:pPr marL="0" marR="0" lvl="0" indent="0" algn="ctr" defTabSz="609585"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0.465-0.967</a:t>
            </a:r>
          </a:p>
        </p:txBody>
      </p:sp>
      <p:sp>
        <p:nvSpPr>
          <p:cNvPr id="1071" name="TextBox 1070">
            <a:extLst>
              <a:ext uri="{FF2B5EF4-FFF2-40B4-BE49-F238E27FC236}">
                <a16:creationId xmlns:a16="http://schemas.microsoft.com/office/drawing/2014/main" id="{F88FD065-3C52-3E4F-62D8-21D0F5153350}"/>
              </a:ext>
            </a:extLst>
          </p:cNvPr>
          <p:cNvSpPr txBox="1"/>
          <p:nvPr/>
        </p:nvSpPr>
        <p:spPr>
          <a:xfrm>
            <a:off x="7087273" y="5129692"/>
            <a:ext cx="8778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(n=126)</a:t>
            </a:r>
          </a:p>
        </p:txBody>
      </p:sp>
      <p:sp>
        <p:nvSpPr>
          <p:cNvPr id="1072" name="TextBox 1071">
            <a:extLst>
              <a:ext uri="{FF2B5EF4-FFF2-40B4-BE49-F238E27FC236}">
                <a16:creationId xmlns:a16="http://schemas.microsoft.com/office/drawing/2014/main" id="{4B1EC362-8466-8A1F-8D20-4EA9702448CB}"/>
              </a:ext>
            </a:extLst>
          </p:cNvPr>
          <p:cNvSpPr txBox="1"/>
          <p:nvPr/>
        </p:nvSpPr>
        <p:spPr>
          <a:xfrm>
            <a:off x="6844073" y="4751960"/>
            <a:ext cx="1121044" cy="128177"/>
          </a:xfrm>
          <a:prstGeom prst="rect">
            <a:avLst/>
          </a:prstGeom>
          <a:noFill/>
        </p:spPr>
        <p:txBody>
          <a:bodyPr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(n=119)</a:t>
            </a:r>
          </a:p>
        </p:txBody>
      </p:sp>
      <p:sp>
        <p:nvSpPr>
          <p:cNvPr id="1073" name="TextBox 1072">
            <a:extLst>
              <a:ext uri="{FF2B5EF4-FFF2-40B4-BE49-F238E27FC236}">
                <a16:creationId xmlns:a16="http://schemas.microsoft.com/office/drawing/2014/main" id="{53305087-5F09-9DB7-25B3-923497039F25}"/>
              </a:ext>
            </a:extLst>
          </p:cNvPr>
          <p:cNvSpPr txBox="1"/>
          <p:nvPr/>
        </p:nvSpPr>
        <p:spPr>
          <a:xfrm>
            <a:off x="5300744" y="5831034"/>
            <a:ext cx="1970805" cy="297517"/>
          </a:xfrm>
          <a:prstGeom prst="rect">
            <a:avLst/>
          </a:prstGeom>
          <a:noFill/>
          <a:ln>
            <a:noFill/>
          </a:ln>
        </p:spPr>
        <p:txBody>
          <a:bodyPr wrap="square" rtlCol="0">
            <a:spAutoFit/>
          </a:bodyPr>
          <a:lstStyle/>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609585"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(n=119)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(n=126)</a:t>
            </a:r>
          </a:p>
        </p:txBody>
      </p:sp>
      <p:sp>
        <p:nvSpPr>
          <p:cNvPr id="1075" name="TextBox 1074">
            <a:extLst>
              <a:ext uri="{FF2B5EF4-FFF2-40B4-BE49-F238E27FC236}">
                <a16:creationId xmlns:a16="http://schemas.microsoft.com/office/drawing/2014/main" id="{558F11B7-F488-0804-6653-E833C9B49B2D}"/>
              </a:ext>
            </a:extLst>
          </p:cNvPr>
          <p:cNvSpPr txBox="1"/>
          <p:nvPr/>
        </p:nvSpPr>
        <p:spPr>
          <a:xfrm>
            <a:off x="4391155" y="4300804"/>
            <a:ext cx="347179" cy="1437060"/>
          </a:xfrm>
          <a:prstGeom prst="rect">
            <a:avLst/>
          </a:prstGeom>
          <a:solidFill>
            <a:schemeClr val="bg1"/>
          </a:solidFill>
        </p:spPr>
        <p:txBody>
          <a:bodyPr wrap="square" lIns="0" tIns="0" rIns="0" bIns="0" rtlCol="0">
            <a:spAutoFit/>
          </a:bodyPr>
          <a:lstStyle/>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609585"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76" name="TextBox 1075">
            <a:extLst>
              <a:ext uri="{FF2B5EF4-FFF2-40B4-BE49-F238E27FC236}">
                <a16:creationId xmlns:a16="http://schemas.microsoft.com/office/drawing/2014/main" id="{BB6C4D1D-7003-42D7-B06F-B26F31673D98}"/>
              </a:ext>
            </a:extLst>
          </p:cNvPr>
          <p:cNvSpPr txBox="1"/>
          <p:nvPr/>
        </p:nvSpPr>
        <p:spPr>
          <a:xfrm rot="16200000">
            <a:off x="4003516" y="4880083"/>
            <a:ext cx="1035856" cy="19499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cxnSp>
        <p:nvCxnSpPr>
          <p:cNvPr id="1077" name="Straight Connector 1076">
            <a:extLst>
              <a:ext uri="{FF2B5EF4-FFF2-40B4-BE49-F238E27FC236}">
                <a16:creationId xmlns:a16="http://schemas.microsoft.com/office/drawing/2014/main" id="{E40C404D-B5C6-6514-F714-B74FDA5BEDD9}"/>
              </a:ext>
            </a:extLst>
          </p:cNvPr>
          <p:cNvCxnSpPr>
            <a:cxnSpLocks/>
          </p:cNvCxnSpPr>
          <p:nvPr/>
        </p:nvCxnSpPr>
        <p:spPr>
          <a:xfrm>
            <a:off x="5397907" y="6026231"/>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A9E8F3CC-85D9-C7C7-3CCE-C6889FB846A7}"/>
              </a:ext>
            </a:extLst>
          </p:cNvPr>
          <p:cNvCxnSpPr>
            <a:cxnSpLocks/>
          </p:cNvCxnSpPr>
          <p:nvPr/>
        </p:nvCxnSpPr>
        <p:spPr>
          <a:xfrm>
            <a:off x="6370666" y="6030099"/>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80" name="TextBox 1079">
            <a:extLst>
              <a:ext uri="{FF2B5EF4-FFF2-40B4-BE49-F238E27FC236}">
                <a16:creationId xmlns:a16="http://schemas.microsoft.com/office/drawing/2014/main" id="{37AA6730-D1D1-DE02-E911-67AA883A52DF}"/>
              </a:ext>
            </a:extLst>
          </p:cNvPr>
          <p:cNvSpPr txBox="1"/>
          <p:nvPr/>
        </p:nvSpPr>
        <p:spPr>
          <a:xfrm>
            <a:off x="1134108" y="1084476"/>
            <a:ext cx="2066591" cy="55399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or 2 cycles)</a:t>
            </a:r>
          </a:p>
        </p:txBody>
      </p:sp>
      <p:sp>
        <p:nvSpPr>
          <p:cNvPr id="1081" name="TextBox 1080">
            <a:extLst>
              <a:ext uri="{FF2B5EF4-FFF2-40B4-BE49-F238E27FC236}">
                <a16:creationId xmlns:a16="http://schemas.microsoft.com/office/drawing/2014/main" id="{FFF97237-D232-20F4-DD68-5C5D28F8C9CD}"/>
              </a:ext>
            </a:extLst>
          </p:cNvPr>
          <p:cNvSpPr txBox="1"/>
          <p:nvPr/>
        </p:nvSpPr>
        <p:spPr>
          <a:xfrm>
            <a:off x="4364234" y="1084478"/>
            <a:ext cx="3808588" cy="78483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2 Cycles of </a:t>
            </a:r>
            <a:r>
              <a:rPr kumimoji="0" lang="en-US" sz="15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CTx</a:t>
            </a:r>
            <a:endPar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 2 cycles or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CRc after induction #1 + consolidation #1)</a:t>
            </a:r>
          </a:p>
        </p:txBody>
      </p:sp>
      <p:sp>
        <p:nvSpPr>
          <p:cNvPr id="1082" name="TextBox 1081">
            <a:extLst>
              <a:ext uri="{FF2B5EF4-FFF2-40B4-BE49-F238E27FC236}">
                <a16:creationId xmlns:a16="http://schemas.microsoft.com/office/drawing/2014/main" id="{2A036B8B-604A-8510-C753-2F0EA43E108E}"/>
              </a:ext>
            </a:extLst>
          </p:cNvPr>
          <p:cNvSpPr txBox="1"/>
          <p:nvPr/>
        </p:nvSpPr>
        <p:spPr>
          <a:xfrm>
            <a:off x="8588860" y="1084476"/>
            <a:ext cx="2983509" cy="55399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Last Consolidation Cycle</a:t>
            </a:r>
            <a:endParaRPr kumimoji="0" lang="en-US" sz="15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4 cycles)</a:t>
            </a:r>
          </a:p>
        </p:txBody>
      </p:sp>
      <p:graphicFrame>
        <p:nvGraphicFramePr>
          <p:cNvPr id="6" name="Table 5">
            <a:extLst>
              <a:ext uri="{FF2B5EF4-FFF2-40B4-BE49-F238E27FC236}">
                <a16:creationId xmlns:a16="http://schemas.microsoft.com/office/drawing/2014/main" id="{9DA02F93-4414-1E9D-041B-E0FF30CE0113}"/>
              </a:ext>
            </a:extLst>
          </p:cNvPr>
          <p:cNvGraphicFramePr>
            <a:graphicFrameLocks noGrp="1"/>
          </p:cNvGraphicFramePr>
          <p:nvPr/>
        </p:nvGraphicFramePr>
        <p:xfrm>
          <a:off x="738333" y="3498432"/>
          <a:ext cx="3241749" cy="106553"/>
        </p:xfrm>
        <a:graphic>
          <a:graphicData uri="http://schemas.openxmlformats.org/drawingml/2006/table">
            <a:tbl>
              <a:tblPr firstRow="1" bandRow="1">
                <a:tableStyleId>{5C22544A-7EE6-4342-B048-85BDC9FD1C3A}</a:tableStyleId>
              </a:tblPr>
              <a:tblGrid>
                <a:gridCol w="154369">
                  <a:extLst>
                    <a:ext uri="{9D8B030D-6E8A-4147-A177-3AD203B41FA5}">
                      <a16:colId xmlns:a16="http://schemas.microsoft.com/office/drawing/2014/main" val="1724418553"/>
                    </a:ext>
                  </a:extLst>
                </a:gridCol>
                <a:gridCol w="154369">
                  <a:extLst>
                    <a:ext uri="{9D8B030D-6E8A-4147-A177-3AD203B41FA5}">
                      <a16:colId xmlns:a16="http://schemas.microsoft.com/office/drawing/2014/main" val="1061373443"/>
                    </a:ext>
                  </a:extLst>
                </a:gridCol>
                <a:gridCol w="154369">
                  <a:extLst>
                    <a:ext uri="{9D8B030D-6E8A-4147-A177-3AD203B41FA5}">
                      <a16:colId xmlns:a16="http://schemas.microsoft.com/office/drawing/2014/main" val="4132161994"/>
                    </a:ext>
                  </a:extLst>
                </a:gridCol>
                <a:gridCol w="154369">
                  <a:extLst>
                    <a:ext uri="{9D8B030D-6E8A-4147-A177-3AD203B41FA5}">
                      <a16:colId xmlns:a16="http://schemas.microsoft.com/office/drawing/2014/main" val="405877979"/>
                    </a:ext>
                  </a:extLst>
                </a:gridCol>
                <a:gridCol w="154369">
                  <a:extLst>
                    <a:ext uri="{9D8B030D-6E8A-4147-A177-3AD203B41FA5}">
                      <a16:colId xmlns:a16="http://schemas.microsoft.com/office/drawing/2014/main" val="3226783095"/>
                    </a:ext>
                  </a:extLst>
                </a:gridCol>
                <a:gridCol w="154369">
                  <a:extLst>
                    <a:ext uri="{9D8B030D-6E8A-4147-A177-3AD203B41FA5}">
                      <a16:colId xmlns:a16="http://schemas.microsoft.com/office/drawing/2014/main" val="3540820485"/>
                    </a:ext>
                  </a:extLst>
                </a:gridCol>
                <a:gridCol w="154369">
                  <a:extLst>
                    <a:ext uri="{9D8B030D-6E8A-4147-A177-3AD203B41FA5}">
                      <a16:colId xmlns:a16="http://schemas.microsoft.com/office/drawing/2014/main" val="3784052849"/>
                    </a:ext>
                  </a:extLst>
                </a:gridCol>
                <a:gridCol w="154369">
                  <a:extLst>
                    <a:ext uri="{9D8B030D-6E8A-4147-A177-3AD203B41FA5}">
                      <a16:colId xmlns:a16="http://schemas.microsoft.com/office/drawing/2014/main" val="4130717134"/>
                    </a:ext>
                  </a:extLst>
                </a:gridCol>
                <a:gridCol w="154369">
                  <a:extLst>
                    <a:ext uri="{9D8B030D-6E8A-4147-A177-3AD203B41FA5}">
                      <a16:colId xmlns:a16="http://schemas.microsoft.com/office/drawing/2014/main" val="4239889396"/>
                    </a:ext>
                  </a:extLst>
                </a:gridCol>
                <a:gridCol w="154369">
                  <a:extLst>
                    <a:ext uri="{9D8B030D-6E8A-4147-A177-3AD203B41FA5}">
                      <a16:colId xmlns:a16="http://schemas.microsoft.com/office/drawing/2014/main" val="306145229"/>
                    </a:ext>
                  </a:extLst>
                </a:gridCol>
                <a:gridCol w="154369">
                  <a:extLst>
                    <a:ext uri="{9D8B030D-6E8A-4147-A177-3AD203B41FA5}">
                      <a16:colId xmlns:a16="http://schemas.microsoft.com/office/drawing/2014/main" val="4111033566"/>
                    </a:ext>
                  </a:extLst>
                </a:gridCol>
                <a:gridCol w="154369">
                  <a:extLst>
                    <a:ext uri="{9D8B030D-6E8A-4147-A177-3AD203B41FA5}">
                      <a16:colId xmlns:a16="http://schemas.microsoft.com/office/drawing/2014/main" val="1052756117"/>
                    </a:ext>
                  </a:extLst>
                </a:gridCol>
                <a:gridCol w="154369">
                  <a:extLst>
                    <a:ext uri="{9D8B030D-6E8A-4147-A177-3AD203B41FA5}">
                      <a16:colId xmlns:a16="http://schemas.microsoft.com/office/drawing/2014/main" val="3648398557"/>
                    </a:ext>
                  </a:extLst>
                </a:gridCol>
                <a:gridCol w="154369">
                  <a:extLst>
                    <a:ext uri="{9D8B030D-6E8A-4147-A177-3AD203B41FA5}">
                      <a16:colId xmlns:a16="http://schemas.microsoft.com/office/drawing/2014/main" val="3140308145"/>
                    </a:ext>
                  </a:extLst>
                </a:gridCol>
                <a:gridCol w="154369">
                  <a:extLst>
                    <a:ext uri="{9D8B030D-6E8A-4147-A177-3AD203B41FA5}">
                      <a16:colId xmlns:a16="http://schemas.microsoft.com/office/drawing/2014/main" val="374743116"/>
                    </a:ext>
                  </a:extLst>
                </a:gridCol>
                <a:gridCol w="154369">
                  <a:extLst>
                    <a:ext uri="{9D8B030D-6E8A-4147-A177-3AD203B41FA5}">
                      <a16:colId xmlns:a16="http://schemas.microsoft.com/office/drawing/2014/main" val="2984651684"/>
                    </a:ext>
                  </a:extLst>
                </a:gridCol>
                <a:gridCol w="154369">
                  <a:extLst>
                    <a:ext uri="{9D8B030D-6E8A-4147-A177-3AD203B41FA5}">
                      <a16:colId xmlns:a16="http://schemas.microsoft.com/office/drawing/2014/main" val="1052415656"/>
                    </a:ext>
                  </a:extLst>
                </a:gridCol>
                <a:gridCol w="154369">
                  <a:extLst>
                    <a:ext uri="{9D8B030D-6E8A-4147-A177-3AD203B41FA5}">
                      <a16:colId xmlns:a16="http://schemas.microsoft.com/office/drawing/2014/main" val="864251302"/>
                    </a:ext>
                  </a:extLst>
                </a:gridCol>
                <a:gridCol w="154369">
                  <a:extLst>
                    <a:ext uri="{9D8B030D-6E8A-4147-A177-3AD203B41FA5}">
                      <a16:colId xmlns:a16="http://schemas.microsoft.com/office/drawing/2014/main" val="1751911401"/>
                    </a:ext>
                  </a:extLst>
                </a:gridCol>
                <a:gridCol w="154369">
                  <a:extLst>
                    <a:ext uri="{9D8B030D-6E8A-4147-A177-3AD203B41FA5}">
                      <a16:colId xmlns:a16="http://schemas.microsoft.com/office/drawing/2014/main" val="446415331"/>
                    </a:ext>
                  </a:extLst>
                </a:gridCol>
                <a:gridCol w="154369">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8" name="Table 7">
            <a:extLst>
              <a:ext uri="{FF2B5EF4-FFF2-40B4-BE49-F238E27FC236}">
                <a16:creationId xmlns:a16="http://schemas.microsoft.com/office/drawing/2014/main" id="{042AC3E4-B986-BDEA-5AFD-2892816A12D2}"/>
              </a:ext>
            </a:extLst>
          </p:cNvPr>
          <p:cNvGraphicFramePr>
            <a:graphicFrameLocks noGrp="1"/>
          </p:cNvGraphicFramePr>
          <p:nvPr/>
        </p:nvGraphicFramePr>
        <p:xfrm>
          <a:off x="738333" y="3897742"/>
          <a:ext cx="3241749" cy="186822"/>
        </p:xfrm>
        <a:graphic>
          <a:graphicData uri="http://schemas.openxmlformats.org/drawingml/2006/table">
            <a:tbl>
              <a:tblPr firstRow="1" bandRow="1">
                <a:tableStyleId>{5C22544A-7EE6-4342-B048-85BDC9FD1C3A}</a:tableStyleId>
              </a:tblPr>
              <a:tblGrid>
                <a:gridCol w="154369">
                  <a:extLst>
                    <a:ext uri="{9D8B030D-6E8A-4147-A177-3AD203B41FA5}">
                      <a16:colId xmlns:a16="http://schemas.microsoft.com/office/drawing/2014/main" val="1724418553"/>
                    </a:ext>
                  </a:extLst>
                </a:gridCol>
                <a:gridCol w="154369">
                  <a:extLst>
                    <a:ext uri="{9D8B030D-6E8A-4147-A177-3AD203B41FA5}">
                      <a16:colId xmlns:a16="http://schemas.microsoft.com/office/drawing/2014/main" val="1061373443"/>
                    </a:ext>
                  </a:extLst>
                </a:gridCol>
                <a:gridCol w="154369">
                  <a:extLst>
                    <a:ext uri="{9D8B030D-6E8A-4147-A177-3AD203B41FA5}">
                      <a16:colId xmlns:a16="http://schemas.microsoft.com/office/drawing/2014/main" val="4132161994"/>
                    </a:ext>
                  </a:extLst>
                </a:gridCol>
                <a:gridCol w="154369">
                  <a:extLst>
                    <a:ext uri="{9D8B030D-6E8A-4147-A177-3AD203B41FA5}">
                      <a16:colId xmlns:a16="http://schemas.microsoft.com/office/drawing/2014/main" val="405877979"/>
                    </a:ext>
                  </a:extLst>
                </a:gridCol>
                <a:gridCol w="154369">
                  <a:extLst>
                    <a:ext uri="{9D8B030D-6E8A-4147-A177-3AD203B41FA5}">
                      <a16:colId xmlns:a16="http://schemas.microsoft.com/office/drawing/2014/main" val="3226783095"/>
                    </a:ext>
                  </a:extLst>
                </a:gridCol>
                <a:gridCol w="154369">
                  <a:extLst>
                    <a:ext uri="{9D8B030D-6E8A-4147-A177-3AD203B41FA5}">
                      <a16:colId xmlns:a16="http://schemas.microsoft.com/office/drawing/2014/main" val="3540820485"/>
                    </a:ext>
                  </a:extLst>
                </a:gridCol>
                <a:gridCol w="154369">
                  <a:extLst>
                    <a:ext uri="{9D8B030D-6E8A-4147-A177-3AD203B41FA5}">
                      <a16:colId xmlns:a16="http://schemas.microsoft.com/office/drawing/2014/main" val="3784052849"/>
                    </a:ext>
                  </a:extLst>
                </a:gridCol>
                <a:gridCol w="154369">
                  <a:extLst>
                    <a:ext uri="{9D8B030D-6E8A-4147-A177-3AD203B41FA5}">
                      <a16:colId xmlns:a16="http://schemas.microsoft.com/office/drawing/2014/main" val="4130717134"/>
                    </a:ext>
                  </a:extLst>
                </a:gridCol>
                <a:gridCol w="154369">
                  <a:extLst>
                    <a:ext uri="{9D8B030D-6E8A-4147-A177-3AD203B41FA5}">
                      <a16:colId xmlns:a16="http://schemas.microsoft.com/office/drawing/2014/main" val="4239889396"/>
                    </a:ext>
                  </a:extLst>
                </a:gridCol>
                <a:gridCol w="154369">
                  <a:extLst>
                    <a:ext uri="{9D8B030D-6E8A-4147-A177-3AD203B41FA5}">
                      <a16:colId xmlns:a16="http://schemas.microsoft.com/office/drawing/2014/main" val="306145229"/>
                    </a:ext>
                  </a:extLst>
                </a:gridCol>
                <a:gridCol w="154369">
                  <a:extLst>
                    <a:ext uri="{9D8B030D-6E8A-4147-A177-3AD203B41FA5}">
                      <a16:colId xmlns:a16="http://schemas.microsoft.com/office/drawing/2014/main" val="4111033566"/>
                    </a:ext>
                  </a:extLst>
                </a:gridCol>
                <a:gridCol w="154369">
                  <a:extLst>
                    <a:ext uri="{9D8B030D-6E8A-4147-A177-3AD203B41FA5}">
                      <a16:colId xmlns:a16="http://schemas.microsoft.com/office/drawing/2014/main" val="1052756117"/>
                    </a:ext>
                  </a:extLst>
                </a:gridCol>
                <a:gridCol w="154369">
                  <a:extLst>
                    <a:ext uri="{9D8B030D-6E8A-4147-A177-3AD203B41FA5}">
                      <a16:colId xmlns:a16="http://schemas.microsoft.com/office/drawing/2014/main" val="3648398557"/>
                    </a:ext>
                  </a:extLst>
                </a:gridCol>
                <a:gridCol w="154369">
                  <a:extLst>
                    <a:ext uri="{9D8B030D-6E8A-4147-A177-3AD203B41FA5}">
                      <a16:colId xmlns:a16="http://schemas.microsoft.com/office/drawing/2014/main" val="3140308145"/>
                    </a:ext>
                  </a:extLst>
                </a:gridCol>
                <a:gridCol w="154369">
                  <a:extLst>
                    <a:ext uri="{9D8B030D-6E8A-4147-A177-3AD203B41FA5}">
                      <a16:colId xmlns:a16="http://schemas.microsoft.com/office/drawing/2014/main" val="374743116"/>
                    </a:ext>
                  </a:extLst>
                </a:gridCol>
                <a:gridCol w="154369">
                  <a:extLst>
                    <a:ext uri="{9D8B030D-6E8A-4147-A177-3AD203B41FA5}">
                      <a16:colId xmlns:a16="http://schemas.microsoft.com/office/drawing/2014/main" val="2984651684"/>
                    </a:ext>
                  </a:extLst>
                </a:gridCol>
                <a:gridCol w="154369">
                  <a:extLst>
                    <a:ext uri="{9D8B030D-6E8A-4147-A177-3AD203B41FA5}">
                      <a16:colId xmlns:a16="http://schemas.microsoft.com/office/drawing/2014/main" val="1052415656"/>
                    </a:ext>
                  </a:extLst>
                </a:gridCol>
                <a:gridCol w="154369">
                  <a:extLst>
                    <a:ext uri="{9D8B030D-6E8A-4147-A177-3AD203B41FA5}">
                      <a16:colId xmlns:a16="http://schemas.microsoft.com/office/drawing/2014/main" val="864251302"/>
                    </a:ext>
                  </a:extLst>
                </a:gridCol>
                <a:gridCol w="154369">
                  <a:extLst>
                    <a:ext uri="{9D8B030D-6E8A-4147-A177-3AD203B41FA5}">
                      <a16:colId xmlns:a16="http://schemas.microsoft.com/office/drawing/2014/main" val="1751911401"/>
                    </a:ext>
                  </a:extLst>
                </a:gridCol>
                <a:gridCol w="154369">
                  <a:extLst>
                    <a:ext uri="{9D8B030D-6E8A-4147-A177-3AD203B41FA5}">
                      <a16:colId xmlns:a16="http://schemas.microsoft.com/office/drawing/2014/main" val="446415331"/>
                    </a:ext>
                  </a:extLst>
                </a:gridCol>
                <a:gridCol w="154369">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9" name="TextBox 8">
            <a:extLst>
              <a:ext uri="{FF2B5EF4-FFF2-40B4-BE49-F238E27FC236}">
                <a16:creationId xmlns:a16="http://schemas.microsoft.com/office/drawing/2014/main" id="{26429DF6-DFE6-A6B4-564F-4129BB7C396D}"/>
              </a:ext>
            </a:extLst>
          </p:cNvPr>
          <p:cNvSpPr txBox="1"/>
          <p:nvPr/>
        </p:nvSpPr>
        <p:spPr>
          <a:xfrm>
            <a:off x="270322" y="3779496"/>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3" name="Table 12">
            <a:extLst>
              <a:ext uri="{FF2B5EF4-FFF2-40B4-BE49-F238E27FC236}">
                <a16:creationId xmlns:a16="http://schemas.microsoft.com/office/drawing/2014/main" id="{45AE0B10-C847-D99F-E8ED-8894032CA6FD}"/>
              </a:ext>
            </a:extLst>
          </p:cNvPr>
          <p:cNvGraphicFramePr>
            <a:graphicFrameLocks noGrp="1"/>
          </p:cNvGraphicFramePr>
          <p:nvPr/>
        </p:nvGraphicFramePr>
        <p:xfrm>
          <a:off x="748917" y="5755432"/>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4" name="Table 13">
            <a:extLst>
              <a:ext uri="{FF2B5EF4-FFF2-40B4-BE49-F238E27FC236}">
                <a16:creationId xmlns:a16="http://schemas.microsoft.com/office/drawing/2014/main" id="{B76CE2E1-CAEA-AE2C-CDAF-32902F910D88}"/>
              </a:ext>
            </a:extLst>
          </p:cNvPr>
          <p:cNvGraphicFramePr>
            <a:graphicFrameLocks noGrp="1"/>
          </p:cNvGraphicFramePr>
          <p:nvPr/>
        </p:nvGraphicFramePr>
        <p:xfrm>
          <a:off x="748917" y="6148783"/>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6" name="TextBox 15">
            <a:extLst>
              <a:ext uri="{FF2B5EF4-FFF2-40B4-BE49-F238E27FC236}">
                <a16:creationId xmlns:a16="http://schemas.microsoft.com/office/drawing/2014/main" id="{A7AD49F3-F472-FC5A-557C-031F6EFF6D63}"/>
              </a:ext>
            </a:extLst>
          </p:cNvPr>
          <p:cNvSpPr txBox="1"/>
          <p:nvPr/>
        </p:nvSpPr>
        <p:spPr>
          <a:xfrm>
            <a:off x="270322" y="6032527"/>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7" name="Table 16">
            <a:extLst>
              <a:ext uri="{FF2B5EF4-FFF2-40B4-BE49-F238E27FC236}">
                <a16:creationId xmlns:a16="http://schemas.microsoft.com/office/drawing/2014/main" id="{5390E8F2-B83F-5886-C1B8-A531F9A88863}"/>
              </a:ext>
            </a:extLst>
          </p:cNvPr>
          <p:cNvGraphicFramePr>
            <a:graphicFrameLocks noGrp="1"/>
          </p:cNvGraphicFramePr>
          <p:nvPr/>
        </p:nvGraphicFramePr>
        <p:xfrm>
          <a:off x="4955097" y="5751462"/>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8" name="Table 17">
            <a:extLst>
              <a:ext uri="{FF2B5EF4-FFF2-40B4-BE49-F238E27FC236}">
                <a16:creationId xmlns:a16="http://schemas.microsoft.com/office/drawing/2014/main" id="{AB00CE46-D584-DBD8-A862-B3F619F79A66}"/>
              </a:ext>
            </a:extLst>
          </p:cNvPr>
          <p:cNvGraphicFramePr>
            <a:graphicFrameLocks noGrp="1"/>
          </p:cNvGraphicFramePr>
          <p:nvPr/>
        </p:nvGraphicFramePr>
        <p:xfrm>
          <a:off x="4955097" y="6150244"/>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126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9" name="TextBox 18">
            <a:extLst>
              <a:ext uri="{FF2B5EF4-FFF2-40B4-BE49-F238E27FC236}">
                <a16:creationId xmlns:a16="http://schemas.microsoft.com/office/drawing/2014/main" id="{6B274A60-559A-4859-D1CF-B9B222816081}"/>
              </a:ext>
            </a:extLst>
          </p:cNvPr>
          <p:cNvSpPr txBox="1"/>
          <p:nvPr/>
        </p:nvSpPr>
        <p:spPr>
          <a:xfrm>
            <a:off x="4476502" y="6032527"/>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20" name="Table 19">
            <a:extLst>
              <a:ext uri="{FF2B5EF4-FFF2-40B4-BE49-F238E27FC236}">
                <a16:creationId xmlns:a16="http://schemas.microsoft.com/office/drawing/2014/main" id="{958A5546-CA4A-934B-3AC5-5E2C245CC856}"/>
              </a:ext>
            </a:extLst>
          </p:cNvPr>
          <p:cNvGraphicFramePr>
            <a:graphicFrameLocks noGrp="1"/>
          </p:cNvGraphicFramePr>
          <p:nvPr/>
        </p:nvGraphicFramePr>
        <p:xfrm>
          <a:off x="4955097" y="3488996"/>
          <a:ext cx="2753604" cy="106553"/>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60</a:t>
                      </a: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21" name="Table 20">
            <a:extLst>
              <a:ext uri="{FF2B5EF4-FFF2-40B4-BE49-F238E27FC236}">
                <a16:creationId xmlns:a16="http://schemas.microsoft.com/office/drawing/2014/main" id="{F4C0AB8A-0B48-160D-85CB-0F90B6FBCEBF}"/>
              </a:ext>
            </a:extLst>
          </p:cNvPr>
          <p:cNvGraphicFramePr>
            <a:graphicFrameLocks noGrp="1"/>
          </p:cNvGraphicFramePr>
          <p:nvPr/>
        </p:nvGraphicFramePr>
        <p:xfrm>
          <a:off x="4955097" y="3886315"/>
          <a:ext cx="2753604" cy="186822"/>
        </p:xfrm>
        <a:graphic>
          <a:graphicData uri="http://schemas.openxmlformats.org/drawingml/2006/table">
            <a:tbl>
              <a:tblPr firstRow="1" bandRow="1">
                <a:tableStyleId>{5C22544A-7EE6-4342-B048-85BDC9FD1C3A}</a:tableStyleId>
              </a:tblPr>
              <a:tblGrid>
                <a:gridCol w="131124">
                  <a:extLst>
                    <a:ext uri="{9D8B030D-6E8A-4147-A177-3AD203B41FA5}">
                      <a16:colId xmlns:a16="http://schemas.microsoft.com/office/drawing/2014/main" val="1724418553"/>
                    </a:ext>
                  </a:extLst>
                </a:gridCol>
                <a:gridCol w="131124">
                  <a:extLst>
                    <a:ext uri="{9D8B030D-6E8A-4147-A177-3AD203B41FA5}">
                      <a16:colId xmlns:a16="http://schemas.microsoft.com/office/drawing/2014/main" val="1061373443"/>
                    </a:ext>
                  </a:extLst>
                </a:gridCol>
                <a:gridCol w="131124">
                  <a:extLst>
                    <a:ext uri="{9D8B030D-6E8A-4147-A177-3AD203B41FA5}">
                      <a16:colId xmlns:a16="http://schemas.microsoft.com/office/drawing/2014/main" val="4132161994"/>
                    </a:ext>
                  </a:extLst>
                </a:gridCol>
                <a:gridCol w="131124">
                  <a:extLst>
                    <a:ext uri="{9D8B030D-6E8A-4147-A177-3AD203B41FA5}">
                      <a16:colId xmlns:a16="http://schemas.microsoft.com/office/drawing/2014/main" val="405877979"/>
                    </a:ext>
                  </a:extLst>
                </a:gridCol>
                <a:gridCol w="131124">
                  <a:extLst>
                    <a:ext uri="{9D8B030D-6E8A-4147-A177-3AD203B41FA5}">
                      <a16:colId xmlns:a16="http://schemas.microsoft.com/office/drawing/2014/main" val="3226783095"/>
                    </a:ext>
                  </a:extLst>
                </a:gridCol>
                <a:gridCol w="131124">
                  <a:extLst>
                    <a:ext uri="{9D8B030D-6E8A-4147-A177-3AD203B41FA5}">
                      <a16:colId xmlns:a16="http://schemas.microsoft.com/office/drawing/2014/main" val="3540820485"/>
                    </a:ext>
                  </a:extLst>
                </a:gridCol>
                <a:gridCol w="131124">
                  <a:extLst>
                    <a:ext uri="{9D8B030D-6E8A-4147-A177-3AD203B41FA5}">
                      <a16:colId xmlns:a16="http://schemas.microsoft.com/office/drawing/2014/main" val="3784052849"/>
                    </a:ext>
                  </a:extLst>
                </a:gridCol>
                <a:gridCol w="131124">
                  <a:extLst>
                    <a:ext uri="{9D8B030D-6E8A-4147-A177-3AD203B41FA5}">
                      <a16:colId xmlns:a16="http://schemas.microsoft.com/office/drawing/2014/main" val="4130717134"/>
                    </a:ext>
                  </a:extLst>
                </a:gridCol>
                <a:gridCol w="131124">
                  <a:extLst>
                    <a:ext uri="{9D8B030D-6E8A-4147-A177-3AD203B41FA5}">
                      <a16:colId xmlns:a16="http://schemas.microsoft.com/office/drawing/2014/main" val="4239889396"/>
                    </a:ext>
                  </a:extLst>
                </a:gridCol>
                <a:gridCol w="131124">
                  <a:extLst>
                    <a:ext uri="{9D8B030D-6E8A-4147-A177-3AD203B41FA5}">
                      <a16:colId xmlns:a16="http://schemas.microsoft.com/office/drawing/2014/main" val="306145229"/>
                    </a:ext>
                  </a:extLst>
                </a:gridCol>
                <a:gridCol w="131124">
                  <a:extLst>
                    <a:ext uri="{9D8B030D-6E8A-4147-A177-3AD203B41FA5}">
                      <a16:colId xmlns:a16="http://schemas.microsoft.com/office/drawing/2014/main" val="4111033566"/>
                    </a:ext>
                  </a:extLst>
                </a:gridCol>
                <a:gridCol w="131124">
                  <a:extLst>
                    <a:ext uri="{9D8B030D-6E8A-4147-A177-3AD203B41FA5}">
                      <a16:colId xmlns:a16="http://schemas.microsoft.com/office/drawing/2014/main" val="1052756117"/>
                    </a:ext>
                  </a:extLst>
                </a:gridCol>
                <a:gridCol w="131124">
                  <a:extLst>
                    <a:ext uri="{9D8B030D-6E8A-4147-A177-3AD203B41FA5}">
                      <a16:colId xmlns:a16="http://schemas.microsoft.com/office/drawing/2014/main" val="3648398557"/>
                    </a:ext>
                  </a:extLst>
                </a:gridCol>
                <a:gridCol w="131124">
                  <a:extLst>
                    <a:ext uri="{9D8B030D-6E8A-4147-A177-3AD203B41FA5}">
                      <a16:colId xmlns:a16="http://schemas.microsoft.com/office/drawing/2014/main" val="3140308145"/>
                    </a:ext>
                  </a:extLst>
                </a:gridCol>
                <a:gridCol w="131124">
                  <a:extLst>
                    <a:ext uri="{9D8B030D-6E8A-4147-A177-3AD203B41FA5}">
                      <a16:colId xmlns:a16="http://schemas.microsoft.com/office/drawing/2014/main" val="374743116"/>
                    </a:ext>
                  </a:extLst>
                </a:gridCol>
                <a:gridCol w="131124">
                  <a:extLst>
                    <a:ext uri="{9D8B030D-6E8A-4147-A177-3AD203B41FA5}">
                      <a16:colId xmlns:a16="http://schemas.microsoft.com/office/drawing/2014/main" val="2984651684"/>
                    </a:ext>
                  </a:extLst>
                </a:gridCol>
                <a:gridCol w="131124">
                  <a:extLst>
                    <a:ext uri="{9D8B030D-6E8A-4147-A177-3AD203B41FA5}">
                      <a16:colId xmlns:a16="http://schemas.microsoft.com/office/drawing/2014/main" val="1052415656"/>
                    </a:ext>
                  </a:extLst>
                </a:gridCol>
                <a:gridCol w="131124">
                  <a:extLst>
                    <a:ext uri="{9D8B030D-6E8A-4147-A177-3AD203B41FA5}">
                      <a16:colId xmlns:a16="http://schemas.microsoft.com/office/drawing/2014/main" val="864251302"/>
                    </a:ext>
                  </a:extLst>
                </a:gridCol>
                <a:gridCol w="131124">
                  <a:extLst>
                    <a:ext uri="{9D8B030D-6E8A-4147-A177-3AD203B41FA5}">
                      <a16:colId xmlns:a16="http://schemas.microsoft.com/office/drawing/2014/main" val="1751911401"/>
                    </a:ext>
                  </a:extLst>
                </a:gridCol>
                <a:gridCol w="131124">
                  <a:extLst>
                    <a:ext uri="{9D8B030D-6E8A-4147-A177-3AD203B41FA5}">
                      <a16:colId xmlns:a16="http://schemas.microsoft.com/office/drawing/2014/main" val="446415331"/>
                    </a:ext>
                  </a:extLst>
                </a:gridCol>
                <a:gridCol w="131124">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22" name="TextBox 21">
            <a:extLst>
              <a:ext uri="{FF2B5EF4-FFF2-40B4-BE49-F238E27FC236}">
                <a16:creationId xmlns:a16="http://schemas.microsoft.com/office/drawing/2014/main" id="{D83847C2-6F4C-DFDB-B1B9-DB181F601B77}"/>
              </a:ext>
            </a:extLst>
          </p:cNvPr>
          <p:cNvSpPr txBox="1"/>
          <p:nvPr/>
        </p:nvSpPr>
        <p:spPr>
          <a:xfrm>
            <a:off x="4476502" y="3767415"/>
            <a:ext cx="447892" cy="352469"/>
          </a:xfrm>
          <a:prstGeom prst="rect">
            <a:avLst/>
          </a:prstGeom>
          <a:solidFill>
            <a:schemeClr val="bg1"/>
          </a:solidFill>
        </p:spPr>
        <p:txBody>
          <a:bodyPr wrap="square" rIns="0" rtlCol="0">
            <a:spAutoFit/>
          </a:bodyPr>
          <a:lstStyle/>
          <a:p>
            <a:pPr marL="0" marR="0" lvl="0" indent="0" algn="r" defTabSz="609585"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609585"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pic>
        <p:nvPicPr>
          <p:cNvPr id="30" name="Graphic 29">
            <a:extLst>
              <a:ext uri="{FF2B5EF4-FFF2-40B4-BE49-F238E27FC236}">
                <a16:creationId xmlns:a16="http://schemas.microsoft.com/office/drawing/2014/main" id="{6E9E86BB-6C7C-0517-58EA-DFC6F76140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978" y="2034667"/>
            <a:ext cx="3141641" cy="1463371"/>
          </a:xfrm>
          <a:prstGeom prst="rect">
            <a:avLst/>
          </a:prstGeom>
        </p:spPr>
      </p:pic>
      <p:pic>
        <p:nvPicPr>
          <p:cNvPr id="37" name="Graphic 36">
            <a:extLst>
              <a:ext uri="{FF2B5EF4-FFF2-40B4-BE49-F238E27FC236}">
                <a16:creationId xmlns:a16="http://schemas.microsoft.com/office/drawing/2014/main" id="{3401C28D-0756-E920-92C0-73B6E133BE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225" y="4294188"/>
            <a:ext cx="3138371" cy="1472069"/>
          </a:xfrm>
          <a:prstGeom prst="rect">
            <a:avLst/>
          </a:prstGeom>
        </p:spPr>
      </p:pic>
      <p:pic>
        <p:nvPicPr>
          <p:cNvPr id="56" name="Graphic 55">
            <a:extLst>
              <a:ext uri="{FF2B5EF4-FFF2-40B4-BE49-F238E27FC236}">
                <a16:creationId xmlns:a16="http://schemas.microsoft.com/office/drawing/2014/main" id="{1179724C-01EB-EF7A-094B-0BAA004117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6461" y="2031509"/>
            <a:ext cx="3141641" cy="1468819"/>
          </a:xfrm>
          <a:prstGeom prst="rect">
            <a:avLst/>
          </a:prstGeom>
        </p:spPr>
      </p:pic>
      <p:pic>
        <p:nvPicPr>
          <p:cNvPr id="58" name="Graphic 57">
            <a:extLst>
              <a:ext uri="{FF2B5EF4-FFF2-40B4-BE49-F238E27FC236}">
                <a16:creationId xmlns:a16="http://schemas.microsoft.com/office/drawing/2014/main" id="{5AC3BA67-4EBD-BC43-2686-2722CA687D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2948" y="4289417"/>
            <a:ext cx="3151977" cy="1473652"/>
          </a:xfrm>
          <a:prstGeom prst="rect">
            <a:avLst/>
          </a:prstGeom>
        </p:spPr>
      </p:pic>
      <p:sp>
        <p:nvSpPr>
          <p:cNvPr id="10" name="Rectangle 9">
            <a:extLst>
              <a:ext uri="{FF2B5EF4-FFF2-40B4-BE49-F238E27FC236}">
                <a16:creationId xmlns:a16="http://schemas.microsoft.com/office/drawing/2014/main" id="{61D466C8-8EB6-F4F5-9C71-17BDC7D447D0}"/>
              </a:ext>
            </a:extLst>
          </p:cNvPr>
          <p:cNvSpPr/>
          <p:nvPr/>
        </p:nvSpPr>
        <p:spPr>
          <a:xfrm>
            <a:off x="8850946" y="2899828"/>
            <a:ext cx="3108708" cy="52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C74DA7-70F8-DCBE-F25E-D7CAF512D6BC}"/>
              </a:ext>
            </a:extLst>
          </p:cNvPr>
          <p:cNvSpPr/>
          <p:nvPr/>
        </p:nvSpPr>
        <p:spPr>
          <a:xfrm>
            <a:off x="8848085" y="5249927"/>
            <a:ext cx="3108708" cy="4014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7FAC9C7-8098-DC8F-21F9-8A767920F3CB}"/>
              </a:ext>
            </a:extLst>
          </p:cNvPr>
          <p:cNvSpPr txBox="1"/>
          <p:nvPr/>
        </p:nvSpPr>
        <p:spPr>
          <a:xfrm>
            <a:off x="11216525" y="2051723"/>
            <a:ext cx="740267" cy="102657"/>
          </a:xfrm>
          <a:prstGeom prst="rect">
            <a:avLst/>
          </a:prstGeom>
          <a:solidFill>
            <a:schemeClr val="bg1"/>
          </a:solid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15" name="TextBox 14">
            <a:extLst>
              <a:ext uri="{FF2B5EF4-FFF2-40B4-BE49-F238E27FC236}">
                <a16:creationId xmlns:a16="http://schemas.microsoft.com/office/drawing/2014/main" id="{55DB9E3B-9CBE-3788-6859-FE8A1A6FE7F9}"/>
              </a:ext>
            </a:extLst>
          </p:cNvPr>
          <p:cNvSpPr txBox="1"/>
          <p:nvPr/>
        </p:nvSpPr>
        <p:spPr>
          <a:xfrm>
            <a:off x="11216525" y="4328317"/>
            <a:ext cx="740267" cy="102657"/>
          </a:xfrm>
          <a:prstGeom prst="rect">
            <a:avLst/>
          </a:prstGeom>
          <a:solidFill>
            <a:schemeClr val="bg1"/>
          </a:solid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CENSORED</a:t>
            </a:r>
          </a:p>
        </p:txBody>
      </p:sp>
      <p:sp>
        <p:nvSpPr>
          <p:cNvPr id="23" name="TextBox 22">
            <a:extLst>
              <a:ext uri="{FF2B5EF4-FFF2-40B4-BE49-F238E27FC236}">
                <a16:creationId xmlns:a16="http://schemas.microsoft.com/office/drawing/2014/main" id="{175C7BC8-01AD-09F8-9A4B-0B00A05026BD}"/>
              </a:ext>
            </a:extLst>
          </p:cNvPr>
          <p:cNvSpPr txBox="1"/>
          <p:nvPr/>
        </p:nvSpPr>
        <p:spPr>
          <a:xfrm>
            <a:off x="9668754" y="1900474"/>
            <a:ext cx="1519449" cy="297454"/>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(n=154)</a:t>
            </a:r>
          </a:p>
        </p:txBody>
      </p:sp>
      <p:sp>
        <p:nvSpPr>
          <p:cNvPr id="25" name="TextBox 24">
            <a:extLst>
              <a:ext uri="{FF2B5EF4-FFF2-40B4-BE49-F238E27FC236}">
                <a16:creationId xmlns:a16="http://schemas.microsoft.com/office/drawing/2014/main" id="{573C71C7-E81E-6742-DDBA-AD2E1FE72F1A}"/>
              </a:ext>
            </a:extLst>
          </p:cNvPr>
          <p:cNvSpPr txBox="1"/>
          <p:nvPr/>
        </p:nvSpPr>
        <p:spPr>
          <a:xfrm>
            <a:off x="9645178" y="4174734"/>
            <a:ext cx="1519449" cy="297454"/>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MRD</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(n=183)</a:t>
            </a:r>
          </a:p>
        </p:txBody>
      </p:sp>
      <p:sp>
        <p:nvSpPr>
          <p:cNvPr id="26" name="TextBox 25">
            <a:extLst>
              <a:ext uri="{FF2B5EF4-FFF2-40B4-BE49-F238E27FC236}">
                <a16:creationId xmlns:a16="http://schemas.microsoft.com/office/drawing/2014/main" id="{4FE5CE9B-87A9-D340-1D60-3BCB48D79346}"/>
              </a:ext>
            </a:extLst>
          </p:cNvPr>
          <p:cNvSpPr txBox="1"/>
          <p:nvPr/>
        </p:nvSpPr>
        <p:spPr>
          <a:xfrm>
            <a:off x="9989555" y="2584125"/>
            <a:ext cx="8778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(n=66)</a:t>
            </a:r>
          </a:p>
        </p:txBody>
      </p:sp>
      <p:sp>
        <p:nvSpPr>
          <p:cNvPr id="27" name="TextBox 26">
            <a:extLst>
              <a:ext uri="{FF2B5EF4-FFF2-40B4-BE49-F238E27FC236}">
                <a16:creationId xmlns:a16="http://schemas.microsoft.com/office/drawing/2014/main" id="{650143BB-D886-BE45-5F55-2233188D0D23}"/>
              </a:ext>
            </a:extLst>
          </p:cNvPr>
          <p:cNvSpPr txBox="1"/>
          <p:nvPr/>
        </p:nvSpPr>
        <p:spPr>
          <a:xfrm>
            <a:off x="10725477" y="2245856"/>
            <a:ext cx="11210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(n=88)</a:t>
            </a:r>
          </a:p>
        </p:txBody>
      </p:sp>
      <p:sp>
        <p:nvSpPr>
          <p:cNvPr id="28" name="TextBox 27">
            <a:extLst>
              <a:ext uri="{FF2B5EF4-FFF2-40B4-BE49-F238E27FC236}">
                <a16:creationId xmlns:a16="http://schemas.microsoft.com/office/drawing/2014/main" id="{321DEA91-16F8-9071-DA59-177F77C59CD4}"/>
              </a:ext>
            </a:extLst>
          </p:cNvPr>
          <p:cNvSpPr txBox="1"/>
          <p:nvPr/>
        </p:nvSpPr>
        <p:spPr>
          <a:xfrm>
            <a:off x="10168403" y="2998019"/>
            <a:ext cx="1515831" cy="477054"/>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NR</a:t>
            </a:r>
          </a:p>
        </p:txBody>
      </p:sp>
      <p:sp>
        <p:nvSpPr>
          <p:cNvPr id="29" name="TextBox 28">
            <a:extLst>
              <a:ext uri="{FF2B5EF4-FFF2-40B4-BE49-F238E27FC236}">
                <a16:creationId xmlns:a16="http://schemas.microsoft.com/office/drawing/2014/main" id="{A4C821E2-F00F-8F90-6F5F-CBA1127DA6FC}"/>
              </a:ext>
            </a:extLst>
          </p:cNvPr>
          <p:cNvSpPr txBox="1"/>
          <p:nvPr/>
        </p:nvSpPr>
        <p:spPr>
          <a:xfrm>
            <a:off x="8707723" y="3108860"/>
            <a:ext cx="1518424" cy="348813"/>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HR=0.753</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0.432-1.311</a:t>
            </a:r>
          </a:p>
        </p:txBody>
      </p:sp>
      <p:sp>
        <p:nvSpPr>
          <p:cNvPr id="31" name="TextBox 30">
            <a:extLst>
              <a:ext uri="{FF2B5EF4-FFF2-40B4-BE49-F238E27FC236}">
                <a16:creationId xmlns:a16="http://schemas.microsoft.com/office/drawing/2014/main" id="{B47B0600-B9F1-0EC1-CCCB-0FDE954F43EE}"/>
              </a:ext>
            </a:extLst>
          </p:cNvPr>
          <p:cNvSpPr txBox="1"/>
          <p:nvPr/>
        </p:nvSpPr>
        <p:spPr>
          <a:xfrm>
            <a:off x="8338716" y="2022581"/>
            <a:ext cx="434739" cy="1437060"/>
          </a:xfrm>
          <a:prstGeom prst="rect">
            <a:avLst/>
          </a:prstGeom>
          <a:solidFill>
            <a:schemeClr val="bg1"/>
          </a:solidFill>
        </p:spPr>
        <p:txBody>
          <a:bodyPr wrap="square" lIns="0" tIns="0" rIns="0" bIns="0" rtlCol="0">
            <a:spAutoFit/>
          </a:bodyPr>
          <a:lstStyle/>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41" name="TextBox 40">
            <a:extLst>
              <a:ext uri="{FF2B5EF4-FFF2-40B4-BE49-F238E27FC236}">
                <a16:creationId xmlns:a16="http://schemas.microsoft.com/office/drawing/2014/main" id="{116E92C1-027D-BD25-1B98-1BBA18A1C0FB}"/>
              </a:ext>
            </a:extLst>
          </p:cNvPr>
          <p:cNvSpPr txBox="1"/>
          <p:nvPr/>
        </p:nvSpPr>
        <p:spPr>
          <a:xfrm rot="16200000">
            <a:off x="8076941" y="2584293"/>
            <a:ext cx="1035856" cy="194990"/>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sp>
        <p:nvSpPr>
          <p:cNvPr id="52" name="Rectangle 51">
            <a:extLst>
              <a:ext uri="{FF2B5EF4-FFF2-40B4-BE49-F238E27FC236}">
                <a16:creationId xmlns:a16="http://schemas.microsoft.com/office/drawing/2014/main" id="{1358F5DF-D881-0EBE-C2ED-70F0812E75CA}"/>
              </a:ext>
            </a:extLst>
          </p:cNvPr>
          <p:cNvSpPr/>
          <p:nvPr/>
        </p:nvSpPr>
        <p:spPr>
          <a:xfrm>
            <a:off x="9407723" y="3605609"/>
            <a:ext cx="1883852" cy="247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E936C438-CD49-65E8-73CE-41A99480586A}"/>
              </a:ext>
            </a:extLst>
          </p:cNvPr>
          <p:cNvSpPr txBox="1"/>
          <p:nvPr/>
        </p:nvSpPr>
        <p:spPr>
          <a:xfrm>
            <a:off x="9458627" y="3560319"/>
            <a:ext cx="1898164" cy="297517"/>
          </a:xfrm>
          <a:prstGeom prst="rect">
            <a:avLst/>
          </a:prstGeom>
          <a:noFill/>
          <a:ln>
            <a:noFill/>
          </a:ln>
        </p:spPr>
        <p:txBody>
          <a:bodyPr wrap="square" rtlCol="0">
            <a:spAutoFit/>
          </a:bodyPr>
          <a:lstStyle/>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(n=88)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(n=66)</a:t>
            </a:r>
          </a:p>
        </p:txBody>
      </p:sp>
      <p:cxnSp>
        <p:nvCxnSpPr>
          <p:cNvPr id="59" name="Straight Connector 58">
            <a:extLst>
              <a:ext uri="{FF2B5EF4-FFF2-40B4-BE49-F238E27FC236}">
                <a16:creationId xmlns:a16="http://schemas.microsoft.com/office/drawing/2014/main" id="{7007CD3A-3AE2-EF5B-335C-3EC9C65AFCC2}"/>
              </a:ext>
            </a:extLst>
          </p:cNvPr>
          <p:cNvCxnSpPr>
            <a:cxnSpLocks/>
          </p:cNvCxnSpPr>
          <p:nvPr/>
        </p:nvCxnSpPr>
        <p:spPr>
          <a:xfrm>
            <a:off x="9555788" y="3751085"/>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26562D1-2EF0-B8B2-F073-9DDF76B86714}"/>
              </a:ext>
            </a:extLst>
          </p:cNvPr>
          <p:cNvCxnSpPr>
            <a:cxnSpLocks/>
          </p:cNvCxnSpPr>
          <p:nvPr/>
        </p:nvCxnSpPr>
        <p:spPr>
          <a:xfrm>
            <a:off x="10498922" y="3759384"/>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25" name="Rectangle 1024">
            <a:extLst>
              <a:ext uri="{FF2B5EF4-FFF2-40B4-BE49-F238E27FC236}">
                <a16:creationId xmlns:a16="http://schemas.microsoft.com/office/drawing/2014/main" id="{BD8A79CC-A838-7E98-E3E2-A1A5DE104341}"/>
              </a:ext>
            </a:extLst>
          </p:cNvPr>
          <p:cNvSpPr/>
          <p:nvPr/>
        </p:nvSpPr>
        <p:spPr>
          <a:xfrm>
            <a:off x="8342235" y="3725510"/>
            <a:ext cx="538845" cy="41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7" name="Rectangle 1026">
            <a:extLst>
              <a:ext uri="{FF2B5EF4-FFF2-40B4-BE49-F238E27FC236}">
                <a16:creationId xmlns:a16="http://schemas.microsoft.com/office/drawing/2014/main" id="{4E378B35-8DC2-9920-6B6A-1AF7542C324F}"/>
              </a:ext>
            </a:extLst>
          </p:cNvPr>
          <p:cNvSpPr/>
          <p:nvPr/>
        </p:nvSpPr>
        <p:spPr>
          <a:xfrm>
            <a:off x="8850945" y="5159687"/>
            <a:ext cx="3108708" cy="52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8" name="TextBox 1027">
            <a:extLst>
              <a:ext uri="{FF2B5EF4-FFF2-40B4-BE49-F238E27FC236}">
                <a16:creationId xmlns:a16="http://schemas.microsoft.com/office/drawing/2014/main" id="{FCEAF18B-6444-F2CF-1851-EC4D0E3C623F}"/>
              </a:ext>
            </a:extLst>
          </p:cNvPr>
          <p:cNvSpPr txBox="1"/>
          <p:nvPr/>
        </p:nvSpPr>
        <p:spPr>
          <a:xfrm>
            <a:off x="10168401" y="5289628"/>
            <a:ext cx="1794112" cy="477054"/>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Quizartinib</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39.3 months</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14.8 months</a:t>
            </a:r>
          </a:p>
        </p:txBody>
      </p:sp>
      <p:sp>
        <p:nvSpPr>
          <p:cNvPr id="1029" name="TextBox 1028">
            <a:extLst>
              <a:ext uri="{FF2B5EF4-FFF2-40B4-BE49-F238E27FC236}">
                <a16:creationId xmlns:a16="http://schemas.microsoft.com/office/drawing/2014/main" id="{0C219289-969F-94EA-A42D-CE9FB125D998}"/>
              </a:ext>
            </a:extLst>
          </p:cNvPr>
          <p:cNvSpPr txBox="1"/>
          <p:nvPr/>
        </p:nvSpPr>
        <p:spPr>
          <a:xfrm>
            <a:off x="8816672" y="5400469"/>
            <a:ext cx="1409473" cy="348813"/>
          </a:xfrm>
          <a:prstGeom prst="rect">
            <a:avLst/>
          </a:prstGeom>
          <a:noFill/>
          <a:ln>
            <a:noFill/>
          </a:ln>
        </p:spPr>
        <p:txBody>
          <a:bodyPr wrap="square" rtlCol="0">
            <a:spAutoFit/>
          </a:bodyPr>
          <a:lstStyle/>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HR=0.725</a:t>
            </a:r>
          </a:p>
          <a:p>
            <a:pPr marL="0" marR="0" lvl="0" indent="0" algn="ctr" defTabSz="380976"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0.487-1.082</a:t>
            </a:r>
          </a:p>
        </p:txBody>
      </p:sp>
      <p:sp>
        <p:nvSpPr>
          <p:cNvPr id="1030" name="Rectangle 1029">
            <a:extLst>
              <a:ext uri="{FF2B5EF4-FFF2-40B4-BE49-F238E27FC236}">
                <a16:creationId xmlns:a16="http://schemas.microsoft.com/office/drawing/2014/main" id="{2ADF3295-8B7D-EEA0-DC46-21CB743A969B}"/>
              </a:ext>
            </a:extLst>
          </p:cNvPr>
          <p:cNvSpPr/>
          <p:nvPr/>
        </p:nvSpPr>
        <p:spPr>
          <a:xfrm>
            <a:off x="9407722" y="5865466"/>
            <a:ext cx="1883852" cy="247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3" name="TextBox 1032">
            <a:extLst>
              <a:ext uri="{FF2B5EF4-FFF2-40B4-BE49-F238E27FC236}">
                <a16:creationId xmlns:a16="http://schemas.microsoft.com/office/drawing/2014/main" id="{29ED2511-4259-2766-96E8-9C0436BAA321}"/>
              </a:ext>
            </a:extLst>
          </p:cNvPr>
          <p:cNvSpPr txBox="1"/>
          <p:nvPr/>
        </p:nvSpPr>
        <p:spPr>
          <a:xfrm>
            <a:off x="9458626" y="5820178"/>
            <a:ext cx="1898164" cy="297517"/>
          </a:xfrm>
          <a:prstGeom prst="rect">
            <a:avLst/>
          </a:prstGeom>
          <a:noFill/>
          <a:ln>
            <a:noFill/>
          </a:ln>
        </p:spPr>
        <p:txBody>
          <a:bodyPr wrap="square" rtlCol="0">
            <a:spAutoFit/>
          </a:bodyPr>
          <a:lstStyle/>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from randomization (months)</a:t>
            </a:r>
          </a:p>
          <a:p>
            <a:pPr marL="0" marR="0" lvl="0" indent="0" algn="ctr" defTabSz="380976" rtl="0" eaLnBrk="1" fontAlgn="auto" latinLnBrk="0" hangingPunct="1">
              <a:lnSpc>
                <a:spcPts val="833"/>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Quizartinib </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(n=84)         </a:t>
            </a: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Placebo</a:t>
            </a: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(n=99)</a:t>
            </a:r>
          </a:p>
        </p:txBody>
      </p:sp>
      <p:cxnSp>
        <p:nvCxnSpPr>
          <p:cNvPr id="1038" name="Straight Connector 1037">
            <a:extLst>
              <a:ext uri="{FF2B5EF4-FFF2-40B4-BE49-F238E27FC236}">
                <a16:creationId xmlns:a16="http://schemas.microsoft.com/office/drawing/2014/main" id="{4C942F75-A924-EA3D-D52C-767180F68C77}"/>
              </a:ext>
            </a:extLst>
          </p:cNvPr>
          <p:cNvCxnSpPr>
            <a:cxnSpLocks/>
          </p:cNvCxnSpPr>
          <p:nvPr/>
        </p:nvCxnSpPr>
        <p:spPr>
          <a:xfrm>
            <a:off x="9555788" y="6010944"/>
            <a:ext cx="125608" cy="0"/>
          </a:xfrm>
          <a:prstGeom prst="line">
            <a:avLst/>
          </a:prstGeom>
          <a:ln w="38100">
            <a:solidFill>
              <a:srgbClr val="023F88"/>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9FBEB30C-336C-5783-CC41-E74AFFCA47E2}"/>
              </a:ext>
            </a:extLst>
          </p:cNvPr>
          <p:cNvCxnSpPr>
            <a:cxnSpLocks/>
          </p:cNvCxnSpPr>
          <p:nvPr/>
        </p:nvCxnSpPr>
        <p:spPr>
          <a:xfrm>
            <a:off x="10498921" y="6019241"/>
            <a:ext cx="117945" cy="0"/>
          </a:xfrm>
          <a:prstGeom prst="line">
            <a:avLst/>
          </a:prstGeom>
          <a:ln w="38100">
            <a:solidFill>
              <a:srgbClr val="00A756"/>
            </a:solidFill>
          </a:ln>
        </p:spPr>
        <p:style>
          <a:lnRef idx="1">
            <a:schemeClr val="accent1"/>
          </a:lnRef>
          <a:fillRef idx="0">
            <a:schemeClr val="accent1"/>
          </a:fillRef>
          <a:effectRef idx="0">
            <a:schemeClr val="accent1"/>
          </a:effectRef>
          <a:fontRef idx="minor">
            <a:schemeClr val="tx1"/>
          </a:fontRef>
        </p:style>
      </p:cxnSp>
      <p:sp>
        <p:nvSpPr>
          <p:cNvPr id="1040" name="Rectangle 1039">
            <a:extLst>
              <a:ext uri="{FF2B5EF4-FFF2-40B4-BE49-F238E27FC236}">
                <a16:creationId xmlns:a16="http://schemas.microsoft.com/office/drawing/2014/main" id="{4044A4B1-9316-C14A-A5F1-F0B230CCAB05}"/>
              </a:ext>
            </a:extLst>
          </p:cNvPr>
          <p:cNvSpPr/>
          <p:nvPr/>
        </p:nvSpPr>
        <p:spPr>
          <a:xfrm>
            <a:off x="8342234" y="5985369"/>
            <a:ext cx="538845" cy="41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1" name="TextBox 1040">
            <a:extLst>
              <a:ext uri="{FF2B5EF4-FFF2-40B4-BE49-F238E27FC236}">
                <a16:creationId xmlns:a16="http://schemas.microsoft.com/office/drawing/2014/main" id="{5C6D71A5-2BC0-F514-1A30-4D51D58D98C8}"/>
              </a:ext>
            </a:extLst>
          </p:cNvPr>
          <p:cNvSpPr txBox="1"/>
          <p:nvPr/>
        </p:nvSpPr>
        <p:spPr>
          <a:xfrm>
            <a:off x="10974459" y="5195983"/>
            <a:ext cx="8778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rPr>
              <a:t>Placebo (n=99)</a:t>
            </a:r>
          </a:p>
        </p:txBody>
      </p:sp>
      <p:sp>
        <p:nvSpPr>
          <p:cNvPr id="1042" name="TextBox 1041">
            <a:extLst>
              <a:ext uri="{FF2B5EF4-FFF2-40B4-BE49-F238E27FC236}">
                <a16:creationId xmlns:a16="http://schemas.microsoft.com/office/drawing/2014/main" id="{CD64EE6C-595F-5E9C-30E6-32D26D779549}"/>
              </a:ext>
            </a:extLst>
          </p:cNvPr>
          <p:cNvSpPr txBox="1"/>
          <p:nvPr/>
        </p:nvSpPr>
        <p:spPr>
          <a:xfrm>
            <a:off x="10852861" y="4860827"/>
            <a:ext cx="1121044" cy="128177"/>
          </a:xfrm>
          <a:prstGeom prst="rect">
            <a:avLst/>
          </a:prstGeom>
          <a:noFill/>
        </p:spPr>
        <p:txBody>
          <a:bodyPr wrap="square" lIns="0" tIns="0" rIns="0" bIns="0"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 (n=84)</a:t>
            </a:r>
          </a:p>
        </p:txBody>
      </p:sp>
      <p:sp>
        <p:nvSpPr>
          <p:cNvPr id="1056" name="TextBox 1055">
            <a:extLst>
              <a:ext uri="{FF2B5EF4-FFF2-40B4-BE49-F238E27FC236}">
                <a16:creationId xmlns:a16="http://schemas.microsoft.com/office/drawing/2014/main" id="{30D68E2A-D2B8-8876-1046-FA51669E8495}"/>
              </a:ext>
            </a:extLst>
          </p:cNvPr>
          <p:cNvSpPr txBox="1"/>
          <p:nvPr/>
        </p:nvSpPr>
        <p:spPr>
          <a:xfrm>
            <a:off x="8331028" y="4283735"/>
            <a:ext cx="434739" cy="1437060"/>
          </a:xfrm>
          <a:prstGeom prst="rect">
            <a:avLst/>
          </a:prstGeom>
          <a:solidFill>
            <a:schemeClr val="bg1"/>
          </a:solidFill>
        </p:spPr>
        <p:txBody>
          <a:bodyPr wrap="square" lIns="0" tIns="0" rIns="0" bIns="0" rtlCol="0">
            <a:spAutoFit/>
          </a:bodyPr>
          <a:lstStyle/>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a:p>
            <a:pPr marL="0" marR="0" lvl="0" indent="0" algn="r" defTabSz="380976" rtl="0" eaLnBrk="1" fontAlgn="auto" latinLnBrk="0" hangingPunct="1">
              <a:lnSpc>
                <a:spcPct val="100000"/>
              </a:lnSpc>
              <a:spcBef>
                <a:spcPts val="0"/>
              </a:spcBef>
              <a:spcAft>
                <a:spcPts val="1417"/>
              </a:spcAft>
              <a:buClrTx/>
              <a:buSzTx/>
              <a:buFontTx/>
              <a:buNone/>
              <a:tabLst/>
              <a:defRPr/>
            </a:pPr>
            <a:r>
              <a:rPr kumimoji="0" lang="en-US" sz="58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63" name="TextBox 1062">
            <a:extLst>
              <a:ext uri="{FF2B5EF4-FFF2-40B4-BE49-F238E27FC236}">
                <a16:creationId xmlns:a16="http://schemas.microsoft.com/office/drawing/2014/main" id="{A9A26CF5-AF58-216B-7B10-0624C00BC38D}"/>
              </a:ext>
            </a:extLst>
          </p:cNvPr>
          <p:cNvSpPr txBox="1"/>
          <p:nvPr/>
        </p:nvSpPr>
        <p:spPr>
          <a:xfrm rot="16200000">
            <a:off x="8065284" y="4837507"/>
            <a:ext cx="1035856" cy="194990"/>
          </a:xfrm>
          <a:prstGeom prst="rect">
            <a:avLst/>
          </a:prstGeom>
          <a:noFill/>
        </p:spPr>
        <p:txBody>
          <a:bodyPr wrap="square" rtlCol="0">
            <a:spAutoFit/>
          </a:bodyPr>
          <a:lstStyle/>
          <a:p>
            <a:pPr marL="0" marR="0" lvl="0" indent="0" algn="ctr" defTabSz="380976"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probability (%)</a:t>
            </a:r>
          </a:p>
        </p:txBody>
      </p:sp>
      <p:graphicFrame>
        <p:nvGraphicFramePr>
          <p:cNvPr id="1074" name="Table 1073">
            <a:extLst>
              <a:ext uri="{FF2B5EF4-FFF2-40B4-BE49-F238E27FC236}">
                <a16:creationId xmlns:a16="http://schemas.microsoft.com/office/drawing/2014/main" id="{4EFEFB62-CE21-9D1D-E6F7-88600CA747E6}"/>
              </a:ext>
            </a:extLst>
          </p:cNvPr>
          <p:cNvGraphicFramePr>
            <a:graphicFrameLocks noGrp="1"/>
          </p:cNvGraphicFramePr>
          <p:nvPr/>
        </p:nvGraphicFramePr>
        <p:xfrm>
          <a:off x="8986674" y="5751462"/>
          <a:ext cx="2818452" cy="106553"/>
        </p:xfrm>
        <a:graphic>
          <a:graphicData uri="http://schemas.openxmlformats.org/drawingml/2006/table">
            <a:tbl>
              <a:tblPr firstRow="1" bandRow="1">
                <a:tableStyleId>{5C22544A-7EE6-4342-B048-85BDC9FD1C3A}</a:tableStyleId>
              </a:tblPr>
              <a:tblGrid>
                <a:gridCol w="134212">
                  <a:extLst>
                    <a:ext uri="{9D8B030D-6E8A-4147-A177-3AD203B41FA5}">
                      <a16:colId xmlns:a16="http://schemas.microsoft.com/office/drawing/2014/main" val="1724418553"/>
                    </a:ext>
                  </a:extLst>
                </a:gridCol>
                <a:gridCol w="134212">
                  <a:extLst>
                    <a:ext uri="{9D8B030D-6E8A-4147-A177-3AD203B41FA5}">
                      <a16:colId xmlns:a16="http://schemas.microsoft.com/office/drawing/2014/main" val="1061373443"/>
                    </a:ext>
                  </a:extLst>
                </a:gridCol>
                <a:gridCol w="134212">
                  <a:extLst>
                    <a:ext uri="{9D8B030D-6E8A-4147-A177-3AD203B41FA5}">
                      <a16:colId xmlns:a16="http://schemas.microsoft.com/office/drawing/2014/main" val="4132161994"/>
                    </a:ext>
                  </a:extLst>
                </a:gridCol>
                <a:gridCol w="134212">
                  <a:extLst>
                    <a:ext uri="{9D8B030D-6E8A-4147-A177-3AD203B41FA5}">
                      <a16:colId xmlns:a16="http://schemas.microsoft.com/office/drawing/2014/main" val="405877979"/>
                    </a:ext>
                  </a:extLst>
                </a:gridCol>
                <a:gridCol w="134212">
                  <a:extLst>
                    <a:ext uri="{9D8B030D-6E8A-4147-A177-3AD203B41FA5}">
                      <a16:colId xmlns:a16="http://schemas.microsoft.com/office/drawing/2014/main" val="3226783095"/>
                    </a:ext>
                  </a:extLst>
                </a:gridCol>
                <a:gridCol w="134212">
                  <a:extLst>
                    <a:ext uri="{9D8B030D-6E8A-4147-A177-3AD203B41FA5}">
                      <a16:colId xmlns:a16="http://schemas.microsoft.com/office/drawing/2014/main" val="3540820485"/>
                    </a:ext>
                  </a:extLst>
                </a:gridCol>
                <a:gridCol w="134212">
                  <a:extLst>
                    <a:ext uri="{9D8B030D-6E8A-4147-A177-3AD203B41FA5}">
                      <a16:colId xmlns:a16="http://schemas.microsoft.com/office/drawing/2014/main" val="3784052849"/>
                    </a:ext>
                  </a:extLst>
                </a:gridCol>
                <a:gridCol w="134212">
                  <a:extLst>
                    <a:ext uri="{9D8B030D-6E8A-4147-A177-3AD203B41FA5}">
                      <a16:colId xmlns:a16="http://schemas.microsoft.com/office/drawing/2014/main" val="4130717134"/>
                    </a:ext>
                  </a:extLst>
                </a:gridCol>
                <a:gridCol w="134212">
                  <a:extLst>
                    <a:ext uri="{9D8B030D-6E8A-4147-A177-3AD203B41FA5}">
                      <a16:colId xmlns:a16="http://schemas.microsoft.com/office/drawing/2014/main" val="4239889396"/>
                    </a:ext>
                  </a:extLst>
                </a:gridCol>
                <a:gridCol w="134212">
                  <a:extLst>
                    <a:ext uri="{9D8B030D-6E8A-4147-A177-3AD203B41FA5}">
                      <a16:colId xmlns:a16="http://schemas.microsoft.com/office/drawing/2014/main" val="306145229"/>
                    </a:ext>
                  </a:extLst>
                </a:gridCol>
                <a:gridCol w="134212">
                  <a:extLst>
                    <a:ext uri="{9D8B030D-6E8A-4147-A177-3AD203B41FA5}">
                      <a16:colId xmlns:a16="http://schemas.microsoft.com/office/drawing/2014/main" val="4111033566"/>
                    </a:ext>
                  </a:extLst>
                </a:gridCol>
                <a:gridCol w="134212">
                  <a:extLst>
                    <a:ext uri="{9D8B030D-6E8A-4147-A177-3AD203B41FA5}">
                      <a16:colId xmlns:a16="http://schemas.microsoft.com/office/drawing/2014/main" val="1052756117"/>
                    </a:ext>
                  </a:extLst>
                </a:gridCol>
                <a:gridCol w="134212">
                  <a:extLst>
                    <a:ext uri="{9D8B030D-6E8A-4147-A177-3AD203B41FA5}">
                      <a16:colId xmlns:a16="http://schemas.microsoft.com/office/drawing/2014/main" val="3648398557"/>
                    </a:ext>
                  </a:extLst>
                </a:gridCol>
                <a:gridCol w="134212">
                  <a:extLst>
                    <a:ext uri="{9D8B030D-6E8A-4147-A177-3AD203B41FA5}">
                      <a16:colId xmlns:a16="http://schemas.microsoft.com/office/drawing/2014/main" val="3140308145"/>
                    </a:ext>
                  </a:extLst>
                </a:gridCol>
                <a:gridCol w="134212">
                  <a:extLst>
                    <a:ext uri="{9D8B030D-6E8A-4147-A177-3AD203B41FA5}">
                      <a16:colId xmlns:a16="http://schemas.microsoft.com/office/drawing/2014/main" val="374743116"/>
                    </a:ext>
                  </a:extLst>
                </a:gridCol>
                <a:gridCol w="134212">
                  <a:extLst>
                    <a:ext uri="{9D8B030D-6E8A-4147-A177-3AD203B41FA5}">
                      <a16:colId xmlns:a16="http://schemas.microsoft.com/office/drawing/2014/main" val="2984651684"/>
                    </a:ext>
                  </a:extLst>
                </a:gridCol>
                <a:gridCol w="134212">
                  <a:extLst>
                    <a:ext uri="{9D8B030D-6E8A-4147-A177-3AD203B41FA5}">
                      <a16:colId xmlns:a16="http://schemas.microsoft.com/office/drawing/2014/main" val="1052415656"/>
                    </a:ext>
                  </a:extLst>
                </a:gridCol>
                <a:gridCol w="134212">
                  <a:extLst>
                    <a:ext uri="{9D8B030D-6E8A-4147-A177-3AD203B41FA5}">
                      <a16:colId xmlns:a16="http://schemas.microsoft.com/office/drawing/2014/main" val="864251302"/>
                    </a:ext>
                  </a:extLst>
                </a:gridCol>
                <a:gridCol w="134212">
                  <a:extLst>
                    <a:ext uri="{9D8B030D-6E8A-4147-A177-3AD203B41FA5}">
                      <a16:colId xmlns:a16="http://schemas.microsoft.com/office/drawing/2014/main" val="1751911401"/>
                    </a:ext>
                  </a:extLst>
                </a:gridCol>
                <a:gridCol w="134212">
                  <a:extLst>
                    <a:ext uri="{9D8B030D-6E8A-4147-A177-3AD203B41FA5}">
                      <a16:colId xmlns:a16="http://schemas.microsoft.com/office/drawing/2014/main" val="446415331"/>
                    </a:ext>
                  </a:extLst>
                </a:gridCol>
                <a:gridCol w="134212">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endParaRPr lang="en-US" sz="5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079" name="Table 1078">
            <a:extLst>
              <a:ext uri="{FF2B5EF4-FFF2-40B4-BE49-F238E27FC236}">
                <a16:creationId xmlns:a16="http://schemas.microsoft.com/office/drawing/2014/main" id="{043CCA76-0473-BB3A-75CB-1E34338DE32C}"/>
              </a:ext>
            </a:extLst>
          </p:cNvPr>
          <p:cNvGraphicFramePr>
            <a:graphicFrameLocks noGrp="1"/>
          </p:cNvGraphicFramePr>
          <p:nvPr/>
        </p:nvGraphicFramePr>
        <p:xfrm>
          <a:off x="8986674" y="6152596"/>
          <a:ext cx="2818452" cy="186822"/>
        </p:xfrm>
        <a:graphic>
          <a:graphicData uri="http://schemas.openxmlformats.org/drawingml/2006/table">
            <a:tbl>
              <a:tblPr firstRow="1" bandRow="1">
                <a:tableStyleId>{5C22544A-7EE6-4342-B048-85BDC9FD1C3A}</a:tableStyleId>
              </a:tblPr>
              <a:tblGrid>
                <a:gridCol w="134212">
                  <a:extLst>
                    <a:ext uri="{9D8B030D-6E8A-4147-A177-3AD203B41FA5}">
                      <a16:colId xmlns:a16="http://schemas.microsoft.com/office/drawing/2014/main" val="1724418553"/>
                    </a:ext>
                  </a:extLst>
                </a:gridCol>
                <a:gridCol w="134212">
                  <a:extLst>
                    <a:ext uri="{9D8B030D-6E8A-4147-A177-3AD203B41FA5}">
                      <a16:colId xmlns:a16="http://schemas.microsoft.com/office/drawing/2014/main" val="1061373443"/>
                    </a:ext>
                  </a:extLst>
                </a:gridCol>
                <a:gridCol w="134212">
                  <a:extLst>
                    <a:ext uri="{9D8B030D-6E8A-4147-A177-3AD203B41FA5}">
                      <a16:colId xmlns:a16="http://schemas.microsoft.com/office/drawing/2014/main" val="4132161994"/>
                    </a:ext>
                  </a:extLst>
                </a:gridCol>
                <a:gridCol w="134212">
                  <a:extLst>
                    <a:ext uri="{9D8B030D-6E8A-4147-A177-3AD203B41FA5}">
                      <a16:colId xmlns:a16="http://schemas.microsoft.com/office/drawing/2014/main" val="405877979"/>
                    </a:ext>
                  </a:extLst>
                </a:gridCol>
                <a:gridCol w="134212">
                  <a:extLst>
                    <a:ext uri="{9D8B030D-6E8A-4147-A177-3AD203B41FA5}">
                      <a16:colId xmlns:a16="http://schemas.microsoft.com/office/drawing/2014/main" val="3226783095"/>
                    </a:ext>
                  </a:extLst>
                </a:gridCol>
                <a:gridCol w="134212">
                  <a:extLst>
                    <a:ext uri="{9D8B030D-6E8A-4147-A177-3AD203B41FA5}">
                      <a16:colId xmlns:a16="http://schemas.microsoft.com/office/drawing/2014/main" val="3540820485"/>
                    </a:ext>
                  </a:extLst>
                </a:gridCol>
                <a:gridCol w="134212">
                  <a:extLst>
                    <a:ext uri="{9D8B030D-6E8A-4147-A177-3AD203B41FA5}">
                      <a16:colId xmlns:a16="http://schemas.microsoft.com/office/drawing/2014/main" val="3784052849"/>
                    </a:ext>
                  </a:extLst>
                </a:gridCol>
                <a:gridCol w="134212">
                  <a:extLst>
                    <a:ext uri="{9D8B030D-6E8A-4147-A177-3AD203B41FA5}">
                      <a16:colId xmlns:a16="http://schemas.microsoft.com/office/drawing/2014/main" val="4130717134"/>
                    </a:ext>
                  </a:extLst>
                </a:gridCol>
                <a:gridCol w="134212">
                  <a:extLst>
                    <a:ext uri="{9D8B030D-6E8A-4147-A177-3AD203B41FA5}">
                      <a16:colId xmlns:a16="http://schemas.microsoft.com/office/drawing/2014/main" val="4239889396"/>
                    </a:ext>
                  </a:extLst>
                </a:gridCol>
                <a:gridCol w="134212">
                  <a:extLst>
                    <a:ext uri="{9D8B030D-6E8A-4147-A177-3AD203B41FA5}">
                      <a16:colId xmlns:a16="http://schemas.microsoft.com/office/drawing/2014/main" val="306145229"/>
                    </a:ext>
                  </a:extLst>
                </a:gridCol>
                <a:gridCol w="134212">
                  <a:extLst>
                    <a:ext uri="{9D8B030D-6E8A-4147-A177-3AD203B41FA5}">
                      <a16:colId xmlns:a16="http://schemas.microsoft.com/office/drawing/2014/main" val="4111033566"/>
                    </a:ext>
                  </a:extLst>
                </a:gridCol>
                <a:gridCol w="134212">
                  <a:extLst>
                    <a:ext uri="{9D8B030D-6E8A-4147-A177-3AD203B41FA5}">
                      <a16:colId xmlns:a16="http://schemas.microsoft.com/office/drawing/2014/main" val="1052756117"/>
                    </a:ext>
                  </a:extLst>
                </a:gridCol>
                <a:gridCol w="134212">
                  <a:extLst>
                    <a:ext uri="{9D8B030D-6E8A-4147-A177-3AD203B41FA5}">
                      <a16:colId xmlns:a16="http://schemas.microsoft.com/office/drawing/2014/main" val="3648398557"/>
                    </a:ext>
                  </a:extLst>
                </a:gridCol>
                <a:gridCol w="134212">
                  <a:extLst>
                    <a:ext uri="{9D8B030D-6E8A-4147-A177-3AD203B41FA5}">
                      <a16:colId xmlns:a16="http://schemas.microsoft.com/office/drawing/2014/main" val="3140308145"/>
                    </a:ext>
                  </a:extLst>
                </a:gridCol>
                <a:gridCol w="134212">
                  <a:extLst>
                    <a:ext uri="{9D8B030D-6E8A-4147-A177-3AD203B41FA5}">
                      <a16:colId xmlns:a16="http://schemas.microsoft.com/office/drawing/2014/main" val="374743116"/>
                    </a:ext>
                  </a:extLst>
                </a:gridCol>
                <a:gridCol w="134212">
                  <a:extLst>
                    <a:ext uri="{9D8B030D-6E8A-4147-A177-3AD203B41FA5}">
                      <a16:colId xmlns:a16="http://schemas.microsoft.com/office/drawing/2014/main" val="2984651684"/>
                    </a:ext>
                  </a:extLst>
                </a:gridCol>
                <a:gridCol w="134212">
                  <a:extLst>
                    <a:ext uri="{9D8B030D-6E8A-4147-A177-3AD203B41FA5}">
                      <a16:colId xmlns:a16="http://schemas.microsoft.com/office/drawing/2014/main" val="1052415656"/>
                    </a:ext>
                  </a:extLst>
                </a:gridCol>
                <a:gridCol w="134212">
                  <a:extLst>
                    <a:ext uri="{9D8B030D-6E8A-4147-A177-3AD203B41FA5}">
                      <a16:colId xmlns:a16="http://schemas.microsoft.com/office/drawing/2014/main" val="864251302"/>
                    </a:ext>
                  </a:extLst>
                </a:gridCol>
                <a:gridCol w="134212">
                  <a:extLst>
                    <a:ext uri="{9D8B030D-6E8A-4147-A177-3AD203B41FA5}">
                      <a16:colId xmlns:a16="http://schemas.microsoft.com/office/drawing/2014/main" val="1751911401"/>
                    </a:ext>
                  </a:extLst>
                </a:gridCol>
                <a:gridCol w="134212">
                  <a:extLst>
                    <a:ext uri="{9D8B030D-6E8A-4147-A177-3AD203B41FA5}">
                      <a16:colId xmlns:a16="http://schemas.microsoft.com/office/drawing/2014/main" val="446415331"/>
                    </a:ext>
                  </a:extLst>
                </a:gridCol>
                <a:gridCol w="134212">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endParaRPr lang="en-US" sz="500" b="0" dirty="0">
                        <a:solidFill>
                          <a:srgbClr val="4371A7"/>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endParaRPr lang="en-US" sz="500" b="0" dirty="0">
                        <a:solidFill>
                          <a:srgbClr val="00A756"/>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083" name="TextBox 1082">
            <a:extLst>
              <a:ext uri="{FF2B5EF4-FFF2-40B4-BE49-F238E27FC236}">
                <a16:creationId xmlns:a16="http://schemas.microsoft.com/office/drawing/2014/main" id="{6C16D8BD-6A65-68A1-674F-31304BC650E4}"/>
              </a:ext>
            </a:extLst>
          </p:cNvPr>
          <p:cNvSpPr txBox="1"/>
          <p:nvPr/>
        </p:nvSpPr>
        <p:spPr>
          <a:xfrm>
            <a:off x="8510726" y="6032528"/>
            <a:ext cx="447892" cy="352469"/>
          </a:xfrm>
          <a:prstGeom prst="rect">
            <a:avLst/>
          </a:prstGeom>
          <a:solidFill>
            <a:schemeClr val="bg1"/>
          </a:solidFill>
        </p:spPr>
        <p:txBody>
          <a:bodyPr wrap="square" rIns="0" rtlCol="0">
            <a:spAutoFit/>
          </a:bodyPr>
          <a:lstStyle/>
          <a:p>
            <a:pPr marL="0" marR="0" lvl="0" indent="0" algn="r" defTabSz="380976"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graphicFrame>
        <p:nvGraphicFramePr>
          <p:cNvPr id="1084" name="Table 1083">
            <a:extLst>
              <a:ext uri="{FF2B5EF4-FFF2-40B4-BE49-F238E27FC236}">
                <a16:creationId xmlns:a16="http://schemas.microsoft.com/office/drawing/2014/main" id="{745535AA-54C7-B9B4-DA90-E7C7C466DD73}"/>
              </a:ext>
            </a:extLst>
          </p:cNvPr>
          <p:cNvGraphicFramePr>
            <a:graphicFrameLocks noGrp="1"/>
          </p:cNvGraphicFramePr>
          <p:nvPr/>
        </p:nvGraphicFramePr>
        <p:xfrm>
          <a:off x="8999903" y="3488996"/>
          <a:ext cx="2813181" cy="106553"/>
        </p:xfrm>
        <a:graphic>
          <a:graphicData uri="http://schemas.openxmlformats.org/drawingml/2006/table">
            <a:tbl>
              <a:tblPr firstRow="1" bandRow="1">
                <a:tableStyleId>{5C22544A-7EE6-4342-B048-85BDC9FD1C3A}</a:tableStyleId>
              </a:tblPr>
              <a:tblGrid>
                <a:gridCol w="133961">
                  <a:extLst>
                    <a:ext uri="{9D8B030D-6E8A-4147-A177-3AD203B41FA5}">
                      <a16:colId xmlns:a16="http://schemas.microsoft.com/office/drawing/2014/main" val="1724418553"/>
                    </a:ext>
                  </a:extLst>
                </a:gridCol>
                <a:gridCol w="133961">
                  <a:extLst>
                    <a:ext uri="{9D8B030D-6E8A-4147-A177-3AD203B41FA5}">
                      <a16:colId xmlns:a16="http://schemas.microsoft.com/office/drawing/2014/main" val="1061373443"/>
                    </a:ext>
                  </a:extLst>
                </a:gridCol>
                <a:gridCol w="133961">
                  <a:extLst>
                    <a:ext uri="{9D8B030D-6E8A-4147-A177-3AD203B41FA5}">
                      <a16:colId xmlns:a16="http://schemas.microsoft.com/office/drawing/2014/main" val="4132161994"/>
                    </a:ext>
                  </a:extLst>
                </a:gridCol>
                <a:gridCol w="133961">
                  <a:extLst>
                    <a:ext uri="{9D8B030D-6E8A-4147-A177-3AD203B41FA5}">
                      <a16:colId xmlns:a16="http://schemas.microsoft.com/office/drawing/2014/main" val="405877979"/>
                    </a:ext>
                  </a:extLst>
                </a:gridCol>
                <a:gridCol w="133961">
                  <a:extLst>
                    <a:ext uri="{9D8B030D-6E8A-4147-A177-3AD203B41FA5}">
                      <a16:colId xmlns:a16="http://schemas.microsoft.com/office/drawing/2014/main" val="3226783095"/>
                    </a:ext>
                  </a:extLst>
                </a:gridCol>
                <a:gridCol w="133961">
                  <a:extLst>
                    <a:ext uri="{9D8B030D-6E8A-4147-A177-3AD203B41FA5}">
                      <a16:colId xmlns:a16="http://schemas.microsoft.com/office/drawing/2014/main" val="3540820485"/>
                    </a:ext>
                  </a:extLst>
                </a:gridCol>
                <a:gridCol w="133961">
                  <a:extLst>
                    <a:ext uri="{9D8B030D-6E8A-4147-A177-3AD203B41FA5}">
                      <a16:colId xmlns:a16="http://schemas.microsoft.com/office/drawing/2014/main" val="3784052849"/>
                    </a:ext>
                  </a:extLst>
                </a:gridCol>
                <a:gridCol w="133961">
                  <a:extLst>
                    <a:ext uri="{9D8B030D-6E8A-4147-A177-3AD203B41FA5}">
                      <a16:colId xmlns:a16="http://schemas.microsoft.com/office/drawing/2014/main" val="4130717134"/>
                    </a:ext>
                  </a:extLst>
                </a:gridCol>
                <a:gridCol w="133961">
                  <a:extLst>
                    <a:ext uri="{9D8B030D-6E8A-4147-A177-3AD203B41FA5}">
                      <a16:colId xmlns:a16="http://schemas.microsoft.com/office/drawing/2014/main" val="4239889396"/>
                    </a:ext>
                  </a:extLst>
                </a:gridCol>
                <a:gridCol w="133961">
                  <a:extLst>
                    <a:ext uri="{9D8B030D-6E8A-4147-A177-3AD203B41FA5}">
                      <a16:colId xmlns:a16="http://schemas.microsoft.com/office/drawing/2014/main" val="306145229"/>
                    </a:ext>
                  </a:extLst>
                </a:gridCol>
                <a:gridCol w="133961">
                  <a:extLst>
                    <a:ext uri="{9D8B030D-6E8A-4147-A177-3AD203B41FA5}">
                      <a16:colId xmlns:a16="http://schemas.microsoft.com/office/drawing/2014/main" val="4111033566"/>
                    </a:ext>
                  </a:extLst>
                </a:gridCol>
                <a:gridCol w="133961">
                  <a:extLst>
                    <a:ext uri="{9D8B030D-6E8A-4147-A177-3AD203B41FA5}">
                      <a16:colId xmlns:a16="http://schemas.microsoft.com/office/drawing/2014/main" val="1052756117"/>
                    </a:ext>
                  </a:extLst>
                </a:gridCol>
                <a:gridCol w="133961">
                  <a:extLst>
                    <a:ext uri="{9D8B030D-6E8A-4147-A177-3AD203B41FA5}">
                      <a16:colId xmlns:a16="http://schemas.microsoft.com/office/drawing/2014/main" val="3648398557"/>
                    </a:ext>
                  </a:extLst>
                </a:gridCol>
                <a:gridCol w="133961">
                  <a:extLst>
                    <a:ext uri="{9D8B030D-6E8A-4147-A177-3AD203B41FA5}">
                      <a16:colId xmlns:a16="http://schemas.microsoft.com/office/drawing/2014/main" val="3140308145"/>
                    </a:ext>
                  </a:extLst>
                </a:gridCol>
                <a:gridCol w="133961">
                  <a:extLst>
                    <a:ext uri="{9D8B030D-6E8A-4147-A177-3AD203B41FA5}">
                      <a16:colId xmlns:a16="http://schemas.microsoft.com/office/drawing/2014/main" val="374743116"/>
                    </a:ext>
                  </a:extLst>
                </a:gridCol>
                <a:gridCol w="133961">
                  <a:extLst>
                    <a:ext uri="{9D8B030D-6E8A-4147-A177-3AD203B41FA5}">
                      <a16:colId xmlns:a16="http://schemas.microsoft.com/office/drawing/2014/main" val="2984651684"/>
                    </a:ext>
                  </a:extLst>
                </a:gridCol>
                <a:gridCol w="133961">
                  <a:extLst>
                    <a:ext uri="{9D8B030D-6E8A-4147-A177-3AD203B41FA5}">
                      <a16:colId xmlns:a16="http://schemas.microsoft.com/office/drawing/2014/main" val="1052415656"/>
                    </a:ext>
                  </a:extLst>
                </a:gridCol>
                <a:gridCol w="133961">
                  <a:extLst>
                    <a:ext uri="{9D8B030D-6E8A-4147-A177-3AD203B41FA5}">
                      <a16:colId xmlns:a16="http://schemas.microsoft.com/office/drawing/2014/main" val="864251302"/>
                    </a:ext>
                  </a:extLst>
                </a:gridCol>
                <a:gridCol w="133961">
                  <a:extLst>
                    <a:ext uri="{9D8B030D-6E8A-4147-A177-3AD203B41FA5}">
                      <a16:colId xmlns:a16="http://schemas.microsoft.com/office/drawing/2014/main" val="1751911401"/>
                    </a:ext>
                  </a:extLst>
                </a:gridCol>
                <a:gridCol w="133961">
                  <a:extLst>
                    <a:ext uri="{9D8B030D-6E8A-4147-A177-3AD203B41FA5}">
                      <a16:colId xmlns:a16="http://schemas.microsoft.com/office/drawing/2014/main" val="446415331"/>
                    </a:ext>
                  </a:extLst>
                </a:gridCol>
                <a:gridCol w="133961">
                  <a:extLst>
                    <a:ext uri="{9D8B030D-6E8A-4147-A177-3AD203B41FA5}">
                      <a16:colId xmlns:a16="http://schemas.microsoft.com/office/drawing/2014/main" val="2785258742"/>
                    </a:ext>
                  </a:extLst>
                </a:gridCol>
              </a:tblGrid>
              <a:tr h="106553">
                <a:tc>
                  <a:txBody>
                    <a:bodyPr/>
                    <a:lstStyle/>
                    <a:p>
                      <a:pPr algn="ctr"/>
                      <a:r>
                        <a:rPr lang="en-US" sz="500" b="0" dirty="0">
                          <a:solidFill>
                            <a:schemeClr val="tx1"/>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18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27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30</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33</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36</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39</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42</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45</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48</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51</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54</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57</a:t>
                      </a:r>
                    </a:p>
                  </a:txBody>
                  <a:tcPr marL="0" marR="0" marT="0" marB="0" anchor="ctr">
                    <a:lnL w="12700" cmpd="sng">
                      <a:noFill/>
                    </a:lnL>
                    <a:lnR w="12700" cmpd="sng">
                      <a:noFill/>
                    </a:lnR>
                    <a:lnT w="12700" cmpd="sng">
                      <a:noFill/>
                    </a:lnT>
                    <a:lnB w="38100" cmpd="sng">
                      <a:noFill/>
                    </a:lnB>
                    <a:noFill/>
                  </a:tcPr>
                </a:tc>
                <a:tc>
                  <a:txBody>
                    <a:bodyPr/>
                    <a:lstStyle/>
                    <a:p>
                      <a:pPr algn="ctr"/>
                      <a:r>
                        <a:rPr lang="en-US" sz="500" b="0" dirty="0">
                          <a:solidFill>
                            <a:schemeClr val="tx1"/>
                          </a:solidFill>
                          <a:latin typeface="Arial" panose="020B0604020202020204" pitchFamily="34" charset="0"/>
                          <a:cs typeface="Arial" panose="020B0604020202020204" pitchFamily="34" charset="0"/>
                        </a:rPr>
                        <a:t>60</a:t>
                      </a:r>
                    </a:p>
                  </a:txBody>
                  <a:tcPr marL="0" marR="0" marT="0" marB="0" anchor="ctr">
                    <a:lnL w="12700" cmpd="sng">
                      <a:noFill/>
                    </a:lnL>
                    <a:lnR w="12700" cmpd="sng">
                      <a:noFill/>
                    </a:lnR>
                    <a:lnT w="12700" cmpd="sng">
                      <a:noFill/>
                    </a:lnT>
                    <a:lnB w="38100" cmpd="sng">
                      <a:noFill/>
                    </a:lnB>
                    <a:noFill/>
                  </a:tcPr>
                </a:tc>
                <a:extLst>
                  <a:ext uri="{0D108BD9-81ED-4DB2-BD59-A6C34878D82A}">
                    <a16:rowId xmlns:a16="http://schemas.microsoft.com/office/drawing/2014/main" val="141028268"/>
                  </a:ext>
                </a:extLst>
              </a:tr>
            </a:tbl>
          </a:graphicData>
        </a:graphic>
      </p:graphicFrame>
      <p:graphicFrame>
        <p:nvGraphicFramePr>
          <p:cNvPr id="1085" name="Table 1084">
            <a:extLst>
              <a:ext uri="{FF2B5EF4-FFF2-40B4-BE49-F238E27FC236}">
                <a16:creationId xmlns:a16="http://schemas.microsoft.com/office/drawing/2014/main" id="{A1C9FFF1-A9A0-DF07-ACD0-A71731C50941}"/>
              </a:ext>
            </a:extLst>
          </p:cNvPr>
          <p:cNvGraphicFramePr>
            <a:graphicFrameLocks noGrp="1"/>
          </p:cNvGraphicFramePr>
          <p:nvPr/>
        </p:nvGraphicFramePr>
        <p:xfrm>
          <a:off x="8999903" y="3889926"/>
          <a:ext cx="2813181" cy="186822"/>
        </p:xfrm>
        <a:graphic>
          <a:graphicData uri="http://schemas.openxmlformats.org/drawingml/2006/table">
            <a:tbl>
              <a:tblPr firstRow="1" bandRow="1">
                <a:tableStyleId>{5C22544A-7EE6-4342-B048-85BDC9FD1C3A}</a:tableStyleId>
              </a:tblPr>
              <a:tblGrid>
                <a:gridCol w="133961">
                  <a:extLst>
                    <a:ext uri="{9D8B030D-6E8A-4147-A177-3AD203B41FA5}">
                      <a16:colId xmlns:a16="http://schemas.microsoft.com/office/drawing/2014/main" val="1724418553"/>
                    </a:ext>
                  </a:extLst>
                </a:gridCol>
                <a:gridCol w="133961">
                  <a:extLst>
                    <a:ext uri="{9D8B030D-6E8A-4147-A177-3AD203B41FA5}">
                      <a16:colId xmlns:a16="http://schemas.microsoft.com/office/drawing/2014/main" val="1061373443"/>
                    </a:ext>
                  </a:extLst>
                </a:gridCol>
                <a:gridCol w="133961">
                  <a:extLst>
                    <a:ext uri="{9D8B030D-6E8A-4147-A177-3AD203B41FA5}">
                      <a16:colId xmlns:a16="http://schemas.microsoft.com/office/drawing/2014/main" val="4132161994"/>
                    </a:ext>
                  </a:extLst>
                </a:gridCol>
                <a:gridCol w="133961">
                  <a:extLst>
                    <a:ext uri="{9D8B030D-6E8A-4147-A177-3AD203B41FA5}">
                      <a16:colId xmlns:a16="http://schemas.microsoft.com/office/drawing/2014/main" val="405877979"/>
                    </a:ext>
                  </a:extLst>
                </a:gridCol>
                <a:gridCol w="133961">
                  <a:extLst>
                    <a:ext uri="{9D8B030D-6E8A-4147-A177-3AD203B41FA5}">
                      <a16:colId xmlns:a16="http://schemas.microsoft.com/office/drawing/2014/main" val="3226783095"/>
                    </a:ext>
                  </a:extLst>
                </a:gridCol>
                <a:gridCol w="133961">
                  <a:extLst>
                    <a:ext uri="{9D8B030D-6E8A-4147-A177-3AD203B41FA5}">
                      <a16:colId xmlns:a16="http://schemas.microsoft.com/office/drawing/2014/main" val="3540820485"/>
                    </a:ext>
                  </a:extLst>
                </a:gridCol>
                <a:gridCol w="133961">
                  <a:extLst>
                    <a:ext uri="{9D8B030D-6E8A-4147-A177-3AD203B41FA5}">
                      <a16:colId xmlns:a16="http://schemas.microsoft.com/office/drawing/2014/main" val="3784052849"/>
                    </a:ext>
                  </a:extLst>
                </a:gridCol>
                <a:gridCol w="133961">
                  <a:extLst>
                    <a:ext uri="{9D8B030D-6E8A-4147-A177-3AD203B41FA5}">
                      <a16:colId xmlns:a16="http://schemas.microsoft.com/office/drawing/2014/main" val="4130717134"/>
                    </a:ext>
                  </a:extLst>
                </a:gridCol>
                <a:gridCol w="133961">
                  <a:extLst>
                    <a:ext uri="{9D8B030D-6E8A-4147-A177-3AD203B41FA5}">
                      <a16:colId xmlns:a16="http://schemas.microsoft.com/office/drawing/2014/main" val="4239889396"/>
                    </a:ext>
                  </a:extLst>
                </a:gridCol>
                <a:gridCol w="133961">
                  <a:extLst>
                    <a:ext uri="{9D8B030D-6E8A-4147-A177-3AD203B41FA5}">
                      <a16:colId xmlns:a16="http://schemas.microsoft.com/office/drawing/2014/main" val="306145229"/>
                    </a:ext>
                  </a:extLst>
                </a:gridCol>
                <a:gridCol w="133961">
                  <a:extLst>
                    <a:ext uri="{9D8B030D-6E8A-4147-A177-3AD203B41FA5}">
                      <a16:colId xmlns:a16="http://schemas.microsoft.com/office/drawing/2014/main" val="4111033566"/>
                    </a:ext>
                  </a:extLst>
                </a:gridCol>
                <a:gridCol w="133961">
                  <a:extLst>
                    <a:ext uri="{9D8B030D-6E8A-4147-A177-3AD203B41FA5}">
                      <a16:colId xmlns:a16="http://schemas.microsoft.com/office/drawing/2014/main" val="1052756117"/>
                    </a:ext>
                  </a:extLst>
                </a:gridCol>
                <a:gridCol w="133961">
                  <a:extLst>
                    <a:ext uri="{9D8B030D-6E8A-4147-A177-3AD203B41FA5}">
                      <a16:colId xmlns:a16="http://schemas.microsoft.com/office/drawing/2014/main" val="3648398557"/>
                    </a:ext>
                  </a:extLst>
                </a:gridCol>
                <a:gridCol w="133961">
                  <a:extLst>
                    <a:ext uri="{9D8B030D-6E8A-4147-A177-3AD203B41FA5}">
                      <a16:colId xmlns:a16="http://schemas.microsoft.com/office/drawing/2014/main" val="3140308145"/>
                    </a:ext>
                  </a:extLst>
                </a:gridCol>
                <a:gridCol w="133961">
                  <a:extLst>
                    <a:ext uri="{9D8B030D-6E8A-4147-A177-3AD203B41FA5}">
                      <a16:colId xmlns:a16="http://schemas.microsoft.com/office/drawing/2014/main" val="374743116"/>
                    </a:ext>
                  </a:extLst>
                </a:gridCol>
                <a:gridCol w="133961">
                  <a:extLst>
                    <a:ext uri="{9D8B030D-6E8A-4147-A177-3AD203B41FA5}">
                      <a16:colId xmlns:a16="http://schemas.microsoft.com/office/drawing/2014/main" val="2984651684"/>
                    </a:ext>
                  </a:extLst>
                </a:gridCol>
                <a:gridCol w="133961">
                  <a:extLst>
                    <a:ext uri="{9D8B030D-6E8A-4147-A177-3AD203B41FA5}">
                      <a16:colId xmlns:a16="http://schemas.microsoft.com/office/drawing/2014/main" val="1052415656"/>
                    </a:ext>
                  </a:extLst>
                </a:gridCol>
                <a:gridCol w="133961">
                  <a:extLst>
                    <a:ext uri="{9D8B030D-6E8A-4147-A177-3AD203B41FA5}">
                      <a16:colId xmlns:a16="http://schemas.microsoft.com/office/drawing/2014/main" val="864251302"/>
                    </a:ext>
                  </a:extLst>
                </a:gridCol>
                <a:gridCol w="133961">
                  <a:extLst>
                    <a:ext uri="{9D8B030D-6E8A-4147-A177-3AD203B41FA5}">
                      <a16:colId xmlns:a16="http://schemas.microsoft.com/office/drawing/2014/main" val="1751911401"/>
                    </a:ext>
                  </a:extLst>
                </a:gridCol>
                <a:gridCol w="133961">
                  <a:extLst>
                    <a:ext uri="{9D8B030D-6E8A-4147-A177-3AD203B41FA5}">
                      <a16:colId xmlns:a16="http://schemas.microsoft.com/office/drawing/2014/main" val="446415331"/>
                    </a:ext>
                  </a:extLst>
                </a:gridCol>
                <a:gridCol w="133961">
                  <a:extLst>
                    <a:ext uri="{9D8B030D-6E8A-4147-A177-3AD203B41FA5}">
                      <a16:colId xmlns:a16="http://schemas.microsoft.com/office/drawing/2014/main" val="2785258742"/>
                    </a:ext>
                  </a:extLst>
                </a:gridCol>
              </a:tblGrid>
              <a:tr h="93411">
                <a:tc>
                  <a:txBody>
                    <a:bodyPr/>
                    <a:lstStyle/>
                    <a:p>
                      <a:pPr algn="ctr"/>
                      <a:r>
                        <a:rPr lang="en-US" sz="500" b="0" dirty="0">
                          <a:solidFill>
                            <a:srgbClr val="4371A7"/>
                          </a:solidFill>
                          <a:latin typeface="Arial" panose="020B0604020202020204" pitchFamily="34" charset="0"/>
                          <a:cs typeface="Arial" panose="020B0604020202020204" pitchFamily="34" charset="0"/>
                        </a:rPr>
                        <a:t>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solidFill>
                      <a:schemeClr val="bg1"/>
                    </a:solidFill>
                  </a:tcPr>
                </a:tc>
                <a:tc>
                  <a:txBody>
                    <a:bodyPr/>
                    <a:lstStyle/>
                    <a:p>
                      <a:pPr algn="ctr"/>
                      <a:r>
                        <a:rPr lang="en-US" sz="500" b="0" dirty="0">
                          <a:solidFill>
                            <a:srgbClr val="4371A7"/>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41028268"/>
                  </a:ext>
                </a:extLst>
              </a:tr>
              <a:tr h="93411">
                <a:tc>
                  <a:txBody>
                    <a:bodyPr/>
                    <a:lstStyle/>
                    <a:p>
                      <a:pPr algn="ctr"/>
                      <a:r>
                        <a:rPr lang="en-US" sz="500" b="0" dirty="0">
                          <a:solidFill>
                            <a:srgbClr val="00A756"/>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mpd="sng">
                      <a:noFill/>
                    </a:lnR>
                    <a:lnT w="38100" cmpd="sng">
                      <a:noFill/>
                    </a:lnT>
                    <a:lnB w="12700" cmpd="sng">
                      <a:noFill/>
                    </a:lnB>
                    <a:solidFill>
                      <a:schemeClr val="bg1"/>
                    </a:solidFill>
                  </a:tcPr>
                </a:tc>
                <a:tc>
                  <a:txBody>
                    <a:bodyPr/>
                    <a:lstStyle/>
                    <a:p>
                      <a:pPr algn="ctr"/>
                      <a:r>
                        <a:rPr lang="en-US" sz="500" b="0" dirty="0">
                          <a:solidFill>
                            <a:srgbClr val="00A756"/>
                          </a:solidFill>
                          <a:latin typeface="Arial" panose="020B0604020202020204" pitchFamily="34" charset="0"/>
                          <a:cs typeface="Arial" panose="020B0604020202020204" pitchFamily="34" charset="0"/>
                        </a:rPr>
                        <a:t>0</a:t>
                      </a:r>
                    </a:p>
                  </a:txBody>
                  <a:tcPr marL="0" marR="0" marT="0" marB="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2426355509"/>
                  </a:ext>
                </a:extLst>
              </a:tr>
            </a:tbl>
          </a:graphicData>
        </a:graphic>
      </p:graphicFrame>
      <p:sp>
        <p:nvSpPr>
          <p:cNvPr id="1086" name="TextBox 1085">
            <a:extLst>
              <a:ext uri="{FF2B5EF4-FFF2-40B4-BE49-F238E27FC236}">
                <a16:creationId xmlns:a16="http://schemas.microsoft.com/office/drawing/2014/main" id="{AFEDC3F2-2DDC-54BE-3C17-6447456BD8A7}"/>
              </a:ext>
            </a:extLst>
          </p:cNvPr>
          <p:cNvSpPr txBox="1"/>
          <p:nvPr/>
        </p:nvSpPr>
        <p:spPr>
          <a:xfrm>
            <a:off x="8521309" y="3767415"/>
            <a:ext cx="447892" cy="352469"/>
          </a:xfrm>
          <a:prstGeom prst="rect">
            <a:avLst/>
          </a:prstGeom>
          <a:solidFill>
            <a:schemeClr val="bg1"/>
          </a:solidFill>
        </p:spPr>
        <p:txBody>
          <a:bodyPr wrap="square" rIns="0" rtlCol="0">
            <a:spAutoFit/>
          </a:bodyPr>
          <a:lstStyle/>
          <a:p>
            <a:pPr marL="0" marR="0" lvl="0" indent="0" algn="r" defTabSz="380976" rtl="0" eaLnBrk="1" fontAlgn="auto" latinLnBrk="0" hangingPunct="1">
              <a:lnSpc>
                <a:spcPct val="11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23F88"/>
                </a:solidFill>
                <a:effectLst/>
                <a:uLnTx/>
                <a:uFillTx/>
                <a:latin typeface="Arial" panose="020B0604020202020204" pitchFamily="34" charset="0"/>
                <a:ea typeface="+mn-ea"/>
                <a:cs typeface="Arial" panose="020B0604020202020204" pitchFamily="34" charset="0"/>
              </a:rPr>
              <a:t>Quizartinib</a:t>
            </a:r>
          </a:p>
          <a:p>
            <a:pPr marL="0" marR="0" lvl="0" indent="0" algn="r" defTabSz="380976" rtl="0" eaLnBrk="1" fontAlgn="auto" latinLnBrk="0" hangingPunct="1">
              <a:lnSpc>
                <a:spcPct val="110000"/>
              </a:lnSpc>
              <a:spcBef>
                <a:spcPts val="0"/>
              </a:spcBef>
              <a:spcAft>
                <a:spcPts val="84"/>
              </a:spcAft>
              <a:buClrTx/>
              <a:buSzTx/>
              <a:buFontTx/>
              <a:buNone/>
              <a:tabLst/>
              <a:defRPr/>
            </a:pPr>
            <a:r>
              <a:rPr kumimoji="0" lang="en-US" sz="500" b="1" i="0" u="none" strike="noStrike" kern="1200" cap="none" spc="0" normalizeH="0" baseline="0" noProof="0" dirty="0">
                <a:ln>
                  <a:noFill/>
                </a:ln>
                <a:solidFill>
                  <a:srgbClr val="00A756"/>
                </a:solidFill>
                <a:effectLst/>
                <a:uLnTx/>
                <a:uFillTx/>
                <a:latin typeface="Arial" panose="020B0604020202020204" pitchFamily="34" charset="0"/>
                <a:ea typeface="+mn-ea"/>
                <a:cs typeface="Arial" panose="020B0604020202020204" pitchFamily="34" charset="0"/>
                <a:sym typeface="Symbol" panose="05050102010706020507" pitchFamily="18" charset="2"/>
              </a:rPr>
              <a:t>Placebo</a:t>
            </a:r>
          </a:p>
        </p:txBody>
      </p:sp>
      <p:pic>
        <p:nvPicPr>
          <p:cNvPr id="1087" name="Graphic 1086">
            <a:extLst>
              <a:ext uri="{FF2B5EF4-FFF2-40B4-BE49-F238E27FC236}">
                <a16:creationId xmlns:a16="http://schemas.microsoft.com/office/drawing/2014/main" id="{7672D427-6A33-5E47-445E-3758760838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1603" y="2005692"/>
            <a:ext cx="3204904" cy="1495621"/>
          </a:xfrm>
          <a:prstGeom prst="rect">
            <a:avLst/>
          </a:prstGeom>
        </p:spPr>
      </p:pic>
      <p:pic>
        <p:nvPicPr>
          <p:cNvPr id="1152" name="Graphic 1151">
            <a:extLst>
              <a:ext uri="{FF2B5EF4-FFF2-40B4-BE49-F238E27FC236}">
                <a16:creationId xmlns:a16="http://schemas.microsoft.com/office/drawing/2014/main" id="{9184D9B1-1F2E-99F5-E5D0-A447049910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81348" y="4261309"/>
            <a:ext cx="3201115" cy="1498611"/>
          </a:xfrm>
          <a:prstGeom prst="rect">
            <a:avLst/>
          </a:prstGeom>
        </p:spPr>
      </p:pic>
      <p:sp>
        <p:nvSpPr>
          <p:cNvPr id="3" name="TextBox 2">
            <a:extLst>
              <a:ext uri="{FF2B5EF4-FFF2-40B4-BE49-F238E27FC236}">
                <a16:creationId xmlns:a16="http://schemas.microsoft.com/office/drawing/2014/main" id="{9AE5A976-48FF-1D45-E573-32C23ECDD434}"/>
              </a:ext>
            </a:extLst>
          </p:cNvPr>
          <p:cNvSpPr txBox="1"/>
          <p:nvPr/>
        </p:nvSpPr>
        <p:spPr>
          <a:xfrm>
            <a:off x="347058" y="6365164"/>
            <a:ext cx="9717532"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Levis MJ,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Blood Adv. </a:t>
            </a:r>
            <a:r>
              <a:rPr kumimoji="0" lang="en-US" sz="1867" b="1" i="0" u="none" strike="noStrike" kern="1200" cap="none" spc="0" normalizeH="0" baseline="0" noProof="0" dirty="0">
                <a:ln>
                  <a:noFill/>
                </a:ln>
                <a:solidFill>
                  <a:prstClr val="black"/>
                </a:solidFill>
                <a:effectLst/>
                <a:uLnTx/>
                <a:uFillTx/>
                <a:latin typeface="Calibri"/>
                <a:ea typeface="+mn-ea"/>
                <a:cs typeface="+mn-cs"/>
              </a:rPr>
              <a:t>2025;bloodadvances.2025016444; Perl A, et al. ASH 2023;Abstract 832</a:t>
            </a:r>
          </a:p>
        </p:txBody>
      </p:sp>
    </p:spTree>
    <p:extLst>
      <p:ext uri="{BB962C8B-B14F-4D97-AF65-F5344CB8AC3E}">
        <p14:creationId xmlns:p14="http://schemas.microsoft.com/office/powerpoint/2010/main" val="7177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9C5D9-BED4-33A5-EBD1-FA5A388367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634" y="2441563"/>
            <a:ext cx="5603460" cy="3756509"/>
          </a:xfrm>
          <a:prstGeom prst="rect">
            <a:avLst/>
          </a:prstGeom>
          <a:noFill/>
        </p:spPr>
      </p:pic>
      <p:pic>
        <p:nvPicPr>
          <p:cNvPr id="3" name="Picture 2">
            <a:extLst>
              <a:ext uri="{FF2B5EF4-FFF2-40B4-BE49-F238E27FC236}">
                <a16:creationId xmlns:a16="http://schemas.microsoft.com/office/drawing/2014/main" id="{65736A7A-9440-9A6A-B7EE-96D4D5A6D7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093" y="2425856"/>
            <a:ext cx="5591323" cy="3760267"/>
          </a:xfrm>
          <a:prstGeom prst="rect">
            <a:avLst/>
          </a:prstGeom>
          <a:noFill/>
        </p:spPr>
      </p:pic>
      <p:sp>
        <p:nvSpPr>
          <p:cNvPr id="5" name="TextBox 4">
            <a:extLst>
              <a:ext uri="{FF2B5EF4-FFF2-40B4-BE49-F238E27FC236}">
                <a16:creationId xmlns:a16="http://schemas.microsoft.com/office/drawing/2014/main" id="{E846E84D-64E2-B00D-270F-237D1CB54C6F}"/>
              </a:ext>
            </a:extLst>
          </p:cNvPr>
          <p:cNvSpPr txBox="1"/>
          <p:nvPr/>
        </p:nvSpPr>
        <p:spPr>
          <a:xfrm>
            <a:off x="6258875" y="1853241"/>
            <a:ext cx="5603460" cy="33855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Calibri"/>
                <a:ea typeface="Aptos" panose="020B0004020202020204" pitchFamily="34" charset="0"/>
                <a:cs typeface="+mn-cs"/>
              </a:rPr>
              <a:t>NPM1 </a:t>
            </a:r>
            <a:r>
              <a:rPr kumimoji="0" lang="en-US" sz="1600" b="1" i="0" u="none" strike="noStrike" kern="0" cap="none" spc="0" normalizeH="0" baseline="0" noProof="0" dirty="0">
                <a:ln>
                  <a:noFill/>
                </a:ln>
                <a:solidFill>
                  <a:srgbClr val="000000"/>
                </a:solidFill>
                <a:effectLst/>
                <a:uLnTx/>
                <a:uFillTx/>
                <a:latin typeface="Calibri"/>
                <a:ea typeface="Aptos" panose="020B0004020202020204" pitchFamily="34" charset="0"/>
                <a:cs typeface="+mn-cs"/>
              </a:rPr>
              <a:t>and </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1 mutation in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DNMT3A</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TET2</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WT1</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IDH1</a:t>
            </a:r>
            <a:r>
              <a:rPr kumimoji="0" lang="en-US" sz="1600" b="1" i="0" u="none" strike="noStrike" kern="0" cap="none" spc="0" normalizeH="0" baseline="0" noProof="0" dirty="0">
                <a:ln>
                  <a:noFill/>
                </a:ln>
                <a:solidFill>
                  <a:prstClr val="black"/>
                </a:solidFill>
                <a:effectLst/>
                <a:uLnTx/>
                <a:uFillTx/>
                <a:latin typeface="Calibri"/>
                <a:ea typeface="Aptos" panose="020B0004020202020204" pitchFamily="34" charset="0"/>
                <a:cs typeface="+mn-cs"/>
              </a:rPr>
              <a:t>, or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IDH2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78458A9-F755-0399-5F49-9D23577128F5}"/>
              </a:ext>
            </a:extLst>
          </p:cNvPr>
          <p:cNvSpPr txBox="1"/>
          <p:nvPr/>
        </p:nvSpPr>
        <p:spPr>
          <a:xfrm>
            <a:off x="343634" y="1851468"/>
            <a:ext cx="5603460" cy="338554"/>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000000"/>
                </a:solidFill>
                <a:effectLst/>
                <a:uLnTx/>
                <a:uFillTx/>
                <a:latin typeface="Calibri"/>
                <a:ea typeface="Aptos" panose="020B0004020202020204" pitchFamily="34" charset="0"/>
                <a:cs typeface="+mn-cs"/>
              </a:rPr>
              <a:t>NPM1 </a:t>
            </a:r>
            <a:r>
              <a:rPr kumimoji="0" lang="en-US" sz="1600" b="1" i="0" u="none" strike="noStrike" kern="0" cap="none" spc="0" normalizeH="0" baseline="0" noProof="0" dirty="0">
                <a:ln>
                  <a:noFill/>
                </a:ln>
                <a:solidFill>
                  <a:srgbClr val="000000"/>
                </a:solidFill>
                <a:effectLst/>
                <a:uLnTx/>
                <a:uFillTx/>
                <a:latin typeface="Calibri"/>
                <a:ea typeface="Aptos" panose="020B0004020202020204" pitchFamily="34" charset="0"/>
                <a:cs typeface="+mn-cs"/>
              </a:rPr>
              <a:t>and </a:t>
            </a:r>
            <a:r>
              <a:rPr kumimoji="0" lang="en-US" sz="1600" b="1" i="1" u="none" strike="noStrike" kern="0" cap="none" spc="0" normalizeH="0" baseline="0" noProof="0" dirty="0">
                <a:ln>
                  <a:noFill/>
                </a:ln>
                <a:solidFill>
                  <a:prstClr val="black"/>
                </a:solidFill>
                <a:effectLst/>
                <a:uLnTx/>
                <a:uFillTx/>
                <a:latin typeface="Calibri"/>
                <a:ea typeface="Aptos" panose="020B0004020202020204" pitchFamily="34" charset="0"/>
                <a:cs typeface="+mn-cs"/>
              </a:rPr>
              <a:t>DNMT3A mutations</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F0A9114-2FF1-6523-2AE3-BB7C1AF55072}"/>
              </a:ext>
            </a:extLst>
          </p:cNvPr>
          <p:cNvSpPr txBox="1"/>
          <p:nvPr/>
        </p:nvSpPr>
        <p:spPr>
          <a:xfrm>
            <a:off x="278484" y="6403127"/>
            <a:ext cx="997202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and Levis M. Manuscript in Preparation, 2025; Levis M, et al. ASH 2024;Abstract 848</a:t>
            </a:r>
          </a:p>
        </p:txBody>
      </p:sp>
      <p:sp>
        <p:nvSpPr>
          <p:cNvPr id="10" name="TextBox 9">
            <a:extLst>
              <a:ext uri="{FF2B5EF4-FFF2-40B4-BE49-F238E27FC236}">
                <a16:creationId xmlns:a16="http://schemas.microsoft.com/office/drawing/2014/main" id="{5F031F9C-49A6-695D-9306-5C61366FDB4C}"/>
              </a:ext>
            </a:extLst>
          </p:cNvPr>
          <p:cNvSpPr txBox="1"/>
          <p:nvPr/>
        </p:nvSpPr>
        <p:spPr>
          <a:xfrm>
            <a:off x="1" y="754743"/>
            <a:ext cx="12192000"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Effect of Co-mutations on Overall Survival of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 AML Patients Age </a:t>
            </a:r>
            <a:r>
              <a:rPr kumimoji="0" lang="en-US" sz="3200" b="1" i="0" u="sng" strike="noStrike" kern="1200" cap="none" spc="0" normalizeH="0" baseline="0" noProof="0" dirty="0">
                <a:ln>
                  <a:noFill/>
                </a:ln>
                <a:solidFill>
                  <a:prstClr val="black"/>
                </a:solidFill>
                <a:effectLst/>
                <a:uLnTx/>
                <a:uFillTx/>
                <a:latin typeface="Calibri"/>
                <a:ea typeface="+mn-ea"/>
                <a:cs typeface="+mn-cs"/>
              </a:rPr>
              <a:t>&gt;</a:t>
            </a:r>
            <a:r>
              <a:rPr kumimoji="0" lang="en-US" sz="3200" b="1" i="0" u="none" strike="noStrike" kern="1200" cap="none" spc="0" normalizeH="0" baseline="0" noProof="0" dirty="0">
                <a:ln>
                  <a:noFill/>
                </a:ln>
                <a:solidFill>
                  <a:prstClr val="black"/>
                </a:solidFill>
                <a:effectLst/>
                <a:uLnTx/>
                <a:uFillTx/>
                <a:latin typeface="Calibri"/>
                <a:ea typeface="+mn-ea"/>
                <a:cs typeface="+mn-cs"/>
              </a:rPr>
              <a:t> 60 Years Treated with IC with Quizartinib vs Placebo</a:t>
            </a:r>
          </a:p>
        </p:txBody>
      </p:sp>
    </p:spTree>
    <p:extLst>
      <p:ext uri="{BB962C8B-B14F-4D97-AF65-F5344CB8AC3E}">
        <p14:creationId xmlns:p14="http://schemas.microsoft.com/office/powerpoint/2010/main" val="449980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atient's medication&#10;&#10;Description automatically generated">
            <a:extLst>
              <a:ext uri="{FF2B5EF4-FFF2-40B4-BE49-F238E27FC236}">
                <a16:creationId xmlns:a16="http://schemas.microsoft.com/office/drawing/2014/main" id="{EC725A23-F9AF-3FAB-DC4E-FE4292E0399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90384" y="1213840"/>
            <a:ext cx="10023509" cy="5281744"/>
          </a:xfrm>
          <a:prstGeom prst="rect">
            <a:avLst/>
          </a:prstGeom>
        </p:spPr>
      </p:pic>
      <p:sp>
        <p:nvSpPr>
          <p:cNvPr id="3" name="TextBox 2">
            <a:extLst>
              <a:ext uri="{FF2B5EF4-FFF2-40B4-BE49-F238E27FC236}">
                <a16:creationId xmlns:a16="http://schemas.microsoft.com/office/drawing/2014/main" id="{6DAB2020-F9A4-8853-ECC7-1C2E282963BB}"/>
              </a:ext>
            </a:extLst>
          </p:cNvPr>
          <p:cNvSpPr txBox="1"/>
          <p:nvPr/>
        </p:nvSpPr>
        <p:spPr>
          <a:xfrm>
            <a:off x="896372" y="6142526"/>
            <a:ext cx="1010390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*Amendment (November 2023): Decitabine 5 days in cycle 1, quizartinib D1-D21 (BM biopsy on day14) </a:t>
            </a:r>
          </a:p>
        </p:txBody>
      </p:sp>
      <p:sp>
        <p:nvSpPr>
          <p:cNvPr id="4" name="TextBox 3">
            <a:extLst>
              <a:ext uri="{FF2B5EF4-FFF2-40B4-BE49-F238E27FC236}">
                <a16:creationId xmlns:a16="http://schemas.microsoft.com/office/drawing/2014/main" id="{B241CD3F-F18D-2106-809E-FA99E9746BC5}"/>
              </a:ext>
            </a:extLst>
          </p:cNvPr>
          <p:cNvSpPr txBox="1"/>
          <p:nvPr/>
        </p:nvSpPr>
        <p:spPr>
          <a:xfrm>
            <a:off x="1" y="775272"/>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FLT3-ITD Mutated AML</a:t>
            </a:r>
          </a:p>
        </p:txBody>
      </p:sp>
    </p:spTree>
    <p:extLst>
      <p:ext uri="{BB962C8B-B14F-4D97-AF65-F5344CB8AC3E}">
        <p14:creationId xmlns:p14="http://schemas.microsoft.com/office/powerpoint/2010/main" val="3864334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8A46B8-56F0-9B56-DA70-BBD00FBA26BA}"/>
              </a:ext>
            </a:extLst>
          </p:cNvPr>
          <p:cNvGraphicFramePr>
            <a:graphicFrameLocks noGrp="1"/>
          </p:cNvGraphicFramePr>
          <p:nvPr/>
        </p:nvGraphicFramePr>
        <p:xfrm>
          <a:off x="397462" y="1764259"/>
          <a:ext cx="5698538" cy="4226162"/>
        </p:xfrm>
        <a:graphic>
          <a:graphicData uri="http://schemas.openxmlformats.org/drawingml/2006/table">
            <a:tbl>
              <a:tblPr>
                <a:tableStyleId>{C4B1156A-380E-4F78-BDF5-A606A8083BF9}</a:tableStyleId>
              </a:tblPr>
              <a:tblGrid>
                <a:gridCol w="2733667">
                  <a:extLst>
                    <a:ext uri="{9D8B030D-6E8A-4147-A177-3AD203B41FA5}">
                      <a16:colId xmlns:a16="http://schemas.microsoft.com/office/drawing/2014/main" val="20000"/>
                    </a:ext>
                  </a:extLst>
                </a:gridCol>
                <a:gridCol w="2964871">
                  <a:extLst>
                    <a:ext uri="{9D8B030D-6E8A-4147-A177-3AD203B41FA5}">
                      <a16:colId xmlns:a16="http://schemas.microsoft.com/office/drawing/2014/main" val="20002"/>
                    </a:ext>
                  </a:extLst>
                </a:gridCol>
              </a:tblGrid>
              <a:tr h="461277">
                <a:tc rowSpan="2">
                  <a:txBody>
                    <a:bodyPr/>
                    <a:lstStyle/>
                    <a:p>
                      <a:r>
                        <a:rPr lang="en-US" sz="1600" b="1" dirty="0">
                          <a:solidFill>
                            <a:schemeClr val="tx1"/>
                          </a:solidFill>
                          <a:latin typeface="+mn-lt"/>
                        </a:rPr>
                        <a:t>Response*, N (%)</a:t>
                      </a:r>
                    </a:p>
                  </a:txBody>
                  <a:tcPr marL="121920" marR="121920" marT="60960" marB="6096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fontAlgn="ctr"/>
                      <a:r>
                        <a:rPr lang="en-US" sz="1600" b="1" i="0" u="none" strike="noStrike" dirty="0">
                          <a:solidFill>
                            <a:schemeClr val="tx1"/>
                          </a:solidFill>
                          <a:effectLst/>
                          <a:latin typeface="+mn-lt"/>
                        </a:rPr>
                        <a:t>Newly Diagnosed Cohort (N=30)</a:t>
                      </a:r>
                    </a:p>
                  </a:txBody>
                  <a:tcPr marL="5644" marR="5644" marT="5644" marB="0" anchor="ctr">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2109">
                <a:tc vMerge="1">
                  <a:txBody>
                    <a:bodyPr/>
                    <a:lstStyle/>
                    <a:p>
                      <a:endParaRPr lang="en-US"/>
                    </a:p>
                  </a:txBody>
                  <a:tcPr/>
                </a:tc>
                <a:tc>
                  <a:txBody>
                    <a:bodyPr/>
                    <a:lstStyle/>
                    <a:p>
                      <a:pPr algn="ctr" fontAlgn="ctr"/>
                      <a:r>
                        <a:rPr lang="en-US" sz="1600" b="1" i="0" u="none" strike="noStrike" dirty="0">
                          <a:solidFill>
                            <a:schemeClr val="tx1"/>
                          </a:solidFill>
                          <a:effectLst/>
                          <a:latin typeface="+mn-lt"/>
                        </a:rPr>
                        <a:t>N (%), Median [Range]</a:t>
                      </a:r>
                    </a:p>
                  </a:txBody>
                  <a:tcPr marL="5644" marR="5644" marT="5644" marB="0" anchor="ctr">
                    <a:lnL w="12700" cmpd="sng">
                      <a:noFill/>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9484">
                <a:tc>
                  <a:txBody>
                    <a:bodyPr/>
                    <a:lstStyle/>
                    <a:p>
                      <a:pPr algn="l" fontAlgn="b"/>
                      <a:r>
                        <a:rPr lang="en-US" sz="1600" b="1" i="0" u="none" strike="noStrike" dirty="0">
                          <a:solidFill>
                            <a:schemeClr val="tx1"/>
                          </a:solidFill>
                          <a:effectLst/>
                          <a:latin typeface="+mn-lt"/>
                        </a:rPr>
                        <a:t>Hematologic Response</a:t>
                      </a:r>
                    </a:p>
                  </a:txBody>
                  <a:tcPr marL="5644" marR="5644" marT="5644" marB="0" anchor="b">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US" sz="1600" b="1" i="0" u="none" strike="noStrike" dirty="0">
                        <a:solidFill>
                          <a:schemeClr val="tx1"/>
                        </a:solidFill>
                        <a:effectLst/>
                        <a:latin typeface="+mn-lt"/>
                      </a:endParaRPr>
                    </a:p>
                  </a:txBody>
                  <a:tcPr marL="5644" marR="5644" marT="5644" marB="0"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9484">
                <a:tc>
                  <a:txBody>
                    <a:bodyPr/>
                    <a:lstStyle/>
                    <a:p>
                      <a:pPr algn="l" fontAlgn="b"/>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CRc</a:t>
                      </a:r>
                      <a:r>
                        <a:rPr lang="en-US" sz="1600" b="0" i="0" u="none" strike="noStrike" dirty="0">
                          <a:solidFill>
                            <a:schemeClr val="tx1"/>
                          </a:solidFill>
                          <a:effectLst/>
                          <a:latin typeface="+mn-lt"/>
                        </a:rPr>
                        <a:t> (composite CR)</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28 (94)</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9484">
                <a:tc>
                  <a:txBody>
                    <a:bodyPr/>
                    <a:lstStyle/>
                    <a:p>
                      <a:pPr algn="l" fontAlgn="b"/>
                      <a:r>
                        <a:rPr lang="en-US" sz="1600" b="0" i="0" u="none" strike="noStrike" dirty="0">
                          <a:solidFill>
                            <a:schemeClr val="tx1"/>
                          </a:solidFill>
                          <a:effectLst/>
                          <a:latin typeface="+mn-lt"/>
                        </a:rPr>
                        <a:t>    CR</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21 (70)</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9484">
                <a:tc>
                  <a:txBody>
                    <a:bodyPr/>
                    <a:lstStyle/>
                    <a:p>
                      <a:pPr algn="l" fontAlgn="b"/>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CRi</a:t>
                      </a:r>
                      <a:endParaRPr lang="en-US" sz="1600" b="0" i="0" u="none" strike="noStrike" dirty="0">
                        <a:solidFill>
                          <a:schemeClr val="tx1"/>
                        </a:solidFill>
                        <a:effectLst/>
                        <a:latin typeface="+mn-lt"/>
                      </a:endParaRP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7 (24)</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9484">
                <a:tc>
                  <a:txBody>
                    <a:bodyPr/>
                    <a:lstStyle/>
                    <a:p>
                      <a:pPr algn="l" fontAlgn="b"/>
                      <a:r>
                        <a:rPr lang="en-US" sz="1600" b="0" i="0" u="none" strike="noStrike" dirty="0">
                          <a:solidFill>
                            <a:schemeClr val="tx1"/>
                          </a:solidFill>
                          <a:effectLst/>
                          <a:latin typeface="+mn-lt"/>
                        </a:rPr>
                        <a:t>    MLFS</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0</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49484">
                <a:tc>
                  <a:txBody>
                    <a:bodyPr/>
                    <a:lstStyle/>
                    <a:p>
                      <a:pPr algn="l" fontAlgn="b"/>
                      <a:r>
                        <a:rPr lang="en-US" sz="1600" b="0" i="0" u="none" strike="noStrike" dirty="0">
                          <a:solidFill>
                            <a:schemeClr val="tx1"/>
                          </a:solidFill>
                          <a:effectLst/>
                          <a:latin typeface="+mn-lt"/>
                        </a:rPr>
                        <a:t>  No response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 (3)</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7829731"/>
                  </a:ext>
                </a:extLst>
              </a:tr>
              <a:tr h="249484">
                <a:tc>
                  <a:txBody>
                    <a:bodyPr/>
                    <a:lstStyle/>
                    <a:p>
                      <a:pPr algn="l" fontAlgn="b"/>
                      <a:r>
                        <a:rPr lang="en-US" sz="1600" b="0" i="0" u="none" strike="noStrike" dirty="0">
                          <a:solidFill>
                            <a:schemeClr val="tx1"/>
                          </a:solidFill>
                          <a:effectLst/>
                          <a:latin typeface="+mn-lt"/>
                        </a:rPr>
                        <a:t>  Induction death</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 (3)</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9484">
                <a:tc>
                  <a:txBody>
                    <a:bodyPr/>
                    <a:lstStyle/>
                    <a:p>
                      <a:pPr algn="l" fontAlgn="b"/>
                      <a:r>
                        <a:rPr lang="en-US" sz="1600" b="1" i="0" u="none" strike="noStrike" dirty="0">
                          <a:solidFill>
                            <a:schemeClr val="tx1"/>
                          </a:solidFill>
                          <a:effectLst/>
                          <a:latin typeface="+mn-lt"/>
                        </a:rPr>
                        <a:t>MRD Response, EOC1, N (%)</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chemeClr val="tx1"/>
                        </a:solidFill>
                        <a:effectLst/>
                        <a:latin typeface="+mn-lt"/>
                      </a:endParaRP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960792"/>
                  </a:ext>
                </a:extLst>
              </a:tr>
              <a:tr h="249484">
                <a:tc>
                  <a:txBody>
                    <a:bodyPr/>
                    <a:lstStyle/>
                    <a:p>
                      <a:pPr algn="l" fontAlgn="b"/>
                      <a:r>
                        <a:rPr lang="en-US" sz="1600" b="0" i="0" u="none" strike="noStrike" dirty="0">
                          <a:solidFill>
                            <a:schemeClr val="tx1"/>
                          </a:solidFill>
                          <a:effectLst/>
                          <a:latin typeface="+mn-lt"/>
                        </a:rPr>
                        <a:t>  Flow cytometry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14/24 (58)</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5038461"/>
                  </a:ext>
                </a:extLst>
              </a:tr>
              <a:tr h="249484">
                <a:tc>
                  <a:txBody>
                    <a:bodyPr/>
                    <a:lstStyle/>
                    <a:p>
                      <a:pPr algn="l" fontAlgn="b"/>
                      <a:r>
                        <a:rPr lang="en-US" sz="1600" b="0" i="0" u="none" strike="noStrike" dirty="0">
                          <a:solidFill>
                            <a:schemeClr val="tx1"/>
                          </a:solidFill>
                          <a:effectLst/>
                          <a:latin typeface="+mn-lt"/>
                        </a:rPr>
                        <a:t>  FLT3 PCR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11/18 (61)</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49484">
                <a:tc>
                  <a:txBody>
                    <a:bodyPr/>
                    <a:lstStyle/>
                    <a:p>
                      <a:pPr algn="l" fontAlgn="b"/>
                      <a:r>
                        <a:rPr lang="en-US" sz="1600" b="1" i="0" u="none" strike="noStrike" dirty="0">
                          <a:solidFill>
                            <a:schemeClr val="tx1"/>
                          </a:solidFill>
                          <a:effectLst/>
                          <a:latin typeface="+mn-lt"/>
                        </a:rPr>
                        <a:t>MRD Response, best, N (%)</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600" b="0" i="0" u="none" strike="noStrike" dirty="0">
                        <a:solidFill>
                          <a:schemeClr val="tx1"/>
                        </a:solidFill>
                        <a:effectLst/>
                        <a:latin typeface="+mn-lt"/>
                      </a:endParaRP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49484">
                <a:tc>
                  <a:txBody>
                    <a:bodyPr/>
                    <a:lstStyle/>
                    <a:p>
                      <a:pPr algn="l" fontAlgn="b"/>
                      <a:r>
                        <a:rPr lang="en-US" sz="1600" b="0" i="0" u="none" strike="noStrike" dirty="0">
                          <a:solidFill>
                            <a:schemeClr val="tx1"/>
                          </a:solidFill>
                          <a:effectLst/>
                          <a:latin typeface="+mn-lt"/>
                        </a:rPr>
                        <a:t>  Flow cytometry negative</a:t>
                      </a:r>
                    </a:p>
                  </a:txBody>
                  <a:tcPr marL="5644" marR="5644" marT="5644"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18/26 (69)</a:t>
                      </a:r>
                    </a:p>
                  </a:txBody>
                  <a:tcPr marL="5644" marR="5644" marT="56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0356478"/>
                  </a:ext>
                </a:extLst>
              </a:tr>
              <a:tr h="249484">
                <a:tc>
                  <a:txBody>
                    <a:bodyPr/>
                    <a:lstStyle/>
                    <a:p>
                      <a:pPr algn="l" fontAlgn="b"/>
                      <a:r>
                        <a:rPr lang="en-US" sz="1600" b="0" i="0" u="none" strike="noStrike" dirty="0">
                          <a:solidFill>
                            <a:schemeClr val="tx1"/>
                          </a:solidFill>
                          <a:effectLst/>
                          <a:latin typeface="+mn-lt"/>
                        </a:rPr>
                        <a:t>  FLT3 PCR negative</a:t>
                      </a:r>
                    </a:p>
                  </a:txBody>
                  <a:tcPr marL="5644" marR="5644" marT="5644" marB="0"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18/21 (86)</a:t>
                      </a:r>
                    </a:p>
                  </a:txBody>
                  <a:tcPr marL="5644" marR="5644" marT="5644"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49484">
                <a:tc>
                  <a:txBody>
                    <a:bodyPr/>
                    <a:lstStyle/>
                    <a:p>
                      <a:pPr algn="l" fontAlgn="b"/>
                      <a:r>
                        <a:rPr lang="en-US" sz="1600" b="1" i="0" u="none" strike="noStrike" dirty="0">
                          <a:solidFill>
                            <a:schemeClr val="tx1"/>
                          </a:solidFill>
                          <a:effectLst/>
                          <a:latin typeface="+mn-lt"/>
                        </a:rPr>
                        <a:t>Bridge to ASCT</a:t>
                      </a:r>
                    </a:p>
                  </a:txBody>
                  <a:tcPr marL="5644" marR="5644" marT="5644" marB="0" anchor="b">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chemeClr val="tx1"/>
                          </a:solidFill>
                          <a:effectLst/>
                          <a:latin typeface="+mn-lt"/>
                        </a:rPr>
                        <a:t>9 (30)</a:t>
                      </a:r>
                    </a:p>
                  </a:txBody>
                  <a:tcPr marL="5644" marR="5644" marT="5644" marB="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546051"/>
                  </a:ext>
                </a:extLst>
              </a:tr>
            </a:tbl>
          </a:graphicData>
        </a:graphic>
      </p:graphicFrame>
      <p:sp>
        <p:nvSpPr>
          <p:cNvPr id="3" name="TextBox 2">
            <a:extLst>
              <a:ext uri="{FF2B5EF4-FFF2-40B4-BE49-F238E27FC236}">
                <a16:creationId xmlns:a16="http://schemas.microsoft.com/office/drawing/2014/main" id="{039E9EF3-55A7-F5E1-4F98-74FABE8848AC}"/>
              </a:ext>
            </a:extLst>
          </p:cNvPr>
          <p:cNvSpPr txBox="1"/>
          <p:nvPr/>
        </p:nvSpPr>
        <p:spPr>
          <a:xfrm>
            <a:off x="124692" y="6363855"/>
            <a:ext cx="415530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Yilmaz M, et al. EHA 2025;Abstract S142</a:t>
            </a:r>
          </a:p>
        </p:txBody>
      </p:sp>
      <p:sp>
        <p:nvSpPr>
          <p:cNvPr id="6" name="TextBox 5">
            <a:extLst>
              <a:ext uri="{FF2B5EF4-FFF2-40B4-BE49-F238E27FC236}">
                <a16:creationId xmlns:a16="http://schemas.microsoft.com/office/drawing/2014/main" id="{ED57E46D-46AF-D707-B4D1-00F548AB44A0}"/>
              </a:ext>
            </a:extLst>
          </p:cNvPr>
          <p:cNvSpPr txBox="1"/>
          <p:nvPr/>
        </p:nvSpPr>
        <p:spPr>
          <a:xfrm>
            <a:off x="1" y="775272"/>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-ITD Mutated AML</a:t>
            </a:r>
          </a:p>
        </p:txBody>
      </p:sp>
      <p:sp>
        <p:nvSpPr>
          <p:cNvPr id="8" name="Rectangle 7">
            <a:extLst>
              <a:ext uri="{FF2B5EF4-FFF2-40B4-BE49-F238E27FC236}">
                <a16:creationId xmlns:a16="http://schemas.microsoft.com/office/drawing/2014/main" id="{6F5A7A0E-F2E0-31DD-0984-A5145EA98E7F}"/>
              </a:ext>
            </a:extLst>
          </p:cNvPr>
          <p:cNvSpPr/>
          <p:nvPr/>
        </p:nvSpPr>
        <p:spPr>
          <a:xfrm>
            <a:off x="5769093" y="2888281"/>
            <a:ext cx="6422907" cy="1816266"/>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ANC &gt;500/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38 days [18-56]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ANC &gt;1000/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40 days [19-67]</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PLT &gt;50,000/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35 days [16-71]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Median time to PLT &gt;100,000/</a:t>
            </a:r>
            <a:r>
              <a:rPr kumimoji="0" lang="en-US" sz="1867"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mcL</a:t>
            </a:r>
            <a:r>
              <a:rPr kumimoji="0" lang="en-US" sz="186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39 days [18-105]</a:t>
            </a:r>
          </a:p>
        </p:txBody>
      </p:sp>
    </p:spTree>
    <p:extLst>
      <p:ext uri="{BB962C8B-B14F-4D97-AF65-F5344CB8AC3E}">
        <p14:creationId xmlns:p14="http://schemas.microsoft.com/office/powerpoint/2010/main" val="369321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2EB94-5E5F-8FE3-6507-CECF57325F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6900" y="1886957"/>
            <a:ext cx="3592945" cy="3353889"/>
          </a:xfrm>
          <a:prstGeom prst="rect">
            <a:avLst/>
          </a:prstGeom>
        </p:spPr>
      </p:pic>
      <p:pic>
        <p:nvPicPr>
          <p:cNvPr id="3" name="Picture 2">
            <a:extLst>
              <a:ext uri="{FF2B5EF4-FFF2-40B4-BE49-F238E27FC236}">
                <a16:creationId xmlns:a16="http://schemas.microsoft.com/office/drawing/2014/main" id="{ABD43C76-B340-F7DE-0F61-D43961B3668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81550" y="1886957"/>
            <a:ext cx="3839329" cy="3212281"/>
          </a:xfrm>
          <a:prstGeom prst="rect">
            <a:avLst/>
          </a:prstGeom>
        </p:spPr>
      </p:pic>
      <p:pic>
        <p:nvPicPr>
          <p:cNvPr id="4" name="Content Placeholder 3">
            <a:extLst>
              <a:ext uri="{FF2B5EF4-FFF2-40B4-BE49-F238E27FC236}">
                <a16:creationId xmlns:a16="http://schemas.microsoft.com/office/drawing/2014/main" id="{B779E513-5545-BCF7-D925-7BF67540D87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7814472" y="1886957"/>
            <a:ext cx="4232200" cy="3112843"/>
          </a:xfrm>
          <a:prstGeom prst="rect">
            <a:avLst/>
          </a:prstGeom>
        </p:spPr>
      </p:pic>
      <p:pic>
        <p:nvPicPr>
          <p:cNvPr id="5" name="Picture 4">
            <a:extLst>
              <a:ext uri="{FF2B5EF4-FFF2-40B4-BE49-F238E27FC236}">
                <a16:creationId xmlns:a16="http://schemas.microsoft.com/office/drawing/2014/main" id="{F8B4D953-62A2-C7E7-B228-0B4ED67B6BAC}"/>
              </a:ext>
            </a:extLst>
          </p:cNvPr>
          <p:cNvPicPr>
            <a:picLocks noChangeAspect="1"/>
          </p:cNvPicPr>
          <p:nvPr/>
        </p:nvPicPr>
        <p:blipFill>
          <a:blip r:embed="rId9"/>
          <a:srcRect t="54032"/>
          <a:stretch>
            <a:fillRect/>
          </a:stretch>
        </p:blipFill>
        <p:spPr>
          <a:xfrm>
            <a:off x="8765543" y="3603596"/>
            <a:ext cx="2928360" cy="640579"/>
          </a:xfrm>
          <a:prstGeom prst="rect">
            <a:avLst/>
          </a:prstGeom>
        </p:spPr>
      </p:pic>
      <p:sp>
        <p:nvSpPr>
          <p:cNvPr id="6" name="TextBox 5">
            <a:extLst>
              <a:ext uri="{FF2B5EF4-FFF2-40B4-BE49-F238E27FC236}">
                <a16:creationId xmlns:a16="http://schemas.microsoft.com/office/drawing/2014/main" id="{8664C02B-9590-B6A9-7680-A0BD5AA241E9}"/>
              </a:ext>
            </a:extLst>
          </p:cNvPr>
          <p:cNvSpPr txBox="1"/>
          <p:nvPr/>
        </p:nvSpPr>
        <p:spPr>
          <a:xfrm>
            <a:off x="124692" y="6363855"/>
            <a:ext cx="4155305"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Yilmaz M, et al. EHA 2025;Abstract S142</a:t>
            </a:r>
          </a:p>
        </p:txBody>
      </p:sp>
      <p:sp>
        <p:nvSpPr>
          <p:cNvPr id="7" name="TextBox 6">
            <a:extLst>
              <a:ext uri="{FF2B5EF4-FFF2-40B4-BE49-F238E27FC236}">
                <a16:creationId xmlns:a16="http://schemas.microsoft.com/office/drawing/2014/main" id="{7E45923D-6AC1-1109-F633-5F2D8D1F9F95}"/>
              </a:ext>
            </a:extLst>
          </p:cNvPr>
          <p:cNvSpPr txBox="1"/>
          <p:nvPr/>
        </p:nvSpPr>
        <p:spPr>
          <a:xfrm>
            <a:off x="1" y="1071273"/>
            <a:ext cx="12191999"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Decitabine + Venetoclax + Quizartinib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-ITD Mutated AML</a:t>
            </a:r>
          </a:p>
        </p:txBody>
      </p:sp>
      <p:sp>
        <p:nvSpPr>
          <p:cNvPr id="8" name="Title 1">
            <a:extLst>
              <a:ext uri="{FF2B5EF4-FFF2-40B4-BE49-F238E27FC236}">
                <a16:creationId xmlns:a16="http://schemas.microsoft.com/office/drawing/2014/main" id="{419C717C-A793-18B5-5D5E-490283854E3A}"/>
              </a:ext>
            </a:extLst>
          </p:cNvPr>
          <p:cNvSpPr txBox="1">
            <a:spLocks/>
          </p:cNvSpPr>
          <p:nvPr/>
        </p:nvSpPr>
        <p:spPr bwMode="auto">
          <a:xfrm>
            <a:off x="2772126" y="5230709"/>
            <a:ext cx="6556077" cy="742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mj-ea"/>
                <a:cs typeface="+mj-cs"/>
              </a:rPr>
              <a:t>Median OS: NR (median follow up 17 months)</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mj-ea"/>
                <a:cs typeface="+mj-cs"/>
              </a:rPr>
              <a:t>1-yr OS: 72%, 2-yr OS: 60%</a:t>
            </a:r>
          </a:p>
        </p:txBody>
      </p:sp>
    </p:spTree>
    <p:extLst>
      <p:ext uri="{BB962C8B-B14F-4D97-AF65-F5344CB8AC3E}">
        <p14:creationId xmlns:p14="http://schemas.microsoft.com/office/powerpoint/2010/main" val="3518683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CD64DC-5FF7-B9BC-9DF8-EE2D0EEAE820}"/>
              </a:ext>
            </a:extLst>
          </p:cNvPr>
          <p:cNvGrpSpPr/>
          <p:nvPr/>
        </p:nvGrpSpPr>
        <p:grpSpPr>
          <a:xfrm>
            <a:off x="6276621" y="1530318"/>
            <a:ext cx="5429958" cy="4281133"/>
            <a:chOff x="2159706" y="1266092"/>
            <a:chExt cx="4872977" cy="2925111"/>
          </a:xfrm>
        </p:grpSpPr>
        <p:pic>
          <p:nvPicPr>
            <p:cNvPr id="5" name="Picture 4">
              <a:extLst>
                <a:ext uri="{FF2B5EF4-FFF2-40B4-BE49-F238E27FC236}">
                  <a16:creationId xmlns:a16="http://schemas.microsoft.com/office/drawing/2014/main" id="{0962147D-F860-C4BD-3B34-3D9265C4CDF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4623" t="29058" r="595"/>
            <a:stretch>
              <a:fillRect/>
            </a:stretch>
          </p:blipFill>
          <p:spPr>
            <a:xfrm>
              <a:off x="2159706" y="1913202"/>
              <a:ext cx="4872977" cy="2278001"/>
            </a:xfrm>
            <a:prstGeom prst="rect">
              <a:avLst/>
            </a:prstGeom>
          </p:spPr>
        </p:pic>
        <p:sp>
          <p:nvSpPr>
            <p:cNvPr id="6" name="Rectangle 5">
              <a:extLst>
                <a:ext uri="{FF2B5EF4-FFF2-40B4-BE49-F238E27FC236}">
                  <a16:creationId xmlns:a16="http://schemas.microsoft.com/office/drawing/2014/main" id="{9917CE67-44B4-736A-E8FC-2FABF70BF221}"/>
                </a:ext>
              </a:extLst>
            </p:cNvPr>
            <p:cNvSpPr/>
            <p:nvPr/>
          </p:nvSpPr>
          <p:spPr>
            <a:xfrm>
              <a:off x="2398542" y="1266092"/>
              <a:ext cx="478301" cy="307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90AA8D89-9620-E23E-9005-3F9E0AE8364C}"/>
              </a:ext>
            </a:extLst>
          </p:cNvPr>
          <p:cNvSpPr>
            <a:spLocks noGrp="1"/>
          </p:cNvSpPr>
          <p:nvPr>
            <p:ph type="title"/>
          </p:nvPr>
        </p:nvSpPr>
        <p:spPr>
          <a:xfrm>
            <a:off x="0" y="878609"/>
            <a:ext cx="12157152" cy="1143000"/>
          </a:xfrm>
        </p:spPr>
        <p:txBody>
          <a:bodyPr>
            <a:noAutofit/>
          </a:bodyPr>
          <a:lstStyle/>
          <a:p>
            <a:pPr algn="ctr"/>
            <a:r>
              <a:rPr lang="en-US" sz="3200" b="1" dirty="0">
                <a:solidFill>
                  <a:schemeClr val="tx1"/>
                </a:solidFill>
                <a:latin typeface="+mn-lt"/>
              </a:rPr>
              <a:t>Phase II Study of AZA/VEN/GILT in ND </a:t>
            </a:r>
            <a:r>
              <a:rPr lang="en-US" sz="3200" b="1" i="1" dirty="0">
                <a:solidFill>
                  <a:schemeClr val="tx1"/>
                </a:solidFill>
                <a:latin typeface="+mn-lt"/>
              </a:rPr>
              <a:t>FLT3</a:t>
            </a:r>
            <a:r>
              <a:rPr lang="en-US" sz="3200" b="1" dirty="0">
                <a:solidFill>
                  <a:schemeClr val="tx1"/>
                </a:solidFill>
                <a:latin typeface="+mn-lt"/>
              </a:rPr>
              <a:t>m AML: </a:t>
            </a:r>
            <a:br>
              <a:rPr lang="en-US" sz="3200" b="1" dirty="0">
                <a:solidFill>
                  <a:schemeClr val="tx1"/>
                </a:solidFill>
                <a:latin typeface="+mn-lt"/>
              </a:rPr>
            </a:br>
            <a:r>
              <a:rPr lang="en-US" sz="3200" b="1" dirty="0">
                <a:solidFill>
                  <a:schemeClr val="tx1"/>
                </a:solidFill>
                <a:latin typeface="+mn-lt"/>
              </a:rPr>
              <a:t>Response and Rate of </a:t>
            </a:r>
            <a:r>
              <a:rPr lang="en-US" sz="3200" b="1" i="1" dirty="0">
                <a:solidFill>
                  <a:schemeClr val="tx1"/>
                </a:solidFill>
                <a:latin typeface="+mn-lt"/>
              </a:rPr>
              <a:t>FLT3</a:t>
            </a:r>
            <a:r>
              <a:rPr lang="en-US" sz="3200" b="1" dirty="0">
                <a:solidFill>
                  <a:schemeClr val="tx1"/>
                </a:solidFill>
                <a:latin typeface="+mn-lt"/>
              </a:rPr>
              <a:t>-ITD Negativity Across Treatment Cycle</a:t>
            </a:r>
          </a:p>
        </p:txBody>
      </p:sp>
      <p:graphicFrame>
        <p:nvGraphicFramePr>
          <p:cNvPr id="8" name="Table 7"/>
          <p:cNvGraphicFramePr>
            <a:graphicFrameLocks noGrp="1"/>
          </p:cNvGraphicFramePr>
          <p:nvPr/>
        </p:nvGraphicFramePr>
        <p:xfrm>
          <a:off x="163044" y="2277201"/>
          <a:ext cx="5618920" cy="3504763"/>
        </p:xfrm>
        <a:graphic>
          <a:graphicData uri="http://schemas.openxmlformats.org/drawingml/2006/table">
            <a:tbl>
              <a:tblPr firstRow="1" bandRow="1">
                <a:tableStyleId>{8EC20E35-A176-4012-BC5E-935CFFF8708E}</a:tableStyleId>
              </a:tblPr>
              <a:tblGrid>
                <a:gridCol w="3446941">
                  <a:extLst>
                    <a:ext uri="{9D8B030D-6E8A-4147-A177-3AD203B41FA5}">
                      <a16:colId xmlns:a16="http://schemas.microsoft.com/office/drawing/2014/main" val="20000"/>
                    </a:ext>
                  </a:extLst>
                </a:gridCol>
                <a:gridCol w="2171979">
                  <a:extLst>
                    <a:ext uri="{9D8B030D-6E8A-4147-A177-3AD203B41FA5}">
                      <a16:colId xmlns:a16="http://schemas.microsoft.com/office/drawing/2014/main" val="20001"/>
                    </a:ext>
                  </a:extLst>
                </a:gridCol>
              </a:tblGrid>
              <a:tr h="769339">
                <a:tc>
                  <a:txBody>
                    <a:bodyPr/>
                    <a:lstStyle/>
                    <a:p>
                      <a:r>
                        <a:rPr lang="en-US" sz="1400" b="1" dirty="0"/>
                        <a:t>Hematologic Response</a:t>
                      </a:r>
                    </a:p>
                  </a:txBody>
                  <a:tcPr marL="121920" marR="121920" marT="60960" marB="60960" anchor="ctr"/>
                </a:tc>
                <a:tc>
                  <a:txBody>
                    <a:bodyPr/>
                    <a:lstStyle/>
                    <a:p>
                      <a:pPr algn="ctr"/>
                      <a:r>
                        <a:rPr lang="en-US" sz="1400" b="1" dirty="0"/>
                        <a:t>Frontline</a:t>
                      </a:r>
                      <a:r>
                        <a:rPr lang="en-US" sz="1400" b="1" baseline="0" dirty="0"/>
                        <a:t> Cohort (n = 30)</a:t>
                      </a:r>
                      <a:endParaRPr lang="en-US" sz="1400" b="1" dirty="0"/>
                    </a:p>
                  </a:txBody>
                  <a:tcPr marL="121920" marR="121920" marT="60960" marB="60960"/>
                </a:tc>
                <a:extLst>
                  <a:ext uri="{0D108BD9-81ED-4DB2-BD59-A6C34878D82A}">
                    <a16:rowId xmlns:a16="http://schemas.microsoft.com/office/drawing/2014/main" val="10000"/>
                  </a:ext>
                </a:extLst>
              </a:tr>
              <a:tr h="455904">
                <a:tc>
                  <a:txBody>
                    <a:bodyPr/>
                    <a:lstStyle/>
                    <a:p>
                      <a:r>
                        <a:rPr lang="en-US" sz="1300" b="1" dirty="0">
                          <a:solidFill>
                            <a:schemeClr val="tx2"/>
                          </a:solidFill>
                        </a:rPr>
                        <a:t>mCRc (CR/Cri/MLFS), no.</a:t>
                      </a:r>
                      <a:r>
                        <a:rPr lang="en-US" sz="1300" b="1" baseline="0" dirty="0">
                          <a:solidFill>
                            <a:schemeClr val="tx2"/>
                          </a:solidFill>
                        </a:rPr>
                        <a:t> (%)</a:t>
                      </a:r>
                      <a:endParaRPr lang="en-US" sz="1300" b="1" dirty="0">
                        <a:solidFill>
                          <a:schemeClr val="tx2"/>
                        </a:solidFill>
                      </a:endParaRPr>
                    </a:p>
                  </a:txBody>
                  <a:tcPr marL="121920" marR="121920" marT="60960" marB="60960">
                    <a:solidFill>
                      <a:schemeClr val="bg2"/>
                    </a:solidFill>
                  </a:tcPr>
                </a:tc>
                <a:tc>
                  <a:txBody>
                    <a:bodyPr/>
                    <a:lstStyle/>
                    <a:p>
                      <a:pPr algn="ctr"/>
                      <a:r>
                        <a:rPr lang="en-US" sz="1300" dirty="0">
                          <a:solidFill>
                            <a:schemeClr val="tx2"/>
                          </a:solidFill>
                        </a:rPr>
                        <a:t>30 (100)</a:t>
                      </a:r>
                    </a:p>
                  </a:txBody>
                  <a:tcPr marL="121920" marR="121920" marT="60960" marB="60960">
                    <a:solidFill>
                      <a:schemeClr val="bg2"/>
                    </a:solidFill>
                  </a:tcPr>
                </a:tc>
                <a:extLst>
                  <a:ext uri="{0D108BD9-81ED-4DB2-BD59-A6C34878D82A}">
                    <a16:rowId xmlns:a16="http://schemas.microsoft.com/office/drawing/2014/main" val="10001"/>
                  </a:ext>
                </a:extLst>
              </a:tr>
              <a:tr h="455904">
                <a:tc>
                  <a:txBody>
                    <a:bodyPr/>
                    <a:lstStyle/>
                    <a:p>
                      <a:pPr marL="0" indent="173038"/>
                      <a:r>
                        <a:rPr lang="en-US" sz="1300" dirty="0">
                          <a:solidFill>
                            <a:schemeClr val="tx2"/>
                          </a:solidFill>
                        </a:rPr>
                        <a:t>CR</a:t>
                      </a:r>
                    </a:p>
                  </a:txBody>
                  <a:tcPr marL="121920" marR="121920" marT="60960" marB="60960">
                    <a:solidFill>
                      <a:schemeClr val="bg2"/>
                    </a:solidFill>
                  </a:tcPr>
                </a:tc>
                <a:tc>
                  <a:txBody>
                    <a:bodyPr/>
                    <a:lstStyle/>
                    <a:p>
                      <a:pPr algn="ctr"/>
                      <a:r>
                        <a:rPr lang="en-US" sz="1300" dirty="0">
                          <a:solidFill>
                            <a:schemeClr val="tx2"/>
                          </a:solidFill>
                        </a:rPr>
                        <a:t>27 (90)</a:t>
                      </a:r>
                    </a:p>
                  </a:txBody>
                  <a:tcPr marL="121920" marR="121920" marT="60960" marB="60960">
                    <a:solidFill>
                      <a:schemeClr val="bg2"/>
                    </a:solidFill>
                  </a:tcPr>
                </a:tc>
                <a:extLst>
                  <a:ext uri="{0D108BD9-81ED-4DB2-BD59-A6C34878D82A}">
                    <a16:rowId xmlns:a16="http://schemas.microsoft.com/office/drawing/2014/main" val="10002"/>
                  </a:ext>
                </a:extLst>
              </a:tr>
              <a:tr h="455904">
                <a:tc>
                  <a:txBody>
                    <a:bodyPr/>
                    <a:lstStyle/>
                    <a:p>
                      <a:pPr marL="0" indent="173038"/>
                      <a:r>
                        <a:rPr lang="en-US" sz="1300" dirty="0">
                          <a:solidFill>
                            <a:schemeClr val="tx2"/>
                          </a:solidFill>
                        </a:rPr>
                        <a:t>CRi</a:t>
                      </a:r>
                    </a:p>
                  </a:txBody>
                  <a:tcPr marL="121920" marR="121920" marT="60960" marB="60960">
                    <a:solidFill>
                      <a:schemeClr val="bg2"/>
                    </a:solidFill>
                  </a:tcPr>
                </a:tc>
                <a:tc>
                  <a:txBody>
                    <a:bodyPr/>
                    <a:lstStyle/>
                    <a:p>
                      <a:pPr algn="ctr"/>
                      <a:r>
                        <a:rPr lang="en-US" sz="1300" dirty="0">
                          <a:solidFill>
                            <a:schemeClr val="tx2"/>
                          </a:solidFill>
                        </a:rPr>
                        <a:t>2 (6)</a:t>
                      </a:r>
                    </a:p>
                  </a:txBody>
                  <a:tcPr marL="121920" marR="121920" marT="60960" marB="60960">
                    <a:solidFill>
                      <a:schemeClr val="bg2"/>
                    </a:solidFill>
                  </a:tcPr>
                </a:tc>
                <a:extLst>
                  <a:ext uri="{0D108BD9-81ED-4DB2-BD59-A6C34878D82A}">
                    <a16:rowId xmlns:a16="http://schemas.microsoft.com/office/drawing/2014/main" val="10003"/>
                  </a:ext>
                </a:extLst>
              </a:tr>
              <a:tr h="455904">
                <a:tc>
                  <a:txBody>
                    <a:bodyPr/>
                    <a:lstStyle/>
                    <a:p>
                      <a:pPr marL="0" indent="173038"/>
                      <a:r>
                        <a:rPr lang="en-US" sz="1300" dirty="0">
                          <a:solidFill>
                            <a:schemeClr val="tx2"/>
                          </a:solidFill>
                        </a:rPr>
                        <a:t>MLFS</a:t>
                      </a:r>
                    </a:p>
                  </a:txBody>
                  <a:tcPr marL="121920" marR="121920" marT="60960" marB="60960">
                    <a:solidFill>
                      <a:schemeClr val="bg2"/>
                    </a:solidFill>
                  </a:tcPr>
                </a:tc>
                <a:tc>
                  <a:txBody>
                    <a:bodyPr/>
                    <a:lstStyle/>
                    <a:p>
                      <a:pPr algn="ctr"/>
                      <a:r>
                        <a:rPr lang="en-US" sz="1300" dirty="0">
                          <a:solidFill>
                            <a:schemeClr val="tx2"/>
                          </a:solidFill>
                        </a:rPr>
                        <a:t>1 (4)</a:t>
                      </a:r>
                    </a:p>
                  </a:txBody>
                  <a:tcPr marL="121920" marR="121920" marT="60960" marB="60960">
                    <a:solidFill>
                      <a:schemeClr val="bg2"/>
                    </a:solidFill>
                  </a:tcPr>
                </a:tc>
                <a:extLst>
                  <a:ext uri="{0D108BD9-81ED-4DB2-BD59-A6C34878D82A}">
                    <a16:rowId xmlns:a16="http://schemas.microsoft.com/office/drawing/2014/main" val="10004"/>
                  </a:ext>
                </a:extLst>
              </a:tr>
              <a:tr h="455904">
                <a:tc>
                  <a:txBody>
                    <a:bodyPr/>
                    <a:lstStyle/>
                    <a:p>
                      <a:r>
                        <a:rPr lang="en-US" sz="1300" b="1" dirty="0">
                          <a:solidFill>
                            <a:schemeClr val="tx2"/>
                          </a:solidFill>
                        </a:rPr>
                        <a:t>PR</a:t>
                      </a:r>
                    </a:p>
                  </a:txBody>
                  <a:tcPr marL="121920" marR="121920" marT="60960" marB="60960"/>
                </a:tc>
                <a:tc>
                  <a:txBody>
                    <a:bodyPr/>
                    <a:lstStyle/>
                    <a:p>
                      <a:pPr algn="ctr"/>
                      <a:r>
                        <a:rPr lang="en-US" sz="1300" dirty="0">
                          <a:solidFill>
                            <a:schemeClr val="tx2"/>
                          </a:solidFill>
                        </a:rPr>
                        <a:t>0</a:t>
                      </a:r>
                    </a:p>
                  </a:txBody>
                  <a:tcPr marL="121920" marR="121920" marT="60960" marB="60960"/>
                </a:tc>
                <a:extLst>
                  <a:ext uri="{0D108BD9-81ED-4DB2-BD59-A6C34878D82A}">
                    <a16:rowId xmlns:a16="http://schemas.microsoft.com/office/drawing/2014/main" val="10005"/>
                  </a:ext>
                </a:extLst>
              </a:tr>
              <a:tr h="455904">
                <a:tc>
                  <a:txBody>
                    <a:bodyPr/>
                    <a:lstStyle/>
                    <a:p>
                      <a:r>
                        <a:rPr lang="en-US" sz="1300" b="1" dirty="0">
                          <a:solidFill>
                            <a:schemeClr val="tx2"/>
                          </a:solidFill>
                        </a:rPr>
                        <a:t>No response</a:t>
                      </a:r>
                    </a:p>
                  </a:txBody>
                  <a:tcPr marL="121920" marR="121920" marT="60960" marB="60960"/>
                </a:tc>
                <a:tc>
                  <a:txBody>
                    <a:bodyPr/>
                    <a:lstStyle/>
                    <a:p>
                      <a:pPr algn="ctr"/>
                      <a:r>
                        <a:rPr lang="en-US" sz="1300" dirty="0">
                          <a:solidFill>
                            <a:schemeClr val="tx2"/>
                          </a:solidFill>
                        </a:rPr>
                        <a:t>0</a:t>
                      </a:r>
                    </a:p>
                  </a:txBody>
                  <a:tcPr marL="121920" marR="121920" marT="60960" marB="60960"/>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C0852F52-36E5-2ABC-D945-4F2D9726B9DB}"/>
              </a:ext>
            </a:extLst>
          </p:cNvPr>
          <p:cNvSpPr txBox="1"/>
          <p:nvPr/>
        </p:nvSpPr>
        <p:spPr>
          <a:xfrm>
            <a:off x="258683" y="6237639"/>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cxnSp>
        <p:nvCxnSpPr>
          <p:cNvPr id="3" name="Straight Arrow Connector 2">
            <a:extLst>
              <a:ext uri="{FF2B5EF4-FFF2-40B4-BE49-F238E27FC236}">
                <a16:creationId xmlns:a16="http://schemas.microsoft.com/office/drawing/2014/main" id="{662A6887-C3D2-E19E-097C-09352E59256F}"/>
              </a:ext>
            </a:extLst>
          </p:cNvPr>
          <p:cNvCxnSpPr>
            <a:cxnSpLocks/>
          </p:cNvCxnSpPr>
          <p:nvPr/>
        </p:nvCxnSpPr>
        <p:spPr>
          <a:xfrm flipH="1">
            <a:off x="5148705" y="3671888"/>
            <a:ext cx="633260" cy="0"/>
          </a:xfrm>
          <a:prstGeom prst="straightConnector1">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747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A56A9-AAAB-B836-A7CA-1A28FCF7660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44500" y="1906413"/>
            <a:ext cx="11303000" cy="4457700"/>
          </a:xfrm>
          <a:prstGeom prst="rect">
            <a:avLst/>
          </a:prstGeom>
        </p:spPr>
      </p:pic>
      <p:sp>
        <p:nvSpPr>
          <p:cNvPr id="2" name="TextBox 1">
            <a:extLst>
              <a:ext uri="{FF2B5EF4-FFF2-40B4-BE49-F238E27FC236}">
                <a16:creationId xmlns:a16="http://schemas.microsoft.com/office/drawing/2014/main" id="{3B821082-738D-2413-ADD9-BDC62CCA14C9}"/>
              </a:ext>
            </a:extLst>
          </p:cNvPr>
          <p:cNvSpPr txBox="1"/>
          <p:nvPr/>
        </p:nvSpPr>
        <p:spPr>
          <a:xfrm>
            <a:off x="0" y="845771"/>
            <a:ext cx="1219200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Azacitidine, Venetoclax, and Gilteritinib for </a:t>
            </a: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Mutated AML</a:t>
            </a:r>
          </a:p>
        </p:txBody>
      </p:sp>
      <p:sp>
        <p:nvSpPr>
          <p:cNvPr id="5" name="TextBox 4">
            <a:extLst>
              <a:ext uri="{FF2B5EF4-FFF2-40B4-BE49-F238E27FC236}">
                <a16:creationId xmlns:a16="http://schemas.microsoft.com/office/drawing/2014/main" id="{89126D94-E645-6D93-CDDA-20E7A5D9105F}"/>
              </a:ext>
            </a:extLst>
          </p:cNvPr>
          <p:cNvSpPr txBox="1"/>
          <p:nvPr/>
        </p:nvSpPr>
        <p:spPr>
          <a:xfrm>
            <a:off x="4171028" y="1321638"/>
            <a:ext cx="5346720" cy="58477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(Median follow up 19 months)</a:t>
            </a:r>
          </a:p>
        </p:txBody>
      </p:sp>
      <p:sp>
        <p:nvSpPr>
          <p:cNvPr id="6" name="TextBox 5">
            <a:extLst>
              <a:ext uri="{FF2B5EF4-FFF2-40B4-BE49-F238E27FC236}">
                <a16:creationId xmlns:a16="http://schemas.microsoft.com/office/drawing/2014/main" id="{B9FE19FA-BB9E-ED6B-6379-255926F22868}"/>
              </a:ext>
            </a:extLst>
          </p:cNvPr>
          <p:cNvSpPr txBox="1"/>
          <p:nvPr/>
        </p:nvSpPr>
        <p:spPr>
          <a:xfrm>
            <a:off x="0" y="6478344"/>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spTree>
    <p:extLst>
      <p:ext uri="{BB962C8B-B14F-4D97-AF65-F5344CB8AC3E}">
        <p14:creationId xmlns:p14="http://schemas.microsoft.com/office/powerpoint/2010/main" val="34193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78F86-92E5-FB09-B40B-D062050FAEC5}"/>
              </a:ext>
            </a:extLst>
          </p:cNvPr>
          <p:cNvSpPr txBox="1"/>
          <p:nvPr/>
        </p:nvSpPr>
        <p:spPr>
          <a:xfrm>
            <a:off x="258683" y="6237639"/>
            <a:ext cx="497694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Short N,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2024;42:1499-1508 </a:t>
            </a:r>
          </a:p>
        </p:txBody>
      </p:sp>
      <p:sp>
        <p:nvSpPr>
          <p:cNvPr id="5" name="TextBox 4">
            <a:extLst>
              <a:ext uri="{FF2B5EF4-FFF2-40B4-BE49-F238E27FC236}">
                <a16:creationId xmlns:a16="http://schemas.microsoft.com/office/drawing/2014/main" id="{9D38DB8E-3DDA-EA22-450E-F73FE52FBD2D}"/>
              </a:ext>
            </a:extLst>
          </p:cNvPr>
          <p:cNvSpPr txBox="1"/>
          <p:nvPr/>
        </p:nvSpPr>
        <p:spPr>
          <a:xfrm>
            <a:off x="-37659" y="739156"/>
            <a:ext cx="12229659"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Azacitidine, Venetoclax, and Gilteritinib for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 Previously Untreated </a:t>
            </a:r>
            <a:r>
              <a:rPr kumimoji="0" lang="en-US" sz="3200" b="1" i="1" u="none" strike="noStrike" kern="1200" cap="none" spc="0" normalizeH="0" baseline="0" noProof="0" dirty="0">
                <a:ln>
                  <a:noFill/>
                </a:ln>
                <a:solidFill>
                  <a:prstClr val="black"/>
                </a:solidFill>
                <a:effectLst/>
                <a:uLnTx/>
                <a:uFillTx/>
                <a:latin typeface="Calibri"/>
                <a:ea typeface="+mn-ea"/>
                <a:cs typeface="+mn-cs"/>
              </a:rPr>
              <a:t>FLT3 </a:t>
            </a:r>
            <a:r>
              <a:rPr kumimoji="0" lang="en-US" sz="3200" b="1" i="0" u="none" strike="noStrike" kern="1200" cap="none" spc="0" normalizeH="0" baseline="0" noProof="0" dirty="0">
                <a:ln>
                  <a:noFill/>
                </a:ln>
                <a:solidFill>
                  <a:prstClr val="black"/>
                </a:solidFill>
                <a:effectLst/>
                <a:uLnTx/>
                <a:uFillTx/>
                <a:latin typeface="Calibri"/>
                <a:ea typeface="+mn-ea"/>
                <a:cs typeface="+mn-cs"/>
              </a:rPr>
              <a:t>Mutated AML </a:t>
            </a:r>
          </a:p>
        </p:txBody>
      </p:sp>
      <p:pic>
        <p:nvPicPr>
          <p:cNvPr id="2" name="Picture 1">
            <a:extLst>
              <a:ext uri="{FF2B5EF4-FFF2-40B4-BE49-F238E27FC236}">
                <a16:creationId xmlns:a16="http://schemas.microsoft.com/office/drawing/2014/main" id="{3F8CD3E4-E5C7-0A54-2107-9E0744CF15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03596" y="2063312"/>
            <a:ext cx="5927184" cy="4174327"/>
          </a:xfrm>
          <a:prstGeom prst="rect">
            <a:avLst/>
          </a:prstGeom>
        </p:spPr>
      </p:pic>
      <p:pic>
        <p:nvPicPr>
          <p:cNvPr id="7" name="Picture 6">
            <a:extLst>
              <a:ext uri="{FF2B5EF4-FFF2-40B4-BE49-F238E27FC236}">
                <a16:creationId xmlns:a16="http://schemas.microsoft.com/office/drawing/2014/main" id="{C94F92E5-3C88-57C5-0940-200687615898}"/>
              </a:ext>
            </a:extLst>
          </p:cNvPr>
          <p:cNvPicPr>
            <a:picLocks noChangeAspect="1"/>
          </p:cNvPicPr>
          <p:nvPr/>
        </p:nvPicPr>
        <p:blipFill>
          <a:blip r:embed="rId5"/>
          <a:stretch>
            <a:fillRect/>
          </a:stretch>
        </p:blipFill>
        <p:spPr>
          <a:xfrm>
            <a:off x="118332" y="2901739"/>
            <a:ext cx="5958839" cy="2392750"/>
          </a:xfrm>
          <a:prstGeom prst="rect">
            <a:avLst/>
          </a:prstGeom>
        </p:spPr>
      </p:pic>
    </p:spTree>
    <p:extLst>
      <p:ext uri="{BB962C8B-B14F-4D97-AF65-F5344CB8AC3E}">
        <p14:creationId xmlns:p14="http://schemas.microsoft.com/office/powerpoint/2010/main" val="78391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dirty="0"/>
              <a:t>Dr Cortes </a:t>
            </a:r>
            <a:r>
              <a:rPr lang="en-US" sz="3200" dirty="0">
                <a:solidFill>
                  <a:srgbClr val="0432FF"/>
                </a:solidFill>
              </a:rPr>
              <a:t>— Disclosures</a:t>
            </a:r>
            <a:br>
              <a:rPr lang="en-US" sz="3200" dirty="0">
                <a:solidFill>
                  <a:srgbClr val="0432FF"/>
                </a:solidFill>
              </a:rPr>
            </a:br>
            <a:r>
              <a:rPr lang="en-US" dirty="0"/>
              <a:t>Survey Participant</a:t>
            </a:r>
            <a:endParaRPr lang="en-US" sz="3200" dirty="0">
              <a:solidFill>
                <a:srgbClr val="0432FF"/>
              </a:solidFill>
            </a:endParaRP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16516" y="1905000"/>
          <a:ext cx="10430953" cy="2764904"/>
        </p:xfrm>
        <a:graphic>
          <a:graphicData uri="http://schemas.openxmlformats.org/drawingml/2006/table">
            <a:tbl>
              <a:tblPr firstRow="1" bandRow="1">
                <a:tableStyleId>{F2DE63D5-997A-4646-A377-4702673A728D}</a:tableStyleId>
              </a:tblPr>
              <a:tblGrid>
                <a:gridCol w="2810953">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101994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Bio-Path Holdings Inc, Novartis, Pfizer Inc, Sun Pharmaceutical Industries Ltd, </a:t>
                      </a:r>
                      <a:r>
                        <a:rPr lang="en-US" sz="1800" b="0" kern="1200" dirty="0" err="1">
                          <a:solidFill>
                            <a:schemeClr val="tx1"/>
                          </a:solidFill>
                          <a:effectLst/>
                          <a:latin typeface="+mn-lt"/>
                          <a:ea typeface="+mn-ea"/>
                          <a:cs typeface="+mn-cs"/>
                        </a:rPr>
                        <a:t>Syndax</a:t>
                      </a:r>
                      <a:r>
                        <a:rPr lang="en-US" sz="1800" b="0" kern="1200" dirty="0">
                          <a:solidFill>
                            <a:schemeClr val="tx1"/>
                          </a:solidFill>
                          <a:effectLst/>
                          <a:latin typeface="+mn-lt"/>
                          <a:ea typeface="+mn-ea"/>
                          <a:cs typeface="+mn-cs"/>
                        </a:rPr>
                        <a:t> Pharmaceuticals, Takeda Pharmaceuticals USA Inc,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248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Ascentage</a:t>
                      </a:r>
                      <a:r>
                        <a:rPr lang="en-US" sz="1800" b="0" kern="1200" dirty="0">
                          <a:solidFill>
                            <a:schemeClr val="tx1"/>
                          </a:solidFill>
                          <a:effectLst/>
                          <a:latin typeface="+mn-lt"/>
                          <a:ea typeface="+mn-ea"/>
                          <a:cs typeface="+mn-cs"/>
                        </a:rPr>
                        <a:t> Pharma, Bio-Path Holdings Inc, </a:t>
                      </a:r>
                      <a:r>
                        <a:rPr lang="en-US" sz="1800" b="0" kern="1200" dirty="0" err="1">
                          <a:solidFill>
                            <a:schemeClr val="tx1"/>
                          </a:solidFill>
                          <a:effectLst/>
                          <a:latin typeface="+mn-lt"/>
                          <a:ea typeface="+mn-ea"/>
                          <a:cs typeface="+mn-cs"/>
                        </a:rPr>
                        <a:t>CytoAgents</a:t>
                      </a:r>
                      <a:r>
                        <a:rPr lang="en-US" sz="1800" b="0" kern="1200" dirty="0">
                          <a:solidFill>
                            <a:schemeClr val="tx1"/>
                          </a:solidFill>
                          <a:effectLst/>
                          <a:latin typeface="+mn-lt"/>
                          <a:ea typeface="+mn-ea"/>
                          <a:cs typeface="+mn-cs"/>
                        </a:rPr>
                        <a:t>, Kura Oncology, Novartis, Pfizer Inc, Sun Pharmaceutical Industries Ltd, Terns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197126"/>
                  </a:ext>
                </a:extLst>
              </a:tr>
              <a:tr h="872480">
                <a:tc>
                  <a:txBody>
                    <a:bodyPr/>
                    <a:lstStyle/>
                    <a:p>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Bio-Path Holdings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530729"/>
                  </a:ext>
                </a:extLst>
              </a:tr>
            </a:tbl>
          </a:graphicData>
        </a:graphic>
      </p:graphicFrame>
    </p:spTree>
    <p:custDataLst>
      <p:tags r:id="rId1"/>
    </p:custDataLst>
    <p:extLst>
      <p:ext uri="{BB962C8B-B14F-4D97-AF65-F5344CB8AC3E}">
        <p14:creationId xmlns:p14="http://schemas.microsoft.com/office/powerpoint/2010/main" val="1185972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1B0AB-76EB-0381-A79F-DA3DBEF132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40709" y="1351845"/>
            <a:ext cx="7175821" cy="4491249"/>
          </a:xfrm>
          <a:prstGeom prst="rect">
            <a:avLst/>
          </a:prstGeom>
        </p:spPr>
      </p:pic>
      <p:sp>
        <p:nvSpPr>
          <p:cNvPr id="6" name="TextBox 5">
            <a:extLst>
              <a:ext uri="{FF2B5EF4-FFF2-40B4-BE49-F238E27FC236}">
                <a16:creationId xmlns:a16="http://schemas.microsoft.com/office/drawing/2014/main" id="{E64F4A0D-9228-21FE-04C7-B160C298E017}"/>
              </a:ext>
            </a:extLst>
          </p:cNvPr>
          <p:cNvSpPr txBox="1"/>
          <p:nvPr/>
        </p:nvSpPr>
        <p:spPr>
          <a:xfrm>
            <a:off x="1326021" y="5853651"/>
            <a:ext cx="6605205" cy="584775"/>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 1:  </a:t>
            </a:r>
            <a:r>
              <a:rPr kumimoji="0" lang="en-US" sz="1600" b="1" i="0" u="sng" strike="noStrike" kern="1200" cap="none" spc="0" normalizeH="0" baseline="0" noProof="0" dirty="0">
                <a:ln>
                  <a:noFill/>
                </a:ln>
                <a:solidFill>
                  <a:prstClr val="black"/>
                </a:solidFill>
                <a:effectLst/>
                <a:uLnTx/>
                <a:uFillTx/>
                <a:latin typeface="Calibri"/>
                <a:ea typeface="+mn-ea"/>
                <a:cs typeface="+mn-cs"/>
              </a:rPr>
              <a:t>&gt;</a:t>
            </a:r>
            <a:r>
              <a:rPr kumimoji="0" lang="en-US" sz="1600" b="1" i="0" u="none" strike="noStrike" kern="1200" cap="none" spc="0" normalizeH="0" baseline="0" noProof="0" dirty="0">
                <a:ln>
                  <a:noFill/>
                </a:ln>
                <a:solidFill>
                  <a:prstClr val="black"/>
                </a:solidFill>
                <a:effectLst/>
                <a:uLnTx/>
                <a:uFillTx/>
                <a:latin typeface="Calibri"/>
                <a:ea typeface="+mn-ea"/>
                <a:cs typeface="+mn-cs"/>
              </a:rPr>
              <a:t> 60 years old, CR1 &lt; 1 year or refractory to first line therapy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 2:  </a:t>
            </a:r>
            <a:r>
              <a:rPr kumimoji="0" lang="en-US" sz="1600" b="1" i="0" u="sng" strike="noStrike" kern="1200" cap="none" spc="0" normalizeH="0" baseline="0" noProof="0" dirty="0">
                <a:ln>
                  <a:noFill/>
                </a:ln>
                <a:solidFill>
                  <a:prstClr val="black"/>
                </a:solidFill>
                <a:effectLst/>
                <a:uLnTx/>
                <a:uFillTx/>
                <a:latin typeface="Calibri"/>
                <a:ea typeface="+mn-ea"/>
                <a:cs typeface="+mn-cs"/>
              </a:rPr>
              <a:t>&gt;</a:t>
            </a:r>
            <a:r>
              <a:rPr kumimoji="0" lang="en-US" sz="1600" b="1" i="0" u="none" strike="noStrike" kern="1200" cap="none" spc="0" normalizeH="0" baseline="0" noProof="0" dirty="0">
                <a:ln>
                  <a:noFill/>
                </a:ln>
                <a:solidFill>
                  <a:prstClr val="black"/>
                </a:solidFill>
                <a:effectLst/>
                <a:uLnTx/>
                <a:uFillTx/>
                <a:latin typeface="Calibri"/>
                <a:ea typeface="+mn-ea"/>
                <a:cs typeface="+mn-cs"/>
              </a:rPr>
              <a:t> 18 years old, relapsed/refractory following one salvage or HSCT</a:t>
            </a:r>
          </a:p>
        </p:txBody>
      </p:sp>
      <p:sp>
        <p:nvSpPr>
          <p:cNvPr id="7" name="TextBox 6">
            <a:extLst>
              <a:ext uri="{FF2B5EF4-FFF2-40B4-BE49-F238E27FC236}">
                <a16:creationId xmlns:a16="http://schemas.microsoft.com/office/drawing/2014/main" id="{03A775CE-E1BD-4CC8-7B6C-C4C272153CCE}"/>
              </a:ext>
            </a:extLst>
          </p:cNvPr>
          <p:cNvSpPr txBox="1"/>
          <p:nvPr/>
        </p:nvSpPr>
        <p:spPr>
          <a:xfrm>
            <a:off x="280054" y="6442645"/>
            <a:ext cx="485286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Cortes J, et al. </a:t>
            </a:r>
            <a:r>
              <a:rPr kumimoji="0" lang="en-US" sz="1867" b="1" i="1" u="none" strike="noStrike" kern="1200" cap="none" spc="0" normalizeH="0" baseline="0" noProof="0" dirty="0">
                <a:ln>
                  <a:noFill/>
                </a:ln>
                <a:solidFill>
                  <a:prstClr val="black"/>
                </a:solidFill>
                <a:effectLst/>
                <a:uLnTx/>
                <a:uFillTx/>
                <a:latin typeface="Calibri"/>
                <a:ea typeface="+mn-ea"/>
                <a:cs typeface="+mn-cs"/>
              </a:rPr>
              <a:t>Lancet Oncol. </a:t>
            </a:r>
            <a:r>
              <a:rPr kumimoji="0" lang="en-US" sz="1867" b="1" i="0" u="none" strike="noStrike" kern="1200" cap="none" spc="0" normalizeH="0" baseline="0" noProof="0" dirty="0">
                <a:ln>
                  <a:noFill/>
                </a:ln>
                <a:solidFill>
                  <a:prstClr val="black"/>
                </a:solidFill>
                <a:effectLst/>
                <a:uLnTx/>
                <a:uFillTx/>
                <a:latin typeface="Calibri"/>
                <a:ea typeface="+mn-ea"/>
                <a:cs typeface="+mn-cs"/>
              </a:rPr>
              <a:t>2018;19:889-903.</a:t>
            </a:r>
          </a:p>
        </p:txBody>
      </p:sp>
      <p:sp>
        <p:nvSpPr>
          <p:cNvPr id="8" name="TextBox 7">
            <a:extLst>
              <a:ext uri="{FF2B5EF4-FFF2-40B4-BE49-F238E27FC236}">
                <a16:creationId xmlns:a16="http://schemas.microsoft.com/office/drawing/2014/main" id="{A537FE1E-924C-6507-BEF6-EDFC422961E4}"/>
              </a:ext>
            </a:extLst>
          </p:cNvPr>
          <p:cNvSpPr txBox="1"/>
          <p:nvPr/>
        </p:nvSpPr>
        <p:spPr>
          <a:xfrm>
            <a:off x="0" y="723249"/>
            <a:ext cx="12192000"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Quizartinib Monotherapy in Relapsed/Refractory AML</a:t>
            </a:r>
          </a:p>
        </p:txBody>
      </p:sp>
      <p:sp>
        <p:nvSpPr>
          <p:cNvPr id="9" name="TextBox 8">
            <a:extLst>
              <a:ext uri="{FF2B5EF4-FFF2-40B4-BE49-F238E27FC236}">
                <a16:creationId xmlns:a16="http://schemas.microsoft.com/office/drawing/2014/main" id="{17F49EC8-0AED-102B-8E4C-0F82FDBBD107}"/>
              </a:ext>
            </a:extLst>
          </p:cNvPr>
          <p:cNvSpPr txBox="1"/>
          <p:nvPr/>
        </p:nvSpPr>
        <p:spPr>
          <a:xfrm>
            <a:off x="8168742" y="2421289"/>
            <a:ext cx="3765583" cy="107721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135 mg daily (men)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90 mg daily (women)</a:t>
            </a:r>
          </a:p>
        </p:txBody>
      </p:sp>
      <p:sp>
        <p:nvSpPr>
          <p:cNvPr id="10" name="TextBox 9">
            <a:extLst>
              <a:ext uri="{FF2B5EF4-FFF2-40B4-BE49-F238E27FC236}">
                <a16:creationId xmlns:a16="http://schemas.microsoft.com/office/drawing/2014/main" id="{66FE2AB5-6A40-2AAA-EE12-65513AE88FD0}"/>
              </a:ext>
            </a:extLst>
          </p:cNvPr>
          <p:cNvSpPr txBox="1"/>
          <p:nvPr/>
        </p:nvSpPr>
        <p:spPr>
          <a:xfrm>
            <a:off x="8287940" y="3672353"/>
            <a:ext cx="3527183" cy="1077218"/>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FLT3</a:t>
            </a:r>
            <a:r>
              <a:rPr kumimoji="0" lang="en-US" sz="3200" b="1" i="0" u="none" strike="noStrike" kern="1200" cap="none" spc="0" normalizeH="0" baseline="0" noProof="0" dirty="0">
                <a:ln>
                  <a:noFill/>
                </a:ln>
                <a:solidFill>
                  <a:prstClr val="black"/>
                </a:solidFill>
                <a:effectLst/>
                <a:uLnTx/>
                <a:uFillTx/>
                <a:latin typeface="Calibri"/>
                <a:ea typeface="+mn-ea"/>
                <a:cs typeface="+mn-cs"/>
              </a:rPr>
              <a:t> ITD negative =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VAF </a:t>
            </a:r>
            <a:r>
              <a:rPr kumimoji="0" lang="en-US" sz="3200" b="1" i="0" u="sng" strike="noStrike" kern="1200" cap="none" spc="0" normalizeH="0" baseline="0" noProof="0" dirty="0">
                <a:ln>
                  <a:noFill/>
                </a:ln>
                <a:solidFill>
                  <a:prstClr val="black"/>
                </a:solidFill>
                <a:effectLst/>
                <a:uLnTx/>
                <a:uFillTx/>
                <a:latin typeface="Calibri"/>
                <a:ea typeface="+mn-ea"/>
                <a:cs typeface="+mn-cs"/>
              </a:rPr>
              <a:t>&lt;</a:t>
            </a:r>
            <a:r>
              <a:rPr kumimoji="0" lang="en-US" sz="3200" b="1" i="0" u="none" strike="noStrike" kern="1200" cap="none" spc="0" normalizeH="0" baseline="0" noProof="0" dirty="0">
                <a:ln>
                  <a:noFill/>
                </a:ln>
                <a:solidFill>
                  <a:prstClr val="black"/>
                </a:solidFill>
                <a:effectLst/>
                <a:uLnTx/>
                <a:uFillTx/>
                <a:latin typeface="Calibri"/>
                <a:ea typeface="+mn-ea"/>
                <a:cs typeface="+mn-cs"/>
              </a:rPr>
              <a:t> 10%</a:t>
            </a:r>
          </a:p>
        </p:txBody>
      </p:sp>
      <p:cxnSp>
        <p:nvCxnSpPr>
          <p:cNvPr id="12" name="Straight Arrow Connector 11">
            <a:extLst>
              <a:ext uri="{FF2B5EF4-FFF2-40B4-BE49-F238E27FC236}">
                <a16:creationId xmlns:a16="http://schemas.microsoft.com/office/drawing/2014/main" id="{D29BE67B-938E-8A96-D24A-84F987BB9E9B}"/>
              </a:ext>
            </a:extLst>
          </p:cNvPr>
          <p:cNvCxnSpPr>
            <a:cxnSpLocks/>
          </p:cNvCxnSpPr>
          <p:nvPr/>
        </p:nvCxnSpPr>
        <p:spPr>
          <a:xfrm>
            <a:off x="502356" y="2655601"/>
            <a:ext cx="557943"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39C84A7-2B75-44C2-1E8A-350C7536DD01}"/>
              </a:ext>
            </a:extLst>
          </p:cNvPr>
          <p:cNvCxnSpPr>
            <a:cxnSpLocks/>
          </p:cNvCxnSpPr>
          <p:nvPr/>
        </p:nvCxnSpPr>
        <p:spPr>
          <a:xfrm>
            <a:off x="482766" y="3672353"/>
            <a:ext cx="557943"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E1DE371-E207-8633-EB03-2974AFEA841D}"/>
              </a:ext>
            </a:extLst>
          </p:cNvPr>
          <p:cNvSpPr/>
          <p:nvPr/>
        </p:nvSpPr>
        <p:spPr>
          <a:xfrm>
            <a:off x="4537518" y="1739604"/>
            <a:ext cx="1274619" cy="242731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rgbClr val="FF0000"/>
                </a:solidFill>
              </a:ln>
              <a:noFill/>
              <a:effectLst/>
              <a:uLnTx/>
              <a:uFillTx/>
              <a:latin typeface="Calibri"/>
              <a:ea typeface="+mn-ea"/>
              <a:cs typeface="+mn-cs"/>
            </a:endParaRPr>
          </a:p>
        </p:txBody>
      </p:sp>
      <p:sp>
        <p:nvSpPr>
          <p:cNvPr id="15" name="Rectangle 14">
            <a:extLst>
              <a:ext uri="{FF2B5EF4-FFF2-40B4-BE49-F238E27FC236}">
                <a16:creationId xmlns:a16="http://schemas.microsoft.com/office/drawing/2014/main" id="{F98162BF-DD6E-1996-64B8-A9D0C49E4A2F}"/>
              </a:ext>
            </a:extLst>
          </p:cNvPr>
          <p:cNvSpPr/>
          <p:nvPr/>
        </p:nvSpPr>
        <p:spPr>
          <a:xfrm>
            <a:off x="6941911" y="1739604"/>
            <a:ext cx="1274619" cy="242731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rgbClr val="FF0000"/>
                </a:solidFill>
              </a:ln>
              <a:noFill/>
              <a:effectLst/>
              <a:uLnTx/>
              <a:uFillTx/>
              <a:latin typeface="Calibri"/>
              <a:ea typeface="+mn-ea"/>
              <a:cs typeface="+mn-cs"/>
            </a:endParaRPr>
          </a:p>
        </p:txBody>
      </p:sp>
    </p:spTree>
    <p:extLst>
      <p:ext uri="{BB962C8B-B14F-4D97-AF65-F5344CB8AC3E}">
        <p14:creationId xmlns:p14="http://schemas.microsoft.com/office/powerpoint/2010/main" val="157366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0">
            <a:extLst>
              <a:ext uri="{FF2B5EF4-FFF2-40B4-BE49-F238E27FC236}">
                <a16:creationId xmlns:a16="http://schemas.microsoft.com/office/drawing/2014/main" id="{3B634FEC-19C5-5740-853E-B35E7CE850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053" r="11462" b="12508"/>
          <a:stretch/>
        </p:blipFill>
        <p:spPr>
          <a:xfrm>
            <a:off x="1273410" y="2010339"/>
            <a:ext cx="3657325" cy="3217443"/>
          </a:xfrm>
          <a:prstGeom prst="rect">
            <a:avLst/>
          </a:prstGeom>
        </p:spPr>
      </p:pic>
      <p:pic>
        <p:nvPicPr>
          <p:cNvPr id="9" name="Picture 8">
            <a:extLst>
              <a:ext uri="{FF2B5EF4-FFF2-40B4-BE49-F238E27FC236}">
                <a16:creationId xmlns:a16="http://schemas.microsoft.com/office/drawing/2014/main" id="{D1808A7F-FC27-9A54-849B-7DE630C445B4}"/>
              </a:ext>
            </a:extLst>
          </p:cNvPr>
          <p:cNvPicPr>
            <a:picLocks noChangeAspect="1"/>
          </p:cNvPicPr>
          <p:nvPr/>
        </p:nvPicPr>
        <p:blipFill>
          <a:blip r:embed="rId5"/>
          <a:stretch>
            <a:fillRect/>
          </a:stretch>
        </p:blipFill>
        <p:spPr>
          <a:xfrm>
            <a:off x="7153257" y="1382861"/>
            <a:ext cx="4417649" cy="5104176"/>
          </a:xfrm>
          <a:prstGeom prst="rect">
            <a:avLst/>
          </a:prstGeom>
        </p:spPr>
      </p:pic>
      <p:sp>
        <p:nvSpPr>
          <p:cNvPr id="10" name="Rounded Rectangle 20">
            <a:extLst>
              <a:ext uri="{FF2B5EF4-FFF2-40B4-BE49-F238E27FC236}">
                <a16:creationId xmlns:a16="http://schemas.microsoft.com/office/drawing/2014/main" id="{97C72FF1-5E79-5A85-C6C5-A508025B659B}"/>
              </a:ext>
            </a:extLst>
          </p:cNvPr>
          <p:cNvSpPr/>
          <p:nvPr/>
        </p:nvSpPr>
        <p:spPr>
          <a:xfrm>
            <a:off x="253399" y="1437904"/>
            <a:ext cx="6290565" cy="488357"/>
          </a:xfrm>
          <a:prstGeom prst="roundRect">
            <a:avLst>
              <a:gd name="adj" fmla="val 5325"/>
            </a:avLst>
          </a:prstGeom>
          <a:solidFill>
            <a:srgbClr val="F2F2F2"/>
          </a:solidFill>
          <a:ln w="19050" cap="flat" cmpd="sng" algn="ctr">
            <a:solidFill>
              <a:srgbClr val="023F88"/>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142871" marR="0" lvl="0" indent="-142871" algn="ctr"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Safety run-in phase: open-label cytarabine 200 mg/m</a:t>
            </a:r>
            <a:r>
              <a:rPr kumimoji="0" lang="en-US" sz="1067" b="0" i="0" u="none" strike="noStrike" kern="0" cap="none" spc="0" normalizeH="0" baseline="30000" noProof="0" dirty="0">
                <a:ln>
                  <a:noFill/>
                </a:ln>
                <a:solidFill>
                  <a:srgbClr val="4D4F53"/>
                </a:solidFill>
                <a:effectLst/>
                <a:uLnTx/>
                <a:uFillTx/>
                <a:latin typeface="Arial" panose="020B0604020202020204" pitchFamily="34" charset="0"/>
                <a:ea typeface="+mn-ea"/>
                <a:cs typeface="Arial" panose="020B0604020202020204" pitchFamily="34" charset="0"/>
              </a:rPr>
              <a:t>2</a:t>
            </a: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(days 1-7), Idarubicin 12 mg/m</a:t>
            </a:r>
            <a:r>
              <a:rPr kumimoji="0" lang="en-US" sz="1067" b="0" i="0" u="none" strike="noStrike" kern="0" cap="none" spc="0" normalizeH="0" baseline="30000" noProof="0" dirty="0">
                <a:ln>
                  <a:noFill/>
                </a:ln>
                <a:solidFill>
                  <a:srgbClr val="4D4F53"/>
                </a:solidFill>
                <a:effectLst/>
                <a:uLnTx/>
                <a:uFillTx/>
                <a:latin typeface="Arial" panose="020B0604020202020204" pitchFamily="34" charset="0"/>
                <a:ea typeface="+mn-ea"/>
                <a:cs typeface="Arial" panose="020B0604020202020204" pitchFamily="34" charset="0"/>
              </a:rPr>
              <a:t>2</a:t>
            </a:r>
            <a:r>
              <a:rPr kumimoji="0" lang="en-US" sz="1067" b="0" i="0" u="none" strike="noStrike" kern="0" cap="none" spc="0" normalizeH="0" baseline="0" noProof="0" dirty="0">
                <a:ln>
                  <a:noFill/>
                </a:ln>
                <a:solidFill>
                  <a:srgbClr val="4D4F53"/>
                </a:solidFill>
                <a:effectLst/>
                <a:uLnTx/>
                <a:uFillTx/>
                <a:latin typeface="Arial" panose="020B0604020202020204" pitchFamily="34" charset="0"/>
                <a:ea typeface="+mn-ea"/>
                <a:cs typeface="Arial" panose="020B0604020202020204" pitchFamily="34" charset="0"/>
              </a:rPr>
              <a:t> (days 1-3) Quizartinib 60 mg/d x 14 days (30mg with strong CYP3A inhibitor)</a:t>
            </a:r>
          </a:p>
        </p:txBody>
      </p:sp>
      <p:sp>
        <p:nvSpPr>
          <p:cNvPr id="11" name="Rounded Rectangle 20">
            <a:extLst>
              <a:ext uri="{FF2B5EF4-FFF2-40B4-BE49-F238E27FC236}">
                <a16:creationId xmlns:a16="http://schemas.microsoft.com/office/drawing/2014/main" id="{69EAE97E-A379-43D3-4489-AE6737EE211A}"/>
              </a:ext>
            </a:extLst>
          </p:cNvPr>
          <p:cNvSpPr/>
          <p:nvPr/>
        </p:nvSpPr>
        <p:spPr>
          <a:xfrm>
            <a:off x="1024132" y="5227781"/>
            <a:ext cx="4490392" cy="1175179"/>
          </a:xfrm>
          <a:prstGeom prst="roundRect">
            <a:avLst>
              <a:gd name="adj" fmla="val 5325"/>
            </a:avLst>
          </a:prstGeom>
          <a:solidFill>
            <a:srgbClr val="F2F2F2"/>
          </a:solidFill>
          <a:ln w="19050" cap="flat" cmpd="sng" algn="ctr">
            <a:solidFill>
              <a:srgbClr val="023F88"/>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Enrollment:  September 2019 – November 2021</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Age: 18-70 years of age</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Performance status: ECOG &lt;3</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Newly diagnosed </a:t>
            </a:r>
            <a:r>
              <a:rPr kumimoji="0" lang="en-US" sz="1067" b="0" i="1" u="none" strike="noStrike" kern="0" cap="none" spc="0" normalizeH="0" baseline="0" noProof="0" dirty="0">
                <a:ln>
                  <a:noFill/>
                </a:ln>
                <a:solidFill>
                  <a:srgbClr val="4D4F53"/>
                </a:solidFill>
                <a:effectLst/>
                <a:uLnTx/>
                <a:uFillTx/>
                <a:latin typeface="Calibri"/>
                <a:ea typeface="+mn-ea"/>
                <a:cs typeface="Arial" panose="020B0604020202020204" pitchFamily="34" charset="0"/>
              </a:rPr>
              <a:t>FLT3</a:t>
            </a: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-ITD negative AML (ratio &lt;0.03)</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1" u="none" strike="noStrike" kern="0" cap="none" spc="0" normalizeH="0" baseline="0" noProof="0" dirty="0">
                <a:ln>
                  <a:noFill/>
                </a:ln>
                <a:solidFill>
                  <a:srgbClr val="4D4F53"/>
                </a:solidFill>
                <a:effectLst/>
                <a:uLnTx/>
                <a:uFillTx/>
                <a:latin typeface="Calibri"/>
                <a:ea typeface="+mn-ea"/>
                <a:cs typeface="Arial" panose="020B0604020202020204" pitchFamily="34" charset="0"/>
              </a:rPr>
              <a:t>FLT3</a:t>
            </a: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-ITD centrally screened (capillary electrophoresis)</a:t>
            </a:r>
          </a:p>
          <a:p>
            <a:pPr marL="142871" marR="0" lvl="0" indent="-142871" algn="l" defTabSz="761981" rtl="0" eaLnBrk="1" fontAlgn="auto" latinLnBrk="0" hangingPunct="1">
              <a:lnSpc>
                <a:spcPct val="92000"/>
              </a:lnSpc>
              <a:spcBef>
                <a:spcPts val="0"/>
              </a:spcBef>
              <a:spcAft>
                <a:spcPts val="251"/>
              </a:spcAft>
              <a:buClr>
                <a:srgbClr val="00B5EE"/>
              </a:buClr>
              <a:buSzTx/>
              <a:buFont typeface="Arial" panose="020B0604020202020204" pitchFamily="34" charset="0"/>
              <a:buChar char="•"/>
              <a:tabLst/>
              <a:defRPr/>
            </a:pPr>
            <a:r>
              <a:rPr kumimoji="0" lang="en-US" sz="1067" b="0" i="0" u="none" strike="noStrike" kern="0" cap="none" spc="0" normalizeH="0" baseline="0" noProof="0" dirty="0">
                <a:ln>
                  <a:noFill/>
                </a:ln>
                <a:solidFill>
                  <a:srgbClr val="4D4F53"/>
                </a:solidFill>
                <a:effectLst/>
                <a:uLnTx/>
                <a:uFillTx/>
                <a:latin typeface="Calibri"/>
                <a:ea typeface="+mn-ea"/>
                <a:cs typeface="Arial" panose="020B0604020202020204" pitchFamily="34" charset="0"/>
              </a:rPr>
              <a:t>Patients begin 7+3 chemotherapy during screening</a:t>
            </a:r>
          </a:p>
        </p:txBody>
      </p:sp>
      <p:sp>
        <p:nvSpPr>
          <p:cNvPr id="12" name="TextBox 11">
            <a:extLst>
              <a:ext uri="{FF2B5EF4-FFF2-40B4-BE49-F238E27FC236}">
                <a16:creationId xmlns:a16="http://schemas.microsoft.com/office/drawing/2014/main" id="{7D730E71-AED2-CB62-0981-C18C99C72094}"/>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
        <p:nvSpPr>
          <p:cNvPr id="13" name="TextBox 12">
            <a:extLst>
              <a:ext uri="{FF2B5EF4-FFF2-40B4-BE49-F238E27FC236}">
                <a16:creationId xmlns:a16="http://schemas.microsoft.com/office/drawing/2014/main" id="{87C00CDA-2944-7FD4-003B-371D8D1B35F0}"/>
              </a:ext>
            </a:extLst>
          </p:cNvPr>
          <p:cNvSpPr txBox="1"/>
          <p:nvPr/>
        </p:nvSpPr>
        <p:spPr>
          <a:xfrm>
            <a:off x="0" y="765305"/>
            <a:ext cx="12192000" cy="50276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Phase II QUIWI Trial</a:t>
            </a:r>
          </a:p>
        </p:txBody>
      </p:sp>
    </p:spTree>
    <p:extLst>
      <p:ext uri="{BB962C8B-B14F-4D97-AF65-F5344CB8AC3E}">
        <p14:creationId xmlns:p14="http://schemas.microsoft.com/office/powerpoint/2010/main" val="15439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D5B101-EA8F-C042-6018-8F4C3DCB1960}"/>
              </a:ext>
            </a:extLst>
          </p:cNvPr>
          <p:cNvPicPr>
            <a:picLocks noChangeAspect="1"/>
          </p:cNvPicPr>
          <p:nvPr/>
        </p:nvPicPr>
        <p:blipFill>
          <a:blip r:embed="rId3"/>
          <a:stretch>
            <a:fillRect/>
          </a:stretch>
        </p:blipFill>
        <p:spPr>
          <a:xfrm>
            <a:off x="1050652" y="1737521"/>
            <a:ext cx="4115713" cy="4632975"/>
          </a:xfrm>
          <a:prstGeom prst="rect">
            <a:avLst/>
          </a:prstGeom>
        </p:spPr>
      </p:pic>
      <p:pic>
        <p:nvPicPr>
          <p:cNvPr id="5" name="Picture 4">
            <a:extLst>
              <a:ext uri="{FF2B5EF4-FFF2-40B4-BE49-F238E27FC236}">
                <a16:creationId xmlns:a16="http://schemas.microsoft.com/office/drawing/2014/main" id="{076A9764-F7B7-1FAE-771B-7012413CB4BD}"/>
              </a:ext>
            </a:extLst>
          </p:cNvPr>
          <p:cNvPicPr>
            <a:picLocks noChangeAspect="1"/>
          </p:cNvPicPr>
          <p:nvPr/>
        </p:nvPicPr>
        <p:blipFill>
          <a:blip r:embed="rId4"/>
          <a:stretch>
            <a:fillRect/>
          </a:stretch>
        </p:blipFill>
        <p:spPr>
          <a:xfrm>
            <a:off x="6836284" y="1721751"/>
            <a:ext cx="4077219" cy="4667636"/>
          </a:xfrm>
          <a:prstGeom prst="rect">
            <a:avLst/>
          </a:prstGeom>
        </p:spPr>
      </p:pic>
      <p:sp>
        <p:nvSpPr>
          <p:cNvPr id="6" name="TextBox 5">
            <a:extLst>
              <a:ext uri="{FF2B5EF4-FFF2-40B4-BE49-F238E27FC236}">
                <a16:creationId xmlns:a16="http://schemas.microsoft.com/office/drawing/2014/main" id="{CD40DD5B-4BD0-67AA-7EFF-776EE23B9BA0}"/>
              </a:ext>
            </a:extLst>
          </p:cNvPr>
          <p:cNvSpPr txBox="1"/>
          <p:nvPr/>
        </p:nvSpPr>
        <p:spPr>
          <a:xfrm>
            <a:off x="0" y="732083"/>
            <a:ext cx="12192000" cy="9131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Overall Survival by Age and Allo HSCT</a:t>
            </a:r>
          </a:p>
        </p:txBody>
      </p:sp>
      <p:sp>
        <p:nvSpPr>
          <p:cNvPr id="2" name="TextBox 1">
            <a:extLst>
              <a:ext uri="{FF2B5EF4-FFF2-40B4-BE49-F238E27FC236}">
                <a16:creationId xmlns:a16="http://schemas.microsoft.com/office/drawing/2014/main" id="{A64EF1AA-AA57-BD0E-0EAF-D629729558E4}"/>
              </a:ext>
            </a:extLst>
          </p:cNvPr>
          <p:cNvSpPr txBox="1"/>
          <p:nvPr/>
        </p:nvSpPr>
        <p:spPr>
          <a:xfrm>
            <a:off x="290946" y="1627811"/>
            <a:ext cx="1207895"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Age &lt; 60 years</a:t>
            </a:r>
          </a:p>
        </p:txBody>
      </p:sp>
      <p:sp>
        <p:nvSpPr>
          <p:cNvPr id="4" name="TextBox 3">
            <a:extLst>
              <a:ext uri="{FF2B5EF4-FFF2-40B4-BE49-F238E27FC236}">
                <a16:creationId xmlns:a16="http://schemas.microsoft.com/office/drawing/2014/main" id="{DE472E65-940B-95BC-55CE-478FC9CABCD2}"/>
              </a:ext>
            </a:extLst>
          </p:cNvPr>
          <p:cNvSpPr txBox="1"/>
          <p:nvPr/>
        </p:nvSpPr>
        <p:spPr>
          <a:xfrm>
            <a:off x="290946" y="4017627"/>
            <a:ext cx="1207895"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Age </a:t>
            </a:r>
            <a:r>
              <a:rPr kumimoji="0" lang="en-US" sz="1333" b="1" i="0" u="sng" strike="noStrike" kern="1200" cap="none" spc="0" normalizeH="0" baseline="0" noProof="0" dirty="0">
                <a:ln>
                  <a:noFill/>
                </a:ln>
                <a:solidFill>
                  <a:prstClr val="black"/>
                </a:solidFill>
                <a:effectLst/>
                <a:uLnTx/>
                <a:uFillTx/>
                <a:latin typeface="Calibri"/>
                <a:ea typeface="+mn-ea"/>
                <a:cs typeface="+mn-cs"/>
              </a:rPr>
              <a:t>&gt;</a:t>
            </a:r>
            <a:r>
              <a:rPr kumimoji="0" lang="en-US" sz="1333" b="1" i="0" u="none" strike="noStrike" kern="1200" cap="none" spc="0" normalizeH="0" baseline="0" noProof="0" dirty="0">
                <a:ln>
                  <a:noFill/>
                </a:ln>
                <a:solidFill>
                  <a:prstClr val="black"/>
                </a:solidFill>
                <a:effectLst/>
                <a:uLnTx/>
                <a:uFillTx/>
                <a:latin typeface="Calibri"/>
                <a:ea typeface="+mn-ea"/>
                <a:cs typeface="+mn-cs"/>
              </a:rPr>
              <a:t> 60 years</a:t>
            </a:r>
          </a:p>
        </p:txBody>
      </p:sp>
      <p:sp>
        <p:nvSpPr>
          <p:cNvPr id="7" name="TextBox 6">
            <a:extLst>
              <a:ext uri="{FF2B5EF4-FFF2-40B4-BE49-F238E27FC236}">
                <a16:creationId xmlns:a16="http://schemas.microsoft.com/office/drawing/2014/main" id="{9CA58BA8-2B92-9871-9423-29F776534411}"/>
              </a:ext>
            </a:extLst>
          </p:cNvPr>
          <p:cNvSpPr txBox="1"/>
          <p:nvPr/>
        </p:nvSpPr>
        <p:spPr>
          <a:xfrm>
            <a:off x="6211458" y="1618787"/>
            <a:ext cx="78502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Allo HCT</a:t>
            </a:r>
          </a:p>
        </p:txBody>
      </p:sp>
      <p:sp>
        <p:nvSpPr>
          <p:cNvPr id="9" name="TextBox 8">
            <a:extLst>
              <a:ext uri="{FF2B5EF4-FFF2-40B4-BE49-F238E27FC236}">
                <a16:creationId xmlns:a16="http://schemas.microsoft.com/office/drawing/2014/main" id="{E97E8545-6800-02E8-5839-050F5B8EF816}"/>
              </a:ext>
            </a:extLst>
          </p:cNvPr>
          <p:cNvSpPr txBox="1"/>
          <p:nvPr/>
        </p:nvSpPr>
        <p:spPr>
          <a:xfrm>
            <a:off x="6211457" y="4008603"/>
            <a:ext cx="1027076"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No Allo HCT</a:t>
            </a:r>
          </a:p>
        </p:txBody>
      </p:sp>
      <p:sp>
        <p:nvSpPr>
          <p:cNvPr id="10" name="TextBox 9">
            <a:extLst>
              <a:ext uri="{FF2B5EF4-FFF2-40B4-BE49-F238E27FC236}">
                <a16:creationId xmlns:a16="http://schemas.microsoft.com/office/drawing/2014/main" id="{DFFA62B1-ABBB-276A-2D5C-7396277D7D9D}"/>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Tree>
    <p:extLst>
      <p:ext uri="{BB962C8B-B14F-4D97-AF65-F5344CB8AC3E}">
        <p14:creationId xmlns:p14="http://schemas.microsoft.com/office/powerpoint/2010/main" val="57105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72E9DD1-8E76-625A-8D7E-E12F7B0BA77F}"/>
              </a:ext>
            </a:extLst>
          </p:cNvPr>
          <p:cNvGrpSpPr/>
          <p:nvPr/>
        </p:nvGrpSpPr>
        <p:grpSpPr>
          <a:xfrm>
            <a:off x="7974892" y="1596523"/>
            <a:ext cx="3030585" cy="5246712"/>
            <a:chOff x="6040323" y="1090628"/>
            <a:chExt cx="2272939" cy="3935034"/>
          </a:xfrm>
        </p:grpSpPr>
        <p:pic>
          <p:nvPicPr>
            <p:cNvPr id="6" name="Picture 5">
              <a:extLst>
                <a:ext uri="{FF2B5EF4-FFF2-40B4-BE49-F238E27FC236}">
                  <a16:creationId xmlns:a16="http://schemas.microsoft.com/office/drawing/2014/main" id="{5AA0E6F7-EE83-3C0C-C2B9-9CE625504D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9993" t="48758"/>
            <a:stretch>
              <a:fillRect/>
            </a:stretch>
          </p:blipFill>
          <p:spPr>
            <a:xfrm>
              <a:off x="6094517" y="3690544"/>
              <a:ext cx="2218745" cy="1335118"/>
            </a:xfrm>
            <a:prstGeom prst="rect">
              <a:avLst/>
            </a:prstGeom>
          </p:spPr>
        </p:pic>
        <p:pic>
          <p:nvPicPr>
            <p:cNvPr id="7" name="Picture 6">
              <a:extLst>
                <a:ext uri="{FF2B5EF4-FFF2-40B4-BE49-F238E27FC236}">
                  <a16:creationId xmlns:a16="http://schemas.microsoft.com/office/drawing/2014/main" id="{E1764F2F-1ADB-075A-5193-21CF8516518D}"/>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Lst>
            </a:blip>
            <a:srcRect t="46996" r="50723"/>
            <a:stretch>
              <a:fillRect/>
            </a:stretch>
          </p:blipFill>
          <p:spPr>
            <a:xfrm>
              <a:off x="6065944" y="2326588"/>
              <a:ext cx="2186329" cy="1381014"/>
            </a:xfrm>
            <a:prstGeom prst="rect">
              <a:avLst/>
            </a:prstGeom>
          </p:spPr>
        </p:pic>
        <p:pic>
          <p:nvPicPr>
            <p:cNvPr id="8" name="Picture 7">
              <a:extLst>
                <a:ext uri="{FF2B5EF4-FFF2-40B4-BE49-F238E27FC236}">
                  <a16:creationId xmlns:a16="http://schemas.microsoft.com/office/drawing/2014/main" id="{FFF9C0CC-39DA-3ADE-AF53-C95EA2262637}"/>
                </a:ext>
              </a:extLst>
            </p:cNvPr>
            <p:cNvPicPr>
              <a:picLocks noChangeAspect="1"/>
            </p:cNvPicPr>
            <p:nvPr/>
          </p:nvPicPr>
          <p:blipFill>
            <a:blip r:embed="rId3">
              <a:extLst>
                <a:ext uri="{BEBA8EAE-BF5A-486C-A8C5-ECC9F3942E4B}">
                  <a14:imgProps xmlns:a14="http://schemas.microsoft.com/office/drawing/2010/main">
                    <a14:imgLayer r:embed="rId6">
                      <a14:imgEffect>
                        <a14:sharpenSoften amount="25000"/>
                      </a14:imgEffect>
                    </a14:imgLayer>
                  </a14:imgProps>
                </a:ext>
              </a:extLst>
            </a:blip>
            <a:srcRect l="49833" b="52055"/>
            <a:stretch>
              <a:fillRect/>
            </a:stretch>
          </p:blipFill>
          <p:spPr>
            <a:xfrm>
              <a:off x="6040323" y="1090628"/>
              <a:ext cx="2225806" cy="1249210"/>
            </a:xfrm>
            <a:prstGeom prst="rect">
              <a:avLst/>
            </a:prstGeom>
          </p:spPr>
        </p:pic>
      </p:grpSp>
      <p:sp>
        <p:nvSpPr>
          <p:cNvPr id="15" name="TextBox 14">
            <a:extLst>
              <a:ext uri="{FF2B5EF4-FFF2-40B4-BE49-F238E27FC236}">
                <a16:creationId xmlns:a16="http://schemas.microsoft.com/office/drawing/2014/main" id="{38C9A3E4-C2DF-E084-B431-6C72A81C18DE}"/>
              </a:ext>
            </a:extLst>
          </p:cNvPr>
          <p:cNvSpPr txBox="1"/>
          <p:nvPr/>
        </p:nvSpPr>
        <p:spPr>
          <a:xfrm>
            <a:off x="32327" y="647614"/>
            <a:ext cx="12192000" cy="9131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Quizartinib for Newly Diagnosed </a:t>
            </a:r>
            <a:r>
              <a:rPr kumimoji="0" lang="en-US" sz="2667" b="1" i="1" u="none" strike="noStrike" kern="1200" cap="none" spc="0" normalizeH="0" baseline="0" noProof="0" dirty="0">
                <a:ln>
                  <a:noFill/>
                </a:ln>
                <a:solidFill>
                  <a:prstClr val="black"/>
                </a:solidFill>
                <a:effectLst/>
                <a:uLnTx/>
                <a:uFillTx/>
                <a:latin typeface="Calibri"/>
                <a:ea typeface="+mn-ea"/>
                <a:cs typeface="+mn-cs"/>
              </a:rPr>
              <a:t>FLT3-</a:t>
            </a:r>
            <a:r>
              <a:rPr kumimoji="0" lang="en-US" sz="2667" b="1" i="0" u="none" strike="noStrike" kern="1200" cap="none" spc="0" normalizeH="0" baseline="0" noProof="0" dirty="0">
                <a:ln>
                  <a:noFill/>
                </a:ln>
                <a:solidFill>
                  <a:prstClr val="black"/>
                </a:solidFill>
                <a:effectLst/>
                <a:uLnTx/>
                <a:uFillTx/>
                <a:latin typeface="Calibri"/>
                <a:ea typeface="+mn-ea"/>
                <a:cs typeface="+mn-cs"/>
              </a:rPr>
              <a:t>ITD Negative AML: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Overall Survival by Mutation and ELN 2022 Risk Stratification</a:t>
            </a:r>
          </a:p>
        </p:txBody>
      </p:sp>
      <p:sp>
        <p:nvSpPr>
          <p:cNvPr id="17" name="TextBox 16">
            <a:extLst>
              <a:ext uri="{FF2B5EF4-FFF2-40B4-BE49-F238E27FC236}">
                <a16:creationId xmlns:a16="http://schemas.microsoft.com/office/drawing/2014/main" id="{A49015AA-D5C4-0EFB-68FE-BED5ABC07A79}"/>
              </a:ext>
            </a:extLst>
          </p:cNvPr>
          <p:cNvSpPr txBox="1"/>
          <p:nvPr/>
        </p:nvSpPr>
        <p:spPr>
          <a:xfrm>
            <a:off x="6594079" y="1511043"/>
            <a:ext cx="1890582"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Favorable Risk</a:t>
            </a:r>
          </a:p>
        </p:txBody>
      </p:sp>
      <p:sp>
        <p:nvSpPr>
          <p:cNvPr id="18" name="TextBox 17">
            <a:extLst>
              <a:ext uri="{FF2B5EF4-FFF2-40B4-BE49-F238E27FC236}">
                <a16:creationId xmlns:a16="http://schemas.microsoft.com/office/drawing/2014/main" id="{2999AF59-8DE4-D0DE-281B-9ED4F94C491F}"/>
              </a:ext>
            </a:extLst>
          </p:cNvPr>
          <p:cNvSpPr txBox="1"/>
          <p:nvPr/>
        </p:nvSpPr>
        <p:spPr>
          <a:xfrm>
            <a:off x="6363246" y="3233768"/>
            <a:ext cx="212808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Intermediate Risk</a:t>
            </a:r>
          </a:p>
        </p:txBody>
      </p:sp>
      <p:sp>
        <p:nvSpPr>
          <p:cNvPr id="19" name="TextBox 18">
            <a:extLst>
              <a:ext uri="{FF2B5EF4-FFF2-40B4-BE49-F238E27FC236}">
                <a16:creationId xmlns:a16="http://schemas.microsoft.com/office/drawing/2014/main" id="{E5463955-A0E6-1056-A6F9-77BADCFEBE12}"/>
              </a:ext>
            </a:extLst>
          </p:cNvPr>
          <p:cNvSpPr txBox="1"/>
          <p:nvPr/>
        </p:nvSpPr>
        <p:spPr>
          <a:xfrm>
            <a:off x="6718044" y="4994011"/>
            <a:ext cx="1777538"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Calibri"/>
                <a:ea typeface="+mn-ea"/>
                <a:cs typeface="+mn-cs"/>
              </a:rPr>
              <a:t>ELN 2022 Adverse Risk</a:t>
            </a:r>
          </a:p>
        </p:txBody>
      </p:sp>
      <p:grpSp>
        <p:nvGrpSpPr>
          <p:cNvPr id="9" name="Group 8">
            <a:extLst>
              <a:ext uri="{FF2B5EF4-FFF2-40B4-BE49-F238E27FC236}">
                <a16:creationId xmlns:a16="http://schemas.microsoft.com/office/drawing/2014/main" id="{B5059CFF-270E-B391-473D-66074CFD6FD6}"/>
              </a:ext>
            </a:extLst>
          </p:cNvPr>
          <p:cNvGrpSpPr/>
          <p:nvPr/>
        </p:nvGrpSpPr>
        <p:grpSpPr>
          <a:xfrm>
            <a:off x="1706544" y="1566880"/>
            <a:ext cx="2819275" cy="4802561"/>
            <a:chOff x="995890" y="977732"/>
            <a:chExt cx="2114456" cy="3601921"/>
          </a:xfrm>
        </p:grpSpPr>
        <p:pic>
          <p:nvPicPr>
            <p:cNvPr id="2" name="Picture 1">
              <a:extLst>
                <a:ext uri="{FF2B5EF4-FFF2-40B4-BE49-F238E27FC236}">
                  <a16:creationId xmlns:a16="http://schemas.microsoft.com/office/drawing/2014/main" id="{3806D02C-BF13-415D-FF7B-2CC6762A819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r="50007" b="75118"/>
            <a:stretch>
              <a:fillRect/>
            </a:stretch>
          </p:blipFill>
          <p:spPr>
            <a:xfrm>
              <a:off x="1021870" y="977732"/>
              <a:ext cx="2062483" cy="1250167"/>
            </a:xfrm>
            <a:prstGeom prst="rect">
              <a:avLst/>
            </a:prstGeom>
          </p:spPr>
        </p:pic>
        <p:pic>
          <p:nvPicPr>
            <p:cNvPr id="4" name="Picture 3">
              <a:extLst>
                <a:ext uri="{FF2B5EF4-FFF2-40B4-BE49-F238E27FC236}">
                  <a16:creationId xmlns:a16="http://schemas.microsoft.com/office/drawing/2014/main" id="{B145300B-83D6-9B16-D2CE-63E4E369F8E9}"/>
                </a:ext>
              </a:extLst>
            </p:cNvPr>
            <p:cNvPicPr>
              <a:picLocks noChangeAspect="1"/>
            </p:cNvPicPr>
            <p:nvPr/>
          </p:nvPicPr>
          <p:blipFill>
            <a:blip r:embed="rId7">
              <a:extLst>
                <a:ext uri="{BEBA8EAE-BF5A-486C-A8C5-ECC9F3942E4B}">
                  <a14:imgProps xmlns:a14="http://schemas.microsoft.com/office/drawing/2010/main">
                    <a14:imgLayer r:embed="rId9">
                      <a14:imgEffect>
                        <a14:sharpenSoften amount="25000"/>
                      </a14:imgEffect>
                    </a14:imgLayer>
                  </a14:imgProps>
                </a:ext>
              </a:extLst>
            </a:blip>
            <a:srcRect t="27421" r="49672" b="49707"/>
            <a:stretch>
              <a:fillRect/>
            </a:stretch>
          </p:blipFill>
          <p:spPr>
            <a:xfrm>
              <a:off x="1021870" y="3450447"/>
              <a:ext cx="2040263" cy="1129206"/>
            </a:xfrm>
            <a:prstGeom prst="rect">
              <a:avLst/>
            </a:prstGeom>
          </p:spPr>
        </p:pic>
        <p:pic>
          <p:nvPicPr>
            <p:cNvPr id="5" name="Picture 4">
              <a:extLst>
                <a:ext uri="{FF2B5EF4-FFF2-40B4-BE49-F238E27FC236}">
                  <a16:creationId xmlns:a16="http://schemas.microsoft.com/office/drawing/2014/main" id="{460AD263-DB97-A111-DECC-1796148F1EA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l="48939" b="75118"/>
            <a:stretch>
              <a:fillRect/>
            </a:stretch>
          </p:blipFill>
          <p:spPr>
            <a:xfrm>
              <a:off x="995890" y="2203191"/>
              <a:ext cx="2114456" cy="1254870"/>
            </a:xfrm>
            <a:prstGeom prst="rect">
              <a:avLst/>
            </a:prstGeom>
          </p:spPr>
        </p:pic>
      </p:grpSp>
      <p:sp>
        <p:nvSpPr>
          <p:cNvPr id="10" name="TextBox 9">
            <a:extLst>
              <a:ext uri="{FF2B5EF4-FFF2-40B4-BE49-F238E27FC236}">
                <a16:creationId xmlns:a16="http://schemas.microsoft.com/office/drawing/2014/main" id="{6D000B25-9D5B-FDB7-2E67-0D77403019E5}"/>
              </a:ext>
            </a:extLst>
          </p:cNvPr>
          <p:cNvSpPr txBox="1"/>
          <p:nvPr/>
        </p:nvSpPr>
        <p:spPr>
          <a:xfrm>
            <a:off x="1821471" y="1660440"/>
            <a:ext cx="623889"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NPM1</a:t>
            </a:r>
          </a:p>
        </p:txBody>
      </p:sp>
      <p:sp>
        <p:nvSpPr>
          <p:cNvPr id="12" name="TextBox 11">
            <a:extLst>
              <a:ext uri="{FF2B5EF4-FFF2-40B4-BE49-F238E27FC236}">
                <a16:creationId xmlns:a16="http://schemas.microsoft.com/office/drawing/2014/main" id="{0AEAB162-7699-3F72-F59A-4A2D753C8D25}"/>
              </a:ext>
            </a:extLst>
          </p:cNvPr>
          <p:cNvSpPr txBox="1"/>
          <p:nvPr/>
        </p:nvSpPr>
        <p:spPr>
          <a:xfrm>
            <a:off x="1618425" y="3262136"/>
            <a:ext cx="829073"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DNMT3A</a:t>
            </a:r>
          </a:p>
        </p:txBody>
      </p:sp>
      <p:sp>
        <p:nvSpPr>
          <p:cNvPr id="13" name="TextBox 12">
            <a:extLst>
              <a:ext uri="{FF2B5EF4-FFF2-40B4-BE49-F238E27FC236}">
                <a16:creationId xmlns:a16="http://schemas.microsoft.com/office/drawing/2014/main" id="{DFEE02E1-6522-1C4D-F6F4-D0E76786D10C}"/>
              </a:ext>
            </a:extLst>
          </p:cNvPr>
          <p:cNvSpPr txBox="1"/>
          <p:nvPr/>
        </p:nvSpPr>
        <p:spPr>
          <a:xfrm>
            <a:off x="1614150" y="4853710"/>
            <a:ext cx="817468" cy="297454"/>
          </a:xfrm>
          <a:prstGeom prst="rect">
            <a:avLst/>
          </a:prstGeom>
          <a:solidFill>
            <a:schemeClr val="bg1"/>
          </a:solid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Calibri"/>
                <a:ea typeface="+mn-ea"/>
                <a:cs typeface="+mn-cs"/>
              </a:rPr>
              <a:t>FLT3</a:t>
            </a:r>
            <a:r>
              <a:rPr kumimoji="0" lang="en-US" sz="1333" b="1" i="0" u="none" strike="noStrike" kern="1200" cap="none" spc="0" normalizeH="0" baseline="0" noProof="0" dirty="0">
                <a:ln>
                  <a:noFill/>
                </a:ln>
                <a:solidFill>
                  <a:prstClr val="black"/>
                </a:solidFill>
                <a:effectLst/>
                <a:uLnTx/>
                <a:uFillTx/>
                <a:latin typeface="Calibri"/>
                <a:ea typeface="+mn-ea"/>
                <a:cs typeface="+mn-cs"/>
              </a:rPr>
              <a:t> TKD</a:t>
            </a:r>
          </a:p>
        </p:txBody>
      </p:sp>
      <p:sp>
        <p:nvSpPr>
          <p:cNvPr id="14" name="TextBox 13">
            <a:extLst>
              <a:ext uri="{FF2B5EF4-FFF2-40B4-BE49-F238E27FC236}">
                <a16:creationId xmlns:a16="http://schemas.microsoft.com/office/drawing/2014/main" id="{17582906-01AF-4088-9E89-1B96A8AB4682}"/>
              </a:ext>
            </a:extLst>
          </p:cNvPr>
          <p:cNvSpPr txBox="1"/>
          <p:nvPr/>
        </p:nvSpPr>
        <p:spPr>
          <a:xfrm>
            <a:off x="147847" y="6462135"/>
            <a:ext cx="6896760" cy="38010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Montesinos P, et al</a:t>
            </a:r>
            <a:r>
              <a:rPr kumimoji="0" lang="en-US" sz="1870" b="1" i="0" u="none" strike="noStrike" kern="1200" cap="none" spc="0" normalizeH="0" baseline="0" noProof="0" dirty="0">
                <a:ln>
                  <a:noFill/>
                </a:ln>
                <a:solidFill>
                  <a:prstClr val="black"/>
                </a:solidFill>
                <a:effectLst/>
                <a:uLnTx/>
                <a:uFillTx/>
                <a:latin typeface="Calibri"/>
                <a:ea typeface="+mn-ea"/>
                <a:cs typeface="+mn-cs"/>
              </a:rPr>
              <a:t>. </a:t>
            </a:r>
            <a:r>
              <a:rPr kumimoji="0" lang="en-US" sz="1870" b="1" i="1" u="none" strike="noStrike" kern="1200" cap="none" spc="0" normalizeH="0" baseline="0" noProof="0" dirty="0">
                <a:ln>
                  <a:noFill/>
                </a:ln>
                <a:solidFill>
                  <a:prstClr val="black"/>
                </a:solidFill>
                <a:effectLst/>
                <a:uLnTx/>
                <a:uFillTx/>
                <a:latin typeface="Calibri"/>
                <a:ea typeface="+mn-ea"/>
                <a:cs typeface="+mn-cs"/>
              </a:rPr>
              <a:t>J Clin Oncol</a:t>
            </a:r>
            <a:r>
              <a:rPr kumimoji="0" lang="en-US" sz="1870" b="1" i="0" u="none" strike="noStrike" kern="1200" cap="none" spc="0" normalizeH="0" baseline="0" noProof="0" dirty="0">
                <a:ln>
                  <a:noFill/>
                </a:ln>
                <a:solidFill>
                  <a:prstClr val="black"/>
                </a:solidFill>
                <a:effectLst/>
                <a:uLnTx/>
                <a:uFillTx/>
                <a:latin typeface="Calibri"/>
                <a:ea typeface="+mn-ea"/>
                <a:cs typeface="+mn-cs"/>
              </a:rPr>
              <a:t>. 2025 Oct 13:JCO2501841.</a:t>
            </a:r>
          </a:p>
        </p:txBody>
      </p:sp>
    </p:spTree>
    <p:extLst>
      <p:ext uri="{BB962C8B-B14F-4D97-AF65-F5344CB8AC3E}">
        <p14:creationId xmlns:p14="http://schemas.microsoft.com/office/powerpoint/2010/main" val="3050719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29">
            <a:extLst>
              <a:ext uri="{FF2B5EF4-FFF2-40B4-BE49-F238E27FC236}">
                <a16:creationId xmlns:a16="http://schemas.microsoft.com/office/drawing/2014/main" id="{55421B49-A745-601A-A978-87ED4C3D07EB}"/>
              </a:ext>
            </a:extLst>
          </p:cNvPr>
          <p:cNvSpPr txBox="1">
            <a:spLocks/>
          </p:cNvSpPr>
          <p:nvPr/>
        </p:nvSpPr>
        <p:spPr>
          <a:xfrm>
            <a:off x="415600" y="694035"/>
            <a:ext cx="11360800" cy="943200"/>
          </a:xfrm>
          <a:prstGeom prst="rect">
            <a:avLst/>
          </a:prstGeom>
        </p:spPr>
        <p:txBody>
          <a:bodyPr spcFirstLastPara="1" vert="horz" wrap="square" lIns="121900" tIns="121900" rIns="121900" bIns="121900" rtlCol="0" anchor="t" anchorCtr="0">
            <a:normAutofit/>
          </a:bodyPr>
          <a:lstStyle>
            <a:lvl1pPr algn="l" defTabSz="457200" rtl="0" eaLnBrk="1" latinLnBrk="0" hangingPunct="1">
              <a:spcBef>
                <a:spcPct val="0"/>
              </a:spcBef>
              <a:buNone/>
              <a:defRPr sz="4000" b="0" i="0" kern="1200">
                <a:solidFill>
                  <a:schemeClr val="tx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a:ea typeface="+mj-ea"/>
                <a:cs typeface="Arial"/>
              </a:rPr>
              <a:t>Overview of the FLT3-like Clusters in QUIWI Trial</a:t>
            </a:r>
          </a:p>
        </p:txBody>
      </p:sp>
      <p:pic>
        <p:nvPicPr>
          <p:cNvPr id="3" name="Google Shape;159;p29">
            <a:extLst>
              <a:ext uri="{FF2B5EF4-FFF2-40B4-BE49-F238E27FC236}">
                <a16:creationId xmlns:a16="http://schemas.microsoft.com/office/drawing/2014/main" id="{3B061880-F825-BBDC-FC5F-66451A27277B}"/>
              </a:ext>
            </a:extLst>
          </p:cNvPr>
          <p:cNvPicPr preferRelativeResize="0"/>
          <p:nvPr/>
        </p:nvPicPr>
        <p:blipFill>
          <a:blip r:embed="rId3">
            <a:alphaModFix/>
          </a:blip>
          <a:stretch>
            <a:fillRect/>
          </a:stretch>
        </p:blipFill>
        <p:spPr>
          <a:xfrm>
            <a:off x="6884135" y="1322945"/>
            <a:ext cx="4810733" cy="5216399"/>
          </a:xfrm>
          <a:prstGeom prst="rect">
            <a:avLst/>
          </a:prstGeom>
          <a:noFill/>
          <a:ln>
            <a:noFill/>
          </a:ln>
        </p:spPr>
      </p:pic>
      <p:sp>
        <p:nvSpPr>
          <p:cNvPr id="4" name="Google Shape;161;p29">
            <a:extLst>
              <a:ext uri="{FF2B5EF4-FFF2-40B4-BE49-F238E27FC236}">
                <a16:creationId xmlns:a16="http://schemas.microsoft.com/office/drawing/2014/main" id="{336EAE84-D5CE-5931-03A4-F8988FF09D10}"/>
              </a:ext>
            </a:extLst>
          </p:cNvPr>
          <p:cNvSpPr/>
          <p:nvPr/>
        </p:nvSpPr>
        <p:spPr>
          <a:xfrm>
            <a:off x="302005" y="2588143"/>
            <a:ext cx="6500599" cy="30940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FLT3-like Cases:</a:t>
            </a:r>
          </a:p>
          <a:p>
            <a:pPr marL="592648" marR="0" lvl="0" indent="-380990" algn="just" defTabSz="1219140" rtl="0" eaLnBrk="1" fontAlgn="auto" latinLnBrk="0" hangingPunct="1">
              <a:lnSpc>
                <a:spcPct val="100000"/>
              </a:lnSpc>
              <a:spcBef>
                <a:spcPts val="1333"/>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Account for 49.67% of FLT3-ITD negative patients.</a:t>
            </a:r>
          </a:p>
          <a:p>
            <a:pPr marL="609570" marR="0" lvl="0" indent="-397913" algn="just" defTabSz="1219140" rtl="0" eaLnBrk="1" fontAlgn="auto" latinLnBrk="0" hangingPunct="1">
              <a:lnSpc>
                <a:spcPct val="100000"/>
              </a:lnSpc>
              <a:spcBef>
                <a:spcPts val="0"/>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Characterized by a gene expression signature similar to </a:t>
            </a:r>
            <a:r>
              <a:rPr kumimoji="0" lang="en-US" sz="2133" b="1" i="1" u="none" strike="noStrike" kern="0" cap="none" spc="0" normalizeH="0" baseline="0" noProof="0" dirty="0">
                <a:ln>
                  <a:noFill/>
                </a:ln>
                <a:solidFill>
                  <a:prstClr val="black"/>
                </a:solidFill>
                <a:effectLst/>
                <a:uLnTx/>
                <a:uFillTx/>
                <a:latin typeface="Calibri"/>
                <a:ea typeface="Open Sans"/>
                <a:cs typeface="Open Sans"/>
                <a:sym typeface="Open Sans"/>
              </a:rPr>
              <a:t>FLT3</a:t>
            </a: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-ITD positive cases.</a:t>
            </a:r>
          </a:p>
          <a:p>
            <a:pPr marL="0" marR="0" lvl="0" indent="0" algn="just" defTabSz="1219140" rtl="0" eaLnBrk="1" fontAlgn="auto" latinLnBrk="0" hangingPunct="1">
              <a:lnSpc>
                <a:spcPct val="100000"/>
              </a:lnSpc>
              <a:spcBef>
                <a:spcPts val="1333"/>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Non-FLT3-like Cases:</a:t>
            </a:r>
          </a:p>
          <a:p>
            <a:pPr marL="609570" marR="0" lvl="0" indent="-397913" algn="just" defTabSz="1219140" rtl="0" eaLnBrk="1" fontAlgn="auto" latinLnBrk="0" hangingPunct="1">
              <a:lnSpc>
                <a:spcPct val="100000"/>
              </a:lnSpc>
              <a:spcBef>
                <a:spcPts val="1333"/>
              </a:spcBef>
              <a:spcAft>
                <a:spcPts val="0"/>
              </a:spcAft>
              <a:buClr>
                <a:prstClr val="black"/>
              </a:buClr>
              <a:buSzPts val="1100"/>
              <a:buFont typeface="Wingdings" panose="05000000000000000000" pitchFamily="2" charset="2"/>
              <a:buChar char="Ø"/>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Constitute 50.33% of </a:t>
            </a:r>
            <a:r>
              <a:rPr kumimoji="0" lang="en-US" sz="2133" b="1" i="1" u="none" strike="noStrike" kern="0" cap="none" spc="0" normalizeH="0" baseline="0" noProof="0" dirty="0">
                <a:ln>
                  <a:noFill/>
                </a:ln>
                <a:solidFill>
                  <a:prstClr val="black"/>
                </a:solidFill>
                <a:effectLst/>
                <a:uLnTx/>
                <a:uFillTx/>
                <a:latin typeface="Calibri"/>
                <a:ea typeface="Open Sans"/>
                <a:cs typeface="Open Sans"/>
                <a:sym typeface="Open Sans"/>
              </a:rPr>
              <a:t>FLT3</a:t>
            </a: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-ITD negative patients lacking the FLT3-like gene expression signature.</a:t>
            </a:r>
          </a:p>
        </p:txBody>
      </p:sp>
      <p:sp>
        <p:nvSpPr>
          <p:cNvPr id="5" name="Google Shape;162;p29">
            <a:extLst>
              <a:ext uri="{FF2B5EF4-FFF2-40B4-BE49-F238E27FC236}">
                <a16:creationId xmlns:a16="http://schemas.microsoft.com/office/drawing/2014/main" id="{63E36574-DCAC-419A-B0A3-718F86F5D6AC}"/>
              </a:ext>
            </a:extLst>
          </p:cNvPr>
          <p:cNvSpPr/>
          <p:nvPr/>
        </p:nvSpPr>
        <p:spPr>
          <a:xfrm>
            <a:off x="302171" y="2048309"/>
            <a:ext cx="6500432" cy="5396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prstClr val="black"/>
                </a:solidFill>
                <a:effectLst/>
                <a:uLnTx/>
                <a:uFillTx/>
                <a:latin typeface="Calibri"/>
                <a:ea typeface="Open Sans"/>
                <a:cs typeface="Open Sans"/>
                <a:sym typeface="Open Sans"/>
              </a:rPr>
              <a:t>Overview of the FLT3-like signature</a:t>
            </a:r>
          </a:p>
        </p:txBody>
      </p:sp>
      <p:sp>
        <p:nvSpPr>
          <p:cNvPr id="6" name="TextBox 5">
            <a:extLst>
              <a:ext uri="{FF2B5EF4-FFF2-40B4-BE49-F238E27FC236}">
                <a16:creationId xmlns:a16="http://schemas.microsoft.com/office/drawing/2014/main" id="{1843840F-30CE-F50D-826B-58B57FC91FDD}"/>
              </a:ext>
            </a:extLst>
          </p:cNvPr>
          <p:cNvSpPr txBox="1"/>
          <p:nvPr/>
        </p:nvSpPr>
        <p:spPr>
          <a:xfrm>
            <a:off x="415600" y="6255911"/>
            <a:ext cx="5374869"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Mosquera </a:t>
            </a:r>
            <a:r>
              <a:rPr kumimoji="0" lang="en-US" sz="1867" b="1" i="0" u="none" strike="noStrike" kern="1200" cap="none" spc="0" normalizeH="0" baseline="0" noProof="0" dirty="0" err="1">
                <a:ln>
                  <a:noFill/>
                </a:ln>
                <a:solidFill>
                  <a:prstClr val="black"/>
                </a:solidFill>
                <a:effectLst/>
                <a:uLnTx/>
                <a:uFillTx/>
                <a:latin typeface="Calibri"/>
                <a:ea typeface="+mn-ea"/>
                <a:cs typeface="+mn-cs"/>
              </a:rPr>
              <a:t>Orgueira</a:t>
            </a:r>
            <a:r>
              <a:rPr kumimoji="0" lang="en-US" sz="1867" b="1" i="0" u="none" strike="noStrike" kern="1200" cap="none" spc="0" normalizeH="0" baseline="0" noProof="0" dirty="0">
                <a:ln>
                  <a:noFill/>
                </a:ln>
                <a:solidFill>
                  <a:prstClr val="black"/>
                </a:solidFill>
                <a:effectLst/>
                <a:uLnTx/>
                <a:uFillTx/>
                <a:latin typeface="Calibri"/>
                <a:ea typeface="+mn-ea"/>
                <a:cs typeface="+mn-cs"/>
              </a:rPr>
              <a:t> A, et al. ASH 2023;Abstract 974.</a:t>
            </a:r>
          </a:p>
        </p:txBody>
      </p:sp>
    </p:spTree>
    <p:extLst>
      <p:ext uri="{BB962C8B-B14F-4D97-AF65-F5344CB8AC3E}">
        <p14:creationId xmlns:p14="http://schemas.microsoft.com/office/powerpoint/2010/main" val="370419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D480-4454-11B6-AC0C-03CAB26213ED}"/>
              </a:ext>
            </a:extLst>
          </p:cNvPr>
          <p:cNvSpPr>
            <a:spLocks noGrp="1"/>
          </p:cNvSpPr>
          <p:nvPr>
            <p:ph type="title"/>
          </p:nvPr>
        </p:nvSpPr>
        <p:spPr>
          <a:xfrm>
            <a:off x="0" y="684184"/>
            <a:ext cx="12192000" cy="1143000"/>
          </a:xfrm>
        </p:spPr>
        <p:txBody>
          <a:bodyPr>
            <a:normAutofit/>
          </a:bodyPr>
          <a:lstStyle/>
          <a:p>
            <a:pPr algn="ctr"/>
            <a:r>
              <a:rPr lang="en-US" sz="3200" b="1" dirty="0">
                <a:latin typeface="+mn-lt"/>
              </a:rPr>
              <a:t>Induction and Consolidation Chemotherapy with </a:t>
            </a:r>
            <a:br>
              <a:rPr lang="en-US" sz="3200" b="1" dirty="0">
                <a:latin typeface="+mn-lt"/>
              </a:rPr>
            </a:br>
            <a:r>
              <a:rPr lang="en-US" sz="3200" b="1" dirty="0">
                <a:latin typeface="+mn-lt"/>
              </a:rPr>
              <a:t>Gilteritinib or Midostaurin</a:t>
            </a:r>
          </a:p>
        </p:txBody>
      </p:sp>
      <p:sp>
        <p:nvSpPr>
          <p:cNvPr id="4" name="Text Placeholder 3">
            <a:extLst>
              <a:ext uri="{FF2B5EF4-FFF2-40B4-BE49-F238E27FC236}">
                <a16:creationId xmlns:a16="http://schemas.microsoft.com/office/drawing/2014/main" id="{49BDF117-FF1E-4448-BEF7-7860DAFCBAFD}"/>
              </a:ext>
            </a:extLst>
          </p:cNvPr>
          <p:cNvSpPr>
            <a:spLocks noGrp="1"/>
          </p:cNvSpPr>
          <p:nvPr>
            <p:ph type="body" sz="quarter" idx="13"/>
          </p:nvPr>
        </p:nvSpPr>
        <p:spPr>
          <a:xfrm>
            <a:off x="232012" y="6382290"/>
            <a:ext cx="11006667" cy="432493"/>
          </a:xfrm>
        </p:spPr>
        <p:txBody>
          <a:bodyPr/>
          <a:lstStyle/>
          <a:p>
            <a:r>
              <a:rPr lang="en-US" sz="1867" b="1" dirty="0">
                <a:solidFill>
                  <a:schemeClr val="tx1"/>
                </a:solidFill>
                <a:latin typeface="+mn-lt"/>
              </a:rPr>
              <a:t>Luger S, et al. ASH 2024;Abstract 221.</a:t>
            </a:r>
          </a:p>
          <a:p>
            <a:endParaRPr lang="en-US" sz="1867" b="1" dirty="0">
              <a:solidFill>
                <a:schemeClr val="tx1"/>
              </a:solidFill>
              <a:latin typeface="+mn-lt"/>
            </a:endParaRPr>
          </a:p>
        </p:txBody>
      </p:sp>
      <p:grpSp>
        <p:nvGrpSpPr>
          <p:cNvPr id="5" name="Group 4">
            <a:extLst>
              <a:ext uri="{FF2B5EF4-FFF2-40B4-BE49-F238E27FC236}">
                <a16:creationId xmlns:a16="http://schemas.microsoft.com/office/drawing/2014/main" id="{019B53AD-25E2-F827-F294-6C8FB88CE2ED}"/>
              </a:ext>
            </a:extLst>
          </p:cNvPr>
          <p:cNvGrpSpPr/>
          <p:nvPr/>
        </p:nvGrpSpPr>
        <p:grpSpPr>
          <a:xfrm>
            <a:off x="773619" y="1777723"/>
            <a:ext cx="10382864" cy="4582173"/>
            <a:chOff x="576459" y="1133029"/>
            <a:chExt cx="7787148" cy="3436630"/>
          </a:xfrm>
        </p:grpSpPr>
        <p:pic>
          <p:nvPicPr>
            <p:cNvPr id="6" name="Picture 5">
              <a:extLst>
                <a:ext uri="{FF2B5EF4-FFF2-40B4-BE49-F238E27FC236}">
                  <a16:creationId xmlns:a16="http://schemas.microsoft.com/office/drawing/2014/main" id="{096BEAB6-2274-FFD7-7B5D-D965557A17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6459" y="1133029"/>
              <a:ext cx="7787148" cy="3436630"/>
            </a:xfrm>
            <a:prstGeom prst="rect">
              <a:avLst/>
            </a:prstGeom>
          </p:spPr>
        </p:pic>
        <p:sp>
          <p:nvSpPr>
            <p:cNvPr id="7" name="TextBox 6">
              <a:extLst>
                <a:ext uri="{FF2B5EF4-FFF2-40B4-BE49-F238E27FC236}">
                  <a16:creationId xmlns:a16="http://schemas.microsoft.com/office/drawing/2014/main" id="{C229B340-8970-8D50-FB44-2CA6974DC3FE}"/>
                </a:ext>
              </a:extLst>
            </p:cNvPr>
            <p:cNvSpPr txBox="1"/>
            <p:nvPr/>
          </p:nvSpPr>
          <p:spPr>
            <a:xfrm>
              <a:off x="3074277" y="2851344"/>
              <a:ext cx="2325412" cy="22309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Calibri"/>
                  <a:ea typeface="+mn-ea"/>
                  <a:cs typeface="+mn-cs"/>
                </a:rPr>
                <a:t>Gilteritinib</a:t>
              </a:r>
              <a:r>
                <a:rPr kumimoji="0" lang="en-US" sz="1333" b="1" i="0" u="none" strike="noStrike" kern="1200" cap="none" spc="0" normalizeH="0" baseline="0" noProof="0" dirty="0">
                  <a:ln>
                    <a:noFill/>
                  </a:ln>
                  <a:solidFill>
                    <a:prstClr val="black"/>
                  </a:solidFill>
                  <a:effectLst/>
                  <a:uLnTx/>
                  <a:uFillTx/>
                  <a:latin typeface="Calibri"/>
                  <a:ea typeface="+mn-ea"/>
                  <a:cs typeface="+mn-cs"/>
                </a:rPr>
                <a:t> 120 mg daily d 8-21</a:t>
              </a:r>
            </a:p>
          </p:txBody>
        </p:sp>
        <p:sp>
          <p:nvSpPr>
            <p:cNvPr id="8" name="TextBox 7">
              <a:extLst>
                <a:ext uri="{FF2B5EF4-FFF2-40B4-BE49-F238E27FC236}">
                  <a16:creationId xmlns:a16="http://schemas.microsoft.com/office/drawing/2014/main" id="{57DBA6E9-5B0D-7E93-59BB-90F78E11CC8A}"/>
                </a:ext>
              </a:extLst>
            </p:cNvPr>
            <p:cNvSpPr txBox="1"/>
            <p:nvPr/>
          </p:nvSpPr>
          <p:spPr>
            <a:xfrm>
              <a:off x="2979683" y="4193627"/>
              <a:ext cx="1690319" cy="223091"/>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Calibri"/>
                  <a:ea typeface="+mn-ea"/>
                  <a:cs typeface="+mn-cs"/>
                </a:rPr>
                <a:t>Midostaurin</a:t>
              </a:r>
              <a:r>
                <a:rPr kumimoji="0" lang="en-US" sz="1333" b="1" i="0" u="none" strike="noStrike" kern="1200" cap="none" spc="0" normalizeH="0" baseline="0" noProof="0" dirty="0">
                  <a:ln>
                    <a:noFill/>
                  </a:ln>
                  <a:solidFill>
                    <a:prstClr val="black"/>
                  </a:solidFill>
                  <a:effectLst/>
                  <a:uLnTx/>
                  <a:uFillTx/>
                  <a:latin typeface="Calibri"/>
                  <a:ea typeface="+mn-ea"/>
                  <a:cs typeface="+mn-cs"/>
                </a:rPr>
                <a:t> 50 mg BID d8-21</a:t>
              </a:r>
            </a:p>
          </p:txBody>
        </p:sp>
      </p:grpSp>
    </p:spTree>
    <p:extLst>
      <p:ext uri="{BB962C8B-B14F-4D97-AF65-F5344CB8AC3E}">
        <p14:creationId xmlns:p14="http://schemas.microsoft.com/office/powerpoint/2010/main" val="247279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FE0B9-C45C-4FC0-390C-48163BA60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CEE33-97A5-9D4D-8FF8-1BE49F3FEA49}"/>
              </a:ext>
            </a:extLst>
          </p:cNvPr>
          <p:cNvSpPr>
            <a:spLocks noGrp="1"/>
          </p:cNvSpPr>
          <p:nvPr>
            <p:ph type="title"/>
          </p:nvPr>
        </p:nvSpPr>
        <p:spPr/>
        <p:txBody>
          <a:bodyPr>
            <a:normAutofit/>
          </a:bodyPr>
          <a:lstStyle/>
          <a:p>
            <a:pPr algn="ctr"/>
            <a:r>
              <a:rPr lang="en-US" sz="3200" b="1" dirty="0" err="1">
                <a:solidFill>
                  <a:schemeClr val="tx1"/>
                </a:solidFill>
                <a:latin typeface="+mn-lt"/>
              </a:rPr>
              <a:t>PrECOG</a:t>
            </a:r>
            <a:r>
              <a:rPr lang="en-US" sz="3200" b="1" dirty="0">
                <a:solidFill>
                  <a:schemeClr val="tx1"/>
                </a:solidFill>
                <a:latin typeface="+mn-lt"/>
              </a:rPr>
              <a:t> 0905: Induction and Response</a:t>
            </a:r>
          </a:p>
        </p:txBody>
      </p:sp>
      <p:sp>
        <p:nvSpPr>
          <p:cNvPr id="3" name="Content Placeholder 2">
            <a:extLst>
              <a:ext uri="{FF2B5EF4-FFF2-40B4-BE49-F238E27FC236}">
                <a16:creationId xmlns:a16="http://schemas.microsoft.com/office/drawing/2014/main" id="{1537B129-AEC9-5C33-7087-0C57DA3B790A}"/>
              </a:ext>
            </a:extLst>
          </p:cNvPr>
          <p:cNvSpPr>
            <a:spLocks noGrp="1"/>
          </p:cNvSpPr>
          <p:nvPr>
            <p:ph idx="1"/>
          </p:nvPr>
        </p:nvSpPr>
        <p:spPr>
          <a:xfrm>
            <a:off x="618852" y="1368949"/>
            <a:ext cx="10972800" cy="1773963"/>
          </a:xfrm>
        </p:spPr>
        <p:txBody>
          <a:bodyPr>
            <a:normAutofit fontScale="92500" lnSpcReduction="10000"/>
          </a:bodyPr>
          <a:lstStyle/>
          <a:p>
            <a:pPr marL="0" indent="0">
              <a:buNone/>
            </a:pPr>
            <a:r>
              <a:rPr lang="en-US" sz="1867" dirty="0">
                <a:solidFill>
                  <a:schemeClr val="tx1"/>
                </a:solidFill>
                <a:latin typeface="+mn-lt"/>
              </a:rPr>
              <a:t>177 newly diagnosed adults ages 18-70 years with, </a:t>
            </a:r>
            <a:r>
              <a:rPr lang="en-US" sz="1867" i="1" dirty="0">
                <a:solidFill>
                  <a:schemeClr val="tx1"/>
                </a:solidFill>
                <a:latin typeface="+mn-lt"/>
              </a:rPr>
              <a:t>FLT3</a:t>
            </a:r>
            <a:r>
              <a:rPr lang="en-US" sz="1867" dirty="0">
                <a:solidFill>
                  <a:schemeClr val="tx1"/>
                </a:solidFill>
                <a:latin typeface="+mn-lt"/>
              </a:rPr>
              <a:t> ITD+ or TKD+ AML were eligible and treated</a:t>
            </a:r>
          </a:p>
          <a:p>
            <a:pPr lvl="1"/>
            <a:r>
              <a:rPr lang="en-US" sz="1867" dirty="0">
                <a:solidFill>
                  <a:schemeClr val="tx1"/>
                </a:solidFill>
                <a:latin typeface="+mn-lt"/>
              </a:rPr>
              <a:t>Arm A (Gilteritinib) 90, Arm B (Midostaurin) 87</a:t>
            </a:r>
          </a:p>
          <a:p>
            <a:pPr lvl="2"/>
            <a:r>
              <a:rPr lang="en-US" sz="1867" dirty="0">
                <a:solidFill>
                  <a:schemeClr val="tx1"/>
                </a:solidFill>
                <a:latin typeface="+mn-lt"/>
              </a:rPr>
              <a:t>5 (5.6%) vs 6 (6.9%) received 2 cycles induction</a:t>
            </a:r>
          </a:p>
          <a:p>
            <a:pPr lvl="1"/>
            <a:r>
              <a:rPr lang="en-US" sz="1867" dirty="0" err="1">
                <a:solidFill>
                  <a:schemeClr val="tx1"/>
                </a:solidFill>
                <a:latin typeface="+mn-lt"/>
              </a:rPr>
              <a:t>CRc</a:t>
            </a:r>
            <a:r>
              <a:rPr lang="en-US" sz="1867" dirty="0">
                <a:solidFill>
                  <a:schemeClr val="tx1"/>
                </a:solidFill>
                <a:latin typeface="+mn-lt"/>
              </a:rPr>
              <a:t> (Gilteritinib) 85.6%  vs  72.4% (Midostaurin), p=0.042</a:t>
            </a:r>
          </a:p>
          <a:p>
            <a:pPr lvl="1"/>
            <a:r>
              <a:rPr lang="en-US" sz="1867" dirty="0">
                <a:solidFill>
                  <a:schemeClr val="tx1"/>
                </a:solidFill>
                <a:latin typeface="+mn-lt"/>
              </a:rPr>
              <a:t>Allo HSCT in CR1: Gilteritinib Arm A 60.0% vs Midostaurin Arm B 45.9%</a:t>
            </a:r>
          </a:p>
          <a:p>
            <a:endParaRPr lang="en-US" sz="1867" b="1" dirty="0">
              <a:solidFill>
                <a:srgbClr val="C00000"/>
              </a:solidFill>
              <a:latin typeface="+mn-lt"/>
            </a:endParaRPr>
          </a:p>
          <a:p>
            <a:endParaRPr lang="en-US" sz="1867" dirty="0">
              <a:latin typeface="+mn-lt"/>
            </a:endParaRPr>
          </a:p>
        </p:txBody>
      </p:sp>
      <p:graphicFrame>
        <p:nvGraphicFramePr>
          <p:cNvPr id="6" name="Content Placeholder 3">
            <a:extLst>
              <a:ext uri="{FF2B5EF4-FFF2-40B4-BE49-F238E27FC236}">
                <a16:creationId xmlns:a16="http://schemas.microsoft.com/office/drawing/2014/main" id="{23DB8A2D-1B50-0B82-3AD9-5A82EF1311C1}"/>
              </a:ext>
            </a:extLst>
          </p:cNvPr>
          <p:cNvGraphicFramePr>
            <a:graphicFrameLocks/>
          </p:cNvGraphicFramePr>
          <p:nvPr/>
        </p:nvGraphicFramePr>
        <p:xfrm>
          <a:off x="278344" y="3107656"/>
          <a:ext cx="11635312" cy="1600200"/>
        </p:xfrm>
        <a:graphic>
          <a:graphicData uri="http://schemas.openxmlformats.org/drawingml/2006/table">
            <a:tbl>
              <a:tblPr firstRow="1" bandRow="1">
                <a:tableStyleId>{5C22544A-7EE6-4342-B048-85BDC9FD1C3A}</a:tableStyleId>
              </a:tblPr>
              <a:tblGrid>
                <a:gridCol w="2908828">
                  <a:extLst>
                    <a:ext uri="{9D8B030D-6E8A-4147-A177-3AD203B41FA5}">
                      <a16:colId xmlns:a16="http://schemas.microsoft.com/office/drawing/2014/main" val="1835642400"/>
                    </a:ext>
                  </a:extLst>
                </a:gridCol>
                <a:gridCol w="2908828">
                  <a:extLst>
                    <a:ext uri="{9D8B030D-6E8A-4147-A177-3AD203B41FA5}">
                      <a16:colId xmlns:a16="http://schemas.microsoft.com/office/drawing/2014/main" val="3636871202"/>
                    </a:ext>
                  </a:extLst>
                </a:gridCol>
                <a:gridCol w="2908828">
                  <a:extLst>
                    <a:ext uri="{9D8B030D-6E8A-4147-A177-3AD203B41FA5}">
                      <a16:colId xmlns:a16="http://schemas.microsoft.com/office/drawing/2014/main" val="1757465166"/>
                    </a:ext>
                  </a:extLst>
                </a:gridCol>
                <a:gridCol w="2908828">
                  <a:extLst>
                    <a:ext uri="{9D8B030D-6E8A-4147-A177-3AD203B41FA5}">
                      <a16:colId xmlns:a16="http://schemas.microsoft.com/office/drawing/2014/main" val="108380213"/>
                    </a:ext>
                  </a:extLst>
                </a:gridCol>
              </a:tblGrid>
              <a:tr h="314960">
                <a:tc>
                  <a:txBody>
                    <a:bodyPr/>
                    <a:lstStyle/>
                    <a:p>
                      <a:endParaRPr lang="en-US" sz="15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1500" dirty="0"/>
                        <a:t>Arm A (Gilteritinib) 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1500" dirty="0"/>
                        <a:t>Arm B (Midostaurin) 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500" dirty="0"/>
                        <a:t>Overall (N=177)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2462741500"/>
                  </a:ext>
                </a:extLst>
              </a:tr>
              <a:tr h="314960">
                <a:tc>
                  <a:txBody>
                    <a:bodyPr/>
                    <a:lstStyle/>
                    <a:p>
                      <a:r>
                        <a:rPr lang="en-US" sz="1500" dirty="0">
                          <a:solidFill>
                            <a:schemeClr val="tx2"/>
                          </a:solidFill>
                        </a:rPr>
                        <a:t>CR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68 (75.6%)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57 (65.5%)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125 (70.6%)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4012653901"/>
                  </a:ext>
                </a:extLst>
              </a:tr>
              <a:tr h="314960">
                <a:tc>
                  <a:txBody>
                    <a:bodyPr/>
                    <a:lstStyle/>
                    <a:p>
                      <a:r>
                        <a:rPr lang="en-US" sz="1500" dirty="0" err="1">
                          <a:solidFill>
                            <a:schemeClr val="tx2"/>
                          </a:solidFill>
                        </a:rPr>
                        <a:t>CRi</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9 (10%)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6 (6.9%)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15 (8.5%)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7029387"/>
                  </a:ext>
                </a:extLst>
              </a:tr>
              <a:tr h="314960">
                <a:tc>
                  <a:txBody>
                    <a:bodyPr/>
                    <a:lstStyle/>
                    <a:p>
                      <a:r>
                        <a:rPr lang="en-US" sz="1500" dirty="0" err="1">
                          <a:solidFill>
                            <a:schemeClr val="tx2"/>
                          </a:solidFill>
                        </a:rPr>
                        <a:t>CRc</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77 (85.6%)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63 (72.4%)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137 (79.3%)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2668885442"/>
                  </a:ext>
                </a:extLst>
              </a:tr>
              <a:tr h="314960">
                <a:tc>
                  <a:txBody>
                    <a:bodyPr/>
                    <a:lstStyle/>
                    <a:p>
                      <a:r>
                        <a:rPr lang="en-US" sz="1500" dirty="0">
                          <a:solidFill>
                            <a:schemeClr val="tx2"/>
                          </a:solidFill>
                        </a:rPr>
                        <a:t>No Response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13 (14.4%)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24 (27.6%)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37 (20.9%)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0244712"/>
                  </a:ext>
                </a:extLst>
              </a:tr>
            </a:tbl>
          </a:graphicData>
        </a:graphic>
      </p:graphicFrame>
      <p:graphicFrame>
        <p:nvGraphicFramePr>
          <p:cNvPr id="7" name="Table 6">
            <a:extLst>
              <a:ext uri="{FF2B5EF4-FFF2-40B4-BE49-F238E27FC236}">
                <a16:creationId xmlns:a16="http://schemas.microsoft.com/office/drawing/2014/main" id="{61B15956-23DB-64A3-6535-583D9D819FAC}"/>
              </a:ext>
            </a:extLst>
          </p:cNvPr>
          <p:cNvGraphicFramePr>
            <a:graphicFrameLocks noGrp="1"/>
          </p:cNvGraphicFramePr>
          <p:nvPr/>
        </p:nvGraphicFramePr>
        <p:xfrm>
          <a:off x="296850" y="5061842"/>
          <a:ext cx="11616806" cy="1274830"/>
        </p:xfrm>
        <a:graphic>
          <a:graphicData uri="http://schemas.openxmlformats.org/drawingml/2006/table">
            <a:tbl>
              <a:tblPr firstRow="1" bandRow="1">
                <a:tableStyleId>{5C22544A-7EE6-4342-B048-85BDC9FD1C3A}</a:tableStyleId>
              </a:tblPr>
              <a:tblGrid>
                <a:gridCol w="2870792">
                  <a:extLst>
                    <a:ext uri="{9D8B030D-6E8A-4147-A177-3AD203B41FA5}">
                      <a16:colId xmlns:a16="http://schemas.microsoft.com/office/drawing/2014/main" val="308760156"/>
                    </a:ext>
                  </a:extLst>
                </a:gridCol>
                <a:gridCol w="2939753">
                  <a:extLst>
                    <a:ext uri="{9D8B030D-6E8A-4147-A177-3AD203B41FA5}">
                      <a16:colId xmlns:a16="http://schemas.microsoft.com/office/drawing/2014/main" val="3344115478"/>
                    </a:ext>
                  </a:extLst>
                </a:gridCol>
                <a:gridCol w="2939753">
                  <a:extLst>
                    <a:ext uri="{9D8B030D-6E8A-4147-A177-3AD203B41FA5}">
                      <a16:colId xmlns:a16="http://schemas.microsoft.com/office/drawing/2014/main" val="1494708675"/>
                    </a:ext>
                  </a:extLst>
                </a:gridCol>
                <a:gridCol w="2866508">
                  <a:extLst>
                    <a:ext uri="{9D8B030D-6E8A-4147-A177-3AD203B41FA5}">
                      <a16:colId xmlns:a16="http://schemas.microsoft.com/office/drawing/2014/main" val="2551870292"/>
                    </a:ext>
                  </a:extLst>
                </a:gridCol>
              </a:tblGrid>
              <a:tr h="335555">
                <a:tc>
                  <a:txBody>
                    <a:bodyPr/>
                    <a:lstStyle/>
                    <a:p>
                      <a:r>
                        <a:rPr lang="en-US" sz="1500" dirty="0"/>
                        <a:t>FC  MRD post induction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1500" dirty="0"/>
                        <a:t>Arm A (</a:t>
                      </a:r>
                      <a:r>
                        <a:rPr lang="en-US" sz="1500" dirty="0" err="1"/>
                        <a:t>Gilteritinib</a:t>
                      </a:r>
                      <a:r>
                        <a:rPr lang="en-US" sz="1500" dirty="0"/>
                        <a:t>) 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1500" dirty="0"/>
                        <a:t>Arm B (</a:t>
                      </a:r>
                      <a:r>
                        <a:rPr lang="en-US" sz="1500" dirty="0" err="1"/>
                        <a:t>Midostaurin</a:t>
                      </a:r>
                      <a:r>
                        <a:rPr lang="en-US" sz="1500" dirty="0"/>
                        <a:t>) 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500" dirty="0"/>
                        <a:t>Overall ( 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1977522331"/>
                  </a:ext>
                </a:extLst>
              </a:tr>
              <a:tr h="538480">
                <a:tc>
                  <a:txBody>
                    <a:bodyPr/>
                    <a:lstStyle/>
                    <a:p>
                      <a:r>
                        <a:rPr lang="en-US" sz="1500" dirty="0">
                          <a:solidFill>
                            <a:schemeClr val="tx2"/>
                          </a:solidFill>
                        </a:rPr>
                        <a:t>MRD positive, not in CR or dropped out/unknown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32 (35.6%)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35 (40.2%)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2"/>
                          </a:solidFill>
                        </a:rPr>
                        <a:t>67 (37.9%)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97974565"/>
                  </a:ext>
                </a:extLst>
              </a:tr>
              <a:tr h="390635">
                <a:tc>
                  <a:txBody>
                    <a:bodyPr/>
                    <a:lstStyle/>
                    <a:p>
                      <a:r>
                        <a:rPr lang="en-US" sz="1500" dirty="0">
                          <a:solidFill>
                            <a:schemeClr val="tx2"/>
                          </a:solidFill>
                        </a:rPr>
                        <a:t>MRD negative </a:t>
                      </a:r>
                      <a:r>
                        <a:rPr lang="en-US" sz="1500" dirty="0" err="1">
                          <a:solidFill>
                            <a:schemeClr val="tx2"/>
                          </a:solidFill>
                        </a:rPr>
                        <a:t>CRc</a:t>
                      </a:r>
                      <a:endParaRPr lang="en-US" sz="1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58 (64.4%)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52 (59.8%)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500" dirty="0">
                          <a:solidFill>
                            <a:schemeClr val="tx2"/>
                          </a:solidFill>
                        </a:rPr>
                        <a:t>110 (62.1%)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7450329"/>
                  </a:ext>
                </a:extLst>
              </a:tr>
            </a:tbl>
          </a:graphicData>
        </a:graphic>
      </p:graphicFrame>
      <p:sp>
        <p:nvSpPr>
          <p:cNvPr id="8" name="Text Placeholder 4">
            <a:extLst>
              <a:ext uri="{FF2B5EF4-FFF2-40B4-BE49-F238E27FC236}">
                <a16:creationId xmlns:a16="http://schemas.microsoft.com/office/drawing/2014/main" id="{B9E51047-4711-4DA9-4949-9A8CB269656C}"/>
              </a:ext>
            </a:extLst>
          </p:cNvPr>
          <p:cNvSpPr>
            <a:spLocks noGrp="1"/>
          </p:cNvSpPr>
          <p:nvPr>
            <p:ph type="body" sz="quarter" idx="13"/>
          </p:nvPr>
        </p:nvSpPr>
        <p:spPr>
          <a:xfrm>
            <a:off x="296849" y="6389006"/>
            <a:ext cx="11006667" cy="365125"/>
          </a:xfrm>
        </p:spPr>
        <p:txBody>
          <a:bodyPr/>
          <a:lstStyle/>
          <a:p>
            <a:r>
              <a:rPr lang="en-US" sz="1867" b="1" dirty="0">
                <a:solidFill>
                  <a:schemeClr val="tx1"/>
                </a:solidFill>
                <a:latin typeface="+mn-lt"/>
              </a:rPr>
              <a:t>Luger S, et al. ASH 2024;Abstract 221.</a:t>
            </a:r>
          </a:p>
        </p:txBody>
      </p:sp>
      <p:sp>
        <p:nvSpPr>
          <p:cNvPr id="5" name="TextBox 4">
            <a:extLst>
              <a:ext uri="{FF2B5EF4-FFF2-40B4-BE49-F238E27FC236}">
                <a16:creationId xmlns:a16="http://schemas.microsoft.com/office/drawing/2014/main" id="{58C417CF-95C0-80C3-7B61-D131F13E1253}"/>
              </a:ext>
            </a:extLst>
          </p:cNvPr>
          <p:cNvSpPr txBox="1"/>
          <p:nvPr/>
        </p:nvSpPr>
        <p:spPr>
          <a:xfrm>
            <a:off x="0" y="4667612"/>
            <a:ext cx="12192000" cy="6669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Calibri"/>
                <a:ea typeface="+mn-ea"/>
                <a:cs typeface="+mn-cs"/>
              </a:rPr>
              <a:t>Six color flow cytometry performed after induction to assess MRD negative remission (10</a:t>
            </a:r>
            <a:r>
              <a:rPr kumimoji="0" lang="en-US" sz="1867" b="1" i="0" u="none" strike="noStrike" kern="1200" cap="none" spc="0" normalizeH="0" baseline="30000" noProof="0" dirty="0">
                <a:ln>
                  <a:noFill/>
                </a:ln>
                <a:solidFill>
                  <a:srgbClr val="000000"/>
                </a:solidFill>
                <a:effectLst/>
                <a:uLnTx/>
                <a:uFillTx/>
                <a:latin typeface="Calibri"/>
                <a:ea typeface="+mn-ea"/>
                <a:cs typeface="+mn-cs"/>
              </a:rPr>
              <a:t>-4</a:t>
            </a:r>
            <a:r>
              <a:rPr kumimoji="0" lang="en-US" sz="1867" b="1"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058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8394-BF5D-E620-AFFC-62186DD78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CD0DB-3C70-74E0-D03C-65A058D56EF6}"/>
              </a:ext>
            </a:extLst>
          </p:cNvPr>
          <p:cNvSpPr>
            <a:spLocks noGrp="1"/>
          </p:cNvSpPr>
          <p:nvPr>
            <p:ph type="title"/>
          </p:nvPr>
        </p:nvSpPr>
        <p:spPr>
          <a:xfrm>
            <a:off x="598765" y="711182"/>
            <a:ext cx="10972800" cy="69107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err="1">
                <a:cs typeface="Arial Narrow" panose="020B0604020202020204" pitchFamily="34" charset="0"/>
              </a:rPr>
              <a:t>PrECOG</a:t>
            </a:r>
            <a:r>
              <a:rPr lang="en-US" sz="3200" b="1" dirty="0">
                <a:cs typeface="Arial Narrow" panose="020B0604020202020204" pitchFamily="34" charset="0"/>
              </a:rPr>
              <a:t> 0905: </a:t>
            </a:r>
            <a:r>
              <a:rPr lang="en-US" sz="3200" b="1" i="1" dirty="0">
                <a:cs typeface="Arial Narrow" panose="020B0604020202020204" pitchFamily="34" charset="0"/>
              </a:rPr>
              <a:t>FLT3</a:t>
            </a:r>
            <a:r>
              <a:rPr lang="en-US" sz="3200" b="1" dirty="0">
                <a:cs typeface="Arial Narrow" panose="020B0604020202020204" pitchFamily="34" charset="0"/>
              </a:rPr>
              <a:t> Mutation MRD Post-induction</a:t>
            </a:r>
          </a:p>
        </p:txBody>
      </p:sp>
      <p:sp>
        <p:nvSpPr>
          <p:cNvPr id="3" name="Text Placeholder 2">
            <a:extLst>
              <a:ext uri="{FF2B5EF4-FFF2-40B4-BE49-F238E27FC236}">
                <a16:creationId xmlns:a16="http://schemas.microsoft.com/office/drawing/2014/main" id="{14E3FEB4-4B7A-895D-71EC-E29462C488DC}"/>
              </a:ext>
            </a:extLst>
          </p:cNvPr>
          <p:cNvSpPr>
            <a:spLocks noGrp="1"/>
          </p:cNvSpPr>
          <p:nvPr>
            <p:ph idx="1"/>
          </p:nvPr>
        </p:nvSpPr>
        <p:spPr>
          <a:xfrm>
            <a:off x="1018135" y="5251047"/>
            <a:ext cx="10328031" cy="988541"/>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667" i="1" dirty="0">
                <a:solidFill>
                  <a:schemeClr val="tx2">
                    <a:lumMod val="75000"/>
                    <a:lumOff val="25000"/>
                  </a:schemeClr>
                </a:solidFill>
              </a:rPr>
              <a:t>FLT3</a:t>
            </a:r>
            <a:r>
              <a:rPr lang="en-US" sz="2667" dirty="0">
                <a:solidFill>
                  <a:schemeClr val="tx2">
                    <a:lumMod val="75000"/>
                    <a:lumOff val="25000"/>
                  </a:schemeClr>
                </a:solidFill>
              </a:rPr>
              <a:t>m negative </a:t>
            </a:r>
            <a:r>
              <a:rPr lang="en-US" sz="2667" dirty="0" err="1">
                <a:solidFill>
                  <a:schemeClr val="tx2">
                    <a:lumMod val="75000"/>
                    <a:lumOff val="25000"/>
                  </a:schemeClr>
                </a:solidFill>
              </a:rPr>
              <a:t>CRc</a:t>
            </a:r>
            <a:r>
              <a:rPr lang="en-US" sz="2667" dirty="0">
                <a:solidFill>
                  <a:schemeClr val="tx2">
                    <a:lumMod val="75000"/>
                    <a:lumOff val="25000"/>
                  </a:schemeClr>
                </a:solidFill>
              </a:rPr>
              <a:t> post induction</a:t>
            </a:r>
          </a:p>
          <a:p>
            <a:pPr lvl="2"/>
            <a:r>
              <a:rPr lang="en-US" sz="2667" dirty="0">
                <a:solidFill>
                  <a:srgbClr val="C00000"/>
                </a:solidFill>
              </a:rPr>
              <a:t>40% Gilteritinib (A)  vs 47.1% Midostaurin (B), p=0.366</a:t>
            </a:r>
          </a:p>
        </p:txBody>
      </p:sp>
      <p:graphicFrame>
        <p:nvGraphicFramePr>
          <p:cNvPr id="4" name="Table 3">
            <a:extLst>
              <a:ext uri="{FF2B5EF4-FFF2-40B4-BE49-F238E27FC236}">
                <a16:creationId xmlns:a16="http://schemas.microsoft.com/office/drawing/2014/main" id="{D99B185C-5DD9-3A28-6F4C-8344E526FFF6}"/>
              </a:ext>
            </a:extLst>
          </p:cNvPr>
          <p:cNvGraphicFramePr>
            <a:graphicFrameLocks noGrp="1"/>
          </p:cNvGraphicFramePr>
          <p:nvPr/>
        </p:nvGraphicFramePr>
        <p:xfrm>
          <a:off x="466602" y="2268531"/>
          <a:ext cx="11386143" cy="2677638"/>
        </p:xfrm>
        <a:graphic>
          <a:graphicData uri="http://schemas.openxmlformats.org/drawingml/2006/table">
            <a:tbl>
              <a:tblPr firstRow="1" bandRow="1">
                <a:tableStyleId>{5C22544A-7EE6-4342-B048-85BDC9FD1C3A}</a:tableStyleId>
              </a:tblPr>
              <a:tblGrid>
                <a:gridCol w="3116787">
                  <a:extLst>
                    <a:ext uri="{9D8B030D-6E8A-4147-A177-3AD203B41FA5}">
                      <a16:colId xmlns:a16="http://schemas.microsoft.com/office/drawing/2014/main" val="1232371364"/>
                    </a:ext>
                  </a:extLst>
                </a:gridCol>
                <a:gridCol w="2904876">
                  <a:extLst>
                    <a:ext uri="{9D8B030D-6E8A-4147-A177-3AD203B41FA5}">
                      <a16:colId xmlns:a16="http://schemas.microsoft.com/office/drawing/2014/main" val="4176376075"/>
                    </a:ext>
                  </a:extLst>
                </a:gridCol>
                <a:gridCol w="3063903">
                  <a:extLst>
                    <a:ext uri="{9D8B030D-6E8A-4147-A177-3AD203B41FA5}">
                      <a16:colId xmlns:a16="http://schemas.microsoft.com/office/drawing/2014/main" val="4161319522"/>
                    </a:ext>
                  </a:extLst>
                </a:gridCol>
                <a:gridCol w="2300577">
                  <a:extLst>
                    <a:ext uri="{9D8B030D-6E8A-4147-A177-3AD203B41FA5}">
                      <a16:colId xmlns:a16="http://schemas.microsoft.com/office/drawing/2014/main" val="2553042473"/>
                    </a:ext>
                  </a:extLst>
                </a:gridCol>
              </a:tblGrid>
              <a:tr h="914400">
                <a:tc>
                  <a:txBody>
                    <a:bodyPr/>
                    <a:lstStyle/>
                    <a:p>
                      <a:r>
                        <a:rPr lang="en-US" sz="2100" dirty="0"/>
                        <a:t>MRD regardless of remission status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tc>
                  <a:txBody>
                    <a:bodyPr/>
                    <a:lstStyle/>
                    <a:p>
                      <a:pPr algn="ctr"/>
                      <a:r>
                        <a:rPr lang="en-US" sz="2100" dirty="0"/>
                        <a:t>Arm A (Gilteritinib)</a:t>
                      </a:r>
                    </a:p>
                    <a:p>
                      <a:pPr algn="ctr"/>
                      <a:r>
                        <a:rPr lang="en-US" sz="2100" dirty="0"/>
                        <a:t>N=90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000"/>
                    </a:solidFill>
                  </a:tcPr>
                </a:tc>
                <a:tc>
                  <a:txBody>
                    <a:bodyPr/>
                    <a:lstStyle/>
                    <a:p>
                      <a:pPr algn="ctr"/>
                      <a:r>
                        <a:rPr lang="en-US" sz="2100" dirty="0"/>
                        <a:t>Arm B (</a:t>
                      </a:r>
                      <a:r>
                        <a:rPr lang="en-US" sz="2100" dirty="0" err="1"/>
                        <a:t>Midostaurin</a:t>
                      </a:r>
                      <a:r>
                        <a:rPr lang="en-US" sz="2100" dirty="0"/>
                        <a:t>)</a:t>
                      </a:r>
                    </a:p>
                    <a:p>
                      <a:pPr algn="ctr"/>
                      <a:r>
                        <a:rPr lang="en-US" sz="2100" dirty="0"/>
                        <a:t>N=87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2100" dirty="0"/>
                        <a:t>Overall</a:t>
                      </a:r>
                    </a:p>
                    <a:p>
                      <a:pPr algn="ctr"/>
                      <a:r>
                        <a:rPr lang="en-US" sz="2100" dirty="0"/>
                        <a:t>N=177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93248"/>
                    </a:solidFill>
                  </a:tcPr>
                </a:tc>
                <a:extLst>
                  <a:ext uri="{0D108BD9-81ED-4DB2-BD59-A6C34878D82A}">
                    <a16:rowId xmlns:a16="http://schemas.microsoft.com/office/drawing/2014/main" val="2162952076"/>
                  </a:ext>
                </a:extLst>
              </a:tr>
              <a:tr h="550665">
                <a:tc>
                  <a:txBody>
                    <a:bodyPr/>
                    <a:lstStyle/>
                    <a:p>
                      <a:r>
                        <a:rPr lang="en-US" sz="2100" dirty="0">
                          <a:solidFill>
                            <a:schemeClr val="tx2"/>
                          </a:solidFill>
                        </a:rPr>
                        <a:t>MRD negative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36 (40.0%)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46 (52.9%)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82 (46.3%)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4130928390"/>
                  </a:ext>
                </a:extLst>
              </a:tr>
              <a:tr h="572493">
                <a:tc>
                  <a:txBody>
                    <a:bodyPr/>
                    <a:lstStyle/>
                    <a:p>
                      <a:r>
                        <a:rPr lang="en-US" sz="2100" dirty="0">
                          <a:solidFill>
                            <a:schemeClr val="tx2"/>
                          </a:solidFill>
                        </a:rPr>
                        <a:t>MRD positive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39 (43.3%)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28 (32.3%)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100" dirty="0">
                          <a:solidFill>
                            <a:schemeClr val="tx2"/>
                          </a:solidFill>
                        </a:rPr>
                        <a:t>67 (37.9%)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247432"/>
                  </a:ext>
                </a:extLst>
              </a:tr>
              <a:tr h="640080">
                <a:tc>
                  <a:txBody>
                    <a:bodyPr/>
                    <a:lstStyle/>
                    <a:p>
                      <a:r>
                        <a:rPr lang="en-US" sz="2100" dirty="0">
                          <a:solidFill>
                            <a:schemeClr val="tx2"/>
                          </a:solidFill>
                        </a:rPr>
                        <a:t>Dropped Out/Unknown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15 (16.7%)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13 (14.9%)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tc>
                  <a:txBody>
                    <a:bodyPr/>
                    <a:lstStyle/>
                    <a:p>
                      <a:pPr algn="ctr"/>
                      <a:r>
                        <a:rPr lang="en-US" sz="2100" dirty="0">
                          <a:solidFill>
                            <a:schemeClr val="tx2"/>
                          </a:solidFill>
                        </a:rPr>
                        <a:t>28 (15.8%)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961088373"/>
                  </a:ext>
                </a:extLst>
              </a:tr>
            </a:tbl>
          </a:graphicData>
        </a:graphic>
      </p:graphicFrame>
      <p:sp>
        <p:nvSpPr>
          <p:cNvPr id="5" name="Oval 4">
            <a:extLst>
              <a:ext uri="{FF2B5EF4-FFF2-40B4-BE49-F238E27FC236}">
                <a16:creationId xmlns:a16="http://schemas.microsoft.com/office/drawing/2014/main" id="{3DA01D2C-66EB-3183-12FE-BD97D0A5B637}"/>
              </a:ext>
            </a:extLst>
          </p:cNvPr>
          <p:cNvSpPr/>
          <p:nvPr/>
        </p:nvSpPr>
        <p:spPr>
          <a:xfrm>
            <a:off x="581914" y="4946170"/>
            <a:ext cx="11083300" cy="14819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CC8FBFA-5484-08F3-8F00-D89CB8A46D17}"/>
              </a:ext>
            </a:extLst>
          </p:cNvPr>
          <p:cNvSpPr txBox="1"/>
          <p:nvPr/>
        </p:nvSpPr>
        <p:spPr>
          <a:xfrm>
            <a:off x="466601" y="1391174"/>
            <a:ext cx="10964544" cy="830997"/>
          </a:xfrm>
          <a:prstGeom prst="rect">
            <a:avLst/>
          </a:prstGeom>
          <a:noFill/>
        </p:spPr>
        <p:txBody>
          <a:bodyPr wrap="square">
            <a:spAutoFit/>
          </a:bodyPr>
          <a:lstStyle/>
          <a:p>
            <a:pPr marL="380990" marR="0" lvl="0" indent="-380990" algn="l" defTabSz="609585" rtl="0" eaLnBrk="1" fontAlgn="auto" latinLnBrk="0" hangingPunct="1">
              <a:lnSpc>
                <a:spcPct val="100000"/>
              </a:lnSpc>
              <a:spcBef>
                <a:spcPts val="0"/>
              </a:spcBef>
              <a:spcAft>
                <a:spcPts val="0"/>
              </a:spcAft>
              <a:buClr>
                <a:srgbClr val="3C3C3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ITD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LOD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-4 </a:t>
            </a:r>
            <a:r>
              <a:rPr kumimoji="0" lang="en-US" sz="2400" b="0" i="0" u="none" strike="noStrike" kern="1200" cap="none" spc="0" normalizeH="0" baseline="0" noProof="0" dirty="0">
                <a:ln>
                  <a:noFill/>
                </a:ln>
                <a:solidFill>
                  <a:prstClr val="black"/>
                </a:solidFill>
                <a:effectLst/>
                <a:uLnTx/>
                <a:uFillTx/>
                <a:latin typeface="Calibri"/>
                <a:ea typeface="+mn-ea"/>
                <a:cs typeface="+mn-cs"/>
              </a:rPr>
              <a:t>by PCR followed by NGS</a:t>
            </a:r>
          </a:p>
          <a:p>
            <a:pPr marL="380990" marR="0" lvl="0" indent="-380990" algn="l" defTabSz="609585" rtl="0" eaLnBrk="1" fontAlgn="auto" latinLnBrk="0" hangingPunct="1">
              <a:lnSpc>
                <a:spcPct val="100000"/>
              </a:lnSpc>
              <a:spcBef>
                <a:spcPts val="0"/>
              </a:spcBef>
              <a:spcAft>
                <a:spcPts val="0"/>
              </a:spcAft>
              <a:buClr>
                <a:srgbClr val="3C3C3B"/>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TKD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LOD</a:t>
            </a:r>
            <a:r>
              <a:rPr kumimoji="0" lang="en-US" sz="2400" b="0" i="1"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10</a:t>
            </a:r>
            <a:r>
              <a:rPr kumimoji="0" lang="en-US" sz="2400" b="0" i="0" u="none" strike="noStrike" kern="1200" cap="none" spc="0" normalizeH="0" baseline="30000" noProof="0" dirty="0">
                <a:ln>
                  <a:noFill/>
                </a:ln>
                <a:solidFill>
                  <a:prstClr val="black"/>
                </a:solidFill>
                <a:effectLst/>
                <a:uLnTx/>
                <a:uFillTx/>
                <a:latin typeface="Calibri"/>
                <a:ea typeface="+mn-ea"/>
                <a:cs typeface="+mn-cs"/>
              </a:rPr>
              <a:t>-2 </a:t>
            </a:r>
            <a:r>
              <a:rPr kumimoji="0" lang="en-US" sz="2400" b="0" i="0" u="none" strike="noStrike" kern="1200" cap="none" spc="0" normalizeH="0" baseline="0" noProof="0" dirty="0">
                <a:ln>
                  <a:noFill/>
                </a:ln>
                <a:solidFill>
                  <a:prstClr val="black"/>
                </a:solidFill>
                <a:effectLst/>
                <a:uLnTx/>
                <a:uFillTx/>
                <a:latin typeface="Calibri"/>
                <a:ea typeface="+mn-ea"/>
                <a:cs typeface="+mn-cs"/>
              </a:rPr>
              <a:t>by PCR followed by capillary electrophoresis</a:t>
            </a:r>
            <a:endParaRPr kumimoji="0" lang="en-US" sz="24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7F6B66D0-AC87-3CAC-BC86-E330EBC13A84}"/>
              </a:ext>
            </a:extLst>
          </p:cNvPr>
          <p:cNvSpPr txBox="1">
            <a:spLocks/>
          </p:cNvSpPr>
          <p:nvPr/>
        </p:nvSpPr>
        <p:spPr>
          <a:xfrm>
            <a:off x="141028" y="6457620"/>
            <a:ext cx="4649337" cy="403840"/>
          </a:xfrm>
          <a:prstGeom prst="rect">
            <a:avLst/>
          </a:prstGeom>
        </p:spPr>
        <p:txBody>
          <a:bodyPr/>
          <a:lstStyle>
            <a:lvl1pPr marL="342892" indent="-342892" algn="l" defTabSz="457189" rtl="0" eaLnBrk="1" latinLnBrk="0" hangingPunct="1">
              <a:spcBef>
                <a:spcPct val="20000"/>
              </a:spcBef>
              <a:buClr>
                <a:srgbClr val="346691"/>
              </a:buClr>
              <a:buFont typeface="Arial"/>
              <a:buChar char="•"/>
              <a:defRPr sz="2100" kern="1200">
                <a:solidFill>
                  <a:schemeClr val="tx2">
                    <a:lumMod val="75000"/>
                    <a:lumOff val="25000"/>
                  </a:schemeClr>
                </a:solidFill>
                <a:latin typeface="Arial"/>
                <a:ea typeface="+mn-ea"/>
                <a:cs typeface="Arial"/>
              </a:defRPr>
            </a:lvl1pPr>
            <a:lvl2pPr marL="742931" indent="-285743"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2pPr>
            <a:lvl3pPr marL="1142972" indent="-228594"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3pPr>
            <a:lvl4pPr marL="1600160"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4pPr>
            <a:lvl5pPr marL="2057348"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
                <a:srgbClr val="346691"/>
              </a:buClr>
              <a:buSzTx/>
              <a:buFont typeface="Arial"/>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Arial"/>
              </a:rPr>
              <a:t>Luger S, et al. ASH 2024;Abstract 221.</a:t>
            </a:r>
          </a:p>
        </p:txBody>
      </p:sp>
    </p:spTree>
    <p:extLst>
      <p:ext uri="{BB962C8B-B14F-4D97-AF65-F5344CB8AC3E}">
        <p14:creationId xmlns:p14="http://schemas.microsoft.com/office/powerpoint/2010/main" val="73530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0C99C0-F4CB-41EA-A937-D32686D2603C}"/>
              </a:ext>
            </a:extLst>
          </p:cNvPr>
          <p:cNvSpPr txBox="1"/>
          <p:nvPr/>
        </p:nvSpPr>
        <p:spPr>
          <a:xfrm>
            <a:off x="1891261" y="1253658"/>
            <a:ext cx="2807179" cy="124162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Primary objective: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Relapse-free survival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HR = 0.679 (0.459-1.005)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prstClr val="black"/>
                </a:solidFill>
                <a:effectLst/>
                <a:uLnTx/>
                <a:uFillTx/>
                <a:latin typeface="Calibri"/>
                <a:ea typeface="+mn-ea"/>
                <a:cs typeface="+mn-cs"/>
              </a:rPr>
              <a:t>P</a:t>
            </a:r>
            <a:r>
              <a:rPr kumimoji="0" lang="en-US" sz="1867" b="1" i="0" u="none" strike="noStrike" kern="1200" cap="none" spc="0" normalizeH="0" baseline="0" noProof="0" dirty="0">
                <a:ln>
                  <a:noFill/>
                </a:ln>
                <a:solidFill>
                  <a:prstClr val="black"/>
                </a:solidFill>
                <a:effectLst/>
                <a:uLnTx/>
                <a:uFillTx/>
                <a:latin typeface="Calibri"/>
                <a:ea typeface="+mn-ea"/>
                <a:cs typeface="+mn-cs"/>
              </a:rPr>
              <a:t> = 0.0518</a:t>
            </a:r>
          </a:p>
        </p:txBody>
      </p:sp>
      <p:sp>
        <p:nvSpPr>
          <p:cNvPr id="7" name="TextBox 6">
            <a:extLst>
              <a:ext uri="{FF2B5EF4-FFF2-40B4-BE49-F238E27FC236}">
                <a16:creationId xmlns:a16="http://schemas.microsoft.com/office/drawing/2014/main" id="{BBB716E2-F022-4354-A23F-EE10AE44280D}"/>
              </a:ext>
            </a:extLst>
          </p:cNvPr>
          <p:cNvSpPr txBox="1"/>
          <p:nvPr/>
        </p:nvSpPr>
        <p:spPr>
          <a:xfrm>
            <a:off x="7313685" y="1253658"/>
            <a:ext cx="2807179" cy="124162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Key secondary objective: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Overall survival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HR = 0.846 (0.554-1.293)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prstClr val="black"/>
                </a:solidFill>
                <a:effectLst/>
                <a:uLnTx/>
                <a:uFillTx/>
                <a:latin typeface="Calibri"/>
                <a:ea typeface="+mn-ea"/>
                <a:cs typeface="+mn-cs"/>
              </a:rPr>
              <a:t>P</a:t>
            </a:r>
            <a:r>
              <a:rPr kumimoji="0" lang="en-US" sz="1867" b="1" i="0" u="none" strike="noStrike" kern="1200" cap="none" spc="0" normalizeH="0" baseline="0" noProof="0" dirty="0">
                <a:ln>
                  <a:noFill/>
                </a:ln>
                <a:solidFill>
                  <a:prstClr val="black"/>
                </a:solidFill>
                <a:effectLst/>
                <a:uLnTx/>
                <a:uFillTx/>
                <a:latin typeface="Calibri"/>
                <a:ea typeface="+mn-ea"/>
                <a:cs typeface="+mn-cs"/>
              </a:rPr>
              <a:t> = 0.4394</a:t>
            </a:r>
          </a:p>
        </p:txBody>
      </p:sp>
      <p:sp>
        <p:nvSpPr>
          <p:cNvPr id="9" name="TextBox 8">
            <a:extLst>
              <a:ext uri="{FF2B5EF4-FFF2-40B4-BE49-F238E27FC236}">
                <a16:creationId xmlns:a16="http://schemas.microsoft.com/office/drawing/2014/main" id="{59661EC9-AD3D-44BF-93C4-1DE3E2CB0A15}"/>
              </a:ext>
            </a:extLst>
          </p:cNvPr>
          <p:cNvSpPr txBox="1"/>
          <p:nvPr/>
        </p:nvSpPr>
        <p:spPr>
          <a:xfrm>
            <a:off x="0" y="803520"/>
            <a:ext cx="12192000"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BMT-CTN 1506 (MORPHO): </a:t>
            </a:r>
            <a:r>
              <a:rPr kumimoji="0" lang="en-US" sz="2800" b="1" i="0" u="none" strike="noStrike" kern="1200" cap="none" spc="0" normalizeH="0" baseline="0" noProof="0">
                <a:ln>
                  <a:noFill/>
                </a:ln>
                <a:solidFill>
                  <a:prstClr val="black"/>
                </a:solidFill>
                <a:effectLst/>
                <a:uLnTx/>
                <a:uFillTx/>
                <a:latin typeface="Calibri"/>
                <a:ea typeface="+mn-ea"/>
                <a:cs typeface="+mn-cs"/>
              </a:rPr>
              <a:t>Efficacy Outcomes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89DA175-7AA0-452E-8AB7-1A156681F789}"/>
              </a:ext>
            </a:extLst>
          </p:cNvPr>
          <p:cNvPicPr>
            <a:picLocks noChangeAspect="1"/>
          </p:cNvPicPr>
          <p:nvPr/>
        </p:nvPicPr>
        <p:blipFill>
          <a:blip r:embed="rId3"/>
          <a:stretch>
            <a:fillRect/>
          </a:stretch>
        </p:blipFill>
        <p:spPr>
          <a:xfrm>
            <a:off x="519661" y="2116696"/>
            <a:ext cx="5501971" cy="3937784"/>
          </a:xfrm>
          <a:prstGeom prst="rect">
            <a:avLst/>
          </a:prstGeom>
        </p:spPr>
      </p:pic>
      <p:pic>
        <p:nvPicPr>
          <p:cNvPr id="11" name="Picture 10">
            <a:extLst>
              <a:ext uri="{FF2B5EF4-FFF2-40B4-BE49-F238E27FC236}">
                <a16:creationId xmlns:a16="http://schemas.microsoft.com/office/drawing/2014/main" id="{A17B29B7-6B00-4530-BFB6-5721458C9E32}"/>
              </a:ext>
            </a:extLst>
          </p:cNvPr>
          <p:cNvPicPr>
            <a:picLocks noChangeAspect="1"/>
          </p:cNvPicPr>
          <p:nvPr/>
        </p:nvPicPr>
        <p:blipFill>
          <a:blip r:embed="rId4"/>
          <a:stretch>
            <a:fillRect/>
          </a:stretch>
        </p:blipFill>
        <p:spPr>
          <a:xfrm>
            <a:off x="5929860" y="2182611"/>
            <a:ext cx="5718853" cy="3805953"/>
          </a:xfrm>
          <a:prstGeom prst="rect">
            <a:avLst/>
          </a:prstGeom>
        </p:spPr>
      </p:pic>
      <p:pic>
        <p:nvPicPr>
          <p:cNvPr id="12" name="Picture 11">
            <a:extLst>
              <a:ext uri="{FF2B5EF4-FFF2-40B4-BE49-F238E27FC236}">
                <a16:creationId xmlns:a16="http://schemas.microsoft.com/office/drawing/2014/main" id="{69CBEEF8-3A02-4732-A406-77F213F397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13496" y="5969217"/>
            <a:ext cx="1934285" cy="757595"/>
          </a:xfrm>
          <a:prstGeom prst="rect">
            <a:avLst/>
          </a:prstGeom>
        </p:spPr>
      </p:pic>
      <p:sp>
        <p:nvSpPr>
          <p:cNvPr id="2" name="TextBox 1">
            <a:extLst>
              <a:ext uri="{FF2B5EF4-FFF2-40B4-BE49-F238E27FC236}">
                <a16:creationId xmlns:a16="http://schemas.microsoft.com/office/drawing/2014/main" id="{A86DD4E6-01B6-D519-A888-7240E496F882}"/>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2791065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79BBE-6F79-49E7-A06B-FCE3319DC1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17877" y="2461882"/>
            <a:ext cx="4431123" cy="3338688"/>
          </a:xfrm>
          <a:prstGeom prst="rect">
            <a:avLst/>
          </a:prstGeom>
        </p:spPr>
      </p:pic>
      <p:pic>
        <p:nvPicPr>
          <p:cNvPr id="3" name="Picture 2">
            <a:extLst>
              <a:ext uri="{FF2B5EF4-FFF2-40B4-BE49-F238E27FC236}">
                <a16:creationId xmlns:a16="http://schemas.microsoft.com/office/drawing/2014/main" id="{3913D1FD-BF59-4AB1-B808-C688AEFCEAA6}"/>
              </a:ext>
            </a:extLst>
          </p:cNvPr>
          <p:cNvPicPr>
            <a:picLocks noChangeAspect="1"/>
          </p:cNvPicPr>
          <p:nvPr/>
        </p:nvPicPr>
        <p:blipFill>
          <a:blip r:embed="rId5"/>
          <a:stretch>
            <a:fillRect/>
          </a:stretch>
        </p:blipFill>
        <p:spPr>
          <a:xfrm>
            <a:off x="1066801" y="2461882"/>
            <a:ext cx="4644385" cy="3440288"/>
          </a:xfrm>
          <a:prstGeom prst="rect">
            <a:avLst/>
          </a:prstGeom>
        </p:spPr>
      </p:pic>
      <p:sp>
        <p:nvSpPr>
          <p:cNvPr id="7" name="TextBox 6">
            <a:extLst>
              <a:ext uri="{FF2B5EF4-FFF2-40B4-BE49-F238E27FC236}">
                <a16:creationId xmlns:a16="http://schemas.microsoft.com/office/drawing/2014/main" id="{47E7F434-FF8A-4D9E-B168-D3FC0E848C55}"/>
              </a:ext>
            </a:extLst>
          </p:cNvPr>
          <p:cNvSpPr txBox="1"/>
          <p:nvPr/>
        </p:nvSpPr>
        <p:spPr>
          <a:xfrm>
            <a:off x="3124201" y="1595985"/>
            <a:ext cx="161269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MRD+</a:t>
            </a:r>
          </a:p>
        </p:txBody>
      </p:sp>
      <p:sp>
        <p:nvSpPr>
          <p:cNvPr id="9" name="TextBox 8">
            <a:extLst>
              <a:ext uri="{FF2B5EF4-FFF2-40B4-BE49-F238E27FC236}">
                <a16:creationId xmlns:a16="http://schemas.microsoft.com/office/drawing/2014/main" id="{73AC0719-3953-427D-8EE3-DFBE44E72056}"/>
              </a:ext>
            </a:extLst>
          </p:cNvPr>
          <p:cNvSpPr txBox="1"/>
          <p:nvPr/>
        </p:nvSpPr>
        <p:spPr>
          <a:xfrm>
            <a:off x="8432805" y="1595985"/>
            <a:ext cx="1502568"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MRD-</a:t>
            </a:r>
          </a:p>
        </p:txBody>
      </p:sp>
      <p:sp>
        <p:nvSpPr>
          <p:cNvPr id="10" name="TextBox 9">
            <a:extLst>
              <a:ext uri="{FF2B5EF4-FFF2-40B4-BE49-F238E27FC236}">
                <a16:creationId xmlns:a16="http://schemas.microsoft.com/office/drawing/2014/main" id="{73B326D9-E949-418D-98FF-AF05E7801106}"/>
              </a:ext>
            </a:extLst>
          </p:cNvPr>
          <p:cNvSpPr txBox="1"/>
          <p:nvPr/>
        </p:nvSpPr>
        <p:spPr>
          <a:xfrm>
            <a:off x="2" y="806848"/>
            <a:ext cx="1228194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MORPHO: Effect of detectable MRD6 on RFS by study arm</a:t>
            </a:r>
            <a:endParaRPr kumimoji="0" lang="en-US" sz="3200" b="1" i="0" u="none" strike="noStrike" kern="1200" cap="none" spc="0" normalizeH="0" baseline="3000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01A4C4B-14D4-46F2-83AF-F1D9649A2D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35374" y="5846033"/>
            <a:ext cx="1934285" cy="757595"/>
          </a:xfrm>
          <a:prstGeom prst="rect">
            <a:avLst/>
          </a:prstGeom>
        </p:spPr>
      </p:pic>
      <p:sp>
        <p:nvSpPr>
          <p:cNvPr id="6" name="TextBox 5">
            <a:extLst>
              <a:ext uri="{FF2B5EF4-FFF2-40B4-BE49-F238E27FC236}">
                <a16:creationId xmlns:a16="http://schemas.microsoft.com/office/drawing/2014/main" id="{02B5559D-A5E9-47C3-4E32-E81B2D7EDB7E}"/>
              </a:ext>
            </a:extLst>
          </p:cNvPr>
          <p:cNvSpPr txBox="1"/>
          <p:nvPr/>
        </p:nvSpPr>
        <p:spPr>
          <a:xfrm>
            <a:off x="422003" y="6348015"/>
            <a:ext cx="496165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Levis MJ, et al. </a:t>
            </a:r>
            <a:r>
              <a:rPr kumimoji="0" lang="en-US" sz="1867"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2024;42:1766-1775</a:t>
            </a:r>
          </a:p>
        </p:txBody>
      </p:sp>
    </p:spTree>
    <p:extLst>
      <p:ext uri="{BB962C8B-B14F-4D97-AF65-F5344CB8AC3E}">
        <p14:creationId xmlns:p14="http://schemas.microsoft.com/office/powerpoint/2010/main" val="332473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atrix_Template_Arial_16x9">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Matrix_Template_Arial_16x9">
  <a:themeElements>
    <a:clrScheme name="Duke 1">
      <a:dk1>
        <a:sysClr val="windowText" lastClr="000000"/>
      </a:dk1>
      <a:lt1>
        <a:sysClr val="window" lastClr="FFFFFF"/>
      </a:lt1>
      <a:dk2>
        <a:srgbClr val="023873"/>
      </a:dk2>
      <a:lt2>
        <a:srgbClr val="EEECE1"/>
      </a:lt2>
      <a:accent1>
        <a:srgbClr val="3C3C3B"/>
      </a:accent1>
      <a:accent2>
        <a:srgbClr val="BE322E"/>
      </a:accent2>
      <a:accent3>
        <a:srgbClr val="DD6822"/>
      </a:accent3>
      <a:accent4>
        <a:srgbClr val="ECB955"/>
      </a:accent4>
      <a:accent5>
        <a:srgbClr val="458AAA"/>
      </a:accent5>
      <a:accent6>
        <a:srgbClr val="9CA94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MSK">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18D91"/>
      </a:accent4>
      <a:accent5>
        <a:srgbClr val="00D5C4"/>
      </a:accent5>
      <a:accent6>
        <a:srgbClr val="99EEE7"/>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Warm Gray">
      <a:srgbClr val="272524"/>
    </a:custClr>
    <a:custClr name="Blue">
      <a:srgbClr val="0073E0"/>
    </a:custClr>
    <a:custClr name="Teal">
      <a:srgbClr val="018D91"/>
    </a:custClr>
    <a:custClr name="Green">
      <a:srgbClr val="398D26"/>
    </a:custClr>
    <a:custClr name="Orange">
      <a:srgbClr val="E65722"/>
    </a:custClr>
    <a:custClr name="Gold">
      <a:srgbClr val="CC8100"/>
    </a:custClr>
    <a:custClr name="Pink">
      <a:srgbClr val="D40061"/>
    </a:custClr>
    <a:custClr name="Purple">
      <a:srgbClr val="863ECC"/>
    </a:custClr>
    <a:custClr name="Red">
      <a:srgbClr val="F52215"/>
    </a:custClr>
    <a:custClr name="White 1">
      <a:srgbClr val="FFFFFF"/>
    </a:custClr>
    <a:custClr name="Medium Warm Gray">
      <a:srgbClr val="B5B2AD"/>
    </a:custClr>
    <a:custClr name="Medium Blue">
      <a:srgbClr val="70BCFF"/>
    </a:custClr>
    <a:custClr name="Medium Teal">
      <a:srgbClr val="00D5C4"/>
    </a:custClr>
    <a:custClr name="Medium Green">
      <a:srgbClr val="89D11C"/>
    </a:custClr>
    <a:custClr name="Medium Orange">
      <a:srgbClr val="F6802C"/>
    </a:custClr>
    <a:custClr name="Medium Gold">
      <a:srgbClr val="FFBE02"/>
    </a:custClr>
    <a:custClr name="Medium Pink">
      <a:srgbClr val="FF56A6"/>
    </a:custClr>
    <a:custClr name="Medium Purple">
      <a:srgbClr val="DA5EF2"/>
    </a:custClr>
    <a:custClr name="Pale Red">
      <a:srgbClr val="FCE2DC"/>
    </a:custClr>
    <a:custClr name="White 2">
      <a:srgbClr val="FFFFFF"/>
    </a:custClr>
    <a:custClr name="Light Warm Gray">
      <a:srgbClr val="F2EDE6"/>
    </a:custClr>
    <a:custClr name="Light Blue">
      <a:srgbClr val="C3DEFF"/>
    </a:custClr>
    <a:custClr name="Light Teal">
      <a:srgbClr val="99EEE7"/>
    </a:custClr>
    <a:custClr name="Light Green">
      <a:srgbClr val="CFEDA4"/>
    </a:custClr>
    <a:custClr name="Light Orange">
      <a:srgbClr val="FCD2B4"/>
    </a:custClr>
    <a:custClr name="Light Gold">
      <a:srgbClr val="FFE599"/>
    </a:custClr>
    <a:custClr name="Light Pink">
      <a:srgbClr val="FFBBDB"/>
    </a:custClr>
    <a:custClr name="Light Purple">
      <a:srgbClr val="F4BDFF"/>
    </a:custClr>
    <a:custClr name="White 3">
      <a:srgbClr val="FFFFFF"/>
    </a:custClr>
    <a:custClr name="White 4">
      <a:srgbClr val="FFFFFF"/>
    </a:custClr>
    <a:custClr name="Pale Warm Gray">
      <a:srgbClr val="FBF9F7"/>
    </a:custClr>
    <a:custClr name="Pale Blue">
      <a:srgbClr val="F0F7FF"/>
    </a:custClr>
    <a:custClr name="White 5">
      <a:srgbClr val="FFFFFF"/>
    </a:custClr>
    <a:custClr name="Pale Green">
      <a:srgbClr val="EAF9D4"/>
    </a:custClr>
    <a:custClr name="White 6">
      <a:srgbClr val="FFFFFF"/>
    </a:custClr>
    <a:custClr name="Pale Gold">
      <a:srgbClr val="FAF0CD"/>
    </a:custClr>
    <a:custClr name="White 7">
      <a:srgbClr val="FFFFFF"/>
    </a:custClr>
    <a:custClr name="White 8">
      <a:srgbClr val="FFFFFF"/>
    </a:custClr>
    <a:custClr name="White 9">
      <a:srgbClr val="FFFFFF"/>
    </a:custClr>
    <a:custClr name="White 10">
      <a:srgbClr val="FFFFFF"/>
    </a:custClr>
  </a:custClrLst>
  <a:extLst>
    <a:ext uri="{05A4C25C-085E-4340-85A3-A5531E510DB2}">
      <thm15:themeFamily xmlns:thm15="http://schemas.microsoft.com/office/thememl/2012/main" name="Presentation2" id="{C0F03F4A-73A3-F54D-83B1-D9B02FB4AE7A}" vid="{BB61F9CE-6CF1-9A41-BBA1-E56AB58B92B2}"/>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2778cf4fdf2edc489411661d5df5665c">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80f92ed870a13a3584bc0931f452fcf"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8E7136-765E-4BAC-BCCF-AEC2B8CFB9E5}"/>
</file>

<file path=customXml/itemProps2.xml><?xml version="1.0" encoding="utf-8"?>
<ds:datastoreItem xmlns:ds="http://schemas.openxmlformats.org/officeDocument/2006/customXml" ds:itemID="{2E12CB01-1885-47FD-8792-72AEA97FE48B}"/>
</file>

<file path=customXml/itemProps3.xml><?xml version="1.0" encoding="utf-8"?>
<ds:datastoreItem xmlns:ds="http://schemas.openxmlformats.org/officeDocument/2006/customXml" ds:itemID="{F55AA688-DC8C-4634-BBAE-5FD8B7FC950F}"/>
</file>

<file path=docProps/app.xml><?xml version="1.0" encoding="utf-8"?>
<Properties xmlns="http://schemas.openxmlformats.org/officeDocument/2006/extended-properties" xmlns:vt="http://schemas.openxmlformats.org/officeDocument/2006/docPropsVTypes">
  <Template/>
  <TotalTime>65060</TotalTime>
  <Words>15606</Words>
  <Application>Microsoft Macintosh PowerPoint</Application>
  <PresentationFormat>Widescreen</PresentationFormat>
  <Paragraphs>2663</Paragraphs>
  <Slides>184</Slides>
  <Notes>184</Notes>
  <HiddenSlides>0</HiddenSlides>
  <MMClips>0</MMClips>
  <ScaleCrop>false</ScaleCrop>
  <HeadingPairs>
    <vt:vector size="8" baseType="variant">
      <vt:variant>
        <vt:lpstr>Fonts Used</vt:lpstr>
      </vt:variant>
      <vt:variant>
        <vt:i4>22</vt:i4>
      </vt:variant>
      <vt:variant>
        <vt:lpstr>Theme</vt:lpstr>
      </vt:variant>
      <vt:variant>
        <vt:i4>14</vt:i4>
      </vt:variant>
      <vt:variant>
        <vt:lpstr>Embedded OLE Servers</vt:lpstr>
      </vt:variant>
      <vt:variant>
        <vt:i4>1</vt:i4>
      </vt:variant>
      <vt:variant>
        <vt:lpstr>Slide Titles</vt:lpstr>
      </vt:variant>
      <vt:variant>
        <vt:i4>184</vt:i4>
      </vt:variant>
    </vt:vector>
  </HeadingPairs>
  <TitlesOfParts>
    <vt:vector size="221" baseType="lpstr">
      <vt:lpstr>ＭＳ Ｐゴシック</vt:lpstr>
      <vt:lpstr>-apple-system</vt:lpstr>
      <vt:lpstr>acumin-pro</vt:lpstr>
      <vt:lpstr>AdvOTfe809cc4</vt:lpstr>
      <vt:lpstr>Aptos</vt:lpstr>
      <vt:lpstr>Aptos Display</vt:lpstr>
      <vt:lpstr>Arial</vt:lpstr>
      <vt:lpstr>Arial Narrow</vt:lpstr>
      <vt:lpstr>Arial Nova</vt:lpstr>
      <vt:lpstr>Avenir Black</vt:lpstr>
      <vt:lpstr>Avenir Book</vt:lpstr>
      <vt:lpstr>Calibri</vt:lpstr>
      <vt:lpstr>Calibri Light</vt:lpstr>
      <vt:lpstr>Lato</vt:lpstr>
      <vt:lpstr>Proxima Nova Rg</vt:lpstr>
      <vt:lpstr>Symbol</vt:lpstr>
      <vt:lpstr>System Font Regular</vt:lpstr>
      <vt:lpstr>system-ui</vt:lpstr>
      <vt:lpstr>Times</vt:lpstr>
      <vt:lpstr>Times New Roman</vt:lpstr>
      <vt:lpstr>Trebuchet MS</vt:lpstr>
      <vt:lpstr>Wingdings</vt:lpstr>
      <vt:lpstr>1_Default Design</vt:lpstr>
      <vt:lpstr>5_Default Design</vt:lpstr>
      <vt:lpstr>7_Default Design</vt:lpstr>
      <vt:lpstr>2016 Clinical Widescreen Template</vt:lpstr>
      <vt:lpstr>AADI-2022</vt:lpstr>
      <vt:lpstr>DUKE OPTION B INSIDE PAGE</vt:lpstr>
      <vt:lpstr>1_AADI-2022</vt:lpstr>
      <vt:lpstr>Office Theme</vt:lpstr>
      <vt:lpstr>1_Office Theme</vt:lpstr>
      <vt:lpstr>Matrix_Template_Arial_16x9</vt:lpstr>
      <vt:lpstr>1_Matrix_Template_Arial_16x9</vt:lpstr>
      <vt:lpstr>MSK</vt:lpstr>
      <vt:lpstr>2_Office Theme</vt:lpstr>
      <vt:lpstr>4_Default Design</vt:lpstr>
      <vt:lpstr>think-cell Slide</vt:lpstr>
      <vt:lpstr>Consensus or Controversy? Clinical Investigators  Provide Perspectives on the Current and Future Management of Acute Myeloid Leukemia</vt:lpstr>
      <vt:lpstr>Faculty</vt:lpstr>
      <vt:lpstr>Contributing Clinical Investigators</vt:lpstr>
      <vt:lpstr>Dr Erba — Disclosures Faculty</vt:lpstr>
      <vt:lpstr>Dr Fathi — Disclosures Faculty</vt:lpstr>
      <vt:lpstr>Dr Lin — Disclosures Faculty</vt:lpstr>
      <vt:lpstr>Dr Perl — Disclosures Faculty</vt:lpstr>
      <vt:lpstr>Dr Stein — Disclosures Faculty</vt:lpstr>
      <vt:lpstr>Dr Cortes — Disclosures Survey Participant</vt:lpstr>
      <vt:lpstr>Dr DiNardo — Disclosures Survey Participant</vt:lpstr>
      <vt:lpstr>Dr Wang — Disclosures Survey Participant</vt:lpstr>
      <vt:lpstr>Dr Love — Disclosures</vt:lpstr>
      <vt:lpstr>Commercial Support</vt:lpstr>
      <vt:lpstr>PowerPoint Presentation</vt:lpstr>
      <vt:lpstr>Agenda</vt:lpstr>
      <vt:lpstr>Agenda</vt:lpstr>
      <vt:lpstr>Up-Front Therapy for​ Older Patients with​ Acute Myeloid Leukemia</vt:lpstr>
      <vt:lpstr>Treatment decision-making for older patients with AML</vt:lpstr>
      <vt:lpstr>What is OLDER AML?</vt:lpstr>
      <vt:lpstr>Why fitness assessment is important</vt:lpstr>
      <vt:lpstr>How do we assess fitness for intensive therapy?</vt:lpstr>
      <vt:lpstr>Ferrara Criteria</vt:lpstr>
      <vt:lpstr>How should we assess fitness?</vt:lpstr>
      <vt:lpstr>PowerPoint Presentation</vt:lpstr>
      <vt:lpstr>PowerPoint Presentation</vt:lpstr>
      <vt:lpstr>Disease Biology + Fitness to Guide Treatment</vt:lpstr>
      <vt:lpstr>Disease Biology + Fitness to Guide Treatment</vt:lpstr>
      <vt:lpstr>Disease Biology + Fitness to Guide Treatment</vt:lpstr>
      <vt:lpstr>VIALE-A long-term follow-up</vt:lpstr>
      <vt:lpstr>VIALE-A long-term follow-up</vt:lpstr>
      <vt:lpstr>VIALE-A long-term follow-up</vt:lpstr>
      <vt:lpstr>VIALE-A long-term follow-up</vt:lpstr>
      <vt:lpstr>PowerPoint Presentation</vt:lpstr>
      <vt:lpstr>Management of common toxicities</vt:lpstr>
      <vt:lpstr>Phase III ASCERTAIN-AML</vt:lpstr>
      <vt:lpstr>An All-Oral Regimen of Decitabine-Cedazuridine  Plus Venetoclax in Patients With Newly Diagnosed Acute Myeloid Leukemia Ineligible for  Intensive Induction Chemotherapy:  Results From a Phase 2 Cohort of 101 Patients</vt:lpstr>
      <vt:lpstr>ASCERTAIN-V: Methods  Trial Schema: Phase 2 Part B</vt:lpstr>
      <vt:lpstr>ASCERTAIN-V: Results Patient Baseline Characteristics </vt:lpstr>
      <vt:lpstr>ASCERTAIN-V: Results  Pharmacokinetics</vt:lpstr>
      <vt:lpstr>ASCERTAIN-V: Results  Best Overall Response and Duration of Response</vt:lpstr>
      <vt:lpstr>ASCERTAIN-V: Results</vt:lpstr>
      <vt:lpstr>Conclusions </vt:lpstr>
      <vt:lpstr>Investigator  Survey Results</vt:lpstr>
      <vt:lpstr>Regulatory and reimbursement issues aside, what initial treatment would you generally recommend for an 80-year-old patient with AML and no actionable mutations who was not eligible for intensive chemotherapy?</vt:lpstr>
      <vt:lpstr>In general, in what situations, if any, are you partnering oral decitabine (decitabine/cedazuridine) with venetoclax for patients with AML to whom you’ve decided to administer HMA/venetoclax as initial treatment? </vt:lpstr>
      <vt:lpstr>In general, for a patient with AML who is receiving HMA/venetoclax, on how many days do you administer venetoclax during cycle 1 of therapy? In general, for a patient with AML who is receiving HMA/venetoclax, when do you perform the first bone marrow biopsy?</vt:lpstr>
      <vt:lpstr>What is a major toxicity other than cytopenias that you’ve observed in patients with AML receiving an HMA/venetoclax combination?</vt:lpstr>
      <vt:lpstr>In what situations, if any, would you currently offer venetoclax-based first-line therapy to a younger, fit patient with AML?</vt:lpstr>
      <vt:lpstr>What effect, if any, do you expect the plenary presentation of the PARADIGM trial (azacitidine and venetoclax versus conventional induction chemotherapy for fit patients with newly diagnosed AML) will have on current clinical management?</vt:lpstr>
      <vt:lpstr>Agenda</vt:lpstr>
      <vt:lpstr>Selection of Therapy for Younger Patients with AML without a Targetable Mutation; Promising Investigational Strategies</vt:lpstr>
      <vt:lpstr>PowerPoint Presentation</vt:lpstr>
      <vt:lpstr>Marker Negative—how do we define this?!?</vt:lpstr>
      <vt:lpstr>Which AML subsets really need 7&amp;3 alone?</vt:lpstr>
      <vt:lpstr>AML with mutated TP53</vt:lpstr>
      <vt:lpstr>HSCT for Intermediate/Adverse Risk AML</vt:lpstr>
      <vt:lpstr>NCI Precision Medicine Initiative: MyeloMATCH</vt:lpstr>
      <vt:lpstr>PowerPoint Presentation</vt:lpstr>
      <vt:lpstr>Myelomatch “marker negative” studies</vt:lpstr>
      <vt:lpstr>VEN-FLAG-IDA</vt:lpstr>
      <vt:lpstr>VEN-FLAG-IDA – R/R AML</vt:lpstr>
      <vt:lpstr>PowerPoint Presentation</vt:lpstr>
      <vt:lpstr>PowerPoint Presentation</vt:lpstr>
      <vt:lpstr>PowerPoint Presentation</vt:lpstr>
      <vt:lpstr>Pivekimab sunirine (PVEK) in AML</vt:lpstr>
      <vt:lpstr>Pivekimab sunirine (PVEK) in AML</vt:lpstr>
      <vt:lpstr>Pivekimab sunirine (PVEK) with VEN/AZA in ND AML</vt:lpstr>
      <vt:lpstr>PowerPoint Presentation</vt:lpstr>
      <vt:lpstr>Conclusions</vt:lpstr>
      <vt:lpstr>Investigator  Survey Results</vt:lpstr>
      <vt:lpstr>Regulatory and reimbursement issues aside, which initial treatment would you generally recommend for a 35-year-old patient with AML and a TP53 mutation with a variant allele frequency (VAF) of 55% and complex karyotype who was eligible for intensive chemotherapy?</vt:lpstr>
      <vt:lpstr>Regulatory and reimbursement issues aside, what initial treatment would you generally recommend for a 55-year-old patient with intermediate-risk secondary AML and no actionable mutations who was eligible for intensive chemotherapy?</vt:lpstr>
      <vt:lpstr>Would you use venetoclax-based therapy for a younger, fit patient whose disease had relapsed after 7+3 chemotherapy followed by ASCT? If yes, what would you most likely combine with venetoclax? </vt:lpstr>
      <vt:lpstr>What future role do you see for pivekimab sunirine in the management of AML? </vt:lpstr>
      <vt:lpstr>What future role do you see for chimeric antigen receptor T-cell therapy in the management of AML? </vt:lpstr>
      <vt:lpstr>Agenda</vt:lpstr>
      <vt:lpstr>FLT3 Inhibitors for Previously Untreated Acute Myeloid Leukemia</vt:lpstr>
      <vt:lpstr>PowerPoint Presentation</vt:lpstr>
      <vt:lpstr>QuANTUM-First Primary Endpoint: Overall Survival</vt:lpstr>
      <vt:lpstr> </vt:lpstr>
      <vt:lpstr>PowerPoint Presentation</vt:lpstr>
      <vt:lpstr>FLT3-ITD MRD Reduction Predicts Survival Across Therapy</vt:lpstr>
      <vt:lpstr>PowerPoint Presentation</vt:lpstr>
      <vt:lpstr>PowerPoint Presentation</vt:lpstr>
      <vt:lpstr>PowerPoint Presentation</vt:lpstr>
      <vt:lpstr>PowerPoint Presentation</vt:lpstr>
      <vt:lpstr>Phase II Study of AZA/VEN/GILT in ND FLT3m AML:  Response and Rate of FLT3-ITD Negativity Across Treatment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Induction and Consolidation Chemotherapy with  Gilteritinib or Midostaurin</vt:lpstr>
      <vt:lpstr>PrECOG 0905: Induction and Response</vt:lpstr>
      <vt:lpstr>PrECOG 0905: FLT3 Mutation MRD Post-induction</vt:lpstr>
      <vt:lpstr>PowerPoint Presentation</vt:lpstr>
      <vt:lpstr>PowerPoint Presentation</vt:lpstr>
      <vt:lpstr>PowerPoint Presentation</vt:lpstr>
      <vt:lpstr>PowerPoint Presentation</vt:lpstr>
      <vt:lpstr>Investigator  Survey Results</vt:lpstr>
      <vt:lpstr>Regulatory and reimbursement issues aside, which initial treatment would you generally recommend for a 60-year-old patient with AML and a FLT3 mutation who was eligible for intensive chemotherapy?</vt:lpstr>
      <vt:lpstr>Regulatory and reimbursement issues aside, which initial treatment would you generally recommend for an 80-year-old patient with AML and a FLT3 mutation who was not eligible for intensive chemotherapy?</vt:lpstr>
      <vt:lpstr>Based on available evidence, do you believe FLT3 inhibitors are likely to be used for patients without FLT3 mutations in the near future?</vt:lpstr>
      <vt:lpstr>A patient with AML and a FLT3-ITD mutation receives 7+3 chemotherapy and a FLT3 inhibitor, and an MRD assay ordered after the completion of induction therapy is negative. Would you proceed to ASCT? What would be your most likely approach to maintenance therapy? </vt:lpstr>
      <vt:lpstr>Regulatory and reimbursement issues aside, which treatment would you generally recommend next for a 60-year-old patient with AML and a FLT3-ITD mutation who experienced disease progression after 7 + 3 + quizartinib followed by ASCT?</vt:lpstr>
      <vt:lpstr>Regulatory and reimbursement issues aside, which treatment would you generally recommend next for an 80-year-old patient with AML and a FLT3-ITD mutation who experienced disease progression on azacitidine/venetoclax?</vt:lpstr>
      <vt:lpstr>Agenda</vt:lpstr>
      <vt:lpstr>Incorporation of IDH Inhibitors into the  Care of Patients with AML </vt:lpstr>
      <vt:lpstr>AML gets more complex!</vt:lpstr>
      <vt:lpstr>PowerPoint Presentation</vt:lpstr>
      <vt:lpstr>IDH1/2-mutant AML</vt:lpstr>
      <vt:lpstr>PowerPoint Presentation</vt:lpstr>
      <vt:lpstr>PowerPoint Presentation</vt:lpstr>
      <vt:lpstr>Enasidenib –  Survival in R/R AML</vt:lpstr>
      <vt:lpstr>PowerPoint Presentation</vt:lpstr>
      <vt:lpstr>PowerPoint Presentation</vt:lpstr>
      <vt:lpstr>Ivosidenib –  Survival in R/R AML</vt:lpstr>
      <vt:lpstr>PowerPoint Presentation</vt:lpstr>
      <vt:lpstr>IDH-Differentiation Syndrome</vt:lpstr>
      <vt:lpstr>Acquired Resistance to IDH Inhibitors (enasidenib)</vt:lpstr>
      <vt:lpstr>Acquired Resistance to IDH Inhibitors</vt:lpstr>
      <vt:lpstr>Acquired Resistance to Ivosidenib</vt:lpstr>
      <vt:lpstr>PowerPoint Presentation</vt:lpstr>
      <vt:lpstr>Olutasidenib –  Survival in R/R AML</vt:lpstr>
      <vt:lpstr>Olutasidenib: Final 5-Year Results from the Pivotal Cohort — OS by Responder Status</vt:lpstr>
      <vt:lpstr>PowerPoint Presentation</vt:lpstr>
      <vt:lpstr>IDHi Combinations – With 7+3</vt:lpstr>
      <vt:lpstr>Enasidenib + HMA</vt:lpstr>
      <vt:lpstr>Ivosidenib + HMA</vt:lpstr>
      <vt:lpstr>IDHi – AGILE PH3 Clinical Trial in Older patients</vt:lpstr>
      <vt:lpstr>PowerPoint Presentation</vt:lpstr>
      <vt:lpstr>PowerPoint Presentation</vt:lpstr>
      <vt:lpstr>IDHi - Triplet</vt:lpstr>
      <vt:lpstr>How about Maintenance? </vt:lpstr>
      <vt:lpstr>Olutasidenib as Maintenance Therapy in IDH1-Mutated AML</vt:lpstr>
      <vt:lpstr>Conclusions</vt:lpstr>
      <vt:lpstr>Investigator  Survey Results</vt:lpstr>
      <vt:lpstr>Regulatory and reimbursement issues aside, which initial treatment would you generally recommend for an 80-year-old patient with AML and an IDH mutation who was not eligible for intensive chemotherapy?</vt:lpstr>
      <vt:lpstr>Regulatory and reimbursement issues aside, which treatment would you generally recommend next for a 60-year-old patient with AML and an IDH1 mutation who experienced disease progression after 7 + 3 followed by ASCT?</vt:lpstr>
      <vt:lpstr>Regulatory and reimbursement issues aside, which treatment would you generally recommend next for an 80-year-old patient with AML and an IDH1 mutation who experienced disease progression on azacitidine/venetoclax?</vt:lpstr>
      <vt:lpstr>In which situations, if any, would you use an IDH1 inhibitor for a patient with relapsed/refractory IDH1-mutant AML who had previously received an IDH1 inhibitor?</vt:lpstr>
      <vt:lpstr>Based on published research data and your own clinical experience, how would you indirectly compare the global efficacy and tolerability/toxicity of olutasidenib to that of ivosidenib for patients with relapsed/refractory AML and an IDH1 mutation?</vt:lpstr>
      <vt:lpstr>Based on published research data and your own clinical experience, how would you indirectly compare the risk of differentiation syndrome with olutasidenib to that with ivosidenib for patients with relapsed/refractory AML and an IDH1 mutation?</vt:lpstr>
      <vt:lpstr>Agenda</vt:lpstr>
      <vt:lpstr>Menin Inhibitors in Acute Myeloid Leukemia</vt:lpstr>
      <vt:lpstr>PowerPoint Presentation</vt:lpstr>
      <vt:lpstr>PowerPoint Presentation</vt:lpstr>
      <vt:lpstr>PowerPoint Presentation</vt:lpstr>
      <vt:lpstr>AUGMENT-101: Phase 2 Trial of Revumenib  in KMT2Ar or NPM1m R/R AML</vt:lpstr>
      <vt:lpstr>AUGMENT-101: Revumenib KMT2A R/R Acute Leukemia – Demographics</vt:lpstr>
      <vt:lpstr>AUGMENT-101: Revumenib KMT2Ar AML</vt:lpstr>
      <vt:lpstr>AUGMENT-101: Revumenib NPM1 Mutant R/R AML</vt:lpstr>
      <vt:lpstr>ASH 2025: Revumenib</vt:lpstr>
      <vt:lpstr>FDA approves ziftomenib for relapsed or refractory AML with an NPM1 mutation </vt:lpstr>
      <vt:lpstr>KO-MEN-001: Ziftomenib R/R NPM1 Mutant AML – Demographics</vt:lpstr>
      <vt:lpstr>KO-MEN-001: Ziftomenib R/R NPM1 Mutant AML – Response</vt:lpstr>
      <vt:lpstr>Single Agent Menin Inhibitors for Relapsed and  Refractory Acute Leukemia</vt:lpstr>
      <vt:lpstr>Why do Patients Relapse – MEN1 Resistance Mutations</vt:lpstr>
      <vt:lpstr>Menin Inhibitors in Combination with Other Agents</vt:lpstr>
      <vt:lpstr>AZA/VEN/REVUMENIB: STUDY DESIGN</vt:lpstr>
      <vt:lpstr>PowerPoint Presentation</vt:lpstr>
      <vt:lpstr>PowerPoint Presentation</vt:lpstr>
      <vt:lpstr>ASH 2025: Revumenib</vt:lpstr>
      <vt:lpstr>KOMET-007: Ziftomenib Plus 7+3 in NPM1m or KMT2A-r ND AML</vt:lpstr>
      <vt:lpstr>KOMET-007: Ziftomenib in Combination with Aza/Ven in NPM1m or KMT2A-r R/R AML</vt:lpstr>
      <vt:lpstr>ASH 2025: Ziftomenib</vt:lpstr>
      <vt:lpstr>ASH 2025: Ziftomenib</vt:lpstr>
      <vt:lpstr>PowerPoint Presentation</vt:lpstr>
      <vt:lpstr>Phenotypes of Differentiation and Frequency of DS</vt:lpstr>
      <vt:lpstr>Treatment of DS</vt:lpstr>
      <vt:lpstr>Atypical Menin-DS?</vt:lpstr>
      <vt:lpstr>Markedly elevated inflammatory markers with MENINi</vt:lpstr>
      <vt:lpstr>Evidence of hemophagocytosis in leukemia derived histiocytes </vt:lpstr>
      <vt:lpstr>Concluding Thoughts</vt:lpstr>
      <vt:lpstr>Investigator  Survey Results</vt:lpstr>
      <vt:lpstr>Regulatory and reimbursement issues aside, which treatment would you generally recommend next for a 60-year-old patient with AML and a KMT2A rearrangement who experienced disease progression after 7 + 3 followed by ASCT?</vt:lpstr>
      <vt:lpstr>Regulatory and reimbursement issues aside, which treatment would you generally recommend next for an 80-year-old patient with AML and a KMT2A rearrangement who experienced disease progression on azacitidine/venetoclax?</vt:lpstr>
      <vt:lpstr>Regulatory and reimbursement issues aside, which treatment would you generally recommend next for a 60-year-old patient with AML and an NPM1 mutation who experienced disease progression after 7 + 3 followed by ASCT?</vt:lpstr>
      <vt:lpstr>Regulatory and reimbursement issues aside, which treatment would you generally recommend next for an 80-year-old patient with AML and an NPM1 mutation who experienced disease progression on azacitidine/venetoclax?</vt:lpstr>
      <vt:lpstr>Based on published research data and your own clinical experience, how would you indirectly compare the global efficacy and tolerability/toxicity of the available and investigational menin inhibitors for relapsed/refractory AML with an NPM1 mutation?</vt:lpstr>
      <vt:lpstr>Based on published research data and your own clinical experience, how would you indirectly compare the risk of differentiation syndrome with the available and investigational menin inhibitors for relapsed/refractory AML?</vt:lpstr>
      <vt:lpstr>Have you observed HLH-like syndrome in a patient with AML who was receiving a menin inhibitor?  </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G Rendina</cp:lastModifiedBy>
  <cp:revision>7855</cp:revision>
  <cp:lastPrinted>2020-08-04T16:05:31Z</cp:lastPrinted>
  <dcterms:created xsi:type="dcterms:W3CDTF">2013-03-19T19:50:02Z</dcterms:created>
  <dcterms:modified xsi:type="dcterms:W3CDTF">2025-12-22T21:32:04Z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y fmtid="{D5CDD505-2E9C-101B-9397-08002B2CF9AE}" pid="4" name="MediaServiceImageTags">
    <vt:lpwstr/>
  </property>
</Properties>
</file>