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2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9" r:id="rId3"/>
    <p:sldId id="260" r:id="rId4"/>
    <p:sldId id="2147483636" r:id="rId5"/>
    <p:sldId id="258" r:id="rId6"/>
    <p:sldId id="2147483647" r:id="rId7"/>
    <p:sldId id="257" r:id="rId8"/>
    <p:sldId id="264" r:id="rId9"/>
    <p:sldId id="265" r:id="rId10"/>
    <p:sldId id="262" r:id="rId11"/>
    <p:sldId id="261" r:id="rId12"/>
    <p:sldId id="266" r:id="rId13"/>
    <p:sldId id="279" r:id="rId14"/>
    <p:sldId id="2147483642" r:id="rId15"/>
    <p:sldId id="2147474972" r:id="rId16"/>
    <p:sldId id="2147474962" r:id="rId17"/>
    <p:sldId id="4504" r:id="rId18"/>
    <p:sldId id="2147474967" r:id="rId19"/>
    <p:sldId id="2147474997" r:id="rId20"/>
    <p:sldId id="2147474995" r:id="rId21"/>
    <p:sldId id="267" r:id="rId22"/>
    <p:sldId id="268" r:id="rId23"/>
    <p:sldId id="263" r:id="rId24"/>
    <p:sldId id="270" r:id="rId25"/>
    <p:sldId id="4524" r:id="rId26"/>
    <p:sldId id="2147483643" r:id="rId27"/>
    <p:sldId id="269" r:id="rId28"/>
    <p:sldId id="272" r:id="rId29"/>
    <p:sldId id="2147483640" r:id="rId30"/>
    <p:sldId id="271" r:id="rId31"/>
    <p:sldId id="278" r:id="rId32"/>
  </p:sldIdLst>
  <p:sldSz cx="12192000" cy="6858000"/>
  <p:notesSz cx="6858000" cy="9144000"/>
  <p:defaultTextStyle>
    <a:defPPr>
      <a:defRPr lang="en-US"/>
    </a:defPPr>
    <a:lvl1pPr marL="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9D882-6B35-A3AE-66A5-0EC6BA9EC3AF}" name="Katie Campbell" initials="KC" userId="S::kcampbell@gog.org::bbd4b55d-19db-4ca0-baea-8aff00acd950" providerId="AD"/>
  <p188:author id="{6FB6A9A8-4D9F-6AEC-7416-20E0B48BC923}" name="Angeles Secord, M.D." initials="AS" userId="S::secor002@duke.edu::389e53de-6ea9-4793-b976-158298fbc67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E79"/>
    <a:srgbClr val="FF2F92"/>
    <a:srgbClr val="000000"/>
    <a:srgbClr val="00FB92"/>
    <a:srgbClr val="011893"/>
    <a:srgbClr val="7A81FF"/>
    <a:srgbClr val="00FDFF"/>
    <a:srgbClr val="3C93A7"/>
    <a:srgbClr val="005A8E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8" autoAdjust="0"/>
    <p:restoredTop sz="86781"/>
  </p:normalViewPr>
  <p:slideViewPr>
    <p:cSldViewPr snapToGrid="0" snapToObjects="1">
      <p:cViewPr varScale="1">
        <p:scale>
          <a:sx n="105" d="100"/>
          <a:sy n="105" d="100"/>
        </p:scale>
        <p:origin x="1272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-10638"/>
    </p:cViewPr>
  </p:sorterViewPr>
  <p:notesViewPr>
    <p:cSldViewPr snapToGrid="0" snapToObjects="1">
      <p:cViewPr varScale="1">
        <p:scale>
          <a:sx n="62" d="100"/>
          <a:sy n="62" d="100"/>
        </p:scale>
        <p:origin x="-1742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A1AB2-2C8A-4567-8C12-210B0B00697F}" type="datetimeFigureOut">
              <a:rPr lang="en-US" smtClean="0"/>
              <a:pPr/>
              <a:t>2/18/26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6660F-A865-4B78-BD70-177A425A50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627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CCB26-841F-4E88-8041-0CF88656636C}" type="datetimeFigureOut">
              <a:rPr lang="en-US" smtClean="0"/>
              <a:pPr/>
              <a:t>2/18/26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EB320-143A-4CC5-8CAC-62915E6E29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744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6AEF-5CD3-3C46-A709-EE017454C9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526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0F022-0769-393F-7CF0-24CF7E75F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52D504-F4E1-1B9F-FC71-85E8A6A6AE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EFBD17-AE5C-0314-F4B4-01E6361703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3977AE-1AF5-7FE1-80A0-AAFA002A17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667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F6206-0482-8363-849D-2A02AD0FC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CED4C9-A70F-C00F-B0BD-F88CF4305B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C613EC-42DB-662E-8A88-EAEEA95B2F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AD5FF2-51F6-826F-1626-73D62308B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410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08FDF-58AE-0773-D014-E6B7FECAC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7E9567-9AFE-2E40-9298-4470E04AC6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2C8AC8-241F-96E7-57CB-9489BC37FC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3EC346-C616-0A9E-4C5D-FFE871C68F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37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90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93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E09A9-92B1-4A6C-D46E-92C2CBF9F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7E0FE3-32D4-F532-5719-6ABD173D78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F5D94A-1832-30AD-B2FB-983E3EE47F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BC9A93-355E-C8C4-894D-FB64553265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6AEF-5CD3-3C46-A709-EE017454C9A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46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6AEF-5CD3-3C46-A709-EE017454C9A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05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965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90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62C3F-C7D0-02EF-01F2-C0941C643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6B7A6F-A1A4-3155-B6C2-E060060053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43945-C9F1-CA9F-2A5D-1CC93EB62A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A0598D-9906-7C1D-E155-4FDD8CF6C4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70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9781-AC3C-B46D-7270-7E892DCF3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4A1621-5419-1238-ACEC-E1930B3F96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E4EBAA-F937-3CA4-2CBA-C2580AAA78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A87642-149F-D81A-F09A-47F7BEB000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EB320-143A-4CC5-8CAC-62915E6E2912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530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60D6D8A-31DC-BCB6-43C3-061AD2550B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C8D1F7-3B27-F5EA-2B18-1578CF994A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6" y="0"/>
            <a:ext cx="121856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62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2192944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0" y="2192944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9600" y="1489540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06995" y="1489540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1B3FDA3-8747-0B4B-962D-6AA6290D8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rgbClr val="3C93A7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97338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99E0C4-358C-864A-A449-7A21861776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rgbClr val="3C93A7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876488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155218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2244958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E3F293B-0004-0E4F-A6F5-C0E4C68CD3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5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1488416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9FE0A-5F11-2A46-B0D0-9F91B46BB8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F60E0E-6DCA-1F48-B821-DEAE37EAAE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AFAC4-AF90-C242-B9BE-E443DB41D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22ACB-54D2-104C-98C8-41B045E73E77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9C0A0E-3300-4C40-A105-E46B8ADE2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C8312A-8875-514D-AD0C-F460B5449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0EA5-98F8-D04D-A5EA-D12C7254D8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928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F5FB6-4FFF-B7CD-12E7-1461A09FD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A90BE-0AD7-17B0-18D1-6369361F49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F4DE2-765B-0FD7-945F-D425929F9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C5B0C-5A22-A14D-8607-20C6817B8B4A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48223-64A9-CF41-BCA7-4026C2918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1A261-482C-7853-9570-3B614CAF0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8E5E-A24B-2149-9BF8-3E9E16E65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343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0609FE5-2F18-684C-97F3-2F85F052DB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62421"/>
            <a:ext cx="7026227" cy="281355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8D33231-DDA2-F510-CC67-07A82EFA73D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ED7BAB-7AC3-3124-53B4-F849CF7BF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52142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9967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7" name="Subtitle 3"/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3"/>
            <a:ext cx="109728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rgbClr val="3C93A7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1"/>
            <a:ext cx="109728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</p:spTree>
    <p:extLst>
      <p:ext uri="{BB962C8B-B14F-4D97-AF65-F5344CB8AC3E}">
        <p14:creationId xmlns:p14="http://schemas.microsoft.com/office/powerpoint/2010/main" val="2206988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5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7" name="Subtitle 3"/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3"/>
            <a:ext cx="109728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rgbClr val="3C93A7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1"/>
            <a:ext cx="109728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</p:spTree>
    <p:extLst>
      <p:ext uri="{BB962C8B-B14F-4D97-AF65-F5344CB8AC3E}">
        <p14:creationId xmlns:p14="http://schemas.microsoft.com/office/powerpoint/2010/main" val="277016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E321908-BCD4-084E-A597-B013FA49FD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5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40908CA3-178D-4D48-9A72-979D8523679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3"/>
            <a:ext cx="42672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rgbClr val="3C93A7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F4337D6-1B44-6A4D-AF57-FA4922F87F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1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EE12EEE7-81E6-CB4B-9AAC-C1242B4C7C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0148" y="5562601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DAF0F2D-C054-D248-AD92-E8EC08ACE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80148" y="5130800"/>
            <a:ext cx="4267200" cy="431800"/>
          </a:xfrm>
          <a:prstGeom prst="rect">
            <a:avLst/>
          </a:prstGeom>
        </p:spPr>
        <p:txBody>
          <a:bodyPr wrap="none"/>
          <a:lstStyle>
            <a:lvl1pPr marL="0" indent="0">
              <a:buNone/>
              <a:defRPr b="1">
                <a:solidFill>
                  <a:srgbClr val="3C93A7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</p:spTree>
    <p:extLst>
      <p:ext uri="{BB962C8B-B14F-4D97-AF65-F5344CB8AC3E}">
        <p14:creationId xmlns:p14="http://schemas.microsoft.com/office/powerpoint/2010/main" val="3300566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6BAD266-8AD5-EC4A-851F-2390BE4DDC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5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6" name="Subtitle 3">
            <a:extLst>
              <a:ext uri="{FF2B5EF4-FFF2-40B4-BE49-F238E27FC236}">
                <a16:creationId xmlns:a16="http://schemas.microsoft.com/office/drawing/2014/main" id="{07559C55-590A-074C-8F05-A6281154FE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3"/>
            <a:ext cx="10972800" cy="96450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solidFill>
                  <a:srgbClr val="3C93A7"/>
                </a:solidFill>
              </a:defRPr>
            </a:lvl1pPr>
          </a:lstStyle>
          <a:p>
            <a:r>
              <a:rPr lang="en-US" dirty="0"/>
              <a:t>Subtext.</a:t>
            </a:r>
          </a:p>
        </p:txBody>
      </p:sp>
    </p:spTree>
    <p:extLst>
      <p:ext uri="{BB962C8B-B14F-4D97-AF65-F5344CB8AC3E}">
        <p14:creationId xmlns:p14="http://schemas.microsoft.com/office/powerpoint/2010/main" val="1488605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6BAD266-8AD5-EC4A-851F-2390BE4DDC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5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Header</a:t>
            </a:r>
          </a:p>
        </p:txBody>
      </p:sp>
    </p:spTree>
    <p:extLst>
      <p:ext uri="{BB962C8B-B14F-4D97-AF65-F5344CB8AC3E}">
        <p14:creationId xmlns:p14="http://schemas.microsoft.com/office/powerpoint/2010/main" val="2949591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20858"/>
            <a:ext cx="10972800" cy="46857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88168C-A2A7-6847-8EE9-F5D27E260C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02903" y="136661"/>
            <a:ext cx="9112579" cy="699351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Disclosures</a:t>
            </a:r>
          </a:p>
        </p:txBody>
      </p:sp>
    </p:spTree>
    <p:extLst>
      <p:ext uri="{BB962C8B-B14F-4D97-AF65-F5344CB8AC3E}">
        <p14:creationId xmlns:p14="http://schemas.microsoft.com/office/powerpoint/2010/main" val="465812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88168C-A2A7-6847-8EE9-F5D27E260C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rgbClr val="3C93A7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46108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rgbClr val="3C93A7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2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0" y="1566752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9628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1" r:id="rId2"/>
    <p:sldLayoutId id="2147483835" r:id="rId3"/>
    <p:sldLayoutId id="2147483830" r:id="rId4"/>
    <p:sldLayoutId id="2147483829" r:id="rId5"/>
    <p:sldLayoutId id="2147483838" r:id="rId6"/>
    <p:sldLayoutId id="2147483837" r:id="rId7"/>
    <p:sldLayoutId id="2147483817" r:id="rId8"/>
    <p:sldLayoutId id="2147483820" r:id="rId9"/>
    <p:sldLayoutId id="2147483821" r:id="rId10"/>
    <p:sldLayoutId id="2147483822" r:id="rId11"/>
    <p:sldLayoutId id="2147483828" r:id="rId12"/>
    <p:sldLayoutId id="2147483827" r:id="rId13"/>
    <p:sldLayoutId id="2147483833" r:id="rId14"/>
    <p:sldLayoutId id="2147483888" r:id="rId15"/>
    <p:sldLayoutId id="2147483890" r:id="rId16"/>
    <p:sldLayoutId id="2147483891" r:id="rId17"/>
  </p:sldLayoutIdLst>
  <p:txStyles>
    <p:titleStyle>
      <a:lvl1pPr algn="l" defTabSz="457189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2">
              <a:lumMod val="75000"/>
            </a:schemeClr>
          </a:solidFill>
          <a:latin typeface="+mj-lt"/>
          <a:ea typeface="+mj-ea"/>
          <a:cs typeface="Adobe Garamond Pro"/>
        </a:defRPr>
      </a:lvl1pPr>
    </p:titleStyle>
    <p:bodyStyle>
      <a:lvl1pPr marL="342891" indent="-342891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2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microsoft.com/office/2007/relationships/hdphoto" Target="../media/hdphoto23.wdp"/><Relationship Id="rId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24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4.png"/><Relationship Id="rId7" Type="http://schemas.microsoft.com/office/2007/relationships/hdphoto" Target="../media/hdphoto26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4.png"/><Relationship Id="rId5" Type="http://schemas.microsoft.com/office/2007/relationships/hdphoto" Target="../media/hdphoto25.wdp"/><Relationship Id="rId10" Type="http://schemas.microsoft.com/office/2007/relationships/hdphoto" Target="../media/hdphoto27.wdp"/><Relationship Id="rId4" Type="http://schemas.openxmlformats.org/officeDocument/2006/relationships/image" Target="../media/image63.png"/><Relationship Id="rId9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3" Type="http://schemas.openxmlformats.org/officeDocument/2006/relationships/image" Target="../media/image4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8.png"/><Relationship Id="rId5" Type="http://schemas.microsoft.com/office/2007/relationships/hdphoto" Target="../media/hdphoto28.wdp"/><Relationship Id="rId10" Type="http://schemas.microsoft.com/office/2007/relationships/hdphoto" Target="../media/hdphoto30.wdp"/><Relationship Id="rId4" Type="http://schemas.openxmlformats.org/officeDocument/2006/relationships/image" Target="../media/image67.png"/><Relationship Id="rId9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4.png"/><Relationship Id="rId7" Type="http://schemas.microsoft.com/office/2007/relationships/hdphoto" Target="../media/hdphoto3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3.png"/><Relationship Id="rId11" Type="http://schemas.microsoft.com/office/2007/relationships/hdphoto" Target="../media/hdphoto34.wdp"/><Relationship Id="rId5" Type="http://schemas.microsoft.com/office/2007/relationships/hdphoto" Target="../media/hdphoto31.wdp"/><Relationship Id="rId10" Type="http://schemas.openxmlformats.org/officeDocument/2006/relationships/image" Target="../media/image75.png"/><Relationship Id="rId4" Type="http://schemas.openxmlformats.org/officeDocument/2006/relationships/image" Target="../media/image72.png"/><Relationship Id="rId9" Type="http://schemas.microsoft.com/office/2007/relationships/hdphoto" Target="../media/hdphoto3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4.png"/><Relationship Id="rId7" Type="http://schemas.microsoft.com/office/2007/relationships/hdphoto" Target="../media/hdphoto36.wdp"/><Relationship Id="rId12" Type="http://schemas.openxmlformats.org/officeDocument/2006/relationships/image" Target="../media/image8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8.png"/><Relationship Id="rId11" Type="http://schemas.openxmlformats.org/officeDocument/2006/relationships/image" Target="../media/image82.png"/><Relationship Id="rId5" Type="http://schemas.microsoft.com/office/2007/relationships/hdphoto" Target="../media/hdphoto35.wdp"/><Relationship Id="rId10" Type="http://schemas.openxmlformats.org/officeDocument/2006/relationships/image" Target="../media/image81.png"/><Relationship Id="rId4" Type="http://schemas.openxmlformats.org/officeDocument/2006/relationships/image" Target="../media/image77.png"/><Relationship Id="rId9" Type="http://schemas.openxmlformats.org/officeDocument/2006/relationships/image" Target="../media/image8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5" Type="http://schemas.microsoft.com/office/2007/relationships/hdphoto" Target="../media/hdphoto37.wdp"/><Relationship Id="rId4" Type="http://schemas.openxmlformats.org/officeDocument/2006/relationships/image" Target="../media/image8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40.wdp"/><Relationship Id="rId3" Type="http://schemas.microsoft.com/office/2007/relationships/hdphoto" Target="../media/hdphoto38.wdp"/><Relationship Id="rId7" Type="http://schemas.openxmlformats.org/officeDocument/2006/relationships/image" Target="../media/image91.png"/><Relationship Id="rId12" Type="http://schemas.openxmlformats.org/officeDocument/2006/relationships/image" Target="../media/image4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Relationship Id="rId6" Type="http://schemas.microsoft.com/office/2007/relationships/hdphoto" Target="../media/hdphoto39.wdp"/><Relationship Id="rId11" Type="http://schemas.openxmlformats.org/officeDocument/2006/relationships/image" Target="../media/image94.png"/><Relationship Id="rId5" Type="http://schemas.openxmlformats.org/officeDocument/2006/relationships/image" Target="../media/image90.png"/><Relationship Id="rId10" Type="http://schemas.openxmlformats.org/officeDocument/2006/relationships/image" Target="../media/image93.png"/><Relationship Id="rId4" Type="http://schemas.openxmlformats.org/officeDocument/2006/relationships/image" Target="../media/image89.png"/><Relationship Id="rId9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41.wdp"/><Relationship Id="rId4" Type="http://schemas.openxmlformats.org/officeDocument/2006/relationships/image" Target="../media/image97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43.wdp"/><Relationship Id="rId3" Type="http://schemas.openxmlformats.org/officeDocument/2006/relationships/image" Target="../media/image4.png"/><Relationship Id="rId7" Type="http://schemas.openxmlformats.org/officeDocument/2006/relationships/image" Target="../media/image100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6.xml"/><Relationship Id="rId6" Type="http://schemas.microsoft.com/office/2007/relationships/hdphoto" Target="../media/hdphoto42.wdp"/><Relationship Id="rId11" Type="http://schemas.openxmlformats.org/officeDocument/2006/relationships/image" Target="../media/image102.png"/><Relationship Id="rId5" Type="http://schemas.openxmlformats.org/officeDocument/2006/relationships/image" Target="../media/image99.png"/><Relationship Id="rId10" Type="http://schemas.microsoft.com/office/2007/relationships/hdphoto" Target="../media/hdphoto44.wdp"/><Relationship Id="rId4" Type="http://schemas.openxmlformats.org/officeDocument/2006/relationships/image" Target="../media/image98.png"/><Relationship Id="rId9" Type="http://schemas.openxmlformats.org/officeDocument/2006/relationships/image" Target="../media/image10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18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12" Type="http://schemas.microsoft.com/office/2007/relationships/hdphoto" Target="../media/hdphoto4.wdp"/><Relationship Id="rId17" Type="http://schemas.microsoft.com/office/2007/relationships/hdphoto" Target="../media/hdphoto6.wdp"/><Relationship Id="rId2" Type="http://schemas.openxmlformats.org/officeDocument/2006/relationships/image" Target="../media/image4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6.xml"/><Relationship Id="rId6" Type="http://schemas.microsoft.com/office/2007/relationships/hdphoto" Target="../media/hdphoto3.wdp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5" Type="http://schemas.microsoft.com/office/2007/relationships/hdphoto" Target="../media/hdphoto5.wdp"/><Relationship Id="rId10" Type="http://schemas.openxmlformats.org/officeDocument/2006/relationships/image" Target="../media/image27.png"/><Relationship Id="rId19" Type="http://schemas.microsoft.com/office/2007/relationships/hdphoto" Target="../media/hdphoto7.wdp"/><Relationship Id="rId4" Type="http://schemas.microsoft.com/office/2007/relationships/hdphoto" Target="../media/hdphoto2.wdp"/><Relationship Id="rId9" Type="http://schemas.openxmlformats.org/officeDocument/2006/relationships/image" Target="../media/image26.png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18" Type="http://schemas.openxmlformats.org/officeDocument/2006/relationships/image" Target="../media/image39.png"/><Relationship Id="rId3" Type="http://schemas.openxmlformats.org/officeDocument/2006/relationships/image" Target="../media/image33.png"/><Relationship Id="rId7" Type="http://schemas.microsoft.com/office/2007/relationships/hdphoto" Target="../media/hdphoto9.wdp"/><Relationship Id="rId12" Type="http://schemas.microsoft.com/office/2007/relationships/hdphoto" Target="../media/hdphoto10.wdp"/><Relationship Id="rId17" Type="http://schemas.microsoft.com/office/2007/relationships/hdphoto" Target="../media/hdphoto12.wdp"/><Relationship Id="rId2" Type="http://schemas.openxmlformats.org/officeDocument/2006/relationships/image" Target="../media/image4.pn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5.png"/><Relationship Id="rId11" Type="http://schemas.openxmlformats.org/officeDocument/2006/relationships/image" Target="../media/image36.png"/><Relationship Id="rId5" Type="http://schemas.microsoft.com/office/2007/relationships/hdphoto" Target="../media/hdphoto8.wdp"/><Relationship Id="rId15" Type="http://schemas.microsoft.com/office/2007/relationships/hdphoto" Target="../media/hdphoto11.wdp"/><Relationship Id="rId10" Type="http://schemas.openxmlformats.org/officeDocument/2006/relationships/image" Target="../media/image27.png"/><Relationship Id="rId19" Type="http://schemas.microsoft.com/office/2007/relationships/hdphoto" Target="../media/hdphoto13.wdp"/><Relationship Id="rId4" Type="http://schemas.openxmlformats.org/officeDocument/2006/relationships/image" Target="../media/image34.png"/><Relationship Id="rId9" Type="http://schemas.openxmlformats.org/officeDocument/2006/relationships/image" Target="../media/image26.png"/><Relationship Id="rId1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6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12" Type="http://schemas.microsoft.com/office/2007/relationships/hdphoto" Target="../media/hdphoto16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microsoft.com/office/2007/relationships/hdphoto" Target="../media/hdphoto14.wdp"/><Relationship Id="rId11" Type="http://schemas.openxmlformats.org/officeDocument/2006/relationships/image" Target="../media/image45.png"/><Relationship Id="rId5" Type="http://schemas.openxmlformats.org/officeDocument/2006/relationships/image" Target="../media/image41.png"/><Relationship Id="rId15" Type="http://schemas.openxmlformats.org/officeDocument/2006/relationships/image" Target="../media/image47.png"/><Relationship Id="rId10" Type="http://schemas.openxmlformats.org/officeDocument/2006/relationships/image" Target="../media/image44.png"/><Relationship Id="rId4" Type="http://schemas.openxmlformats.org/officeDocument/2006/relationships/image" Target="../media/image4.png"/><Relationship Id="rId9" Type="http://schemas.microsoft.com/office/2007/relationships/hdphoto" Target="../media/hdphoto15.wdp"/><Relationship Id="rId14" Type="http://schemas.microsoft.com/office/2007/relationships/hdphoto" Target="../media/hdphoto17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microsoft.com/office/2007/relationships/hdphoto" Target="../media/hdphoto19.wdp"/><Relationship Id="rId12" Type="http://schemas.microsoft.com/office/2007/relationships/hdphoto" Target="../media/hdphoto2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0.png"/><Relationship Id="rId11" Type="http://schemas.openxmlformats.org/officeDocument/2006/relationships/image" Target="../media/image53.png"/><Relationship Id="rId5" Type="http://schemas.openxmlformats.org/officeDocument/2006/relationships/image" Target="../media/image49.png"/><Relationship Id="rId10" Type="http://schemas.microsoft.com/office/2007/relationships/hdphoto" Target="../media/hdphoto20.wdp"/><Relationship Id="rId4" Type="http://schemas.microsoft.com/office/2007/relationships/hdphoto" Target="../media/hdphoto18.wdp"/><Relationship Id="rId9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4970187-DB7A-F5F1-FF8A-EC4B73B4D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61366"/>
            <a:ext cx="11869271" cy="6508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2F8A47-E920-41EC-4DFD-0716532463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2375" y="1041400"/>
            <a:ext cx="9980162" cy="2387600"/>
          </a:xfrm>
        </p:spPr>
        <p:txBody>
          <a:bodyPr>
            <a:no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Year in Review:</a:t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en-US" sz="4400" b="1" dirty="0">
                <a:solidFill>
                  <a:schemeClr val="bg1"/>
                </a:solidFill>
              </a:rPr>
              <a:t>Current Management of Newly Diagnosed and Relapsed/Refractory Ovarian Cancer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FC3BA-DFF0-90B4-868D-BA87905D71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456" y="3695555"/>
            <a:ext cx="9144000" cy="16557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Angeles Alvarez Secord, MD, </a:t>
            </a:r>
            <a:r>
              <a:rPr lang="en-US" dirty="0" err="1">
                <a:solidFill>
                  <a:schemeClr val="bg1"/>
                </a:solidFill>
              </a:rPr>
              <a:t>MHSc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Director, Gynecologic Oncology Clinical Trials</a:t>
            </a:r>
          </a:p>
          <a:p>
            <a:r>
              <a:rPr lang="en-US" dirty="0">
                <a:solidFill>
                  <a:schemeClr val="bg1"/>
                </a:solidFill>
              </a:rPr>
              <a:t>Division of Gynecologic Oncology, Department Ob/Gyn</a:t>
            </a:r>
          </a:p>
          <a:p>
            <a:r>
              <a:rPr lang="en-US" dirty="0">
                <a:solidFill>
                  <a:schemeClr val="bg1"/>
                </a:solidFill>
              </a:rPr>
              <a:t>Duke Cancer Institute</a:t>
            </a:r>
          </a:p>
        </p:txBody>
      </p:sp>
    </p:spTree>
    <p:extLst>
      <p:ext uri="{BB962C8B-B14F-4D97-AF65-F5344CB8AC3E}">
        <p14:creationId xmlns:p14="http://schemas.microsoft.com/office/powerpoint/2010/main" val="1160588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532C1-93D4-C1A9-24F2-EC3D805A5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C79BE4-4A00-F03D-A45D-C697C038A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F8D6CC-37C6-31D6-3DD1-361577C25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517" y="24144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NCCN Guidelines V3.2025 Ovarian/FT/PP Cancer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A429A-B57A-F094-45D6-EDDB77FD37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6667" y="621672"/>
            <a:ext cx="7535333" cy="473936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Maintenance Therapy – to </a:t>
            </a:r>
            <a:r>
              <a:rPr lang="en-US" b="1" dirty="0" err="1">
                <a:solidFill>
                  <a:schemeClr val="bg1"/>
                </a:solidFill>
              </a:rPr>
              <a:t>PARPi</a:t>
            </a:r>
            <a:r>
              <a:rPr lang="en-US" b="1" dirty="0">
                <a:solidFill>
                  <a:schemeClr val="bg1"/>
                </a:solidFill>
              </a:rPr>
              <a:t> or </a:t>
            </a:r>
            <a:r>
              <a:rPr lang="en-US" b="1" dirty="0">
                <a:solidFill>
                  <a:srgbClr val="FF0000"/>
                </a:solidFill>
              </a:rPr>
              <a:t>not</a:t>
            </a:r>
            <a:r>
              <a:rPr lang="en-US" b="1" dirty="0">
                <a:solidFill>
                  <a:schemeClr val="bg1"/>
                </a:solidFill>
              </a:rPr>
              <a:t> to </a:t>
            </a:r>
            <a:r>
              <a:rPr lang="en-US" b="1" dirty="0" err="1">
                <a:solidFill>
                  <a:schemeClr val="bg1"/>
                </a:solidFill>
              </a:rPr>
              <a:t>PARPi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C45F81E-B2C9-917C-5CC1-3BB5884461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5459" y="1219203"/>
            <a:ext cx="11292541" cy="542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061BE81-7385-CDCB-11C3-A95160734980}"/>
              </a:ext>
            </a:extLst>
          </p:cNvPr>
          <p:cNvSpPr txBox="1"/>
          <p:nvPr/>
        </p:nvSpPr>
        <p:spPr>
          <a:xfrm>
            <a:off x="0" y="6423487"/>
            <a:ext cx="5510932" cy="3796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67" dirty="0" err="1"/>
              <a:t>PARPi</a:t>
            </a:r>
            <a:r>
              <a:rPr lang="en-US" sz="1867" dirty="0"/>
              <a:t> Maintenance Adopted from NCCN V3.2025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D8BDCD-894D-D81E-00FE-35B0258F54A7}"/>
              </a:ext>
            </a:extLst>
          </p:cNvPr>
          <p:cNvSpPr txBox="1"/>
          <p:nvPr/>
        </p:nvSpPr>
        <p:spPr>
          <a:xfrm>
            <a:off x="8940800" y="6318365"/>
            <a:ext cx="2997200" cy="297454"/>
          </a:xfrm>
          <a:prstGeom prst="rect">
            <a:avLst/>
          </a:prstGeom>
          <a:noFill/>
          <a:ln>
            <a:solidFill>
              <a:srgbClr val="011893"/>
            </a:solidFill>
          </a:ln>
        </p:spPr>
        <p:txBody>
          <a:bodyPr wrap="square" rtlCol="0">
            <a:spAutoFit/>
          </a:bodyPr>
          <a:lstStyle/>
          <a:p>
            <a:r>
              <a:rPr lang="en-US" sz="1333" dirty="0"/>
              <a:t>X: No definite evidence of disease</a:t>
            </a:r>
          </a:p>
        </p:txBody>
      </p:sp>
    </p:spTree>
    <p:extLst>
      <p:ext uri="{BB962C8B-B14F-4D97-AF65-F5344CB8AC3E}">
        <p14:creationId xmlns:p14="http://schemas.microsoft.com/office/powerpoint/2010/main" val="2387247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2AE40-3C94-4F23-4A89-377AB7180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309C12-2A04-C39E-EEDE-1248F17B3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5DAD28-6C01-1D9F-F3F2-0A3775790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517" y="24144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FDA Indications </a:t>
            </a:r>
            <a:r>
              <a:rPr lang="en-US" dirty="0" err="1">
                <a:solidFill>
                  <a:schemeClr val="bg1"/>
                </a:solidFill>
              </a:rPr>
              <a:t>PARPi</a:t>
            </a:r>
            <a:r>
              <a:rPr lang="en-US" dirty="0">
                <a:solidFill>
                  <a:schemeClr val="bg1"/>
                </a:solidFill>
              </a:rPr>
              <a:t> in Epithelial Ovarian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0CCC15-B7F2-6874-56E3-4736F36A1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0534" y="638804"/>
            <a:ext cx="7450665" cy="473936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Maintenance Therapy – to </a:t>
            </a:r>
            <a:r>
              <a:rPr lang="en-US" b="1" dirty="0" err="1">
                <a:solidFill>
                  <a:schemeClr val="bg1"/>
                </a:solidFill>
              </a:rPr>
              <a:t>PARPi</a:t>
            </a:r>
            <a:r>
              <a:rPr lang="en-US" b="1" dirty="0">
                <a:solidFill>
                  <a:schemeClr val="bg1"/>
                </a:solidFill>
              </a:rPr>
              <a:t> or </a:t>
            </a:r>
            <a:r>
              <a:rPr lang="en-US" b="1" dirty="0">
                <a:solidFill>
                  <a:srgbClr val="FF0000"/>
                </a:solidFill>
              </a:rPr>
              <a:t>not</a:t>
            </a:r>
            <a:r>
              <a:rPr lang="en-US" b="1" dirty="0">
                <a:solidFill>
                  <a:schemeClr val="bg1"/>
                </a:solidFill>
              </a:rPr>
              <a:t> to </a:t>
            </a:r>
            <a:r>
              <a:rPr lang="en-US" b="1" dirty="0" err="1">
                <a:solidFill>
                  <a:schemeClr val="bg1"/>
                </a:solidFill>
              </a:rPr>
              <a:t>PARPi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9498A2-103B-3051-04BE-C4FA27C873F8}"/>
              </a:ext>
            </a:extLst>
          </p:cNvPr>
          <p:cNvSpPr txBox="1"/>
          <p:nvPr/>
        </p:nvSpPr>
        <p:spPr>
          <a:xfrm>
            <a:off x="6066863" y="1349707"/>
            <a:ext cx="5960533" cy="3374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133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Niraparib FDA indications</a:t>
            </a:r>
            <a:r>
              <a:rPr lang="en-US" sz="21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None/>
            </a:pPr>
            <a:r>
              <a:rPr lang="en-US" sz="21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maintenance treatment advanced EOC/FT/PP cancer patients with CR/PR to first-line platinum-based chemo and whose cancer is associated with HRD+ status defined by either del </a:t>
            </a:r>
            <a:r>
              <a:rPr lang="en-US" sz="2133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BRCA</a:t>
            </a:r>
            <a:r>
              <a:rPr lang="en-US" sz="2133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1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and/or GIS</a:t>
            </a:r>
          </a:p>
          <a:p>
            <a:pPr>
              <a:buNone/>
            </a:pPr>
            <a:r>
              <a:rPr lang="en-US" sz="21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maintenance treatment of recurrent EOC/FT/PP cancer patients with del </a:t>
            </a:r>
            <a:r>
              <a:rPr lang="en-US" sz="2133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2133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BRCA</a:t>
            </a:r>
            <a:r>
              <a:rPr lang="en-US" sz="2133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1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CR/PR to platinum-based chemo based on FDA-approved </a:t>
            </a:r>
            <a:r>
              <a:rPr lang="en-US" sz="2133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CDx</a:t>
            </a:r>
            <a:endParaRPr lang="en-US" sz="21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C6763B-7548-199A-A5BC-A519B5B05EE1}"/>
              </a:ext>
            </a:extLst>
          </p:cNvPr>
          <p:cNvSpPr txBox="1"/>
          <p:nvPr/>
        </p:nvSpPr>
        <p:spPr>
          <a:xfrm>
            <a:off x="135467" y="1349707"/>
            <a:ext cx="5960533" cy="468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3" b="1" dirty="0">
                <a:solidFill>
                  <a:srgbClr val="000000"/>
                </a:solidFill>
                <a:latin typeface="+mj-lt"/>
              </a:rPr>
              <a:t>Olaparib FDA indications: </a:t>
            </a:r>
          </a:p>
          <a:p>
            <a:r>
              <a:rPr lang="en-US" sz="2133" dirty="0">
                <a:latin typeface="+mj-lt"/>
              </a:rPr>
              <a:t>• maintenance treatment of advanced </a:t>
            </a:r>
            <a:r>
              <a:rPr lang="en-US" sz="2133" dirty="0">
                <a:solidFill>
                  <a:srgbClr val="000000"/>
                </a:solidFill>
                <a:latin typeface="+mj-lt"/>
              </a:rPr>
              <a:t>EO/FT/PP </a:t>
            </a:r>
            <a:r>
              <a:rPr lang="en-US" sz="2133" dirty="0">
                <a:latin typeface="+mj-lt"/>
              </a:rPr>
              <a:t>cancer patients with del </a:t>
            </a:r>
            <a:r>
              <a:rPr lang="en-US" sz="2133" i="1" dirty="0" err="1">
                <a:latin typeface="+mj-lt"/>
              </a:rPr>
              <a:t>BRCA</a:t>
            </a:r>
            <a:r>
              <a:rPr lang="en-US" sz="2133" dirty="0" err="1">
                <a:latin typeface="+mj-lt"/>
              </a:rPr>
              <a:t>m</a:t>
            </a:r>
            <a:r>
              <a:rPr lang="en-US" sz="2133" dirty="0">
                <a:latin typeface="+mj-lt"/>
              </a:rPr>
              <a:t> </a:t>
            </a:r>
            <a:r>
              <a:rPr lang="en-US" sz="2133" dirty="0">
                <a:solidFill>
                  <a:srgbClr val="000000"/>
                </a:solidFill>
                <a:latin typeface="+mj-lt"/>
              </a:rPr>
              <a:t>with CR/PR</a:t>
            </a:r>
            <a:r>
              <a:rPr lang="en-US" sz="2133" dirty="0">
                <a:latin typeface="+mj-lt"/>
              </a:rPr>
              <a:t> to first-line platinum-based chemo based on FDA-approved </a:t>
            </a:r>
            <a:r>
              <a:rPr lang="en-US" sz="2133" dirty="0" err="1">
                <a:latin typeface="+mj-lt"/>
              </a:rPr>
              <a:t>CDx</a:t>
            </a:r>
            <a:endParaRPr lang="en-US" sz="2133" dirty="0">
              <a:latin typeface="+mj-lt"/>
            </a:endParaRPr>
          </a:p>
          <a:p>
            <a:r>
              <a:rPr lang="en-US" sz="2133" dirty="0">
                <a:latin typeface="+mj-lt"/>
              </a:rPr>
              <a:t>• in combination with </a:t>
            </a:r>
            <a:r>
              <a:rPr lang="en-US" sz="2133" dirty="0" err="1">
                <a:latin typeface="+mj-lt"/>
              </a:rPr>
              <a:t>bev</a:t>
            </a:r>
            <a:r>
              <a:rPr lang="en-US" sz="2133" dirty="0">
                <a:latin typeface="+mj-lt"/>
              </a:rPr>
              <a:t> for maintenance treatment of advanced </a:t>
            </a:r>
            <a:r>
              <a:rPr lang="en-US" sz="2133" dirty="0">
                <a:solidFill>
                  <a:srgbClr val="000000"/>
                </a:solidFill>
                <a:latin typeface="+mj-lt"/>
              </a:rPr>
              <a:t>EO/FT/PP </a:t>
            </a:r>
            <a:r>
              <a:rPr lang="en-US" sz="2133" dirty="0">
                <a:latin typeface="+mj-lt"/>
              </a:rPr>
              <a:t>cancer patients </a:t>
            </a:r>
            <a:r>
              <a:rPr lang="en-US" sz="2133" dirty="0">
                <a:solidFill>
                  <a:srgbClr val="000000"/>
                </a:solidFill>
                <a:latin typeface="+mj-lt"/>
              </a:rPr>
              <a:t>with CR/PR</a:t>
            </a:r>
            <a:r>
              <a:rPr lang="en-US" sz="2133" dirty="0">
                <a:latin typeface="+mj-lt"/>
              </a:rPr>
              <a:t> to first-line platinum-based chemo and HRD+ defined by either </a:t>
            </a:r>
            <a:r>
              <a:rPr lang="en-US" sz="2133" dirty="0">
                <a:solidFill>
                  <a:srgbClr val="000000"/>
                </a:solidFill>
                <a:latin typeface="+mj-lt"/>
              </a:rPr>
              <a:t>del </a:t>
            </a:r>
            <a:r>
              <a:rPr lang="en-US" sz="2133" i="1" dirty="0" err="1">
                <a:solidFill>
                  <a:srgbClr val="000000"/>
                </a:solidFill>
                <a:latin typeface="+mj-lt"/>
              </a:rPr>
              <a:t>BRCA</a:t>
            </a:r>
            <a:r>
              <a:rPr lang="en-US" sz="2133" dirty="0" err="1">
                <a:solidFill>
                  <a:srgbClr val="000000"/>
                </a:solidFill>
                <a:latin typeface="+mj-lt"/>
              </a:rPr>
              <a:t>m</a:t>
            </a:r>
            <a:r>
              <a:rPr lang="en-US" sz="2133" dirty="0">
                <a:solidFill>
                  <a:srgbClr val="000000"/>
                </a:solidFill>
                <a:latin typeface="+mj-lt"/>
              </a:rPr>
              <a:t> and/or GIS based </a:t>
            </a:r>
            <a:r>
              <a:rPr lang="en-US" sz="2133" dirty="0">
                <a:latin typeface="+mj-lt"/>
              </a:rPr>
              <a:t>on FDA-approved </a:t>
            </a:r>
            <a:r>
              <a:rPr lang="en-US" sz="2133" dirty="0" err="1">
                <a:latin typeface="+mj-lt"/>
              </a:rPr>
              <a:t>CDx</a:t>
            </a:r>
            <a:endParaRPr lang="en-US" sz="2133" dirty="0">
              <a:latin typeface="+mj-lt"/>
            </a:endParaRPr>
          </a:p>
          <a:p>
            <a:r>
              <a:rPr lang="en-US" sz="2133" dirty="0">
                <a:latin typeface="+mj-lt"/>
              </a:rPr>
              <a:t>• maintenance treatment of recurrent </a:t>
            </a:r>
            <a:r>
              <a:rPr lang="en-US" sz="2133" dirty="0">
                <a:solidFill>
                  <a:srgbClr val="000000"/>
                </a:solidFill>
                <a:latin typeface="+mj-lt"/>
              </a:rPr>
              <a:t>EO/FT/PP </a:t>
            </a:r>
            <a:r>
              <a:rPr lang="en-US" sz="2133" dirty="0">
                <a:latin typeface="+mj-lt"/>
              </a:rPr>
              <a:t>cancer patients with del </a:t>
            </a:r>
            <a:r>
              <a:rPr lang="en-US" sz="2133" i="1" dirty="0" err="1">
                <a:latin typeface="+mj-lt"/>
              </a:rPr>
              <a:t>BRCA</a:t>
            </a:r>
            <a:r>
              <a:rPr lang="en-US" sz="2133" dirty="0" err="1">
                <a:latin typeface="+mj-lt"/>
              </a:rPr>
              <a:t>m</a:t>
            </a:r>
            <a:r>
              <a:rPr lang="en-US" sz="2133" dirty="0">
                <a:latin typeface="+mj-lt"/>
              </a:rPr>
              <a:t> with </a:t>
            </a:r>
            <a:r>
              <a:rPr lang="en-US" sz="2133" dirty="0">
                <a:solidFill>
                  <a:srgbClr val="000000"/>
                </a:solidFill>
                <a:latin typeface="+mj-lt"/>
              </a:rPr>
              <a:t>CR/PR</a:t>
            </a:r>
            <a:r>
              <a:rPr lang="en-US" sz="2133" dirty="0">
                <a:latin typeface="+mj-lt"/>
              </a:rPr>
              <a:t> to platinum-based chemotherapy based on an FDA-approved </a:t>
            </a:r>
            <a:r>
              <a:rPr lang="en-US" sz="2133" dirty="0" err="1">
                <a:latin typeface="+mj-lt"/>
              </a:rPr>
              <a:t>CDx</a:t>
            </a:r>
            <a:r>
              <a:rPr lang="en-US" sz="2133" dirty="0">
                <a:latin typeface="+mj-lt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189A9D-6294-8A18-66AA-EB76590FCBD1}"/>
              </a:ext>
            </a:extLst>
          </p:cNvPr>
          <p:cNvSpPr txBox="1"/>
          <p:nvPr/>
        </p:nvSpPr>
        <p:spPr>
          <a:xfrm>
            <a:off x="4813491" y="6302045"/>
            <a:ext cx="3099888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 err="1"/>
              <a:t>www.fda.gov</a:t>
            </a:r>
            <a:r>
              <a:rPr lang="en-US" sz="2133" dirty="0"/>
              <a:t>/</a:t>
            </a:r>
            <a:r>
              <a:rPr lang="en-US" sz="2133" dirty="0" err="1"/>
              <a:t>drugsatfda</a:t>
            </a:r>
            <a:endParaRPr lang="en-US" sz="2133" dirty="0"/>
          </a:p>
        </p:txBody>
      </p:sp>
    </p:spTree>
    <p:extLst>
      <p:ext uri="{BB962C8B-B14F-4D97-AF65-F5344CB8AC3E}">
        <p14:creationId xmlns:p14="http://schemas.microsoft.com/office/powerpoint/2010/main" val="3800842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719DB-3392-C77A-99E3-DDD62712F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2DDBF8-6408-0064-7A78-081D4A79F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" y="36140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18CE11-93A0-1B65-7DFC-27D5E9723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793" y="230347"/>
            <a:ext cx="11407295" cy="538193"/>
          </a:xfrm>
        </p:spPr>
        <p:txBody>
          <a:bodyPr/>
          <a:lstStyle/>
          <a:p>
            <a:r>
              <a:rPr lang="en-US" sz="3000" dirty="0">
                <a:solidFill>
                  <a:schemeClr val="bg1"/>
                </a:solidFill>
              </a:rPr>
              <a:t>ICON8B: Revisiting Weekly Paclitaxel in Epithelial Ovarian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82289-3444-170B-0817-34B8ECD6E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226" y="648367"/>
            <a:ext cx="5393268" cy="473936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>
                <a:solidFill>
                  <a:schemeClr val="bg1"/>
                </a:solidFill>
              </a:rPr>
              <a:t>Survival outcomes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760BB8-5520-F575-BCE0-4312AB95D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4" y="1602338"/>
            <a:ext cx="5340701" cy="27230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85D07D-0A22-3D92-773D-31DED5DF23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8071" y="1733018"/>
            <a:ext cx="3517375" cy="9935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B26E6C-773E-3A83-908A-D0E01767E212}"/>
              </a:ext>
            </a:extLst>
          </p:cNvPr>
          <p:cNvSpPr txBox="1"/>
          <p:nvPr/>
        </p:nvSpPr>
        <p:spPr>
          <a:xfrm>
            <a:off x="20913" y="1281612"/>
            <a:ext cx="32560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Progression-free Survival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C9F7BB-1A85-B98B-20B4-1ED5EA488C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9999" y="1466579"/>
            <a:ext cx="5340701" cy="29508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E3F4C5-809D-4D35-7040-C29B8B3550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1106" y="1327849"/>
            <a:ext cx="2433657" cy="10311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A3D7D0A-7FBB-4076-1D0A-3A21E39151B9}"/>
              </a:ext>
            </a:extLst>
          </p:cNvPr>
          <p:cNvSpPr txBox="1"/>
          <p:nvPr/>
        </p:nvSpPr>
        <p:spPr>
          <a:xfrm>
            <a:off x="5778259" y="1266811"/>
            <a:ext cx="21002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Overall Survival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707208-1589-72C3-A56B-6EDCE3594BE8}"/>
              </a:ext>
            </a:extLst>
          </p:cNvPr>
          <p:cNvSpPr txBox="1"/>
          <p:nvPr/>
        </p:nvSpPr>
        <p:spPr>
          <a:xfrm>
            <a:off x="9838494" y="4417455"/>
            <a:ext cx="22028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Median FU 72 months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16DD47-51AC-817B-FCC1-45410AF157F8}"/>
              </a:ext>
            </a:extLst>
          </p:cNvPr>
          <p:cNvSpPr txBox="1"/>
          <p:nvPr/>
        </p:nvSpPr>
        <p:spPr>
          <a:xfrm>
            <a:off x="9598740" y="2399378"/>
            <a:ext cx="26789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+10.2 months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A53897F-B612-D96E-B79E-22F2EFE9F6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4955" y="4502840"/>
            <a:ext cx="5699832" cy="233101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FEF3300-5F1A-1E43-F97F-C2B62C4F1B03}"/>
              </a:ext>
            </a:extLst>
          </p:cNvPr>
          <p:cNvSpPr txBox="1"/>
          <p:nvPr/>
        </p:nvSpPr>
        <p:spPr>
          <a:xfrm>
            <a:off x="163824" y="4823682"/>
            <a:ext cx="2450671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Overall Survival</a:t>
            </a:r>
          </a:p>
          <a:p>
            <a:r>
              <a:rPr lang="en-US" sz="2133" dirty="0"/>
              <a:t>Subgroup Analysis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EE0137-F18B-915D-A10B-CF7E00D96C88}"/>
              </a:ext>
            </a:extLst>
          </p:cNvPr>
          <p:cNvSpPr txBox="1"/>
          <p:nvPr/>
        </p:nvSpPr>
        <p:spPr>
          <a:xfrm>
            <a:off x="9598741" y="6252498"/>
            <a:ext cx="2259593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67" dirty="0"/>
              <a:t>Clamp A ESMO 2025</a:t>
            </a:r>
          </a:p>
        </p:txBody>
      </p:sp>
    </p:spTree>
    <p:extLst>
      <p:ext uri="{BB962C8B-B14F-4D97-AF65-F5344CB8AC3E}">
        <p14:creationId xmlns:p14="http://schemas.microsoft.com/office/powerpoint/2010/main" val="2098441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92FB487-AF2E-99B9-6A9A-EF25705F06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8258"/>
            <a:ext cx="12192000" cy="13255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BA07EC8-E5E7-452F-B51E-D92740C066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421466"/>
            <a:ext cx="8478738" cy="24124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A9D6A-2F1A-A765-2B27-F625D2D7B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243" y="0"/>
            <a:ext cx="10919424" cy="1325563"/>
          </a:xfrm>
        </p:spPr>
        <p:txBody>
          <a:bodyPr/>
          <a:lstStyle/>
          <a:p>
            <a:r>
              <a:rPr lang="en-US" sz="2667" dirty="0">
                <a:solidFill>
                  <a:schemeClr val="bg1"/>
                </a:solidFill>
              </a:rPr>
              <a:t>DESTINY-Ovarian01 (DO-01) Phase 3 Study of trastuzumab deruxtecan (T-DXd) with bevacizumab vs bevacizumab monotherapy 1L maintenance in HER2-expressing ovarian cancer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E9B4EC-22B5-2B37-2368-9F72AB546F55}"/>
              </a:ext>
            </a:extLst>
          </p:cNvPr>
          <p:cNvSpPr txBox="1"/>
          <p:nvPr/>
        </p:nvSpPr>
        <p:spPr>
          <a:xfrm>
            <a:off x="3757405" y="4215553"/>
            <a:ext cx="42689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Stratification Factors: </a:t>
            </a:r>
          </a:p>
          <a:p>
            <a:r>
              <a:rPr lang="en-US" sz="1600" dirty="0">
                <a:solidFill>
                  <a:srgbClr val="0070C0"/>
                </a:solidFill>
              </a:rPr>
              <a:t>HER2 expression (3+ vs 2+ vs 1+)</a:t>
            </a:r>
          </a:p>
          <a:p>
            <a:r>
              <a:rPr lang="en-US" sz="1600" dirty="0">
                <a:solidFill>
                  <a:srgbClr val="0070C0"/>
                </a:solidFill>
              </a:rPr>
              <a:t>Surgical outcome (No residual vs residual vs no surgery)</a:t>
            </a:r>
          </a:p>
          <a:p>
            <a:r>
              <a:rPr lang="en-US" sz="1600" dirty="0">
                <a:solidFill>
                  <a:srgbClr val="0070C0"/>
                </a:solidFill>
              </a:rPr>
              <a:t>Histology (HGSC vs </a:t>
            </a:r>
            <a:r>
              <a:rPr lang="en-US" sz="1600" dirty="0" err="1">
                <a:solidFill>
                  <a:srgbClr val="0070C0"/>
                </a:solidFill>
              </a:rPr>
              <a:t>nonserous</a:t>
            </a:r>
            <a:r>
              <a:rPr lang="en-US" sz="1600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E2432E-567B-17F5-765F-F476D8EA2963}"/>
              </a:ext>
            </a:extLst>
          </p:cNvPr>
          <p:cNvSpPr txBox="1"/>
          <p:nvPr/>
        </p:nvSpPr>
        <p:spPr>
          <a:xfrm>
            <a:off x="104667" y="5800237"/>
            <a:ext cx="10781677" cy="5847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T-</a:t>
            </a:r>
            <a:r>
              <a:rPr lang="en-US" sz="1600" dirty="0" err="1"/>
              <a:t>DXd</a:t>
            </a:r>
            <a:r>
              <a:rPr lang="en-US" sz="1600" dirty="0"/>
              <a:t> for a maximum of 34 cycles and BEV for up to 16 cycles (maximum 22 cycles including concurrent with 1L chemotherapy or until PD, unacceptable toxicity, withdrawal consent or study termination.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4F5125-D5EB-E720-4B7B-C81C56E0DAFD}"/>
              </a:ext>
            </a:extLst>
          </p:cNvPr>
          <p:cNvSpPr txBox="1"/>
          <p:nvPr/>
        </p:nvSpPr>
        <p:spPr>
          <a:xfrm>
            <a:off x="2807312" y="3154860"/>
            <a:ext cx="2162772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33" dirty="0"/>
              <a:t>Primary Objective: Safety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4B80B92-2DF2-80C7-EDB6-1A1B03340E57}"/>
              </a:ext>
            </a:extLst>
          </p:cNvPr>
          <p:cNvSpPr txBox="1"/>
          <p:nvPr/>
        </p:nvSpPr>
        <p:spPr>
          <a:xfrm>
            <a:off x="8583405" y="1261019"/>
            <a:ext cx="3608595" cy="3661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b="1" dirty="0"/>
              <a:t>Primary Endpoint: </a:t>
            </a:r>
            <a:r>
              <a:rPr lang="en-US" sz="1333" dirty="0"/>
              <a:t>PFS by BICR in HER2 IHC 3+/2+ population</a:t>
            </a:r>
          </a:p>
          <a:p>
            <a:endParaRPr lang="en-US" sz="1067" dirty="0"/>
          </a:p>
          <a:p>
            <a:r>
              <a:rPr lang="en-US" sz="1333" b="1" dirty="0"/>
              <a:t>Key Secondary: </a:t>
            </a:r>
            <a:r>
              <a:rPr lang="en-US" sz="1333" dirty="0"/>
              <a:t>OS HER2 3+/2+ population</a:t>
            </a:r>
          </a:p>
          <a:p>
            <a:endParaRPr lang="en-US" sz="1067" dirty="0"/>
          </a:p>
          <a:p>
            <a:r>
              <a:rPr lang="en-US" sz="1333" b="1" dirty="0"/>
              <a:t>Secondary: </a:t>
            </a:r>
          </a:p>
          <a:p>
            <a:r>
              <a:rPr lang="en-US" sz="1333" dirty="0"/>
              <a:t>PFS by BICR HER2 3+/2+/1+</a:t>
            </a:r>
          </a:p>
          <a:p>
            <a:r>
              <a:rPr lang="en-US" sz="1333" dirty="0"/>
              <a:t>OS HER2 3+/2+/1+</a:t>
            </a:r>
          </a:p>
          <a:p>
            <a:r>
              <a:rPr lang="en-US" sz="1333" dirty="0"/>
              <a:t>PFS and PFS2 HER2 3+/2+ and 3+/2+/1+</a:t>
            </a:r>
          </a:p>
          <a:p>
            <a:r>
              <a:rPr lang="en-US" sz="1333" dirty="0"/>
              <a:t>ORR and DOR by BICR HER2 3+/2+ and 3+/2+/1+</a:t>
            </a:r>
          </a:p>
          <a:p>
            <a:r>
              <a:rPr lang="en-US" sz="1333" dirty="0"/>
              <a:t>TFST/TSST HER2 3+/2+ and 3+/2+/1+</a:t>
            </a:r>
          </a:p>
          <a:p>
            <a:r>
              <a:rPr lang="en-US" sz="1333" dirty="0"/>
              <a:t>Safety &amp; PROs</a:t>
            </a:r>
          </a:p>
          <a:p>
            <a:endParaRPr lang="en-US" sz="1067" dirty="0"/>
          </a:p>
          <a:p>
            <a:r>
              <a:rPr lang="en-US" sz="1333" b="1" dirty="0"/>
              <a:t>Exploratory:</a:t>
            </a:r>
          </a:p>
          <a:p>
            <a:r>
              <a:rPr lang="en-US" sz="1333" dirty="0"/>
              <a:t>CBR by BICR HER2 3+/2+ and 3+/2+/1+</a:t>
            </a:r>
          </a:p>
          <a:p>
            <a:r>
              <a:rPr lang="en-US" sz="1333" dirty="0"/>
              <a:t>PFS by CA125 HER2 3+/2+ and 3+/2+/1+</a:t>
            </a:r>
          </a:p>
          <a:p>
            <a:r>
              <a:rPr lang="en-US" sz="1333" dirty="0" err="1"/>
              <a:t>HRQoL</a:t>
            </a:r>
            <a:endParaRPr lang="en-US" sz="1333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C8E822-A401-A19B-38ED-6489E1B22CF2}"/>
              </a:ext>
            </a:extLst>
          </p:cNvPr>
          <p:cNvSpPr txBox="1"/>
          <p:nvPr/>
        </p:nvSpPr>
        <p:spPr>
          <a:xfrm>
            <a:off x="104667" y="4163739"/>
            <a:ext cx="3403600" cy="50257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333" dirty="0"/>
              <a:t>Minimum 30% with HER2 IHC 3+</a:t>
            </a:r>
          </a:p>
          <a:p>
            <a:r>
              <a:rPr lang="en-US" sz="1333" dirty="0"/>
              <a:t>Maximum 15% with HER2 IHC 1+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19D8F1-4AC6-08EC-0E03-4EFBFA1978CF}"/>
              </a:ext>
            </a:extLst>
          </p:cNvPr>
          <p:cNvSpPr txBox="1"/>
          <p:nvPr/>
        </p:nvSpPr>
        <p:spPr>
          <a:xfrm>
            <a:off x="4128144" y="6417794"/>
            <a:ext cx="35765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i="1" dirty="0">
                <a:latin typeface="Helvetica" pitchFamily="2" charset="0"/>
              </a:rPr>
              <a:t>González-Martín A ESMO GYN 2025</a:t>
            </a:r>
            <a:endParaRPr lang="en-US" sz="160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973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60DB5-D44C-FE2E-1EB9-55DDF0A2D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70A19-9A3B-E0FC-8EE0-C2D06CC56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488" y="204787"/>
            <a:ext cx="9985512" cy="1325563"/>
          </a:xfrm>
        </p:spPr>
        <p:txBody>
          <a:bodyPr/>
          <a:lstStyle/>
          <a:p>
            <a:r>
              <a:rPr lang="en-US" dirty="0"/>
              <a:t>Recurrence Therapy for PROC: NCCN v3.2025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46A992-8A2C-FE5D-55A6-86786E1EF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204787"/>
            <a:ext cx="2206487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42AC0E-1743-A24F-3A1C-E2C1BDEF60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7566" y="1331843"/>
            <a:ext cx="11469757" cy="52412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CF3472C-6225-EDCB-A730-8268F6DCEB08}"/>
              </a:ext>
            </a:extLst>
          </p:cNvPr>
          <p:cNvSpPr/>
          <p:nvPr/>
        </p:nvSpPr>
        <p:spPr>
          <a:xfrm>
            <a:off x="397565" y="3031957"/>
            <a:ext cx="3101009" cy="357963"/>
          </a:xfrm>
          <a:prstGeom prst="rect">
            <a:avLst/>
          </a:prstGeom>
          <a:solidFill>
            <a:srgbClr val="FFFF00">
              <a:alpha val="40893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15EDA9-938B-C141-A4BC-7905DF17FA61}"/>
              </a:ext>
            </a:extLst>
          </p:cNvPr>
          <p:cNvSpPr/>
          <p:nvPr/>
        </p:nvSpPr>
        <p:spPr>
          <a:xfrm>
            <a:off x="8298302" y="2037348"/>
            <a:ext cx="3569021" cy="994611"/>
          </a:xfrm>
          <a:prstGeom prst="rect">
            <a:avLst/>
          </a:prstGeom>
          <a:solidFill>
            <a:srgbClr val="FFFF00">
              <a:alpha val="40893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033B96-B4D7-8A90-388F-58C40149BF56}"/>
              </a:ext>
            </a:extLst>
          </p:cNvPr>
          <p:cNvSpPr/>
          <p:nvPr/>
        </p:nvSpPr>
        <p:spPr>
          <a:xfrm>
            <a:off x="8298302" y="4094847"/>
            <a:ext cx="3569021" cy="846123"/>
          </a:xfrm>
          <a:prstGeom prst="rect">
            <a:avLst/>
          </a:prstGeom>
          <a:solidFill>
            <a:srgbClr val="FFFF00">
              <a:alpha val="40893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B410D09-7992-386C-5CD9-2AE7BDBE6FE3}"/>
              </a:ext>
            </a:extLst>
          </p:cNvPr>
          <p:cNvSpPr/>
          <p:nvPr/>
        </p:nvSpPr>
        <p:spPr>
          <a:xfrm>
            <a:off x="397565" y="3801083"/>
            <a:ext cx="3101009" cy="846123"/>
          </a:xfrm>
          <a:prstGeom prst="rect">
            <a:avLst/>
          </a:prstGeom>
          <a:solidFill>
            <a:srgbClr val="FFFF00">
              <a:alpha val="40893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912746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C4E7F-7A7A-BDA2-4F3B-65A5AF572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EDD22F-D676-8ACE-367E-684309CDF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3"/>
            <a:ext cx="12192000" cy="933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A083B31-CF03-6C8D-BDBE-F348FAB167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194" y="3095656"/>
            <a:ext cx="5385815" cy="34514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E00672-3B3C-38C4-1714-B2EDC44FDE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440" y="3095656"/>
            <a:ext cx="4781669" cy="3451448"/>
          </a:xfrm>
          <a:prstGeom prst="rect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</p:spPr>
      </p:pic>
      <p:sp>
        <p:nvSpPr>
          <p:cNvPr id="20" name="Title 6">
            <a:extLst>
              <a:ext uri="{FF2B5EF4-FFF2-40B4-BE49-F238E27FC236}">
                <a16:creationId xmlns:a16="http://schemas.microsoft.com/office/drawing/2014/main" id="{848CB708-77E0-AB0F-AC47-862E4002A34F}"/>
              </a:ext>
            </a:extLst>
          </p:cNvPr>
          <p:cNvSpPr txBox="1">
            <a:spLocks/>
          </p:cNvSpPr>
          <p:nvPr/>
        </p:nvSpPr>
        <p:spPr>
          <a:xfrm>
            <a:off x="1344706" y="3"/>
            <a:ext cx="10847295" cy="82963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AURELIA Open-Label Phase III Trial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FC411B-698E-E9D0-44D7-0496127D0F44}"/>
              </a:ext>
            </a:extLst>
          </p:cNvPr>
          <p:cNvSpPr txBox="1"/>
          <p:nvPr/>
        </p:nvSpPr>
        <p:spPr>
          <a:xfrm>
            <a:off x="4847779" y="6387897"/>
            <a:ext cx="2907688" cy="502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33" i="1" dirty="0" err="1"/>
              <a:t>Pujade</a:t>
            </a:r>
            <a:r>
              <a:rPr lang="en-US" sz="1333" i="1" dirty="0"/>
              <a:t>-Lauraine E JCO 2014</a:t>
            </a:r>
          </a:p>
          <a:p>
            <a:endParaRPr lang="en-US" sz="1333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FB7CFB-A81A-CE7A-D25F-D4313EBCD5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3661" y="829635"/>
            <a:ext cx="11050872" cy="226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9525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ED0C09-9FD8-2946-B45C-16B6C0A5F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3"/>
            <a:ext cx="12192000" cy="933632"/>
          </a:xfrm>
          <a:prstGeom prst="rect">
            <a:avLst/>
          </a:prstGeom>
          <a:noFill/>
        </p:spPr>
      </p:pic>
      <p:sp>
        <p:nvSpPr>
          <p:cNvPr id="20" name="Title 6">
            <a:extLst>
              <a:ext uri="{FF2B5EF4-FFF2-40B4-BE49-F238E27FC236}">
                <a16:creationId xmlns:a16="http://schemas.microsoft.com/office/drawing/2014/main" id="{1EC95B1D-6061-4307-D472-B43298FFA873}"/>
              </a:ext>
            </a:extLst>
          </p:cNvPr>
          <p:cNvSpPr txBox="1">
            <a:spLocks/>
          </p:cNvSpPr>
          <p:nvPr/>
        </p:nvSpPr>
        <p:spPr>
          <a:xfrm>
            <a:off x="1165413" y="3"/>
            <a:ext cx="11026588" cy="82963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AURELIA Open-Label Phase III Trial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A3F1B-4045-8E8C-F1A3-4EDA9B298F53}"/>
              </a:ext>
            </a:extLst>
          </p:cNvPr>
          <p:cNvSpPr txBox="1"/>
          <p:nvPr/>
        </p:nvSpPr>
        <p:spPr>
          <a:xfrm>
            <a:off x="3630037" y="6498441"/>
            <a:ext cx="8167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2"/>
                </a:solidFill>
              </a:rPr>
              <a:t>Pujade</a:t>
            </a:r>
            <a:r>
              <a:rPr lang="en-US" sz="1400" dirty="0">
                <a:solidFill>
                  <a:schemeClr val="tx2"/>
                </a:solidFill>
              </a:rPr>
              <a:t>-Lauraine E </a:t>
            </a:r>
            <a:r>
              <a:rPr lang="en-US" sz="1400" i="1" dirty="0">
                <a:solidFill>
                  <a:schemeClr val="tx2"/>
                </a:solidFill>
              </a:rPr>
              <a:t>JCO </a:t>
            </a:r>
            <a:r>
              <a:rPr lang="en-US" sz="1400" dirty="0">
                <a:solidFill>
                  <a:schemeClr val="tx2"/>
                </a:solidFill>
              </a:rPr>
              <a:t>2014; Poveda AM </a:t>
            </a:r>
            <a:r>
              <a:rPr lang="en-US" sz="1400" i="1" dirty="0">
                <a:solidFill>
                  <a:schemeClr val="tx2"/>
                </a:solidFill>
              </a:rPr>
              <a:t>JCO</a:t>
            </a:r>
            <a:r>
              <a:rPr lang="en-US" sz="1400" dirty="0">
                <a:solidFill>
                  <a:schemeClr val="tx2"/>
                </a:solidFill>
              </a:rPr>
              <a:t> 2015 </a:t>
            </a:r>
            <a:r>
              <a:rPr lang="en-US" sz="1400" baseline="30000" dirty="0">
                <a:solidFill>
                  <a:schemeClr val="tx2"/>
                </a:solidFill>
              </a:rPr>
              <a:t> </a:t>
            </a:r>
            <a:endParaRPr lang="en-US" sz="1400" dirty="0">
              <a:solidFill>
                <a:schemeClr val="tx2"/>
              </a:solidFill>
            </a:endParaRPr>
          </a:p>
          <a:p>
            <a:endParaRPr lang="en-US" sz="1400" dirty="0">
              <a:solidFill>
                <a:schemeClr val="tx2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2EC22F2-6609-9587-AF58-90767BD6F6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007" y="980627"/>
            <a:ext cx="3844916" cy="26417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F27A74-2D12-1998-F937-D35B63C8CF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6683" y="3901547"/>
            <a:ext cx="3844916" cy="25968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A13301B-689E-A73D-ED41-B06E2EAD8E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11824" y="3443297"/>
            <a:ext cx="4626508" cy="289561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6B6EEF1-7464-937B-1173-A5A8D5CC1A1B}"/>
              </a:ext>
            </a:extLst>
          </p:cNvPr>
          <p:cNvSpPr txBox="1"/>
          <p:nvPr/>
        </p:nvSpPr>
        <p:spPr>
          <a:xfrm>
            <a:off x="7565519" y="6232317"/>
            <a:ext cx="12939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53.3% vs 30.2%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157D69F-644B-AB09-0965-159716F9288E}"/>
              </a:ext>
            </a:extLst>
          </p:cNvPr>
          <p:cNvSpPr txBox="1"/>
          <p:nvPr/>
        </p:nvSpPr>
        <p:spPr>
          <a:xfrm>
            <a:off x="8725078" y="6221443"/>
            <a:ext cx="1208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13.7% vs 7.8%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621F270-9DE5-4DBD-CBFC-B2C151A95CF7}"/>
              </a:ext>
            </a:extLst>
          </p:cNvPr>
          <p:cNvSpPr txBox="1"/>
          <p:nvPr/>
        </p:nvSpPr>
        <p:spPr>
          <a:xfrm>
            <a:off x="9977983" y="6217162"/>
            <a:ext cx="952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17% vs 0%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0B89CFD-40D3-3138-610B-9636DDCBA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189" y="1129794"/>
            <a:ext cx="3936766" cy="236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FA92577-F76F-392B-1576-1B2266DDBEE8}"/>
              </a:ext>
            </a:extLst>
          </p:cNvPr>
          <p:cNvSpPr txBox="1"/>
          <p:nvPr/>
        </p:nvSpPr>
        <p:spPr>
          <a:xfrm>
            <a:off x="9329570" y="1134074"/>
            <a:ext cx="14494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Paracentesis</a:t>
            </a:r>
          </a:p>
        </p:txBody>
      </p:sp>
    </p:spTree>
    <p:extLst>
      <p:ext uri="{BB962C8B-B14F-4D97-AF65-F5344CB8AC3E}">
        <p14:creationId xmlns:p14="http://schemas.microsoft.com/office/powerpoint/2010/main" val="2610937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837540-4333-4A92-0888-1EACC2499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4185"/>
            <a:ext cx="12192000" cy="1305017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DECAA282-3382-81F0-D465-4DE9E18A0E3E}"/>
              </a:ext>
            </a:extLst>
          </p:cNvPr>
          <p:cNvSpPr txBox="1">
            <a:spLocks/>
          </p:cNvSpPr>
          <p:nvPr/>
        </p:nvSpPr>
        <p:spPr>
          <a:xfrm>
            <a:off x="965201" y="-79075"/>
            <a:ext cx="10911241" cy="1450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dirty="0">
                <a:solidFill>
                  <a:schemeClr val="bg1"/>
                </a:solidFill>
              </a:rPr>
              <a:t>MIRASOL (GOG 3045/ENGOT-ov55) Phase 3 study MIRV vs Investigator’s Choice Chemotherapy in FR</a:t>
            </a:r>
            <a:r>
              <a:rPr lang="el-GR" sz="2600" dirty="0">
                <a:solidFill>
                  <a:schemeClr val="bg1"/>
                </a:solidFill>
              </a:rPr>
              <a:t>α-</a:t>
            </a:r>
            <a:r>
              <a:rPr lang="en-US" sz="2600" dirty="0">
                <a:solidFill>
                  <a:schemeClr val="bg1"/>
                </a:solidFill>
              </a:rPr>
              <a:t>Positive, Platinum-Resistant Ovarian Cancer (PROC) : Final Overall Survival Analysis</a:t>
            </a:r>
          </a:p>
          <a:p>
            <a:endParaRPr lang="en-US" sz="2600" baseline="300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DB4A52-D769-3B38-65CD-A3557898C407}"/>
              </a:ext>
            </a:extLst>
          </p:cNvPr>
          <p:cNvSpPr txBox="1"/>
          <p:nvPr/>
        </p:nvSpPr>
        <p:spPr>
          <a:xfrm>
            <a:off x="169334" y="1262750"/>
            <a:ext cx="3268133" cy="2923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sz="3200" dirty="0"/>
            </a:br>
            <a:endParaRPr lang="en-US" sz="3200" dirty="0"/>
          </a:p>
          <a:p>
            <a:r>
              <a:rPr lang="en-US" sz="1333" b="1" dirty="0"/>
              <a:t>Key Eligibility</a:t>
            </a:r>
            <a:endParaRPr lang="en-US" sz="1333" dirty="0"/>
          </a:p>
          <a:p>
            <a:r>
              <a:rPr lang="en-US" sz="1333" dirty="0"/>
              <a:t>•Platinum-resistant disease (PFI ≤6 </a:t>
            </a:r>
            <a:r>
              <a:rPr lang="en-US" sz="1333" dirty="0" err="1"/>
              <a:t>mo</a:t>
            </a:r>
            <a:r>
              <a:rPr lang="en-US" sz="1333" dirty="0"/>
              <a:t>)</a:t>
            </a:r>
          </a:p>
          <a:p>
            <a:r>
              <a:rPr lang="en-US" sz="1333" dirty="0"/>
              <a:t>•FR</a:t>
            </a:r>
            <a:r>
              <a:rPr lang="el-GR" sz="1333" dirty="0"/>
              <a:t>α</a:t>
            </a:r>
            <a:r>
              <a:rPr lang="en-US" sz="1333" dirty="0"/>
              <a:t>+ by IHC (≥75% tumor cells with ≥2+ membrane staining)</a:t>
            </a:r>
          </a:p>
          <a:p>
            <a:r>
              <a:rPr lang="en-US" sz="1333" dirty="0"/>
              <a:t>•High-grade serous </a:t>
            </a:r>
          </a:p>
          <a:p>
            <a:r>
              <a:rPr lang="en-US" sz="1333" dirty="0"/>
              <a:t>•1-3 prior lines of therapy</a:t>
            </a:r>
          </a:p>
          <a:p>
            <a:r>
              <a:rPr lang="en-US" sz="1333" dirty="0"/>
              <a:t>•Prior BEV and </a:t>
            </a:r>
            <a:r>
              <a:rPr lang="en-US" sz="1333" dirty="0" err="1"/>
              <a:t>PARPi</a:t>
            </a:r>
            <a:r>
              <a:rPr lang="en-US" sz="1333" dirty="0"/>
              <a:t> allowed</a:t>
            </a:r>
            <a:endParaRPr lang="en-US" sz="3200" dirty="0"/>
          </a:p>
          <a:p>
            <a:r>
              <a:rPr lang="en-US" sz="1333" dirty="0"/>
              <a:t>•1⁰ platinum-refractory disease excluded (primary PFI &lt;3 </a:t>
            </a:r>
            <a:r>
              <a:rPr lang="en-US" sz="1333" dirty="0" err="1"/>
              <a:t>mo</a:t>
            </a:r>
            <a:r>
              <a:rPr lang="en-US" sz="1333" dirty="0"/>
              <a:t>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59CAD1-9A22-77D5-51CA-6641A10D53D5}"/>
              </a:ext>
            </a:extLst>
          </p:cNvPr>
          <p:cNvSpPr/>
          <p:nvPr/>
        </p:nvSpPr>
        <p:spPr>
          <a:xfrm>
            <a:off x="228384" y="1133005"/>
            <a:ext cx="3064933" cy="66968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Patient Population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FCC403-C8BE-4FE1-B5CE-E0B002CF29DF}"/>
              </a:ext>
            </a:extLst>
          </p:cNvPr>
          <p:cNvSpPr txBox="1"/>
          <p:nvPr/>
        </p:nvSpPr>
        <p:spPr>
          <a:xfrm>
            <a:off x="3878170" y="6315843"/>
            <a:ext cx="3439660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/>
              <a:t>VanGorp T SGO Meeting 2025</a:t>
            </a:r>
          </a:p>
          <a:p>
            <a:endParaRPr lang="en-US" sz="1867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10CADC-6B51-D7DE-8655-B1D46235A753}"/>
              </a:ext>
            </a:extLst>
          </p:cNvPr>
          <p:cNvSpPr txBox="1"/>
          <p:nvPr/>
        </p:nvSpPr>
        <p:spPr>
          <a:xfrm>
            <a:off x="8812206" y="1068660"/>
            <a:ext cx="3268133" cy="3456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sz="1333" dirty="0"/>
            </a:br>
            <a:endParaRPr lang="en-US" sz="1333" dirty="0"/>
          </a:p>
          <a:p>
            <a:r>
              <a:rPr lang="en-US" sz="1333" dirty="0"/>
              <a:t>•</a:t>
            </a:r>
            <a:r>
              <a:rPr lang="en-US" sz="1333" b="1" dirty="0"/>
              <a:t>Primary Endpoint: </a:t>
            </a:r>
            <a:r>
              <a:rPr lang="en-US" sz="1333" dirty="0"/>
              <a:t>PFS by INV (BICR sensitivity analysis)</a:t>
            </a:r>
          </a:p>
          <a:p>
            <a:endParaRPr lang="en-US" sz="1333" dirty="0"/>
          </a:p>
          <a:p>
            <a:r>
              <a:rPr lang="en-US" sz="1333" dirty="0"/>
              <a:t>•</a:t>
            </a:r>
            <a:r>
              <a:rPr lang="en-US" sz="1333" b="1" dirty="0"/>
              <a:t>Key Secondary: </a:t>
            </a:r>
          </a:p>
          <a:p>
            <a:r>
              <a:rPr lang="en-US" sz="1333" dirty="0"/>
              <a:t>ORR by INV</a:t>
            </a:r>
          </a:p>
          <a:p>
            <a:r>
              <a:rPr lang="en-US" sz="1333" dirty="0"/>
              <a:t>OS</a:t>
            </a:r>
          </a:p>
          <a:p>
            <a:r>
              <a:rPr lang="en-US" sz="1333" dirty="0"/>
              <a:t>PRO (EORTC QLQ-OV28 abdominal/GI subscale)</a:t>
            </a:r>
          </a:p>
          <a:p>
            <a:endParaRPr lang="en-US" sz="1333" dirty="0"/>
          </a:p>
          <a:p>
            <a:r>
              <a:rPr lang="en-US" sz="1333" dirty="0"/>
              <a:t>•</a:t>
            </a:r>
            <a:r>
              <a:rPr lang="en-US" sz="1333" b="1" dirty="0"/>
              <a:t>Secondary: S</a:t>
            </a:r>
            <a:r>
              <a:rPr lang="en-US" sz="1333" dirty="0"/>
              <a:t>afety and tolerability, DOR, CA-125 response, and PFS2</a:t>
            </a:r>
          </a:p>
          <a:p>
            <a:br>
              <a:rPr lang="en-US" sz="3200" dirty="0"/>
            </a:br>
            <a:endParaRPr lang="en-US" sz="1333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B6BFF7-F3E8-EB5A-2239-F6C2CF6DEA1E}"/>
              </a:ext>
            </a:extLst>
          </p:cNvPr>
          <p:cNvSpPr txBox="1"/>
          <p:nvPr/>
        </p:nvSpPr>
        <p:spPr>
          <a:xfrm>
            <a:off x="3619759" y="4295603"/>
            <a:ext cx="5192447" cy="954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u="sng" dirty="0">
                <a:solidFill>
                  <a:srgbClr val="0070C0"/>
                </a:solidFill>
              </a:rPr>
              <a:t>Stratification Factors”</a:t>
            </a:r>
            <a:endParaRPr lang="en-US" sz="1867" dirty="0">
              <a:solidFill>
                <a:srgbClr val="0070C0"/>
              </a:solidFill>
            </a:endParaRPr>
          </a:p>
          <a:p>
            <a:r>
              <a:rPr lang="en-US" sz="1867" dirty="0">
                <a:solidFill>
                  <a:srgbClr val="0070C0"/>
                </a:solidFill>
              </a:rPr>
              <a:t>IC chemotherapy: paclitaxel, PLD, or topotecan</a:t>
            </a:r>
          </a:p>
          <a:p>
            <a:r>
              <a:rPr lang="en-US" sz="1867" dirty="0">
                <a:solidFill>
                  <a:srgbClr val="0070C0"/>
                </a:solidFill>
              </a:rPr>
              <a:t>Prior lines of therapy: 1 vs 2 vs 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8A7F965-09B4-6877-42C0-9F6DAA249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368" y="1346200"/>
            <a:ext cx="948267" cy="2082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C11D35-F463-5487-AA0A-CF33CE8233D7}"/>
              </a:ext>
            </a:extLst>
          </p:cNvPr>
          <p:cNvSpPr/>
          <p:nvPr/>
        </p:nvSpPr>
        <p:spPr>
          <a:xfrm>
            <a:off x="4300635" y="1454631"/>
            <a:ext cx="3437899" cy="824119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MIRV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(6 mg/kg adjusted ideal body weight Q3W)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68E5B5-6227-9023-CBE4-6EBE5B99AD96}"/>
              </a:ext>
            </a:extLst>
          </p:cNvPr>
          <p:cNvSpPr/>
          <p:nvPr/>
        </p:nvSpPr>
        <p:spPr>
          <a:xfrm>
            <a:off x="4300635" y="2905283"/>
            <a:ext cx="3437899" cy="669684"/>
          </a:xfrm>
          <a:prstGeom prst="rect">
            <a:avLst/>
          </a:prstGeom>
          <a:solidFill>
            <a:srgbClr val="01189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sz="3200" dirty="0">
                <a:solidFill>
                  <a:schemeClr val="bg1"/>
                </a:solidFill>
              </a:rPr>
            </a:br>
            <a:r>
              <a:rPr lang="en-US" sz="1600" b="1" dirty="0">
                <a:solidFill>
                  <a:schemeClr val="bg1"/>
                </a:solidFill>
              </a:rPr>
              <a:t>IC Chemotherapy 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Paclitaxel, PLD, or topotecan</a:t>
            </a:r>
          </a:p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5C1925-2BB6-87EE-3EC9-10F3FEB590B5}"/>
              </a:ext>
            </a:extLst>
          </p:cNvPr>
          <p:cNvSpPr txBox="1"/>
          <p:nvPr/>
        </p:nvSpPr>
        <p:spPr>
          <a:xfrm>
            <a:off x="3544365" y="3666885"/>
            <a:ext cx="4950452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67" b="1" dirty="0"/>
              <a:t>Treatment until progression or unacceptable toxicity</a:t>
            </a:r>
            <a:endParaRPr lang="en-US" sz="1467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974125-DFB0-5F2E-A4F3-151BD6EC0BB0}"/>
              </a:ext>
            </a:extLst>
          </p:cNvPr>
          <p:cNvSpPr txBox="1"/>
          <p:nvPr/>
        </p:nvSpPr>
        <p:spPr>
          <a:xfrm>
            <a:off x="228385" y="5560394"/>
            <a:ext cx="107265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0E2841"/>
                </a:solidFill>
                <a:latin typeface="Helvetica" pitchFamily="2" charset="0"/>
              </a:rPr>
              <a:t>*Final OS analysis after 300 deaths, if statistical significance at the IA is not reached per the prespecified efficacy stopping boundary</a:t>
            </a:r>
          </a:p>
        </p:txBody>
      </p:sp>
    </p:spTree>
    <p:extLst>
      <p:ext uri="{BB962C8B-B14F-4D97-AF65-F5344CB8AC3E}">
        <p14:creationId xmlns:p14="http://schemas.microsoft.com/office/powerpoint/2010/main" val="28049928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CAAB9-1A5C-1659-6C95-7E5C14B43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178941-BF25-D977-EF51-1B9C04281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3"/>
            <a:ext cx="12192000" cy="933632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3F2F2588-2AC4-D9AA-D823-3B53D748D859}"/>
              </a:ext>
            </a:extLst>
          </p:cNvPr>
          <p:cNvSpPr txBox="1">
            <a:spLocks/>
          </p:cNvSpPr>
          <p:nvPr/>
        </p:nvSpPr>
        <p:spPr>
          <a:xfrm>
            <a:off x="1125567" y="-59241"/>
            <a:ext cx="10838988" cy="124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MIRASOL Phase III Trial: Platinum Resistant Ovarian Cancer</a:t>
            </a:r>
            <a:endParaRPr lang="en-US" sz="3200" baseline="300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5F6CBE-C6BC-C319-47DB-A1F8ED8673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97168" y="3750047"/>
            <a:ext cx="4067387" cy="26749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32B2C1-A488-7AAE-FA54-34A0F8DB42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101" y="1094064"/>
            <a:ext cx="6342688" cy="39351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60B078-E0A6-97CB-EC8A-EE7B1016D4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16357" y="1041159"/>
            <a:ext cx="3555999" cy="20915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E09F41-28F6-1349-B0A2-815A05038B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14932" y="995716"/>
            <a:ext cx="3807722" cy="26370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407EDAA-3B07-7E91-900E-BABD8A42F756}"/>
              </a:ext>
            </a:extLst>
          </p:cNvPr>
          <p:cNvSpPr txBox="1"/>
          <p:nvPr/>
        </p:nvSpPr>
        <p:spPr>
          <a:xfrm>
            <a:off x="4698660" y="6424993"/>
            <a:ext cx="343966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/>
              <a:t>VanGorp T SGO Meeting 2025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695BFE-B249-E82A-CA76-C087FE47ECBC}"/>
              </a:ext>
            </a:extLst>
          </p:cNvPr>
          <p:cNvSpPr txBox="1"/>
          <p:nvPr/>
        </p:nvSpPr>
        <p:spPr>
          <a:xfrm>
            <a:off x="115291" y="5327686"/>
            <a:ext cx="7115571" cy="1241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467" b="1" dirty="0"/>
              <a:t>No new safety signals </a:t>
            </a:r>
          </a:p>
          <a:p>
            <a:pPr>
              <a:buNone/>
            </a:pPr>
            <a:r>
              <a:rPr lang="en-US" sz="1467" dirty="0"/>
              <a:t>Most common </a:t>
            </a:r>
            <a:r>
              <a:rPr lang="en-US" sz="1467" u="sng" dirty="0"/>
              <a:t>&gt;</a:t>
            </a:r>
            <a:r>
              <a:rPr lang="en-US" sz="1467" dirty="0"/>
              <a:t> G3 in MIRV versus ICC, respectively, were blurred vision (8% vs 0%), keratopathy (10% vs 0%), abdominal pain (3% vs 1%), fatigue (2%</a:t>
            </a:r>
          </a:p>
          <a:p>
            <a:pPr>
              <a:buNone/>
            </a:pPr>
            <a:r>
              <a:rPr lang="en-US" sz="1467" dirty="0"/>
              <a:t>vs 5%) and diarrhea (1% vs 1%). Ocular AEs completely or partially resolved in 93% of patients</a:t>
            </a:r>
            <a:r>
              <a:rPr lang="en-US" sz="1600" dirty="0">
                <a:latin typeface="Time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9590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E09D8-5355-8DDE-EA37-23EB5CD0B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BDC00-DC2C-4312-EAC6-56477F58D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488" y="204787"/>
            <a:ext cx="9985512" cy="1325563"/>
          </a:xfrm>
        </p:spPr>
        <p:txBody>
          <a:bodyPr/>
          <a:lstStyle/>
          <a:p>
            <a:r>
              <a:rPr lang="en-US" dirty="0"/>
              <a:t>Recurrence Therapy for PSOC: NCCN v3.2025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192792-A6FA-2DF3-1CB9-823B28DE3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204787"/>
            <a:ext cx="2206487" cy="914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2A7A76-613A-A13F-492F-92D524FD7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308028"/>
            <a:ext cx="11582400" cy="53451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87D3A9B-F45B-ACD0-2D48-1BAA6A2646C0}"/>
              </a:ext>
            </a:extLst>
          </p:cNvPr>
          <p:cNvSpPr/>
          <p:nvPr/>
        </p:nvSpPr>
        <p:spPr>
          <a:xfrm>
            <a:off x="6096000" y="3561348"/>
            <a:ext cx="5935579" cy="786064"/>
          </a:xfrm>
          <a:prstGeom prst="rect">
            <a:avLst/>
          </a:prstGeom>
          <a:solidFill>
            <a:srgbClr val="FFFF00">
              <a:alpha val="40893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50191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1F1B1-0FA2-0623-61B8-028BF7C73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613" y="1980215"/>
            <a:ext cx="11174505" cy="4351339"/>
          </a:xfrm>
        </p:spPr>
        <p:txBody>
          <a:bodyPr/>
          <a:lstStyle/>
          <a:p>
            <a:pPr marL="457189" indent="-457189">
              <a:lnSpc>
                <a:spcPct val="150000"/>
              </a:lnSpc>
            </a:pPr>
            <a:r>
              <a:rPr lang="en-US" dirty="0"/>
              <a:t>Discuss management of newly diagnosed ovarian cancer</a:t>
            </a:r>
          </a:p>
          <a:p>
            <a:pPr marL="457189" indent="-457189">
              <a:lnSpc>
                <a:spcPct val="150000"/>
              </a:lnSpc>
            </a:pPr>
            <a:r>
              <a:rPr lang="en-US" dirty="0"/>
              <a:t>Review therapeutic options for platinum-resistant and – sensitive recurrent epithelial ovarian cancer</a:t>
            </a:r>
          </a:p>
          <a:p>
            <a:pPr marL="457189" indent="-457189">
              <a:lnSpc>
                <a:spcPct val="150000"/>
              </a:lnSpc>
            </a:pPr>
            <a:r>
              <a:rPr lang="en-US" dirty="0"/>
              <a:t>Review emerging landscape and novel therapeutics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440752-19F9-919D-68C6-8E8761F43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CD9255-EA01-6DF2-CD7F-51BFE5BD5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517" y="295077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2610163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6F709-EE84-66C3-2E8C-B0E3F9F74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E04858-E905-6491-5B9C-E1FD0E1B5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3"/>
            <a:ext cx="12192000" cy="933632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51AAA822-C2B0-7ED0-3550-66BC04C33BB2}"/>
              </a:ext>
            </a:extLst>
          </p:cNvPr>
          <p:cNvSpPr txBox="1">
            <a:spLocks/>
          </p:cNvSpPr>
          <p:nvPr/>
        </p:nvSpPr>
        <p:spPr>
          <a:xfrm>
            <a:off x="1057835" y="94900"/>
            <a:ext cx="11134165" cy="78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chemeClr val="bg1"/>
                </a:solidFill>
              </a:rPr>
              <a:t>PICCOLO Phase II Trial: 3L+ Platinum Sensitive Ovarian Cancer</a:t>
            </a:r>
            <a:endParaRPr lang="en-US" sz="2900" baseline="300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934408-AF41-F443-42E9-02D3BD960254}"/>
              </a:ext>
            </a:extLst>
          </p:cNvPr>
          <p:cNvSpPr txBox="1"/>
          <p:nvPr/>
        </p:nvSpPr>
        <p:spPr>
          <a:xfrm>
            <a:off x="0" y="6399916"/>
            <a:ext cx="5384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Alvarez Secord A </a:t>
            </a:r>
            <a:r>
              <a:rPr lang="en-US" sz="1400" i="1" dirty="0"/>
              <a:t>Ann Oncol </a:t>
            </a:r>
            <a:r>
              <a:rPr lang="en-US" sz="1400" dirty="0"/>
              <a:t>2025; </a:t>
            </a:r>
            <a:r>
              <a:rPr lang="en-US" sz="1400" dirty="0">
                <a:latin typeface="Arial Narrow" panose="020B0606020202030204" pitchFamily="34" charset="0"/>
                <a:ea typeface="Roboto" panose="02000000000000000000" pitchFamily="2" charset="0"/>
                <a:cs typeface="Roboto" panose="02000000000000000000" pitchFamily="2" charset="0"/>
              </a:rPr>
              <a:t>Coleman RL ASCO 2025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C71D0FFD-9FED-00E2-FAA6-3ADAE7A96A33}"/>
              </a:ext>
            </a:extLst>
          </p:cNvPr>
          <p:cNvSpPr txBox="1">
            <a:spLocks/>
          </p:cNvSpPr>
          <p:nvPr/>
        </p:nvSpPr>
        <p:spPr>
          <a:xfrm>
            <a:off x="240255" y="1208896"/>
            <a:ext cx="3307629" cy="4299877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800"/>
              </a:spcBef>
              <a:spcAft>
                <a:spcPts val="800"/>
              </a:spcAft>
              <a:buNone/>
            </a:pPr>
            <a:r>
              <a:rPr lang="en-US" sz="2000" dirty="0">
                <a:latin typeface="Arial Narrow" panose="020B0606020202030204" pitchFamily="34" charset="0"/>
              </a:rPr>
              <a:t>Novel therapies in PSOC are urgently needed: </a:t>
            </a:r>
          </a:p>
          <a:p>
            <a:pPr marL="0" indent="0">
              <a:spcBef>
                <a:spcPts val="800"/>
              </a:spcBef>
              <a:spcAft>
                <a:spcPts val="800"/>
              </a:spcAft>
              <a:buNone/>
            </a:pPr>
            <a:r>
              <a:rPr lang="en-US" sz="2000" dirty="0">
                <a:latin typeface="Arial Narrow" panose="020B0606020202030204" pitchFamily="34" charset="0"/>
              </a:rPr>
              <a:t>In a Medidata</a:t>
            </a:r>
            <a:r>
              <a:rPr lang="en-US" sz="2000" baseline="30000" dirty="0">
                <a:latin typeface="Arial Narrow" panose="020B0606020202030204" pitchFamily="34" charset="0"/>
              </a:rPr>
              <a:t>®</a:t>
            </a:r>
            <a:r>
              <a:rPr lang="en-US" sz="2000" dirty="0">
                <a:latin typeface="Arial Narrow" panose="020B0606020202030204" pitchFamily="34" charset="0"/>
              </a:rPr>
              <a:t> pooled clinical trials analysis of patients with 3L+ PSOC, of whom 96.9% had PD on </a:t>
            </a:r>
            <a:r>
              <a:rPr lang="en-US" sz="2000" dirty="0" err="1">
                <a:latin typeface="Arial Narrow" panose="020B0606020202030204" pitchFamily="34" charset="0"/>
              </a:rPr>
              <a:t>PARPi</a:t>
            </a:r>
            <a:endParaRPr lang="en-US" sz="2000" dirty="0">
              <a:latin typeface="Arial Narrow" panose="020B0606020202030204" pitchFamily="34" charset="0"/>
            </a:endParaRPr>
          </a:p>
          <a:p>
            <a:pPr>
              <a:spcBef>
                <a:spcPts val="800"/>
              </a:spcBef>
              <a:spcAft>
                <a:spcPts val="800"/>
              </a:spcAft>
              <a:buFontTx/>
              <a:buChar char="-"/>
            </a:pPr>
            <a:r>
              <a:rPr lang="en-US" sz="2000" dirty="0">
                <a:latin typeface="Arial Narrow" panose="020B0606020202030204" pitchFamily="34" charset="0"/>
              </a:rPr>
              <a:t>ORR was 16.9% </a:t>
            </a:r>
          </a:p>
          <a:p>
            <a:pPr>
              <a:spcBef>
                <a:spcPts val="800"/>
              </a:spcBef>
              <a:spcAft>
                <a:spcPts val="800"/>
              </a:spcAft>
              <a:buFontTx/>
              <a:buChar char="-"/>
            </a:pPr>
            <a:r>
              <a:rPr lang="en-US" sz="2000" dirty="0">
                <a:latin typeface="Arial Narrow" panose="020B0606020202030204" pitchFamily="34" charset="0"/>
              </a:rPr>
              <a:t>median PFS was 6.11 months</a:t>
            </a:r>
          </a:p>
          <a:p>
            <a:pPr>
              <a:spcBef>
                <a:spcPts val="800"/>
              </a:spcBef>
              <a:spcAft>
                <a:spcPts val="800"/>
              </a:spcAft>
              <a:buFontTx/>
              <a:buChar char="-"/>
            </a:pPr>
            <a:r>
              <a:rPr lang="en-US" sz="2000" dirty="0">
                <a:latin typeface="Arial Narrow" panose="020B0606020202030204" pitchFamily="34" charset="0"/>
              </a:rPr>
              <a:t>median OS was 19.35 months</a:t>
            </a:r>
          </a:p>
          <a:p>
            <a:pPr>
              <a:spcBef>
                <a:spcPts val="800"/>
              </a:spcBef>
              <a:spcAft>
                <a:spcPts val="800"/>
              </a:spcAft>
              <a:buFontTx/>
              <a:buChar char="-"/>
            </a:pP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5" name="Rounded Rectangle 31">
            <a:extLst>
              <a:ext uri="{FF2B5EF4-FFF2-40B4-BE49-F238E27FC236}">
                <a16:creationId xmlns:a16="http://schemas.microsoft.com/office/drawing/2014/main" id="{52717700-BA24-F3F4-0B52-F6605E8E2E9E}"/>
              </a:ext>
            </a:extLst>
          </p:cNvPr>
          <p:cNvSpPr/>
          <p:nvPr/>
        </p:nvSpPr>
        <p:spPr>
          <a:xfrm>
            <a:off x="3547884" y="2073716"/>
            <a:ext cx="3734157" cy="3001136"/>
          </a:xfrm>
          <a:prstGeom prst="roundRect">
            <a:avLst>
              <a:gd name="adj" fmla="val 0"/>
            </a:avLst>
          </a:prstGeom>
          <a:solidFill>
            <a:srgbClr val="FFFFFF">
              <a:lumMod val="8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bIns="0"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1" fontAlgn="base">
              <a:spcBef>
                <a:spcPts val="300"/>
              </a:spcBef>
              <a:buClr>
                <a:srgbClr val="7D8232"/>
              </a:buClr>
              <a:defRPr/>
            </a:pPr>
            <a:r>
              <a:rPr lang="en-US" sz="1600" b="1" u="sng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Key eligibility</a:t>
            </a:r>
          </a:p>
          <a:p>
            <a:pPr marL="157696" indent="-157696" defTabSz="457211" fontAlgn="base">
              <a:lnSpc>
                <a:spcPct val="90000"/>
              </a:lnSpc>
              <a:spcBef>
                <a:spcPts val="267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Platinum-sensitive disease (defined as radiographic progression &gt;6 mo from last dose of most recent platinum therapy)</a:t>
            </a:r>
          </a:p>
          <a:p>
            <a:pPr marL="157696" indent="-157696" defTabSz="457201" fontAlgn="base">
              <a:lnSpc>
                <a:spcPct val="90000"/>
              </a:lnSpc>
              <a:spcBef>
                <a:spcPts val="267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FR</a:t>
            </a:r>
            <a:r>
              <a:rPr lang="el-GR" sz="1600" kern="0" dirty="0">
                <a:solidFill>
                  <a:srgbClr val="000000"/>
                </a:solidFill>
                <a:latin typeface="Arial Narrow" panose="020B0606020202030204" pitchFamily="34" charset="0"/>
                <a:ea typeface="Symbol" panose="05050102010706020507" pitchFamily="18" charset="2"/>
                <a:cs typeface="Arial" panose="020B0604020202020204" pitchFamily="34" charset="0"/>
                <a:sym typeface="Symbol" panose="05050102010706020507" pitchFamily="18" charset="2"/>
              </a:rPr>
              <a:t></a:t>
            </a: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 positivity by IHC (≥75% tumor cells with ≥2+ membrane staining)</a:t>
            </a:r>
            <a:endParaRPr lang="en-US" sz="1600" baseline="30000" dirty="0">
              <a:solidFill>
                <a:srgbClr val="000000"/>
              </a:solidFill>
              <a:latin typeface="Arial Narrow" panose="020B0606020202030204" pitchFamily="34" charset="0"/>
              <a:sym typeface="Arial"/>
            </a:endParaRPr>
          </a:p>
          <a:p>
            <a:pPr marL="157696" indent="-157696" defTabSz="457201" fontAlgn="base">
              <a:lnSpc>
                <a:spcPct val="90000"/>
              </a:lnSpc>
              <a:spcBef>
                <a:spcPts val="267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At least 2 prior platinum-containing regimens</a:t>
            </a:r>
            <a:endParaRPr lang="en-US" sz="1600" baseline="30000" dirty="0">
              <a:solidFill>
                <a:srgbClr val="000000"/>
              </a:solidFill>
              <a:latin typeface="Arial Narrow" panose="020B0606020202030204" pitchFamily="34" charset="0"/>
              <a:sym typeface="Arial"/>
            </a:endParaRPr>
          </a:p>
          <a:p>
            <a:pPr marL="157696" indent="-157696" defTabSz="457201" fontAlgn="base">
              <a:lnSpc>
                <a:spcPct val="90000"/>
              </a:lnSpc>
              <a:spcBef>
                <a:spcPts val="267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Prior PARPi required if </a:t>
            </a:r>
            <a:r>
              <a:rPr lang="en-US" sz="1600" i="1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BRCA</a:t>
            </a: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+</a:t>
            </a:r>
          </a:p>
          <a:p>
            <a:pPr marL="157696" indent="-157696" defTabSz="457201" fontAlgn="base">
              <a:lnSpc>
                <a:spcPct val="90000"/>
              </a:lnSpc>
              <a:spcBef>
                <a:spcPts val="267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Appropriate for single-agent therapy</a:t>
            </a:r>
          </a:p>
        </p:txBody>
      </p:sp>
      <p:sp>
        <p:nvSpPr>
          <p:cNvPr id="8" name="Arrow: Right 30">
            <a:extLst>
              <a:ext uri="{FF2B5EF4-FFF2-40B4-BE49-F238E27FC236}">
                <a16:creationId xmlns:a16="http://schemas.microsoft.com/office/drawing/2014/main" id="{784C8AE8-DF07-4428-BD2E-79C82062CA7D}"/>
              </a:ext>
            </a:extLst>
          </p:cNvPr>
          <p:cNvSpPr/>
          <p:nvPr/>
        </p:nvSpPr>
        <p:spPr>
          <a:xfrm>
            <a:off x="7292557" y="3427757"/>
            <a:ext cx="793851" cy="251088"/>
          </a:xfrm>
          <a:prstGeom prst="rightArrow">
            <a:avLst>
              <a:gd name="adj1" fmla="val 26084"/>
              <a:gd name="adj2" fmla="val 50000"/>
            </a:avLst>
          </a:pr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09615">
              <a:buClr>
                <a:srgbClr val="000000"/>
              </a:buClr>
              <a:defRPr/>
            </a:pPr>
            <a:endParaRPr lang="en-US" sz="1067" kern="0" dirty="0">
              <a:solidFill>
                <a:srgbClr val="FFFFFF"/>
              </a:solidFill>
              <a:latin typeface="Arial Narrow" panose="020B0606020202030204" pitchFamily="34" charset="0"/>
              <a:sym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86E1A3-C43A-BB7E-ED22-4F042C00AE33}"/>
              </a:ext>
            </a:extLst>
          </p:cNvPr>
          <p:cNvSpPr txBox="1"/>
          <p:nvPr/>
        </p:nvSpPr>
        <p:spPr>
          <a:xfrm>
            <a:off x="10349417" y="2591355"/>
            <a:ext cx="16023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79" fontAlgn="base">
              <a:spcBef>
                <a:spcPts val="533"/>
              </a:spcBef>
              <a:buClr>
                <a:srgbClr val="FFFFFF"/>
              </a:buClr>
              <a:defRPr/>
            </a:pPr>
            <a:r>
              <a:rPr lang="en-US" sz="1600" b="1" dirty="0">
                <a:latin typeface="Arial Narrow" panose="020B0606020202030204" pitchFamily="34" charset="0"/>
                <a:ea typeface="Roboto" panose="02000000000000000000" pitchFamily="2" charset="0"/>
                <a:cs typeface="Roboto" panose="02000000000000000000" pitchFamily="2" charset="0"/>
              </a:rPr>
              <a:t>Treatment until PD, unacceptable toxicity, withdrawal of consent, or death, whichever comes first</a:t>
            </a:r>
            <a:endParaRPr lang="en-US" sz="1600" dirty="0">
              <a:latin typeface="Arial Narrow" panose="020B0606020202030204" pitchFamily="34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7054E4-6CBD-98F6-07D5-BE90C7904875}"/>
              </a:ext>
            </a:extLst>
          </p:cNvPr>
          <p:cNvSpPr/>
          <p:nvPr/>
        </p:nvSpPr>
        <p:spPr>
          <a:xfrm>
            <a:off x="3778306" y="1198593"/>
            <a:ext cx="3064933" cy="66968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</a:rPr>
              <a:t>Patient Population (N=79)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8CF82E-DF36-03A6-6280-744C3628EEB1}"/>
              </a:ext>
            </a:extLst>
          </p:cNvPr>
          <p:cNvSpPr txBox="1"/>
          <p:nvPr/>
        </p:nvSpPr>
        <p:spPr>
          <a:xfrm>
            <a:off x="8826720" y="5234925"/>
            <a:ext cx="2880373" cy="1323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sz="1333" dirty="0"/>
            </a:br>
            <a:endParaRPr lang="en-US" sz="1333" dirty="0"/>
          </a:p>
          <a:p>
            <a:r>
              <a:rPr lang="en-US" sz="1333" dirty="0"/>
              <a:t>•</a:t>
            </a:r>
            <a:r>
              <a:rPr lang="en-US" sz="1333" b="1" dirty="0"/>
              <a:t>Primary Endpoint: ORR </a:t>
            </a:r>
            <a:r>
              <a:rPr lang="en-US" sz="1333" dirty="0"/>
              <a:t>by INV</a:t>
            </a:r>
          </a:p>
          <a:p>
            <a:r>
              <a:rPr lang="en-US" sz="1333" dirty="0"/>
              <a:t>•</a:t>
            </a:r>
            <a:r>
              <a:rPr lang="en-US" sz="1333" b="1" dirty="0"/>
              <a:t>Key Secondary: </a:t>
            </a:r>
            <a:r>
              <a:rPr lang="en-US" sz="1333" dirty="0"/>
              <a:t>DOR by INV</a:t>
            </a:r>
          </a:p>
          <a:p>
            <a:r>
              <a:rPr lang="en-US" sz="1333" dirty="0"/>
              <a:t>•</a:t>
            </a:r>
            <a:r>
              <a:rPr lang="en-US" sz="1333" b="1" dirty="0"/>
              <a:t>Secondary: </a:t>
            </a:r>
            <a:r>
              <a:rPr lang="en-US" sz="1333" dirty="0"/>
              <a:t>PFS, OS, Safety</a:t>
            </a:r>
            <a:br>
              <a:rPr lang="en-US" sz="3200" dirty="0"/>
            </a:br>
            <a:endParaRPr lang="en-US" sz="1333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CB6BC4-04CF-31A2-50B9-9974460F77D7}"/>
              </a:ext>
            </a:extLst>
          </p:cNvPr>
          <p:cNvSpPr/>
          <p:nvPr/>
        </p:nvSpPr>
        <p:spPr>
          <a:xfrm>
            <a:off x="8206768" y="3016546"/>
            <a:ext cx="1907739" cy="1242500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MIRV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(6 mg/kg adjusted ideal body weight Q3W)</a:t>
            </a:r>
          </a:p>
        </p:txBody>
      </p:sp>
      <p:sp>
        <p:nvSpPr>
          <p:cNvPr id="13" name="Rounded Rectangle 31">
            <a:extLst>
              <a:ext uri="{FF2B5EF4-FFF2-40B4-BE49-F238E27FC236}">
                <a16:creationId xmlns:a16="http://schemas.microsoft.com/office/drawing/2014/main" id="{5680CA4B-1E32-4450-58F5-9FB96DC412CD}"/>
              </a:ext>
            </a:extLst>
          </p:cNvPr>
          <p:cNvSpPr/>
          <p:nvPr/>
        </p:nvSpPr>
        <p:spPr>
          <a:xfrm>
            <a:off x="4307141" y="5226459"/>
            <a:ext cx="2215644" cy="338555"/>
          </a:xfrm>
          <a:prstGeom prst="roundRect">
            <a:avLst>
              <a:gd name="adj" fmla="val 0"/>
            </a:avLst>
          </a:prstGeom>
          <a:solidFill>
            <a:srgbClr val="FFFFFF">
              <a:lumMod val="8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bIns="0"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1" fontAlgn="base">
              <a:lnSpc>
                <a:spcPct val="90000"/>
              </a:lnSpc>
              <a:spcBef>
                <a:spcPts val="267"/>
              </a:spcBef>
              <a:buClr>
                <a:schemeClr val="bg2">
                  <a:lumMod val="25000"/>
                </a:schemeClr>
              </a:buClr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Prior BEV not required</a:t>
            </a:r>
          </a:p>
        </p:txBody>
      </p:sp>
    </p:spTree>
    <p:extLst>
      <p:ext uri="{BB962C8B-B14F-4D97-AF65-F5344CB8AC3E}">
        <p14:creationId xmlns:p14="http://schemas.microsoft.com/office/powerpoint/2010/main" val="2828846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9B990-292E-888A-7BA1-A9F0C7461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FE4A49-034B-51FC-6162-FF4DFC6EF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3"/>
            <a:ext cx="12192000" cy="933632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A2B1A6E1-6276-7B31-CFE3-53F70C787184}"/>
              </a:ext>
            </a:extLst>
          </p:cNvPr>
          <p:cNvSpPr txBox="1">
            <a:spLocks/>
          </p:cNvSpPr>
          <p:nvPr/>
        </p:nvSpPr>
        <p:spPr>
          <a:xfrm>
            <a:off x="1057835" y="266628"/>
            <a:ext cx="11043250" cy="410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chemeClr val="bg1"/>
                </a:solidFill>
              </a:rPr>
              <a:t>PICCOLO Phase II Trial: 3L+ Platinum Sensitive Ovarian Cancer</a:t>
            </a:r>
            <a:endParaRPr lang="en-US" sz="2900" baseline="300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55CA71-82EF-685A-0E58-D11B7FA1A80D}"/>
              </a:ext>
            </a:extLst>
          </p:cNvPr>
          <p:cNvSpPr txBox="1"/>
          <p:nvPr/>
        </p:nvSpPr>
        <p:spPr>
          <a:xfrm>
            <a:off x="0" y="6399917"/>
            <a:ext cx="5384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Alvarez Secord A </a:t>
            </a:r>
            <a:r>
              <a:rPr lang="en-US" sz="1400" i="1" dirty="0"/>
              <a:t>Ann Oncol </a:t>
            </a:r>
            <a:r>
              <a:rPr lang="en-US" sz="1400" dirty="0"/>
              <a:t>2025</a:t>
            </a:r>
            <a:endParaRPr lang="en-US" sz="1400" dirty="0">
              <a:solidFill>
                <a:schemeClr val="tx2"/>
              </a:solidFill>
            </a:endParaRPr>
          </a:p>
        </p:txBody>
      </p:sp>
      <p:pic>
        <p:nvPicPr>
          <p:cNvPr id="14" name="Picture 13" descr="A green and black graph&#10;&#10;AI-generated content may be incorrect.">
            <a:extLst>
              <a:ext uri="{FF2B5EF4-FFF2-40B4-BE49-F238E27FC236}">
                <a16:creationId xmlns:a16="http://schemas.microsoft.com/office/drawing/2014/main" id="{8BD9404B-603C-F950-D3DE-ACB986BB9A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707" y="1412077"/>
            <a:ext cx="5784116" cy="39171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BBB0BCA-577F-A045-FE21-0FA2C04B1F14}"/>
              </a:ext>
            </a:extLst>
          </p:cNvPr>
          <p:cNvSpPr txBox="1"/>
          <p:nvPr/>
        </p:nvSpPr>
        <p:spPr>
          <a:xfrm>
            <a:off x="90915" y="957775"/>
            <a:ext cx="4752019" cy="1528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b="1" dirty="0"/>
              <a:t>Confirmed inv-assessed ORR: </a:t>
            </a:r>
          </a:p>
          <a:p>
            <a:r>
              <a:rPr lang="en-US" sz="1867" dirty="0"/>
              <a:t>51.9% (95% CI 40.4%- 63.3%)</a:t>
            </a:r>
          </a:p>
          <a:p>
            <a:r>
              <a:rPr lang="en-US" sz="1867" dirty="0"/>
              <a:t>		6 CRs (7.6%)</a:t>
            </a:r>
          </a:p>
          <a:p>
            <a:r>
              <a:rPr lang="en-US" sz="1867" dirty="0"/>
              <a:t>		35 PRs (44.3%)</a:t>
            </a:r>
          </a:p>
          <a:p>
            <a:r>
              <a:rPr lang="en-US" sz="1867" dirty="0"/>
              <a:t>		SD 36.7%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553E4B-5B67-CC29-28A5-A661816CA2FF}"/>
              </a:ext>
            </a:extLst>
          </p:cNvPr>
          <p:cNvSpPr txBox="1"/>
          <p:nvPr/>
        </p:nvSpPr>
        <p:spPr>
          <a:xfrm>
            <a:off x="90915" y="5421356"/>
            <a:ext cx="5784116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67" dirty="0" err="1"/>
              <a:t>mDOR</a:t>
            </a:r>
            <a:r>
              <a:rPr lang="en-US" sz="1867" dirty="0"/>
              <a:t> = 8.25 months (95% CI 5.55-10.78 months)</a:t>
            </a:r>
          </a:p>
          <a:p>
            <a:r>
              <a:rPr lang="en-US" sz="1867" dirty="0" err="1"/>
              <a:t>mPFS</a:t>
            </a:r>
            <a:r>
              <a:rPr lang="en-US" sz="1867" dirty="0"/>
              <a:t> was 6.93 months (95% CI 5.85-9.59 months)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E28489-01B1-07A9-AFF7-6EDD1E43A363}"/>
              </a:ext>
            </a:extLst>
          </p:cNvPr>
          <p:cNvGrpSpPr/>
          <p:nvPr/>
        </p:nvGrpSpPr>
        <p:grpSpPr>
          <a:xfrm>
            <a:off x="6316971" y="644131"/>
            <a:ext cx="5355346" cy="6069431"/>
            <a:chOff x="5875031" y="638939"/>
            <a:chExt cx="5355346" cy="606943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B629F7A1-E2C6-ECB8-DC53-54C1F7669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919818" y="1116660"/>
              <a:ext cx="2580716" cy="55880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15F3F49-2EDD-D89C-5E21-E7AD43CC4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02151" y="1116660"/>
              <a:ext cx="829733" cy="558800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ABF3D57-CAE6-316B-B69E-96C14B3C0FC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26240"/>
            <a:stretch>
              <a:fillRect/>
            </a:stretch>
          </p:blipFill>
          <p:spPr>
            <a:xfrm>
              <a:off x="9331884" y="1323570"/>
              <a:ext cx="1898493" cy="53848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D071AFB-9F3B-9439-4ED8-E56E95A53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26256"/>
            <a:stretch>
              <a:fillRect/>
            </a:stretch>
          </p:blipFill>
          <p:spPr>
            <a:xfrm>
              <a:off x="9333501" y="638939"/>
              <a:ext cx="1896876" cy="69543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46C8277-6759-CE22-BA3B-6E74F8907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850139" y="646197"/>
              <a:ext cx="1507067" cy="58692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1C3EB68-2591-CB0E-77C3-FDE83D547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919817" y="638939"/>
              <a:ext cx="1930320" cy="466012"/>
            </a:xfrm>
            <a:prstGeom prst="rect">
              <a:avLst/>
            </a:prstGeom>
          </p:spPr>
        </p:pic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4222C7A-7540-C1D0-F0C2-BC7C5F36E3B4}"/>
                </a:ext>
              </a:extLst>
            </p:cNvPr>
            <p:cNvCxnSpPr>
              <a:cxnSpLocks/>
            </p:cNvCxnSpPr>
            <p:nvPr/>
          </p:nvCxnSpPr>
          <p:spPr>
            <a:xfrm>
              <a:off x="5919818" y="1104951"/>
              <a:ext cx="5310559" cy="11709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6B46357-4F17-41DA-4E2F-4BA3C8464147}"/>
                </a:ext>
              </a:extLst>
            </p:cNvPr>
            <p:cNvSpPr/>
            <p:nvPr/>
          </p:nvSpPr>
          <p:spPr>
            <a:xfrm>
              <a:off x="5875031" y="2071443"/>
              <a:ext cx="5355346" cy="1357557"/>
            </a:xfrm>
            <a:prstGeom prst="rect">
              <a:avLst/>
            </a:prstGeom>
            <a:solidFill>
              <a:schemeClr val="bg2">
                <a:lumMod val="50000"/>
                <a:alpha val="29804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404327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B92FC-D3ED-C0FB-863A-5342E9717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1EC8F9-6DFF-43BB-8C6B-3B456E7667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3"/>
            <a:ext cx="12192000" cy="933632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BE87588-14BC-3DEF-3D6F-D17F7A181716}"/>
              </a:ext>
            </a:extLst>
          </p:cNvPr>
          <p:cNvSpPr txBox="1">
            <a:spLocks/>
          </p:cNvSpPr>
          <p:nvPr/>
        </p:nvSpPr>
        <p:spPr>
          <a:xfrm>
            <a:off x="1057835" y="24143"/>
            <a:ext cx="10649259" cy="10624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PICCOLO Phase II Trial: 3L+ Platinum Sensitive Ovarian Cancer: Final Analysis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4533DF-6EBC-A470-91BE-39C06BA30674}"/>
              </a:ext>
            </a:extLst>
          </p:cNvPr>
          <p:cNvSpPr txBox="1"/>
          <p:nvPr/>
        </p:nvSpPr>
        <p:spPr>
          <a:xfrm>
            <a:off x="186827" y="6556859"/>
            <a:ext cx="69340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Alvarez Secord A </a:t>
            </a:r>
            <a:r>
              <a:rPr lang="en-US" sz="1400" i="1" dirty="0"/>
              <a:t>Ann Oncol </a:t>
            </a:r>
            <a:r>
              <a:rPr lang="en-US" sz="1400" dirty="0"/>
              <a:t>2025; Alvarez Secord A </a:t>
            </a:r>
            <a:r>
              <a:rPr lang="en-US" sz="1400" i="1" dirty="0"/>
              <a:t>ESMO-Gyn </a:t>
            </a:r>
            <a:r>
              <a:rPr lang="en-US" sz="1400" dirty="0"/>
              <a:t>2025; </a:t>
            </a:r>
            <a:endParaRPr lang="en-US" sz="1400" dirty="0">
              <a:solidFill>
                <a:schemeClr val="tx2"/>
              </a:solidFill>
            </a:endParaRPr>
          </a:p>
          <a:p>
            <a:r>
              <a:rPr lang="en-US" sz="1400" dirty="0"/>
              <a:t> </a:t>
            </a:r>
            <a:endParaRPr lang="en-US" sz="1400" dirty="0">
              <a:solidFill>
                <a:schemeClr val="tx2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F72896-E63F-4C17-0269-081CD650E2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61141" y="1836407"/>
            <a:ext cx="5244031" cy="35822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84E4AB-C1FD-CD48-7085-55AC0FB99917}"/>
              </a:ext>
            </a:extLst>
          </p:cNvPr>
          <p:cNvSpPr txBox="1"/>
          <p:nvPr/>
        </p:nvSpPr>
        <p:spPr>
          <a:xfrm>
            <a:off x="6761141" y="974632"/>
            <a:ext cx="5244032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3" dirty="0"/>
              <a:t>Median OS </a:t>
            </a:r>
          </a:p>
          <a:p>
            <a:pPr algn="ctr"/>
            <a:r>
              <a:rPr lang="en-US" sz="2133" dirty="0"/>
              <a:t>27.17 Months (95% CI, 23.79-NR)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2D0EC3-986B-CD35-A833-D259BF12A7FB}"/>
              </a:ext>
            </a:extLst>
          </p:cNvPr>
          <p:cNvSpPr txBox="1"/>
          <p:nvPr/>
        </p:nvSpPr>
        <p:spPr>
          <a:xfrm>
            <a:off x="7169051" y="5349888"/>
            <a:ext cx="5022948" cy="1282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3" b="1" dirty="0"/>
              <a:t>77% received subsequent therapy:</a:t>
            </a:r>
          </a:p>
          <a:p>
            <a:r>
              <a:rPr lang="en-US" sz="1867" dirty="0"/>
              <a:t>47% platinum, 32% gemcitabine, 30% anthracyclines; 28% other chemotherapy; 25% </a:t>
            </a:r>
            <a:r>
              <a:rPr lang="en-US" sz="1867" dirty="0" err="1"/>
              <a:t>bev</a:t>
            </a:r>
            <a:r>
              <a:rPr lang="en-US" sz="1867" dirty="0"/>
              <a:t>; 23% </a:t>
            </a:r>
            <a:r>
              <a:rPr lang="en-US" sz="1867" dirty="0" err="1"/>
              <a:t>taxanes</a:t>
            </a:r>
            <a:endParaRPr lang="en-US" sz="1867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312981D2-F79E-AB12-8FF3-E29871989C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2837746"/>
              </p:ext>
            </p:extLst>
          </p:nvPr>
        </p:nvGraphicFramePr>
        <p:xfrm>
          <a:off x="186827" y="1086621"/>
          <a:ext cx="6339917" cy="4796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7133">
                  <a:extLst>
                    <a:ext uri="{9D8B030D-6E8A-4147-A177-3AD203B41FA5}">
                      <a16:colId xmlns:a16="http://schemas.microsoft.com/office/drawing/2014/main" val="4198971210"/>
                    </a:ext>
                  </a:extLst>
                </a:gridCol>
                <a:gridCol w="1203196">
                  <a:extLst>
                    <a:ext uri="{9D8B030D-6E8A-4147-A177-3AD203B41FA5}">
                      <a16:colId xmlns:a16="http://schemas.microsoft.com/office/drawing/2014/main" val="1748995808"/>
                    </a:ext>
                  </a:extLst>
                </a:gridCol>
                <a:gridCol w="1203196">
                  <a:extLst>
                    <a:ext uri="{9D8B030D-6E8A-4147-A177-3AD203B41FA5}">
                      <a16:colId xmlns:a16="http://schemas.microsoft.com/office/drawing/2014/main" val="2167799965"/>
                    </a:ext>
                  </a:extLst>
                </a:gridCol>
                <a:gridCol w="1203196">
                  <a:extLst>
                    <a:ext uri="{9D8B030D-6E8A-4147-A177-3AD203B41FA5}">
                      <a16:colId xmlns:a16="http://schemas.microsoft.com/office/drawing/2014/main" val="1933016455"/>
                    </a:ext>
                  </a:extLst>
                </a:gridCol>
                <a:gridCol w="1203196">
                  <a:extLst>
                    <a:ext uri="{9D8B030D-6E8A-4147-A177-3AD203B41FA5}">
                      <a16:colId xmlns:a16="http://schemas.microsoft.com/office/drawing/2014/main" val="3093979464"/>
                    </a:ext>
                  </a:extLst>
                </a:gridCol>
              </a:tblGrid>
              <a:tr h="458201">
                <a:tc gridSpan="5">
                  <a:txBody>
                    <a:bodyPr/>
                    <a:lstStyle/>
                    <a:p>
                      <a:pPr marL="9144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991F6D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Efficacy summary in overall population and by prior PARPi treatment</a:t>
                      </a:r>
                    </a:p>
                  </a:txBody>
                  <a:tcPr marL="0" marR="30480" marT="18288" marB="18288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2400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1F6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2400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1F6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2400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1F6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2400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1F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626048"/>
                  </a:ext>
                </a:extLst>
              </a:tr>
              <a:tr h="87563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Outcome</a:t>
                      </a:r>
                    </a:p>
                  </a:txBody>
                  <a:tcPr marL="30480" marR="30480" marT="18288" marB="1828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1F6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Overall population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(N=79)</a:t>
                      </a:r>
                    </a:p>
                  </a:txBody>
                  <a:tcPr marL="30480" marR="30480" marT="18288" marB="18288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1F6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PARPi naïve </a:t>
                      </a:r>
                      <a:b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(n=12)</a:t>
                      </a:r>
                    </a:p>
                  </a:txBody>
                  <a:tcPr marL="30480" marR="30480" marT="18288" marB="18288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1F6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Prior PARPi treatment (n=64)</a:t>
                      </a:r>
                    </a:p>
                  </a:txBody>
                  <a:tcPr marL="30480" marR="30480" marT="18288" marB="18288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1F6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PD with PARPi </a:t>
                      </a:r>
                      <a:b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(n=59)</a:t>
                      </a:r>
                    </a:p>
                  </a:txBody>
                  <a:tcPr marL="30480" marR="30480" marT="18288" marB="18288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1F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770412"/>
                  </a:ext>
                </a:extLst>
              </a:tr>
              <a:tr h="4123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ORR, n (%)</a:t>
                      </a:r>
                      <a:r>
                        <a:rPr lang="en-US" sz="1600" b="1" kern="1200" baseline="30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30480" marR="30480" marT="42672" marB="4267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41 (51.9)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 (75.0)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 (46.9)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 (45.8)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933712"/>
                  </a:ext>
                </a:extLst>
              </a:tr>
              <a:tr h="408828">
                <a:tc>
                  <a:txBody>
                    <a:bodyPr/>
                    <a:lstStyle/>
                    <a:p>
                      <a:pPr marL="231775" marR="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(95% CI)</a:t>
                      </a:r>
                    </a:p>
                  </a:txBody>
                  <a:tcPr marL="30480" marR="30480" marT="42672" marB="4267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(40.4–63.3)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(42.8–94.5)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(34.3–59.8)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(32.7–59.2)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456640"/>
                  </a:ext>
                </a:extLst>
              </a:tr>
              <a:tr h="586909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Median DOR, mo</a:t>
                      </a:r>
                      <a:r>
                        <a:rPr lang="en-US" sz="1600" b="1" kern="100" baseline="30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a,b</a:t>
                      </a:r>
                      <a:endParaRPr lang="en-US" sz="1600" b="1" kern="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30480" marR="30480" marT="42672" marB="4267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8.25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8.77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8.25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7.33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366731"/>
                  </a:ext>
                </a:extLst>
              </a:tr>
              <a:tr h="408828">
                <a:tc>
                  <a:txBody>
                    <a:bodyPr/>
                    <a:lstStyle/>
                    <a:p>
                      <a:pPr marL="231775" marR="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(95% CI)</a:t>
                      </a:r>
                    </a:p>
                  </a:txBody>
                  <a:tcPr marL="30480" marR="30480" marT="42672" marB="4267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(5.55–10.78)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(3.52–15.18)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(5.45–10.78)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(5.03–10.78)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698819"/>
                  </a:ext>
                </a:extLst>
              </a:tr>
              <a:tr h="408828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Median PFS, mo</a:t>
                      </a:r>
                      <a:r>
                        <a:rPr lang="en-US" sz="1600" b="1" kern="100" baseline="30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</a:t>
                      </a:r>
                      <a:endParaRPr lang="en-US" sz="1600" b="1" kern="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30480" marR="30480" marT="42672" marB="4267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6.93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10.02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6.87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6.18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004857"/>
                  </a:ext>
                </a:extLst>
              </a:tr>
              <a:tr h="412380">
                <a:tc>
                  <a:txBody>
                    <a:bodyPr/>
                    <a:lstStyle/>
                    <a:p>
                      <a:pPr marL="2317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(95% CI)</a:t>
                      </a:r>
                    </a:p>
                  </a:txBody>
                  <a:tcPr marL="30480" marR="30480" marT="42672" marB="4267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(5.85–9.59)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(6.87–15.31)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(5.55–8.90)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(5.55–8.41)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999649"/>
                  </a:ext>
                </a:extLst>
              </a:tr>
              <a:tr h="4123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Median OS, mo</a:t>
                      </a:r>
                    </a:p>
                  </a:txBody>
                  <a:tcPr marL="30480" marR="30480" marT="42672" marB="4267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27.17</a:t>
                      </a: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27.89</a:t>
                      </a: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27.17</a:t>
                      </a: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27.04</a:t>
                      </a: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885277"/>
                  </a:ext>
                </a:extLst>
              </a:tr>
              <a:tr h="412380">
                <a:tc>
                  <a:txBody>
                    <a:bodyPr/>
                    <a:lstStyle/>
                    <a:p>
                      <a:pPr marL="2317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(95% CI)</a:t>
                      </a:r>
                    </a:p>
                  </a:txBody>
                  <a:tcPr marL="30480" marR="30480" marT="42672" marB="4267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(23.79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</a:t>
                      </a: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NR)</a:t>
                      </a: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(15.31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</a:t>
                      </a: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NR)</a:t>
                      </a: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(23.79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</a:t>
                      </a: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NR)</a:t>
                      </a: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600" kern="100" dirty="0">
                          <a:effectLst/>
                          <a:latin typeface="Arial Narrow" panose="020B0606020202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(22.14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–NR)</a:t>
                      </a:r>
                      <a:endParaRPr lang="en-US" sz="1600" kern="100" dirty="0">
                        <a:effectLst/>
                        <a:latin typeface="Arial Narrow" panose="020B0606020202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480" marR="30480" marT="42672" marB="42672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434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1650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B297DD-3E95-2FDB-78E9-B3A9FAE42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362C69-6844-F58C-9AD2-BDE99BA3F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3"/>
            <a:ext cx="12192000" cy="933632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E83223C9-D2E7-0425-2723-EDD8C53469C5}"/>
              </a:ext>
            </a:extLst>
          </p:cNvPr>
          <p:cNvSpPr txBox="1">
            <a:spLocks/>
          </p:cNvSpPr>
          <p:nvPr/>
        </p:nvSpPr>
        <p:spPr>
          <a:xfrm>
            <a:off x="1057835" y="-115735"/>
            <a:ext cx="10649259" cy="124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FORWARD II: Mirvetuximab and Pembrolizumab in Platinum Resistant Ovarian Cancer</a:t>
            </a:r>
            <a:endParaRPr lang="en-US" sz="3200" baseline="300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F9B6AB-E61F-9E22-D204-2B11B636C322}"/>
              </a:ext>
            </a:extLst>
          </p:cNvPr>
          <p:cNvSpPr txBox="1"/>
          <p:nvPr/>
        </p:nvSpPr>
        <p:spPr>
          <a:xfrm>
            <a:off x="186827" y="6556859"/>
            <a:ext cx="29627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Matulonis U </a:t>
            </a:r>
            <a:r>
              <a:rPr lang="en-US" sz="1400" i="1" dirty="0" err="1"/>
              <a:t>Gynecol</a:t>
            </a:r>
            <a:r>
              <a:rPr lang="en-US" sz="1400" i="1" dirty="0"/>
              <a:t> Oncol </a:t>
            </a:r>
            <a:r>
              <a:rPr lang="en-US" sz="1400" dirty="0"/>
              <a:t>2025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Rounded Rectangle 31">
            <a:extLst>
              <a:ext uri="{FF2B5EF4-FFF2-40B4-BE49-F238E27FC236}">
                <a16:creationId xmlns:a16="http://schemas.microsoft.com/office/drawing/2014/main" id="{A9CA4773-46BF-0AE4-2429-960E61E3522A}"/>
              </a:ext>
            </a:extLst>
          </p:cNvPr>
          <p:cNvSpPr/>
          <p:nvPr/>
        </p:nvSpPr>
        <p:spPr>
          <a:xfrm>
            <a:off x="186827" y="2113498"/>
            <a:ext cx="3613797" cy="2661703"/>
          </a:xfrm>
          <a:prstGeom prst="roundRect">
            <a:avLst>
              <a:gd name="adj" fmla="val 0"/>
            </a:avLst>
          </a:prstGeom>
          <a:solidFill>
            <a:srgbClr val="FFFFFF">
              <a:lumMod val="8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bIns="0"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1" fontAlgn="base">
              <a:spcBef>
                <a:spcPts val="300"/>
              </a:spcBef>
              <a:buClr>
                <a:srgbClr val="7D8232"/>
              </a:buClr>
              <a:defRPr/>
            </a:pPr>
            <a:r>
              <a:rPr lang="en-US" sz="1600" b="1" u="sng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Key eligibility</a:t>
            </a:r>
          </a:p>
          <a:p>
            <a:pPr marL="157696" indent="-157696" defTabSz="457211" fontAlgn="base">
              <a:lnSpc>
                <a:spcPct val="90000"/>
              </a:lnSpc>
              <a:spcBef>
                <a:spcPts val="267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Recurrent EOC/FT/PP Cancer</a:t>
            </a:r>
          </a:p>
          <a:p>
            <a:pPr marL="157696" indent="-157696" defTabSz="457211" fontAlgn="base">
              <a:lnSpc>
                <a:spcPct val="90000"/>
              </a:lnSpc>
              <a:spcBef>
                <a:spcPts val="267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sym typeface="Arial"/>
              </a:rPr>
              <a:t>Platinum-resistant disease (defined as radiographic progression within 6 mo from last dose of most recent platinum therapy)</a:t>
            </a:r>
          </a:p>
          <a:p>
            <a:pPr marL="157696" indent="-157696" defTabSz="457211" fontAlgn="base">
              <a:lnSpc>
                <a:spcPct val="90000"/>
              </a:lnSpc>
              <a:spcBef>
                <a:spcPts val="267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Tumor FR</a:t>
            </a:r>
            <a:r>
              <a:rPr lang="el-GR" sz="1600" dirty="0"/>
              <a:t>α </a:t>
            </a:r>
            <a:r>
              <a:rPr lang="en-US" sz="1600" dirty="0"/>
              <a:t>expression thresholds were ≥25 % (dose escalation cohort) and ≥50 % (dose expansion cohort) of cells with ≥2+ membrane staining intensity</a:t>
            </a:r>
            <a:r>
              <a:rPr lang="en-US" sz="1800" dirty="0"/>
              <a:t>. </a:t>
            </a:r>
            <a:endParaRPr lang="en-US" sz="1600" dirty="0">
              <a:solidFill>
                <a:srgbClr val="000000"/>
              </a:solidFill>
              <a:latin typeface="Arial Narrow" panose="020B0606020202030204" pitchFamily="34" charset="0"/>
              <a:sym typeface="Arial"/>
            </a:endParaRPr>
          </a:p>
        </p:txBody>
      </p:sp>
      <p:sp>
        <p:nvSpPr>
          <p:cNvPr id="7" name="Arrow: Right 30">
            <a:extLst>
              <a:ext uri="{FF2B5EF4-FFF2-40B4-BE49-F238E27FC236}">
                <a16:creationId xmlns:a16="http://schemas.microsoft.com/office/drawing/2014/main" id="{A75B60E1-E5DD-BB95-0AEC-1FE3161529A2}"/>
              </a:ext>
            </a:extLst>
          </p:cNvPr>
          <p:cNvSpPr/>
          <p:nvPr/>
        </p:nvSpPr>
        <p:spPr>
          <a:xfrm>
            <a:off x="3937917" y="3218961"/>
            <a:ext cx="793851" cy="251088"/>
          </a:xfrm>
          <a:prstGeom prst="rightArrow">
            <a:avLst>
              <a:gd name="adj1" fmla="val 26084"/>
              <a:gd name="adj2" fmla="val 50000"/>
            </a:avLst>
          </a:pr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09615">
              <a:buClr>
                <a:srgbClr val="000000"/>
              </a:buClr>
              <a:defRPr/>
            </a:pPr>
            <a:endParaRPr lang="en-US" sz="1067" kern="0" dirty="0">
              <a:solidFill>
                <a:srgbClr val="FFFFFF"/>
              </a:solidFill>
              <a:latin typeface="Arial Narrow" panose="020B0606020202030204" pitchFamily="34" charset="0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72CFC2-87FC-258B-9F64-F107408C04E0}"/>
              </a:ext>
            </a:extLst>
          </p:cNvPr>
          <p:cNvSpPr/>
          <p:nvPr/>
        </p:nvSpPr>
        <p:spPr>
          <a:xfrm>
            <a:off x="417248" y="1266643"/>
            <a:ext cx="3064933" cy="66968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</a:rPr>
              <a:t>Patient Population (N=56)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714530-1859-4DE2-3FD0-8BD45A6B5D15}"/>
              </a:ext>
            </a:extLst>
          </p:cNvPr>
          <p:cNvSpPr txBox="1"/>
          <p:nvPr/>
        </p:nvSpPr>
        <p:spPr>
          <a:xfrm>
            <a:off x="8391379" y="1335294"/>
            <a:ext cx="2880373" cy="707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33" dirty="0"/>
              <a:t>•</a:t>
            </a:r>
            <a:r>
              <a:rPr lang="en-US" sz="1333" b="1" dirty="0"/>
              <a:t>Primary Endpoint: ORR </a:t>
            </a:r>
            <a:endParaRPr lang="en-US" sz="1333" dirty="0"/>
          </a:p>
          <a:p>
            <a:r>
              <a:rPr lang="en-US" sz="1333" dirty="0"/>
              <a:t>•</a:t>
            </a:r>
            <a:r>
              <a:rPr lang="en-US" sz="1333" b="1" dirty="0"/>
              <a:t>Secondary: </a:t>
            </a:r>
            <a:r>
              <a:rPr lang="en-US" sz="1333" dirty="0"/>
              <a:t>DOR, PFS, Safety</a:t>
            </a:r>
            <a:br>
              <a:rPr lang="en-US" sz="3200" dirty="0"/>
            </a:br>
            <a:endParaRPr lang="en-US" sz="1333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36DABE7-C3F7-6F26-BD49-0C04D3F65B7C}"/>
              </a:ext>
            </a:extLst>
          </p:cNvPr>
          <p:cNvSpPr/>
          <p:nvPr/>
        </p:nvSpPr>
        <p:spPr>
          <a:xfrm>
            <a:off x="4852128" y="2807750"/>
            <a:ext cx="2801739" cy="1242500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MIRV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(6 mg/kg adjusted ideal body weight) + Pembrolizumab 200 mg Q3W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0E6324-1A2A-A927-FBE2-D291CE98E60A}"/>
              </a:ext>
            </a:extLst>
          </p:cNvPr>
          <p:cNvSpPr txBox="1"/>
          <p:nvPr/>
        </p:nvSpPr>
        <p:spPr>
          <a:xfrm>
            <a:off x="2823860" y="4918766"/>
            <a:ext cx="4056536" cy="1528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/>
              <a:t>Participants grouped by FR</a:t>
            </a:r>
            <a:r>
              <a:rPr lang="el-GR" sz="1867" dirty="0"/>
              <a:t>α </a:t>
            </a:r>
            <a:r>
              <a:rPr lang="en-US" sz="1867" dirty="0"/>
              <a:t>expression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867" dirty="0"/>
              <a:t>low, </a:t>
            </a:r>
            <a:r>
              <a:rPr lang="en-US" sz="1867" i="1" dirty="0"/>
              <a:t>n</a:t>
            </a:r>
            <a:r>
              <a:rPr lang="en-US" sz="1867" dirty="0"/>
              <a:t> = 14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867" dirty="0"/>
              <a:t>medium, </a:t>
            </a:r>
            <a:r>
              <a:rPr lang="en-US" sz="1867" i="1" dirty="0"/>
              <a:t>n</a:t>
            </a:r>
            <a:r>
              <a:rPr lang="en-US" sz="1867" dirty="0"/>
              <a:t> = 14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867" dirty="0"/>
              <a:t>high, </a:t>
            </a:r>
            <a:r>
              <a:rPr lang="en-US" sz="1867" i="1" dirty="0"/>
              <a:t>n</a:t>
            </a:r>
            <a:r>
              <a:rPr lang="en-US" sz="1867" dirty="0"/>
              <a:t> = 26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31812E-1D2A-3C69-9894-417ABF059B0A}"/>
              </a:ext>
            </a:extLst>
          </p:cNvPr>
          <p:cNvSpPr txBox="1"/>
          <p:nvPr/>
        </p:nvSpPr>
        <p:spPr>
          <a:xfrm>
            <a:off x="8391379" y="2475588"/>
            <a:ext cx="3233116" cy="2331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79" fontAlgn="base">
              <a:spcBef>
                <a:spcPts val="533"/>
              </a:spcBef>
              <a:buClr>
                <a:srgbClr val="FFFFFF"/>
              </a:buClr>
              <a:defRPr/>
            </a:pPr>
            <a:r>
              <a:rPr lang="en-US" sz="1600" b="1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Treatment until PD, unacceptable toxicity, withdrawal of consent, or death, whichever comes first. </a:t>
            </a:r>
            <a:r>
              <a:rPr lang="en-US" sz="1600" b="1" dirty="0">
                <a:latin typeface="+mj-lt"/>
              </a:rPr>
              <a:t>If MIRV was discontinued, participants could continue on pembrolizumab monotherapy for up to 2 years. </a:t>
            </a:r>
          </a:p>
          <a:p>
            <a:pPr algn="ctr" defTabSz="457179" fontAlgn="base">
              <a:spcBef>
                <a:spcPts val="533"/>
              </a:spcBef>
              <a:buClr>
                <a:srgbClr val="FFFFFF"/>
              </a:buClr>
              <a:defRPr/>
            </a:pPr>
            <a:endParaRPr lang="en-US" sz="1333" dirty="0">
              <a:latin typeface="Arial Narrow" panose="020B0606020202030204" pitchFamily="34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1B8B24-49EE-23D4-D916-18C06213CB29}"/>
              </a:ext>
            </a:extLst>
          </p:cNvPr>
          <p:cNvSpPr txBox="1"/>
          <p:nvPr/>
        </p:nvSpPr>
        <p:spPr>
          <a:xfrm>
            <a:off x="6519333" y="5115682"/>
            <a:ext cx="5485840" cy="129266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E2E2E"/>
                </a:solidFill>
                <a:latin typeface="Elsevier Sans"/>
              </a:rPr>
              <a:t>20% had 3 priors, 43 % had ≥4 priors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E2E2E"/>
                </a:solidFill>
                <a:latin typeface="Elsevier Sans"/>
              </a:rPr>
              <a:t>43 % had prior Bev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E2E2E"/>
                </a:solidFill>
                <a:latin typeface="Elsevier Sans"/>
              </a:rPr>
              <a:t>41 % had prior </a:t>
            </a:r>
            <a:r>
              <a:rPr lang="en-US" sz="2600" dirty="0" err="1">
                <a:solidFill>
                  <a:srgbClr val="2E2E2E"/>
                </a:solidFill>
                <a:latin typeface="Elsevier Sans"/>
              </a:rPr>
              <a:t>PARPi</a:t>
            </a:r>
            <a:endParaRPr lang="en-US" sz="2600" dirty="0">
              <a:solidFill>
                <a:srgbClr val="2E2E2E"/>
              </a:solidFill>
              <a:latin typeface="Elsevier Sans"/>
            </a:endParaRPr>
          </a:p>
        </p:txBody>
      </p:sp>
    </p:spTree>
    <p:extLst>
      <p:ext uri="{BB962C8B-B14F-4D97-AF65-F5344CB8AC3E}">
        <p14:creationId xmlns:p14="http://schemas.microsoft.com/office/powerpoint/2010/main" val="38816399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7B3BE-5664-E43E-EE7E-FAD9FE4EBC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53E271-BC5B-86C3-E966-343301FD0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3"/>
            <a:ext cx="12192000" cy="933632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BC66CBD7-3E33-B3A4-34E1-0AAFFEB738F3}"/>
              </a:ext>
            </a:extLst>
          </p:cNvPr>
          <p:cNvSpPr txBox="1">
            <a:spLocks/>
          </p:cNvSpPr>
          <p:nvPr/>
        </p:nvSpPr>
        <p:spPr>
          <a:xfrm>
            <a:off x="1057834" y="-115735"/>
            <a:ext cx="11012825" cy="124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FORWARD II: Mirvetuximab and Pembrolizumab in PROC</a:t>
            </a:r>
            <a:endParaRPr lang="en-US" sz="3200" baseline="300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922A2-C42A-6031-734D-3F6CAFAAC1B2}"/>
              </a:ext>
            </a:extLst>
          </p:cNvPr>
          <p:cNvSpPr txBox="1"/>
          <p:nvPr/>
        </p:nvSpPr>
        <p:spPr>
          <a:xfrm>
            <a:off x="7879776" y="6392360"/>
            <a:ext cx="29627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Matulonis U </a:t>
            </a:r>
            <a:r>
              <a:rPr lang="en-US" sz="1400" i="1" dirty="0" err="1"/>
              <a:t>Gynecol</a:t>
            </a:r>
            <a:r>
              <a:rPr lang="en-US" sz="1400" i="1" dirty="0"/>
              <a:t> Oncol </a:t>
            </a:r>
            <a:r>
              <a:rPr lang="en-US" sz="1400" dirty="0"/>
              <a:t>2025</a:t>
            </a:r>
            <a:endParaRPr lang="en-US" sz="1400" dirty="0">
              <a:solidFill>
                <a:schemeClr val="tx2"/>
              </a:solidFill>
            </a:endParaRPr>
          </a:p>
        </p:txBody>
      </p:sp>
      <p:pic>
        <p:nvPicPr>
          <p:cNvPr id="4" name="Picture 3" descr="A graph of a number of patients&#10;&#10;AI-generated content may be incorrect.">
            <a:extLst>
              <a:ext uri="{FF2B5EF4-FFF2-40B4-BE49-F238E27FC236}">
                <a16:creationId xmlns:a16="http://schemas.microsoft.com/office/drawing/2014/main" id="{95DEBB50-2254-5953-6116-BBDC365BE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7471"/>
            <a:ext cx="4890927" cy="26659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7EB3FF-EB74-81EF-76B1-B716101493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7604" y="973179"/>
            <a:ext cx="4743055" cy="32687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A0B3DD-BC0C-53E6-1600-B91550353B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9451" y="3754675"/>
            <a:ext cx="4304447" cy="2863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26E27D9-8097-8698-4DB1-A871E08ED98B}"/>
              </a:ext>
            </a:extLst>
          </p:cNvPr>
          <p:cNvSpPr txBox="1"/>
          <p:nvPr/>
        </p:nvSpPr>
        <p:spPr>
          <a:xfrm>
            <a:off x="4735128" y="1177348"/>
            <a:ext cx="2332279" cy="101566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2E2E2E"/>
                </a:solidFill>
                <a:latin typeface="Elsevier Sans"/>
              </a:rPr>
              <a:t>N= 55 evaluable ORR was 31 % (95% CI, 19–45)</a:t>
            </a:r>
            <a:endParaRPr lang="en-US" sz="2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E2D605-6025-45DA-362D-ECACD7A0EAD4}"/>
              </a:ext>
            </a:extLst>
          </p:cNvPr>
          <p:cNvSpPr txBox="1"/>
          <p:nvPr/>
        </p:nvSpPr>
        <p:spPr>
          <a:xfrm>
            <a:off x="539061" y="3462867"/>
            <a:ext cx="6096000" cy="326871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r>
              <a:rPr lang="en-US" sz="1800" dirty="0">
                <a:solidFill>
                  <a:srgbClr val="2E2E2E"/>
                </a:solidFill>
                <a:latin typeface="Elsevier Sans"/>
              </a:rPr>
              <a:t>Median DOR = 8.0 months (95% CI, 4.2-NR)</a:t>
            </a:r>
          </a:p>
          <a:p>
            <a:endParaRPr lang="en-US" sz="1800" dirty="0">
              <a:solidFill>
                <a:srgbClr val="2E2E2E"/>
              </a:solidFill>
              <a:latin typeface="Elsevier Sans"/>
            </a:endParaRPr>
          </a:p>
          <a:p>
            <a:endParaRPr lang="en-US" sz="1800" dirty="0">
              <a:solidFill>
                <a:srgbClr val="2E2E2E"/>
              </a:solidFill>
              <a:latin typeface="Elsevier Sans"/>
            </a:endParaRPr>
          </a:p>
          <a:p>
            <a:endParaRPr lang="en-US" sz="1800" dirty="0">
              <a:solidFill>
                <a:srgbClr val="2E2E2E"/>
              </a:solidFill>
              <a:latin typeface="Elsevier Sans"/>
            </a:endParaRPr>
          </a:p>
          <a:p>
            <a:endParaRPr lang="en-US" sz="1800" dirty="0">
              <a:solidFill>
                <a:srgbClr val="2E2E2E"/>
              </a:solidFill>
              <a:latin typeface="Elsevier Sans"/>
            </a:endParaRPr>
          </a:p>
          <a:p>
            <a:endParaRPr lang="en-US" sz="1800" dirty="0">
              <a:solidFill>
                <a:srgbClr val="2E2E2E"/>
              </a:solidFill>
              <a:latin typeface="Elsevier Sans"/>
            </a:endParaRPr>
          </a:p>
          <a:p>
            <a:endParaRPr lang="en-US" sz="1800" dirty="0">
              <a:solidFill>
                <a:srgbClr val="2E2E2E"/>
              </a:solidFill>
              <a:latin typeface="Elsevier Sans"/>
            </a:endParaRPr>
          </a:p>
          <a:p>
            <a:endParaRPr lang="en-US" sz="1800" dirty="0">
              <a:solidFill>
                <a:srgbClr val="2E2E2E"/>
              </a:solidFill>
              <a:latin typeface="Elsevier Sans"/>
            </a:endParaRPr>
          </a:p>
          <a:p>
            <a:r>
              <a:rPr lang="en-US" sz="1800" dirty="0">
                <a:solidFill>
                  <a:srgbClr val="2E2E2E"/>
                </a:solidFill>
                <a:latin typeface="Elsevier Sans"/>
              </a:rPr>
              <a:t> </a:t>
            </a:r>
            <a:endParaRPr lang="en-US" sz="1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49C4-2D13-3CFD-D55D-647B4E4DC05A}"/>
              </a:ext>
            </a:extLst>
          </p:cNvPr>
          <p:cNvSpPr txBox="1"/>
          <p:nvPr/>
        </p:nvSpPr>
        <p:spPr>
          <a:xfrm>
            <a:off x="7067407" y="4241898"/>
            <a:ext cx="5039392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133" dirty="0">
                <a:solidFill>
                  <a:srgbClr val="2E2E2E"/>
                </a:solidFill>
                <a:latin typeface="Elsevier Sans"/>
              </a:rPr>
              <a:t>Median PFS = 4.2 months (95% CI, 2.8–5.6)</a:t>
            </a:r>
            <a:endParaRPr lang="en-US" sz="2133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F9B64D9-CA56-3915-E3D6-C5A906C41EE0}"/>
              </a:ext>
            </a:extLst>
          </p:cNvPr>
          <p:cNvSpPr txBox="1"/>
          <p:nvPr/>
        </p:nvSpPr>
        <p:spPr>
          <a:xfrm>
            <a:off x="6841468" y="5186415"/>
            <a:ext cx="5039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**Treatment-emergent pneumonitis 25 %, G ≥3 in 2 (4 %) participants.</a:t>
            </a:r>
          </a:p>
        </p:txBody>
      </p:sp>
    </p:spTree>
    <p:extLst>
      <p:ext uri="{BB962C8B-B14F-4D97-AF65-F5344CB8AC3E}">
        <p14:creationId xmlns:p14="http://schemas.microsoft.com/office/powerpoint/2010/main" val="40055268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1">
            <a:extLst>
              <a:ext uri="{FF2B5EF4-FFF2-40B4-BE49-F238E27FC236}">
                <a16:creationId xmlns:a16="http://schemas.microsoft.com/office/drawing/2014/main" id="{C20A8C52-BE1C-230D-609C-EA60F8D2B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039600" cy="861775"/>
          </a:xfrm>
        </p:spPr>
        <p:txBody>
          <a:bodyPr anchor="t"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ea typeface="MS PGothic" charset="0"/>
              </a:rPr>
              <a:t>DESTINY-PanTumor02: </a:t>
            </a:r>
            <a:r>
              <a:rPr lang="en-US" dirty="0">
                <a:solidFill>
                  <a:schemeClr val="bg1"/>
                </a:solidFill>
                <a:ea typeface="MS PGothic" charset="0"/>
              </a:rPr>
              <a:t>Phase 2 study of </a:t>
            </a:r>
            <a:r>
              <a:rPr lang="en-US" dirty="0">
                <a:solidFill>
                  <a:schemeClr val="bg1"/>
                </a:solidFill>
              </a:rPr>
              <a:t>Trastuzumab deruxtecan (T-DXd), HER2-targeted ADC, in advanced HER2 expressing tumors. Part 1 Final Analysis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818748-B944-03D2-292B-7327329675B8}"/>
              </a:ext>
            </a:extLst>
          </p:cNvPr>
          <p:cNvSpPr txBox="1"/>
          <p:nvPr/>
        </p:nvSpPr>
        <p:spPr>
          <a:xfrm>
            <a:off x="417986" y="3671816"/>
            <a:ext cx="129234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33" dirty="0">
                <a:solidFill>
                  <a:srgbClr val="000000"/>
                </a:solidFill>
                <a:ea typeface="MS PGothic" charset="0"/>
              </a:rPr>
              <a:t>NCT04482309</a:t>
            </a:r>
            <a:endParaRPr lang="en-US" sz="1333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9F3113D-6E55-9044-7473-A8227E6C6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56933" y="1388534"/>
            <a:ext cx="4165600" cy="311573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7534A5D-AACE-0C0D-E1F9-A2E332F8D5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" y="2163516"/>
            <a:ext cx="1752600" cy="14401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A01BBFE-B4AF-ECD3-A31F-5463263B14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35926" y="1656277"/>
            <a:ext cx="2311400" cy="223209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39AAC40-9484-DAC1-75BB-17294DAD2F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81193" y="1629993"/>
            <a:ext cx="1066800" cy="223209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F95F36A-6993-BD11-820B-B0B570F3A3A5}"/>
              </a:ext>
            </a:extLst>
          </p:cNvPr>
          <p:cNvSpPr txBox="1"/>
          <p:nvPr/>
        </p:nvSpPr>
        <p:spPr>
          <a:xfrm>
            <a:off x="7810691" y="3911510"/>
            <a:ext cx="405110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33" b="1" dirty="0"/>
              <a:t>Inv-assessed ORRs by central HER2 IHC Status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5A11E00-BF54-05ED-328E-E31919C605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3334" y="4513675"/>
            <a:ext cx="8805333" cy="762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9DF119B-03E0-9E9A-24F9-498F2CDB019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9137" y="5246108"/>
            <a:ext cx="8822267" cy="49106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970712E-18BE-0451-7E7F-1861432CED5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0596" y="5737175"/>
            <a:ext cx="8822267" cy="49106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CBDA3F1-A67B-35A5-3319-0567B2955D1E}"/>
              </a:ext>
            </a:extLst>
          </p:cNvPr>
          <p:cNvSpPr/>
          <p:nvPr/>
        </p:nvSpPr>
        <p:spPr>
          <a:xfrm>
            <a:off x="3421632" y="4894675"/>
            <a:ext cx="1794933" cy="1333567"/>
          </a:xfrm>
          <a:prstGeom prst="rect">
            <a:avLst/>
          </a:prstGeom>
          <a:noFill/>
          <a:ln w="76200">
            <a:solidFill>
              <a:schemeClr val="accent4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FF1700F-63B7-0989-C523-CBB5E90E8125}"/>
              </a:ext>
            </a:extLst>
          </p:cNvPr>
          <p:cNvSpPr/>
          <p:nvPr/>
        </p:nvSpPr>
        <p:spPr>
          <a:xfrm>
            <a:off x="6975438" y="4894675"/>
            <a:ext cx="1794933" cy="1333567"/>
          </a:xfrm>
          <a:prstGeom prst="rect">
            <a:avLst/>
          </a:prstGeom>
          <a:noFill/>
          <a:ln w="76200">
            <a:solidFill>
              <a:schemeClr val="accent4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FBF364-D33B-FB16-CC50-E7395EDFCC25}"/>
              </a:ext>
            </a:extLst>
          </p:cNvPr>
          <p:cNvSpPr txBox="1"/>
          <p:nvPr/>
        </p:nvSpPr>
        <p:spPr>
          <a:xfrm>
            <a:off x="279323" y="5229628"/>
            <a:ext cx="1220206" cy="50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33" b="1" dirty="0"/>
              <a:t>Median PFS*</a:t>
            </a:r>
            <a:endParaRPr lang="en-US" sz="1333" dirty="0"/>
          </a:p>
          <a:p>
            <a:r>
              <a:rPr lang="en-US" sz="1333" dirty="0"/>
              <a:t>Months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FA2A63B-048A-3931-2BCC-C9B8D0D0B7E9}"/>
              </a:ext>
            </a:extLst>
          </p:cNvPr>
          <p:cNvSpPr txBox="1"/>
          <p:nvPr/>
        </p:nvSpPr>
        <p:spPr>
          <a:xfrm>
            <a:off x="279323" y="5722818"/>
            <a:ext cx="1183337" cy="50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33" b="1" dirty="0"/>
              <a:t>Median OS*</a:t>
            </a:r>
            <a:r>
              <a:rPr lang="en-US" sz="1333" dirty="0"/>
              <a:t> </a:t>
            </a:r>
          </a:p>
          <a:p>
            <a:r>
              <a:rPr lang="en-US" sz="1333" dirty="0"/>
              <a:t>Months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A0CE066-71BE-7673-C250-B2C00FC8EDCA}"/>
              </a:ext>
            </a:extLst>
          </p:cNvPr>
          <p:cNvSpPr txBox="1"/>
          <p:nvPr/>
        </p:nvSpPr>
        <p:spPr>
          <a:xfrm>
            <a:off x="1680596" y="6284029"/>
            <a:ext cx="8830808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/>
              <a:t>(95% CI) [n]; ** Based on ASCO/CAP guidelines for HER2 scoring for gastric cancer; </a:t>
            </a:r>
            <a:r>
              <a:rPr lang="en-US" sz="1333" b="1" dirty="0"/>
              <a:t>‡ </a:t>
            </a:r>
            <a:r>
              <a:rPr lang="en-US" sz="1333" dirty="0"/>
              <a:t>HER2 for enrollment based on local assessment. </a:t>
            </a:r>
          </a:p>
          <a:p>
            <a:endParaRPr lang="en-US" sz="1333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041F0A-C197-16C7-2784-B1C32C42D09B}"/>
              </a:ext>
            </a:extLst>
          </p:cNvPr>
          <p:cNvSpPr txBox="1"/>
          <p:nvPr/>
        </p:nvSpPr>
        <p:spPr>
          <a:xfrm>
            <a:off x="9885477" y="6505075"/>
            <a:ext cx="23065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dirty="0">
                <a:latin typeface="Helvetica" pitchFamily="2" charset="0"/>
              </a:rPr>
              <a:t>Makker V. </a:t>
            </a:r>
            <a:r>
              <a:rPr lang="en-US" sz="1600" i="1" dirty="0">
                <a:latin typeface="Helvetica" pitchFamily="2" charset="0"/>
              </a:rPr>
              <a:t>ESMO </a:t>
            </a:r>
            <a:r>
              <a:rPr lang="en-US" sz="1600" dirty="0">
                <a:latin typeface="Helvetica" pitchFamily="2" charset="0"/>
              </a:rPr>
              <a:t>2025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E924DCE-7A2C-BC06-7FBF-04448E109C24}"/>
              </a:ext>
            </a:extLst>
          </p:cNvPr>
          <p:cNvSpPr txBox="1"/>
          <p:nvPr/>
        </p:nvSpPr>
        <p:spPr>
          <a:xfrm>
            <a:off x="6403694" y="4540348"/>
            <a:ext cx="319318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33" dirty="0"/>
              <a:t>**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CB7F419-442D-D962-96BF-B3881E01CBE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24142"/>
            <a:ext cx="12192000" cy="1364391"/>
          </a:xfrm>
          <a:prstGeom prst="rect">
            <a:avLst/>
          </a:prstGeom>
        </p:spPr>
      </p:pic>
      <p:sp>
        <p:nvSpPr>
          <p:cNvPr id="37" name="Title 6">
            <a:extLst>
              <a:ext uri="{FF2B5EF4-FFF2-40B4-BE49-F238E27FC236}">
                <a16:creationId xmlns:a16="http://schemas.microsoft.com/office/drawing/2014/main" id="{705FEC33-1C13-9709-1F90-C5C8DF0A0DB9}"/>
              </a:ext>
            </a:extLst>
          </p:cNvPr>
          <p:cNvSpPr txBox="1">
            <a:spLocks/>
          </p:cNvSpPr>
          <p:nvPr/>
        </p:nvSpPr>
        <p:spPr>
          <a:xfrm>
            <a:off x="1040901" y="146033"/>
            <a:ext cx="10649259" cy="124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ea typeface="MS PGothic" charset="0"/>
              </a:rPr>
              <a:t>DESTINY-PanTumor02: </a:t>
            </a:r>
            <a:r>
              <a:rPr lang="en-US" sz="3200" dirty="0">
                <a:solidFill>
                  <a:schemeClr val="bg1"/>
                </a:solidFill>
                <a:ea typeface="MS PGothic" charset="0"/>
              </a:rPr>
              <a:t>Phase 2 study of </a:t>
            </a:r>
            <a:r>
              <a:rPr lang="en-US" sz="3200" dirty="0">
                <a:solidFill>
                  <a:schemeClr val="bg1"/>
                </a:solidFill>
              </a:rPr>
              <a:t>Trastuzumab </a:t>
            </a:r>
            <a:r>
              <a:rPr lang="en-US" sz="3200" dirty="0" err="1">
                <a:solidFill>
                  <a:schemeClr val="bg1"/>
                </a:solidFill>
              </a:rPr>
              <a:t>deruxtecan</a:t>
            </a:r>
            <a:r>
              <a:rPr lang="en-US" sz="3200" dirty="0">
                <a:solidFill>
                  <a:schemeClr val="bg1"/>
                </a:solidFill>
              </a:rPr>
              <a:t> (T-</a:t>
            </a:r>
            <a:r>
              <a:rPr lang="en-US" sz="3200" dirty="0" err="1">
                <a:solidFill>
                  <a:schemeClr val="bg1"/>
                </a:solidFill>
              </a:rPr>
              <a:t>DXd</a:t>
            </a:r>
            <a:r>
              <a:rPr lang="en-US" sz="3200" dirty="0">
                <a:solidFill>
                  <a:schemeClr val="bg1"/>
                </a:solidFill>
              </a:rPr>
              <a:t>), HER2-targeted ADC, in advanced HER2 expressing tumors. Part 1 Final Analysis</a:t>
            </a:r>
            <a:endParaRPr lang="en-US" sz="3200" baseline="30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4515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AE468-CB5F-1C03-DE84-C9A12F03D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C2551C3B-8E80-29F7-0013-C6DDC103A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942" y="2304310"/>
            <a:ext cx="5164117" cy="429969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F35F075-4126-BC5E-3C78-A87E2308A1CA}"/>
              </a:ext>
            </a:extLst>
          </p:cNvPr>
          <p:cNvSpPr txBox="1"/>
          <p:nvPr/>
        </p:nvSpPr>
        <p:spPr>
          <a:xfrm>
            <a:off x="592667" y="1811867"/>
            <a:ext cx="3398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Safety Summary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500F17-704F-119C-F7A7-6E542026AC43}"/>
              </a:ext>
            </a:extLst>
          </p:cNvPr>
          <p:cNvSpPr txBox="1"/>
          <p:nvPr/>
        </p:nvSpPr>
        <p:spPr>
          <a:xfrm>
            <a:off x="5822176" y="2304309"/>
            <a:ext cx="6019800" cy="3539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3" dirty="0"/>
              <a:t>● Drug-related Grade ≥3 AEs occurred in 111 (41.6%) patients </a:t>
            </a:r>
          </a:p>
          <a:p>
            <a:endParaRPr lang="en-US" sz="1067" dirty="0"/>
          </a:p>
          <a:p>
            <a:r>
              <a:rPr lang="en-US" sz="2133" dirty="0"/>
              <a:t>● The most common were neutropenia (11.2%), anemia (10.9%), decreased ANC (8.6%), and fatigue (6.0%)</a:t>
            </a:r>
          </a:p>
          <a:p>
            <a:endParaRPr lang="en-US" sz="1067" dirty="0"/>
          </a:p>
          <a:p>
            <a:r>
              <a:rPr lang="en-US" sz="2133" dirty="0"/>
              <a:t>● Adjudicated drug-related ILD/pneumonitis 11.6% (n=31) </a:t>
            </a:r>
          </a:p>
          <a:p>
            <a:r>
              <a:rPr lang="en-US" sz="2133" dirty="0"/>
              <a:t>	- Most G1 (n=8, 3.0%) or G2 (n=19, 7.1%)</a:t>
            </a:r>
          </a:p>
          <a:p>
            <a:endParaRPr lang="en-US" sz="1067" dirty="0"/>
          </a:p>
          <a:p>
            <a:r>
              <a:rPr lang="en-US" sz="2133" dirty="0"/>
              <a:t>● Three (1.1%) G5 events reported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03DCBB-1968-2071-AE68-8493BC8A314C}"/>
              </a:ext>
            </a:extLst>
          </p:cNvPr>
          <p:cNvSpPr/>
          <p:nvPr/>
        </p:nvSpPr>
        <p:spPr>
          <a:xfrm>
            <a:off x="592667" y="5742658"/>
            <a:ext cx="4910667" cy="861343"/>
          </a:xfrm>
          <a:prstGeom prst="rect">
            <a:avLst/>
          </a:prstGeom>
          <a:noFill/>
          <a:ln w="28575">
            <a:solidFill>
              <a:schemeClr val="accent4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3A0325-CF1F-4093-6AC7-6C0B31309D7B}"/>
              </a:ext>
            </a:extLst>
          </p:cNvPr>
          <p:cNvSpPr txBox="1"/>
          <p:nvPr/>
        </p:nvSpPr>
        <p:spPr>
          <a:xfrm>
            <a:off x="6688669" y="6419334"/>
            <a:ext cx="23065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dirty="0">
                <a:latin typeface="Helvetica" pitchFamily="2" charset="0"/>
              </a:rPr>
              <a:t>Makker V. </a:t>
            </a:r>
            <a:r>
              <a:rPr lang="en-US" sz="1600" i="1" dirty="0">
                <a:latin typeface="Helvetica" pitchFamily="2" charset="0"/>
              </a:rPr>
              <a:t>ESMO </a:t>
            </a:r>
            <a:r>
              <a:rPr lang="en-US" sz="1600" dirty="0">
                <a:latin typeface="Helvetica" pitchFamily="2" charset="0"/>
              </a:rPr>
              <a:t>2025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8C46589-12B9-5FB3-918C-FA237468E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2"/>
            <a:ext cx="12192000" cy="1364391"/>
          </a:xfrm>
          <a:prstGeom prst="rect">
            <a:avLst/>
          </a:prstGeom>
        </p:spPr>
      </p:pic>
      <p:sp>
        <p:nvSpPr>
          <p:cNvPr id="5" name="Title 11">
            <a:extLst>
              <a:ext uri="{FF2B5EF4-FFF2-40B4-BE49-F238E27FC236}">
                <a16:creationId xmlns:a16="http://schemas.microsoft.com/office/drawing/2014/main" id="{BE6B35FD-7C93-2C6D-777B-B6AA6E0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855" y="200414"/>
            <a:ext cx="10436312" cy="861775"/>
          </a:xfrm>
        </p:spPr>
        <p:txBody>
          <a:bodyPr anchor="t">
            <a:noAutofit/>
          </a:bodyPr>
          <a:lstStyle/>
          <a:p>
            <a:r>
              <a:rPr lang="en-US" sz="2600" b="1" dirty="0">
                <a:solidFill>
                  <a:schemeClr val="bg1"/>
                </a:solidFill>
                <a:ea typeface="MS PGothic" charset="0"/>
              </a:rPr>
              <a:t>DESTINY-PanTumor02: </a:t>
            </a:r>
            <a:r>
              <a:rPr lang="en-US" sz="2600" dirty="0">
                <a:solidFill>
                  <a:schemeClr val="bg1"/>
                </a:solidFill>
                <a:ea typeface="MS PGothic" charset="0"/>
              </a:rPr>
              <a:t>Phase 2 study of </a:t>
            </a:r>
            <a:r>
              <a:rPr lang="en-US" sz="2600" dirty="0">
                <a:solidFill>
                  <a:schemeClr val="bg1"/>
                </a:solidFill>
              </a:rPr>
              <a:t>Trastuzumab deruxtecan (T-DXd), HER2-targeted ADC, in advanced HER2 expressing tumors. Part 1 Final Analysis</a:t>
            </a:r>
            <a:endParaRPr lang="en-US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5622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35ABD-DF32-4024-D2C2-07101AFF8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F19984-FB48-D3CE-0EFC-21E0970425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5736"/>
            <a:ext cx="12192000" cy="1242499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217970C7-0E11-F71E-7B6B-98DAE0E9856D}"/>
              </a:ext>
            </a:extLst>
          </p:cNvPr>
          <p:cNvSpPr txBox="1">
            <a:spLocks/>
          </p:cNvSpPr>
          <p:nvPr/>
        </p:nvSpPr>
        <p:spPr>
          <a:xfrm>
            <a:off x="1057835" y="-1"/>
            <a:ext cx="11134165" cy="1011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67" dirty="0">
                <a:solidFill>
                  <a:schemeClr val="bg1"/>
                </a:solidFill>
              </a:rPr>
              <a:t>Emerging ADC Therapies: Clinical Characteristics and Efficacy Summary </a:t>
            </a:r>
          </a:p>
          <a:p>
            <a:endParaRPr lang="en-US" sz="3200" baseline="30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3E6C82-FE60-1032-3FE7-25D23AF89E56}"/>
              </a:ext>
            </a:extLst>
          </p:cNvPr>
          <p:cNvSpPr txBox="1"/>
          <p:nvPr/>
        </p:nvSpPr>
        <p:spPr>
          <a:xfrm>
            <a:off x="233782" y="6160374"/>
            <a:ext cx="117244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dirty="0" err="1"/>
              <a:t>Meric-Bernstam</a:t>
            </a:r>
            <a:r>
              <a:rPr lang="pt-BR" sz="1600" dirty="0"/>
              <a:t> </a:t>
            </a:r>
            <a:r>
              <a:rPr lang="pt-BR" sz="1600" dirty="0" err="1"/>
              <a:t>F</a:t>
            </a:r>
            <a:r>
              <a:rPr lang="pt-BR" sz="1600" dirty="0"/>
              <a:t> </a:t>
            </a:r>
            <a:r>
              <a:rPr lang="pt-BR" sz="1600" i="1" dirty="0"/>
              <a:t>JCO</a:t>
            </a:r>
            <a:r>
              <a:rPr lang="pt-BR" sz="1600" dirty="0"/>
              <a:t> 2023</a:t>
            </a:r>
            <a:r>
              <a:rPr lang="en-US" sz="1600" dirty="0"/>
              <a:t>; Ray-</a:t>
            </a:r>
            <a:r>
              <a:rPr lang="en-US" sz="1600" dirty="0" err="1"/>
              <a:t>Coquard</a:t>
            </a:r>
            <a:r>
              <a:rPr lang="en-US" sz="1600" dirty="0"/>
              <a:t> I ESMO 2025; Lee EK SGO 2025; </a:t>
            </a:r>
            <a:r>
              <a:rPr lang="en-US" sz="1600" dirty="0" err="1"/>
              <a:t>Oaknin</a:t>
            </a:r>
            <a:r>
              <a:rPr lang="en-US" sz="1600" dirty="0"/>
              <a:t> A ESMO 2025; Yuan G ESMO 2025; Gonzalez Martin A ESMO 2025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DBD6B78-9AFE-3416-2260-8E8BE1C7DF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823355"/>
              </p:ext>
            </p:extLst>
          </p:nvPr>
        </p:nvGraphicFramePr>
        <p:xfrm>
          <a:off x="233782" y="954928"/>
          <a:ext cx="11724438" cy="513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1327">
                  <a:extLst>
                    <a:ext uri="{9D8B030D-6E8A-4147-A177-3AD203B41FA5}">
                      <a16:colId xmlns:a16="http://schemas.microsoft.com/office/drawing/2014/main" val="127671364"/>
                    </a:ext>
                  </a:extLst>
                </a:gridCol>
                <a:gridCol w="1687536">
                  <a:extLst>
                    <a:ext uri="{9D8B030D-6E8A-4147-A177-3AD203B41FA5}">
                      <a16:colId xmlns:a16="http://schemas.microsoft.com/office/drawing/2014/main" val="1788567135"/>
                    </a:ext>
                  </a:extLst>
                </a:gridCol>
                <a:gridCol w="1717916">
                  <a:extLst>
                    <a:ext uri="{9D8B030D-6E8A-4147-A177-3AD203B41FA5}">
                      <a16:colId xmlns:a16="http://schemas.microsoft.com/office/drawing/2014/main" val="2573371377"/>
                    </a:ext>
                  </a:extLst>
                </a:gridCol>
                <a:gridCol w="1577993">
                  <a:extLst>
                    <a:ext uri="{9D8B030D-6E8A-4147-A177-3AD203B41FA5}">
                      <a16:colId xmlns:a16="http://schemas.microsoft.com/office/drawing/2014/main" val="4015655396"/>
                    </a:ext>
                  </a:extLst>
                </a:gridCol>
                <a:gridCol w="1719308">
                  <a:extLst>
                    <a:ext uri="{9D8B030D-6E8A-4147-A177-3AD203B41FA5}">
                      <a16:colId xmlns:a16="http://schemas.microsoft.com/office/drawing/2014/main" val="1336912336"/>
                    </a:ext>
                  </a:extLst>
                </a:gridCol>
                <a:gridCol w="1535179">
                  <a:extLst>
                    <a:ext uri="{9D8B030D-6E8A-4147-A177-3AD203B41FA5}">
                      <a16:colId xmlns:a16="http://schemas.microsoft.com/office/drawing/2014/main" val="3904958242"/>
                    </a:ext>
                  </a:extLst>
                </a:gridCol>
                <a:gridCol w="1535179">
                  <a:extLst>
                    <a:ext uri="{9D8B030D-6E8A-4147-A177-3AD203B41FA5}">
                      <a16:colId xmlns:a16="http://schemas.microsoft.com/office/drawing/2014/main" val="348959986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endParaRPr lang="en-US" sz="1600" dirty="0">
                        <a:latin typeface="+mn-lt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T-</a:t>
                      </a:r>
                      <a:r>
                        <a:rPr lang="en-US" sz="1600" dirty="0" err="1">
                          <a:latin typeface="+mn-lt"/>
                        </a:rPr>
                        <a:t>DXd</a:t>
                      </a:r>
                      <a:endParaRPr lang="en-US" sz="1600" dirty="0">
                        <a:latin typeface="+mn-lt"/>
                      </a:endParaRPr>
                    </a:p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HER2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R-</a:t>
                      </a:r>
                      <a:r>
                        <a:rPr lang="en-US" sz="1600" dirty="0" err="1">
                          <a:latin typeface="+mn-lt"/>
                        </a:rPr>
                        <a:t>DXd</a:t>
                      </a:r>
                      <a:endParaRPr lang="en-US" sz="1600" dirty="0">
                        <a:latin typeface="+mn-lt"/>
                      </a:endParaRPr>
                    </a:p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CDH6</a:t>
                      </a:r>
                    </a:p>
                  </a:txBody>
                  <a:tcPr marL="121920" marR="121920" marT="60960" marB="6096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70C0"/>
                          </a:solidFill>
                          <a:latin typeface="+mn-lt"/>
                        </a:rPr>
                        <a:t>Rina-S</a:t>
                      </a:r>
                    </a:p>
                    <a:p>
                      <a:pPr algn="ctr"/>
                      <a:r>
                        <a:rPr lang="en-US" sz="1600" dirty="0" err="1">
                          <a:solidFill>
                            <a:srgbClr val="0070C0"/>
                          </a:solidFill>
                          <a:latin typeface="+mn-lt"/>
                        </a:rPr>
                        <a:t>FRa</a:t>
                      </a:r>
                      <a:endParaRPr lang="en-US" sz="160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 marT="60960" marB="609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70C0"/>
                          </a:solidFill>
                          <a:latin typeface="+mn-lt"/>
                        </a:rPr>
                        <a:t>AZD5335</a:t>
                      </a:r>
                    </a:p>
                    <a:p>
                      <a:pPr algn="ctr"/>
                      <a:r>
                        <a:rPr lang="en-US" sz="1600" dirty="0" err="1">
                          <a:solidFill>
                            <a:srgbClr val="0070C0"/>
                          </a:solidFill>
                          <a:latin typeface="+mn-lt"/>
                        </a:rPr>
                        <a:t>FRa</a:t>
                      </a:r>
                      <a:endParaRPr lang="en-US" sz="160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 marT="60960" marB="609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HS-20089</a:t>
                      </a:r>
                    </a:p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B7-HR</a:t>
                      </a:r>
                    </a:p>
                  </a:txBody>
                  <a:tcPr marL="121920" marR="121920" marT="60960" marB="6096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TUB-040</a:t>
                      </a:r>
                    </a:p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NaPi2b</a:t>
                      </a:r>
                    </a:p>
                  </a:txBody>
                  <a:tcPr marL="121920" marR="121920" marT="60960" marB="6096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171264"/>
                  </a:ext>
                </a:extLst>
              </a:tr>
              <a:tr h="408787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Population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EOC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HGSC/HGEC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EOC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EOC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EOC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HGSC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136773095"/>
                  </a:ext>
                </a:extLst>
              </a:tr>
              <a:tr h="624389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Prior Regimen</a:t>
                      </a:r>
                    </a:p>
                    <a:p>
                      <a:r>
                        <a:rPr lang="en-US" sz="1600" b="1" dirty="0">
                          <a:latin typeface="+mn-lt"/>
                        </a:rPr>
                        <a:t>(1L/2L/3L)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Median 3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(1-12)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9%/39%/51%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Median 3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(1-5)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Median 3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(1-9)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Median 3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(1-9)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Median 4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(1-7)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995286539"/>
                  </a:ext>
                </a:extLst>
              </a:tr>
              <a:tr h="419944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PFI &lt; 3 </a:t>
                      </a:r>
                      <a:r>
                        <a:rPr lang="en-US" sz="1600" b="1" dirty="0" err="1">
                          <a:latin typeface="+mn-lt"/>
                        </a:rPr>
                        <a:t>mo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44%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 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46%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243610646"/>
                  </a:ext>
                </a:extLst>
              </a:tr>
              <a:tr h="419944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Prior </a:t>
                      </a:r>
                      <a:r>
                        <a:rPr lang="en-US" sz="1600" b="1" dirty="0" err="1">
                          <a:latin typeface="+mn-lt"/>
                        </a:rPr>
                        <a:t>PARPi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70%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64%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63%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73%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30154627"/>
                  </a:ext>
                </a:extLst>
              </a:tr>
              <a:tr h="419944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Prior Bev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--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83%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90%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69%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73%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84%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96491162"/>
                  </a:ext>
                </a:extLst>
              </a:tr>
              <a:tr h="419944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Prior </a:t>
                      </a:r>
                      <a:r>
                        <a:rPr lang="en-US" sz="1600" b="1" dirty="0" err="1">
                          <a:latin typeface="+mn-lt"/>
                        </a:rPr>
                        <a:t>Mirv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3%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19%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4%*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13%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686151"/>
                  </a:ext>
                </a:extLst>
              </a:tr>
              <a:tr h="419944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ORR (%) 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64% 3+/37% 2+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44-57%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23-56%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54%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48%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55%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70910796"/>
                  </a:ext>
                </a:extLst>
              </a:tr>
              <a:tr h="419944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Median </a:t>
                      </a:r>
                      <a:r>
                        <a:rPr lang="en-US" sz="1600" b="1" dirty="0" err="1">
                          <a:latin typeface="+mn-lt"/>
                        </a:rPr>
                        <a:t>DoR</a:t>
                      </a:r>
                      <a:r>
                        <a:rPr lang="en-US" sz="1600" b="1" dirty="0">
                          <a:latin typeface="+mn-lt"/>
                        </a:rPr>
                        <a:t> (</a:t>
                      </a:r>
                      <a:r>
                        <a:rPr lang="en-US" sz="1600" b="1" dirty="0" err="1">
                          <a:latin typeface="+mn-lt"/>
                        </a:rPr>
                        <a:t>mo</a:t>
                      </a:r>
                      <a:r>
                        <a:rPr lang="en-US" sz="1600" b="1" dirty="0">
                          <a:latin typeface="+mn-lt"/>
                        </a:rPr>
                        <a:t>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11.3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NR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6.8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028237118"/>
                  </a:ext>
                </a:extLst>
              </a:tr>
              <a:tr h="419944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Median PFS (</a:t>
                      </a:r>
                      <a:r>
                        <a:rPr lang="en-US" sz="1600" b="1" dirty="0" err="1">
                          <a:latin typeface="+mn-lt"/>
                        </a:rPr>
                        <a:t>mo</a:t>
                      </a:r>
                      <a:r>
                        <a:rPr lang="en-US" sz="1600" b="1" dirty="0">
                          <a:latin typeface="+mn-lt"/>
                        </a:rPr>
                        <a:t>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12.5 3+/5.9 all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6.4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33817763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+mn-lt"/>
                        </a:rPr>
                        <a:t>Median OS (</a:t>
                      </a:r>
                      <a:r>
                        <a:rPr lang="en-US" sz="1600" b="1" dirty="0" err="1">
                          <a:latin typeface="+mn-lt"/>
                        </a:rPr>
                        <a:t>mo</a:t>
                      </a:r>
                      <a:r>
                        <a:rPr lang="en-US" sz="1600" b="1" dirty="0">
                          <a:latin typeface="+mn-lt"/>
                        </a:rPr>
                        <a:t>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13.2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14.6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--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221630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3817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84E51-9D97-0B69-28E2-CA6AFA8AE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close-up of a text&#10;&#10;AI-generated content may be incorrect.">
            <a:extLst>
              <a:ext uri="{FF2B5EF4-FFF2-40B4-BE49-F238E27FC236}">
                <a16:creationId xmlns:a16="http://schemas.microsoft.com/office/drawing/2014/main" id="{E1EADEDF-D93E-C612-D23A-CEF02F94BF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0529" y="2599267"/>
            <a:ext cx="8212667" cy="1659467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A5C07D-2EDB-3DBA-1A8E-2D681C9AD8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9CF935-BFE2-BC3A-DDEF-D662CF268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028" y="143141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Efficacy and safety of avutometinib +/- defactinib in recurrent LGSOC: ENGOT-OV60/GOG-3052/RAMP 201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084E4C-7197-68F7-B96E-40FCE2FA206B}"/>
              </a:ext>
            </a:extLst>
          </p:cNvPr>
          <p:cNvSpPr txBox="1"/>
          <p:nvPr/>
        </p:nvSpPr>
        <p:spPr>
          <a:xfrm>
            <a:off x="4498884" y="6342341"/>
            <a:ext cx="3194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Banerjee SN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J Clin Oncol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5B9846-9EB8-141C-CE52-368A1E607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85" y="1338200"/>
            <a:ext cx="11444629" cy="495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8153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93192-03B5-6C60-0A84-DAE6B524D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close-up of a text&#10;&#10;AI-generated content may be incorrect.">
            <a:extLst>
              <a:ext uri="{FF2B5EF4-FFF2-40B4-BE49-F238E27FC236}">
                <a16:creationId xmlns:a16="http://schemas.microsoft.com/office/drawing/2014/main" id="{E065FE75-F8FF-2519-436D-513B8B45FD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0529" y="2599267"/>
            <a:ext cx="8212667" cy="1659467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75E308-0E62-35F2-D653-CD84087BC5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AE5372-9B0D-E2D0-A39D-7BEEBCE0E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517" y="24144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Efficacy and safety of avutometinib +/- defactinib in recurrent LGSOC: ENGOT-OV60/GOG-3052/RAMP 201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6BB0A6-27C2-E85B-ED19-72FFD9415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535" y="1064689"/>
            <a:ext cx="6792018" cy="33355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33F8D5-61A8-38EC-AA3E-D46BBFD19F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643" y="4288880"/>
            <a:ext cx="3860427" cy="24589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ECB753-2A02-7E85-3EB8-8E7915A02E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83059" y="4288880"/>
            <a:ext cx="3860427" cy="24589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8EE7A4C-F8E1-F95F-771D-4123D9BCA9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5599" y="1794836"/>
            <a:ext cx="1557868" cy="44800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EF71DA2-7A67-642C-D9A7-49558EFE0E4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33467" y="1746516"/>
            <a:ext cx="2568377" cy="4480089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CE479CE-94C6-614B-2039-A5E6DFDEC0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592416"/>
              </p:ext>
            </p:extLst>
          </p:nvPr>
        </p:nvGraphicFramePr>
        <p:xfrm>
          <a:off x="2822636" y="1075956"/>
          <a:ext cx="4082685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0895">
                  <a:extLst>
                    <a:ext uri="{9D8B030D-6E8A-4147-A177-3AD203B41FA5}">
                      <a16:colId xmlns:a16="http://schemas.microsoft.com/office/drawing/2014/main" val="2709466308"/>
                    </a:ext>
                  </a:extLst>
                </a:gridCol>
                <a:gridCol w="1360895">
                  <a:extLst>
                    <a:ext uri="{9D8B030D-6E8A-4147-A177-3AD203B41FA5}">
                      <a16:colId xmlns:a16="http://schemas.microsoft.com/office/drawing/2014/main" val="3891669720"/>
                    </a:ext>
                  </a:extLst>
                </a:gridCol>
                <a:gridCol w="1360895">
                  <a:extLst>
                    <a:ext uri="{9D8B030D-6E8A-4147-A177-3AD203B41FA5}">
                      <a16:colId xmlns:a16="http://schemas.microsoft.com/office/drawing/2014/main" val="2682256417"/>
                    </a:ext>
                  </a:extLst>
                </a:gridCol>
              </a:tblGrid>
              <a:tr h="238946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ORR by BICR</a:t>
                      </a:r>
                    </a:p>
                  </a:txBody>
                  <a:tcPr marL="121920" marR="121920" marT="60960" marB="6096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216868"/>
                  </a:ext>
                </a:extLst>
              </a:tr>
              <a:tr h="59736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Total </a:t>
                      </a:r>
                    </a:p>
                    <a:p>
                      <a:pPr algn="ctr"/>
                      <a:r>
                        <a:rPr lang="en-US" sz="1600" dirty="0"/>
                        <a:t>N=109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/>
                        <a:t>KRAS</a:t>
                      </a:r>
                      <a:r>
                        <a:rPr lang="en-US" sz="1600" dirty="0"/>
                        <a:t> mt</a:t>
                      </a:r>
                    </a:p>
                    <a:p>
                      <a:pPr algn="ctr"/>
                      <a:r>
                        <a:rPr lang="en-US" sz="1600" dirty="0"/>
                        <a:t>N=57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/>
                        <a:t>KRAS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wt</a:t>
                      </a:r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N=52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3188786"/>
                  </a:ext>
                </a:extLst>
              </a:tr>
              <a:tr h="23894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31%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44%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17%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70730888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1E3D5492-C627-FC29-55A9-3492B041734F}"/>
              </a:ext>
            </a:extLst>
          </p:cNvPr>
          <p:cNvSpPr txBox="1"/>
          <p:nvPr/>
        </p:nvSpPr>
        <p:spPr>
          <a:xfrm>
            <a:off x="8358284" y="6323245"/>
            <a:ext cx="3194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Banerjee SN </a:t>
            </a:r>
            <a:r>
              <a:rPr lang="en-US" sz="1600" i="1" dirty="0"/>
              <a:t>J Clin Oncol </a:t>
            </a:r>
            <a:r>
              <a:rPr lang="en-US" sz="1600" dirty="0"/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983810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1D9C6D7-D677-9283-7AFD-7A668362D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2121"/>
            <a:ext cx="12192000" cy="933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1F3B5E-2678-E727-0517-10A476E76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301455"/>
            <a:ext cx="10515600" cy="89294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Ovarian Cancer Global Statistics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110F97-A8DD-DC22-536D-D7CFEEDF1D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22" y="1296895"/>
            <a:ext cx="4813300" cy="4775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691393-EE59-113C-A17B-F0CC8FFC12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4221" y="3697242"/>
            <a:ext cx="1143000" cy="368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907D93-E7EB-5E5C-18B3-EC112235D7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5" y="4851398"/>
            <a:ext cx="1143000" cy="368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293CDA-9EEE-8CDD-D771-F38CF6BD5E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2964329"/>
            <a:ext cx="952500" cy="4037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23A0D2-9F70-B7FE-8A5A-123F72210E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" y="1927782"/>
            <a:ext cx="1409700" cy="368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33F0DA-A4FD-5D60-C5A3-CC33BBB194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2501" y="1296895"/>
            <a:ext cx="927100" cy="368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091FDB-2C69-E997-2FAD-09DEDB86E63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01688" y="928595"/>
            <a:ext cx="990600" cy="3683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B3BD55-4F7F-1C3B-1517-C7142D03394A}"/>
              </a:ext>
            </a:extLst>
          </p:cNvPr>
          <p:cNvSpPr txBox="1"/>
          <p:nvPr/>
        </p:nvSpPr>
        <p:spPr>
          <a:xfrm>
            <a:off x="2067274" y="6226547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Incidence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D36C8DA-AC64-DA3C-AB51-ECAC3E72635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51601" y="1334995"/>
            <a:ext cx="4787900" cy="47371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62F533-D0B9-0CF6-0885-639A989DF34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74351" y="3849779"/>
            <a:ext cx="1130300" cy="317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7A3444F-AC6A-1820-24AC-54C8E009B4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51600" y="5098253"/>
            <a:ext cx="1016000" cy="317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0CFA34-715E-04A6-B426-E4CDDAB4869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20281" y="3213799"/>
            <a:ext cx="1016000" cy="317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093903-BD37-A7AA-34E4-B063EF42A52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28281" y="2016635"/>
            <a:ext cx="1016000" cy="3175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3E2430-55B1-4ABF-6E66-D9BE3CD073D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59601" y="1284849"/>
            <a:ext cx="1485900" cy="3175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93B54D2-D391-6C8E-88B9-F7C823B9A2E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445500" y="905906"/>
            <a:ext cx="1016000" cy="3175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91090E4-90EF-9E62-02EB-A2715E56563A}"/>
              </a:ext>
            </a:extLst>
          </p:cNvPr>
          <p:cNvSpPr txBox="1"/>
          <p:nvPr/>
        </p:nvSpPr>
        <p:spPr>
          <a:xfrm>
            <a:off x="8340992" y="6197673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Mortality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023828-0329-3347-CAEC-B1A9281908D7}"/>
              </a:ext>
            </a:extLst>
          </p:cNvPr>
          <p:cNvSpPr txBox="1"/>
          <p:nvPr/>
        </p:nvSpPr>
        <p:spPr>
          <a:xfrm>
            <a:off x="4694675" y="6465889"/>
            <a:ext cx="30906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Globocan</a:t>
            </a:r>
            <a:r>
              <a:rPr lang="en-US" sz="1400" dirty="0"/>
              <a:t> Accessed November 2025</a:t>
            </a:r>
          </a:p>
        </p:txBody>
      </p:sp>
    </p:spTree>
    <p:extLst>
      <p:ext uri="{BB962C8B-B14F-4D97-AF65-F5344CB8AC3E}">
        <p14:creationId xmlns:p14="http://schemas.microsoft.com/office/powerpoint/2010/main" val="316754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C4FED-6E82-1993-0534-98B6306ED4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close-up of a text&#10;&#10;AI-generated content may be incorrect.">
            <a:extLst>
              <a:ext uri="{FF2B5EF4-FFF2-40B4-BE49-F238E27FC236}">
                <a16:creationId xmlns:a16="http://schemas.microsoft.com/office/drawing/2014/main" id="{70AAB7EC-B4BE-7D16-1649-3D97AFDFAC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0529" y="2599267"/>
            <a:ext cx="8212667" cy="1659467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A224FB-863B-8B08-4E10-9FB403C63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FE1B50-0D57-75FF-1DDC-1BA1CFA72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760" y="138384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Efficacy and safety of avutometinib +/- defactinib in recurrent LGSOC: ENGOT-OV60/GOG-3052/RAMP 201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0C7477-4E2F-90E3-57F4-B42877F9416B}"/>
              </a:ext>
            </a:extLst>
          </p:cNvPr>
          <p:cNvSpPr txBox="1"/>
          <p:nvPr/>
        </p:nvSpPr>
        <p:spPr>
          <a:xfrm>
            <a:off x="745067" y="5130826"/>
            <a:ext cx="105325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dirty="0">
                <a:solidFill>
                  <a:srgbClr val="333333"/>
                </a:solidFill>
                <a:latin typeface="Helvetica" pitchFamily="2" charset="0"/>
              </a:rPr>
              <a:t>For patients with KRAS-mutated recurrent low-grade serous ovarian cancer who have received prior systemic therapy.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1EDE63-0022-D627-209C-18629DAFFF9A}"/>
              </a:ext>
            </a:extLst>
          </p:cNvPr>
          <p:cNvSpPr txBox="1"/>
          <p:nvPr/>
        </p:nvSpPr>
        <p:spPr>
          <a:xfrm>
            <a:off x="106330" y="6300377"/>
            <a:ext cx="10227733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/>
              <a:t>https://</a:t>
            </a:r>
            <a:r>
              <a:rPr lang="en-US" sz="1333" dirty="0" err="1"/>
              <a:t>www.fda.gov</a:t>
            </a:r>
            <a:r>
              <a:rPr lang="en-US" sz="1333" dirty="0"/>
              <a:t>/drugs/resources-information-approved-drugs/fda-grants-accelerated-approval-combination-avutometinib-and-defactinib-kras-mutated-recurrent-low</a:t>
            </a:r>
          </a:p>
        </p:txBody>
      </p:sp>
      <p:pic>
        <p:nvPicPr>
          <p:cNvPr id="15" name="Picture 14" descr="Black text on a white background&#10;&#10;AI-generated content may be incorrect.">
            <a:extLst>
              <a:ext uri="{FF2B5EF4-FFF2-40B4-BE49-F238E27FC236}">
                <a16:creationId xmlns:a16="http://schemas.microsoft.com/office/drawing/2014/main" id="{3F4B04F7-75D3-4E61-206B-4701DBA05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2284241"/>
            <a:ext cx="10363200" cy="2709988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2D2B00A-DAD1-28D2-4CFD-2A1FFA85C568}"/>
              </a:ext>
            </a:extLst>
          </p:cNvPr>
          <p:cNvSpPr txBox="1"/>
          <p:nvPr/>
        </p:nvSpPr>
        <p:spPr>
          <a:xfrm>
            <a:off x="394897" y="1371321"/>
            <a:ext cx="96859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3200" dirty="0">
                <a:solidFill>
                  <a:srgbClr val="333333"/>
                </a:solidFill>
                <a:latin typeface="Helvetica" pitchFamily="2" charset="0"/>
              </a:rPr>
              <a:t>May 8, 2025 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981089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511931-C5A3-D786-F528-A426606CD8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33" y="1351491"/>
            <a:ext cx="11734800" cy="503237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Frontline treatment </a:t>
            </a: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for advanced epithelial ovarian cancer has shifted toward individualized, biomarker-driven approach, prioritizing </a:t>
            </a:r>
            <a:r>
              <a:rPr lang="en-US" sz="2533" dirty="0" err="1">
                <a:latin typeface="Arial" panose="020B0604020202020204" pitchFamily="34" charset="0"/>
                <a:cs typeface="Arial" panose="020B0604020202020204" pitchFamily="34" charset="0"/>
              </a:rPr>
              <a:t>PARPi</a:t>
            </a: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 +/- Bev maintenance therapy after platinum-based chemotherapy for those with </a:t>
            </a:r>
            <a:r>
              <a:rPr lang="en-US" sz="2533" dirty="0" err="1">
                <a:latin typeface="Arial" panose="020B0604020202020204" pitchFamily="34" charset="0"/>
                <a:cs typeface="Arial" panose="020B0604020202020204" pitchFamily="34" charset="0"/>
              </a:rPr>
              <a:t>BRCAm</a:t>
            </a: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 and/or HRD-positive/GIS-positive cancers.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The readoption of weekly paclitaxel therapy in the frontline setting remains to be seen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No role for </a:t>
            </a:r>
            <a:r>
              <a:rPr lang="en-US" sz="2533" dirty="0" err="1">
                <a:latin typeface="Arial" panose="020B0604020202020204" pitchFamily="34" charset="0"/>
                <a:cs typeface="Arial" panose="020B0604020202020204" pitchFamily="34" charset="0"/>
              </a:rPr>
              <a:t>PARPi</a:t>
            </a: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 and IO in the front-line maintenance </a:t>
            </a:r>
            <a:r>
              <a:rPr lang="en-US" sz="2533">
                <a:latin typeface="Arial" panose="020B0604020202020204" pitchFamily="34" charset="0"/>
                <a:cs typeface="Arial" panose="020B0604020202020204" pitchFamily="34" charset="0"/>
              </a:rPr>
              <a:t>setting in </a:t>
            </a: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unselected patients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Novel biomarker-based therapies and ADCs are under evaluation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MIRV alone has sustained activity in PROC and PSOC with an acceptable safety profile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MIRV in combination with pembrolizumab demonstrated anti-cancer efficacy and a tolerable safety profile in PROC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Emerging promising therapies including ADCs for patients with recurrent EOC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Avutometinib (RAF/MEK clamp) + defactinib (</a:t>
            </a:r>
            <a:r>
              <a:rPr lang="en-US" sz="2533" dirty="0" err="1">
                <a:latin typeface="Arial" panose="020B0604020202020204" pitchFamily="34" charset="0"/>
                <a:cs typeface="Arial" panose="020B0604020202020204" pitchFamily="34" charset="0"/>
              </a:rPr>
              <a:t>FAKi</a:t>
            </a: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) demonstrated high efficacy in recurrent LGSOC, particularly in </a:t>
            </a:r>
            <a:r>
              <a:rPr lang="en-US" sz="2533" i="1" dirty="0" err="1">
                <a:latin typeface="Arial" panose="020B0604020202020204" pitchFamily="34" charset="0"/>
                <a:cs typeface="Arial" panose="020B0604020202020204" pitchFamily="34" charset="0"/>
              </a:rPr>
              <a:t>KRAS</a:t>
            </a:r>
            <a:r>
              <a:rPr lang="en-US" sz="2533" dirty="0" err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533" dirty="0">
                <a:latin typeface="Arial" panose="020B0604020202020204" pitchFamily="34" charset="0"/>
                <a:cs typeface="Arial" panose="020B0604020202020204" pitchFamily="34" charset="0"/>
              </a:rPr>
              <a:t> cases, leading to accelerated FDA approval. RAMP 301 confirmatory trial pending.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00476A-6D1A-9977-7229-FD3E381E8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27"/>
            <a:ext cx="12192000" cy="933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05737-CD0E-B38C-8468-AECD55BA6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5" y="264695"/>
            <a:ext cx="9384323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1790846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34A65-64FC-6F25-CBA8-616C5607A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A diagram of a patient's timeline&#10;&#10;AI-generated content may be incorrect.">
            <a:extLst>
              <a:ext uri="{FF2B5EF4-FFF2-40B4-BE49-F238E27FC236}">
                <a16:creationId xmlns:a16="http://schemas.microsoft.com/office/drawing/2014/main" id="{B83E97BE-B829-5609-6555-C1A285447A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/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7B51A4-1881-D967-4ECC-14E0E69EC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43"/>
            <a:ext cx="12192000" cy="93363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55B28B0-F6BE-3F06-7A07-D545DA6E5F28}"/>
              </a:ext>
            </a:extLst>
          </p:cNvPr>
          <p:cNvSpPr txBox="1">
            <a:spLocks/>
          </p:cNvSpPr>
          <p:nvPr/>
        </p:nvSpPr>
        <p:spPr>
          <a:xfrm>
            <a:off x="838200" y="64827"/>
            <a:ext cx="10515600" cy="892949"/>
          </a:xfrm>
        </p:spPr>
        <p:txBody>
          <a:bodyPr>
            <a:normAutofit/>
          </a:bodyPr>
          <a:lstStyle>
            <a:lvl1pPr algn="l" defTabSz="342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i="0" kern="120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Adobe Garamond Pro"/>
              </a:defRPr>
            </a:lvl1pPr>
          </a:lstStyle>
          <a:p>
            <a:pPr algn="ctr"/>
            <a:r>
              <a:rPr lang="en-US" sz="3200">
                <a:solidFill>
                  <a:schemeClr val="bg1"/>
                </a:solidFill>
              </a:rPr>
              <a:t>Landscape of Ovarian Cancer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9" name="Picture 8" descr="A diagram of a patient's timeline&#10;&#10;AI-generated content may be incorrect.">
            <a:extLst>
              <a:ext uri="{FF2B5EF4-FFF2-40B4-BE49-F238E27FC236}">
                <a16:creationId xmlns:a16="http://schemas.microsoft.com/office/drawing/2014/main" id="{5B846207-FC71-459E-49F3-CC8C167CE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777" y="1075232"/>
            <a:ext cx="11666447" cy="562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7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CE4D8-415A-F8A1-2E80-5AF415A63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D66BFD3-3CE2-838E-8315-F2BCB3DCB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C98D09-B4EE-162F-1D6E-CCB0E757E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517" y="24144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NCCN Guidelines V3.2025 Ovarian/FT/PP Cancer  </a:t>
            </a:r>
          </a:p>
        </p:txBody>
      </p:sp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010EE47-C702-2A24-0BE9-11D4E1B2CD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496" b="1"/>
          <a:stretch>
            <a:fillRect/>
          </a:stretch>
        </p:blipFill>
        <p:spPr>
          <a:xfrm>
            <a:off x="0" y="1769483"/>
            <a:ext cx="11654117" cy="259814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754A962-90D3-61F1-A512-E67385C1E286}"/>
              </a:ext>
            </a:extLst>
          </p:cNvPr>
          <p:cNvSpPr/>
          <p:nvPr/>
        </p:nvSpPr>
        <p:spPr>
          <a:xfrm>
            <a:off x="135467" y="1559859"/>
            <a:ext cx="11751733" cy="3022899"/>
          </a:xfrm>
          <a:prstGeom prst="rect">
            <a:avLst/>
          </a:prstGeom>
          <a:noFill/>
          <a:ln w="57150">
            <a:solidFill>
              <a:srgbClr val="01189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3245D-FD42-AE8F-51CD-42FB2A8B8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6400" y="638804"/>
            <a:ext cx="5994400" cy="473936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Primary Therapy for Stage II-IV Disease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B7C5EA-6053-BE1F-2632-315BF0A27786}"/>
              </a:ext>
            </a:extLst>
          </p:cNvPr>
          <p:cNvSpPr txBox="1"/>
          <p:nvPr/>
        </p:nvSpPr>
        <p:spPr>
          <a:xfrm>
            <a:off x="3420900" y="5465810"/>
            <a:ext cx="6965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11893"/>
                </a:solidFill>
              </a:rPr>
              <a:t>What about Maintenance Therapy?</a:t>
            </a:r>
          </a:p>
        </p:txBody>
      </p:sp>
    </p:spTree>
    <p:extLst>
      <p:ext uri="{BB962C8B-B14F-4D97-AF65-F5344CB8AC3E}">
        <p14:creationId xmlns:p14="http://schemas.microsoft.com/office/powerpoint/2010/main" val="786785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733B1-745E-561A-0AAC-D512E6BC7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CFD8FA-BAC7-EC2A-66EE-1F851B785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1E9AC8-AA1C-7955-0A72-7953A8DD0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733" y="177796"/>
            <a:ext cx="11333129" cy="1171911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Progression-Free Survival Results: SOLO1/PAOLA-1/PRIMA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2A0729-17B6-B9D1-1168-2463488CF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10224" y="5100726"/>
            <a:ext cx="3729691" cy="17302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D60340E-F9AE-1713-9DD7-92885A684BBB}"/>
              </a:ext>
            </a:extLst>
          </p:cNvPr>
          <p:cNvSpPr txBox="1"/>
          <p:nvPr/>
        </p:nvSpPr>
        <p:spPr>
          <a:xfrm>
            <a:off x="247718" y="5745983"/>
            <a:ext cx="3447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Banerjee S </a:t>
            </a:r>
            <a:r>
              <a:rPr lang="en-US" sz="1600" i="1" dirty="0"/>
              <a:t>Lancet Oncol</a:t>
            </a:r>
            <a:r>
              <a:rPr lang="en-US" sz="1600" dirty="0"/>
              <a:t> 2021</a:t>
            </a:r>
          </a:p>
          <a:p>
            <a:r>
              <a:rPr lang="en-US" sz="1600" dirty="0"/>
              <a:t>Ray-Coquard I </a:t>
            </a:r>
            <a:r>
              <a:rPr lang="en-US" sz="1600" i="1" dirty="0"/>
              <a:t>NEJM </a:t>
            </a:r>
            <a:r>
              <a:rPr lang="en-US" sz="1600" dirty="0"/>
              <a:t>2019</a:t>
            </a:r>
          </a:p>
          <a:p>
            <a:r>
              <a:rPr lang="en-US" sz="1600" dirty="0"/>
              <a:t>Monk B </a:t>
            </a:r>
            <a:r>
              <a:rPr lang="en-US" sz="1600" i="1" dirty="0"/>
              <a:t>Ann Oncol </a:t>
            </a:r>
            <a:r>
              <a:rPr lang="en-US" sz="1600" dirty="0"/>
              <a:t>2024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E6F7D96-BAB8-6774-F40A-42C22C0B4C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9686" y="1322700"/>
            <a:ext cx="3780228" cy="18680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13ECB90-444E-4342-31DE-7798EBBDAF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5315" y="3259666"/>
            <a:ext cx="3784600" cy="17302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146B709-311B-C8FB-BD38-52599821D5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22404" y="1537463"/>
            <a:ext cx="1371600" cy="3386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83F3834-9C88-9FAD-0F1D-AF6E99245E0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04116" y="3506363"/>
            <a:ext cx="1371600" cy="3386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A39AA76-3F2B-1380-3D0A-36F5895ECA2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02315" y="5668888"/>
            <a:ext cx="664447" cy="3322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6CA8196-2F85-BA85-5B42-03EB4D36DB5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7718" y="1418606"/>
            <a:ext cx="3784599" cy="18410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C587D52-87AF-1682-D409-AC96528308E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56421" y="1212873"/>
            <a:ext cx="812800" cy="28786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5664380-4443-5389-FE09-8CA1E33273A4}"/>
              </a:ext>
            </a:extLst>
          </p:cNvPr>
          <p:cNvSpPr txBox="1"/>
          <p:nvPr/>
        </p:nvSpPr>
        <p:spPr>
          <a:xfrm>
            <a:off x="1679512" y="696518"/>
            <a:ext cx="1574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SOLO1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FB8088-3E43-1DC8-D848-11974DA3EB95}"/>
              </a:ext>
            </a:extLst>
          </p:cNvPr>
          <p:cNvSpPr txBox="1"/>
          <p:nvPr/>
        </p:nvSpPr>
        <p:spPr>
          <a:xfrm>
            <a:off x="5380754" y="682206"/>
            <a:ext cx="19543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PAOLA-1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57C862-7682-4BB4-1B4D-433919F7F8AA}"/>
              </a:ext>
            </a:extLst>
          </p:cNvPr>
          <p:cNvSpPr txBox="1"/>
          <p:nvPr/>
        </p:nvSpPr>
        <p:spPr>
          <a:xfrm>
            <a:off x="9191058" y="649909"/>
            <a:ext cx="1507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PRIMA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900CCED-0C47-C0B2-5BC1-6E7B8B162E7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03004" y="1234231"/>
            <a:ext cx="3729691" cy="202543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1FBF03B-DCDB-6F1E-EFC0-4D8E7BE5411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03005" y="3212247"/>
            <a:ext cx="3729689" cy="1990829"/>
          </a:xfrm>
          <a:prstGeom prst="rect">
            <a:avLst/>
          </a:prstGeom>
        </p:spPr>
      </p:pic>
      <p:pic>
        <p:nvPicPr>
          <p:cNvPr id="26" name="Picture 25" descr="A graph of a disease&#10;&#10;AI-generated content may be incorrect.">
            <a:extLst>
              <a:ext uri="{FF2B5EF4-FFF2-40B4-BE49-F238E27FC236}">
                <a16:creationId xmlns:a16="http://schemas.microsoft.com/office/drawing/2014/main" id="{3816500F-0267-138D-65B3-39F0301FC0C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4481" y="5203076"/>
            <a:ext cx="3729691" cy="162791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4D71731-608D-2C20-37D4-5382C488969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53475" y="1246195"/>
            <a:ext cx="812800" cy="28786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7D4C2EB-E3C2-D2F7-A982-A149354B2E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45192" y="3337029"/>
            <a:ext cx="1371600" cy="338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29CC09E-DA61-3DDD-271C-1471F4FA9FFA}"/>
              </a:ext>
            </a:extLst>
          </p:cNvPr>
          <p:cNvSpPr txBox="1"/>
          <p:nvPr/>
        </p:nvSpPr>
        <p:spPr>
          <a:xfrm>
            <a:off x="7027674" y="5668222"/>
            <a:ext cx="970137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b="1" dirty="0" err="1"/>
              <a:t>HRd</a:t>
            </a:r>
            <a:r>
              <a:rPr lang="en-US" sz="1467" b="1" dirty="0"/>
              <a:t>-neg</a:t>
            </a:r>
          </a:p>
        </p:txBody>
      </p:sp>
    </p:spTree>
    <p:extLst>
      <p:ext uri="{BB962C8B-B14F-4D97-AF65-F5344CB8AC3E}">
        <p14:creationId xmlns:p14="http://schemas.microsoft.com/office/powerpoint/2010/main" val="3886644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97E42-BE7E-15AA-27AD-6515CBAA1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58C0E8-5B70-4360-3C21-7C1D3E9A6F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B09AD9-AA14-E43A-32FD-34074FF40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517" y="24144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Overall Survival Results: SOLO1/PRIMA/PAOLA-1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C22016-08F0-9C8B-1597-FCE3A8C4C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1067" y="5001419"/>
            <a:ext cx="3734173" cy="173026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46DAC58-BD98-DC78-C6B3-F7A76BDAB2D7}"/>
              </a:ext>
            </a:extLst>
          </p:cNvPr>
          <p:cNvSpPr txBox="1"/>
          <p:nvPr/>
        </p:nvSpPr>
        <p:spPr>
          <a:xfrm>
            <a:off x="291854" y="5735537"/>
            <a:ext cx="3784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Disilvestro P </a:t>
            </a:r>
            <a:r>
              <a:rPr lang="en-US" sz="1600" i="1" dirty="0"/>
              <a:t>J Clin Oncol </a:t>
            </a:r>
            <a:r>
              <a:rPr lang="en-US" sz="1600" dirty="0"/>
              <a:t>2023 </a:t>
            </a:r>
          </a:p>
          <a:p>
            <a:r>
              <a:rPr lang="en-US" sz="1600" dirty="0"/>
              <a:t>Ray-Coquard I </a:t>
            </a:r>
            <a:r>
              <a:rPr lang="en-US" sz="1600" i="1" dirty="0"/>
              <a:t>Ann Oncol </a:t>
            </a:r>
            <a:r>
              <a:rPr lang="en-US" sz="1600" dirty="0"/>
              <a:t>2023 </a:t>
            </a:r>
          </a:p>
          <a:p>
            <a:r>
              <a:rPr lang="en-US" sz="1600" dirty="0"/>
              <a:t>Monk B </a:t>
            </a:r>
            <a:r>
              <a:rPr lang="en-US" sz="1600" i="1" dirty="0"/>
              <a:t>Ann Oncol </a:t>
            </a:r>
            <a:r>
              <a:rPr lang="en-US" sz="1600" dirty="0"/>
              <a:t>2024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108A2A9-34E8-2795-805A-A7A702F1B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15549" y="1231173"/>
            <a:ext cx="3729691" cy="17302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6B01451-EC84-439D-14E0-93ABCDA660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11067" y="3103764"/>
            <a:ext cx="3734173" cy="173026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0BFA8F7-6649-BE0F-6745-72761FC3F1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1820" y="2052881"/>
            <a:ext cx="1371600" cy="3386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1687D93-F80C-C1EB-9C1D-0AE34C109D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06553" y="4128957"/>
            <a:ext cx="1371600" cy="3386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B99B81E-8FCF-BF56-782C-C56AF2BC220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11821" y="5693115"/>
            <a:ext cx="664447" cy="3322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918CE16-4613-E082-A901-160A2325280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179" y="1296932"/>
            <a:ext cx="3784599" cy="21686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67B28BC-C2A2-C50F-3808-09293D413F4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6712" y="1184604"/>
            <a:ext cx="812800" cy="2878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91CE9B3-0400-19B7-9C4C-2DC9C459CCE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6452" y="1334448"/>
            <a:ext cx="3729691" cy="162699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E9278D6-C263-1FDC-64A8-7CFA63F92F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27221" y="1205773"/>
            <a:ext cx="812800" cy="2878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81B72EB-DFFC-F515-0A5D-17712E4B9B1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02017" y="3103764"/>
            <a:ext cx="3729691" cy="173026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DAF0BFF-3FC9-A227-0597-0FDACFFF39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94953" y="4162824"/>
            <a:ext cx="1371600" cy="33866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8F013E8-4B4B-AD76-44E1-47911F94A2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02017" y="4914141"/>
            <a:ext cx="3729691" cy="18175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C2D254A-7606-FD9C-D0DD-54B481427847}"/>
              </a:ext>
            </a:extLst>
          </p:cNvPr>
          <p:cNvSpPr txBox="1"/>
          <p:nvPr/>
        </p:nvSpPr>
        <p:spPr>
          <a:xfrm>
            <a:off x="4827222" y="6025339"/>
            <a:ext cx="970137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b="1" dirty="0" err="1"/>
              <a:t>HRd</a:t>
            </a:r>
            <a:r>
              <a:rPr lang="en-US" sz="1467" b="1" dirty="0"/>
              <a:t>-neg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56CFEC0-5805-8791-D62F-BB88A5F5438B}"/>
              </a:ext>
            </a:extLst>
          </p:cNvPr>
          <p:cNvSpPr txBox="1"/>
          <p:nvPr/>
        </p:nvSpPr>
        <p:spPr>
          <a:xfrm>
            <a:off x="1679512" y="696518"/>
            <a:ext cx="1574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SOLO1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71D4F3-6EE0-25F8-4715-FE7F9B916906}"/>
              </a:ext>
            </a:extLst>
          </p:cNvPr>
          <p:cNvSpPr txBox="1"/>
          <p:nvPr/>
        </p:nvSpPr>
        <p:spPr>
          <a:xfrm>
            <a:off x="5380754" y="682206"/>
            <a:ext cx="19543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PAOLA-1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EAFCFFA-63D3-2AAD-1896-185F726E154C}"/>
              </a:ext>
            </a:extLst>
          </p:cNvPr>
          <p:cNvSpPr txBox="1"/>
          <p:nvPr/>
        </p:nvSpPr>
        <p:spPr>
          <a:xfrm>
            <a:off x="9191058" y="649909"/>
            <a:ext cx="1507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PRIMA</a:t>
            </a:r>
          </a:p>
        </p:txBody>
      </p:sp>
    </p:spTree>
    <p:extLst>
      <p:ext uri="{BB962C8B-B14F-4D97-AF65-F5344CB8AC3E}">
        <p14:creationId xmlns:p14="http://schemas.microsoft.com/office/powerpoint/2010/main" val="2901143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062F3-F36C-427D-0CA3-413EBFBA4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95DB4B-CB43-0CDE-04CA-869ACC2D6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255" y="2755605"/>
            <a:ext cx="3919608" cy="2717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9C4C1AC-545C-F6C9-18A8-BA7AD59762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137" y="24143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0E84DE-FACF-799D-F6AF-9C093552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517" y="24144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Progression-Free Survival: </a:t>
            </a:r>
            <a:r>
              <a:rPr lang="en-US" dirty="0" err="1">
                <a:solidFill>
                  <a:schemeClr val="bg1"/>
                </a:solidFill>
              </a:rPr>
              <a:t>PARPi</a:t>
            </a:r>
            <a:r>
              <a:rPr lang="en-US" dirty="0">
                <a:solidFill>
                  <a:schemeClr val="bg1"/>
                </a:solidFill>
              </a:rPr>
              <a:t> and Immunotherapy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50066-B9E9-60BE-6A3B-13F561548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9611" y="676207"/>
            <a:ext cx="1392271" cy="473936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DUO-O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A3CE92-683A-7484-F010-7FD15E0993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897" y="1474493"/>
            <a:ext cx="3692769" cy="26248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F2FAA41-F41C-C602-9207-BDCE933EE5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8" y="1208518"/>
            <a:ext cx="2150533" cy="5192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C5145A-5124-4F81-DD7F-23A99DC871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830" y="4283507"/>
            <a:ext cx="3617836" cy="2285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9E7DC2-F7B2-0EE7-7DB5-3AC9E52175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00" y="4114505"/>
            <a:ext cx="2150533" cy="38946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97177E-E1D8-8773-A47E-475EBC81C1FB}"/>
              </a:ext>
            </a:extLst>
          </p:cNvPr>
          <p:cNvSpPr txBox="1"/>
          <p:nvPr/>
        </p:nvSpPr>
        <p:spPr>
          <a:xfrm>
            <a:off x="9306785" y="2807812"/>
            <a:ext cx="2165978" cy="543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dirty="0">
                <a:solidFill>
                  <a:srgbClr val="0070C0"/>
                </a:solidFill>
              </a:rPr>
              <a:t>PCB + Niraparib</a:t>
            </a:r>
          </a:p>
          <a:p>
            <a:r>
              <a:rPr lang="en-US" sz="1467" dirty="0" err="1">
                <a:solidFill>
                  <a:srgbClr val="C00000"/>
                </a:solidFill>
              </a:rPr>
              <a:t>Dostarlimab</a:t>
            </a:r>
            <a:r>
              <a:rPr lang="en-US" sz="1467" dirty="0">
                <a:solidFill>
                  <a:srgbClr val="C00000"/>
                </a:solidFill>
              </a:rPr>
              <a:t> + Niraparib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EE339B-60F0-F025-573D-DB3933D27E32}"/>
              </a:ext>
            </a:extLst>
          </p:cNvPr>
          <p:cNvSpPr txBox="1"/>
          <p:nvPr/>
        </p:nvSpPr>
        <p:spPr>
          <a:xfrm>
            <a:off x="3581830" y="6485043"/>
            <a:ext cx="7890933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67" dirty="0"/>
              <a:t>Harter P </a:t>
            </a:r>
            <a:r>
              <a:rPr lang="en-US" sz="1467" i="1" dirty="0"/>
              <a:t>Ann Oncol  </a:t>
            </a:r>
            <a:r>
              <a:rPr lang="en-US" sz="1467" dirty="0"/>
              <a:t>2025; </a:t>
            </a:r>
            <a:r>
              <a:rPr lang="en-US" sz="1467" dirty="0" err="1"/>
              <a:t>Vergote</a:t>
            </a:r>
            <a:r>
              <a:rPr lang="en-US" sz="1467" dirty="0"/>
              <a:t> I ESGO 2025; Hardy-Bessard AC </a:t>
            </a:r>
            <a:r>
              <a:rPr lang="en-US" sz="1467" i="1" dirty="0"/>
              <a:t>Ann Oncol  </a:t>
            </a:r>
            <a:r>
              <a:rPr lang="en-US" sz="1467" dirty="0"/>
              <a:t>2025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97AF388-8365-6DED-2E34-687CF77107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5419" y="1349707"/>
            <a:ext cx="3617836" cy="25957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77B63AF-D2EC-0A28-FFAC-BD631CF1C18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5419" y="3945467"/>
            <a:ext cx="3617836" cy="258023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2C016A7-0F0C-1073-D908-5737E0B0197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61511" y="1309647"/>
            <a:ext cx="598428" cy="313024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555BFB7D-C355-AD3C-5873-EE131E43EFE3}"/>
              </a:ext>
            </a:extLst>
          </p:cNvPr>
          <p:cNvSpPr txBox="1">
            <a:spLocks/>
          </p:cNvSpPr>
          <p:nvPr/>
        </p:nvSpPr>
        <p:spPr>
          <a:xfrm>
            <a:off x="5224440" y="695580"/>
            <a:ext cx="2419793" cy="473936"/>
          </a:xfrm>
        </p:spPr>
        <p:txBody>
          <a:bodyPr/>
          <a:lstStyle>
            <a:lvl1pPr marL="257175" indent="-257175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–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</a:rPr>
              <a:t>KEYLYNK 001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48DC7679-A2D6-F807-26E8-AB2B192BB875}"/>
              </a:ext>
            </a:extLst>
          </p:cNvPr>
          <p:cNvSpPr txBox="1">
            <a:spLocks/>
          </p:cNvSpPr>
          <p:nvPr/>
        </p:nvSpPr>
        <p:spPr>
          <a:xfrm>
            <a:off x="9052970" y="676207"/>
            <a:ext cx="2419793" cy="473936"/>
          </a:xfrm>
        </p:spPr>
        <p:txBody>
          <a:bodyPr/>
          <a:lstStyle>
            <a:lvl1pPr marL="257175" indent="-257175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–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</a:rPr>
              <a:t>FIRST</a:t>
            </a:r>
          </a:p>
        </p:txBody>
      </p:sp>
    </p:spTree>
    <p:extLst>
      <p:ext uri="{BB962C8B-B14F-4D97-AF65-F5344CB8AC3E}">
        <p14:creationId xmlns:p14="http://schemas.microsoft.com/office/powerpoint/2010/main" val="2600540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78EB7-5DCD-3F35-ADA0-C329F2FFB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1CB042-BDCC-12B4-AA5C-D464C1D37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44"/>
            <a:ext cx="12192000" cy="119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1DC987-7365-7256-BBD7-C5560779B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517" y="24144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Overall Survival: </a:t>
            </a:r>
            <a:r>
              <a:rPr lang="en-US" dirty="0" err="1">
                <a:solidFill>
                  <a:schemeClr val="bg1"/>
                </a:solidFill>
              </a:rPr>
              <a:t>PARPi</a:t>
            </a:r>
            <a:r>
              <a:rPr lang="en-US" dirty="0">
                <a:solidFill>
                  <a:schemeClr val="bg1"/>
                </a:solidFill>
              </a:rPr>
              <a:t> and Immunotherapy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E3CA4-75B1-F56F-C3FB-19B5FFA22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9403" y="676207"/>
            <a:ext cx="1392271" cy="473936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DUO-O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BECEB9-57FB-76DA-97B4-6B6541C44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6468" y="1753840"/>
            <a:ext cx="3457964" cy="23210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12D754-E31D-6DD6-2B00-E1E70AB5F5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80" y="1221771"/>
            <a:ext cx="2692400" cy="4910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0BE825-4FAE-252F-6798-678785A4A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6467" y="4470399"/>
            <a:ext cx="3318933" cy="22277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28EFB0-DF3D-BAFF-F071-61A14BFD07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664" y="4132145"/>
            <a:ext cx="2001845" cy="4910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729121F-70A7-C7ED-4050-BFFD09728B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36111" y="2479912"/>
            <a:ext cx="3666242" cy="319001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0086066-1BDF-A0D9-A8F3-5733CB30899F}"/>
              </a:ext>
            </a:extLst>
          </p:cNvPr>
          <p:cNvSpPr txBox="1"/>
          <p:nvPr/>
        </p:nvSpPr>
        <p:spPr>
          <a:xfrm>
            <a:off x="9446857" y="2479912"/>
            <a:ext cx="2165978" cy="543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67" dirty="0">
                <a:solidFill>
                  <a:srgbClr val="0070C0"/>
                </a:solidFill>
              </a:rPr>
              <a:t>PCB + Niraparib</a:t>
            </a:r>
          </a:p>
          <a:p>
            <a:pPr algn="r"/>
            <a:r>
              <a:rPr lang="en-US" sz="1467" dirty="0" err="1">
                <a:solidFill>
                  <a:srgbClr val="FF2F92"/>
                </a:solidFill>
              </a:rPr>
              <a:t>Dostarlimab</a:t>
            </a:r>
            <a:r>
              <a:rPr lang="en-US" sz="1467" dirty="0">
                <a:solidFill>
                  <a:srgbClr val="FF2F92"/>
                </a:solidFill>
              </a:rPr>
              <a:t> + Niraparib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90ED38-0FE1-3B30-7E5C-3B94863799E6}"/>
              </a:ext>
            </a:extLst>
          </p:cNvPr>
          <p:cNvSpPr txBox="1">
            <a:spLocks/>
          </p:cNvSpPr>
          <p:nvPr/>
        </p:nvSpPr>
        <p:spPr>
          <a:xfrm>
            <a:off x="5112256" y="625373"/>
            <a:ext cx="2419793" cy="473936"/>
          </a:xfrm>
        </p:spPr>
        <p:txBody>
          <a:bodyPr/>
          <a:lstStyle>
            <a:lvl1pPr marL="257175" indent="-257175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–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</a:rPr>
              <a:t>KEYLYNK 001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0BD4E5F6-9182-B944-A2B0-E9F756C9C77F}"/>
              </a:ext>
            </a:extLst>
          </p:cNvPr>
          <p:cNvSpPr txBox="1">
            <a:spLocks/>
          </p:cNvSpPr>
          <p:nvPr/>
        </p:nvSpPr>
        <p:spPr>
          <a:xfrm>
            <a:off x="9052970" y="676207"/>
            <a:ext cx="2419793" cy="473936"/>
          </a:xfrm>
        </p:spPr>
        <p:txBody>
          <a:bodyPr/>
          <a:lstStyle>
            <a:lvl1pPr marL="257175" indent="-257175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–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lnSpc>
                <a:spcPct val="85000"/>
              </a:lnSpc>
              <a:spcBef>
                <a:spcPct val="20000"/>
              </a:spcBef>
              <a:buFont typeface="Arial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</a:rPr>
              <a:t>FIRST</a:t>
            </a:r>
          </a:p>
        </p:txBody>
      </p:sp>
      <p:pic>
        <p:nvPicPr>
          <p:cNvPr id="20" name="Picture 19" descr="A diagram of a diagram&#10;&#10;AI-generated content may be incorrect.">
            <a:extLst>
              <a:ext uri="{FF2B5EF4-FFF2-40B4-BE49-F238E27FC236}">
                <a16:creationId xmlns:a16="http://schemas.microsoft.com/office/drawing/2014/main" id="{A596D0EA-4C04-48C3-4A63-67080E9AC8C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1204" y="2562311"/>
            <a:ext cx="4118280" cy="29345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FFA0250-736B-D6D9-F143-93C9632E0F74}"/>
              </a:ext>
            </a:extLst>
          </p:cNvPr>
          <p:cNvSpPr txBox="1"/>
          <p:nvPr/>
        </p:nvSpPr>
        <p:spPr>
          <a:xfrm>
            <a:off x="4374818" y="6443497"/>
            <a:ext cx="7890933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67" dirty="0"/>
              <a:t>Harter P </a:t>
            </a:r>
            <a:r>
              <a:rPr lang="en-US" sz="1467" i="1" dirty="0"/>
              <a:t>Ann Oncol  </a:t>
            </a:r>
            <a:r>
              <a:rPr lang="en-US" sz="1467" dirty="0"/>
              <a:t>2025; </a:t>
            </a:r>
            <a:r>
              <a:rPr lang="en-US" sz="1467" dirty="0" err="1"/>
              <a:t>Vergote</a:t>
            </a:r>
            <a:r>
              <a:rPr lang="en-US" sz="1467" dirty="0"/>
              <a:t> I ESGO 2025; Hardy-Bessard AC </a:t>
            </a:r>
            <a:r>
              <a:rPr lang="en-US" sz="1467" i="1" dirty="0"/>
              <a:t>Ann Oncol  </a:t>
            </a:r>
            <a:r>
              <a:rPr lang="en-US" sz="1467" dirty="0"/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668197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3B92A6"/>
      </a:dk2>
      <a:lt2>
        <a:srgbClr val="FEFFFF"/>
      </a:lt2>
      <a:accent1>
        <a:srgbClr val="3B92A6"/>
      </a:accent1>
      <a:accent2>
        <a:srgbClr val="FFC419"/>
      </a:accent2>
      <a:accent3>
        <a:srgbClr val="FEFFFF"/>
      </a:accent3>
      <a:accent4>
        <a:srgbClr val="FEFFFF"/>
      </a:accent4>
      <a:accent5>
        <a:srgbClr val="FEFFFF"/>
      </a:accent5>
      <a:accent6>
        <a:srgbClr val="FFFFFF"/>
      </a:accent6>
      <a:hlink>
        <a:srgbClr val="3C94A4"/>
      </a:hlink>
      <a:folHlink>
        <a:srgbClr val="808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DU Hema_Template _2022 [84]  -  Read-Only" id="{7E75316A-1A37-8547-B3D9-37212E1E6A56}" vid="{C3FB54B2-A352-984B-8E09-9FC2DFEFE57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63239</TotalTime>
  <Words>2510</Words>
  <Application>Microsoft Macintosh PowerPoint</Application>
  <PresentationFormat>Widescreen</PresentationFormat>
  <Paragraphs>410</Paragraphs>
  <Slides>31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MS PGothic</vt:lpstr>
      <vt:lpstr>Arial</vt:lpstr>
      <vt:lpstr>Arial Narrow</vt:lpstr>
      <vt:lpstr>Calibri</vt:lpstr>
      <vt:lpstr>Elsevier Sans</vt:lpstr>
      <vt:lpstr>Helvetica</vt:lpstr>
      <vt:lpstr>Times</vt:lpstr>
      <vt:lpstr>Office Theme</vt:lpstr>
      <vt:lpstr>Year in Review: Current Management of Newly Diagnosed and Relapsed/Refractory Ovarian Cancer</vt:lpstr>
      <vt:lpstr>Objectives</vt:lpstr>
      <vt:lpstr>Ovarian Cancer Global Statistics</vt:lpstr>
      <vt:lpstr>PowerPoint Presentation</vt:lpstr>
      <vt:lpstr>NCCN Guidelines V3.2025 Ovarian/FT/PP Cancer  </vt:lpstr>
      <vt:lpstr>Progression-Free Survival Results: SOLO1/PAOLA-1/PRIMA</vt:lpstr>
      <vt:lpstr>Overall Survival Results: SOLO1/PRIMA/PAOLA-1</vt:lpstr>
      <vt:lpstr>Progression-Free Survival: PARPi and Immunotherapy </vt:lpstr>
      <vt:lpstr>Overall Survival: PARPi and Immunotherapy</vt:lpstr>
      <vt:lpstr>NCCN Guidelines V3.2025 Ovarian/FT/PP Cancer  </vt:lpstr>
      <vt:lpstr>FDA Indications PARPi in Epithelial Ovarian Cancer</vt:lpstr>
      <vt:lpstr>ICON8B: Revisiting Weekly Paclitaxel in Epithelial Ovarian Cancer</vt:lpstr>
      <vt:lpstr>DESTINY-Ovarian01 (DO-01) Phase 3 Study of trastuzumab deruxtecan (T-DXd) with bevacizumab vs bevacizumab monotherapy 1L maintenance in HER2-expressing ovarian cancer</vt:lpstr>
      <vt:lpstr>Recurrence Therapy for PROC: NCCN v3.2025</vt:lpstr>
      <vt:lpstr>PowerPoint Presentation</vt:lpstr>
      <vt:lpstr>PowerPoint Presentation</vt:lpstr>
      <vt:lpstr>PowerPoint Presentation</vt:lpstr>
      <vt:lpstr>PowerPoint Presentation</vt:lpstr>
      <vt:lpstr>Recurrence Therapy for PSOC: NCCN v3.2025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DESTINY-PanTumor02: Phase 2 study of Trastuzumab deruxtecan (T-DXd), HER2-targeted ADC, in advanced HER2 expressing tumors. Part 1 Final Analysis</vt:lpstr>
      <vt:lpstr>DESTINY-PanTumor02: Phase 2 study of Trastuzumab deruxtecan (T-DXd), HER2-targeted ADC, in advanced HER2 expressing tumors. Part 1 Final Analysis</vt:lpstr>
      <vt:lpstr>PowerPoint Presentation</vt:lpstr>
      <vt:lpstr>Efficacy and safety of avutometinib +/- defactinib in recurrent LGSOC: ENGOT-OV60/GOG-3052/RAMP 201</vt:lpstr>
      <vt:lpstr>Efficacy and safety of avutometinib +/- defactinib in recurrent LGSOC: ENGOT-OV60/GOG-3052/RAMP 201</vt:lpstr>
      <vt:lpstr>Efficacy and safety of avutometinib +/- defactinib in recurrent LGSOC: ENGOT-OV60/GOG-3052/RAMP 201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Harper</dc:creator>
  <cp:lastModifiedBy>Silvana Izquierdo</cp:lastModifiedBy>
  <cp:revision>78</cp:revision>
  <dcterms:created xsi:type="dcterms:W3CDTF">2022-12-12T18:59:25Z</dcterms:created>
  <dcterms:modified xsi:type="dcterms:W3CDTF">2026-02-18T17:26:47Z</dcterms:modified>
</cp:coreProperties>
</file>