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authors.xml" ContentType="application/vnd.ms-powerpoint.authors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2147472794" r:id="rId3"/>
    <p:sldId id="300" r:id="rId4"/>
    <p:sldId id="2147472675" r:id="rId5"/>
    <p:sldId id="2147472676" r:id="rId6"/>
    <p:sldId id="2147472736" r:id="rId7"/>
    <p:sldId id="2147472784" r:id="rId8"/>
    <p:sldId id="267" r:id="rId9"/>
    <p:sldId id="2147472785" r:id="rId10"/>
    <p:sldId id="2147472789" r:id="rId11"/>
    <p:sldId id="2147472792" r:id="rId12"/>
    <p:sldId id="2147472737" r:id="rId13"/>
    <p:sldId id="2147472802" r:id="rId14"/>
    <p:sldId id="2147472787" r:id="rId15"/>
    <p:sldId id="2147472798" r:id="rId16"/>
    <p:sldId id="2147472799" r:id="rId17"/>
    <p:sldId id="2147472803" r:id="rId18"/>
    <p:sldId id="2147472791" r:id="rId19"/>
    <p:sldId id="2147472793" r:id="rId20"/>
    <p:sldId id="2147472782" r:id="rId21"/>
    <p:sldId id="2147472781" r:id="rId22"/>
    <p:sldId id="2147472677" r:id="rId23"/>
    <p:sldId id="2147472795" r:id="rId24"/>
    <p:sldId id="2147472783" r:id="rId25"/>
    <p:sldId id="2147472678" r:id="rId26"/>
    <p:sldId id="2147472804" r:id="rId27"/>
    <p:sldId id="2147472796" r:id="rId28"/>
    <p:sldId id="2147472806" r:id="rId29"/>
    <p:sldId id="2147472805" r:id="rId30"/>
    <p:sldId id="2147472797" r:id="rId31"/>
    <p:sldId id="2147472683" r:id="rId32"/>
    <p:sldId id="2147472684" r:id="rId33"/>
    <p:sldId id="2147472800" r:id="rId34"/>
    <p:sldId id="2147472801" r:id="rId35"/>
    <p:sldId id="2147472679" r:id="rId36"/>
    <p:sldId id="2147472788" r:id="rId37"/>
    <p:sldId id="2147472741" r:id="rId38"/>
    <p:sldId id="2147472740" r:id="rId39"/>
    <p:sldId id="214747277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C6FD03-9DA0-4DFC-3F55-78EDE4A56CC5}" name="Ashwini Pai" initials="AP" userId="S::apai@aadibio.com::1abaf9ca-4033-4c4d-bd87-3ec41d6dc92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558"/>
    <a:srgbClr val="000000"/>
    <a:srgbClr val="FF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05"/>
    <p:restoredTop sz="95753"/>
  </p:normalViewPr>
  <p:slideViewPr>
    <p:cSldViewPr snapToGrid="0" snapToObjects="1">
      <p:cViewPr varScale="1">
        <p:scale>
          <a:sx n="116" d="100"/>
          <a:sy n="116" d="100"/>
        </p:scale>
        <p:origin x="216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562AE-ADE2-1E41-B518-916C1D95E44A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2F33D-8CB4-5346-8D76-BE614F56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28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88258C1-ACB2-3045-B060-C58DBE8899E0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8013D9-AE45-F247-9726-EC36D50329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7D1E32-E224-D344-B7E4-9F326B0E1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72223"/>
              <a:ext cx="9144000" cy="10889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06B3C5-2D20-7C42-BD33-AF3E9D158878}"/>
                </a:ext>
              </a:extLst>
            </p:cNvPr>
            <p:cNvSpPr/>
            <p:nvPr userDrawn="1"/>
          </p:nvSpPr>
          <p:spPr>
            <a:xfrm>
              <a:off x="0" y="391274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dirty="0">
                <a:solidFill>
                  <a:srgbClr val="63666A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324F32-7176-6C43-94B3-A80CEDCEEA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148074" y="519119"/>
              <a:ext cx="2338893" cy="57203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4456644"/>
            <a:ext cx="10820401" cy="14518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C6541-C4A5-0F4E-B98F-CDF4FAE065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434" y="5954325"/>
            <a:ext cx="10820400" cy="4991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solidFill>
                  <a:srgbClr val="FFA3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Arial Bold Uppercase</a:t>
            </a:r>
          </a:p>
        </p:txBody>
      </p:sp>
    </p:spTree>
    <p:extLst>
      <p:ext uri="{BB962C8B-B14F-4D97-AF65-F5344CB8AC3E}">
        <p14:creationId xmlns:p14="http://schemas.microsoft.com/office/powerpoint/2010/main" val="269123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4">
            <a:extLst>
              <a:ext uri="{FF2B5EF4-FFF2-40B4-BE49-F238E27FC236}">
                <a16:creationId xmlns:a16="http://schemas.microsoft.com/office/drawing/2014/main" id="{42A7C324-6C24-3E45-B7B1-6E640B9B5F11}"/>
              </a:ext>
            </a:extLst>
          </p:cNvPr>
          <p:cNvSpPr/>
          <p:nvPr userDrawn="1"/>
        </p:nvSpPr>
        <p:spPr>
          <a:xfrm>
            <a:off x="713512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00629B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E0CC45F-0180-CF44-8ABE-BD585398292D}"/>
              </a:ext>
            </a:extLst>
          </p:cNvPr>
          <p:cNvSpPr txBox="1"/>
          <p:nvPr userDrawn="1"/>
        </p:nvSpPr>
        <p:spPr>
          <a:xfrm>
            <a:off x="1278699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17A09-C816-664C-9988-92BEB93562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715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F277FAD-4CC0-D548-8E6A-FE7BB0074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56EAC386-F71E-394D-9875-9F6F1BA21184}"/>
              </a:ext>
            </a:extLst>
          </p:cNvPr>
          <p:cNvSpPr/>
          <p:nvPr userDrawn="1"/>
        </p:nvSpPr>
        <p:spPr>
          <a:xfrm>
            <a:off x="2917451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FFA300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accent2"/>
              </a:solidFill>
              <a:cs typeface="Trebuchet MS Regular" charset="0"/>
            </a:endParaRP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17A80D39-CFFD-D84E-A306-84303C4C5E74}"/>
              </a:ext>
            </a:extLst>
          </p:cNvPr>
          <p:cNvSpPr txBox="1"/>
          <p:nvPr userDrawn="1"/>
        </p:nvSpPr>
        <p:spPr>
          <a:xfrm>
            <a:off x="3482638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2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4F683E5-84E2-DE4C-A613-7AB4617644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4654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AFE97A2C-41A9-D845-9557-439DC5057CFF}"/>
              </a:ext>
            </a:extLst>
          </p:cNvPr>
          <p:cNvSpPr/>
          <p:nvPr userDrawn="1"/>
        </p:nvSpPr>
        <p:spPr>
          <a:xfrm>
            <a:off x="5097943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3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accent1"/>
              </a:solidFill>
              <a:cs typeface="Trebuchet MS Regular" charset="0"/>
            </a:endParaRPr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id="{E1F85520-2CD3-394D-B726-4816DE4CA42A}"/>
              </a:ext>
            </a:extLst>
          </p:cNvPr>
          <p:cNvSpPr txBox="1"/>
          <p:nvPr userDrawn="1"/>
        </p:nvSpPr>
        <p:spPr>
          <a:xfrm>
            <a:off x="5663130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3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E8656522-BC99-5844-8738-27ECE29A30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25146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AE39ABA2-F7E4-5442-8811-EC9D323489DC}"/>
              </a:ext>
            </a:extLst>
          </p:cNvPr>
          <p:cNvSpPr/>
          <p:nvPr userDrawn="1"/>
        </p:nvSpPr>
        <p:spPr>
          <a:xfrm>
            <a:off x="7278435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4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C0231480-94C0-2745-8E91-DD05831DE6FD}"/>
              </a:ext>
            </a:extLst>
          </p:cNvPr>
          <p:cNvSpPr txBox="1"/>
          <p:nvPr userDrawn="1"/>
        </p:nvSpPr>
        <p:spPr>
          <a:xfrm>
            <a:off x="7843622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4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9DDC0D2-6C77-EA4C-AE0D-4B79690EAD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05638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id="{7D5CB86A-3E99-5A4E-9C2B-48E11E1DDF2A}"/>
              </a:ext>
            </a:extLst>
          </p:cNvPr>
          <p:cNvSpPr/>
          <p:nvPr userDrawn="1"/>
        </p:nvSpPr>
        <p:spPr>
          <a:xfrm>
            <a:off x="9458928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id="{DCCC36C8-C2E3-AD4E-9FCA-BDEE1647B946}"/>
              </a:ext>
            </a:extLst>
          </p:cNvPr>
          <p:cNvSpPr txBox="1"/>
          <p:nvPr userDrawn="1"/>
        </p:nvSpPr>
        <p:spPr>
          <a:xfrm>
            <a:off x="10024115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5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4FF2AB9-A8CE-D042-BBA0-EC5DADFE1E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86131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993C8-2168-224B-B11B-CBB6658DB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27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9E156A9-63B9-0D4D-A1F8-80EFCA1B2A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225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273885B-6CDF-A64C-9F9F-94B44588A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15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769DFBE-A0FB-1247-B7FD-0030539C0E7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86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2D014FC-7138-6D42-B67F-0BD3BAEAD8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03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</p:spTree>
    <p:extLst>
      <p:ext uri="{BB962C8B-B14F-4D97-AF65-F5344CB8AC3E}">
        <p14:creationId xmlns:p14="http://schemas.microsoft.com/office/powerpoint/2010/main" val="813774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3F277FAD-4CC0-D548-8E6A-FE7BB0074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689156-0CAF-CE40-AB00-388566D9D261}"/>
              </a:ext>
            </a:extLst>
          </p:cNvPr>
          <p:cNvGrpSpPr/>
          <p:nvPr userDrawn="1"/>
        </p:nvGrpSpPr>
        <p:grpSpPr>
          <a:xfrm>
            <a:off x="0" y="2359377"/>
            <a:ext cx="12200746" cy="2781276"/>
            <a:chOff x="-73152" y="1883661"/>
            <a:chExt cx="9304020" cy="197510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6CC197-4915-4C47-B8D5-6E22638C80C0}"/>
                </a:ext>
              </a:extLst>
            </p:cNvPr>
            <p:cNvSpPr/>
            <p:nvPr userDrawn="1"/>
          </p:nvSpPr>
          <p:spPr>
            <a:xfrm>
              <a:off x="-73152" y="2651760"/>
              <a:ext cx="1865376" cy="438912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A78F78-E166-DB4C-BAC1-D0965F345FE1}"/>
                </a:ext>
              </a:extLst>
            </p:cNvPr>
            <p:cNvSpPr/>
            <p:nvPr userDrawn="1"/>
          </p:nvSpPr>
          <p:spPr>
            <a:xfrm>
              <a:off x="1787652" y="2651760"/>
              <a:ext cx="1865376" cy="438912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6653D9-1DCF-7C42-9CF2-B7A90E6F7E5A}"/>
                </a:ext>
              </a:extLst>
            </p:cNvPr>
            <p:cNvSpPr/>
            <p:nvPr userDrawn="1"/>
          </p:nvSpPr>
          <p:spPr>
            <a:xfrm>
              <a:off x="3648456" y="2651760"/>
              <a:ext cx="1865376" cy="438912"/>
            </a:xfrm>
            <a:prstGeom prst="rect">
              <a:avLst/>
            </a:prstGeom>
            <a:solidFill>
              <a:srgbClr val="006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A3C1EA2-6262-4B4D-BFDB-372864B53E57}"/>
                </a:ext>
              </a:extLst>
            </p:cNvPr>
            <p:cNvSpPr/>
            <p:nvPr userDrawn="1"/>
          </p:nvSpPr>
          <p:spPr>
            <a:xfrm>
              <a:off x="5509260" y="2651760"/>
              <a:ext cx="1865376" cy="438912"/>
            </a:xfrm>
            <a:prstGeom prst="rect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4DC858-5BFD-0A46-ACB2-39AA1F3D801B}"/>
                </a:ext>
              </a:extLst>
            </p:cNvPr>
            <p:cNvSpPr/>
            <p:nvPr userDrawn="1"/>
          </p:nvSpPr>
          <p:spPr>
            <a:xfrm>
              <a:off x="7365492" y="2651760"/>
              <a:ext cx="1865376" cy="43891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71F4E3CC-21AD-F945-8372-A18256CF23C7}"/>
                </a:ext>
              </a:extLst>
            </p:cNvPr>
            <p:cNvSpPr/>
            <p:nvPr userDrawn="1"/>
          </p:nvSpPr>
          <p:spPr>
            <a:xfrm>
              <a:off x="587502" y="2267712"/>
              <a:ext cx="539496" cy="384048"/>
            </a:xfrm>
            <a:prstGeom prst="triangle">
              <a:avLst/>
            </a:prstGeom>
            <a:solidFill>
              <a:srgbClr val="41B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C4A0F0EF-A058-A946-84D5-5634C06D5572}"/>
                </a:ext>
              </a:extLst>
            </p:cNvPr>
            <p:cNvSpPr/>
            <p:nvPr userDrawn="1"/>
          </p:nvSpPr>
          <p:spPr>
            <a:xfrm>
              <a:off x="4318254" y="2267712"/>
              <a:ext cx="539496" cy="384048"/>
            </a:xfrm>
            <a:prstGeom prst="triangle">
              <a:avLst/>
            </a:prstGeom>
            <a:solidFill>
              <a:srgbClr val="006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09A00FEA-B455-6246-AE45-F93A7AABE231}"/>
                </a:ext>
              </a:extLst>
            </p:cNvPr>
            <p:cNvSpPr/>
            <p:nvPr userDrawn="1"/>
          </p:nvSpPr>
          <p:spPr>
            <a:xfrm>
              <a:off x="8026146" y="2267712"/>
              <a:ext cx="539496" cy="384048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D708C2CE-884E-044C-932B-64794D7F7EFA}"/>
                </a:ext>
              </a:extLst>
            </p:cNvPr>
            <p:cNvSpPr/>
            <p:nvPr userDrawn="1"/>
          </p:nvSpPr>
          <p:spPr>
            <a:xfrm rot="10800000">
              <a:off x="2450592" y="3090672"/>
              <a:ext cx="539496" cy="384048"/>
            </a:xfrm>
            <a:prstGeom prst="triangle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AA98A588-D7EC-E34B-ABBC-C812789AF089}"/>
                </a:ext>
              </a:extLst>
            </p:cNvPr>
            <p:cNvSpPr/>
            <p:nvPr userDrawn="1"/>
          </p:nvSpPr>
          <p:spPr>
            <a:xfrm rot="10800000">
              <a:off x="6165342" y="3090672"/>
              <a:ext cx="539496" cy="384048"/>
            </a:xfrm>
            <a:prstGeom prst="triangle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50" name="object 2">
              <a:extLst>
                <a:ext uri="{FF2B5EF4-FFF2-40B4-BE49-F238E27FC236}">
                  <a16:creationId xmlns:a16="http://schemas.microsoft.com/office/drawing/2014/main" id="{DDD0F621-D12F-B640-BDDB-0341446D0614}"/>
                </a:ext>
              </a:extLst>
            </p:cNvPr>
            <p:cNvSpPr txBox="1"/>
            <p:nvPr userDrawn="1"/>
          </p:nvSpPr>
          <p:spPr>
            <a:xfrm>
              <a:off x="659345" y="3474720"/>
              <a:ext cx="395810" cy="384048"/>
            </a:xfrm>
            <a:prstGeom prst="ellipse">
              <a:avLst/>
            </a:prstGeom>
            <a:solidFill>
              <a:srgbClr val="41B6E6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1</a:t>
              </a:r>
            </a:p>
          </p:txBody>
        </p:sp>
        <p:sp>
          <p:nvSpPr>
            <p:cNvPr id="51" name="object 2">
              <a:extLst>
                <a:ext uri="{FF2B5EF4-FFF2-40B4-BE49-F238E27FC236}">
                  <a16:creationId xmlns:a16="http://schemas.microsoft.com/office/drawing/2014/main" id="{EFC8C0AC-BF31-8F4C-BEBB-476B23D7965B}"/>
                </a:ext>
              </a:extLst>
            </p:cNvPr>
            <p:cNvSpPr txBox="1"/>
            <p:nvPr userDrawn="1"/>
          </p:nvSpPr>
          <p:spPr>
            <a:xfrm>
              <a:off x="2522434" y="1883662"/>
              <a:ext cx="395810" cy="384048"/>
            </a:xfrm>
            <a:prstGeom prst="ellipse">
              <a:avLst/>
            </a:prstGeom>
            <a:solidFill>
              <a:srgbClr val="63666A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2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2" name="object 2">
              <a:extLst>
                <a:ext uri="{FF2B5EF4-FFF2-40B4-BE49-F238E27FC236}">
                  <a16:creationId xmlns:a16="http://schemas.microsoft.com/office/drawing/2014/main" id="{454AF190-49E4-E448-8AF0-2BCBD1BD8AC3}"/>
                </a:ext>
              </a:extLst>
            </p:cNvPr>
            <p:cNvSpPr txBox="1"/>
            <p:nvPr userDrawn="1"/>
          </p:nvSpPr>
          <p:spPr>
            <a:xfrm>
              <a:off x="6208681" y="1883661"/>
              <a:ext cx="395810" cy="384050"/>
            </a:xfrm>
            <a:prstGeom prst="ellipse">
              <a:avLst/>
            </a:prstGeom>
            <a:solidFill>
              <a:srgbClr val="FFA300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4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3" name="object 2">
              <a:extLst>
                <a:ext uri="{FF2B5EF4-FFF2-40B4-BE49-F238E27FC236}">
                  <a16:creationId xmlns:a16="http://schemas.microsoft.com/office/drawing/2014/main" id="{C8F78263-DA86-F543-A5B8-6D0F3DD0CEF0}"/>
                </a:ext>
              </a:extLst>
            </p:cNvPr>
            <p:cNvSpPr txBox="1"/>
            <p:nvPr userDrawn="1"/>
          </p:nvSpPr>
          <p:spPr>
            <a:xfrm>
              <a:off x="4372620" y="3474720"/>
              <a:ext cx="395810" cy="384048"/>
            </a:xfrm>
            <a:prstGeom prst="ellipse">
              <a:avLst/>
            </a:prstGeom>
            <a:solidFill>
              <a:srgbClr val="00629B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3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4" name="object 2">
              <a:extLst>
                <a:ext uri="{FF2B5EF4-FFF2-40B4-BE49-F238E27FC236}">
                  <a16:creationId xmlns:a16="http://schemas.microsoft.com/office/drawing/2014/main" id="{17651799-EBB4-DE4B-84C0-AF2BAC4C7ADA}"/>
                </a:ext>
              </a:extLst>
            </p:cNvPr>
            <p:cNvSpPr txBox="1"/>
            <p:nvPr userDrawn="1"/>
          </p:nvSpPr>
          <p:spPr>
            <a:xfrm>
              <a:off x="8101750" y="3474720"/>
              <a:ext cx="395810" cy="38404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5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</p:grp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B136F2D4-8120-6745-AF56-12B694637D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27D5652B-F0D1-6A47-99A7-4A492E2FAB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64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3FDEED65-2DAD-8747-8ED2-50CB6D9D3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6696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B5017829-45C4-074F-AE45-6F65C3D9CE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8337" y="4754880"/>
            <a:ext cx="1993392" cy="11079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28A17CA5-B3CD-5A4B-9F57-A8C8AAB648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34657" y="4754880"/>
            <a:ext cx="1993392" cy="11079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485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61D80B-A089-8847-B1FB-DF2EB49235C9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750CA3-5E45-964B-AA6B-27D85A005C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950665-B48B-F947-B7EB-ED058D261A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565492"/>
              <a:ext cx="9144000" cy="10889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CAAEDA-A9B2-E64E-B4BE-4ACCC0AC5457}"/>
                </a:ext>
              </a:extLst>
            </p:cNvPr>
            <p:cNvSpPr/>
            <p:nvPr userDrawn="1"/>
          </p:nvSpPr>
          <p:spPr>
            <a:xfrm>
              <a:off x="0" y="2684543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3666A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9A60C-A876-034E-BA10-CF0A8D64B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5289" y="2812388"/>
              <a:ext cx="2338893" cy="572030"/>
            </a:xfrm>
            <a:prstGeom prst="rect">
              <a:avLst/>
            </a:prstGeom>
          </p:spPr>
        </p:pic>
      </p:grp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055765A-5707-F147-BB40-C02F56C0B1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60720" y="3595931"/>
            <a:ext cx="5593080" cy="110275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400" b="0">
                <a:solidFill>
                  <a:srgbClr val="FFA300"/>
                </a:solidFill>
              </a:defRPr>
            </a:lvl1pPr>
          </a:lstStyle>
          <a:p>
            <a:pPr lvl="0"/>
            <a:r>
              <a:rPr lang="en-US" dirty="0"/>
              <a:t>Section Divider Arial Bold 24pt</a:t>
            </a:r>
          </a:p>
        </p:txBody>
      </p:sp>
    </p:spTree>
    <p:extLst>
      <p:ext uri="{BB962C8B-B14F-4D97-AF65-F5344CB8AC3E}">
        <p14:creationId xmlns:p14="http://schemas.microsoft.com/office/powerpoint/2010/main" val="723318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61D80B-A089-8847-B1FB-DF2EB49235C9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750CA3-5E45-964B-AA6B-27D85A005C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950665-B48B-F947-B7EB-ED058D261A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565492"/>
              <a:ext cx="9144000" cy="10889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CAAEDA-A9B2-E64E-B4BE-4ACCC0AC5457}"/>
                </a:ext>
              </a:extLst>
            </p:cNvPr>
            <p:cNvSpPr/>
            <p:nvPr userDrawn="1"/>
          </p:nvSpPr>
          <p:spPr>
            <a:xfrm>
              <a:off x="0" y="2684543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3666A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9A60C-A876-034E-BA10-CF0A8D64B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5289" y="2812388"/>
              <a:ext cx="2338893" cy="57203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6D8052D-5986-104C-991B-DC39F36DDBED}"/>
              </a:ext>
            </a:extLst>
          </p:cNvPr>
          <p:cNvSpPr/>
          <p:nvPr userDrawn="1"/>
        </p:nvSpPr>
        <p:spPr>
          <a:xfrm>
            <a:off x="8391077" y="3851664"/>
            <a:ext cx="225734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27581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E7F3-B2C2-4F6E-9CA7-87D1FEBBC7DA}" type="datetime1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3FF5-7987-4B5B-9F28-91848ED91C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Top bar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56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2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8" indent="0">
              <a:buNone/>
              <a:defRPr sz="1400" b="1"/>
            </a:lvl2pPr>
            <a:lvl3pPr marL="801668" indent="0">
              <a:buNone/>
              <a:defRPr sz="1400" b="1"/>
            </a:lvl3pPr>
            <a:lvl4pPr marL="1196945" indent="0">
              <a:buNone/>
              <a:defRPr sz="1400" b="1"/>
            </a:lvl4pPr>
            <a:lvl5pPr marL="1601747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1566751"/>
            <a:ext cx="10972800" cy="46398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88168C-A2A7-6847-8EE9-F5D27E260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8287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rgbClr val="3C93A7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23183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2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8" indent="0">
              <a:buNone/>
              <a:defRPr sz="1400" b="1"/>
            </a:lvl2pPr>
            <a:lvl3pPr marL="801668" indent="0">
              <a:buNone/>
              <a:defRPr sz="1400" b="1"/>
            </a:lvl3pPr>
            <a:lvl4pPr marL="1196945" indent="0">
              <a:buNone/>
              <a:defRPr sz="1400" b="1"/>
            </a:lvl4pPr>
            <a:lvl5pPr marL="1601747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2192944"/>
            <a:ext cx="5497189" cy="4029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5"/>
          </p:nvPr>
        </p:nvSpPr>
        <p:spPr>
          <a:xfrm>
            <a:off x="6106789" y="2192944"/>
            <a:ext cx="5497189" cy="4029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09600" y="1489540"/>
            <a:ext cx="5496984" cy="703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06995" y="1489540"/>
            <a:ext cx="5496984" cy="703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B3FDA3-8747-0B4B-962D-6AA6290D8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8287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rgbClr val="3C93A7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838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2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8" indent="0">
              <a:buNone/>
              <a:defRPr sz="1400" b="1"/>
            </a:lvl2pPr>
            <a:lvl3pPr marL="801668" indent="0">
              <a:buNone/>
              <a:defRPr sz="1400" b="1"/>
            </a:lvl3pPr>
            <a:lvl4pPr marL="1196945" indent="0">
              <a:buNone/>
              <a:defRPr sz="1400" b="1"/>
            </a:lvl4pPr>
            <a:lvl5pPr marL="1601747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</p:spTree>
    <p:extLst>
      <p:ext uri="{BB962C8B-B14F-4D97-AF65-F5344CB8AC3E}">
        <p14:creationId xmlns:p14="http://schemas.microsoft.com/office/powerpoint/2010/main" val="2111853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2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8" indent="0">
              <a:buNone/>
              <a:defRPr sz="1400" b="1"/>
            </a:lvl2pPr>
            <a:lvl3pPr marL="801668" indent="0">
              <a:buNone/>
              <a:defRPr sz="1400" b="1"/>
            </a:lvl3pPr>
            <a:lvl4pPr marL="1196945" indent="0">
              <a:buNone/>
              <a:defRPr sz="1400" b="1"/>
            </a:lvl4pPr>
            <a:lvl5pPr marL="1601747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99E0C4-358C-864A-A449-7A2186177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8287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rgbClr val="3C93A7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29559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D265-0B3B-4E10-BF41-D406A766DE9D}" type="datetimeFigureOut">
              <a:rPr lang="en-US" smtClean="0"/>
              <a:pPr/>
              <a:t>6/16/25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2017 Master Class Course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48EE-F56F-4F43-9132-041FB7F9F6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16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42592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1760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750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Ad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B583F-E706-F845-9C2C-824CF42C5C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2788" y="1573213"/>
            <a:ext cx="10820400" cy="420528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7735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B583F-E706-F845-9C2C-824CF42C5C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2788" y="676657"/>
            <a:ext cx="10820400" cy="51018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98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+ 2 Column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1495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99F41-08EF-9347-B093-6FA7CE06C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788" y="3242684"/>
            <a:ext cx="5280025" cy="24723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33EA86E-006A-7B43-84FC-FD4176465C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9188" y="3242684"/>
            <a:ext cx="5334000" cy="24723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91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477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22DC-0323-DE40-B106-89BDCB28E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788" y="2265363"/>
            <a:ext cx="5791921" cy="3553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4931AF-EAFD-EA49-AF39-2FC3819F2A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91313" y="2265363"/>
            <a:ext cx="4841875" cy="32623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3768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+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3256539" cy="1953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99F41-08EF-9347-B093-6FA7CE06C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788" y="3761510"/>
            <a:ext cx="3256539" cy="1953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1F03BB4-41CC-E849-9B55-3687F7E74F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15861" y="1600923"/>
            <a:ext cx="3256539" cy="1953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E0B8D83-42B6-614A-BF5E-568D4CCB8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5861" y="3761510"/>
            <a:ext cx="3256539" cy="1953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87D397B-C93F-7E45-B774-40EAFDD103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8934" y="1600923"/>
            <a:ext cx="3256539" cy="1953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C34C2E0-58DE-7A43-AA08-BFAF28E81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8934" y="3761510"/>
            <a:ext cx="3256539" cy="1953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6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1987" y="1600923"/>
            <a:ext cx="5791921" cy="5021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22DC-0323-DE40-B106-89BDCB28E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1987" y="2265363"/>
            <a:ext cx="5791921" cy="3553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4931AF-EAFD-EA49-AF39-2FC3819F2A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3507" y="1600923"/>
            <a:ext cx="4786460" cy="35535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35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1104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5FC27-17DE-5341-9B82-5BC8E358862D}"/>
              </a:ext>
            </a:extLst>
          </p:cNvPr>
          <p:cNvGrpSpPr/>
          <p:nvPr userDrawn="1"/>
        </p:nvGrpSpPr>
        <p:grpSpPr>
          <a:xfrm>
            <a:off x="689929" y="3126191"/>
            <a:ext cx="10803008" cy="2296787"/>
            <a:chOff x="435178" y="2479802"/>
            <a:chExt cx="11600741" cy="24663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2ED8254-7417-744A-901A-09C5D307E38F}"/>
                </a:ext>
              </a:extLst>
            </p:cNvPr>
            <p:cNvGrpSpPr/>
            <p:nvPr userDrawn="1"/>
          </p:nvGrpSpPr>
          <p:grpSpPr>
            <a:xfrm>
              <a:off x="435178" y="2479802"/>
              <a:ext cx="10483600" cy="2457957"/>
              <a:chOff x="435178" y="2479803"/>
              <a:chExt cx="7003884" cy="164211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939AEF-633E-4046-A275-FA291A7C14BB}"/>
                  </a:ext>
                </a:extLst>
              </p:cNvPr>
              <p:cNvSpPr/>
              <p:nvPr userDrawn="1"/>
            </p:nvSpPr>
            <p:spPr>
              <a:xfrm>
                <a:off x="5623319" y="2481373"/>
                <a:ext cx="1815743" cy="1640541"/>
              </a:xfrm>
              <a:prstGeom prst="rect">
                <a:avLst/>
              </a:prstGeom>
              <a:solidFill>
                <a:srgbClr val="FFA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77CCE8B-EF49-DC4E-A6E5-AFD5248B88BF}"/>
                  </a:ext>
                </a:extLst>
              </p:cNvPr>
              <p:cNvSpPr/>
              <p:nvPr userDrawn="1"/>
            </p:nvSpPr>
            <p:spPr>
              <a:xfrm>
                <a:off x="3923673" y="2481373"/>
                <a:ext cx="1815743" cy="1640541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15FE7054-20A9-154F-A106-AA821961B158}"/>
                  </a:ext>
                </a:extLst>
              </p:cNvPr>
              <p:cNvSpPr/>
              <p:nvPr userDrawn="1"/>
            </p:nvSpPr>
            <p:spPr>
              <a:xfrm rot="5400000">
                <a:off x="5292095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6366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A407B0A-EC50-AC4C-99BF-5BFEF1A9FEE7}"/>
                  </a:ext>
                </a:extLst>
              </p:cNvPr>
              <p:cNvSpPr/>
              <p:nvPr userDrawn="1"/>
            </p:nvSpPr>
            <p:spPr>
              <a:xfrm>
                <a:off x="2215849" y="2481373"/>
                <a:ext cx="1815743" cy="1640541"/>
              </a:xfrm>
              <a:prstGeom prst="rect">
                <a:avLst/>
              </a:prstGeom>
              <a:solidFill>
                <a:srgbClr val="41B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Triangle 12">
                <a:extLst>
                  <a:ext uri="{FF2B5EF4-FFF2-40B4-BE49-F238E27FC236}">
                    <a16:creationId xmlns:a16="http://schemas.microsoft.com/office/drawing/2014/main" id="{9318B7BA-B216-614B-8D1A-819F9058314A}"/>
                  </a:ext>
                </a:extLst>
              </p:cNvPr>
              <p:cNvSpPr/>
              <p:nvPr userDrawn="1"/>
            </p:nvSpPr>
            <p:spPr>
              <a:xfrm rot="5400000">
                <a:off x="3584271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41B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4729D5-84B8-9C4D-95A3-423F56EAA772}"/>
                  </a:ext>
                </a:extLst>
              </p:cNvPr>
              <p:cNvSpPr/>
              <p:nvPr userDrawn="1"/>
            </p:nvSpPr>
            <p:spPr>
              <a:xfrm>
                <a:off x="435178" y="2481373"/>
                <a:ext cx="1815743" cy="1640541"/>
              </a:xfrm>
              <a:prstGeom prst="rect">
                <a:avLst/>
              </a:prstGeom>
              <a:solidFill>
                <a:srgbClr val="0062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98CF6FB9-7F78-C240-A2C0-935EEFA1EB38}"/>
                  </a:ext>
                </a:extLst>
              </p:cNvPr>
              <p:cNvSpPr/>
              <p:nvPr userDrawn="1"/>
            </p:nvSpPr>
            <p:spPr>
              <a:xfrm rot="5400000">
                <a:off x="1803600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0062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object 2">
                <a:extLst>
                  <a:ext uri="{FF2B5EF4-FFF2-40B4-BE49-F238E27FC236}">
                    <a16:creationId xmlns:a16="http://schemas.microsoft.com/office/drawing/2014/main" id="{76F91A32-5014-8F49-BB67-4C34C7438A93}"/>
                  </a:ext>
                </a:extLst>
              </p:cNvPr>
              <p:cNvSpPr txBox="1"/>
              <p:nvPr userDrawn="1"/>
            </p:nvSpPr>
            <p:spPr>
              <a:xfrm>
                <a:off x="2754186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12700" indent="-635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1</a:t>
                </a:r>
              </a:p>
            </p:txBody>
          </p:sp>
          <p:sp>
            <p:nvSpPr>
              <p:cNvPr id="17" name="object 2">
                <a:extLst>
                  <a:ext uri="{FF2B5EF4-FFF2-40B4-BE49-F238E27FC236}">
                    <a16:creationId xmlns:a16="http://schemas.microsoft.com/office/drawing/2014/main" id="{1ACC8DE2-EDAC-DF4A-9F52-E473E06373BB}"/>
                  </a:ext>
                </a:extLst>
              </p:cNvPr>
              <p:cNvSpPr txBox="1"/>
              <p:nvPr userDrawn="1"/>
            </p:nvSpPr>
            <p:spPr>
              <a:xfrm>
                <a:off x="4495385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12700" indent="-635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en-US"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2</a:t>
                </a:r>
                <a:endParaRPr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endParaRPr>
              </a:p>
            </p:txBody>
          </p:sp>
          <p:sp>
            <p:nvSpPr>
              <p:cNvPr id="18" name="object 2">
                <a:extLst>
                  <a:ext uri="{FF2B5EF4-FFF2-40B4-BE49-F238E27FC236}">
                    <a16:creationId xmlns:a16="http://schemas.microsoft.com/office/drawing/2014/main" id="{B1CD7CDA-9EA8-4B43-9792-45DF90C5A629}"/>
                  </a:ext>
                </a:extLst>
              </p:cNvPr>
              <p:cNvSpPr txBox="1"/>
              <p:nvPr userDrawn="1"/>
            </p:nvSpPr>
            <p:spPr>
              <a:xfrm>
                <a:off x="6146830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12700" indent="-635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en-US"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3</a:t>
                </a:r>
                <a:endParaRPr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endParaRPr>
              </a:p>
            </p:txBody>
          </p:sp>
        </p:grp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3FE8F448-1A63-5E4E-B095-FBF5C7D0129F}"/>
                </a:ext>
              </a:extLst>
            </p:cNvPr>
            <p:cNvSpPr/>
            <p:nvPr userDrawn="1"/>
          </p:nvSpPr>
          <p:spPr>
            <a:xfrm rot="5400000">
              <a:off x="10247525" y="3157799"/>
              <a:ext cx="2457955" cy="1118832"/>
            </a:xfrm>
            <a:prstGeom prst="triangle">
              <a:avLst>
                <a:gd name="adj" fmla="val 51638"/>
              </a:avLst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1DC2F39-3958-DE4B-9287-6C6A2D786D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169" y="3382132"/>
            <a:ext cx="2331576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C0861EE-4123-8047-B670-BBBAA34E3E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2877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E95DA5E-0A86-BF4F-B4B6-5087C9758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8170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19518D-0263-F143-990A-1270183732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5893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972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2A3C66-034C-6248-9AF2-5731190B8543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" y="6131376"/>
            <a:ext cx="12191999" cy="7517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E713F9-6BBF-9847-B0E8-88EAC4C24384}"/>
              </a:ext>
            </a:extLst>
          </p:cNvPr>
          <p:cNvSpPr/>
          <p:nvPr userDrawn="1"/>
        </p:nvSpPr>
        <p:spPr>
          <a:xfrm>
            <a:off x="-2" y="6208930"/>
            <a:ext cx="12192002" cy="641145"/>
          </a:xfrm>
          <a:prstGeom prst="rect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B48DE0-627E-454C-8D8A-C6FEE9D8363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74572" y="6315424"/>
            <a:ext cx="2377099" cy="35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8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91" r:id="rId3"/>
    <p:sldLayoutId id="214748369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78" r:id="rId12"/>
    <p:sldLayoutId id="2147483690" r:id="rId13"/>
    <p:sldLayoutId id="2147483698" r:id="rId14"/>
    <p:sldLayoutId id="2147483707" r:id="rId15"/>
    <p:sldLayoutId id="2147483709" r:id="rId16"/>
    <p:sldLayoutId id="2147483710" r:id="rId17"/>
    <p:sldLayoutId id="2147483711" r:id="rId18"/>
    <p:sldLayoutId id="2147483712" r:id="rId19"/>
    <p:sldLayoutId id="214748371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20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21.wdp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C2681-8EFD-9B43-BA19-0E819F970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145" y="1977123"/>
            <a:ext cx="11294184" cy="1451877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tx1"/>
                </a:solidFill>
              </a:rPr>
            </a:br>
            <a:r>
              <a:rPr lang="en-US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Research To Practice</a:t>
            </a:r>
            <a:br>
              <a:rPr lang="en-US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r>
              <a:rPr lang="en-US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June 2025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5DCAE-5C8F-6E43-8A7D-340AE2CAB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041" y="3922005"/>
            <a:ext cx="10820400" cy="286331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300" b="1" dirty="0">
                <a:solidFill>
                  <a:schemeClr val="tx1"/>
                </a:solidFill>
              </a:rPr>
              <a:t>Ursula Matulonis, MD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Chief, Division of Gynecologic Oncology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Brock-Wilson Family Chair 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Co-Leader, Ovarian Cancer SPORE grant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Co-Leader, Dana-Farber/Harvard Cancer Center GYN program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Dana-Farber Cancer Institute</a:t>
            </a:r>
            <a:br>
              <a:rPr lang="en-US" sz="2300" dirty="0">
                <a:solidFill>
                  <a:schemeClr val="tx1"/>
                </a:solidFill>
              </a:rPr>
            </a:b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Professor of Medicine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Harvard Medical School  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Boston, MA 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876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0429-F452-1D37-4503-A9FF3A2A90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FIRST take away points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5FF05-1A77-6088-E16C-BBC4A9685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Essentially the same PFS benefit of adding </a:t>
            </a:r>
            <a:r>
              <a:rPr lang="en-US" sz="2800" dirty="0" err="1"/>
              <a:t>dostarlimab</a:t>
            </a:r>
            <a:r>
              <a:rPr lang="en-US" sz="2800" dirty="0"/>
              <a:t>:  </a:t>
            </a:r>
            <a:br>
              <a:rPr lang="en-US" sz="2800" dirty="0"/>
            </a:br>
            <a:r>
              <a:rPr lang="en-US" sz="2800" dirty="0"/>
              <a:t>1.4 months difference in median PFS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No overall survival benefit of adding </a:t>
            </a:r>
            <a:r>
              <a:rPr lang="en-US" sz="2800" dirty="0" err="1"/>
              <a:t>dostarlimab</a:t>
            </a:r>
            <a:r>
              <a:rPr lang="en-US" sz="2800" dirty="0"/>
              <a:t> to niraparib maintenance</a:t>
            </a:r>
          </a:p>
          <a:p>
            <a:r>
              <a:rPr lang="en-US" sz="2800" dirty="0"/>
              <a:t>PD-L1 biomarker did not predict impact of </a:t>
            </a:r>
            <a:r>
              <a:rPr lang="en-US" sz="2800" dirty="0" err="1"/>
              <a:t>dostarlimab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~50% of patients received bevacizumab; how does receipt of bevacizumab influence therapy outcomes?</a:t>
            </a:r>
          </a:p>
        </p:txBody>
      </p:sp>
    </p:spTree>
    <p:extLst>
      <p:ext uri="{BB962C8B-B14F-4D97-AF65-F5344CB8AC3E}">
        <p14:creationId xmlns:p14="http://schemas.microsoft.com/office/powerpoint/2010/main" val="2919486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F4346-43D6-64AB-8046-68DD4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345" y="287914"/>
            <a:ext cx="10820401" cy="61445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Graybill et al: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ED86C-AB51-E9CF-63FD-5D320461CE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345" y="1299368"/>
            <a:ext cx="11427075" cy="46562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Post hoc analysis of PRIMA to determine the factors predictive of </a:t>
            </a:r>
            <a:br>
              <a:rPr lang="en-US" sz="2800" dirty="0"/>
            </a:br>
            <a:r>
              <a:rPr lang="en-US" sz="2800" dirty="0"/>
              <a:t>long-term DFS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Performed a multivariate logistic regression model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Findings:  </a:t>
            </a:r>
            <a:br>
              <a:rPr lang="en-US" sz="2800" dirty="0"/>
            </a:br>
            <a:r>
              <a:rPr lang="en-US" sz="2800" dirty="0"/>
              <a:t>Characteristics associated with PFS ≥ 2 years included: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HRD+ cancers:  BRCA1 and BRCA2-mutated/HRD tumors or</a:t>
            </a:r>
            <a:br>
              <a:rPr lang="en-US" sz="2800" dirty="0"/>
            </a:br>
            <a:r>
              <a:rPr lang="en-US" sz="2800" dirty="0"/>
              <a:t>                           </a:t>
            </a:r>
            <a:r>
              <a:rPr lang="en-US" sz="2800" dirty="0" err="1"/>
              <a:t>BRCAwt</a:t>
            </a:r>
            <a:r>
              <a:rPr lang="en-US" sz="2800" dirty="0"/>
              <a:t>/not determined HRD tumor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FIGO stage III (vs stage IV) disease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0 or 1 baseline non-target lesions (vs ≥2 lesions)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9C2849-3775-43B6-6887-BBAEC0160CE7}"/>
              </a:ext>
            </a:extLst>
          </p:cNvPr>
          <p:cNvSpPr txBox="1"/>
          <p:nvPr/>
        </p:nvSpPr>
        <p:spPr>
          <a:xfrm>
            <a:off x="4451684" y="6472989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Graybill et al, Int J Gyn </a:t>
            </a:r>
            <a:r>
              <a:rPr lang="en-US" dirty="0" err="1">
                <a:solidFill>
                  <a:schemeClr val="bg1"/>
                </a:solidFill>
              </a:rPr>
              <a:t>Onc</a:t>
            </a:r>
            <a:r>
              <a:rPr lang="en-US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024523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12067-9A01-E132-C365-CF8103864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707" y="180857"/>
            <a:ext cx="10820401" cy="57822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ENGOT 0V43/GOG3036/KEYLYNK-001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38DA1-DB9C-0BDC-1262-4613414750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374" y="1123818"/>
            <a:ext cx="11506200" cy="4610364"/>
          </a:xfrm>
        </p:spPr>
        <p:txBody>
          <a:bodyPr>
            <a:noAutofit/>
          </a:bodyPr>
          <a:lstStyle/>
          <a:p>
            <a:r>
              <a:rPr lang="en-US" sz="2400" dirty="0"/>
              <a:t>ESGO 2025, SGO 2025</a:t>
            </a:r>
            <a:br>
              <a:rPr lang="en-US" sz="2400" dirty="0"/>
            </a:br>
            <a:r>
              <a:rPr lang="en-US" sz="2400" dirty="0"/>
              <a:t>Patient population:   Advanced non-BRCA mutated newly diagnosed ovarian cancer</a:t>
            </a:r>
          </a:p>
          <a:p>
            <a:r>
              <a:rPr lang="en-US" sz="2400" u="sng" dirty="0"/>
              <a:t>Treatment arms:</a:t>
            </a:r>
            <a:br>
              <a:rPr lang="en-US" sz="2400" dirty="0"/>
            </a:br>
            <a:r>
              <a:rPr lang="en-US" sz="2400" dirty="0"/>
              <a:t>I) Carboplatin/Paclitaxel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II) Carboplatin/Paclitaxel/Pembrolizumab, followed by Pembrolizumab maintenance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III) Carboplatin/Paclitaxel/Pembrolizumab followed by Pembrolizumab/Olaparib</a:t>
            </a:r>
          </a:p>
          <a:p>
            <a:endParaRPr lang="en-US" sz="2400" dirty="0"/>
          </a:p>
          <a:p>
            <a:r>
              <a:rPr lang="en-US" sz="2400" dirty="0"/>
              <a:t>All arms with or without bevacizumab; no </a:t>
            </a:r>
            <a:r>
              <a:rPr lang="en-US" sz="2400" dirty="0" err="1"/>
              <a:t>PARPi</a:t>
            </a:r>
            <a:r>
              <a:rPr lang="en-US" sz="2400" dirty="0"/>
              <a:t> maintenance alone arm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C7751-7D50-FF1B-BA93-F946DC568FF1}"/>
              </a:ext>
            </a:extLst>
          </p:cNvPr>
          <p:cNvSpPr txBox="1"/>
          <p:nvPr/>
        </p:nvSpPr>
        <p:spPr>
          <a:xfrm>
            <a:off x="7361695" y="6307810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ESGO 2025 and SGO 2025</a:t>
            </a:r>
          </a:p>
        </p:txBody>
      </p:sp>
    </p:spTree>
    <p:extLst>
      <p:ext uri="{BB962C8B-B14F-4D97-AF65-F5344CB8AC3E}">
        <p14:creationId xmlns:p14="http://schemas.microsoft.com/office/powerpoint/2010/main" val="2601762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2AB5C-5EDF-7336-F325-AA97F8982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80857"/>
            <a:ext cx="10820401" cy="65816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ENGOT 0V43/GOG3036/KEYLYNK-001: findings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F6020-DF18-5C4B-3F4C-87D3D4F393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799" y="1299369"/>
            <a:ext cx="5181599" cy="4259262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PFS benefit for pembrolizumab/</a:t>
            </a:r>
            <a:r>
              <a:rPr lang="en-US" sz="2800" dirty="0" err="1"/>
              <a:t>olaparib</a:t>
            </a:r>
            <a:r>
              <a:rPr lang="en-US" sz="2800" dirty="0"/>
              <a:t> arm compared to chemotherapy alone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No OS benefit</a:t>
            </a:r>
          </a:p>
          <a:p>
            <a:r>
              <a:rPr lang="en-US" sz="2800" dirty="0"/>
              <a:t>Significance threshold of pembrolizumab versus control in the CPS10 population was not met: thus, formal testing of PFS in the overall population and OS was not performed</a:t>
            </a:r>
          </a:p>
        </p:txBody>
      </p:sp>
      <p:pic>
        <p:nvPicPr>
          <p:cNvPr id="5" name="Picture 4" descr="A table of analysis results&#10;&#10;AI-generated content may be incorrect.">
            <a:extLst>
              <a:ext uri="{FF2B5EF4-FFF2-40B4-BE49-F238E27FC236}">
                <a16:creationId xmlns:a16="http://schemas.microsoft.com/office/drawing/2014/main" id="{B7DA4A1D-F6EE-F101-2A3A-126561087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7290" y="1668372"/>
            <a:ext cx="6349731" cy="3641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B292E-DE17-B4E2-6E5E-88E7E7E09D5A}"/>
              </a:ext>
            </a:extLst>
          </p:cNvPr>
          <p:cNvSpPr txBox="1"/>
          <p:nvPr/>
        </p:nvSpPr>
        <p:spPr>
          <a:xfrm>
            <a:off x="7361695" y="6307810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ESGO 2025 and SGO 2025</a:t>
            </a:r>
          </a:p>
        </p:txBody>
      </p:sp>
    </p:spTree>
    <p:extLst>
      <p:ext uri="{BB962C8B-B14F-4D97-AF65-F5344CB8AC3E}">
        <p14:creationId xmlns:p14="http://schemas.microsoft.com/office/powerpoint/2010/main" val="1844530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EA9FC-CFB6-60FF-6EA7-CF26889256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E124D-20B4-4D3F-811B-CAEFCDCD3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patient's flow&#10;&#10;AI-generated content may be incorrect.">
            <a:extLst>
              <a:ext uri="{FF2B5EF4-FFF2-40B4-BE49-F238E27FC236}">
                <a16:creationId xmlns:a16="http://schemas.microsoft.com/office/drawing/2014/main" id="{08B413EE-50E0-1858-662D-BD1F38BB3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88" y="145932"/>
            <a:ext cx="12192000" cy="57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77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aph&#10;&#10;AI-generated content may be incorrect.">
            <a:extLst>
              <a:ext uri="{FF2B5EF4-FFF2-40B4-BE49-F238E27FC236}">
                <a16:creationId xmlns:a16="http://schemas.microsoft.com/office/drawing/2014/main" id="{73321A6D-F96F-616D-1C28-C0C7D1A95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961" y="0"/>
            <a:ext cx="11143281" cy="616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9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22A19-6349-09F8-57AE-A601A457AD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589D4-5FFD-203F-C3C7-60B86E6B97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graph&#10;&#10;AI-generated content may be incorrect.">
            <a:extLst>
              <a:ext uri="{FF2B5EF4-FFF2-40B4-BE49-F238E27FC236}">
                <a16:creationId xmlns:a16="http://schemas.microsoft.com/office/drawing/2014/main" id="{EA5D2174-0054-D27A-880D-4B8711672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942" y="113217"/>
            <a:ext cx="11533188" cy="601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77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FEDE1-7F08-73FD-BD41-F7605930C6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DUO-O and KEYLYNK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F34F7-7F08-8C61-FFDF-FAB26F6B7B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Both trials have no </a:t>
            </a:r>
            <a:r>
              <a:rPr lang="en-US" sz="2800" dirty="0" err="1"/>
              <a:t>PARPi</a:t>
            </a:r>
            <a:r>
              <a:rPr lang="en-US" sz="2800" dirty="0"/>
              <a:t> (+/- </a:t>
            </a:r>
            <a:r>
              <a:rPr lang="en-US" sz="2800" dirty="0" err="1"/>
              <a:t>bev</a:t>
            </a:r>
            <a:r>
              <a:rPr lang="en-US" sz="2800" dirty="0"/>
              <a:t>) arms as maintenance and cannot compare the experimental PARP/IO (+/-</a:t>
            </a:r>
            <a:r>
              <a:rPr lang="en-US" sz="2800" dirty="0" err="1"/>
              <a:t>bev</a:t>
            </a:r>
            <a:r>
              <a:rPr lang="en-US" sz="2800" dirty="0"/>
              <a:t>) to SOC </a:t>
            </a:r>
            <a:r>
              <a:rPr lang="en-US" sz="2800" dirty="0" err="1"/>
              <a:t>PARPi</a:t>
            </a:r>
            <a:r>
              <a:rPr lang="en-US" sz="2800" dirty="0"/>
              <a:t> maintenance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Based on these 3 studies – FIRST, DUO-O and KEYLYNK – data does not support adding an IO agent to a </a:t>
            </a:r>
            <a:r>
              <a:rPr lang="en-US" sz="2800" dirty="0" err="1"/>
              <a:t>PARPi</a:t>
            </a:r>
            <a:r>
              <a:rPr lang="en-US" sz="2800" dirty="0"/>
              <a:t> as maintenance nor justification for using an IO in the upfront setting</a:t>
            </a:r>
          </a:p>
        </p:txBody>
      </p:sp>
    </p:spTree>
    <p:extLst>
      <p:ext uri="{BB962C8B-B14F-4D97-AF65-F5344CB8AC3E}">
        <p14:creationId xmlns:p14="http://schemas.microsoft.com/office/powerpoint/2010/main" val="1945453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C56F6-5A15-4D89-F113-EB9CA7169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653" y="275422"/>
            <a:ext cx="11186444" cy="44891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PAOLA-1: Updated PFS and final OS based on clinical risk and HRD status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C53BF-9597-1CC9-93A3-F6A3BF1094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837282"/>
            <a:ext cx="10820400" cy="539977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200" dirty="0"/>
              <a:t>Post-hoc analysis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PAOLA-1: 806 pts w/ advanced high grade ovarian cancer randomized after response to carbo/paclitaxel chemotherapy to Bevacizumab maintenance vs Bev + Olaparib 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Risk definition:</a:t>
            </a:r>
            <a:br>
              <a:rPr lang="en-US" sz="2200" dirty="0"/>
            </a:br>
            <a:r>
              <a:rPr lang="en-US" sz="2200" dirty="0"/>
              <a:t>Higher Risk: Pts with stage III disease who had upfront surgery/had residual disease, received neoadjuvant chemotherapy, or stage IV disease</a:t>
            </a:r>
            <a:br>
              <a:rPr lang="en-US" sz="2200" dirty="0"/>
            </a:br>
            <a:r>
              <a:rPr lang="en-US" sz="2200" dirty="0"/>
              <a:t>Lower Risk: stage III pts who had upfront surgery and had complete resection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74% higher risk, 26% of pts were lower risk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Findings:</a:t>
            </a:r>
            <a:br>
              <a:rPr lang="en-US" sz="2200" dirty="0"/>
            </a:br>
            <a:r>
              <a:rPr lang="en-US" sz="2200" u="sng" dirty="0"/>
              <a:t>HRD+ pts</a:t>
            </a:r>
            <a:br>
              <a:rPr lang="en-US" sz="2200" dirty="0"/>
            </a:br>
            <a:r>
              <a:rPr lang="en-US" sz="2200" dirty="0"/>
              <a:t>PFS: in higher risk pts, HR was 0.46 (0.34-0.61);  in lower risk pts, HR 0.26 (0.15-0.45)</a:t>
            </a:r>
            <a:br>
              <a:rPr lang="en-US" sz="2200" dirty="0"/>
            </a:br>
            <a:r>
              <a:rPr lang="en-US" sz="2200" dirty="0"/>
              <a:t>OS: in higher risk pts, HR 0.7 (0.5-1.0); in lower risk pts, HR 0.31 (HR 0.14-0.66)</a:t>
            </a:r>
            <a:br>
              <a:rPr lang="en-US" sz="2200" dirty="0"/>
            </a:br>
            <a:br>
              <a:rPr lang="en-US" sz="2200" dirty="0"/>
            </a:br>
            <a:r>
              <a:rPr lang="en-US" sz="2200" u="sng" dirty="0"/>
              <a:t>HRP pts</a:t>
            </a:r>
            <a:br>
              <a:rPr lang="en-US" sz="2200" dirty="0"/>
            </a:br>
            <a:r>
              <a:rPr lang="en-US" sz="2200" dirty="0"/>
              <a:t>No benefit of addition of </a:t>
            </a:r>
            <a:r>
              <a:rPr lang="en-US" sz="2200" dirty="0" err="1"/>
              <a:t>olaparib</a:t>
            </a:r>
            <a:r>
              <a:rPr lang="en-US" sz="2200" dirty="0"/>
              <a:t> to </a:t>
            </a:r>
            <a:r>
              <a:rPr lang="en-US" sz="2200" dirty="0" err="1"/>
              <a:t>bev</a:t>
            </a:r>
            <a:r>
              <a:rPr lang="en-US" sz="2200" dirty="0"/>
              <a:t> for PFS or OS was seen regardless of risk</a:t>
            </a:r>
            <a:br>
              <a:rPr lang="en-US" dirty="0"/>
            </a:b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4CD3F0-4F41-6B03-19DB-A0C14A552EAD}"/>
              </a:ext>
            </a:extLst>
          </p:cNvPr>
          <p:cNvSpPr txBox="1"/>
          <p:nvPr/>
        </p:nvSpPr>
        <p:spPr>
          <a:xfrm>
            <a:off x="4876800" y="6350000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Lorusso et al, Int J of Gyn Cancer 2024</a:t>
            </a:r>
          </a:p>
        </p:txBody>
      </p:sp>
    </p:spTree>
    <p:extLst>
      <p:ext uri="{BB962C8B-B14F-4D97-AF65-F5344CB8AC3E}">
        <p14:creationId xmlns:p14="http://schemas.microsoft.com/office/powerpoint/2010/main" val="1881455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E3027-45BB-F966-9079-0546AA013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788" y="333332"/>
            <a:ext cx="10820401" cy="988192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Recurrent ovarian cancer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E0F16-ACA3-F9A5-0561-D151FAB1D2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 err="1"/>
              <a:t>Avutometinib</a:t>
            </a:r>
            <a:r>
              <a:rPr lang="en-US" sz="2800" dirty="0"/>
              <a:t> and </a:t>
            </a:r>
            <a:r>
              <a:rPr lang="en-US" sz="2800" dirty="0" err="1"/>
              <a:t>defactinib</a:t>
            </a:r>
            <a:r>
              <a:rPr lang="en-US" sz="2800" dirty="0"/>
              <a:t>:  IGCS 2024, SGO 2025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ROSELLA   ASCO 2025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KNB96:  Press release May 2025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 err="1"/>
              <a:t>Raludotatug</a:t>
            </a:r>
            <a:r>
              <a:rPr lang="en-US" sz="2800" dirty="0"/>
              <a:t> </a:t>
            </a:r>
            <a:r>
              <a:rPr lang="en-US" sz="2800" dirty="0" err="1"/>
              <a:t>deruxtecan</a:t>
            </a:r>
            <a:r>
              <a:rPr lang="en-US" sz="2800" dirty="0"/>
              <a:t>:  SGO 2024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MIRASOL final OS results:  SGO 2025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65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C669-F07F-9026-6403-D0040CDC4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146045"/>
            <a:ext cx="10820401" cy="988192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Newly diagnosed ovarian cancer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0CC3E-96F2-7416-A61A-0F3F0D420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600923"/>
            <a:ext cx="11622505" cy="4259262"/>
          </a:xfrm>
        </p:spPr>
        <p:txBody>
          <a:bodyPr>
            <a:normAutofit/>
          </a:bodyPr>
          <a:lstStyle/>
          <a:p>
            <a:r>
              <a:rPr lang="en-US" sz="3200" dirty="0"/>
              <a:t>PRIMA OS results: ESMO 2024, Ann </a:t>
            </a:r>
            <a:r>
              <a:rPr lang="en-US" sz="3200" dirty="0" err="1"/>
              <a:t>Onc</a:t>
            </a:r>
            <a:r>
              <a:rPr lang="en-US" sz="3200" dirty="0"/>
              <a:t> 2024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FIRST PFS and OS results: ASCO 2025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ENGOT 0V43/GOG3036/KEYLYNK-001 PFS and OS results: ESGO and SGO 2025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PAOLA-1 updated PFS and final OS, based on risk, IJGC 2024</a:t>
            </a:r>
          </a:p>
        </p:txBody>
      </p:sp>
    </p:spTree>
    <p:extLst>
      <p:ext uri="{BB962C8B-B14F-4D97-AF65-F5344CB8AC3E}">
        <p14:creationId xmlns:p14="http://schemas.microsoft.com/office/powerpoint/2010/main" val="3478009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D0800-90C0-ED8D-5CC0-5CF7A2E93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4235"/>
            <a:ext cx="12192000" cy="4722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Avutometinib</a:t>
            </a:r>
            <a:r>
              <a:rPr lang="en-US" sz="2800" b="1" dirty="0">
                <a:solidFill>
                  <a:schemeClr val="tx1"/>
                </a:solidFill>
              </a:rPr>
              <a:t> and </a:t>
            </a:r>
            <a:r>
              <a:rPr lang="en-US" sz="2800" b="1" dirty="0" err="1">
                <a:solidFill>
                  <a:schemeClr val="tx1"/>
                </a:solidFill>
              </a:rPr>
              <a:t>defactinib</a:t>
            </a:r>
            <a:r>
              <a:rPr lang="en-US" sz="2800" b="1" dirty="0">
                <a:solidFill>
                  <a:schemeClr val="tx1"/>
                </a:solidFill>
              </a:rPr>
              <a:t> for recurrent low grade serous cancer</a:t>
            </a:r>
          </a:p>
        </p:txBody>
      </p:sp>
      <p:pic>
        <p:nvPicPr>
          <p:cNvPr id="5" name="Picture 4" descr="A diagram of a blockage&#10;&#10;AI-generated content may be incorrect.">
            <a:extLst>
              <a:ext uri="{FF2B5EF4-FFF2-40B4-BE49-F238E27FC236}">
                <a16:creationId xmlns:a16="http://schemas.microsoft.com/office/drawing/2014/main" id="{A1CA2A9E-E3BE-8290-3C4B-ACFB518E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09" b="3454"/>
          <a:stretch>
            <a:fillRect/>
          </a:stretch>
        </p:blipFill>
        <p:spPr>
          <a:xfrm>
            <a:off x="1411818" y="626531"/>
            <a:ext cx="6896100" cy="54878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DB7B93-1244-8123-7866-FADB30DC0569}"/>
              </a:ext>
            </a:extLst>
          </p:cNvPr>
          <p:cNvSpPr txBox="1"/>
          <p:nvPr/>
        </p:nvSpPr>
        <p:spPr>
          <a:xfrm>
            <a:off x="8307918" y="1614723"/>
            <a:ext cx="33866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Combination was granted FDA accelerated approval on </a:t>
            </a:r>
            <a:br>
              <a:rPr lang="en-US" sz="2800" b="1" dirty="0"/>
            </a:br>
            <a:r>
              <a:rPr lang="en-US" sz="2800" b="1" dirty="0"/>
              <a:t>May 7, 2025 for recurrent KRAS mutated LGSC based on RAMP201</a:t>
            </a:r>
          </a:p>
        </p:txBody>
      </p:sp>
    </p:spTree>
    <p:extLst>
      <p:ext uri="{BB962C8B-B14F-4D97-AF65-F5344CB8AC3E}">
        <p14:creationId xmlns:p14="http://schemas.microsoft.com/office/powerpoint/2010/main" val="4135937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BE9F1E-89DB-C119-0CD5-C503E9A4D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7696" y="0"/>
            <a:ext cx="8756608" cy="4672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457433-A5B0-4B0B-5F96-7481A669CD8C}"/>
              </a:ext>
            </a:extLst>
          </p:cNvPr>
          <p:cNvSpPr txBox="1"/>
          <p:nvPr/>
        </p:nvSpPr>
        <p:spPr>
          <a:xfrm>
            <a:off x="3519055" y="6373089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IGCS 2024, SGO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DD949F-A867-3719-C5BE-83221B7FF626}"/>
              </a:ext>
            </a:extLst>
          </p:cNvPr>
          <p:cNvSpPr txBox="1"/>
          <p:nvPr/>
        </p:nvSpPr>
        <p:spPr>
          <a:xfrm>
            <a:off x="4106139" y="5150159"/>
            <a:ext cx="8085861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000000"/>
                </a:solidFill>
              </a:rPr>
              <a:t>Phase 3 RAMP 301 trial is ongoing (NCT06072781) which is evaluating </a:t>
            </a:r>
            <a:r>
              <a:rPr lang="en-US" sz="1867" b="1" dirty="0" err="1">
                <a:solidFill>
                  <a:srgbClr val="000000"/>
                </a:solidFill>
              </a:rPr>
              <a:t>avutometinib</a:t>
            </a:r>
            <a:r>
              <a:rPr lang="en-US" sz="1867" b="1" dirty="0">
                <a:solidFill>
                  <a:srgbClr val="000000"/>
                </a:solidFill>
              </a:rPr>
              <a:t> plus </a:t>
            </a:r>
            <a:r>
              <a:rPr lang="en-US" sz="1867" b="1" dirty="0" err="1">
                <a:solidFill>
                  <a:srgbClr val="000000"/>
                </a:solidFill>
              </a:rPr>
              <a:t>defactinib</a:t>
            </a:r>
            <a:r>
              <a:rPr lang="en-US" sz="1867" b="1" dirty="0">
                <a:solidFill>
                  <a:srgbClr val="000000"/>
                </a:solidFill>
              </a:rPr>
              <a:t> vs investigator’s choice of treatment in patients with recurrent low-grade serous ovarian cancer</a:t>
            </a:r>
            <a:endParaRPr lang="en-US" sz="1867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B0ED5-FC5A-4F6A-0486-ABBE34679B50}"/>
              </a:ext>
            </a:extLst>
          </p:cNvPr>
          <p:cNvSpPr txBox="1"/>
          <p:nvPr/>
        </p:nvSpPr>
        <p:spPr>
          <a:xfrm>
            <a:off x="92988" y="4120599"/>
            <a:ext cx="39934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/>
              <a:t>Avutometinib</a:t>
            </a:r>
            <a:r>
              <a:rPr lang="en-US" dirty="0"/>
              <a:t> dose 3.2 mg (four</a:t>
            </a:r>
            <a:br>
              <a:rPr lang="en-US" dirty="0"/>
            </a:br>
            <a:r>
              <a:rPr lang="en-US" dirty="0"/>
              <a:t>0.8 mg capsules) PO twice per week </a:t>
            </a:r>
            <a:br>
              <a:rPr lang="en-US" dirty="0"/>
            </a:br>
            <a:r>
              <a:rPr lang="en-US" dirty="0"/>
              <a:t>(d 1,4). for the first 3 weeks of each </a:t>
            </a:r>
            <a:br>
              <a:rPr lang="en-US" dirty="0"/>
            </a:br>
            <a:r>
              <a:rPr lang="en-US" dirty="0"/>
              <a:t>4 week cycle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Defactinib</a:t>
            </a:r>
            <a:r>
              <a:rPr lang="en-US" dirty="0"/>
              <a:t> 200 BID PO for 3 weeks</a:t>
            </a:r>
            <a:br>
              <a:rPr lang="en-US" dirty="0"/>
            </a:br>
            <a:r>
              <a:rPr lang="en-US" dirty="0"/>
              <a:t>out of 4 weeks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888D0A-6173-D1FB-CCBD-4244C83217C8}"/>
              </a:ext>
            </a:extLst>
          </p:cNvPr>
          <p:cNvSpPr/>
          <p:nvPr/>
        </p:nvSpPr>
        <p:spPr>
          <a:xfrm>
            <a:off x="46494" y="4120599"/>
            <a:ext cx="3993401" cy="198386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291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A3590-F511-3322-C81D-5F1754A96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507" y="0"/>
            <a:ext cx="10820401" cy="988192"/>
          </a:xfrm>
        </p:spPr>
        <p:txBody>
          <a:bodyPr/>
          <a:lstStyle/>
          <a:p>
            <a:r>
              <a:rPr lang="en-US" dirty="0"/>
              <a:t>RAMP 201</a:t>
            </a:r>
          </a:p>
        </p:txBody>
      </p:sp>
      <p:pic>
        <p:nvPicPr>
          <p:cNvPr id="4" name="Picture 3" descr="A graph of a patient's reaction&#10;&#10;AI-generated content may be incorrect.">
            <a:extLst>
              <a:ext uri="{FF2B5EF4-FFF2-40B4-BE49-F238E27FC236}">
                <a16:creationId xmlns:a16="http://schemas.microsoft.com/office/drawing/2014/main" id="{33A818BE-991E-76F6-A87B-0B208D55A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78448"/>
            <a:ext cx="8188030" cy="3901103"/>
          </a:xfrm>
          <a:prstGeom prst="rect">
            <a:avLst/>
          </a:prstGeom>
        </p:spPr>
      </p:pic>
      <p:pic>
        <p:nvPicPr>
          <p:cNvPr id="6" name="Picture 5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BAF5F2AF-7D6F-155D-5807-29C61D09A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0745" y="988192"/>
            <a:ext cx="3889603" cy="1820334"/>
          </a:xfrm>
          <a:prstGeom prst="rect">
            <a:avLst/>
          </a:prstGeom>
        </p:spPr>
      </p:pic>
      <p:pic>
        <p:nvPicPr>
          <p:cNvPr id="8" name="Picture 7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2C75FE7C-7DB1-25AB-18CE-965C8AEA8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0745" y="3060700"/>
            <a:ext cx="4048965" cy="1820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D413A9-1EB4-79C9-B97B-33B3DA7FE03C}"/>
              </a:ext>
            </a:extLst>
          </p:cNvPr>
          <p:cNvSpPr txBox="1"/>
          <p:nvPr/>
        </p:nvSpPr>
        <p:spPr>
          <a:xfrm>
            <a:off x="4588933" y="641773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Grisham et al, SGO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5D622-4759-1A61-8E29-64E5A397DF14}"/>
              </a:ext>
            </a:extLst>
          </p:cNvPr>
          <p:cNvSpPr/>
          <p:nvPr/>
        </p:nvSpPr>
        <p:spPr>
          <a:xfrm>
            <a:off x="4588933" y="2229806"/>
            <a:ext cx="2775119" cy="43590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4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08FB9582-87B8-76F7-2758-72F0EF106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425" y="254000"/>
            <a:ext cx="11597375" cy="5571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54937-A6A4-4F0D-FFCF-E27FB1F21032}"/>
              </a:ext>
            </a:extLst>
          </p:cNvPr>
          <p:cNvSpPr txBox="1"/>
          <p:nvPr/>
        </p:nvSpPr>
        <p:spPr>
          <a:xfrm>
            <a:off x="4588933" y="641773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Grisham et al, SGO 2025</a:t>
            </a:r>
          </a:p>
        </p:txBody>
      </p:sp>
    </p:spTree>
    <p:extLst>
      <p:ext uri="{BB962C8B-B14F-4D97-AF65-F5344CB8AC3E}">
        <p14:creationId xmlns:p14="http://schemas.microsoft.com/office/powerpoint/2010/main" val="34749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0F5AB-2C65-41F6-0DF3-B1B55AC7C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Toxicities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A71BE-C2F7-0B16-AE47-6AD77F3CFD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80% of pts had AE’s that led to dose interruption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37% of pts had AE’s that led to dose reduction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10% of pts discontinued treatment because of AE’s</a:t>
            </a:r>
            <a:br>
              <a:rPr lang="en-US" sz="2400" dirty="0"/>
            </a:br>
            <a:r>
              <a:rPr lang="en-US" sz="2400" dirty="0"/>
              <a:t>  --most common reason was for elevated CPK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F8F8E-A159-1399-2CEC-9E8DD607E9A2}"/>
              </a:ext>
            </a:extLst>
          </p:cNvPr>
          <p:cNvSpPr txBox="1"/>
          <p:nvPr/>
        </p:nvSpPr>
        <p:spPr>
          <a:xfrm>
            <a:off x="4588933" y="641773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Grisham et al, SGO 2025</a:t>
            </a:r>
          </a:p>
        </p:txBody>
      </p:sp>
    </p:spTree>
    <p:extLst>
      <p:ext uri="{BB962C8B-B14F-4D97-AF65-F5344CB8AC3E}">
        <p14:creationId xmlns:p14="http://schemas.microsoft.com/office/powerpoint/2010/main" val="1701624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06F0-9830-DFBC-F128-3674A241F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105" y="99152"/>
            <a:ext cx="10820401" cy="50403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ROSELLA study (ASCO 2025, Lancet 2025)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1F8B9-C5A2-6426-C5D8-76EB2636E9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106" y="868844"/>
            <a:ext cx="10820400" cy="5283200"/>
          </a:xfrm>
        </p:spPr>
        <p:txBody>
          <a:bodyPr>
            <a:normAutofit/>
          </a:bodyPr>
          <a:lstStyle/>
          <a:p>
            <a:r>
              <a:rPr lang="en-US" dirty="0"/>
              <a:t>The glucocorticoid receptor (GR) is a nuclear hormone receptor and transcription factor activated by cortisol and glucocorticoid treatment.</a:t>
            </a:r>
          </a:p>
          <a:p>
            <a:r>
              <a:rPr lang="en-US" dirty="0"/>
              <a:t>Increased glucocorticoid receptor (GR) expression is associated with decreased overall survival in ovarian cancer patients (Veneris et al, 2017, 2019)</a:t>
            </a:r>
            <a:br>
              <a:rPr lang="en-US" dirty="0"/>
            </a:br>
            <a:br>
              <a:rPr lang="en-US" dirty="0"/>
            </a:br>
            <a:r>
              <a:rPr lang="en-US" i="1" dirty="0"/>
              <a:t>In vitro</a:t>
            </a:r>
            <a:r>
              <a:rPr lang="en-US" dirty="0"/>
              <a:t>, GR activation inhibits chemotherapy-induced ovarian cancer cell killing in association – thought to occur because of transcriptional upregulation of anti-apoptotic genes.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Hypothesis:  modulating/inhibiting GR activity in combination with chemotherapy may improve pt outcomes.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Relacorilant</a:t>
            </a:r>
            <a:r>
              <a:rPr lang="en-US" dirty="0"/>
              <a:t>:  selective GR modulator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RP2 study (JCO 2023):</a:t>
            </a:r>
            <a:br>
              <a:rPr lang="en-US" dirty="0"/>
            </a:br>
            <a:r>
              <a:rPr lang="en-US" dirty="0"/>
              <a:t>Patients were randomly assigned 1:1:1 to: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(1) nab-paclitaxel (80 mg/m</a:t>
            </a:r>
            <a:r>
              <a:rPr lang="en-US" b="1" baseline="30000" dirty="0"/>
              <a:t>2</a:t>
            </a:r>
            <a:r>
              <a:rPr lang="en-US" b="1" dirty="0"/>
              <a:t>) + intermittent </a:t>
            </a:r>
            <a:r>
              <a:rPr lang="en-US" b="1" dirty="0" err="1"/>
              <a:t>relacorilant</a:t>
            </a:r>
            <a:r>
              <a:rPr lang="en-US" b="1" dirty="0"/>
              <a:t> (150 mg the day before, of, and after nab-paclitaxel)</a:t>
            </a:r>
            <a:br>
              <a:rPr lang="en-US" b="1" dirty="0"/>
            </a:br>
            <a:r>
              <a:rPr lang="en-US" dirty="0"/>
              <a:t>(2) nab-paclitaxel (80 mg/m</a:t>
            </a:r>
            <a:r>
              <a:rPr lang="en-US" baseline="30000" dirty="0"/>
              <a:t>2</a:t>
            </a:r>
            <a:r>
              <a:rPr lang="en-US" dirty="0"/>
              <a:t>) + continuous </a:t>
            </a:r>
            <a:r>
              <a:rPr lang="en-US" dirty="0" err="1"/>
              <a:t>relacorilant</a:t>
            </a:r>
            <a:r>
              <a:rPr lang="en-US" dirty="0"/>
              <a:t> (100 mg once daily)</a:t>
            </a:r>
            <a:br>
              <a:rPr lang="en-US" dirty="0"/>
            </a:br>
            <a:r>
              <a:rPr lang="en-US" dirty="0"/>
              <a:t>(3) nab-paclitaxel monotherapy (100 mg/m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1723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24EA4-A577-1F94-B832-5108CE1EE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02" y="180860"/>
            <a:ext cx="10820401" cy="61166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ROSELLA study design</a:t>
            </a:r>
          </a:p>
        </p:txBody>
      </p:sp>
      <p:pic>
        <p:nvPicPr>
          <p:cNvPr id="5" name="Picture 4" descr="A diagram of a study design&#10;&#10;AI-generated content may be incorrect.">
            <a:extLst>
              <a:ext uri="{FF2B5EF4-FFF2-40B4-BE49-F238E27FC236}">
                <a16:creationId xmlns:a16="http://schemas.microsoft.com/office/drawing/2014/main" id="{3AA1C8E6-AE8A-FE40-952D-996906802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8507"/>
          <a:stretch>
            <a:fillRect/>
          </a:stretch>
        </p:blipFill>
        <p:spPr>
          <a:xfrm>
            <a:off x="1599035" y="792528"/>
            <a:ext cx="9625249" cy="5343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F9C17-3A17-EBBB-7C01-B20E9BEAEDF0}"/>
              </a:ext>
            </a:extLst>
          </p:cNvPr>
          <p:cNvSpPr txBox="1"/>
          <p:nvPr/>
        </p:nvSpPr>
        <p:spPr>
          <a:xfrm>
            <a:off x="8242297" y="569614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Lancet 2025, suppl data</a:t>
            </a:r>
          </a:p>
        </p:txBody>
      </p:sp>
    </p:spTree>
    <p:extLst>
      <p:ext uri="{BB962C8B-B14F-4D97-AF65-F5344CB8AC3E}">
        <p14:creationId xmlns:p14="http://schemas.microsoft.com/office/powerpoint/2010/main" val="1746205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701EE-6856-678E-E057-589FC0308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383" y="176269"/>
            <a:ext cx="10820401" cy="75465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ROSELLA study statistics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75A5A-3D5F-AC31-3C0C-8B9B9D5377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7383" y="1145561"/>
            <a:ext cx="11577234" cy="478151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200" dirty="0"/>
              <a:t>PFS: with a 1:1 randomization, 230 events could show that the study had an 86.4% power to detect a 50% increase in PFS (HR 0.66) with a long rank test at a 2 sided 𝛂 = 0.04 significance. 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OS: OS was allocated a 2 sided 𝛂 = 0.01 significance.  If PFS null hypothesis is rejected, then OS would be tested at 𝛂 = 0.05</a:t>
            </a:r>
          </a:p>
          <a:p>
            <a:pPr>
              <a:lnSpc>
                <a:spcPct val="110000"/>
              </a:lnSpc>
            </a:pPr>
            <a:r>
              <a:rPr lang="en-US" sz="2200" b="1" u="sng" dirty="0"/>
              <a:t>Interim analysis</a:t>
            </a:r>
            <a:r>
              <a:rPr lang="en-US" sz="2200" dirty="0"/>
              <a:t>:</a:t>
            </a:r>
            <a:br>
              <a:rPr lang="en-US" sz="2200" dirty="0"/>
            </a:br>
            <a:r>
              <a:rPr lang="en-US" sz="2200" dirty="0"/>
              <a:t>PFS performed per the statistical plan</a:t>
            </a:r>
            <a:br>
              <a:rPr lang="en-US" sz="2200" dirty="0"/>
            </a:br>
            <a:r>
              <a:rPr lang="en-US" sz="2200" dirty="0"/>
              <a:t>OS was conducted at an 𝛂 = 0.0001 (constituted alpha spending)</a:t>
            </a:r>
            <a:br>
              <a:rPr lang="en-US" sz="2200" dirty="0"/>
            </a:br>
            <a:br>
              <a:rPr lang="en-US" sz="2200" dirty="0"/>
            </a:br>
            <a:r>
              <a:rPr lang="en-US" sz="2200" u="sng" dirty="0"/>
              <a:t>Formal final OS analysis</a:t>
            </a:r>
            <a:r>
              <a:rPr lang="en-US" sz="2200" dirty="0"/>
              <a:t>:</a:t>
            </a:r>
            <a:br>
              <a:rPr lang="en-US" sz="2200" dirty="0"/>
            </a:br>
            <a:r>
              <a:rPr lang="en-US" sz="2200" dirty="0"/>
              <a:t>OS will be conducted at an 𝛂 = 0.0499 level because PFS as assessed by BICR was significant.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538B0-1428-B033-4F72-FDD01BADF873}"/>
              </a:ext>
            </a:extLst>
          </p:cNvPr>
          <p:cNvSpPr txBox="1"/>
          <p:nvPr/>
        </p:nvSpPr>
        <p:spPr>
          <a:xfrm>
            <a:off x="3149600" y="6417733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ASCO 2025, Lancet 2025</a:t>
            </a:r>
          </a:p>
        </p:txBody>
      </p:sp>
    </p:spTree>
    <p:extLst>
      <p:ext uri="{BB962C8B-B14F-4D97-AF65-F5344CB8AC3E}">
        <p14:creationId xmlns:p14="http://schemas.microsoft.com/office/powerpoint/2010/main" val="3593354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081E5-3081-84CA-1BFF-DB1D8BE0B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056" y="-288653"/>
            <a:ext cx="10820401" cy="98819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PFS                                                  OS</a:t>
            </a:r>
          </a:p>
        </p:txBody>
      </p:sp>
      <p:pic>
        <p:nvPicPr>
          <p:cNvPr id="5" name="Picture 4" descr="A graph of a patient's survival&#10;&#10;AI-generated content may be incorrect.">
            <a:extLst>
              <a:ext uri="{FF2B5EF4-FFF2-40B4-BE49-F238E27FC236}">
                <a16:creationId xmlns:a16="http://schemas.microsoft.com/office/drawing/2014/main" id="{497EF93D-E963-1414-FFDC-61EA64B7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37547"/>
            <a:ext cx="6393778" cy="5333786"/>
          </a:xfrm>
          <a:prstGeom prst="rect">
            <a:avLst/>
          </a:prstGeom>
        </p:spPr>
      </p:pic>
      <p:pic>
        <p:nvPicPr>
          <p:cNvPr id="7" name="Picture 6" descr="A graph of the results of a survival analysis&#10;&#10;AI-generated content may be incorrect.">
            <a:extLst>
              <a:ext uri="{FF2B5EF4-FFF2-40B4-BE49-F238E27FC236}">
                <a16:creationId xmlns:a16="http://schemas.microsoft.com/office/drawing/2014/main" id="{2121B16D-66B7-CFCE-BF19-A244D63C5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5084" y="699539"/>
            <a:ext cx="5703800" cy="473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16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51909-2FEF-8DA5-C335-A337E8965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40" y="130783"/>
            <a:ext cx="10820401" cy="5269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Toxicities</a:t>
            </a:r>
          </a:p>
        </p:txBody>
      </p:sp>
      <p:pic>
        <p:nvPicPr>
          <p:cNvPr id="5" name="Picture 4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36950DCE-D2F8-EC5D-1111-3683080A8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715" y="650930"/>
            <a:ext cx="10042026" cy="4834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0C8BAB-A5C2-61AF-B15E-7D682632D478}"/>
              </a:ext>
            </a:extLst>
          </p:cNvPr>
          <p:cNvSpPr txBox="1"/>
          <p:nvPr/>
        </p:nvSpPr>
        <p:spPr>
          <a:xfrm>
            <a:off x="8105614" y="644639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Lancet 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236F54-745A-B342-D32E-E30761F5C567}"/>
              </a:ext>
            </a:extLst>
          </p:cNvPr>
          <p:cNvSpPr/>
          <p:nvPr/>
        </p:nvSpPr>
        <p:spPr>
          <a:xfrm>
            <a:off x="1287714" y="3648827"/>
            <a:ext cx="10042027" cy="24125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A3C234-763E-FE8B-DD2F-418183391BA3}"/>
              </a:ext>
            </a:extLst>
          </p:cNvPr>
          <p:cNvSpPr/>
          <p:nvPr/>
        </p:nvSpPr>
        <p:spPr>
          <a:xfrm>
            <a:off x="1287713" y="3874579"/>
            <a:ext cx="10042027" cy="52694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1B349-5F79-BA50-6F81-A5831538ACEB}"/>
              </a:ext>
            </a:extLst>
          </p:cNvPr>
          <p:cNvSpPr txBox="1"/>
          <p:nvPr/>
        </p:nvSpPr>
        <p:spPr>
          <a:xfrm>
            <a:off x="1682858" y="5674314"/>
            <a:ext cx="97988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Higher rate of ≥ grade 3 neutropenia and anemia in the combination arm</a:t>
            </a:r>
            <a:br>
              <a:rPr lang="en-US" sz="1800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633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/>
          <p:cNvGrpSpPr/>
          <p:nvPr/>
        </p:nvGrpSpPr>
        <p:grpSpPr>
          <a:xfrm>
            <a:off x="438534" y="551449"/>
            <a:ext cx="11008399" cy="2648951"/>
            <a:chOff x="269941" y="1262516"/>
            <a:chExt cx="8789598" cy="1373209"/>
          </a:xfrm>
        </p:grpSpPr>
        <p:pic>
          <p:nvPicPr>
            <p:cNvPr id="17" name="Picture 2" descr="Image result for split arrow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55110" y="1541889"/>
              <a:ext cx="1092611" cy="8410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Image result for split arrow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569" y="1536025"/>
              <a:ext cx="1092611" cy="8410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 bwMode="auto">
            <a:xfrm>
              <a:off x="4338806" y="2232931"/>
              <a:ext cx="1683922" cy="166802"/>
            </a:xfrm>
            <a:prstGeom prst="rect">
              <a:avLst/>
            </a:prstGeom>
            <a:gradFill>
              <a:gsLst>
                <a:gs pos="0">
                  <a:srgbClr val="25557D"/>
                </a:gs>
                <a:gs pos="80000">
                  <a:srgbClr val="25557D"/>
                </a:gs>
                <a:gs pos="100000">
                  <a:srgbClr val="2EB2C0"/>
                </a:gs>
              </a:gsLst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eaLnBrk="1" hangingPunct="1">
                <a:defRPr/>
              </a:pP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Placebo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41984" y="1509681"/>
              <a:ext cx="1680743" cy="166802"/>
            </a:xfrm>
            <a:prstGeom prst="rect">
              <a:avLst/>
            </a:prstGeom>
            <a:gradFill>
              <a:gsLst>
                <a:gs pos="0">
                  <a:srgbClr val="810E50"/>
                </a:gs>
                <a:gs pos="80000">
                  <a:srgbClr val="810E50"/>
                </a:gs>
                <a:gs pos="100000">
                  <a:srgbClr val="D7557A"/>
                </a:gs>
              </a:gsLst>
            </a:gra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eaLnBrk="1" hangingPunct="1">
                <a:defRPr/>
              </a:pP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Niraparib </a:t>
              </a: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6743470" y="1738837"/>
              <a:ext cx="2316069" cy="326022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54000">
                  <a:schemeClr val="accent1">
                    <a:shade val="93000"/>
                    <a:satMod val="130000"/>
                  </a:schemeClr>
                </a:gs>
                <a:gs pos="100000">
                  <a:srgbClr val="3368A8"/>
                </a:gs>
              </a:gsLst>
            </a:gradFill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eaLnBrk="1" hangingPunct="1">
                <a:spcAft>
                  <a:spcPts val="600"/>
                </a:spcAft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 endpoint:</a:t>
              </a:r>
            </a:p>
            <a:p>
              <a:pPr algn="ctr" eaLnBrk="1" hangingPunct="1">
                <a:defRPr/>
              </a:pP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PFS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56235" y="1262516"/>
              <a:ext cx="82110" cy="1373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ight Arrow 18"/>
            <p:cNvSpPr/>
            <p:nvPr/>
          </p:nvSpPr>
          <p:spPr bwMode="auto">
            <a:xfrm>
              <a:off x="6154945" y="2176995"/>
              <a:ext cx="504000" cy="252000"/>
            </a:xfrm>
            <a:prstGeom prst="rightArrow">
              <a:avLst/>
            </a:prstGeom>
            <a:solidFill>
              <a:srgbClr val="C1C1C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ight Arrow 19"/>
            <p:cNvSpPr/>
            <p:nvPr/>
          </p:nvSpPr>
          <p:spPr bwMode="auto">
            <a:xfrm>
              <a:off x="6154945" y="1541889"/>
              <a:ext cx="504000" cy="252000"/>
            </a:xfrm>
            <a:prstGeom prst="rightArrow">
              <a:avLst/>
            </a:prstGeom>
            <a:solidFill>
              <a:srgbClr val="C1C1C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19839" y="1517255"/>
              <a:ext cx="132713" cy="757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269941" y="1467793"/>
              <a:ext cx="2890103" cy="935102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54000">
                  <a:schemeClr val="accent1">
                    <a:shade val="93000"/>
                    <a:satMod val="130000"/>
                  </a:schemeClr>
                </a:gs>
                <a:gs pos="100000">
                  <a:srgbClr val="3368A8"/>
                </a:gs>
              </a:gsLst>
            </a:gradFill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eaLnBrk="1" hangingPunct="1">
                <a:spcBef>
                  <a:spcPts val="600"/>
                </a:spcBef>
                <a:spcAft>
                  <a:spcPts val="400"/>
                </a:spcAft>
                <a:defRPr/>
              </a:pP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Patients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eaLnBrk="1" hangingPunct="1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Newly diagnosed, stage III or IV</a:t>
              </a:r>
            </a:p>
            <a:p>
              <a:pPr marL="285750" indent="-285750" eaLnBrk="1" hangingPunct="1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CR or PR to most recent platinum therapy</a:t>
              </a:r>
            </a:p>
            <a:p>
              <a:pPr marL="285750" indent="-285750" eaLnBrk="1" hangingPunct="1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High grade ovarian cancer</a:t>
              </a:r>
            </a:p>
            <a:p>
              <a:pPr eaLnBrk="1" hangingPunct="1">
                <a:spcAft>
                  <a:spcPts val="600"/>
                </a:spcAft>
                <a:defRPr/>
              </a:pP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5DE729-F818-7DA2-A7E6-629C909A66E4}"/>
              </a:ext>
            </a:extLst>
          </p:cNvPr>
          <p:cNvSpPr txBox="1"/>
          <p:nvPr/>
        </p:nvSpPr>
        <p:spPr>
          <a:xfrm>
            <a:off x="438535" y="2892060"/>
            <a:ext cx="11753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response to first-line chemotherapy, patients were randomized 2:1 to receive oral niraparib or placebo</a:t>
            </a:r>
            <a:br>
              <a:rPr lang="en-US" dirty="0"/>
            </a:br>
            <a:r>
              <a:rPr lang="en-US" dirty="0"/>
              <a:t>733 pts enrolled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Subsequent </a:t>
            </a:r>
            <a:r>
              <a:rPr lang="en-US" dirty="0" err="1"/>
              <a:t>PARPi</a:t>
            </a:r>
            <a:r>
              <a:rPr lang="en-US" dirty="0"/>
              <a:t> therapy was received by:</a:t>
            </a:r>
            <a:br>
              <a:rPr lang="en-US" dirty="0"/>
            </a:br>
            <a:r>
              <a:rPr lang="en-US" dirty="0"/>
              <a:t>Niraparib treated group:</a:t>
            </a:r>
            <a:br>
              <a:rPr lang="en-US" dirty="0"/>
            </a:br>
            <a:r>
              <a:rPr lang="en-US" dirty="0"/>
              <a:t>11.7% overall population</a:t>
            </a:r>
            <a:br>
              <a:rPr lang="en-US" dirty="0"/>
            </a:br>
            <a:r>
              <a:rPr lang="en-US" dirty="0"/>
              <a:t>15.8% of HRD pts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Placebo treated group: </a:t>
            </a:r>
            <a:br>
              <a:rPr lang="en-US" dirty="0"/>
            </a:br>
            <a:r>
              <a:rPr lang="en-US" dirty="0"/>
              <a:t>37.8% in the overall population</a:t>
            </a:r>
          </a:p>
          <a:p>
            <a:r>
              <a:rPr lang="en-US" dirty="0"/>
              <a:t>48.4% of the HRD pts (in </a:t>
            </a:r>
            <a:r>
              <a:rPr lang="en-US" dirty="0" err="1"/>
              <a:t>BRCAm</a:t>
            </a:r>
            <a:r>
              <a:rPr lang="en-US" dirty="0"/>
              <a:t> group: 57% received a subsequent </a:t>
            </a:r>
            <a:r>
              <a:rPr lang="en-US" dirty="0" err="1"/>
              <a:t>PARPi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2F1A8-D001-674F-F02A-926BD8C683C4}"/>
              </a:ext>
            </a:extLst>
          </p:cNvPr>
          <p:cNvSpPr txBox="1"/>
          <p:nvPr/>
        </p:nvSpPr>
        <p:spPr>
          <a:xfrm>
            <a:off x="3131948" y="6352168"/>
            <a:ext cx="4254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ESMO 2024, Monk et al, Annals of Oncology 2024</a:t>
            </a:r>
          </a:p>
          <a:p>
            <a:r>
              <a:rPr lang="en-US" sz="1200" dirty="0">
                <a:solidFill>
                  <a:schemeClr val="bg1"/>
                </a:solidFill>
              </a:rPr>
              <a:t>Graybill WS, et al. Int J </a:t>
            </a:r>
            <a:r>
              <a:rPr lang="en-US" sz="1200" dirty="0" err="1">
                <a:solidFill>
                  <a:schemeClr val="bg1"/>
                </a:solidFill>
              </a:rPr>
              <a:t>Gynecol</a:t>
            </a:r>
            <a:r>
              <a:rPr lang="en-US" sz="1200" dirty="0">
                <a:solidFill>
                  <a:schemeClr val="bg1"/>
                </a:solidFill>
              </a:rPr>
              <a:t> Cancer2024;34:1041–1050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C07A84-2A95-AE28-42F4-453ED99AC543}"/>
              </a:ext>
            </a:extLst>
          </p:cNvPr>
          <p:cNvSpPr txBox="1"/>
          <p:nvPr/>
        </p:nvSpPr>
        <p:spPr>
          <a:xfrm>
            <a:off x="4259179" y="146005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2:1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59825" y="210464"/>
            <a:ext cx="11087108" cy="56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PRIMA: Niraparib as upfront maintenance for advanced high grade ovarian cancer</a:t>
            </a:r>
          </a:p>
        </p:txBody>
      </p:sp>
    </p:spTree>
    <p:extLst>
      <p:ext uri="{BB962C8B-B14F-4D97-AF65-F5344CB8AC3E}">
        <p14:creationId xmlns:p14="http://schemas.microsoft.com/office/powerpoint/2010/main" val="2555664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DB5CA-80BA-DB36-6B2E-5782C31FD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12EE4-D8AD-B22E-DB64-4716B4CF4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990" y="70934"/>
            <a:ext cx="10820401" cy="61763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Reservations about the ROSELLA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E4F4D-F5F3-355D-6E6A-6C416F23E4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2991" y="1047662"/>
            <a:ext cx="10820400" cy="511836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Lancet paper and ASCO 2025 data represent an interim analysis:</a:t>
            </a:r>
            <a:br>
              <a:rPr lang="en-US" sz="2400" dirty="0"/>
            </a:br>
            <a:r>
              <a:rPr lang="en-US" sz="2400" dirty="0"/>
              <a:t>   OS benefit is not statistically significant</a:t>
            </a:r>
            <a:br>
              <a:rPr lang="en-US" sz="2400" dirty="0"/>
            </a:br>
            <a:r>
              <a:rPr lang="en-US" sz="2400" dirty="0"/>
              <a:t>   Very minimal PFS benefit for the experimental arm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Non-blinded study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Nab-paclitaxel is not used standardly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No control over what patients received post treatment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Mix of ovarian cancer </a:t>
            </a:r>
            <a:r>
              <a:rPr lang="en-US" sz="2400" dirty="0" err="1"/>
              <a:t>histologies</a:t>
            </a:r>
            <a:r>
              <a:rPr lang="en-US" sz="2400" dirty="0"/>
              <a:t> enrolled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No quantification of the glucocorticoid receptor </a:t>
            </a:r>
            <a:br>
              <a:rPr lang="en-US" sz="2400" dirty="0"/>
            </a:b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/>
              <a:t>Higher rate of grade 3 or higher neutropenia and anemia in the combination arm</a:t>
            </a:r>
            <a:br>
              <a:rPr lang="en-US" sz="2400" dirty="0"/>
            </a:b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E5358-72E2-2F7D-E8FB-C5EC049BF8CE}"/>
              </a:ext>
            </a:extLst>
          </p:cNvPr>
          <p:cNvSpPr txBox="1"/>
          <p:nvPr/>
        </p:nvSpPr>
        <p:spPr>
          <a:xfrm>
            <a:off x="3149600" y="6417733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ASCO 2025, Lancet 2025</a:t>
            </a:r>
          </a:p>
        </p:txBody>
      </p:sp>
    </p:spTree>
    <p:extLst>
      <p:ext uri="{BB962C8B-B14F-4D97-AF65-F5344CB8AC3E}">
        <p14:creationId xmlns:p14="http://schemas.microsoft.com/office/powerpoint/2010/main" val="3959665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11E28-F9B8-944E-76BD-384776791A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600" b="1" dirty="0">
                <a:solidFill>
                  <a:schemeClr val="tx1"/>
                </a:solidFill>
              </a:rPr>
              <a:t>Phase 3, randomized, double-blind study</a:t>
            </a:r>
            <a:r>
              <a:rPr lang="en-US" sz="2600" dirty="0">
                <a:solidFill>
                  <a:schemeClr val="tx1"/>
                </a:solidFill>
              </a:rPr>
              <a:t> of pembrolizumab versus placebo plus paclitaxel with optional bevacizumab for platinum-resistant recurrent ovarian  KEYNOTE-B96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F1FB4-8C4B-716F-6EAD-0F17718002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383632"/>
            <a:ext cx="10820400" cy="4848725"/>
          </a:xfrm>
        </p:spPr>
        <p:txBody>
          <a:bodyPr>
            <a:normAutofit/>
          </a:bodyPr>
          <a:lstStyle/>
          <a:p>
            <a:r>
              <a:rPr lang="en-US" u="sng" dirty="0"/>
              <a:t>Study design:</a:t>
            </a:r>
            <a:br>
              <a:rPr lang="en-US" dirty="0"/>
            </a:br>
            <a:r>
              <a:rPr lang="en-US" dirty="0"/>
              <a:t>Pembrolizumab + weekly paclitaxel ± </a:t>
            </a:r>
            <a:r>
              <a:rPr lang="en-US" dirty="0" err="1"/>
              <a:t>bev</a:t>
            </a:r>
            <a:r>
              <a:rPr lang="en-US" dirty="0"/>
              <a:t> vs placebo + weekly paclitaxel ± </a:t>
            </a:r>
            <a:r>
              <a:rPr lang="en-US" dirty="0" err="1"/>
              <a:t>bev</a:t>
            </a:r>
            <a:r>
              <a:rPr lang="en-US" dirty="0"/>
              <a:t> in pts with platinum resistant ovarian cancer</a:t>
            </a:r>
          </a:p>
          <a:p>
            <a:r>
              <a:rPr lang="en-US" u="sng" dirty="0"/>
              <a:t>Eligibility:</a:t>
            </a:r>
            <a:br>
              <a:rPr lang="en-US" dirty="0"/>
            </a:br>
            <a:r>
              <a:rPr lang="en-US" dirty="0"/>
              <a:t>Histologically confirmed recurrent platinum resistant epithelial ovarian cancer</a:t>
            </a:r>
            <a:br>
              <a:rPr lang="en-US" dirty="0"/>
            </a:br>
            <a:r>
              <a:rPr lang="en-US" dirty="0"/>
              <a:t>Up to 1-2 prior lines of systemic therapy, including ≥1 prior platinum-based therapy with ≥4 cycles in first line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Randomization was stratified by:</a:t>
            </a:r>
            <a:br>
              <a:rPr lang="en-US" dirty="0"/>
            </a:br>
            <a:r>
              <a:rPr lang="en-US" dirty="0"/>
              <a:t>Planned </a:t>
            </a:r>
            <a:r>
              <a:rPr lang="en-US" dirty="0" err="1"/>
              <a:t>bev</a:t>
            </a:r>
            <a:r>
              <a:rPr lang="en-US" dirty="0"/>
              <a:t> use (yes vs no)</a:t>
            </a:r>
            <a:br>
              <a:rPr lang="en-US" dirty="0"/>
            </a:br>
            <a:r>
              <a:rPr lang="en-US" dirty="0"/>
              <a:t>Region (US vs Europe vs rest of world), </a:t>
            </a:r>
            <a:br>
              <a:rPr lang="en-US" dirty="0"/>
            </a:br>
            <a:r>
              <a:rPr lang="en-US" dirty="0"/>
              <a:t>PD-L1 status (combined positive score [CPS] &lt;1 vs CPS 1-&lt;10 vs CPS ≥10).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Primary endpoint is PFS by investigator in pts with tumor PD-L1 CPS ≥1 and in all pts.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Secondary endpoints are OS in pts with tumor PD-L1 CPS ≥1 and in all pts, PFS per RECIST v1.1 by BICR in pts with tumor PD-L1 CPS ≥1 and in all pts, </a:t>
            </a:r>
            <a:br>
              <a:rPr lang="en-US" dirty="0"/>
            </a:br>
            <a:r>
              <a:rPr lang="en-US" dirty="0"/>
              <a:t>safety and PROs</a:t>
            </a:r>
          </a:p>
        </p:txBody>
      </p:sp>
    </p:spTree>
    <p:extLst>
      <p:ext uri="{BB962C8B-B14F-4D97-AF65-F5344CB8AC3E}">
        <p14:creationId xmlns:p14="http://schemas.microsoft.com/office/powerpoint/2010/main" val="1148432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E0D24-DDD5-4656-E67F-A091E8A03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686" y="88135"/>
            <a:ext cx="10820401" cy="55197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KEYNOTE-B96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01463-67CE-9044-A792-7F5E7E66F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353" y="758636"/>
            <a:ext cx="11367979" cy="4259262"/>
          </a:xfrm>
        </p:spPr>
        <p:txBody>
          <a:bodyPr>
            <a:noAutofit/>
          </a:bodyPr>
          <a:lstStyle/>
          <a:p>
            <a:r>
              <a:rPr lang="en-US" sz="2400" dirty="0"/>
              <a:t>Planned accrual was 643 pts </a:t>
            </a:r>
            <a:br>
              <a:rPr lang="en-US" sz="2400" dirty="0"/>
            </a:br>
            <a:r>
              <a:rPr lang="en-US" sz="2400" dirty="0" err="1"/>
              <a:t>Pembro</a:t>
            </a:r>
            <a:r>
              <a:rPr lang="en-US" sz="2400" dirty="0"/>
              <a:t> dose:  400 mg IV every 6 weeks</a:t>
            </a:r>
            <a:br>
              <a:rPr lang="en-US" sz="2400" dirty="0"/>
            </a:br>
            <a:r>
              <a:rPr lang="en-US" sz="2400" dirty="0"/>
              <a:t>Paclitaxel dose/schedule:  80 mg/m2 per week on a 3 weekly schedule</a:t>
            </a:r>
          </a:p>
          <a:p>
            <a:r>
              <a:rPr lang="en-US" sz="2400" b="1" dirty="0"/>
              <a:t>Press release May 15</a:t>
            </a:r>
            <a:r>
              <a:rPr lang="en-US" sz="2400" b="1" baseline="30000" dirty="0"/>
              <a:t>th</a:t>
            </a:r>
            <a:r>
              <a:rPr lang="en-US" sz="2400" b="1" dirty="0"/>
              <a:t> 2025:</a:t>
            </a:r>
            <a:br>
              <a:rPr lang="en-US" sz="2400" b="1" dirty="0"/>
            </a:br>
            <a:r>
              <a:rPr lang="en-US" sz="2400" dirty="0"/>
              <a:t>Trial met its primary endpoint of </a:t>
            </a:r>
            <a:r>
              <a:rPr lang="en-US" sz="2400"/>
              <a:t>PFS for </a:t>
            </a:r>
            <a:r>
              <a:rPr lang="en-US" sz="2400" dirty="0"/>
              <a:t>platinum-resistant recurrent ovarian cancer whose tumors expressed PD-L1 </a:t>
            </a:r>
            <a:r>
              <a:rPr lang="en-US" sz="2400" u="sng" dirty="0"/>
              <a:t>and</a:t>
            </a:r>
            <a:r>
              <a:rPr lang="en-US" sz="2400" dirty="0"/>
              <a:t> in all comers.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The study also met a secondary endpoint of OS in patients whose tumors express PD-L1. 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KN100 (Ann </a:t>
            </a:r>
            <a:r>
              <a:rPr lang="en-US" sz="2400" dirty="0" err="1"/>
              <a:t>Onc</a:t>
            </a:r>
            <a:r>
              <a:rPr lang="en-US" sz="2400" dirty="0"/>
              <a:t> 2019)</a:t>
            </a:r>
            <a:br>
              <a:rPr lang="en-US" sz="2400" dirty="0"/>
            </a:br>
            <a:r>
              <a:rPr lang="en-US" sz="2400" dirty="0" err="1"/>
              <a:t>Pembro</a:t>
            </a:r>
            <a:r>
              <a:rPr lang="en-US" sz="2400" dirty="0"/>
              <a:t> alone in plat resistant ovarian cancer:  </a:t>
            </a:r>
            <a:br>
              <a:rPr lang="en-US" sz="2400" dirty="0"/>
            </a:br>
            <a:r>
              <a:rPr lang="en-US" sz="2400" dirty="0"/>
              <a:t>ORR based on CPS:  4.1% for CPS &lt;1, 5.7% CPS ≥1, and 10.0% for CPS ≥10. </a:t>
            </a:r>
            <a:br>
              <a:rPr lang="en-US" sz="2400" dirty="0"/>
            </a:br>
            <a:r>
              <a:rPr lang="en-US" sz="2400" dirty="0"/>
              <a:t>No additional molecular determinants identified for prediction of response (Gyn </a:t>
            </a:r>
            <a:r>
              <a:rPr lang="en-US" sz="2400" dirty="0" err="1"/>
              <a:t>Onc</a:t>
            </a:r>
            <a:r>
              <a:rPr lang="en-US" sz="2400" dirty="0"/>
              <a:t> 2023)</a:t>
            </a:r>
          </a:p>
        </p:txBody>
      </p:sp>
    </p:spTree>
    <p:extLst>
      <p:ext uri="{BB962C8B-B14F-4D97-AF65-F5344CB8AC3E}">
        <p14:creationId xmlns:p14="http://schemas.microsoft.com/office/powerpoint/2010/main" val="24427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3450-262D-3CF9-63D5-ABD94E22C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87286"/>
            <a:ext cx="10820401" cy="702539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Final OS results of MIRASOL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A4F52-EB33-339E-1491-8F9B1ED48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299369"/>
            <a:ext cx="10820400" cy="4259262"/>
          </a:xfrm>
        </p:spPr>
        <p:txBody>
          <a:bodyPr>
            <a:noAutofit/>
          </a:bodyPr>
          <a:lstStyle/>
          <a:p>
            <a:r>
              <a:rPr lang="en-US" sz="2800" dirty="0"/>
              <a:t>Phase 3 randomized trial of </a:t>
            </a:r>
            <a:r>
              <a:rPr lang="en-US" sz="2800" dirty="0" err="1"/>
              <a:t>mirvetuximab</a:t>
            </a:r>
            <a:r>
              <a:rPr lang="en-US" sz="2800" dirty="0"/>
              <a:t> versus IC’s chemotherapy (weekly paclitaxel, PLD or topotecan)</a:t>
            </a:r>
            <a:br>
              <a:rPr lang="en-US" sz="2800" dirty="0"/>
            </a:br>
            <a:r>
              <a:rPr lang="en-US" sz="2800" dirty="0"/>
              <a:t>Eligibility:  PROC/high grade serous, FOLR1+, prior </a:t>
            </a:r>
            <a:r>
              <a:rPr lang="en-US" sz="2800" dirty="0" err="1"/>
              <a:t>bev</a:t>
            </a:r>
            <a:r>
              <a:rPr lang="en-US" sz="2800" dirty="0"/>
              <a:t> not mandated, up to 3 prior lines of treatment</a:t>
            </a:r>
          </a:p>
          <a:p>
            <a:r>
              <a:rPr lang="en-US" sz="2800" dirty="0"/>
              <a:t>Primary platinum refractory ovarian cancer excluded (Primary PFI &lt; 3 months)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Pts randomized 1:1 to </a:t>
            </a:r>
            <a:r>
              <a:rPr lang="en-US" sz="2800" dirty="0" err="1"/>
              <a:t>mirvetuximab</a:t>
            </a:r>
            <a:r>
              <a:rPr lang="en-US" sz="2800" dirty="0"/>
              <a:t> vs IC chemotherapy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Primary endpoint: PFS by investigator</a:t>
            </a:r>
            <a:br>
              <a:rPr lang="en-US" sz="2800" dirty="0"/>
            </a:br>
            <a:r>
              <a:rPr lang="en-US" sz="2800" dirty="0"/>
              <a:t>Key secondary endpoint:  OS, ORR, </a:t>
            </a:r>
            <a:r>
              <a:rPr lang="en-US" sz="2800" dirty="0" err="1"/>
              <a:t>mDOR</a:t>
            </a:r>
            <a:r>
              <a:rPr lang="en-US" sz="2800" dirty="0"/>
              <a:t>, safety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62F064-FA74-D6CE-B779-8269BFBADDFE}"/>
              </a:ext>
            </a:extLst>
          </p:cNvPr>
          <p:cNvSpPr txBox="1"/>
          <p:nvPr/>
        </p:nvSpPr>
        <p:spPr>
          <a:xfrm>
            <a:off x="6096000" y="6385302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Van Gorp et al, SGO 2024</a:t>
            </a:r>
          </a:p>
        </p:txBody>
      </p:sp>
    </p:spTree>
    <p:extLst>
      <p:ext uri="{BB962C8B-B14F-4D97-AF65-F5344CB8AC3E}">
        <p14:creationId xmlns:p14="http://schemas.microsoft.com/office/powerpoint/2010/main" val="3011422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blood samples&#10;&#10;AI-generated content may be incorrect.">
            <a:extLst>
              <a:ext uri="{FF2B5EF4-FFF2-40B4-BE49-F238E27FC236}">
                <a16:creationId xmlns:a16="http://schemas.microsoft.com/office/drawing/2014/main" id="{F65F6BB1-681C-E7C9-9B35-A4AE2EFC0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812" y="769452"/>
            <a:ext cx="10765705" cy="5319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7BE0F6-1B16-1EE0-C81A-84B974B3333A}"/>
              </a:ext>
            </a:extLst>
          </p:cNvPr>
          <p:cNvSpPr txBox="1"/>
          <p:nvPr/>
        </p:nvSpPr>
        <p:spPr>
          <a:xfrm>
            <a:off x="6096000" y="6385302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Van Gorp et al, SGO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6AAEF2-C3E7-1A2B-5604-DDEBDE488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987" y="103366"/>
            <a:ext cx="11459354" cy="549115"/>
          </a:xfrm>
        </p:spPr>
        <p:txBody>
          <a:bodyPr>
            <a:normAutofit/>
          </a:bodyPr>
          <a:lstStyle/>
          <a:p>
            <a:r>
              <a:rPr lang="en-US" sz="2800" b="1" dirty="0"/>
              <a:t>Final OS: First trial in platinum resistant OC to show an OS benefit </a:t>
            </a:r>
          </a:p>
        </p:txBody>
      </p:sp>
    </p:spTree>
    <p:extLst>
      <p:ext uri="{BB962C8B-B14F-4D97-AF65-F5344CB8AC3E}">
        <p14:creationId xmlns:p14="http://schemas.microsoft.com/office/powerpoint/2010/main" val="4205338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71E3C-803C-E4A0-F223-FFFB171BB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793" y="264404"/>
            <a:ext cx="10416508" cy="597515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Raludotatug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deruxtecan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ECE3A-997A-E6B9-BCCF-ED84C9A1F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073" y="1377040"/>
            <a:ext cx="2210293" cy="4259262"/>
          </a:xfrm>
        </p:spPr>
        <p:txBody>
          <a:bodyPr/>
          <a:lstStyle/>
          <a:p>
            <a:r>
              <a:rPr lang="en-US" sz="2800" dirty="0"/>
              <a:t>DAR ~8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Anti-CDH6 ADC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0FFEAC-6571-32F9-F47F-66EE6C59E01E}"/>
              </a:ext>
            </a:extLst>
          </p:cNvPr>
          <p:cNvSpPr txBox="1"/>
          <p:nvPr/>
        </p:nvSpPr>
        <p:spPr>
          <a:xfrm>
            <a:off x="5689600" y="635000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Moore et al, SGO 2024</a:t>
            </a:r>
          </a:p>
        </p:txBody>
      </p:sp>
      <p:pic>
        <p:nvPicPr>
          <p:cNvPr id="4" name="Picture 3" descr="A graph of a patient's health&#10;&#10;AI-generated content may be incorrect.">
            <a:extLst>
              <a:ext uri="{FF2B5EF4-FFF2-40B4-BE49-F238E27FC236}">
                <a16:creationId xmlns:a16="http://schemas.microsoft.com/office/drawing/2014/main" id="{611671B9-7EF1-68CB-D973-BE2630135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47" r="6002" b="5570"/>
          <a:stretch>
            <a:fillRect/>
          </a:stretch>
        </p:blipFill>
        <p:spPr>
          <a:xfrm>
            <a:off x="2212813" y="925643"/>
            <a:ext cx="9738694" cy="49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9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FD86A-907D-6D3D-D22B-C1CD4F4402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a patient's positive&#10;&#10;AI-generated content may be incorrect.">
            <a:extLst>
              <a:ext uri="{FF2B5EF4-FFF2-40B4-BE49-F238E27FC236}">
                <a16:creationId xmlns:a16="http://schemas.microsoft.com/office/drawing/2014/main" id="{E5DB5A77-E827-B784-4492-F9DFBD5A9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584"/>
          <a:stretch>
            <a:fillRect/>
          </a:stretch>
        </p:blipFill>
        <p:spPr>
          <a:xfrm>
            <a:off x="13479" y="138668"/>
            <a:ext cx="11620333" cy="60179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984D79-CF25-C3F7-2B23-1D1EB2AEE3E6}"/>
              </a:ext>
            </a:extLst>
          </p:cNvPr>
          <p:cNvSpPr txBox="1"/>
          <p:nvPr/>
        </p:nvSpPr>
        <p:spPr>
          <a:xfrm>
            <a:off x="5689600" y="635000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Moore et al, SGO 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87D48E-882E-C74E-D2DA-506810A7275A}"/>
              </a:ext>
            </a:extLst>
          </p:cNvPr>
          <p:cNvSpPr/>
          <p:nvPr/>
        </p:nvSpPr>
        <p:spPr>
          <a:xfrm>
            <a:off x="10432973" y="5260011"/>
            <a:ext cx="1759027" cy="896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4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5264C-24A1-CB53-2FED-CE06CF4F3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007" y="-376442"/>
            <a:ext cx="10820401" cy="988192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</a:rPr>
              <a:t>Rinatabart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sesutecan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screenshot of a test results&#10;&#10;AI-generated content may be incorrect.">
            <a:extLst>
              <a:ext uri="{FF2B5EF4-FFF2-40B4-BE49-F238E27FC236}">
                <a16:creationId xmlns:a16="http://schemas.microsoft.com/office/drawing/2014/main" id="{B99F0B7A-BD74-8C96-A1C7-133C18A55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835" y="749629"/>
            <a:ext cx="6030864" cy="3025601"/>
          </a:xfrm>
          <a:prstGeom prst="rect">
            <a:avLst/>
          </a:prstGeom>
        </p:spPr>
      </p:pic>
      <p:pic>
        <p:nvPicPr>
          <p:cNvPr id="7" name="Picture 6" descr="A graph showing a graph of a number of different colors&#10;&#10;AI-generated content may be incorrect.">
            <a:extLst>
              <a:ext uri="{FF2B5EF4-FFF2-40B4-BE49-F238E27FC236}">
                <a16:creationId xmlns:a16="http://schemas.microsoft.com/office/drawing/2014/main" id="{9822BF96-9976-9331-AF35-8CAF55A86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87" r="3713"/>
          <a:stretch/>
        </p:blipFill>
        <p:spPr>
          <a:xfrm>
            <a:off x="6045201" y="604146"/>
            <a:ext cx="6096000" cy="3027698"/>
          </a:xfrm>
          <a:prstGeom prst="rect">
            <a:avLst/>
          </a:prstGeom>
        </p:spPr>
      </p:pic>
      <p:pic>
        <p:nvPicPr>
          <p:cNvPr id="9" name="Picture 8" descr="A close up of a text&#10;&#10;AI-generated content may be incorrect.">
            <a:extLst>
              <a:ext uri="{FF2B5EF4-FFF2-40B4-BE49-F238E27FC236}">
                <a16:creationId xmlns:a16="http://schemas.microsoft.com/office/drawing/2014/main" id="{E37E0E4B-D631-3DAA-2F1A-7814C6614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07" y="4602304"/>
            <a:ext cx="6761235" cy="1004079"/>
          </a:xfrm>
          <a:prstGeom prst="rect">
            <a:avLst/>
          </a:prstGeom>
        </p:spPr>
      </p:pic>
      <p:pic>
        <p:nvPicPr>
          <p:cNvPr id="13" name="Picture 12" descr="A graph showing the amount of teaes in the patient's blood&#10;&#10;AI-generated content may be incorrect.">
            <a:extLst>
              <a:ext uri="{FF2B5EF4-FFF2-40B4-BE49-F238E27FC236}">
                <a16:creationId xmlns:a16="http://schemas.microsoft.com/office/drawing/2014/main" id="{C76C28A5-3C36-040D-2F76-542BDE39B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596"/>
          <a:stretch>
            <a:fillRect/>
          </a:stretch>
        </p:blipFill>
        <p:spPr>
          <a:xfrm>
            <a:off x="7083846" y="3547431"/>
            <a:ext cx="4855118" cy="25228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8092A5-A67D-E897-2384-3360462B9F59}"/>
              </a:ext>
            </a:extLst>
          </p:cNvPr>
          <p:cNvSpPr txBox="1"/>
          <p:nvPr/>
        </p:nvSpPr>
        <p:spPr>
          <a:xfrm>
            <a:off x="3246663" y="6433457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Lee et al, SGO 2025</a:t>
            </a:r>
          </a:p>
        </p:txBody>
      </p:sp>
    </p:spTree>
    <p:extLst>
      <p:ext uri="{BB962C8B-B14F-4D97-AF65-F5344CB8AC3E}">
        <p14:creationId xmlns:p14="http://schemas.microsoft.com/office/powerpoint/2010/main" val="1994173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8AE17-6D3C-58DC-BE6D-FB629BA18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377" y="110042"/>
            <a:ext cx="10820401" cy="61561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</a:rPr>
              <a:t>Luveltamab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tazevibulin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82C00-B5BB-564B-F322-036B792EF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378" y="885123"/>
            <a:ext cx="10820400" cy="4259262"/>
          </a:xfrm>
        </p:spPr>
        <p:txBody>
          <a:bodyPr>
            <a:normAutofit/>
          </a:bodyPr>
          <a:lstStyle/>
          <a:p>
            <a:r>
              <a:rPr lang="en-US" sz="2000" dirty="0"/>
              <a:t>March 13, 2025 press release: </a:t>
            </a:r>
          </a:p>
          <a:p>
            <a:endParaRPr lang="en-US" sz="2000" dirty="0"/>
          </a:p>
          <a:p>
            <a:r>
              <a:rPr lang="en-US" sz="2000" dirty="0"/>
              <a:t>-The pharmaceutical company will continue to advance </a:t>
            </a:r>
            <a:r>
              <a:rPr lang="en-US" sz="2000" dirty="0" err="1"/>
              <a:t>exatecan</a:t>
            </a:r>
            <a:r>
              <a:rPr lang="en-US" sz="2000" dirty="0"/>
              <a:t> and dual-payload ADC programs; </a:t>
            </a:r>
            <a:r>
              <a:rPr lang="en-US" sz="2000" dirty="0" err="1"/>
              <a:t>luveltamab</a:t>
            </a:r>
            <a:r>
              <a:rPr lang="en-US" sz="2000" dirty="0"/>
              <a:t> </a:t>
            </a:r>
            <a:r>
              <a:rPr lang="en-US" sz="2000" dirty="0" err="1"/>
              <a:t>tazevibulin</a:t>
            </a:r>
            <a:r>
              <a:rPr lang="en-US" sz="2000" dirty="0"/>
              <a:t> development will be deprioritized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 descr="A close-up of a graph&#10;&#10;AI-generated content may be incorrect.">
            <a:extLst>
              <a:ext uri="{FF2B5EF4-FFF2-40B4-BE49-F238E27FC236}">
                <a16:creationId xmlns:a16="http://schemas.microsoft.com/office/drawing/2014/main" id="{BBC6F9CB-1609-6875-D7D2-CA9C09C9F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2850" b="3110"/>
          <a:stretch>
            <a:fillRect/>
          </a:stretch>
        </p:blipFill>
        <p:spPr>
          <a:xfrm>
            <a:off x="756996" y="3010913"/>
            <a:ext cx="9740496" cy="3147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C5F61-C5BC-C8B3-7865-F3A88E73FA1F}"/>
              </a:ext>
            </a:extLst>
          </p:cNvPr>
          <p:cNvSpPr txBox="1"/>
          <p:nvPr/>
        </p:nvSpPr>
        <p:spPr>
          <a:xfrm>
            <a:off x="9057972" y="649278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Lee et al, SGO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9E6BAF-BDDF-EEF0-6DC8-F86EF63C6C8E}"/>
              </a:ext>
            </a:extLst>
          </p:cNvPr>
          <p:cNvSpPr txBox="1"/>
          <p:nvPr/>
        </p:nvSpPr>
        <p:spPr>
          <a:xfrm>
            <a:off x="525378" y="2679849"/>
            <a:ext cx="408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March 15, 2025 SGO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60094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C4A90-BBDD-5760-98AF-06174EFF6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2CDA-9897-0A47-57E2-EFE1C3CA7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2" y="165253"/>
            <a:ext cx="10874376" cy="61344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Phase 2/3 ongoing or planned ADC studies in ovarian cancer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A61716C-F9E7-5968-957C-3111EE0EB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481575"/>
              </p:ext>
            </p:extLst>
          </p:nvPr>
        </p:nvGraphicFramePr>
        <p:xfrm>
          <a:off x="658812" y="944654"/>
          <a:ext cx="10807107" cy="4968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552">
                  <a:extLst>
                    <a:ext uri="{9D8B030D-6E8A-4147-A177-3AD203B41FA5}">
                      <a16:colId xmlns:a16="http://schemas.microsoft.com/office/drawing/2014/main" val="4269645521"/>
                    </a:ext>
                  </a:extLst>
                </a:gridCol>
                <a:gridCol w="778975">
                  <a:extLst>
                    <a:ext uri="{9D8B030D-6E8A-4147-A177-3AD203B41FA5}">
                      <a16:colId xmlns:a16="http://schemas.microsoft.com/office/drawing/2014/main" val="2147223643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88932636"/>
                    </a:ext>
                  </a:extLst>
                </a:gridCol>
                <a:gridCol w="1801839">
                  <a:extLst>
                    <a:ext uri="{9D8B030D-6E8A-4147-A177-3AD203B41FA5}">
                      <a16:colId xmlns:a16="http://schemas.microsoft.com/office/drawing/2014/main" val="2176455385"/>
                    </a:ext>
                  </a:extLst>
                </a:gridCol>
                <a:gridCol w="918935">
                  <a:extLst>
                    <a:ext uri="{9D8B030D-6E8A-4147-A177-3AD203B41FA5}">
                      <a16:colId xmlns:a16="http://schemas.microsoft.com/office/drawing/2014/main" val="1455361148"/>
                    </a:ext>
                  </a:extLst>
                </a:gridCol>
                <a:gridCol w="1967923">
                  <a:extLst>
                    <a:ext uri="{9D8B030D-6E8A-4147-A177-3AD203B41FA5}">
                      <a16:colId xmlns:a16="http://schemas.microsoft.com/office/drawing/2014/main" val="174013579"/>
                    </a:ext>
                  </a:extLst>
                </a:gridCol>
                <a:gridCol w="1987582">
                  <a:extLst>
                    <a:ext uri="{9D8B030D-6E8A-4147-A177-3AD203B41FA5}">
                      <a16:colId xmlns:a16="http://schemas.microsoft.com/office/drawing/2014/main" val="804961733"/>
                    </a:ext>
                  </a:extLst>
                </a:gridCol>
                <a:gridCol w="1429192">
                  <a:extLst>
                    <a:ext uri="{9D8B030D-6E8A-4147-A177-3AD203B41FA5}">
                      <a16:colId xmlns:a16="http://schemas.microsoft.com/office/drawing/2014/main" val="3140406930"/>
                    </a:ext>
                  </a:extLst>
                </a:gridCol>
              </a:tblGrid>
              <a:tr h="495156">
                <a:tc>
                  <a:txBody>
                    <a:bodyPr/>
                    <a:lstStyle/>
                    <a:p>
                      <a:r>
                        <a:rPr lang="en-US" sz="1400" b="0" dirty="0"/>
                        <a:t>Line of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Phase of 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Year launched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ADC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Payload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Trial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Trial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NCT#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522964"/>
                  </a:ext>
                </a:extLst>
              </a:tr>
              <a:tr h="699044">
                <a:tc>
                  <a:txBody>
                    <a:bodyPr/>
                    <a:lstStyle/>
                    <a:p>
                      <a:r>
                        <a:rPr lang="en-US" sz="1400" b="0" dirty="0"/>
                        <a:t>1</a:t>
                      </a:r>
                      <a:r>
                        <a:rPr lang="en-US" sz="1400" b="0" baseline="30000" dirty="0"/>
                        <a:t>st</a:t>
                      </a:r>
                      <a:r>
                        <a:rPr lang="en-US" sz="1400" b="0" dirty="0"/>
                        <a:t> line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III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2025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Trastuzumab </a:t>
                      </a:r>
                      <a:r>
                        <a:rPr lang="en-US" sz="1400" b="0" dirty="0" err="1"/>
                        <a:t>Deruxtecan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(HER2)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Topo 1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ENGOT-ov89/DESTINY-OV-01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Maintenance HER2+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NCT06819007</a:t>
                      </a:r>
                      <a:endParaRPr lang="en-US" sz="1400" b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325127"/>
                  </a:ext>
                </a:extLst>
              </a:tr>
              <a:tr h="699044">
                <a:tc rowSpan="2">
                  <a:txBody>
                    <a:bodyPr/>
                    <a:lstStyle/>
                    <a:p>
                      <a:r>
                        <a:rPr lang="en-US" sz="1400" b="0" dirty="0"/>
                        <a:t>2</a:t>
                      </a:r>
                      <a:r>
                        <a:rPr lang="en-US" sz="1400" b="0" baseline="30000" dirty="0"/>
                        <a:t>nd</a:t>
                      </a:r>
                      <a:r>
                        <a:rPr lang="en-US" sz="1400" b="0" dirty="0"/>
                        <a:t> line platinum sensitive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III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not yet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Sacituzumab-</a:t>
                      </a:r>
                      <a:r>
                        <a:rPr lang="en-US" sz="1400" b="0" dirty="0" err="1"/>
                        <a:t>tirumotecan</a:t>
                      </a:r>
                      <a:r>
                        <a:rPr lang="en-US" sz="1400" b="0" dirty="0"/>
                        <a:t> (Sac-TMT)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(TROP-2)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Topo 1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ENGOT-ov-84/GEICO141/MK-2870-022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</a:t>
                      </a:r>
                      <a:r>
                        <a:rPr lang="en-US" sz="1400" b="0" baseline="30000" dirty="0"/>
                        <a:t>nd</a:t>
                      </a:r>
                      <a:r>
                        <a:rPr lang="en-US" sz="1400" b="0" dirty="0"/>
                        <a:t> line Platinum </a:t>
                      </a:r>
                      <a:r>
                        <a:rPr lang="en-US" sz="1400" b="0" dirty="0" err="1"/>
                        <a:t>sens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Sac-TMT/</a:t>
                      </a:r>
                      <a:r>
                        <a:rPr lang="en-US" sz="1400" b="0" dirty="0" err="1"/>
                        <a:t>bev</a:t>
                      </a:r>
                      <a:r>
                        <a:rPr lang="en-US" sz="1400" b="0" dirty="0"/>
                        <a:t> vs SOC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(no biomarker)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NCT06824467</a:t>
                      </a:r>
                      <a:endParaRPr lang="en-US" sz="1400" b="0" dirty="0"/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89525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III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2022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/>
                        <a:t>Mirvetuximab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(FOLR1)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DM4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GLORIOSA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/>
                        <a:t>Mirvetuximab</a:t>
                      </a:r>
                      <a:r>
                        <a:rPr lang="en-US" sz="1400" b="0" dirty="0"/>
                        <a:t>/</a:t>
                      </a:r>
                      <a:r>
                        <a:rPr lang="en-US" sz="1400" b="0" dirty="0" err="1"/>
                        <a:t>bev</a:t>
                      </a:r>
                      <a:r>
                        <a:rPr lang="en-US" sz="1400" b="0" dirty="0"/>
                        <a:t> vs </a:t>
                      </a:r>
                      <a:r>
                        <a:rPr lang="en-US" sz="1400" b="0" dirty="0" err="1"/>
                        <a:t>bev</a:t>
                      </a:r>
                      <a:r>
                        <a:rPr lang="en-US" sz="1400" b="0" dirty="0"/>
                        <a:t> alone, as maintenance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NCT05445778</a:t>
                      </a:r>
                      <a:endParaRPr lang="en-US" sz="1400" b="0" dirty="0"/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293"/>
                  </a:ext>
                </a:extLst>
              </a:tr>
              <a:tr h="753685">
                <a:tc rowSpan="3">
                  <a:txBody>
                    <a:bodyPr/>
                    <a:lstStyle/>
                    <a:p>
                      <a:r>
                        <a:rPr lang="en-US" sz="1400" b="0" dirty="0"/>
                        <a:t>Platinum resistant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II/III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2023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/>
                        <a:t>Luveltamab</a:t>
                      </a:r>
                      <a:r>
                        <a:rPr lang="en-US" sz="1400" b="0" dirty="0"/>
                        <a:t> </a:t>
                      </a:r>
                      <a:r>
                        <a:rPr lang="en-US" sz="1400" b="0" dirty="0" err="1"/>
                        <a:t>tazevibulin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(FOLR1)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Topo 1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ENGOTov79/GEICO134-O/STRO-002-GM3 (REFRaME-01)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up to 4 previous lines, FR𝛂+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NCT05870748</a:t>
                      </a:r>
                      <a:endParaRPr lang="en-US" sz="1400" b="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186242"/>
                  </a:ext>
                </a:extLst>
              </a:tr>
              <a:tr h="495156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II/III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2024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/>
                        <a:t>Raludotatug-DXd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(CDH6)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Topo 1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REJOICE-Ovarian01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up to 3 previous lines, high grade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NCT06161025</a:t>
                      </a:r>
                      <a:endParaRPr lang="en-US" sz="1400" b="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507853"/>
                  </a:ext>
                </a:extLst>
              </a:tr>
              <a:tr h="770766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III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2024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/>
                        <a:t>Rinatabart</a:t>
                      </a:r>
                      <a:r>
                        <a:rPr lang="en-US" sz="1400" b="0" dirty="0"/>
                        <a:t> </a:t>
                      </a:r>
                      <a:r>
                        <a:rPr lang="en-US" sz="1400" b="0" dirty="0" err="1"/>
                        <a:t>sesutecan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(FOLR1)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Topo 1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ENGOT-ov86/GEICO152-O/RAINFOL-OV2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up to 4 lines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high grade 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NCT06619236</a:t>
                      </a:r>
                      <a:endParaRPr lang="en-US" sz="1400" b="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68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3255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3C050-25DC-D01A-E243-4C7CFFC7D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72" y="668331"/>
            <a:ext cx="2295456" cy="988192"/>
          </a:xfrm>
        </p:spPr>
        <p:txBody>
          <a:bodyPr>
            <a:normAutofit fontScale="90000"/>
          </a:bodyPr>
          <a:lstStyle/>
          <a:p>
            <a:r>
              <a:rPr lang="en-US" dirty="0"/>
              <a:t>PRIMA </a:t>
            </a:r>
            <a:br>
              <a:rPr lang="en-US" dirty="0"/>
            </a:br>
            <a:r>
              <a:rPr lang="en-US" dirty="0"/>
              <a:t>OS </a:t>
            </a:r>
            <a:br>
              <a:rPr lang="en-US" dirty="0"/>
            </a:br>
            <a:r>
              <a:rPr lang="en-US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C576C-E65E-243E-B569-A8A1A0FAD9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08" y="2080711"/>
            <a:ext cx="1717919" cy="4259262"/>
          </a:xfrm>
        </p:spPr>
        <p:txBody>
          <a:bodyPr/>
          <a:lstStyle/>
          <a:p>
            <a:r>
              <a:rPr lang="en-US" dirty="0"/>
              <a:t>OS tested in the overall population: NS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So formal OS analysis of </a:t>
            </a:r>
            <a:br>
              <a:rPr lang="en-US" dirty="0"/>
            </a:br>
            <a:r>
              <a:rPr lang="en-US" dirty="0"/>
              <a:t>HRD population did not occur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7C9936-B819-50F5-3ABF-2B4F9847F3D0}"/>
              </a:ext>
            </a:extLst>
          </p:cNvPr>
          <p:cNvSpPr txBox="1"/>
          <p:nvPr/>
        </p:nvSpPr>
        <p:spPr>
          <a:xfrm>
            <a:off x="384314" y="6538939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ESMO 2024, Monk et al, Annals of Oncology 2024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44A9102-ABD2-EC5F-54AE-AD870FC9C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/>
        </p:blipFill>
        <p:spPr bwMode="auto">
          <a:xfrm>
            <a:off x="1891045" y="92765"/>
            <a:ext cx="4909231" cy="592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99C16A9-3043-433B-85C8-1AE4A03F0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68"/>
          <a:stretch/>
        </p:blipFill>
        <p:spPr bwMode="auto">
          <a:xfrm>
            <a:off x="6820365" y="1550504"/>
            <a:ext cx="5358383" cy="329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14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6273FB2-EB32-7244-49A1-C26B0EC59636}"/>
              </a:ext>
            </a:extLst>
          </p:cNvPr>
          <p:cNvSpPr txBox="1">
            <a:spLocks/>
          </p:cNvSpPr>
          <p:nvPr/>
        </p:nvSpPr>
        <p:spPr>
          <a:xfrm>
            <a:off x="0" y="106745"/>
            <a:ext cx="1470991" cy="988192"/>
          </a:xfrm>
          <a:prstGeom prst="rect">
            <a:avLst/>
          </a:prstGeom>
        </p:spPr>
        <p:txBody>
          <a:bodyPr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PRIMA OS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DBF9C5-3EF8-FF2F-78B1-A415261DA16A}"/>
              </a:ext>
            </a:extLst>
          </p:cNvPr>
          <p:cNvSpPr txBox="1"/>
          <p:nvPr/>
        </p:nvSpPr>
        <p:spPr>
          <a:xfrm>
            <a:off x="384314" y="6538939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ESMO 2024, Monk et al, Annals of Oncology 2024</a:t>
            </a:r>
          </a:p>
        </p:txBody>
      </p:sp>
      <p:pic>
        <p:nvPicPr>
          <p:cNvPr id="7" name="Picture 6" descr="A comparison of a logistic curve&#10;&#10;Description automatically generated with medium confidence">
            <a:extLst>
              <a:ext uri="{FF2B5EF4-FFF2-40B4-BE49-F238E27FC236}">
                <a16:creationId xmlns:a16="http://schemas.microsoft.com/office/drawing/2014/main" id="{40B0A73A-11EA-859D-389C-C8F8DE59A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3513" y="244157"/>
            <a:ext cx="5653564" cy="5903256"/>
          </a:xfrm>
          <a:prstGeom prst="rect">
            <a:avLst/>
          </a:prstGeom>
        </p:spPr>
      </p:pic>
      <p:pic>
        <p:nvPicPr>
          <p:cNvPr id="9" name="Picture 8" descr="A graph showing a hazard ratio&#10;&#10;Description automatically generated">
            <a:extLst>
              <a:ext uri="{FF2B5EF4-FFF2-40B4-BE49-F238E27FC236}">
                <a16:creationId xmlns:a16="http://schemas.microsoft.com/office/drawing/2014/main" id="{07169030-4FC8-2666-0C69-49B5F4BC2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412" y="424069"/>
            <a:ext cx="5361588" cy="3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3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23D54-70EF-02D1-AC88-D431E1BEB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50FE-DF76-6AC4-2E5E-795793CAF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578" y="-11616"/>
            <a:ext cx="10820401" cy="988192"/>
          </a:xfrm>
        </p:spPr>
        <p:txBody>
          <a:bodyPr/>
          <a:lstStyle/>
          <a:p>
            <a:r>
              <a:rPr lang="en-US" dirty="0"/>
              <a:t>FIRST study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190223-62BB-7602-7F44-4853327F7342}"/>
              </a:ext>
            </a:extLst>
          </p:cNvPr>
          <p:cNvSpPr/>
          <p:nvPr/>
        </p:nvSpPr>
        <p:spPr>
          <a:xfrm>
            <a:off x="4297665" y="1116708"/>
            <a:ext cx="2244436" cy="9881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Arm 1: SOC chemotherapy followed by placebo maintenance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20C8A2-73A7-8E30-43CC-86F4696870CD}"/>
              </a:ext>
            </a:extLst>
          </p:cNvPr>
          <p:cNvSpPr/>
          <p:nvPr/>
        </p:nvSpPr>
        <p:spPr>
          <a:xfrm>
            <a:off x="4305859" y="2844511"/>
            <a:ext cx="2244436" cy="11363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Arm 2: SOC chemotherapy +/- </a:t>
            </a:r>
            <a:r>
              <a:rPr lang="en-US" sz="1400" dirty="0" err="1">
                <a:solidFill>
                  <a:schemeClr val="tx1"/>
                </a:solidFill>
              </a:rPr>
              <a:t>bev</a:t>
            </a:r>
            <a:r>
              <a:rPr lang="en-US" sz="1400" dirty="0">
                <a:solidFill>
                  <a:schemeClr val="tx1"/>
                </a:solidFill>
              </a:rPr>
              <a:t> followed by niraparib maintenance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9A91CA-F9EF-7279-B866-E2F191BDE571}"/>
              </a:ext>
            </a:extLst>
          </p:cNvPr>
          <p:cNvSpPr/>
          <p:nvPr/>
        </p:nvSpPr>
        <p:spPr>
          <a:xfrm>
            <a:off x="4297665" y="4511258"/>
            <a:ext cx="2292927" cy="13741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Arm 3: SOC chemotherapy + </a:t>
            </a:r>
            <a:r>
              <a:rPr lang="en-US" sz="1400" dirty="0" err="1">
                <a:solidFill>
                  <a:schemeClr val="tx1"/>
                </a:solidFill>
              </a:rPr>
              <a:t>dostarlimab</a:t>
            </a:r>
            <a:r>
              <a:rPr lang="en-US" sz="1400" dirty="0">
                <a:solidFill>
                  <a:schemeClr val="tx1"/>
                </a:solidFill>
              </a:rPr>
              <a:t> +/-</a:t>
            </a:r>
            <a:r>
              <a:rPr lang="en-US" sz="1400" dirty="0" err="1">
                <a:solidFill>
                  <a:schemeClr val="tx1"/>
                </a:solidFill>
              </a:rPr>
              <a:t>bev</a:t>
            </a:r>
            <a:r>
              <a:rPr lang="en-US" sz="1400" dirty="0">
                <a:solidFill>
                  <a:schemeClr val="tx1"/>
                </a:solidFill>
              </a:rPr>
              <a:t>  followed by niraparib and </a:t>
            </a:r>
            <a:r>
              <a:rPr lang="en-US" sz="1400" dirty="0" err="1">
                <a:solidFill>
                  <a:schemeClr val="tx1"/>
                </a:solidFill>
              </a:rPr>
              <a:t>dostarlimab</a:t>
            </a:r>
            <a:r>
              <a:rPr lang="en-US" sz="1400" dirty="0">
                <a:solidFill>
                  <a:schemeClr val="tx1"/>
                </a:solidFill>
              </a:rPr>
              <a:t> +/- </a:t>
            </a:r>
            <a:r>
              <a:rPr lang="en-US" sz="1400" dirty="0" err="1">
                <a:solidFill>
                  <a:schemeClr val="tx1"/>
                </a:solidFill>
              </a:rPr>
              <a:t>bev</a:t>
            </a:r>
            <a:r>
              <a:rPr lang="en-US" sz="1400" dirty="0">
                <a:solidFill>
                  <a:schemeClr val="tx1"/>
                </a:solidFill>
              </a:rPr>
              <a:t> maintenance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7AF20-7940-8A80-5F9B-49DDBA2DAFEB}"/>
              </a:ext>
            </a:extLst>
          </p:cNvPr>
          <p:cNvSpPr/>
          <p:nvPr/>
        </p:nvSpPr>
        <p:spPr>
          <a:xfrm>
            <a:off x="78506" y="2267513"/>
            <a:ext cx="1681021" cy="1805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Patients with S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tage III or IV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nonmucinous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ovarian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cancer.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F3710B-B0DA-F2EA-87F0-F5D72ACAD284}"/>
              </a:ext>
            </a:extLst>
          </p:cNvPr>
          <p:cNvCxnSpPr>
            <a:cxnSpLocks/>
          </p:cNvCxnSpPr>
          <p:nvPr/>
        </p:nvCxnSpPr>
        <p:spPr>
          <a:xfrm flipV="1">
            <a:off x="3565451" y="1580198"/>
            <a:ext cx="467952" cy="379918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EE8FBC-179B-64BC-28F3-75C1D7072152}"/>
              </a:ext>
            </a:extLst>
          </p:cNvPr>
          <p:cNvCxnSpPr>
            <a:cxnSpLocks/>
          </p:cNvCxnSpPr>
          <p:nvPr/>
        </p:nvCxnSpPr>
        <p:spPr>
          <a:xfrm>
            <a:off x="3724446" y="3357254"/>
            <a:ext cx="564490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F91321-6061-436F-06FE-B638E9E59794}"/>
              </a:ext>
            </a:extLst>
          </p:cNvPr>
          <p:cNvCxnSpPr>
            <a:cxnSpLocks/>
          </p:cNvCxnSpPr>
          <p:nvPr/>
        </p:nvCxnSpPr>
        <p:spPr>
          <a:xfrm>
            <a:off x="3528599" y="3780877"/>
            <a:ext cx="557923" cy="1084356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8A41AB2-922B-9ADD-362B-756ABBA17B70}"/>
              </a:ext>
            </a:extLst>
          </p:cNvPr>
          <p:cNvSpPr/>
          <p:nvPr/>
        </p:nvSpPr>
        <p:spPr>
          <a:xfrm>
            <a:off x="1849687" y="2267513"/>
            <a:ext cx="1045913" cy="1805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Platinum/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taxane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+/-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bev</a:t>
            </a:r>
            <a:endParaRPr lang="en-US" sz="16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177C2-784E-3C27-A31C-A565A79670AF}"/>
              </a:ext>
            </a:extLst>
          </p:cNvPr>
          <p:cNvSpPr txBox="1"/>
          <p:nvPr/>
        </p:nvSpPr>
        <p:spPr>
          <a:xfrm>
            <a:off x="2937299" y="307712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1:1:2</a:t>
            </a:r>
          </a:p>
        </p:txBody>
      </p:sp>
      <p:sp>
        <p:nvSpPr>
          <p:cNvPr id="8" name="Multiply 7">
            <a:extLst>
              <a:ext uri="{FF2B5EF4-FFF2-40B4-BE49-F238E27FC236}">
                <a16:creationId xmlns:a16="http://schemas.microsoft.com/office/drawing/2014/main" id="{BEFBBA54-2A4B-AECB-D476-6FBF0E015323}"/>
              </a:ext>
            </a:extLst>
          </p:cNvPr>
          <p:cNvSpPr/>
          <p:nvPr/>
        </p:nvSpPr>
        <p:spPr>
          <a:xfrm>
            <a:off x="4877469" y="972545"/>
            <a:ext cx="1133317" cy="1294968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C54281-0AE9-01AC-EF44-41E46BED7593}"/>
              </a:ext>
            </a:extLst>
          </p:cNvPr>
          <p:cNvCxnSpPr>
            <a:cxnSpLocks/>
          </p:cNvCxnSpPr>
          <p:nvPr/>
        </p:nvCxnSpPr>
        <p:spPr>
          <a:xfrm flipV="1">
            <a:off x="2985815" y="3467976"/>
            <a:ext cx="474008" cy="395878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4C5D7B0-A804-67E0-73D5-4948D8A817D2}"/>
              </a:ext>
            </a:extLst>
          </p:cNvPr>
          <p:cNvSpPr txBox="1"/>
          <p:nvPr/>
        </p:nvSpPr>
        <p:spPr>
          <a:xfrm>
            <a:off x="3031101" y="2594344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1:2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1537439-5F6E-42FD-5390-4B7C6C166069}"/>
              </a:ext>
            </a:extLst>
          </p:cNvPr>
          <p:cNvSpPr txBox="1">
            <a:spLocks/>
          </p:cNvSpPr>
          <p:nvPr/>
        </p:nvSpPr>
        <p:spPr>
          <a:xfrm>
            <a:off x="6879624" y="482480"/>
            <a:ext cx="4799879" cy="5294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Due to the approvals of PARP inhibitors in the first-line setting, Arm 1 (n=193) was closed and participants were subsequently randomized 1:2 to Arms 2 (n= 385) and 3 (n= 753) only.</a:t>
            </a:r>
          </a:p>
          <a:p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5B2C7-9D51-CCC6-30AC-2361D0DEFDBA}"/>
              </a:ext>
            </a:extLst>
          </p:cNvPr>
          <p:cNvSpPr txBox="1"/>
          <p:nvPr/>
        </p:nvSpPr>
        <p:spPr>
          <a:xfrm>
            <a:off x="6917811" y="2107627"/>
            <a:ext cx="476169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en-US" sz="200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rimary endpoint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 investigator-assessed PFS in Arms 2 and 3. If PFS results were significant, then OS testing would continue</a:t>
            </a:r>
            <a:b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200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Secondary endpoints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OS, PFS2, time to first and second subsequent therapy.</a:t>
            </a:r>
            <a:b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Pts with PD-L1+ or HRD+ and those with concurrent bevacizumab were identified a priori as clinically “plausible” groups to have differentiated results</a:t>
            </a:r>
            <a:b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sz="2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E4FF7F-5319-499F-B557-3EA3DF06251D}"/>
              </a:ext>
            </a:extLst>
          </p:cNvPr>
          <p:cNvSpPr txBox="1"/>
          <p:nvPr/>
        </p:nvSpPr>
        <p:spPr>
          <a:xfrm>
            <a:off x="2937299" y="6387196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NCT03602859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A308DB-069A-01DA-3CF9-24CE6A7C0E1B}"/>
              </a:ext>
            </a:extLst>
          </p:cNvPr>
          <p:cNvSpPr txBox="1"/>
          <p:nvPr/>
        </p:nvSpPr>
        <p:spPr>
          <a:xfrm>
            <a:off x="6519333" y="65024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ASCO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DE6984-8D42-D804-5AF8-27B945094AC4}"/>
              </a:ext>
            </a:extLst>
          </p:cNvPr>
          <p:cNvSpPr txBox="1"/>
          <p:nvPr/>
        </p:nvSpPr>
        <p:spPr>
          <a:xfrm>
            <a:off x="112050" y="4453791"/>
            <a:ext cx="3097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1162 pts received </a:t>
            </a:r>
            <a:br>
              <a:rPr lang="en-US" sz="2800" dirty="0"/>
            </a:br>
            <a:r>
              <a:rPr lang="en-US" sz="2800" dirty="0"/>
              <a:t>either Arm 2 or 3</a:t>
            </a:r>
          </a:p>
        </p:txBody>
      </p:sp>
    </p:spTree>
    <p:extLst>
      <p:ext uri="{BB962C8B-B14F-4D97-AF65-F5344CB8AC3E}">
        <p14:creationId xmlns:p14="http://schemas.microsoft.com/office/powerpoint/2010/main" val="19529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AE35-14B4-2AFE-DB9A-CA083E5F18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a patient&#10;&#10;AI-generated content may be incorrect.">
            <a:extLst>
              <a:ext uri="{FF2B5EF4-FFF2-40B4-BE49-F238E27FC236}">
                <a16:creationId xmlns:a16="http://schemas.microsoft.com/office/drawing/2014/main" id="{47D5E708-B493-EF7B-B976-CF89A35A8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34"/>
          <a:stretch>
            <a:fillRect/>
          </a:stretch>
        </p:blipFill>
        <p:spPr>
          <a:xfrm>
            <a:off x="0" y="110169"/>
            <a:ext cx="12215879" cy="5739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440F40-968B-D8E7-C3B2-E1956370DD3E}"/>
              </a:ext>
            </a:extLst>
          </p:cNvPr>
          <p:cNvSpPr txBox="1"/>
          <p:nvPr/>
        </p:nvSpPr>
        <p:spPr>
          <a:xfrm>
            <a:off x="6519333" y="65024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ASCO 2025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1255AE-DA6C-AA4E-9A7C-855B6DB07D35}"/>
              </a:ext>
            </a:extLst>
          </p:cNvPr>
          <p:cNvSpPr/>
          <p:nvPr/>
        </p:nvSpPr>
        <p:spPr>
          <a:xfrm>
            <a:off x="11533908" y="198304"/>
            <a:ext cx="658092" cy="330506"/>
          </a:xfrm>
          <a:prstGeom prst="rect">
            <a:avLst/>
          </a:prstGeom>
          <a:solidFill>
            <a:srgbClr val="0225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54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PFS per RECIST v1.1 in the PD-L1+ Population&lt;br /&gt;In arm 2 (niraparib) and arm 3 (dostarlimab + niraparib), 27.9% of patients had PD-L1+ tumors (TAP ≥5%).&lt;br /&gt;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09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A3D6C1-9B0C-EE3C-C153-C8CD73A2B5FF}"/>
              </a:ext>
            </a:extLst>
          </p:cNvPr>
          <p:cNvSpPr/>
          <p:nvPr/>
        </p:nvSpPr>
        <p:spPr>
          <a:xfrm>
            <a:off x="10961031" y="107252"/>
            <a:ext cx="658092" cy="330506"/>
          </a:xfrm>
          <a:prstGeom prst="rect">
            <a:avLst/>
          </a:prstGeom>
          <a:solidFill>
            <a:srgbClr val="0225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1667-945E-125C-5CEB-2AD4972D64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63F6A-2919-2354-C68E-3CB6BFAB57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showing the growth of a number of people&#10;&#10;AI-generated content may be incorrect.">
            <a:extLst>
              <a:ext uri="{FF2B5EF4-FFF2-40B4-BE49-F238E27FC236}">
                <a16:creationId xmlns:a16="http://schemas.microsoft.com/office/drawing/2014/main" id="{916A9C6B-D7E7-C4EF-BB73-9B8BCE7D42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51"/>
          <a:stretch>
            <a:fillRect/>
          </a:stretch>
        </p:blipFill>
        <p:spPr>
          <a:xfrm>
            <a:off x="25687" y="29354"/>
            <a:ext cx="12140625" cy="6129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7CA7BA-21BF-2826-E92A-D6AADFADE302}"/>
              </a:ext>
            </a:extLst>
          </p:cNvPr>
          <p:cNvSpPr txBox="1"/>
          <p:nvPr/>
        </p:nvSpPr>
        <p:spPr>
          <a:xfrm>
            <a:off x="6519333" y="65024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ASCO 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6CFA93-E927-9DBD-3A9C-249323A1E4DA}"/>
              </a:ext>
            </a:extLst>
          </p:cNvPr>
          <p:cNvSpPr/>
          <p:nvPr/>
        </p:nvSpPr>
        <p:spPr>
          <a:xfrm>
            <a:off x="11478823" y="198303"/>
            <a:ext cx="658092" cy="220337"/>
          </a:xfrm>
          <a:prstGeom prst="rect">
            <a:avLst/>
          </a:prstGeom>
          <a:solidFill>
            <a:srgbClr val="0225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48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636569"/>
      </a:dk2>
      <a:lt2>
        <a:srgbClr val="E7E6E6"/>
      </a:lt2>
      <a:accent1>
        <a:srgbClr val="12689B"/>
      </a:accent1>
      <a:accent2>
        <a:srgbClr val="FFA236"/>
      </a:accent2>
      <a:accent3>
        <a:srgbClr val="23C7EF"/>
      </a:accent3>
      <a:accent4>
        <a:srgbClr val="646569"/>
      </a:accent4>
      <a:accent5>
        <a:srgbClr val="E7E6E6"/>
      </a:accent5>
      <a:accent6>
        <a:srgbClr val="FEFEFE"/>
      </a:accent6>
      <a:hlink>
        <a:srgbClr val="FB993D"/>
      </a:hlink>
      <a:folHlink>
        <a:srgbClr val="FB99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0985_DFCI_PPT_Everyday_V2_16x9_DESIGN" id="{3BB9DC94-A060-6546-9027-82D03A29B39B}" vid="{E13BFE73-8E70-B74D-99AC-7240FDA2F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60181D8B-52A0-4239-B23A-F0A3CBAF5777}"/>
</file>

<file path=customXml/itemProps2.xml><?xml version="1.0" encoding="utf-8"?>
<ds:datastoreItem xmlns:ds="http://schemas.openxmlformats.org/officeDocument/2006/customXml" ds:itemID="{C197EE7F-6AE5-4F20-8070-5D18DA3CBD2F}"/>
</file>

<file path=customXml/itemProps3.xml><?xml version="1.0" encoding="utf-8"?>
<ds:datastoreItem xmlns:ds="http://schemas.openxmlformats.org/officeDocument/2006/customXml" ds:itemID="{1E7E2A6D-7E9F-4A04-B7AF-6B246DA3317A}"/>
</file>

<file path=docProps/app.xml><?xml version="1.0" encoding="utf-8"?>
<Properties xmlns="http://schemas.openxmlformats.org/officeDocument/2006/extended-properties" xmlns:vt="http://schemas.openxmlformats.org/officeDocument/2006/docPropsVTypes">
  <Template>40985_DFCI_PPT_Everyday_V2_16x9_DESIGN</Template>
  <TotalTime>11286</TotalTime>
  <Words>2456</Words>
  <Application>Microsoft Macintosh PowerPoint</Application>
  <PresentationFormat>Widescreen</PresentationFormat>
  <Paragraphs>171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Aptos</vt:lpstr>
      <vt:lpstr>Arial</vt:lpstr>
      <vt:lpstr>Calibri</vt:lpstr>
      <vt:lpstr>Roboto</vt:lpstr>
      <vt:lpstr>Trebuchet MS Regular</vt:lpstr>
      <vt:lpstr>Office Theme</vt:lpstr>
      <vt:lpstr> Research To Practice June 2025 </vt:lpstr>
      <vt:lpstr>Newly diagnosed ovarian cancer</vt:lpstr>
      <vt:lpstr>PowerPoint Presentation</vt:lpstr>
      <vt:lpstr>PRIMA  OS  results</vt:lpstr>
      <vt:lpstr>PowerPoint Presentation</vt:lpstr>
      <vt:lpstr>FIRST study</vt:lpstr>
      <vt:lpstr>PowerPoint Presentation</vt:lpstr>
      <vt:lpstr>PFS per RECIST v1.1 in the PD-L1+ Population&lt;br /&gt;In arm 2 (niraparib) and arm 3 (dostarlimab + niraparib), 27.9% of patients had PD-L1+ tumors (TAP ≥5%).&lt;br /&gt;</vt:lpstr>
      <vt:lpstr>PowerPoint Presentation</vt:lpstr>
      <vt:lpstr>FIRST take away points </vt:lpstr>
      <vt:lpstr>Graybill et al:</vt:lpstr>
      <vt:lpstr>ENGOT 0V43/GOG3036/KEYLYNK-001</vt:lpstr>
      <vt:lpstr>ENGOT 0V43/GOG3036/KEYLYNK-001: findings</vt:lpstr>
      <vt:lpstr>PowerPoint Presentation</vt:lpstr>
      <vt:lpstr>PowerPoint Presentation</vt:lpstr>
      <vt:lpstr>PowerPoint Presentation</vt:lpstr>
      <vt:lpstr>DUO-O and KEYLYNK studies</vt:lpstr>
      <vt:lpstr>PAOLA-1: Updated PFS and final OS based on clinical risk and HRD status</vt:lpstr>
      <vt:lpstr>Recurrent ovarian cancer</vt:lpstr>
      <vt:lpstr>Avutometinib and defactinib for recurrent low grade serous cancer</vt:lpstr>
      <vt:lpstr>PowerPoint Presentation</vt:lpstr>
      <vt:lpstr>RAMP 201</vt:lpstr>
      <vt:lpstr>PowerPoint Presentation</vt:lpstr>
      <vt:lpstr>Toxicities</vt:lpstr>
      <vt:lpstr>ROSELLA study (ASCO 2025, Lancet 2025)</vt:lpstr>
      <vt:lpstr>ROSELLA study design</vt:lpstr>
      <vt:lpstr>ROSELLA study statistics</vt:lpstr>
      <vt:lpstr>PFS                                                  OS</vt:lpstr>
      <vt:lpstr>Toxicities</vt:lpstr>
      <vt:lpstr>Reservations about the ROSELLA study</vt:lpstr>
      <vt:lpstr>Phase 3, randomized, double-blind study of pembrolizumab versus placebo plus paclitaxel with optional bevacizumab for platinum-resistant recurrent ovarian  KEYNOTE-B96</vt:lpstr>
      <vt:lpstr>KEYNOTE-B96</vt:lpstr>
      <vt:lpstr>Final OS results of MIRASOL</vt:lpstr>
      <vt:lpstr>Final OS: First trial in platinum resistant OC to show an OS benefit </vt:lpstr>
      <vt:lpstr>Raludotatug deruxtecan</vt:lpstr>
      <vt:lpstr>PowerPoint Presentation</vt:lpstr>
      <vt:lpstr>Rinatabart sesutecan</vt:lpstr>
      <vt:lpstr>Luveltamab tazevibulin  </vt:lpstr>
      <vt:lpstr>Phase 2/3 ongoing or planned ADC studies in ovarian cancer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Bertoncini</dc:creator>
  <cp:lastModifiedBy>Silvana Izquierdo</cp:lastModifiedBy>
  <cp:revision>355</cp:revision>
  <dcterms:created xsi:type="dcterms:W3CDTF">2020-01-17T18:21:39Z</dcterms:created>
  <dcterms:modified xsi:type="dcterms:W3CDTF">2025-06-16T16:40:20Z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