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slides/slide9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diagrams/data3.xml" ContentType="application/vnd.openxmlformats-officedocument.drawingml.diagramData+xml"/>
  <Override PartName="/ppt/presentation.xml" ContentType="application/vnd.openxmlformats-officedocument.presentationml.presentation.main+xml"/>
  <Override PartName="/ppt/slides/slide95.xml" ContentType="application/vnd.openxmlformats-officedocument.presentationml.slide+xml"/>
  <Override PartName="/ppt/slideLayouts/slideLayout336.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81.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80.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79.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78.xml" ContentType="application/vnd.openxmlformats-officedocument.presentationml.slideLayou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82.xml" ContentType="application/vnd.openxmlformats-officedocument.presentationml.slideLayout+xml"/>
  <Override PartName="/ppt/diagrams/colors1.xml" ContentType="application/vnd.openxmlformats-officedocument.drawingml.diagramColors+xml"/>
  <Override PartName="/ppt/charts/colors7.xml" ContentType="application/vnd.ms-office.chartcolorstyle+xml"/>
  <Override PartName="/ppt/charts/style7.xml" ContentType="application/vnd.ms-office.chartstyle+xml"/>
  <Override PartName="/ppt/charts/chart8.xml" ContentType="application/vnd.openxmlformats-officedocument.drawingml.chart+xml"/>
  <Override PartName="/ppt/charts/colors6.xml" ContentType="application/vnd.ms-office.chartcolorstyle+xml"/>
  <Override PartName="/ppt/charts/style6.xml" ContentType="application/vnd.ms-office.chartstyle+xml"/>
  <Override PartName="/ppt/charts/chart7.xml" ContentType="application/vnd.openxmlformats-officedocument.drawingml.chart+xml"/>
  <Override PartName="/ppt/charts/colors5.xml" ContentType="application/vnd.ms-office.chartcolorstyle+xml"/>
  <Override PartName="/ppt/charts/style5.xml" ContentType="application/vnd.ms-office.chartstyle+xml"/>
  <Override PartName="/ppt/charts/chart6.xml" ContentType="application/vnd.openxmlformats-officedocument.drawingml.chart+xml"/>
  <Override PartName="/ppt/charts/colors4.xml" ContentType="application/vnd.ms-office.chartcolorstyle+xml"/>
  <Override PartName="/ppt/charts/style4.xml" ContentType="application/vnd.ms-office.chartstyle+xml"/>
  <Override PartName="/ppt/charts/chart5.xml" ContentType="application/vnd.openxmlformats-officedocument.drawingml.chart+xml"/>
  <Override PartName="/ppt/charts/colors3.xml" ContentType="application/vnd.ms-office.chartcolorstyle+xml"/>
  <Override PartName="/ppt/charts/style3.xml" ContentType="application/vnd.ms-office.chartstyle+xml"/>
  <Override PartName="/ppt/charts/chart4.xml" ContentType="application/vnd.openxmlformats-officedocument.drawingml.chart+xml"/>
  <Override PartName="/ppt/charts/colors2.xml" ContentType="application/vnd.ms-office.chartcolorstyle+xml"/>
  <Override PartName="/ppt/charts/style2.xml" ContentType="application/vnd.ms-office.chartstyle+xml"/>
  <Override PartName="/ppt/charts/chart3.xml" ContentType="application/vnd.openxmlformats-officedocument.drawingml.chart+xml"/>
  <Override PartName="/ppt/charts/colors1.xml" ContentType="application/vnd.ms-office.chartcolorstyle+xml"/>
  <Override PartName="/ppt/charts/style1.xml" ContentType="application/vnd.ms-office.chartstyle+xml"/>
  <Override PartName="/ppt/charts/chart2.xml" ContentType="application/vnd.openxmlformats-officedocument.drawingml.chart+xml"/>
  <Override PartName="/ppt/handoutMasters/handoutMaster1.xml" ContentType="application/vnd.openxmlformats-officedocument.presentationml.handoutMaster+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charts/chart1.xml" ContentType="application/vnd.openxmlformats-officedocument.drawingml.chart+xml"/>
  <Override PartName="/ppt/theme/theme7.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5.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diagrams/drawing1.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8.xml" ContentType="application/vnd.openxmlformats-officedocument.presentationml.tags+xml"/>
  <Override PartName="/ppt/tags/tag5.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6.xml" ContentType="application/vnd.openxmlformats-officedocument.presentationml.tags+xml"/>
  <Override PartName="/ppt/tags/tag15.xml" ContentType="application/vnd.openxmlformats-officedocument.presentationml.tags+xml"/>
  <Override PartName="/ppt/tags/tag1.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7.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35" r:id="rId5"/>
    <p:sldMasterId id="2147484647" r:id="rId6"/>
    <p:sldMasterId id="2147484659" r:id="rId7"/>
    <p:sldMasterId id="2147484683" r:id="rId8"/>
    <p:sldMasterId id="2147484701" r:id="rId9"/>
    <p:sldMasterId id="2147484714" r:id="rId10"/>
    <p:sldMasterId id="2147484727" r:id="rId11"/>
    <p:sldMasterId id="2147484740" r:id="rId12"/>
    <p:sldMasterId id="2147484771" r:id="rId13"/>
    <p:sldMasterId id="2147484784" r:id="rId14"/>
    <p:sldMasterId id="2147484807" r:id="rId15"/>
    <p:sldMasterId id="2147484829" r:id="rId16"/>
    <p:sldMasterId id="2147484853" r:id="rId17"/>
    <p:sldMasterId id="2147484871" r:id="rId18"/>
    <p:sldMasterId id="2147484893" r:id="rId19"/>
    <p:sldMasterId id="2147484915" r:id="rId20"/>
    <p:sldMasterId id="2147484945" r:id="rId21"/>
  </p:sldMasterIdLst>
  <p:notesMasterIdLst>
    <p:notesMasterId r:id="rId135"/>
  </p:notesMasterIdLst>
  <p:handoutMasterIdLst>
    <p:handoutMasterId r:id="rId136"/>
  </p:handoutMasterIdLst>
  <p:sldIdLst>
    <p:sldId id="2147480705" r:id="rId22"/>
    <p:sldId id="2147480102" r:id="rId23"/>
    <p:sldId id="2147479950" r:id="rId24"/>
    <p:sldId id="2147480097" r:id="rId25"/>
    <p:sldId id="2147479949" r:id="rId26"/>
    <p:sldId id="2147480082" r:id="rId27"/>
    <p:sldId id="13407" r:id="rId28"/>
    <p:sldId id="2147480704" r:id="rId29"/>
    <p:sldId id="2147480711" r:id="rId30"/>
    <p:sldId id="300" r:id="rId31"/>
    <p:sldId id="270" r:id="rId32"/>
    <p:sldId id="308" r:id="rId33"/>
    <p:sldId id="294" r:id="rId34"/>
    <p:sldId id="296" r:id="rId35"/>
    <p:sldId id="297" r:id="rId36"/>
    <p:sldId id="298" r:id="rId37"/>
    <p:sldId id="299" r:id="rId38"/>
    <p:sldId id="301" r:id="rId39"/>
    <p:sldId id="302" r:id="rId40"/>
    <p:sldId id="303" r:id="rId41"/>
    <p:sldId id="304" r:id="rId42"/>
    <p:sldId id="305" r:id="rId43"/>
    <p:sldId id="307" r:id="rId44"/>
    <p:sldId id="2147483647" r:id="rId45"/>
    <p:sldId id="309" r:id="rId46"/>
    <p:sldId id="2147470787" r:id="rId47"/>
    <p:sldId id="565" r:id="rId48"/>
    <p:sldId id="3201" r:id="rId49"/>
    <p:sldId id="2147471319" r:id="rId50"/>
    <p:sldId id="295" r:id="rId51"/>
    <p:sldId id="792" r:id="rId52"/>
    <p:sldId id="2695" r:id="rId53"/>
    <p:sldId id="675" r:id="rId54"/>
    <p:sldId id="679" r:id="rId55"/>
    <p:sldId id="683" r:id="rId56"/>
    <p:sldId id="290" r:id="rId57"/>
    <p:sldId id="720" r:id="rId58"/>
    <p:sldId id="336" r:id="rId59"/>
    <p:sldId id="2147483643" r:id="rId60"/>
    <p:sldId id="799" r:id="rId61"/>
    <p:sldId id="2147481029" r:id="rId62"/>
    <p:sldId id="2147483628" r:id="rId63"/>
    <p:sldId id="2147483593" r:id="rId64"/>
    <p:sldId id="2147483454" r:id="rId65"/>
    <p:sldId id="2147483455" r:id="rId66"/>
    <p:sldId id="269" r:id="rId67"/>
    <p:sldId id="2147483456" r:id="rId68"/>
    <p:sldId id="259" r:id="rId69"/>
    <p:sldId id="2147483457" r:id="rId70"/>
    <p:sldId id="2147483458" r:id="rId71"/>
    <p:sldId id="2147483459" r:id="rId72"/>
    <p:sldId id="2147483609" r:id="rId73"/>
    <p:sldId id="2147483460" r:id="rId74"/>
    <p:sldId id="2147483461" r:id="rId75"/>
    <p:sldId id="2147483462" r:id="rId76"/>
    <p:sldId id="272" r:id="rId77"/>
    <p:sldId id="310" r:id="rId78"/>
    <p:sldId id="2147480715" r:id="rId79"/>
    <p:sldId id="2147483541" r:id="rId80"/>
    <p:sldId id="265" r:id="rId81"/>
    <p:sldId id="266" r:id="rId82"/>
    <p:sldId id="2147483610" r:id="rId83"/>
    <p:sldId id="2147483573" r:id="rId84"/>
    <p:sldId id="2147483560" r:id="rId85"/>
    <p:sldId id="2147483603" r:id="rId86"/>
    <p:sldId id="267" r:id="rId87"/>
    <p:sldId id="268" r:id="rId88"/>
    <p:sldId id="291" r:id="rId89"/>
    <p:sldId id="453" r:id="rId90"/>
    <p:sldId id="2147473714" r:id="rId91"/>
    <p:sldId id="2147483627" r:id="rId92"/>
    <p:sldId id="280" r:id="rId93"/>
    <p:sldId id="258" r:id="rId94"/>
    <p:sldId id="275" r:id="rId95"/>
    <p:sldId id="276" r:id="rId96"/>
    <p:sldId id="277" r:id="rId97"/>
    <p:sldId id="2147483607" r:id="rId98"/>
    <p:sldId id="2147483604" r:id="rId99"/>
    <p:sldId id="2147473698" r:id="rId100"/>
    <p:sldId id="278" r:id="rId101"/>
    <p:sldId id="2147473699" r:id="rId102"/>
    <p:sldId id="2147483606" r:id="rId103"/>
    <p:sldId id="2147483605" r:id="rId104"/>
    <p:sldId id="2147483608" r:id="rId105"/>
    <p:sldId id="273" r:id="rId106"/>
    <p:sldId id="274" r:id="rId107"/>
    <p:sldId id="260" r:id="rId108"/>
    <p:sldId id="261" r:id="rId109"/>
    <p:sldId id="262" r:id="rId110"/>
    <p:sldId id="263" r:id="rId111"/>
    <p:sldId id="264" r:id="rId112"/>
    <p:sldId id="257" r:id="rId113"/>
    <p:sldId id="279" r:id="rId114"/>
    <p:sldId id="2147480716" r:id="rId115"/>
    <p:sldId id="292" r:id="rId116"/>
    <p:sldId id="312" r:id="rId117"/>
    <p:sldId id="313" r:id="rId118"/>
    <p:sldId id="314" r:id="rId119"/>
    <p:sldId id="315" r:id="rId120"/>
    <p:sldId id="316" r:id="rId121"/>
    <p:sldId id="317" r:id="rId122"/>
    <p:sldId id="318" r:id="rId123"/>
    <p:sldId id="319" r:id="rId124"/>
    <p:sldId id="256" r:id="rId125"/>
    <p:sldId id="281" r:id="rId126"/>
    <p:sldId id="282" r:id="rId127"/>
    <p:sldId id="283" r:id="rId128"/>
    <p:sldId id="284" r:id="rId129"/>
    <p:sldId id="285" r:id="rId130"/>
    <p:sldId id="286" r:id="rId131"/>
    <p:sldId id="287" r:id="rId132"/>
    <p:sldId id="288" r:id="rId133"/>
    <p:sldId id="289" r:id="rId134"/>
  </p:sldIdLst>
  <p:sldSz cx="12192000" cy="6858000"/>
  <p:notesSz cx="7772400" cy="10058400"/>
  <p:custDataLst>
    <p:tags r:id="rId13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0" autoAdjust="0"/>
    <p:restoredTop sz="95479" autoAdjust="0"/>
  </p:normalViewPr>
  <p:slideViewPr>
    <p:cSldViewPr>
      <p:cViewPr varScale="1">
        <p:scale>
          <a:sx n="117" d="100"/>
          <a:sy n="117" d="100"/>
        </p:scale>
        <p:origin x="928" y="168"/>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commentAuthors" Target="commentAuthors.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presProps" Target="presProps.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viewProps" Target="viewProps.xml"/><Relationship Id="rId14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handoutMaster" Target="handoutMasters/handoutMaster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tags" Target="tags/tag1.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ALL</c:v>
                </c:pt>
              </c:strCache>
            </c:strRef>
          </c:tx>
          <c:invertIfNegative val="0"/>
          <c:dPt>
            <c:idx val="0"/>
            <c:invertIfNegative val="0"/>
            <c:bubble3D val="0"/>
            <c:spPr>
              <a:solidFill>
                <a:srgbClr val="517D21"/>
              </a:solidFill>
            </c:spPr>
            <c:extLst>
              <c:ext xmlns:c16="http://schemas.microsoft.com/office/drawing/2014/chart" uri="{C3380CC4-5D6E-409C-BE32-E72D297353CC}">
                <c16:uniqueId val="{00000001-9456-420C-A880-A78147DCB50E}"/>
              </c:ext>
            </c:extLst>
          </c:dPt>
          <c:dPt>
            <c:idx val="1"/>
            <c:invertIfNegative val="0"/>
            <c:bubble3D val="0"/>
            <c:spPr>
              <a:solidFill>
                <a:srgbClr val="0DFF0D"/>
              </a:solidFill>
            </c:spPr>
            <c:extLst>
              <c:ext xmlns:c16="http://schemas.microsoft.com/office/drawing/2014/chart" uri="{C3380CC4-5D6E-409C-BE32-E72D297353CC}">
                <c16:uniqueId val="{00000003-9456-420C-A880-A78147DCB50E}"/>
              </c:ext>
            </c:extLst>
          </c:dPt>
          <c:dPt>
            <c:idx val="2"/>
            <c:invertIfNegative val="0"/>
            <c:bubble3D val="0"/>
            <c:spPr>
              <a:solidFill>
                <a:srgbClr val="006C31"/>
              </a:solidFill>
            </c:spPr>
            <c:extLst>
              <c:ext xmlns:c16="http://schemas.microsoft.com/office/drawing/2014/chart" uri="{C3380CC4-5D6E-409C-BE32-E72D297353CC}">
                <c16:uniqueId val="{00000005-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Sheet1!$B$2:$B$4</c:f>
              <c:numCache>
                <c:formatCode>General</c:formatCode>
                <c:ptCount val="3"/>
                <c:pt idx="0">
                  <c:v>57.5</c:v>
                </c:pt>
                <c:pt idx="1">
                  <c:v>50</c:v>
                </c:pt>
                <c:pt idx="2">
                  <c:v>45</c:v>
                </c:pt>
              </c:numCache>
            </c:numRef>
          </c:val>
          <c:extLst>
            <c:ext xmlns:c16="http://schemas.microsoft.com/office/drawing/2014/chart" uri="{C3380CC4-5D6E-409C-BE32-E72D297353CC}">
              <c16:uniqueId val="{00000006-9456-420C-A880-A78147DCB50E}"/>
            </c:ext>
          </c:extLst>
        </c:ser>
        <c:ser>
          <c:idx val="1"/>
          <c:order val="1"/>
          <c:tx>
            <c:strRef>
              <c:f>Sheet1!$C$1</c:f>
              <c:strCache>
                <c:ptCount val="1"/>
                <c:pt idx="0">
                  <c:v>IHC 3+</c:v>
                </c:pt>
              </c:strCache>
            </c:strRef>
          </c:tx>
          <c:invertIfNegative val="0"/>
          <c:dPt>
            <c:idx val="0"/>
            <c:invertIfNegative val="0"/>
            <c:bubble3D val="0"/>
            <c:spPr>
              <a:solidFill>
                <a:srgbClr val="70AC2E"/>
              </a:solidFill>
            </c:spPr>
            <c:extLst>
              <c:ext xmlns:c16="http://schemas.microsoft.com/office/drawing/2014/chart" uri="{C3380CC4-5D6E-409C-BE32-E72D297353CC}">
                <c16:uniqueId val="{00000008-9456-420C-A880-A78147DCB50E}"/>
              </c:ext>
            </c:extLst>
          </c:dPt>
          <c:dPt>
            <c:idx val="1"/>
            <c:invertIfNegative val="0"/>
            <c:bubble3D val="0"/>
            <c:spPr>
              <a:solidFill>
                <a:srgbClr val="4BFF4B"/>
              </a:solidFill>
            </c:spPr>
            <c:extLst>
              <c:ext xmlns:c16="http://schemas.microsoft.com/office/drawing/2014/chart" uri="{C3380CC4-5D6E-409C-BE32-E72D297353CC}">
                <c16:uniqueId val="{0000000A-9456-420C-A880-A78147DCB50E}"/>
              </c:ext>
            </c:extLst>
          </c:dPt>
          <c:dPt>
            <c:idx val="2"/>
            <c:invertIfNegative val="0"/>
            <c:bubble3D val="0"/>
            <c:spPr>
              <a:solidFill>
                <a:srgbClr val="007E39"/>
              </a:solidFill>
            </c:spPr>
            <c:extLst>
              <c:ext xmlns:c16="http://schemas.microsoft.com/office/drawing/2014/chart" uri="{C3380CC4-5D6E-409C-BE32-E72D297353CC}">
                <c16:uniqueId val="{0000000C-9456-420C-A880-A78147DCB50E}"/>
              </c:ext>
            </c:extLst>
          </c:dPt>
          <c:dLbls>
            <c:dLbl>
              <c:idx val="0"/>
              <c:layout>
                <c:manualLayout>
                  <c:x val="1.3157525311918823E-3"/>
                  <c:y val="1.6625095201578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56-420C-A880-A78147DCB50E}"/>
                </c:ext>
              </c:extLst>
            </c:dLbl>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Sheet1!$C$2:$C$4</c:f>
              <c:numCache>
                <c:formatCode>General</c:formatCode>
                <c:ptCount val="3"/>
                <c:pt idx="0">
                  <c:v>84.6</c:v>
                </c:pt>
                <c:pt idx="1">
                  <c:v>75</c:v>
                </c:pt>
                <c:pt idx="2">
                  <c:v>63.6</c:v>
                </c:pt>
              </c:numCache>
            </c:numRef>
          </c:val>
          <c:extLst>
            <c:ext xmlns:c16="http://schemas.microsoft.com/office/drawing/2014/chart" uri="{C3380CC4-5D6E-409C-BE32-E72D297353CC}">
              <c16:uniqueId val="{0000000D-9456-420C-A880-A78147DCB50E}"/>
            </c:ext>
          </c:extLst>
        </c:ser>
        <c:ser>
          <c:idx val="2"/>
          <c:order val="2"/>
          <c:tx>
            <c:strRef>
              <c:f>Sheet1!$D$1</c:f>
              <c:strCache>
                <c:ptCount val="1"/>
                <c:pt idx="0">
                  <c:v>IHC 2+</c:v>
                </c:pt>
              </c:strCache>
            </c:strRef>
          </c:tx>
          <c:spPr>
            <a:solidFill>
              <a:srgbClr val="92D050"/>
            </a:solidFill>
          </c:spPr>
          <c:invertIfNegative val="0"/>
          <c:dPt>
            <c:idx val="1"/>
            <c:invertIfNegative val="0"/>
            <c:bubble3D val="0"/>
            <c:spPr>
              <a:solidFill>
                <a:srgbClr val="99FF99"/>
              </a:solidFill>
            </c:spPr>
            <c:extLst>
              <c:ext xmlns:c16="http://schemas.microsoft.com/office/drawing/2014/chart" uri="{C3380CC4-5D6E-409C-BE32-E72D297353CC}">
                <c16:uniqueId val="{0000000F-9456-420C-A880-A78147DCB50E}"/>
              </c:ext>
            </c:extLst>
          </c:dPt>
          <c:dPt>
            <c:idx val="2"/>
            <c:invertIfNegative val="0"/>
            <c:bubble3D val="0"/>
            <c:spPr>
              <a:solidFill>
                <a:srgbClr val="00B050"/>
              </a:solidFill>
            </c:spPr>
            <c:extLst>
              <c:ext xmlns:c16="http://schemas.microsoft.com/office/drawing/2014/chart" uri="{C3380CC4-5D6E-409C-BE32-E72D297353CC}">
                <c16:uniqueId val="{00000011-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Sheet1!$D$2:$D$4</c:f>
              <c:numCache>
                <c:formatCode>General</c:formatCode>
                <c:ptCount val="3"/>
                <c:pt idx="0">
                  <c:v>47.1</c:v>
                </c:pt>
                <c:pt idx="1">
                  <c:v>40</c:v>
                </c:pt>
                <c:pt idx="2">
                  <c:v>36.799999999999997</c:v>
                </c:pt>
              </c:numCache>
            </c:numRef>
          </c:val>
          <c:extLst>
            <c:ext xmlns:c16="http://schemas.microsoft.com/office/drawing/2014/chart" uri="{C3380CC4-5D6E-409C-BE32-E72D297353CC}">
              <c16:uniqueId val="{00000012-9456-420C-A880-A78147DCB50E}"/>
            </c:ext>
          </c:extLst>
        </c:ser>
        <c:ser>
          <c:idx val="3"/>
          <c:order val="3"/>
          <c:tx>
            <c:strRef>
              <c:f>Sheet1!$E$1</c:f>
              <c:strCache>
                <c:ptCount val="1"/>
                <c:pt idx="0">
                  <c:v>IHC 1+</c:v>
                </c:pt>
              </c:strCache>
            </c:strRef>
          </c:tx>
          <c:invertIfNegative val="0"/>
          <c:dPt>
            <c:idx val="0"/>
            <c:invertIfNegative val="0"/>
            <c:bubble3D val="0"/>
            <c:spPr>
              <a:solidFill>
                <a:srgbClr val="B0DD7F"/>
              </a:solidFill>
            </c:spPr>
            <c:extLst>
              <c:ext xmlns:c16="http://schemas.microsoft.com/office/drawing/2014/chart" uri="{C3380CC4-5D6E-409C-BE32-E72D297353CC}">
                <c16:uniqueId val="{00000014-9456-420C-A880-A78147DCB50E}"/>
              </c:ext>
            </c:extLst>
          </c:dPt>
          <c:dPt>
            <c:idx val="1"/>
            <c:invertIfNegative val="0"/>
            <c:bubble3D val="0"/>
            <c:spPr>
              <a:solidFill>
                <a:srgbClr val="C1FFC1"/>
              </a:solidFill>
            </c:spPr>
            <c:extLst>
              <c:ext xmlns:c16="http://schemas.microsoft.com/office/drawing/2014/chart" uri="{C3380CC4-5D6E-409C-BE32-E72D297353CC}">
                <c16:uniqueId val="{00000016-9456-420C-A880-A78147DCB50E}"/>
              </c:ext>
            </c:extLst>
          </c:dPt>
          <c:dPt>
            <c:idx val="2"/>
            <c:invertIfNegative val="0"/>
            <c:bubble3D val="0"/>
            <c:spPr>
              <a:solidFill>
                <a:srgbClr val="01FF74"/>
              </a:solidFill>
            </c:spPr>
            <c:extLst>
              <c:ext xmlns:c16="http://schemas.microsoft.com/office/drawing/2014/chart" uri="{C3380CC4-5D6E-409C-BE32-E72D297353CC}">
                <c16:uniqueId val="{00000018-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Sheet1!$E$2:$E$4</c:f>
              <c:numCache>
                <c:formatCode>General</c:formatCode>
                <c:ptCount val="3"/>
                <c:pt idx="0">
                  <c:v>25</c:v>
                </c:pt>
                <c:pt idx="1">
                  <c:v>50</c:v>
                </c:pt>
                <c:pt idx="2">
                  <c:v>20</c:v>
                </c:pt>
              </c:numCache>
            </c:numRef>
          </c:val>
          <c:extLst>
            <c:ext xmlns:c16="http://schemas.microsoft.com/office/drawing/2014/chart" uri="{C3380CC4-5D6E-409C-BE32-E72D297353CC}">
              <c16:uniqueId val="{00000019-9456-420C-A880-A78147DCB50E}"/>
            </c:ext>
          </c:extLst>
        </c:ser>
        <c:ser>
          <c:idx val="4"/>
          <c:order val="4"/>
          <c:tx>
            <c:strRef>
              <c:f>Sheet1!$F$1</c:f>
              <c:strCache>
                <c:ptCount val="1"/>
                <c:pt idx="0">
                  <c:v>IHC 0</c:v>
                </c:pt>
              </c:strCache>
            </c:strRef>
          </c:tx>
          <c:invertIfNegative val="0"/>
          <c:dPt>
            <c:idx val="0"/>
            <c:invertIfNegative val="0"/>
            <c:bubble3D val="0"/>
            <c:spPr>
              <a:solidFill>
                <a:srgbClr val="CEEAB0"/>
              </a:solidFill>
            </c:spPr>
            <c:extLst>
              <c:ext xmlns:c16="http://schemas.microsoft.com/office/drawing/2014/chart" uri="{C3380CC4-5D6E-409C-BE32-E72D297353CC}">
                <c16:uniqueId val="{0000001B-9456-420C-A880-A78147DCB50E}"/>
              </c:ext>
            </c:extLst>
          </c:dPt>
          <c:dPt>
            <c:idx val="1"/>
            <c:invertIfNegative val="0"/>
            <c:bubble3D val="0"/>
            <c:spPr>
              <a:solidFill>
                <a:srgbClr val="E7FFE7"/>
              </a:solidFill>
            </c:spPr>
            <c:extLst>
              <c:ext xmlns:c16="http://schemas.microsoft.com/office/drawing/2014/chart" uri="{C3380CC4-5D6E-409C-BE32-E72D297353CC}">
                <c16:uniqueId val="{0000001D-9456-420C-A880-A78147DCB50E}"/>
              </c:ext>
            </c:extLst>
          </c:dPt>
          <c:dPt>
            <c:idx val="2"/>
            <c:invertIfNegative val="0"/>
            <c:bubble3D val="0"/>
            <c:spPr>
              <a:solidFill>
                <a:srgbClr val="85FFBC"/>
              </a:solidFill>
            </c:spPr>
            <c:extLst>
              <c:ext xmlns:c16="http://schemas.microsoft.com/office/drawing/2014/chart" uri="{C3380CC4-5D6E-409C-BE32-E72D297353CC}">
                <c16:uniqueId val="{0000001F-9456-420C-A880-A78147DCB50E}"/>
              </c:ext>
            </c:extLst>
          </c:dPt>
          <c:dLbls>
            <c:numFmt formatCode="#,##0.0" sourceLinked="0"/>
            <c:spPr>
              <a:noFill/>
              <a:ln>
                <a:noFill/>
              </a:ln>
              <a:effectLst/>
            </c:spPr>
            <c:txPr>
              <a:bodyPr/>
              <a:lstStyle/>
              <a:p>
                <a:pPr>
                  <a:defRPr sz="1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Endometrial</c:v>
                </c:pt>
                <c:pt idx="1">
                  <c:v>Ovarian</c:v>
                </c:pt>
                <c:pt idx="2">
                  <c:v>Cervical</c:v>
                </c:pt>
              </c:strCache>
            </c:strRef>
          </c:cat>
          <c:val>
            <c:numRef>
              <c:f>Sheet1!$F$2:$F$4</c:f>
              <c:numCache>
                <c:formatCode>General</c:formatCode>
                <c:ptCount val="3"/>
                <c:pt idx="0">
                  <c:v>60</c:v>
                </c:pt>
                <c:pt idx="1">
                  <c:v>50</c:v>
                </c:pt>
                <c:pt idx="2">
                  <c:v>60</c:v>
                </c:pt>
              </c:numCache>
            </c:numRef>
          </c:val>
          <c:extLst>
            <c:ext xmlns:c16="http://schemas.microsoft.com/office/drawing/2014/chart" uri="{C3380CC4-5D6E-409C-BE32-E72D297353CC}">
              <c16:uniqueId val="{00000020-9456-420C-A880-A78147DCB50E}"/>
            </c:ext>
          </c:extLst>
        </c:ser>
        <c:ser>
          <c:idx val="5"/>
          <c:order val="5"/>
          <c:tx>
            <c:strRef>
              <c:f>Sheet1!$G$1</c:f>
              <c:strCache>
                <c:ptCount val="1"/>
                <c:pt idx="0">
                  <c:v>IHC Unknown</c:v>
                </c:pt>
              </c:strCache>
            </c:strRef>
          </c:tx>
          <c:invertIfNegative val="0"/>
          <c:cat>
            <c:strRef>
              <c:f>Sheet1!$A$2:$A$4</c:f>
              <c:strCache>
                <c:ptCount val="3"/>
                <c:pt idx="0">
                  <c:v>Endometrial</c:v>
                </c:pt>
                <c:pt idx="1">
                  <c:v>Ovarian</c:v>
                </c:pt>
                <c:pt idx="2">
                  <c:v>Cervical</c:v>
                </c:pt>
              </c:strCache>
            </c:strRef>
          </c:cat>
          <c:val>
            <c:numRef>
              <c:f>Sheet1!$G$2:$G$4</c:f>
              <c:numCache>
                <c:formatCode>General</c:formatCode>
                <c:ptCount val="3"/>
              </c:numCache>
            </c:numRef>
          </c:val>
          <c:extLst>
            <c:ext xmlns:c16="http://schemas.microsoft.com/office/drawing/2014/chart" uri="{C3380CC4-5D6E-409C-BE32-E72D297353CC}">
              <c16:uniqueId val="{00000021-9456-420C-A880-A78147DCB50E}"/>
            </c:ext>
          </c:extLst>
        </c:ser>
        <c:dLbls>
          <c:showLegendKey val="0"/>
          <c:showVal val="0"/>
          <c:showCatName val="0"/>
          <c:showSerName val="0"/>
          <c:showPercent val="0"/>
          <c:showBubbleSize val="0"/>
        </c:dLbls>
        <c:gapWidth val="80"/>
        <c:overlap val="-11"/>
        <c:axId val="358221312"/>
        <c:axId val="358222848"/>
      </c:barChart>
      <c:catAx>
        <c:axId val="358221312"/>
        <c:scaling>
          <c:orientation val="minMax"/>
        </c:scaling>
        <c:delete val="0"/>
        <c:axPos val="b"/>
        <c:numFmt formatCode="General" sourceLinked="0"/>
        <c:majorTickMark val="none"/>
        <c:minorTickMark val="none"/>
        <c:tickLblPos val="none"/>
        <c:spPr>
          <a:ln w="38100">
            <a:solidFill>
              <a:schemeClr val="bg1"/>
            </a:solidFill>
          </a:ln>
        </c:spPr>
        <c:txPr>
          <a:bodyPr/>
          <a:lstStyle/>
          <a:p>
            <a:pPr>
              <a:defRPr sz="2000" b="1">
                <a:solidFill>
                  <a:schemeClr val="bg1"/>
                </a:solidFill>
              </a:defRPr>
            </a:pPr>
            <a:endParaRPr lang="en-US"/>
          </a:p>
        </c:txPr>
        <c:crossAx val="358222848"/>
        <c:crosses val="autoZero"/>
        <c:auto val="1"/>
        <c:lblAlgn val="ctr"/>
        <c:lblOffset val="100"/>
        <c:noMultiLvlLbl val="0"/>
      </c:catAx>
      <c:valAx>
        <c:axId val="358222848"/>
        <c:scaling>
          <c:orientation val="minMax"/>
          <c:max val="100"/>
        </c:scaling>
        <c:delete val="0"/>
        <c:axPos val="l"/>
        <c:numFmt formatCode="General" sourceLinked="1"/>
        <c:majorTickMark val="out"/>
        <c:minorTickMark val="none"/>
        <c:tickLblPos val="nextTo"/>
        <c:spPr>
          <a:ln w="38100">
            <a:solidFill>
              <a:schemeClr val="bg1"/>
            </a:solidFill>
          </a:ln>
        </c:spPr>
        <c:txPr>
          <a:bodyPr/>
          <a:lstStyle/>
          <a:p>
            <a:pPr>
              <a:defRPr sz="2400" b="1">
                <a:solidFill>
                  <a:schemeClr val="tx1"/>
                </a:solidFill>
              </a:defRPr>
            </a:pPr>
            <a:endParaRPr lang="en-US"/>
          </a:p>
        </c:txPr>
        <c:crossAx val="358221312"/>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or 2</c:v>
                </c:pt>
              </c:strCache>
            </c:strRef>
          </c:tx>
          <c:spPr>
            <a:solidFill>
              <a:schemeClr val="bg2"/>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1-DFCB-A44D-BFFA-8FDBF9FECA3A}"/>
              </c:ext>
            </c:extLst>
          </c:dPt>
          <c:cat>
            <c:strRef>
              <c:f>Sheet1!$A$2</c:f>
              <c:strCache>
                <c:ptCount val="1"/>
                <c:pt idx="0">
                  <c:v>Prior line of therapy (%)</c:v>
                </c:pt>
              </c:strCache>
            </c:strRef>
          </c:cat>
          <c:val>
            <c:numRef>
              <c:f>Sheet1!$B$2</c:f>
              <c:numCache>
                <c:formatCode>0.00%</c:formatCode>
                <c:ptCount val="1"/>
                <c:pt idx="0">
                  <c:v>0.55100000000000005</c:v>
                </c:pt>
              </c:numCache>
            </c:numRef>
          </c:val>
          <c:extLst>
            <c:ext xmlns:c16="http://schemas.microsoft.com/office/drawing/2014/chart" uri="{C3380CC4-5D6E-409C-BE32-E72D297353CC}">
              <c16:uniqueId val="{00000002-DFCB-A44D-BFFA-8FDBF9FECA3A}"/>
            </c:ext>
          </c:extLst>
        </c:ser>
        <c:ser>
          <c:idx val="1"/>
          <c:order val="1"/>
          <c:tx>
            <c:strRef>
              <c:f>Sheet1!$C$1</c:f>
              <c:strCache>
                <c:ptCount val="1"/>
                <c:pt idx="0">
                  <c:v>3</c:v>
                </c:pt>
              </c:strCache>
            </c:strRef>
          </c:tx>
          <c:spPr>
            <a:solidFill>
              <a:schemeClr val="bg2">
                <a:lumMod val="75000"/>
              </a:schemeClr>
            </a:solidFill>
            <a:ln>
              <a:noFill/>
            </a:ln>
            <a:effectLst/>
          </c:spPr>
          <c:invertIfNegative val="0"/>
          <c:cat>
            <c:strRef>
              <c:f>Sheet1!$A$2</c:f>
              <c:strCache>
                <c:ptCount val="1"/>
                <c:pt idx="0">
                  <c:v>Prior line of therapy (%)</c:v>
                </c:pt>
              </c:strCache>
            </c:strRef>
          </c:cat>
          <c:val>
            <c:numRef>
              <c:f>Sheet1!$C$2</c:f>
              <c:numCache>
                <c:formatCode>0.00%</c:formatCode>
                <c:ptCount val="1"/>
                <c:pt idx="0">
                  <c:v>0.501</c:v>
                </c:pt>
              </c:numCache>
            </c:numRef>
          </c:val>
          <c:extLst>
            <c:ext xmlns:c16="http://schemas.microsoft.com/office/drawing/2014/chart" uri="{C3380CC4-5D6E-409C-BE32-E72D297353CC}">
              <c16:uniqueId val="{00000003-DFCB-A44D-BFFA-8FDBF9FECA3A}"/>
            </c:ext>
          </c:extLst>
        </c:ser>
        <c:ser>
          <c:idx val="2"/>
          <c:order val="2"/>
          <c:tx>
            <c:strRef>
              <c:f>Sheet1!$D$1</c:f>
              <c:strCache>
                <c:ptCount val="1"/>
                <c:pt idx="0">
                  <c:v>≥4</c:v>
                </c:pt>
              </c:strCache>
            </c:strRef>
          </c:tx>
          <c:spPr>
            <a:solidFill>
              <a:schemeClr val="bg2">
                <a:lumMod val="75000"/>
              </a:schemeClr>
            </a:solidFill>
            <a:ln>
              <a:noFill/>
            </a:ln>
            <a:effectLst/>
          </c:spPr>
          <c:invertIfNegative val="0"/>
          <c:cat>
            <c:strRef>
              <c:f>Sheet1!$A$2</c:f>
              <c:strCache>
                <c:ptCount val="1"/>
                <c:pt idx="0">
                  <c:v>Prior line of therapy (%)</c:v>
                </c:pt>
              </c:strCache>
            </c:strRef>
          </c:cat>
          <c:val>
            <c:numRef>
              <c:f>Sheet1!$D$2</c:f>
              <c:numCache>
                <c:formatCode>0.00%</c:formatCode>
                <c:ptCount val="1"/>
                <c:pt idx="0">
                  <c:v>0.33300000000000002</c:v>
                </c:pt>
              </c:numCache>
            </c:numRef>
          </c:val>
          <c:extLst>
            <c:ext xmlns:c16="http://schemas.microsoft.com/office/drawing/2014/chart" uri="{C3380CC4-5D6E-409C-BE32-E72D297353CC}">
              <c16:uniqueId val="{00000004-DFCB-A44D-BFFA-8FDBF9FECA3A}"/>
            </c:ext>
          </c:extLst>
        </c:ser>
        <c:dLbls>
          <c:showLegendKey val="0"/>
          <c:showVal val="0"/>
          <c:showCatName val="0"/>
          <c:showSerName val="0"/>
          <c:showPercent val="0"/>
          <c:showBubbleSize val="0"/>
        </c:dLbls>
        <c:gapWidth val="162"/>
        <c:overlap val="-43"/>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Column2</c:v>
                </c:pt>
              </c:strCache>
            </c:strRef>
          </c:tx>
          <c:spPr>
            <a:solidFill>
              <a:schemeClr val="accent2"/>
            </a:solidFill>
            <a:ln>
              <a:noFill/>
            </a:ln>
            <a:effectLst/>
          </c:spPr>
          <c:invertIfNegative val="0"/>
          <c:cat>
            <c:strRef>
              <c:f>Sheet1!$A$2</c:f>
              <c:strCache>
                <c:ptCount val="1"/>
                <c:pt idx="0">
                  <c:v>Overall ORR</c:v>
                </c:pt>
              </c:strCache>
            </c:strRef>
          </c:cat>
          <c:val>
            <c:numRef>
              <c:f>Sheet1!$C$2</c:f>
              <c:numCache>
                <c:formatCode>0.00%</c:formatCode>
                <c:ptCount val="1"/>
              </c:numCache>
            </c:numRef>
          </c:val>
          <c:extLst>
            <c:ext xmlns:c16="http://schemas.microsoft.com/office/drawing/2014/chart" uri="{C3380CC4-5D6E-409C-BE32-E72D297353CC}">
              <c16:uniqueId val="{00000000-8F20-634C-A318-D4845CBD9AED}"/>
            </c:ext>
          </c:extLst>
        </c:ser>
        <c:ser>
          <c:idx val="2"/>
          <c:order val="1"/>
          <c:tx>
            <c:strRef>
              <c:f>Sheet1!$D$1</c:f>
              <c:strCache>
                <c:ptCount val="1"/>
                <c:pt idx="0">
                  <c:v>Column3</c:v>
                </c:pt>
              </c:strCache>
            </c:strRef>
          </c:tx>
          <c:spPr>
            <a:solidFill>
              <a:schemeClr val="accent3"/>
            </a:solidFill>
            <a:ln>
              <a:noFill/>
            </a:ln>
            <a:effectLst/>
          </c:spPr>
          <c:invertIfNegative val="0"/>
          <c:cat>
            <c:strRef>
              <c:f>Sheet1!$A$2</c:f>
              <c:strCache>
                <c:ptCount val="1"/>
                <c:pt idx="0">
                  <c:v>Overall ORR</c:v>
                </c:pt>
              </c:strCache>
            </c:strRef>
          </c:cat>
          <c:val>
            <c:numRef>
              <c:f>Sheet1!$D$2</c:f>
              <c:numCache>
                <c:formatCode>0.00%</c:formatCode>
                <c:ptCount val="1"/>
              </c:numCache>
            </c:numRef>
          </c:val>
          <c:extLst>
            <c:ext xmlns:c16="http://schemas.microsoft.com/office/drawing/2014/chart" uri="{C3380CC4-5D6E-409C-BE32-E72D297353CC}">
              <c16:uniqueId val="{00000001-8F20-634C-A318-D4845CBD9AED}"/>
            </c:ext>
          </c:extLst>
        </c:ser>
        <c:dLbls>
          <c:showLegendKey val="0"/>
          <c:showVal val="0"/>
          <c:showCatName val="0"/>
          <c:showSerName val="0"/>
          <c:showPercent val="0"/>
          <c:showBubbleSize val="0"/>
        </c:dLbls>
        <c:gapWidth val="19"/>
        <c:overlap val="-50"/>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Narrow" panose="020B0606020202030204" pitchFamily="34" charset="0"/>
                <a:ea typeface="+mn-ea"/>
                <a:cs typeface="+mn-cs"/>
              </a:defRPr>
            </a:pPr>
            <a:endParaRPr lang="en-US"/>
          </a:p>
        </c:txPr>
        <c:crossAx val="792537039"/>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Positive</c:v>
                </c:pt>
              </c:strCache>
            </c:strRef>
          </c:tx>
          <c:spPr>
            <a:solidFill>
              <a:schemeClr val="tx2">
                <a:lumMod val="50000"/>
              </a:schemeClr>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F35E-7741-965F-F5C1E8FFC002}"/>
              </c:ext>
            </c:extLst>
          </c:dPt>
          <c:cat>
            <c:strRef>
              <c:f>Sheet1!$A$2</c:f>
              <c:strCache>
                <c:ptCount val="1"/>
                <c:pt idx="0">
                  <c:v>BRCA Mutations</c:v>
                </c:pt>
              </c:strCache>
            </c:strRef>
          </c:cat>
          <c:val>
            <c:numRef>
              <c:f>Sheet1!$B$2</c:f>
              <c:numCache>
                <c:formatCode>0.00%</c:formatCode>
                <c:ptCount val="1"/>
                <c:pt idx="0">
                  <c:v>0.72699999999999998</c:v>
                </c:pt>
              </c:numCache>
            </c:numRef>
          </c:val>
          <c:extLst>
            <c:ext xmlns:c16="http://schemas.microsoft.com/office/drawing/2014/chart" uri="{C3380CC4-5D6E-409C-BE32-E72D297353CC}">
              <c16:uniqueId val="{00000002-F35E-7741-965F-F5C1E8FFC002}"/>
            </c:ext>
          </c:extLst>
        </c:ser>
        <c:ser>
          <c:idx val="1"/>
          <c:order val="1"/>
          <c:tx>
            <c:strRef>
              <c:f>Sheet1!$C$1</c:f>
              <c:strCache>
                <c:ptCount val="1"/>
                <c:pt idx="0">
                  <c:v>Negative/Unknown</c:v>
                </c:pt>
              </c:strCache>
            </c:strRef>
          </c:tx>
          <c:spPr>
            <a:solidFill>
              <a:schemeClr val="tx1">
                <a:lumMod val="50000"/>
                <a:lumOff val="50000"/>
              </a:schemeClr>
            </a:solidFill>
            <a:ln>
              <a:noFill/>
            </a:ln>
            <a:effectLst/>
          </c:spPr>
          <c:invertIfNegative val="0"/>
          <c:cat>
            <c:strRef>
              <c:f>Sheet1!$A$2</c:f>
              <c:strCache>
                <c:ptCount val="1"/>
                <c:pt idx="0">
                  <c:v>BRCA Mutations</c:v>
                </c:pt>
              </c:strCache>
            </c:strRef>
          </c:cat>
          <c:val>
            <c:numRef>
              <c:f>Sheet1!$C$2</c:f>
              <c:numCache>
                <c:formatCode>0.00%</c:formatCode>
                <c:ptCount val="1"/>
                <c:pt idx="0">
                  <c:v>0.439</c:v>
                </c:pt>
              </c:numCache>
            </c:numRef>
          </c:val>
          <c:extLst>
            <c:ext xmlns:c16="http://schemas.microsoft.com/office/drawing/2014/chart" uri="{C3380CC4-5D6E-409C-BE32-E72D297353CC}">
              <c16:uniqueId val="{00000003-F35E-7741-965F-F5C1E8FFC002}"/>
            </c:ext>
          </c:extLst>
        </c:ser>
        <c:dLbls>
          <c:showLegendKey val="0"/>
          <c:showVal val="0"/>
          <c:showCatName val="0"/>
          <c:showSerName val="0"/>
          <c:showPercent val="0"/>
          <c:showBubbleSize val="0"/>
        </c:dLbls>
        <c:gapWidth val="90"/>
        <c:overlap val="-39"/>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c:v>
                </c:pt>
              </c:strCache>
            </c:strRef>
          </c:tx>
          <c:spPr>
            <a:solidFill>
              <a:schemeClr val="accent1"/>
            </a:solidFill>
            <a:ln>
              <a:noFill/>
            </a:ln>
            <a:effectLst/>
          </c:spPr>
          <c:invertIfNegative val="0"/>
          <c:cat>
            <c:strRef>
              <c:f>Sheet1!$A$2</c:f>
              <c:strCache>
                <c:ptCount val="1"/>
                <c:pt idx="0">
                  <c:v>Exposure to PARPis</c:v>
                </c:pt>
              </c:strCache>
            </c:strRef>
          </c:cat>
          <c:val>
            <c:numRef>
              <c:f>Sheet1!$B$2</c:f>
              <c:numCache>
                <c:formatCode>0.0%</c:formatCode>
                <c:ptCount val="1"/>
                <c:pt idx="0">
                  <c:v>0.75</c:v>
                </c:pt>
              </c:numCache>
            </c:numRef>
          </c:val>
          <c:extLst>
            <c:ext xmlns:c16="http://schemas.microsoft.com/office/drawing/2014/chart" uri="{C3380CC4-5D6E-409C-BE32-E72D297353CC}">
              <c16:uniqueId val="{00000000-EEAC-0B45-BB4B-20C704DE28E6}"/>
            </c:ext>
          </c:extLst>
        </c:ser>
        <c:ser>
          <c:idx val="1"/>
          <c:order val="1"/>
          <c:tx>
            <c:strRef>
              <c:f>Sheet1!$C$1</c:f>
              <c:strCache>
                <c:ptCount val="1"/>
                <c:pt idx="0">
                  <c:v>Yes</c:v>
                </c:pt>
              </c:strCache>
            </c:strRef>
          </c:tx>
          <c:spPr>
            <a:solidFill>
              <a:schemeClr val="accent1"/>
            </a:solidFill>
            <a:ln>
              <a:noFill/>
            </a:ln>
            <a:effectLst/>
          </c:spPr>
          <c:invertIfNegative val="0"/>
          <c:cat>
            <c:strRef>
              <c:f>Sheet1!$A$2</c:f>
              <c:strCache>
                <c:ptCount val="1"/>
                <c:pt idx="0">
                  <c:v>Exposure to PARPis</c:v>
                </c:pt>
              </c:strCache>
            </c:strRef>
          </c:cat>
          <c:val>
            <c:numRef>
              <c:f>Sheet1!$C$2</c:f>
              <c:numCache>
                <c:formatCode>0.0%</c:formatCode>
                <c:ptCount val="1"/>
                <c:pt idx="0">
                  <c:v>0.46899999999999997</c:v>
                </c:pt>
              </c:numCache>
            </c:numRef>
          </c:val>
          <c:extLst>
            <c:ext xmlns:c16="http://schemas.microsoft.com/office/drawing/2014/chart" uri="{C3380CC4-5D6E-409C-BE32-E72D297353CC}">
              <c16:uniqueId val="{00000001-EEAC-0B45-BB4B-20C704DE28E6}"/>
            </c:ext>
          </c:extLst>
        </c:ser>
        <c:ser>
          <c:idx val="2"/>
          <c:order val="2"/>
          <c:tx>
            <c:strRef>
              <c:f>Sheet1!$D$1</c:f>
              <c:strCache>
                <c:ptCount val="1"/>
                <c:pt idx="0">
                  <c:v>Yes - Progression on PARPib</c:v>
                </c:pt>
              </c:strCache>
            </c:strRef>
          </c:tx>
          <c:spPr>
            <a:solidFill>
              <a:schemeClr val="accent1"/>
            </a:solidFill>
            <a:ln>
              <a:noFill/>
            </a:ln>
            <a:effectLst/>
          </c:spPr>
          <c:invertIfNegative val="0"/>
          <c:cat>
            <c:strRef>
              <c:f>Sheet1!$A$2</c:f>
              <c:strCache>
                <c:ptCount val="1"/>
                <c:pt idx="0">
                  <c:v>Exposure to PARPis</c:v>
                </c:pt>
              </c:strCache>
            </c:strRef>
          </c:cat>
          <c:val>
            <c:numRef>
              <c:f>Sheet1!$D$2</c:f>
              <c:numCache>
                <c:formatCode>0.0%</c:formatCode>
                <c:ptCount val="1"/>
                <c:pt idx="0">
                  <c:v>0.45800000000000002</c:v>
                </c:pt>
              </c:numCache>
            </c:numRef>
          </c:val>
          <c:extLst>
            <c:ext xmlns:c16="http://schemas.microsoft.com/office/drawing/2014/chart" uri="{C3380CC4-5D6E-409C-BE32-E72D297353CC}">
              <c16:uniqueId val="{00000002-EEAC-0B45-BB4B-20C704DE28E6}"/>
            </c:ext>
          </c:extLst>
        </c:ser>
        <c:ser>
          <c:idx val="3"/>
          <c:order val="3"/>
          <c:tx>
            <c:strRef>
              <c:f>Sheet1!$E$1</c:f>
              <c:strCache>
                <c:ptCount val="1"/>
                <c:pt idx="0">
                  <c:v>Yes - Without progression on PARPi</c:v>
                </c:pt>
              </c:strCache>
            </c:strRef>
          </c:tx>
          <c:spPr>
            <a:solidFill>
              <a:schemeClr val="accent1"/>
            </a:solidFill>
            <a:ln>
              <a:noFill/>
            </a:ln>
            <a:effectLst/>
          </c:spPr>
          <c:invertIfNegative val="0"/>
          <c:cat>
            <c:strRef>
              <c:f>Sheet1!$A$2</c:f>
              <c:strCache>
                <c:ptCount val="1"/>
                <c:pt idx="0">
                  <c:v>Exposure to PARPis</c:v>
                </c:pt>
              </c:strCache>
            </c:strRef>
          </c:cat>
          <c:val>
            <c:numRef>
              <c:f>Sheet1!$E$2</c:f>
              <c:numCache>
                <c:formatCode>0.0%</c:formatCode>
                <c:ptCount val="1"/>
                <c:pt idx="0">
                  <c:v>0.6</c:v>
                </c:pt>
              </c:numCache>
            </c:numRef>
          </c:val>
          <c:extLst>
            <c:ext xmlns:c16="http://schemas.microsoft.com/office/drawing/2014/chart" uri="{C3380CC4-5D6E-409C-BE32-E72D297353CC}">
              <c16:uniqueId val="{00000003-EEAC-0B45-BB4B-20C704DE28E6}"/>
            </c:ext>
          </c:extLst>
        </c:ser>
        <c:dLbls>
          <c:showLegendKey val="0"/>
          <c:showVal val="0"/>
          <c:showCatName val="0"/>
          <c:showSerName val="0"/>
          <c:showPercent val="0"/>
          <c:showBubbleSize val="0"/>
        </c:dLbls>
        <c:gapWidth val="87"/>
        <c:overlap val="-39"/>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c:v>
                </c:pt>
              </c:strCache>
            </c:strRef>
          </c:tx>
          <c:spPr>
            <a:solidFill>
              <a:schemeClr val="accent2"/>
            </a:solidFill>
            <a:ln>
              <a:noFill/>
            </a:ln>
            <a:effectLst/>
          </c:spPr>
          <c:invertIfNegative val="0"/>
          <c:cat>
            <c:strRef>
              <c:f>Sheet1!$A$2</c:f>
              <c:strCache>
                <c:ptCount val="1"/>
                <c:pt idx="0">
                  <c:v>Exposure to PARPis</c:v>
                </c:pt>
              </c:strCache>
            </c:strRef>
          </c:cat>
          <c:val>
            <c:numRef>
              <c:f>Sheet1!$B$2</c:f>
              <c:numCache>
                <c:formatCode>0.0%</c:formatCode>
                <c:ptCount val="1"/>
                <c:pt idx="0">
                  <c:v>0.57099999999999995</c:v>
                </c:pt>
              </c:numCache>
            </c:numRef>
          </c:val>
          <c:extLst>
            <c:ext xmlns:c16="http://schemas.microsoft.com/office/drawing/2014/chart" uri="{C3380CC4-5D6E-409C-BE32-E72D297353CC}">
              <c16:uniqueId val="{00000000-B836-334E-BB5B-010C12F79A85}"/>
            </c:ext>
          </c:extLst>
        </c:ser>
        <c:ser>
          <c:idx val="1"/>
          <c:order val="1"/>
          <c:tx>
            <c:strRef>
              <c:f>Sheet1!$C$1</c:f>
              <c:strCache>
                <c:ptCount val="1"/>
                <c:pt idx="0">
                  <c:v>Yes</c:v>
                </c:pt>
              </c:strCache>
            </c:strRef>
          </c:tx>
          <c:spPr>
            <a:solidFill>
              <a:schemeClr val="accent2"/>
            </a:solidFill>
            <a:ln>
              <a:noFill/>
            </a:ln>
            <a:effectLst/>
          </c:spPr>
          <c:invertIfNegative val="0"/>
          <c:cat>
            <c:strRef>
              <c:f>Sheet1!$A$2</c:f>
              <c:strCache>
                <c:ptCount val="1"/>
                <c:pt idx="0">
                  <c:v>Exposure to PARPis</c:v>
                </c:pt>
              </c:strCache>
            </c:strRef>
          </c:cat>
          <c:val>
            <c:numRef>
              <c:f>Sheet1!$C$2</c:f>
              <c:numCache>
                <c:formatCode>0.0%</c:formatCode>
                <c:ptCount val="1"/>
                <c:pt idx="0">
                  <c:v>0.49</c:v>
                </c:pt>
              </c:numCache>
            </c:numRef>
          </c:val>
          <c:extLst>
            <c:ext xmlns:c16="http://schemas.microsoft.com/office/drawing/2014/chart" uri="{C3380CC4-5D6E-409C-BE32-E72D297353CC}">
              <c16:uniqueId val="{00000001-B836-334E-BB5B-010C12F79A85}"/>
            </c:ext>
          </c:extLst>
        </c:ser>
        <c:dLbls>
          <c:showLegendKey val="0"/>
          <c:showVal val="0"/>
          <c:showCatName val="0"/>
          <c:showSerName val="0"/>
          <c:showPercent val="0"/>
          <c:showBubbleSize val="0"/>
        </c:dLbls>
        <c:gapWidth val="91"/>
        <c:overlap val="-40"/>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Yes</c:v>
                </c:pt>
              </c:strCache>
            </c:strRef>
          </c:tx>
          <c:spPr>
            <a:solidFill>
              <a:schemeClr val="accent4"/>
            </a:solidFill>
            <a:ln>
              <a:noFill/>
            </a:ln>
            <a:effectLst/>
          </c:spPr>
          <c:invertIfNegative val="0"/>
          <c:dPt>
            <c:idx val="0"/>
            <c:invertIfNegative val="0"/>
            <c:bubble3D val="0"/>
            <c:spPr>
              <a:solidFill>
                <a:srgbClr val="5F5D8E"/>
              </a:solidFill>
              <a:ln>
                <a:noFill/>
              </a:ln>
              <a:effectLst/>
            </c:spPr>
            <c:extLst>
              <c:ext xmlns:c16="http://schemas.microsoft.com/office/drawing/2014/chart" uri="{C3380CC4-5D6E-409C-BE32-E72D297353CC}">
                <c16:uniqueId val="{00000001-5BFA-8640-965D-A739FD2C3DAB}"/>
              </c:ext>
            </c:extLst>
          </c:dPt>
          <c:cat>
            <c:strRef>
              <c:f>Sheet1!$A$2</c:f>
              <c:strCache>
                <c:ptCount val="1"/>
                <c:pt idx="0">
                  <c:v>Exposure to both PARPis and BEV</c:v>
                </c:pt>
              </c:strCache>
            </c:strRef>
          </c:cat>
          <c:val>
            <c:numRef>
              <c:f>Sheet1!$B$2</c:f>
              <c:numCache>
                <c:formatCode>0.0%</c:formatCode>
                <c:ptCount val="1"/>
                <c:pt idx="0">
                  <c:v>0.439</c:v>
                </c:pt>
              </c:numCache>
            </c:numRef>
          </c:val>
          <c:extLst>
            <c:ext xmlns:c16="http://schemas.microsoft.com/office/drawing/2014/chart" uri="{C3380CC4-5D6E-409C-BE32-E72D297353CC}">
              <c16:uniqueId val="{00000002-5BFA-8640-965D-A739FD2C3DAB}"/>
            </c:ext>
          </c:extLst>
        </c:ser>
        <c:dLbls>
          <c:showLegendKey val="0"/>
          <c:showVal val="0"/>
          <c:showCatName val="0"/>
          <c:showSerName val="0"/>
          <c:showPercent val="0"/>
          <c:showBubbleSize val="0"/>
        </c:dLbls>
        <c:gapWidth val="269"/>
        <c:overlap val="-58"/>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≤12 months</c:v>
                </c:pt>
              </c:strCache>
            </c:strRef>
          </c:tx>
          <c:spPr>
            <a:solidFill>
              <a:schemeClr val="accent4"/>
            </a:solidFill>
            <a:ln>
              <a:noFill/>
            </a:ln>
            <a:effectLst/>
          </c:spPr>
          <c:invertIfNegative val="0"/>
          <c:cat>
            <c:strRef>
              <c:f>Sheet1!$A$2</c:f>
              <c:strCache>
                <c:ptCount val="1"/>
                <c:pt idx="0">
                  <c:v>Exposure to both PARPis and BEV</c:v>
                </c:pt>
              </c:strCache>
            </c:strRef>
          </c:cat>
          <c:val>
            <c:numRef>
              <c:f>Sheet1!$B$2</c:f>
              <c:numCache>
                <c:formatCode>0.0%</c:formatCode>
                <c:ptCount val="1"/>
                <c:pt idx="0">
                  <c:v>0.41899999999999998</c:v>
                </c:pt>
              </c:numCache>
            </c:numRef>
          </c:val>
          <c:extLst>
            <c:ext xmlns:c16="http://schemas.microsoft.com/office/drawing/2014/chart" uri="{C3380CC4-5D6E-409C-BE32-E72D297353CC}">
              <c16:uniqueId val="{00000000-D0AC-CE4D-95D3-18B4FABB90A6}"/>
            </c:ext>
          </c:extLst>
        </c:ser>
        <c:ser>
          <c:idx val="1"/>
          <c:order val="1"/>
          <c:tx>
            <c:strRef>
              <c:f>Sheet1!$C$1</c:f>
              <c:strCache>
                <c:ptCount val="1"/>
                <c:pt idx="0">
                  <c:v>&gt;12 months</c:v>
                </c:pt>
              </c:strCache>
            </c:strRef>
          </c:tx>
          <c:spPr>
            <a:solidFill>
              <a:schemeClr val="accent4"/>
            </a:solidFill>
            <a:ln>
              <a:noFill/>
            </a:ln>
            <a:effectLst/>
          </c:spPr>
          <c:invertIfNegative val="0"/>
          <c:cat>
            <c:strRef>
              <c:f>Sheet1!$A$2</c:f>
              <c:strCache>
                <c:ptCount val="1"/>
                <c:pt idx="0">
                  <c:v>Exposure to both PARPis and BEV</c:v>
                </c:pt>
              </c:strCache>
            </c:strRef>
          </c:cat>
          <c:val>
            <c:numRef>
              <c:f>Sheet1!$C$2</c:f>
              <c:numCache>
                <c:formatCode>0.0%</c:formatCode>
                <c:ptCount val="1"/>
                <c:pt idx="0">
                  <c:v>0.64700000000000002</c:v>
                </c:pt>
              </c:numCache>
            </c:numRef>
          </c:val>
          <c:extLst>
            <c:ext xmlns:c16="http://schemas.microsoft.com/office/drawing/2014/chart" uri="{C3380CC4-5D6E-409C-BE32-E72D297353CC}">
              <c16:uniqueId val="{00000001-D0AC-CE4D-95D3-18B4FABB90A6}"/>
            </c:ext>
          </c:extLst>
        </c:ser>
        <c:dLbls>
          <c:showLegendKey val="0"/>
          <c:showVal val="0"/>
          <c:showCatName val="0"/>
          <c:showSerName val="0"/>
          <c:showPercent val="0"/>
          <c:showBubbleSize val="0"/>
        </c:dLbls>
        <c:gapWidth val="92"/>
        <c:overlap val="-38"/>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7D1344-4D5A-4DFA-B77F-CD805B9BCDEF}" type="doc">
      <dgm:prSet loTypeId="urn:microsoft.com/office/officeart/2005/8/layout/venn1" loCatId="relationship" qsTypeId="urn:microsoft.com/office/officeart/2005/8/quickstyle/simple1" qsCatId="simple" csTypeId="urn:microsoft.com/office/officeart/2005/8/colors/accent1_2" csCatId="accent1" phldr="1"/>
      <dgm:spPr/>
    </dgm:pt>
    <dgm:pt modelId="{C9B3A0A3-A2BA-436B-825A-5A614FEA7A6B}">
      <dgm:prSet phldrT="[Text]"/>
      <dgm:spPr/>
      <dgm:t>
        <a:bodyPr/>
        <a:lstStyle/>
        <a:p>
          <a:r>
            <a:rPr lang="en-US" b="1" dirty="0">
              <a:latin typeface="Arial" panose="020B0604020202020204" pitchFamily="34" charset="0"/>
              <a:cs typeface="Arial" panose="020B0604020202020204" pitchFamily="34" charset="0"/>
            </a:rPr>
            <a:t>50/50 Risk for first degree relatives </a:t>
          </a:r>
        </a:p>
      </dgm:t>
    </dgm:pt>
    <dgm:pt modelId="{F4E1E124-6DAC-4F56-B87F-E5DE20AA55E3}" type="parTrans" cxnId="{2774984A-159A-42C2-916F-2D3ACFECA1B3}">
      <dgm:prSet/>
      <dgm:spPr/>
      <dgm:t>
        <a:bodyPr/>
        <a:lstStyle/>
        <a:p>
          <a:endParaRPr lang="en-US"/>
        </a:p>
      </dgm:t>
    </dgm:pt>
    <dgm:pt modelId="{616BE5ED-F692-430A-93FD-8CCA5A80AEB7}" type="sibTrans" cxnId="{2774984A-159A-42C2-916F-2D3ACFECA1B3}">
      <dgm:prSet/>
      <dgm:spPr/>
      <dgm:t>
        <a:bodyPr/>
        <a:lstStyle/>
        <a:p>
          <a:endParaRPr lang="en-US"/>
        </a:p>
      </dgm:t>
    </dgm:pt>
    <dgm:pt modelId="{30B6C73C-2F3B-43C6-AA71-CD3E36CB0803}">
      <dgm:prSet phldrT="[Text]"/>
      <dgm:spPr/>
      <dgm:t>
        <a:bodyPr/>
        <a:lstStyle/>
        <a:p>
          <a:r>
            <a:rPr lang="en-US" b="1" dirty="0">
              <a:latin typeface="Arial" panose="020B0604020202020204" pitchFamily="34" charset="0"/>
              <a:cs typeface="Arial" panose="020B0604020202020204" pitchFamily="34" charset="0"/>
            </a:rPr>
            <a:t>Cancer Prevention </a:t>
          </a:r>
        </a:p>
      </dgm:t>
    </dgm:pt>
    <dgm:pt modelId="{E1E8A023-0DDA-4EF9-A709-8370A901D8A4}" type="parTrans" cxnId="{01DD28E1-0E7D-4603-82AA-F382AA13910A}">
      <dgm:prSet/>
      <dgm:spPr/>
      <dgm:t>
        <a:bodyPr/>
        <a:lstStyle/>
        <a:p>
          <a:endParaRPr lang="en-US"/>
        </a:p>
      </dgm:t>
    </dgm:pt>
    <dgm:pt modelId="{A5348CD4-E131-42CF-879F-AF3BA91C0B67}" type="sibTrans" cxnId="{01DD28E1-0E7D-4603-82AA-F382AA13910A}">
      <dgm:prSet/>
      <dgm:spPr/>
      <dgm:t>
        <a:bodyPr/>
        <a:lstStyle/>
        <a:p>
          <a:endParaRPr lang="en-US"/>
        </a:p>
      </dgm:t>
    </dgm:pt>
    <dgm:pt modelId="{218F98D0-5EB3-4CA3-986D-4374AB073C0E}">
      <dgm:prSet phldrT="[Text]"/>
      <dgm:spPr/>
      <dgm:t>
        <a:bodyPr/>
        <a:lstStyle/>
        <a:p>
          <a:r>
            <a:rPr lang="en-US" b="1" dirty="0">
              <a:latin typeface="Arial" panose="020B0604020202020204" pitchFamily="34" charset="0"/>
              <a:cs typeface="Arial" panose="020B0604020202020204" pitchFamily="34" charset="0"/>
            </a:rPr>
            <a:t>Screening for Early Detection</a:t>
          </a:r>
        </a:p>
      </dgm:t>
    </dgm:pt>
    <dgm:pt modelId="{21041051-C111-4E16-9ABD-4AD10614EAA9}" type="parTrans" cxnId="{7B72B7CB-02B2-4D42-899C-B58E185C5A94}">
      <dgm:prSet/>
      <dgm:spPr/>
      <dgm:t>
        <a:bodyPr/>
        <a:lstStyle/>
        <a:p>
          <a:endParaRPr lang="en-US"/>
        </a:p>
      </dgm:t>
    </dgm:pt>
    <dgm:pt modelId="{2CB73C6A-ABE3-4829-BE65-CED81AE6B8C6}" type="sibTrans" cxnId="{7B72B7CB-02B2-4D42-899C-B58E185C5A94}">
      <dgm:prSet/>
      <dgm:spPr/>
      <dgm:t>
        <a:bodyPr/>
        <a:lstStyle/>
        <a:p>
          <a:endParaRPr lang="en-US"/>
        </a:p>
      </dgm:t>
    </dgm:pt>
    <dgm:pt modelId="{136418E1-0D95-4361-9CDA-BD893F80CB4F}" type="pres">
      <dgm:prSet presAssocID="{567D1344-4D5A-4DFA-B77F-CD805B9BCDEF}" presName="compositeShape" presStyleCnt="0">
        <dgm:presLayoutVars>
          <dgm:chMax val="7"/>
          <dgm:dir/>
          <dgm:resizeHandles val="exact"/>
        </dgm:presLayoutVars>
      </dgm:prSet>
      <dgm:spPr/>
    </dgm:pt>
    <dgm:pt modelId="{03808AAF-5B1C-41F4-9DBA-3E16C5EF12BA}" type="pres">
      <dgm:prSet presAssocID="{C9B3A0A3-A2BA-436B-825A-5A614FEA7A6B}" presName="circ1" presStyleLbl="vennNode1" presStyleIdx="0" presStyleCnt="3"/>
      <dgm:spPr/>
    </dgm:pt>
    <dgm:pt modelId="{B7BCA88A-0041-434D-A11F-0088C1C0BEDE}" type="pres">
      <dgm:prSet presAssocID="{C9B3A0A3-A2BA-436B-825A-5A614FEA7A6B}" presName="circ1Tx" presStyleLbl="revTx" presStyleIdx="0" presStyleCnt="0">
        <dgm:presLayoutVars>
          <dgm:chMax val="0"/>
          <dgm:chPref val="0"/>
          <dgm:bulletEnabled val="1"/>
        </dgm:presLayoutVars>
      </dgm:prSet>
      <dgm:spPr/>
    </dgm:pt>
    <dgm:pt modelId="{931667ED-CC1A-4A15-8040-10FA0843C252}" type="pres">
      <dgm:prSet presAssocID="{30B6C73C-2F3B-43C6-AA71-CD3E36CB0803}" presName="circ2" presStyleLbl="vennNode1" presStyleIdx="1" presStyleCnt="3"/>
      <dgm:spPr/>
    </dgm:pt>
    <dgm:pt modelId="{1BC4094D-CC86-480E-977B-5398B88F2B42}" type="pres">
      <dgm:prSet presAssocID="{30B6C73C-2F3B-43C6-AA71-CD3E36CB0803}" presName="circ2Tx" presStyleLbl="revTx" presStyleIdx="0" presStyleCnt="0">
        <dgm:presLayoutVars>
          <dgm:chMax val="0"/>
          <dgm:chPref val="0"/>
          <dgm:bulletEnabled val="1"/>
        </dgm:presLayoutVars>
      </dgm:prSet>
      <dgm:spPr/>
    </dgm:pt>
    <dgm:pt modelId="{AA797939-8740-403F-8175-E89DED50C425}" type="pres">
      <dgm:prSet presAssocID="{218F98D0-5EB3-4CA3-986D-4374AB073C0E}" presName="circ3" presStyleLbl="vennNode1" presStyleIdx="2" presStyleCnt="3"/>
      <dgm:spPr/>
    </dgm:pt>
    <dgm:pt modelId="{25E35712-4152-4F8D-A43E-BBB271386A2E}" type="pres">
      <dgm:prSet presAssocID="{218F98D0-5EB3-4CA3-986D-4374AB073C0E}" presName="circ3Tx" presStyleLbl="revTx" presStyleIdx="0" presStyleCnt="0">
        <dgm:presLayoutVars>
          <dgm:chMax val="0"/>
          <dgm:chPref val="0"/>
          <dgm:bulletEnabled val="1"/>
        </dgm:presLayoutVars>
      </dgm:prSet>
      <dgm:spPr/>
    </dgm:pt>
  </dgm:ptLst>
  <dgm:cxnLst>
    <dgm:cxn modelId="{CC36511D-F5FB-1242-90E4-FF3B8E50D0B6}" type="presOf" srcId="{30B6C73C-2F3B-43C6-AA71-CD3E36CB0803}" destId="{1BC4094D-CC86-480E-977B-5398B88F2B42}" srcOrd="1" destOrd="0" presId="urn:microsoft.com/office/officeart/2005/8/layout/venn1"/>
    <dgm:cxn modelId="{37CB4221-DBB7-A842-BD73-3C69AD7C4371}" type="presOf" srcId="{218F98D0-5EB3-4CA3-986D-4374AB073C0E}" destId="{AA797939-8740-403F-8175-E89DED50C425}" srcOrd="0" destOrd="0" presId="urn:microsoft.com/office/officeart/2005/8/layout/venn1"/>
    <dgm:cxn modelId="{DEA7C83B-99F3-C24A-901A-31776D84DEE6}" type="presOf" srcId="{C9B3A0A3-A2BA-436B-825A-5A614FEA7A6B}" destId="{03808AAF-5B1C-41F4-9DBA-3E16C5EF12BA}" srcOrd="0" destOrd="0" presId="urn:microsoft.com/office/officeart/2005/8/layout/venn1"/>
    <dgm:cxn modelId="{2774984A-159A-42C2-916F-2D3ACFECA1B3}" srcId="{567D1344-4D5A-4DFA-B77F-CD805B9BCDEF}" destId="{C9B3A0A3-A2BA-436B-825A-5A614FEA7A6B}" srcOrd="0" destOrd="0" parTransId="{F4E1E124-6DAC-4F56-B87F-E5DE20AA55E3}" sibTransId="{616BE5ED-F692-430A-93FD-8CCA5A80AEB7}"/>
    <dgm:cxn modelId="{B3113C9D-00F8-294B-B5A9-3029F9D38A4B}" type="presOf" srcId="{218F98D0-5EB3-4CA3-986D-4374AB073C0E}" destId="{25E35712-4152-4F8D-A43E-BBB271386A2E}" srcOrd="1" destOrd="0" presId="urn:microsoft.com/office/officeart/2005/8/layout/venn1"/>
    <dgm:cxn modelId="{4B4430BF-D371-EA4B-8E13-C428F4E333F7}" type="presOf" srcId="{567D1344-4D5A-4DFA-B77F-CD805B9BCDEF}" destId="{136418E1-0D95-4361-9CDA-BD893F80CB4F}" srcOrd="0" destOrd="0" presId="urn:microsoft.com/office/officeart/2005/8/layout/venn1"/>
    <dgm:cxn modelId="{7B72B7CB-02B2-4D42-899C-B58E185C5A94}" srcId="{567D1344-4D5A-4DFA-B77F-CD805B9BCDEF}" destId="{218F98D0-5EB3-4CA3-986D-4374AB073C0E}" srcOrd="2" destOrd="0" parTransId="{21041051-C111-4E16-9ABD-4AD10614EAA9}" sibTransId="{2CB73C6A-ABE3-4829-BE65-CED81AE6B8C6}"/>
    <dgm:cxn modelId="{3D52D2D0-8E66-6B43-90D5-D581C1D2E9C4}" type="presOf" srcId="{C9B3A0A3-A2BA-436B-825A-5A614FEA7A6B}" destId="{B7BCA88A-0041-434D-A11F-0088C1C0BEDE}" srcOrd="1" destOrd="0" presId="urn:microsoft.com/office/officeart/2005/8/layout/venn1"/>
    <dgm:cxn modelId="{01DD28E1-0E7D-4603-82AA-F382AA13910A}" srcId="{567D1344-4D5A-4DFA-B77F-CD805B9BCDEF}" destId="{30B6C73C-2F3B-43C6-AA71-CD3E36CB0803}" srcOrd="1" destOrd="0" parTransId="{E1E8A023-0DDA-4EF9-A709-8370A901D8A4}" sibTransId="{A5348CD4-E131-42CF-879F-AF3BA91C0B67}"/>
    <dgm:cxn modelId="{513A19F2-C372-C44F-B420-0EFEEC6AA35B}" type="presOf" srcId="{30B6C73C-2F3B-43C6-AA71-CD3E36CB0803}" destId="{931667ED-CC1A-4A15-8040-10FA0843C252}" srcOrd="0" destOrd="0" presId="urn:microsoft.com/office/officeart/2005/8/layout/venn1"/>
    <dgm:cxn modelId="{F11FA0E8-F808-8941-92CC-C08844D7A0FD}" type="presParOf" srcId="{136418E1-0D95-4361-9CDA-BD893F80CB4F}" destId="{03808AAF-5B1C-41F4-9DBA-3E16C5EF12BA}" srcOrd="0" destOrd="0" presId="urn:microsoft.com/office/officeart/2005/8/layout/venn1"/>
    <dgm:cxn modelId="{CAB42655-7748-404A-80B3-3ABAFCC21DF5}" type="presParOf" srcId="{136418E1-0D95-4361-9CDA-BD893F80CB4F}" destId="{B7BCA88A-0041-434D-A11F-0088C1C0BEDE}" srcOrd="1" destOrd="0" presId="urn:microsoft.com/office/officeart/2005/8/layout/venn1"/>
    <dgm:cxn modelId="{31052B51-F9B7-A64B-BB38-398FB9311CD7}" type="presParOf" srcId="{136418E1-0D95-4361-9CDA-BD893F80CB4F}" destId="{931667ED-CC1A-4A15-8040-10FA0843C252}" srcOrd="2" destOrd="0" presId="urn:microsoft.com/office/officeart/2005/8/layout/venn1"/>
    <dgm:cxn modelId="{96AF6EE8-16A6-C043-91B5-F7B05E247A4F}" type="presParOf" srcId="{136418E1-0D95-4361-9CDA-BD893F80CB4F}" destId="{1BC4094D-CC86-480E-977B-5398B88F2B42}" srcOrd="3" destOrd="0" presId="urn:microsoft.com/office/officeart/2005/8/layout/venn1"/>
    <dgm:cxn modelId="{94F4BAE5-16D2-654F-8FC6-09BFE0786B15}" type="presParOf" srcId="{136418E1-0D95-4361-9CDA-BD893F80CB4F}" destId="{AA797939-8740-403F-8175-E89DED50C425}" srcOrd="4" destOrd="0" presId="urn:microsoft.com/office/officeart/2005/8/layout/venn1"/>
    <dgm:cxn modelId="{3A08874D-0940-2E4B-86EC-195BB8CDE7A3}" type="presParOf" srcId="{136418E1-0D95-4361-9CDA-BD893F80CB4F}" destId="{25E35712-4152-4F8D-A43E-BBB271386A2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04FCF9-F79F-3C40-83AF-23A887FF66C8}"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85EFD941-D3AD-6D40-97BC-82A402E625B7}">
      <dgm:prSet phldrT="[Text]"/>
      <dgm:spPr/>
      <dgm:t>
        <a:bodyPr/>
        <a:lstStyle/>
        <a:p>
          <a:r>
            <a:rPr lang="en-US" dirty="0"/>
            <a:t>IV q 3 week carboplatin + paclitaxel</a:t>
          </a:r>
        </a:p>
      </dgm:t>
    </dgm:pt>
    <dgm:pt modelId="{10AAC046-8B9E-A845-98DF-FE0F5271D953}" type="parTrans" cxnId="{D6B44656-A4BB-3243-97E0-E3B13C493689}">
      <dgm:prSet/>
      <dgm:spPr/>
      <dgm:t>
        <a:bodyPr/>
        <a:lstStyle/>
        <a:p>
          <a:endParaRPr lang="en-US"/>
        </a:p>
      </dgm:t>
    </dgm:pt>
    <dgm:pt modelId="{128A15C3-45B4-F145-B575-A6E70DBE60BB}" type="sibTrans" cxnId="{D6B44656-A4BB-3243-97E0-E3B13C493689}">
      <dgm:prSet/>
      <dgm:spPr/>
      <dgm:t>
        <a:bodyPr/>
        <a:lstStyle/>
        <a:p>
          <a:endParaRPr lang="en-US"/>
        </a:p>
      </dgm:t>
    </dgm:pt>
    <dgm:pt modelId="{4EED7040-E58B-3144-8A14-E71C441EC770}">
      <dgm:prSet phldrT="[Text]"/>
      <dgm:spPr/>
      <dgm:t>
        <a:bodyPr/>
        <a:lstStyle/>
        <a:p>
          <a:r>
            <a:rPr lang="en-US" b="1" dirty="0"/>
            <a:t>No bevacizumab</a:t>
          </a:r>
        </a:p>
      </dgm:t>
    </dgm:pt>
    <dgm:pt modelId="{DB5400DD-B692-D444-9792-A16775744317}" type="parTrans" cxnId="{4B7E24E1-7B99-D64D-B2CB-FB4B52CF9FE7}">
      <dgm:prSet/>
      <dgm:spPr/>
      <dgm:t>
        <a:bodyPr/>
        <a:lstStyle/>
        <a:p>
          <a:endParaRPr lang="en-US"/>
        </a:p>
      </dgm:t>
    </dgm:pt>
    <dgm:pt modelId="{FC7761F4-9A85-0A45-80DD-05EA2A8500D7}" type="sibTrans" cxnId="{4B7E24E1-7B99-D64D-B2CB-FB4B52CF9FE7}">
      <dgm:prSet/>
      <dgm:spPr/>
      <dgm:t>
        <a:bodyPr/>
        <a:lstStyle/>
        <a:p>
          <a:endParaRPr lang="en-US"/>
        </a:p>
      </dgm:t>
    </dgm:pt>
    <dgm:pt modelId="{C4859CF0-FD4B-4B4F-B0D8-077C2DB8CABB}">
      <dgm:prSet phldrT="[Text]" custT="1"/>
      <dgm:spPr/>
      <dgm:t>
        <a:bodyPr/>
        <a:lstStyle/>
        <a:p>
          <a:r>
            <a:rPr lang="en-US" sz="1400" b="1" i="1" dirty="0"/>
            <a:t>BRCA</a:t>
          </a:r>
          <a:r>
            <a:rPr lang="en-US" sz="1400" b="1" dirty="0"/>
            <a:t> </a:t>
          </a:r>
          <a:r>
            <a:rPr lang="en-US" sz="1400" b="1" dirty="0" err="1"/>
            <a:t>mut</a:t>
          </a:r>
          <a:endParaRPr lang="en-US" sz="1400" b="1" dirty="0"/>
        </a:p>
        <a:p>
          <a:r>
            <a:rPr lang="en-US" sz="1400" b="1" dirty="0"/>
            <a:t>HRD:</a:t>
          </a:r>
        </a:p>
        <a:p>
          <a:r>
            <a:rPr lang="en-US" sz="1400" dirty="0"/>
            <a:t>Add </a:t>
          </a:r>
          <a:r>
            <a:rPr lang="en-US" sz="1400" dirty="0" err="1"/>
            <a:t>PARPi</a:t>
          </a:r>
          <a:r>
            <a:rPr lang="en-US" sz="1400" dirty="0"/>
            <a:t> (preferred)</a:t>
          </a:r>
        </a:p>
      </dgm:t>
    </dgm:pt>
    <dgm:pt modelId="{1521C31D-A513-164A-8C95-B44F60A52BFE}" type="parTrans" cxnId="{9C9A0966-9806-4A44-BC1B-C2227490E5DC}">
      <dgm:prSet/>
      <dgm:spPr/>
      <dgm:t>
        <a:bodyPr/>
        <a:lstStyle/>
        <a:p>
          <a:endParaRPr lang="en-US"/>
        </a:p>
      </dgm:t>
    </dgm:pt>
    <dgm:pt modelId="{CDD53BF0-623A-2E47-A715-BDC127F511C4}" type="sibTrans" cxnId="{9C9A0966-9806-4A44-BC1B-C2227490E5DC}">
      <dgm:prSet/>
      <dgm:spPr/>
      <dgm:t>
        <a:bodyPr/>
        <a:lstStyle/>
        <a:p>
          <a:endParaRPr lang="en-US"/>
        </a:p>
      </dgm:t>
    </dgm:pt>
    <dgm:pt modelId="{72B415D3-0549-8742-886E-E23B71EBBFD3}">
      <dgm:prSet phldrT="[Text]" custT="1"/>
      <dgm:spPr/>
      <dgm:t>
        <a:bodyPr/>
        <a:lstStyle/>
        <a:p>
          <a:r>
            <a:rPr lang="en-US" sz="1400" b="1" dirty="0"/>
            <a:t>HRP:</a:t>
          </a:r>
        </a:p>
        <a:p>
          <a:r>
            <a:rPr lang="en-US" sz="1400" dirty="0"/>
            <a:t>Add </a:t>
          </a:r>
          <a:r>
            <a:rPr lang="en-US" sz="1400" dirty="0" err="1"/>
            <a:t>PARPi</a:t>
          </a:r>
          <a:endParaRPr lang="en-US" sz="1400" dirty="0"/>
        </a:p>
        <a:p>
          <a:r>
            <a:rPr lang="en-US" sz="1400" dirty="0"/>
            <a:t>or</a:t>
          </a:r>
        </a:p>
        <a:p>
          <a:r>
            <a:rPr lang="en-US" sz="1400" dirty="0"/>
            <a:t>Observation</a:t>
          </a:r>
        </a:p>
      </dgm:t>
    </dgm:pt>
    <dgm:pt modelId="{F258251D-F1F3-2B4E-BE74-5C313323E41E}" type="parTrans" cxnId="{5F88530A-7A25-4741-B794-7B35E83CCC68}">
      <dgm:prSet/>
      <dgm:spPr/>
      <dgm:t>
        <a:bodyPr/>
        <a:lstStyle/>
        <a:p>
          <a:endParaRPr lang="en-US"/>
        </a:p>
      </dgm:t>
    </dgm:pt>
    <dgm:pt modelId="{732C7593-BE4A-EC4F-8E75-417F13E73FAA}" type="sibTrans" cxnId="{5F88530A-7A25-4741-B794-7B35E83CCC68}">
      <dgm:prSet/>
      <dgm:spPr/>
      <dgm:t>
        <a:bodyPr/>
        <a:lstStyle/>
        <a:p>
          <a:endParaRPr lang="en-US"/>
        </a:p>
      </dgm:t>
    </dgm:pt>
    <dgm:pt modelId="{319FD1B0-FF74-B143-B99E-DC024577E2E9}">
      <dgm:prSet phldrT="[Text]"/>
      <dgm:spPr/>
      <dgm:t>
        <a:bodyPr/>
        <a:lstStyle/>
        <a:p>
          <a:r>
            <a:rPr lang="en-US" b="1" dirty="0"/>
            <a:t>Bevacizumab during chemotherapy and in maintenance</a:t>
          </a:r>
        </a:p>
      </dgm:t>
    </dgm:pt>
    <dgm:pt modelId="{C6421DFB-7B5B-2B4C-9F30-1FB5A9914BCD}" type="parTrans" cxnId="{966F1565-BD5A-CD42-8144-4A4D6BAF2325}">
      <dgm:prSet/>
      <dgm:spPr/>
      <dgm:t>
        <a:bodyPr/>
        <a:lstStyle/>
        <a:p>
          <a:endParaRPr lang="en-US"/>
        </a:p>
      </dgm:t>
    </dgm:pt>
    <dgm:pt modelId="{DA7D4BE0-8810-F546-8954-1FC13037C1B9}" type="sibTrans" cxnId="{966F1565-BD5A-CD42-8144-4A4D6BAF2325}">
      <dgm:prSet/>
      <dgm:spPr/>
      <dgm:t>
        <a:bodyPr/>
        <a:lstStyle/>
        <a:p>
          <a:endParaRPr lang="en-US"/>
        </a:p>
      </dgm:t>
    </dgm:pt>
    <dgm:pt modelId="{FBD1393E-E79C-E04E-9CA9-3D814BC79B04}">
      <dgm:prSet phldrT="[Text]" custT="1"/>
      <dgm:spPr/>
      <dgm:t>
        <a:bodyPr/>
        <a:lstStyle/>
        <a:p>
          <a:r>
            <a:rPr lang="en-US" sz="1400" b="1" i="1" dirty="0"/>
            <a:t>BRCA</a:t>
          </a:r>
          <a:r>
            <a:rPr lang="en-US" sz="1400" b="1" dirty="0"/>
            <a:t> </a:t>
          </a:r>
          <a:r>
            <a:rPr lang="en-US" sz="1400" b="1" dirty="0" err="1"/>
            <a:t>mut</a:t>
          </a:r>
          <a:endParaRPr lang="en-US" sz="1400" b="1" dirty="0"/>
        </a:p>
        <a:p>
          <a:r>
            <a:rPr lang="en-US" sz="1400" b="1" dirty="0"/>
            <a:t>HRD:</a:t>
          </a:r>
        </a:p>
        <a:p>
          <a:r>
            <a:rPr lang="en-US" sz="1400" dirty="0"/>
            <a:t>Add </a:t>
          </a:r>
          <a:r>
            <a:rPr lang="en-US" sz="1400" dirty="0" err="1"/>
            <a:t>PARPi</a:t>
          </a:r>
          <a:r>
            <a:rPr lang="en-US" sz="1400" dirty="0"/>
            <a:t> (preferred)</a:t>
          </a:r>
        </a:p>
      </dgm:t>
    </dgm:pt>
    <dgm:pt modelId="{CFBDD398-F5C5-0947-8A67-23CDC29E6624}" type="sibTrans" cxnId="{1BB04913-E73A-704D-B6CC-E46C26C829EB}">
      <dgm:prSet/>
      <dgm:spPr/>
      <dgm:t>
        <a:bodyPr/>
        <a:lstStyle/>
        <a:p>
          <a:endParaRPr lang="en-US"/>
        </a:p>
      </dgm:t>
    </dgm:pt>
    <dgm:pt modelId="{29C575CC-BFA8-EA41-8A78-8921AC6044FA}" type="parTrans" cxnId="{1BB04913-E73A-704D-B6CC-E46C26C829EB}">
      <dgm:prSet/>
      <dgm:spPr/>
      <dgm:t>
        <a:bodyPr/>
        <a:lstStyle/>
        <a:p>
          <a:endParaRPr lang="en-US"/>
        </a:p>
      </dgm:t>
    </dgm:pt>
    <dgm:pt modelId="{1A96F220-7FA4-AE4A-8FE6-D68C9A2EC9C4}">
      <dgm:prSet phldrT="[Text]" custT="1"/>
      <dgm:spPr/>
      <dgm:t>
        <a:bodyPr/>
        <a:lstStyle/>
        <a:p>
          <a:r>
            <a:rPr lang="en-US" sz="1400" b="1" dirty="0"/>
            <a:t>HRP:</a:t>
          </a:r>
        </a:p>
        <a:p>
          <a:r>
            <a:rPr lang="en-US" sz="1400" dirty="0"/>
            <a:t>Continue bevacizumab</a:t>
          </a:r>
        </a:p>
      </dgm:t>
    </dgm:pt>
    <dgm:pt modelId="{D4E7FF9B-99B0-6845-AD8D-121BD2D1FA76}" type="parTrans" cxnId="{B16CB3A1-7B5D-DE44-8F33-A779CB0FECCB}">
      <dgm:prSet/>
      <dgm:spPr/>
      <dgm:t>
        <a:bodyPr/>
        <a:lstStyle/>
        <a:p>
          <a:endParaRPr lang="en-US"/>
        </a:p>
      </dgm:t>
    </dgm:pt>
    <dgm:pt modelId="{EAD5E2C1-D9B5-E04D-B061-D6F83FFFC57B}" type="sibTrans" cxnId="{B16CB3A1-7B5D-DE44-8F33-A779CB0FECCB}">
      <dgm:prSet/>
      <dgm:spPr/>
      <dgm:t>
        <a:bodyPr/>
        <a:lstStyle/>
        <a:p>
          <a:endParaRPr lang="en-US"/>
        </a:p>
      </dgm:t>
    </dgm:pt>
    <dgm:pt modelId="{FBF9F8A9-CC4A-C944-9BBB-D168D234DF74}" type="pres">
      <dgm:prSet presAssocID="{DE04FCF9-F79F-3C40-83AF-23A887FF66C8}" presName="diagram" presStyleCnt="0">
        <dgm:presLayoutVars>
          <dgm:chPref val="1"/>
          <dgm:dir/>
          <dgm:animOne val="branch"/>
          <dgm:animLvl val="lvl"/>
          <dgm:resizeHandles val="exact"/>
        </dgm:presLayoutVars>
      </dgm:prSet>
      <dgm:spPr/>
    </dgm:pt>
    <dgm:pt modelId="{0D19AE8D-2C08-AD4D-A543-B94AAB013900}" type="pres">
      <dgm:prSet presAssocID="{85EFD941-D3AD-6D40-97BC-82A402E625B7}" presName="root1" presStyleCnt="0"/>
      <dgm:spPr/>
    </dgm:pt>
    <dgm:pt modelId="{B1A47B83-8F36-5848-BA5D-A7864F035931}" type="pres">
      <dgm:prSet presAssocID="{85EFD941-D3AD-6D40-97BC-82A402E625B7}" presName="LevelOneTextNode" presStyleLbl="node0" presStyleIdx="0" presStyleCnt="1">
        <dgm:presLayoutVars>
          <dgm:chPref val="3"/>
        </dgm:presLayoutVars>
      </dgm:prSet>
      <dgm:spPr/>
    </dgm:pt>
    <dgm:pt modelId="{FBCDC9B7-B0E2-4744-AC0F-40604C80EA49}" type="pres">
      <dgm:prSet presAssocID="{85EFD941-D3AD-6D40-97BC-82A402E625B7}" presName="level2hierChild" presStyleCnt="0"/>
      <dgm:spPr/>
    </dgm:pt>
    <dgm:pt modelId="{6AFC7506-35BC-E847-882E-9C08FB450273}" type="pres">
      <dgm:prSet presAssocID="{DB5400DD-B692-D444-9792-A16775744317}" presName="conn2-1" presStyleLbl="parChTrans1D2" presStyleIdx="0" presStyleCnt="2"/>
      <dgm:spPr/>
    </dgm:pt>
    <dgm:pt modelId="{9421766E-C980-BA44-AD3B-165CE90AD2CB}" type="pres">
      <dgm:prSet presAssocID="{DB5400DD-B692-D444-9792-A16775744317}" presName="connTx" presStyleLbl="parChTrans1D2" presStyleIdx="0" presStyleCnt="2"/>
      <dgm:spPr/>
    </dgm:pt>
    <dgm:pt modelId="{2C489BC6-EE4A-8D48-9675-8E3EB657441A}" type="pres">
      <dgm:prSet presAssocID="{4EED7040-E58B-3144-8A14-E71C441EC770}" presName="root2" presStyleCnt="0"/>
      <dgm:spPr/>
    </dgm:pt>
    <dgm:pt modelId="{6BD0F5DA-0431-224D-A1B3-74ABDC18D4EC}" type="pres">
      <dgm:prSet presAssocID="{4EED7040-E58B-3144-8A14-E71C441EC770}" presName="LevelTwoTextNode" presStyleLbl="node2" presStyleIdx="0" presStyleCnt="2">
        <dgm:presLayoutVars>
          <dgm:chPref val="3"/>
        </dgm:presLayoutVars>
      </dgm:prSet>
      <dgm:spPr/>
    </dgm:pt>
    <dgm:pt modelId="{E6E04A37-FE1F-8C4C-961E-F13143082064}" type="pres">
      <dgm:prSet presAssocID="{4EED7040-E58B-3144-8A14-E71C441EC770}" presName="level3hierChild" presStyleCnt="0"/>
      <dgm:spPr/>
    </dgm:pt>
    <dgm:pt modelId="{D9622E92-288E-3444-96FA-C98246631126}" type="pres">
      <dgm:prSet presAssocID="{1521C31D-A513-164A-8C95-B44F60A52BFE}" presName="conn2-1" presStyleLbl="parChTrans1D3" presStyleIdx="0" presStyleCnt="4"/>
      <dgm:spPr/>
    </dgm:pt>
    <dgm:pt modelId="{4AF553A8-B498-1D4E-9D0C-B0BF5B88E5DC}" type="pres">
      <dgm:prSet presAssocID="{1521C31D-A513-164A-8C95-B44F60A52BFE}" presName="connTx" presStyleLbl="parChTrans1D3" presStyleIdx="0" presStyleCnt="4"/>
      <dgm:spPr/>
    </dgm:pt>
    <dgm:pt modelId="{05502790-6699-4546-9002-0D452CB425FC}" type="pres">
      <dgm:prSet presAssocID="{C4859CF0-FD4B-4B4F-B0D8-077C2DB8CABB}" presName="root2" presStyleCnt="0"/>
      <dgm:spPr/>
    </dgm:pt>
    <dgm:pt modelId="{FEAA14F7-B40D-E04B-B23C-F1128AC54865}" type="pres">
      <dgm:prSet presAssocID="{C4859CF0-FD4B-4B4F-B0D8-077C2DB8CABB}" presName="LevelTwoTextNode" presStyleLbl="node3" presStyleIdx="0" presStyleCnt="4" custScaleY="125065">
        <dgm:presLayoutVars>
          <dgm:chPref val="3"/>
        </dgm:presLayoutVars>
      </dgm:prSet>
      <dgm:spPr/>
    </dgm:pt>
    <dgm:pt modelId="{09593F33-4776-B34A-8AB1-A90F8F0B8C81}" type="pres">
      <dgm:prSet presAssocID="{C4859CF0-FD4B-4B4F-B0D8-077C2DB8CABB}" presName="level3hierChild" presStyleCnt="0"/>
      <dgm:spPr/>
    </dgm:pt>
    <dgm:pt modelId="{C7C1E7BF-A160-EE4A-B71E-CFC0FDD39A50}" type="pres">
      <dgm:prSet presAssocID="{F258251D-F1F3-2B4E-BE74-5C313323E41E}" presName="conn2-1" presStyleLbl="parChTrans1D3" presStyleIdx="1" presStyleCnt="4"/>
      <dgm:spPr/>
    </dgm:pt>
    <dgm:pt modelId="{39DFB10A-E7AC-C04B-9FE6-A370158621C0}" type="pres">
      <dgm:prSet presAssocID="{F258251D-F1F3-2B4E-BE74-5C313323E41E}" presName="connTx" presStyleLbl="parChTrans1D3" presStyleIdx="1" presStyleCnt="4"/>
      <dgm:spPr/>
    </dgm:pt>
    <dgm:pt modelId="{7C2F64F3-2665-154F-AF93-FBE9B3162D70}" type="pres">
      <dgm:prSet presAssocID="{72B415D3-0549-8742-886E-E23B71EBBFD3}" presName="root2" presStyleCnt="0"/>
      <dgm:spPr/>
    </dgm:pt>
    <dgm:pt modelId="{157439D9-759B-0F43-98B3-682DB202BE86}" type="pres">
      <dgm:prSet presAssocID="{72B415D3-0549-8742-886E-E23B71EBBFD3}" presName="LevelTwoTextNode" presStyleLbl="node3" presStyleIdx="1" presStyleCnt="4" custScaleY="130443" custLinFactNeighborX="-1877" custLinFactNeighborY="-1852">
        <dgm:presLayoutVars>
          <dgm:chPref val="3"/>
        </dgm:presLayoutVars>
      </dgm:prSet>
      <dgm:spPr/>
    </dgm:pt>
    <dgm:pt modelId="{C68A8C9E-F869-AD47-92EB-ABAE6EF5DA1E}" type="pres">
      <dgm:prSet presAssocID="{72B415D3-0549-8742-886E-E23B71EBBFD3}" presName="level3hierChild" presStyleCnt="0"/>
      <dgm:spPr/>
    </dgm:pt>
    <dgm:pt modelId="{6F9EB51C-E386-2D4A-B6CB-95AA63529966}" type="pres">
      <dgm:prSet presAssocID="{C6421DFB-7B5B-2B4C-9F30-1FB5A9914BCD}" presName="conn2-1" presStyleLbl="parChTrans1D2" presStyleIdx="1" presStyleCnt="2"/>
      <dgm:spPr/>
    </dgm:pt>
    <dgm:pt modelId="{173E28BA-4005-3149-AA51-057486F6108B}" type="pres">
      <dgm:prSet presAssocID="{C6421DFB-7B5B-2B4C-9F30-1FB5A9914BCD}" presName="connTx" presStyleLbl="parChTrans1D2" presStyleIdx="1" presStyleCnt="2"/>
      <dgm:spPr/>
    </dgm:pt>
    <dgm:pt modelId="{95091D42-307B-8D42-BEA1-68D97E989A61}" type="pres">
      <dgm:prSet presAssocID="{319FD1B0-FF74-B143-B99E-DC024577E2E9}" presName="root2" presStyleCnt="0"/>
      <dgm:spPr/>
    </dgm:pt>
    <dgm:pt modelId="{D285F4B6-5618-CC42-8595-68187152E989}" type="pres">
      <dgm:prSet presAssocID="{319FD1B0-FF74-B143-B99E-DC024577E2E9}" presName="LevelTwoTextNode" presStyleLbl="node2" presStyleIdx="1" presStyleCnt="2">
        <dgm:presLayoutVars>
          <dgm:chPref val="3"/>
        </dgm:presLayoutVars>
      </dgm:prSet>
      <dgm:spPr/>
    </dgm:pt>
    <dgm:pt modelId="{1DE262B5-4120-004B-9D10-C1F467BBE114}" type="pres">
      <dgm:prSet presAssocID="{319FD1B0-FF74-B143-B99E-DC024577E2E9}" presName="level3hierChild" presStyleCnt="0"/>
      <dgm:spPr/>
    </dgm:pt>
    <dgm:pt modelId="{0C552724-20E4-4747-B34D-300502C7D4EF}" type="pres">
      <dgm:prSet presAssocID="{29C575CC-BFA8-EA41-8A78-8921AC6044FA}" presName="conn2-1" presStyleLbl="parChTrans1D3" presStyleIdx="2" presStyleCnt="4"/>
      <dgm:spPr/>
    </dgm:pt>
    <dgm:pt modelId="{BFDD5E3F-129A-924A-ADD2-7C5D4DCE7042}" type="pres">
      <dgm:prSet presAssocID="{29C575CC-BFA8-EA41-8A78-8921AC6044FA}" presName="connTx" presStyleLbl="parChTrans1D3" presStyleIdx="2" presStyleCnt="4"/>
      <dgm:spPr/>
    </dgm:pt>
    <dgm:pt modelId="{48BC0FEC-E6F8-7247-9764-CFD97B134774}" type="pres">
      <dgm:prSet presAssocID="{FBD1393E-E79C-E04E-9CA9-3D814BC79B04}" presName="root2" presStyleCnt="0"/>
      <dgm:spPr/>
    </dgm:pt>
    <dgm:pt modelId="{B23651B7-9905-0447-B92F-F554C50D6723}" type="pres">
      <dgm:prSet presAssocID="{FBD1393E-E79C-E04E-9CA9-3D814BC79B04}" presName="LevelTwoTextNode" presStyleLbl="node3" presStyleIdx="2" presStyleCnt="4" custScaleY="121820">
        <dgm:presLayoutVars>
          <dgm:chPref val="3"/>
        </dgm:presLayoutVars>
      </dgm:prSet>
      <dgm:spPr/>
    </dgm:pt>
    <dgm:pt modelId="{E1BDF772-B643-4545-A50A-E163FE9A7610}" type="pres">
      <dgm:prSet presAssocID="{FBD1393E-E79C-E04E-9CA9-3D814BC79B04}" presName="level3hierChild" presStyleCnt="0"/>
      <dgm:spPr/>
    </dgm:pt>
    <dgm:pt modelId="{BF087139-32B3-4444-94F9-5D3F27140C31}" type="pres">
      <dgm:prSet presAssocID="{D4E7FF9B-99B0-6845-AD8D-121BD2D1FA76}" presName="conn2-1" presStyleLbl="parChTrans1D3" presStyleIdx="3" presStyleCnt="4"/>
      <dgm:spPr/>
    </dgm:pt>
    <dgm:pt modelId="{926AFBD2-1248-7E49-BBCE-455C62550262}" type="pres">
      <dgm:prSet presAssocID="{D4E7FF9B-99B0-6845-AD8D-121BD2D1FA76}" presName="connTx" presStyleLbl="parChTrans1D3" presStyleIdx="3" presStyleCnt="4"/>
      <dgm:spPr/>
    </dgm:pt>
    <dgm:pt modelId="{56683E5E-D7FC-B445-B4DC-FA88CE73A64E}" type="pres">
      <dgm:prSet presAssocID="{1A96F220-7FA4-AE4A-8FE6-D68C9A2EC9C4}" presName="root2" presStyleCnt="0"/>
      <dgm:spPr/>
    </dgm:pt>
    <dgm:pt modelId="{3717825D-EC45-A24A-B4B2-17B8B2263283}" type="pres">
      <dgm:prSet presAssocID="{1A96F220-7FA4-AE4A-8FE6-D68C9A2EC9C4}" presName="LevelTwoTextNode" presStyleLbl="node3" presStyleIdx="3" presStyleCnt="4">
        <dgm:presLayoutVars>
          <dgm:chPref val="3"/>
        </dgm:presLayoutVars>
      </dgm:prSet>
      <dgm:spPr/>
    </dgm:pt>
    <dgm:pt modelId="{18C56A5D-2F85-CF40-9BEB-596C80B0AD51}" type="pres">
      <dgm:prSet presAssocID="{1A96F220-7FA4-AE4A-8FE6-D68C9A2EC9C4}" presName="level3hierChild" presStyleCnt="0"/>
      <dgm:spPr/>
    </dgm:pt>
  </dgm:ptLst>
  <dgm:cxnLst>
    <dgm:cxn modelId="{F3B27F03-C9A2-C64E-A5B6-8A29790C6D3D}" type="presOf" srcId="{DE04FCF9-F79F-3C40-83AF-23A887FF66C8}" destId="{FBF9F8A9-CC4A-C944-9BBB-D168D234DF74}" srcOrd="0" destOrd="0" presId="urn:microsoft.com/office/officeart/2005/8/layout/hierarchy2"/>
    <dgm:cxn modelId="{82963609-987E-604C-89D1-1E22955C9700}" type="presOf" srcId="{29C575CC-BFA8-EA41-8A78-8921AC6044FA}" destId="{0C552724-20E4-4747-B34D-300502C7D4EF}" srcOrd="0" destOrd="0" presId="urn:microsoft.com/office/officeart/2005/8/layout/hierarchy2"/>
    <dgm:cxn modelId="{5F88530A-7A25-4741-B794-7B35E83CCC68}" srcId="{4EED7040-E58B-3144-8A14-E71C441EC770}" destId="{72B415D3-0549-8742-886E-E23B71EBBFD3}" srcOrd="1" destOrd="0" parTransId="{F258251D-F1F3-2B4E-BE74-5C313323E41E}" sibTransId="{732C7593-BE4A-EC4F-8E75-417F13E73FAA}"/>
    <dgm:cxn modelId="{1BB04913-E73A-704D-B6CC-E46C26C829EB}" srcId="{319FD1B0-FF74-B143-B99E-DC024577E2E9}" destId="{FBD1393E-E79C-E04E-9CA9-3D814BC79B04}" srcOrd="0" destOrd="0" parTransId="{29C575CC-BFA8-EA41-8A78-8921AC6044FA}" sibTransId="{CFBDD398-F5C5-0947-8A67-23CDC29E6624}"/>
    <dgm:cxn modelId="{DC6B5A36-1C8D-D044-9F07-6268555E672F}" type="presOf" srcId="{FBD1393E-E79C-E04E-9CA9-3D814BC79B04}" destId="{B23651B7-9905-0447-B92F-F554C50D6723}" srcOrd="0" destOrd="0" presId="urn:microsoft.com/office/officeart/2005/8/layout/hierarchy2"/>
    <dgm:cxn modelId="{285B3B39-D811-484E-8472-6AFFDD8497EF}" type="presOf" srcId="{D4E7FF9B-99B0-6845-AD8D-121BD2D1FA76}" destId="{BF087139-32B3-4444-94F9-5D3F27140C31}" srcOrd="0" destOrd="0" presId="urn:microsoft.com/office/officeart/2005/8/layout/hierarchy2"/>
    <dgm:cxn modelId="{8A510A3B-3C25-8F48-9EA0-C8E22368179A}" type="presOf" srcId="{F258251D-F1F3-2B4E-BE74-5C313323E41E}" destId="{39DFB10A-E7AC-C04B-9FE6-A370158621C0}" srcOrd="1" destOrd="0" presId="urn:microsoft.com/office/officeart/2005/8/layout/hierarchy2"/>
    <dgm:cxn modelId="{23B74942-F2CE-3741-97D7-8B09D1A1B361}" type="presOf" srcId="{DB5400DD-B692-D444-9792-A16775744317}" destId="{6AFC7506-35BC-E847-882E-9C08FB450273}" srcOrd="0" destOrd="0" presId="urn:microsoft.com/office/officeart/2005/8/layout/hierarchy2"/>
    <dgm:cxn modelId="{55087B43-A0AC-A34E-A86C-40A699211AA3}" type="presOf" srcId="{1521C31D-A513-164A-8C95-B44F60A52BFE}" destId="{4AF553A8-B498-1D4E-9D0C-B0BF5B88E5DC}" srcOrd="1" destOrd="0" presId="urn:microsoft.com/office/officeart/2005/8/layout/hierarchy2"/>
    <dgm:cxn modelId="{B8131A45-0D8C-6345-A78E-2BE699D6A85C}" type="presOf" srcId="{1A96F220-7FA4-AE4A-8FE6-D68C9A2EC9C4}" destId="{3717825D-EC45-A24A-B4B2-17B8B2263283}" srcOrd="0" destOrd="0" presId="urn:microsoft.com/office/officeart/2005/8/layout/hierarchy2"/>
    <dgm:cxn modelId="{D6B44656-A4BB-3243-97E0-E3B13C493689}" srcId="{DE04FCF9-F79F-3C40-83AF-23A887FF66C8}" destId="{85EFD941-D3AD-6D40-97BC-82A402E625B7}" srcOrd="0" destOrd="0" parTransId="{10AAC046-8B9E-A845-98DF-FE0F5271D953}" sibTransId="{128A15C3-45B4-F145-B575-A6E70DBE60BB}"/>
    <dgm:cxn modelId="{03433361-0E21-DD45-B032-69EF11760DB1}" type="presOf" srcId="{C4859CF0-FD4B-4B4F-B0D8-077C2DB8CABB}" destId="{FEAA14F7-B40D-E04B-B23C-F1128AC54865}" srcOrd="0" destOrd="0" presId="urn:microsoft.com/office/officeart/2005/8/layout/hierarchy2"/>
    <dgm:cxn modelId="{966F1565-BD5A-CD42-8144-4A4D6BAF2325}" srcId="{85EFD941-D3AD-6D40-97BC-82A402E625B7}" destId="{319FD1B0-FF74-B143-B99E-DC024577E2E9}" srcOrd="1" destOrd="0" parTransId="{C6421DFB-7B5B-2B4C-9F30-1FB5A9914BCD}" sibTransId="{DA7D4BE0-8810-F546-8954-1FC13037C1B9}"/>
    <dgm:cxn modelId="{9C9A0966-9806-4A44-BC1B-C2227490E5DC}" srcId="{4EED7040-E58B-3144-8A14-E71C441EC770}" destId="{C4859CF0-FD4B-4B4F-B0D8-077C2DB8CABB}" srcOrd="0" destOrd="0" parTransId="{1521C31D-A513-164A-8C95-B44F60A52BFE}" sibTransId="{CDD53BF0-623A-2E47-A715-BDC127F511C4}"/>
    <dgm:cxn modelId="{F575887D-DC0D-214A-9484-2CCAED2EFF1A}" type="presOf" srcId="{D4E7FF9B-99B0-6845-AD8D-121BD2D1FA76}" destId="{926AFBD2-1248-7E49-BBCE-455C62550262}" srcOrd="1" destOrd="0" presId="urn:microsoft.com/office/officeart/2005/8/layout/hierarchy2"/>
    <dgm:cxn modelId="{46C03987-9DEF-EB42-8728-AE26D7A73EEF}" type="presOf" srcId="{85EFD941-D3AD-6D40-97BC-82A402E625B7}" destId="{B1A47B83-8F36-5848-BA5D-A7864F035931}" srcOrd="0" destOrd="0" presId="urn:microsoft.com/office/officeart/2005/8/layout/hierarchy2"/>
    <dgm:cxn modelId="{58870093-214A-4C4E-BEF9-107C89B1545C}" type="presOf" srcId="{4EED7040-E58B-3144-8A14-E71C441EC770}" destId="{6BD0F5DA-0431-224D-A1B3-74ABDC18D4EC}" srcOrd="0" destOrd="0" presId="urn:microsoft.com/office/officeart/2005/8/layout/hierarchy2"/>
    <dgm:cxn modelId="{B16CB3A1-7B5D-DE44-8F33-A779CB0FECCB}" srcId="{319FD1B0-FF74-B143-B99E-DC024577E2E9}" destId="{1A96F220-7FA4-AE4A-8FE6-D68C9A2EC9C4}" srcOrd="1" destOrd="0" parTransId="{D4E7FF9B-99B0-6845-AD8D-121BD2D1FA76}" sibTransId="{EAD5E2C1-D9B5-E04D-B061-D6F83FFFC57B}"/>
    <dgm:cxn modelId="{24A1B1A6-E066-CB4F-AA52-5B9FCD63D543}" type="presOf" srcId="{F258251D-F1F3-2B4E-BE74-5C313323E41E}" destId="{C7C1E7BF-A160-EE4A-B71E-CFC0FDD39A50}" srcOrd="0" destOrd="0" presId="urn:microsoft.com/office/officeart/2005/8/layout/hierarchy2"/>
    <dgm:cxn modelId="{A1C018B3-793C-0044-950B-0DF9405588A6}" type="presOf" srcId="{1521C31D-A513-164A-8C95-B44F60A52BFE}" destId="{D9622E92-288E-3444-96FA-C98246631126}" srcOrd="0" destOrd="0" presId="urn:microsoft.com/office/officeart/2005/8/layout/hierarchy2"/>
    <dgm:cxn modelId="{9B7155BE-171F-DA44-9FD4-65C2873FB002}" type="presOf" srcId="{DB5400DD-B692-D444-9792-A16775744317}" destId="{9421766E-C980-BA44-AD3B-165CE90AD2CB}" srcOrd="1" destOrd="0" presId="urn:microsoft.com/office/officeart/2005/8/layout/hierarchy2"/>
    <dgm:cxn modelId="{7C8635C2-7CDF-DA4B-9ACD-8567E6B5D3C8}" type="presOf" srcId="{29C575CC-BFA8-EA41-8A78-8921AC6044FA}" destId="{BFDD5E3F-129A-924A-ADD2-7C5D4DCE7042}" srcOrd="1" destOrd="0" presId="urn:microsoft.com/office/officeart/2005/8/layout/hierarchy2"/>
    <dgm:cxn modelId="{37B646D5-D7C8-1142-825F-1B9862A65AC5}" type="presOf" srcId="{319FD1B0-FF74-B143-B99E-DC024577E2E9}" destId="{D285F4B6-5618-CC42-8595-68187152E989}" srcOrd="0" destOrd="0" presId="urn:microsoft.com/office/officeart/2005/8/layout/hierarchy2"/>
    <dgm:cxn modelId="{5DECB0D6-8CBD-D44D-ACEE-E5EAA49B8869}" type="presOf" srcId="{C6421DFB-7B5B-2B4C-9F30-1FB5A9914BCD}" destId="{173E28BA-4005-3149-AA51-057486F6108B}" srcOrd="1" destOrd="0" presId="urn:microsoft.com/office/officeart/2005/8/layout/hierarchy2"/>
    <dgm:cxn modelId="{4B7E24E1-7B99-D64D-B2CB-FB4B52CF9FE7}" srcId="{85EFD941-D3AD-6D40-97BC-82A402E625B7}" destId="{4EED7040-E58B-3144-8A14-E71C441EC770}" srcOrd="0" destOrd="0" parTransId="{DB5400DD-B692-D444-9792-A16775744317}" sibTransId="{FC7761F4-9A85-0A45-80DD-05EA2A8500D7}"/>
    <dgm:cxn modelId="{19C71EEF-AC69-D148-8295-040CD6F7A9B3}" type="presOf" srcId="{72B415D3-0549-8742-886E-E23B71EBBFD3}" destId="{157439D9-759B-0F43-98B3-682DB202BE86}" srcOrd="0" destOrd="0" presId="urn:microsoft.com/office/officeart/2005/8/layout/hierarchy2"/>
    <dgm:cxn modelId="{0DCB1BF7-48EE-0E40-8A19-658F20C91192}" type="presOf" srcId="{C6421DFB-7B5B-2B4C-9F30-1FB5A9914BCD}" destId="{6F9EB51C-E386-2D4A-B6CB-95AA63529966}" srcOrd="0" destOrd="0" presId="urn:microsoft.com/office/officeart/2005/8/layout/hierarchy2"/>
    <dgm:cxn modelId="{23C0C083-99DF-8B46-8FD7-E8C663BAF7D4}" type="presParOf" srcId="{FBF9F8A9-CC4A-C944-9BBB-D168D234DF74}" destId="{0D19AE8D-2C08-AD4D-A543-B94AAB013900}" srcOrd="0" destOrd="0" presId="urn:microsoft.com/office/officeart/2005/8/layout/hierarchy2"/>
    <dgm:cxn modelId="{3C655A2D-247D-0440-9C83-3229DCD6F71C}" type="presParOf" srcId="{0D19AE8D-2C08-AD4D-A543-B94AAB013900}" destId="{B1A47B83-8F36-5848-BA5D-A7864F035931}" srcOrd="0" destOrd="0" presId="urn:microsoft.com/office/officeart/2005/8/layout/hierarchy2"/>
    <dgm:cxn modelId="{9B1F5BCD-026B-2F49-8240-36074529BFDC}" type="presParOf" srcId="{0D19AE8D-2C08-AD4D-A543-B94AAB013900}" destId="{FBCDC9B7-B0E2-4744-AC0F-40604C80EA49}" srcOrd="1" destOrd="0" presId="urn:microsoft.com/office/officeart/2005/8/layout/hierarchy2"/>
    <dgm:cxn modelId="{4C1C372F-F0CB-AE49-ADED-61E8FC789C55}" type="presParOf" srcId="{FBCDC9B7-B0E2-4744-AC0F-40604C80EA49}" destId="{6AFC7506-35BC-E847-882E-9C08FB450273}" srcOrd="0" destOrd="0" presId="urn:microsoft.com/office/officeart/2005/8/layout/hierarchy2"/>
    <dgm:cxn modelId="{AC1BD296-EE1F-3C4B-8E16-EE1E5E866042}" type="presParOf" srcId="{6AFC7506-35BC-E847-882E-9C08FB450273}" destId="{9421766E-C980-BA44-AD3B-165CE90AD2CB}" srcOrd="0" destOrd="0" presId="urn:microsoft.com/office/officeart/2005/8/layout/hierarchy2"/>
    <dgm:cxn modelId="{A1E14A67-77D9-BB48-A993-E1C0B269A68C}" type="presParOf" srcId="{FBCDC9B7-B0E2-4744-AC0F-40604C80EA49}" destId="{2C489BC6-EE4A-8D48-9675-8E3EB657441A}" srcOrd="1" destOrd="0" presId="urn:microsoft.com/office/officeart/2005/8/layout/hierarchy2"/>
    <dgm:cxn modelId="{383521C4-B1FF-C641-9587-C68DEA06939C}" type="presParOf" srcId="{2C489BC6-EE4A-8D48-9675-8E3EB657441A}" destId="{6BD0F5DA-0431-224D-A1B3-74ABDC18D4EC}" srcOrd="0" destOrd="0" presId="urn:microsoft.com/office/officeart/2005/8/layout/hierarchy2"/>
    <dgm:cxn modelId="{659F08D1-BB6B-874A-BAEE-2BEE428DB29C}" type="presParOf" srcId="{2C489BC6-EE4A-8D48-9675-8E3EB657441A}" destId="{E6E04A37-FE1F-8C4C-961E-F13143082064}" srcOrd="1" destOrd="0" presId="urn:microsoft.com/office/officeart/2005/8/layout/hierarchy2"/>
    <dgm:cxn modelId="{A3D39AC7-38A4-E54C-9E31-2A1D6F08FC78}" type="presParOf" srcId="{E6E04A37-FE1F-8C4C-961E-F13143082064}" destId="{D9622E92-288E-3444-96FA-C98246631126}" srcOrd="0" destOrd="0" presId="urn:microsoft.com/office/officeart/2005/8/layout/hierarchy2"/>
    <dgm:cxn modelId="{5E5824CD-AFB5-3249-B5FC-73A6929BFABA}" type="presParOf" srcId="{D9622E92-288E-3444-96FA-C98246631126}" destId="{4AF553A8-B498-1D4E-9D0C-B0BF5B88E5DC}" srcOrd="0" destOrd="0" presId="urn:microsoft.com/office/officeart/2005/8/layout/hierarchy2"/>
    <dgm:cxn modelId="{E13C40C8-5C1A-E349-835C-20D89C0FA4E6}" type="presParOf" srcId="{E6E04A37-FE1F-8C4C-961E-F13143082064}" destId="{05502790-6699-4546-9002-0D452CB425FC}" srcOrd="1" destOrd="0" presId="urn:microsoft.com/office/officeart/2005/8/layout/hierarchy2"/>
    <dgm:cxn modelId="{7D15940B-20BC-5847-B37C-D0C6566C3EB5}" type="presParOf" srcId="{05502790-6699-4546-9002-0D452CB425FC}" destId="{FEAA14F7-B40D-E04B-B23C-F1128AC54865}" srcOrd="0" destOrd="0" presId="urn:microsoft.com/office/officeart/2005/8/layout/hierarchy2"/>
    <dgm:cxn modelId="{187BBD97-4B9E-7E45-BE32-7E9755305B74}" type="presParOf" srcId="{05502790-6699-4546-9002-0D452CB425FC}" destId="{09593F33-4776-B34A-8AB1-A90F8F0B8C81}" srcOrd="1" destOrd="0" presId="urn:microsoft.com/office/officeart/2005/8/layout/hierarchy2"/>
    <dgm:cxn modelId="{F863CE64-BE30-4940-8877-E7E735B56D86}" type="presParOf" srcId="{E6E04A37-FE1F-8C4C-961E-F13143082064}" destId="{C7C1E7BF-A160-EE4A-B71E-CFC0FDD39A50}" srcOrd="2" destOrd="0" presId="urn:microsoft.com/office/officeart/2005/8/layout/hierarchy2"/>
    <dgm:cxn modelId="{2F16C10E-C4DF-9047-96F6-6B9A32463924}" type="presParOf" srcId="{C7C1E7BF-A160-EE4A-B71E-CFC0FDD39A50}" destId="{39DFB10A-E7AC-C04B-9FE6-A370158621C0}" srcOrd="0" destOrd="0" presId="urn:microsoft.com/office/officeart/2005/8/layout/hierarchy2"/>
    <dgm:cxn modelId="{32EE2F5D-8CF1-4341-830B-4B228F32BD38}" type="presParOf" srcId="{E6E04A37-FE1F-8C4C-961E-F13143082064}" destId="{7C2F64F3-2665-154F-AF93-FBE9B3162D70}" srcOrd="3" destOrd="0" presId="urn:microsoft.com/office/officeart/2005/8/layout/hierarchy2"/>
    <dgm:cxn modelId="{330F9A55-38BF-7344-800B-6D86F5735136}" type="presParOf" srcId="{7C2F64F3-2665-154F-AF93-FBE9B3162D70}" destId="{157439D9-759B-0F43-98B3-682DB202BE86}" srcOrd="0" destOrd="0" presId="urn:microsoft.com/office/officeart/2005/8/layout/hierarchy2"/>
    <dgm:cxn modelId="{FF8ECD55-28E3-C640-8E1F-916937C0AD7D}" type="presParOf" srcId="{7C2F64F3-2665-154F-AF93-FBE9B3162D70}" destId="{C68A8C9E-F869-AD47-92EB-ABAE6EF5DA1E}" srcOrd="1" destOrd="0" presId="urn:microsoft.com/office/officeart/2005/8/layout/hierarchy2"/>
    <dgm:cxn modelId="{AD4B4A0C-38F2-594C-9005-FC5213C11296}" type="presParOf" srcId="{FBCDC9B7-B0E2-4744-AC0F-40604C80EA49}" destId="{6F9EB51C-E386-2D4A-B6CB-95AA63529966}" srcOrd="2" destOrd="0" presId="urn:microsoft.com/office/officeart/2005/8/layout/hierarchy2"/>
    <dgm:cxn modelId="{42339F58-3DAA-5C46-BD37-4D730C4AD975}" type="presParOf" srcId="{6F9EB51C-E386-2D4A-B6CB-95AA63529966}" destId="{173E28BA-4005-3149-AA51-057486F6108B}" srcOrd="0" destOrd="0" presId="urn:microsoft.com/office/officeart/2005/8/layout/hierarchy2"/>
    <dgm:cxn modelId="{7865ADD8-2536-2846-A44E-CE5EF5DAC544}" type="presParOf" srcId="{FBCDC9B7-B0E2-4744-AC0F-40604C80EA49}" destId="{95091D42-307B-8D42-BEA1-68D97E989A61}" srcOrd="3" destOrd="0" presId="urn:microsoft.com/office/officeart/2005/8/layout/hierarchy2"/>
    <dgm:cxn modelId="{65776E27-D7D0-1F42-838C-30AB0CF3A9A4}" type="presParOf" srcId="{95091D42-307B-8D42-BEA1-68D97E989A61}" destId="{D285F4B6-5618-CC42-8595-68187152E989}" srcOrd="0" destOrd="0" presId="urn:microsoft.com/office/officeart/2005/8/layout/hierarchy2"/>
    <dgm:cxn modelId="{C18A152A-D936-7941-A780-DCB636213F86}" type="presParOf" srcId="{95091D42-307B-8D42-BEA1-68D97E989A61}" destId="{1DE262B5-4120-004B-9D10-C1F467BBE114}" srcOrd="1" destOrd="0" presId="urn:microsoft.com/office/officeart/2005/8/layout/hierarchy2"/>
    <dgm:cxn modelId="{E82369FC-9D26-9B4A-8212-F6D07EED3616}" type="presParOf" srcId="{1DE262B5-4120-004B-9D10-C1F467BBE114}" destId="{0C552724-20E4-4747-B34D-300502C7D4EF}" srcOrd="0" destOrd="0" presId="urn:microsoft.com/office/officeart/2005/8/layout/hierarchy2"/>
    <dgm:cxn modelId="{7187C9F9-37FB-7946-98E5-FB5F3BDEC521}" type="presParOf" srcId="{0C552724-20E4-4747-B34D-300502C7D4EF}" destId="{BFDD5E3F-129A-924A-ADD2-7C5D4DCE7042}" srcOrd="0" destOrd="0" presId="urn:microsoft.com/office/officeart/2005/8/layout/hierarchy2"/>
    <dgm:cxn modelId="{EB6560CC-2C09-7F4B-A5E7-74D2A5F5A751}" type="presParOf" srcId="{1DE262B5-4120-004B-9D10-C1F467BBE114}" destId="{48BC0FEC-E6F8-7247-9764-CFD97B134774}" srcOrd="1" destOrd="0" presId="urn:microsoft.com/office/officeart/2005/8/layout/hierarchy2"/>
    <dgm:cxn modelId="{988D0259-4529-F245-8E7D-15843D18B726}" type="presParOf" srcId="{48BC0FEC-E6F8-7247-9764-CFD97B134774}" destId="{B23651B7-9905-0447-B92F-F554C50D6723}" srcOrd="0" destOrd="0" presId="urn:microsoft.com/office/officeart/2005/8/layout/hierarchy2"/>
    <dgm:cxn modelId="{1E4BD42D-2AA1-EE45-AD98-6E4EF08E017E}" type="presParOf" srcId="{48BC0FEC-E6F8-7247-9764-CFD97B134774}" destId="{E1BDF772-B643-4545-A50A-E163FE9A7610}" srcOrd="1" destOrd="0" presId="urn:microsoft.com/office/officeart/2005/8/layout/hierarchy2"/>
    <dgm:cxn modelId="{39FBBF07-F82E-6A4E-8613-46B13B5CF603}" type="presParOf" srcId="{1DE262B5-4120-004B-9D10-C1F467BBE114}" destId="{BF087139-32B3-4444-94F9-5D3F27140C31}" srcOrd="2" destOrd="0" presId="urn:microsoft.com/office/officeart/2005/8/layout/hierarchy2"/>
    <dgm:cxn modelId="{D4EB6117-AB4A-2843-BEE2-C16E4F9DF844}" type="presParOf" srcId="{BF087139-32B3-4444-94F9-5D3F27140C31}" destId="{926AFBD2-1248-7E49-BBCE-455C62550262}" srcOrd="0" destOrd="0" presId="urn:microsoft.com/office/officeart/2005/8/layout/hierarchy2"/>
    <dgm:cxn modelId="{431F1C6C-02CE-7B46-9CB3-CE91B1E09C2A}" type="presParOf" srcId="{1DE262B5-4120-004B-9D10-C1F467BBE114}" destId="{56683E5E-D7FC-B445-B4DC-FA88CE73A64E}" srcOrd="3" destOrd="0" presId="urn:microsoft.com/office/officeart/2005/8/layout/hierarchy2"/>
    <dgm:cxn modelId="{E5FD86B8-4B2F-6B46-84B5-C82A03F69E3B}" type="presParOf" srcId="{56683E5E-D7FC-B445-B4DC-FA88CE73A64E}" destId="{3717825D-EC45-A24A-B4B2-17B8B2263283}" srcOrd="0" destOrd="0" presId="urn:microsoft.com/office/officeart/2005/8/layout/hierarchy2"/>
    <dgm:cxn modelId="{6C29F5CC-71E8-8348-B80A-FC673985A799}" type="presParOf" srcId="{56683E5E-D7FC-B445-B4DC-FA88CE73A64E}" destId="{18C56A5D-2F85-CF40-9BEB-596C80B0AD5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D94EB-27E0-4844-9969-680F36007BC3}" type="doc">
      <dgm:prSet loTypeId="urn:microsoft.com/office/officeart/2016/7/layout/LinearBlockProcessNumbered" loCatId="process" qsTypeId="urn:microsoft.com/office/officeart/2005/8/quickstyle/simple3" qsCatId="simple" csTypeId="urn:microsoft.com/office/officeart/2005/8/colors/colorful2" csCatId="colorful" phldr="1"/>
      <dgm:spPr/>
      <dgm:t>
        <a:bodyPr/>
        <a:lstStyle/>
        <a:p>
          <a:endParaRPr lang="en-US"/>
        </a:p>
      </dgm:t>
    </dgm:pt>
    <dgm:pt modelId="{10206501-CF31-7B4F-A5A2-780108085DD9}">
      <dgm:prSet/>
      <dgm:spPr/>
      <dgm:t>
        <a:bodyPr/>
        <a:lstStyle/>
        <a:p>
          <a:pPr>
            <a:buFont typeface="Arial" panose="020B0604020202020204" pitchFamily="34" charset="0"/>
            <a:buChar char="•"/>
          </a:pPr>
          <a:endParaRPr lang="en-US" b="0" i="0" u="none" dirty="0"/>
        </a:p>
      </dgm:t>
    </dgm:pt>
    <dgm:pt modelId="{F8AA9EAA-3AB5-144D-AA82-C2748116A32C}" type="parTrans" cxnId="{47EC48A1-2734-DB44-AC8E-36C34C641581}">
      <dgm:prSet/>
      <dgm:spPr/>
      <dgm:t>
        <a:bodyPr/>
        <a:lstStyle/>
        <a:p>
          <a:endParaRPr lang="en-US"/>
        </a:p>
      </dgm:t>
    </dgm:pt>
    <dgm:pt modelId="{068759B5-0C9B-2A49-94FB-624AEFD81A15}" type="sibTrans" cxnId="{47EC48A1-2734-DB44-AC8E-36C34C641581}">
      <dgm:prSet/>
      <dgm:spPr/>
      <dgm:t>
        <a:bodyPr/>
        <a:lstStyle/>
        <a:p>
          <a:endParaRPr lang="en-US"/>
        </a:p>
      </dgm:t>
    </dgm:pt>
    <dgm:pt modelId="{0631AFD0-8A6F-904E-B81F-0A288BBB0D32}">
      <dgm:prSet/>
      <dgm:spPr/>
      <dgm:t>
        <a:bodyPr/>
        <a:lstStyle/>
        <a:p>
          <a:pPr>
            <a:buFont typeface="Arial" panose="020B0604020202020204" pitchFamily="34" charset="0"/>
            <a:buChar char="•"/>
          </a:pPr>
          <a:endParaRPr lang="en-US" b="0" i="0" u="none" dirty="0"/>
        </a:p>
      </dgm:t>
    </dgm:pt>
    <dgm:pt modelId="{E617926B-BD49-DD4A-BE36-E4F5B309AAED}" type="parTrans" cxnId="{72055E7A-F07F-3043-9891-29BCB2C0C70F}">
      <dgm:prSet/>
      <dgm:spPr/>
      <dgm:t>
        <a:bodyPr/>
        <a:lstStyle/>
        <a:p>
          <a:endParaRPr lang="en-US"/>
        </a:p>
      </dgm:t>
    </dgm:pt>
    <dgm:pt modelId="{794446DD-965C-A446-A1CF-97C1EF4B483B}" type="sibTrans" cxnId="{72055E7A-F07F-3043-9891-29BCB2C0C70F}">
      <dgm:prSet/>
      <dgm:spPr/>
      <dgm:t>
        <a:bodyPr/>
        <a:lstStyle/>
        <a:p>
          <a:endParaRPr lang="en-US"/>
        </a:p>
      </dgm:t>
    </dgm:pt>
    <dgm:pt modelId="{97D1F9EB-B4A8-2F4A-8709-B366F3C37913}">
      <dgm:prSet/>
      <dgm:spPr/>
      <dgm:t>
        <a:bodyPr/>
        <a:lstStyle/>
        <a:p>
          <a:pPr>
            <a:buFont typeface="Arial" panose="020B0604020202020204" pitchFamily="34" charset="0"/>
            <a:buChar char="•"/>
          </a:pPr>
          <a:endParaRPr lang="en-US" b="0" i="0" u="none" dirty="0"/>
        </a:p>
      </dgm:t>
    </dgm:pt>
    <dgm:pt modelId="{26FBCEBF-CF5D-E842-BC58-35C47D5A4A00}" type="parTrans" cxnId="{BC4C9DE6-0E24-4848-AC98-FE30B21100C6}">
      <dgm:prSet/>
      <dgm:spPr/>
      <dgm:t>
        <a:bodyPr/>
        <a:lstStyle/>
        <a:p>
          <a:endParaRPr lang="en-US"/>
        </a:p>
      </dgm:t>
    </dgm:pt>
    <dgm:pt modelId="{925D3996-FDFB-6D49-976F-3A77F7E96743}" type="sibTrans" cxnId="{BC4C9DE6-0E24-4848-AC98-FE30B21100C6}">
      <dgm:prSet/>
      <dgm:spPr/>
      <dgm:t>
        <a:bodyPr/>
        <a:lstStyle/>
        <a:p>
          <a:endParaRPr lang="en-US"/>
        </a:p>
      </dgm:t>
    </dgm:pt>
    <dgm:pt modelId="{B6DD5F5B-F9DD-F44D-84A2-8FA4484233A6}" type="pres">
      <dgm:prSet presAssocID="{78AD94EB-27E0-4844-9969-680F36007BC3}" presName="Name0" presStyleCnt="0">
        <dgm:presLayoutVars>
          <dgm:animLvl val="lvl"/>
          <dgm:resizeHandles val="exact"/>
        </dgm:presLayoutVars>
      </dgm:prSet>
      <dgm:spPr/>
    </dgm:pt>
    <dgm:pt modelId="{49D52D56-81E7-6248-99ED-60444BBA4D84}" type="pres">
      <dgm:prSet presAssocID="{10206501-CF31-7B4F-A5A2-780108085DD9}" presName="compositeNode" presStyleCnt="0">
        <dgm:presLayoutVars>
          <dgm:bulletEnabled val="1"/>
        </dgm:presLayoutVars>
      </dgm:prSet>
      <dgm:spPr/>
    </dgm:pt>
    <dgm:pt modelId="{20350465-C570-CB4A-817D-A08AC4EA918B}" type="pres">
      <dgm:prSet presAssocID="{10206501-CF31-7B4F-A5A2-780108085DD9}" presName="bgRect" presStyleLbl="alignNode1" presStyleIdx="0" presStyleCnt="3" custScaleY="126297"/>
      <dgm:spPr/>
    </dgm:pt>
    <dgm:pt modelId="{80F849F1-3935-4945-ABE2-44A57A81B59A}" type="pres">
      <dgm:prSet presAssocID="{068759B5-0C9B-2A49-94FB-624AEFD81A15}" presName="sibTransNodeRect" presStyleLbl="alignNode1" presStyleIdx="0" presStyleCnt="3">
        <dgm:presLayoutVars>
          <dgm:chMax val="0"/>
          <dgm:bulletEnabled val="1"/>
        </dgm:presLayoutVars>
      </dgm:prSet>
      <dgm:spPr/>
    </dgm:pt>
    <dgm:pt modelId="{1BA9E306-B937-6B4D-9667-006F6F87BD2A}" type="pres">
      <dgm:prSet presAssocID="{10206501-CF31-7B4F-A5A2-780108085DD9}" presName="nodeRect" presStyleLbl="alignNode1" presStyleIdx="0" presStyleCnt="3">
        <dgm:presLayoutVars>
          <dgm:bulletEnabled val="1"/>
        </dgm:presLayoutVars>
      </dgm:prSet>
      <dgm:spPr/>
    </dgm:pt>
    <dgm:pt modelId="{E3297756-FA54-664D-AB6C-BCBA4DCEC632}" type="pres">
      <dgm:prSet presAssocID="{068759B5-0C9B-2A49-94FB-624AEFD81A15}" presName="sibTrans" presStyleCnt="0"/>
      <dgm:spPr/>
    </dgm:pt>
    <dgm:pt modelId="{00160598-6DA1-B846-B15E-9A00A0C46781}" type="pres">
      <dgm:prSet presAssocID="{0631AFD0-8A6F-904E-B81F-0A288BBB0D32}" presName="compositeNode" presStyleCnt="0">
        <dgm:presLayoutVars>
          <dgm:bulletEnabled val="1"/>
        </dgm:presLayoutVars>
      </dgm:prSet>
      <dgm:spPr/>
    </dgm:pt>
    <dgm:pt modelId="{F22685CA-C23F-AE4D-9930-F5E14ACE86B4}" type="pres">
      <dgm:prSet presAssocID="{0631AFD0-8A6F-904E-B81F-0A288BBB0D32}" presName="bgRect" presStyleLbl="alignNode1" presStyleIdx="1" presStyleCnt="3" custScaleY="126297"/>
      <dgm:spPr/>
    </dgm:pt>
    <dgm:pt modelId="{6A2E5415-21CF-8848-83D9-C78246108640}" type="pres">
      <dgm:prSet presAssocID="{794446DD-965C-A446-A1CF-97C1EF4B483B}" presName="sibTransNodeRect" presStyleLbl="alignNode1" presStyleIdx="1" presStyleCnt="3">
        <dgm:presLayoutVars>
          <dgm:chMax val="0"/>
          <dgm:bulletEnabled val="1"/>
        </dgm:presLayoutVars>
      </dgm:prSet>
      <dgm:spPr/>
    </dgm:pt>
    <dgm:pt modelId="{F6DFE07A-E685-4248-91B8-BEEA1BE47E3D}" type="pres">
      <dgm:prSet presAssocID="{0631AFD0-8A6F-904E-B81F-0A288BBB0D32}" presName="nodeRect" presStyleLbl="alignNode1" presStyleIdx="1" presStyleCnt="3">
        <dgm:presLayoutVars>
          <dgm:bulletEnabled val="1"/>
        </dgm:presLayoutVars>
      </dgm:prSet>
      <dgm:spPr/>
    </dgm:pt>
    <dgm:pt modelId="{2523A216-061A-A945-88E4-69B6069BF970}" type="pres">
      <dgm:prSet presAssocID="{794446DD-965C-A446-A1CF-97C1EF4B483B}" presName="sibTrans" presStyleCnt="0"/>
      <dgm:spPr/>
    </dgm:pt>
    <dgm:pt modelId="{F53D9286-2EF9-B14A-A307-BFA1AAFDD0F5}" type="pres">
      <dgm:prSet presAssocID="{97D1F9EB-B4A8-2F4A-8709-B366F3C37913}" presName="compositeNode" presStyleCnt="0">
        <dgm:presLayoutVars>
          <dgm:bulletEnabled val="1"/>
        </dgm:presLayoutVars>
      </dgm:prSet>
      <dgm:spPr/>
    </dgm:pt>
    <dgm:pt modelId="{02ED05C1-E77F-B941-AAB0-0AF0ECF43DDC}" type="pres">
      <dgm:prSet presAssocID="{97D1F9EB-B4A8-2F4A-8709-B366F3C37913}" presName="bgRect" presStyleLbl="alignNode1" presStyleIdx="2" presStyleCnt="3" custScaleX="119288" custScaleY="126297"/>
      <dgm:spPr/>
    </dgm:pt>
    <dgm:pt modelId="{83160868-A6D2-514C-8628-21B443E05911}" type="pres">
      <dgm:prSet presAssocID="{925D3996-FDFB-6D49-976F-3A77F7E96743}" presName="sibTransNodeRect" presStyleLbl="alignNode1" presStyleIdx="2" presStyleCnt="3">
        <dgm:presLayoutVars>
          <dgm:chMax val="0"/>
          <dgm:bulletEnabled val="1"/>
        </dgm:presLayoutVars>
      </dgm:prSet>
      <dgm:spPr/>
    </dgm:pt>
    <dgm:pt modelId="{0C3EEA4B-8C04-434D-8BEB-8059358689B3}" type="pres">
      <dgm:prSet presAssocID="{97D1F9EB-B4A8-2F4A-8709-B366F3C37913}" presName="nodeRect" presStyleLbl="alignNode1" presStyleIdx="2" presStyleCnt="3">
        <dgm:presLayoutVars>
          <dgm:bulletEnabled val="1"/>
        </dgm:presLayoutVars>
      </dgm:prSet>
      <dgm:spPr/>
    </dgm:pt>
  </dgm:ptLst>
  <dgm:cxnLst>
    <dgm:cxn modelId="{AAD8F908-21BB-B24F-8150-B844AFE11EE7}" type="presOf" srcId="{97D1F9EB-B4A8-2F4A-8709-B366F3C37913}" destId="{0C3EEA4B-8C04-434D-8BEB-8059358689B3}" srcOrd="1" destOrd="0" presId="urn:microsoft.com/office/officeart/2016/7/layout/LinearBlockProcessNumbered"/>
    <dgm:cxn modelId="{EEA04314-187D-674E-8121-3E8ABD80C67A}" type="presOf" srcId="{78AD94EB-27E0-4844-9969-680F36007BC3}" destId="{B6DD5F5B-F9DD-F44D-84A2-8FA4484233A6}" srcOrd="0" destOrd="0" presId="urn:microsoft.com/office/officeart/2016/7/layout/LinearBlockProcessNumbered"/>
    <dgm:cxn modelId="{593A671F-DEC6-0D4A-8917-40D1562B5EAA}" type="presOf" srcId="{0631AFD0-8A6F-904E-B81F-0A288BBB0D32}" destId="{F6DFE07A-E685-4248-91B8-BEEA1BE47E3D}" srcOrd="1" destOrd="0" presId="urn:microsoft.com/office/officeart/2016/7/layout/LinearBlockProcessNumbered"/>
    <dgm:cxn modelId="{0D8FBF32-3AFD-6441-9B90-896814A20EDE}" type="presOf" srcId="{97D1F9EB-B4A8-2F4A-8709-B366F3C37913}" destId="{02ED05C1-E77F-B941-AAB0-0AF0ECF43DDC}" srcOrd="0" destOrd="0" presId="urn:microsoft.com/office/officeart/2016/7/layout/LinearBlockProcessNumbered"/>
    <dgm:cxn modelId="{17C58266-F78B-A745-9CDF-27C21016331A}" type="presOf" srcId="{068759B5-0C9B-2A49-94FB-624AEFD81A15}" destId="{80F849F1-3935-4945-ABE2-44A57A81B59A}" srcOrd="0" destOrd="0" presId="urn:microsoft.com/office/officeart/2016/7/layout/LinearBlockProcessNumbered"/>
    <dgm:cxn modelId="{72055E7A-F07F-3043-9891-29BCB2C0C70F}" srcId="{78AD94EB-27E0-4844-9969-680F36007BC3}" destId="{0631AFD0-8A6F-904E-B81F-0A288BBB0D32}" srcOrd="1" destOrd="0" parTransId="{E617926B-BD49-DD4A-BE36-E4F5B309AAED}" sibTransId="{794446DD-965C-A446-A1CF-97C1EF4B483B}"/>
    <dgm:cxn modelId="{54EC9196-98D6-5D46-A691-26A9E158297A}" type="presOf" srcId="{794446DD-965C-A446-A1CF-97C1EF4B483B}" destId="{6A2E5415-21CF-8848-83D9-C78246108640}" srcOrd="0" destOrd="0" presId="urn:microsoft.com/office/officeart/2016/7/layout/LinearBlockProcessNumbered"/>
    <dgm:cxn modelId="{47EC48A1-2734-DB44-AC8E-36C34C641581}" srcId="{78AD94EB-27E0-4844-9969-680F36007BC3}" destId="{10206501-CF31-7B4F-A5A2-780108085DD9}" srcOrd="0" destOrd="0" parTransId="{F8AA9EAA-3AB5-144D-AA82-C2748116A32C}" sibTransId="{068759B5-0C9B-2A49-94FB-624AEFD81A15}"/>
    <dgm:cxn modelId="{BB51DFA2-A8F7-3A4E-ABA2-14ADE78AAF5C}" type="presOf" srcId="{10206501-CF31-7B4F-A5A2-780108085DD9}" destId="{20350465-C570-CB4A-817D-A08AC4EA918B}" srcOrd="0" destOrd="0" presId="urn:microsoft.com/office/officeart/2016/7/layout/LinearBlockProcessNumbered"/>
    <dgm:cxn modelId="{40BEB8B9-3491-2842-80C5-633CAF7DEE3F}" type="presOf" srcId="{10206501-CF31-7B4F-A5A2-780108085DD9}" destId="{1BA9E306-B937-6B4D-9667-006F6F87BD2A}" srcOrd="1" destOrd="0" presId="urn:microsoft.com/office/officeart/2016/7/layout/LinearBlockProcessNumbered"/>
    <dgm:cxn modelId="{9C7E3CD9-D286-8F46-A25C-FC132C8F969D}" type="presOf" srcId="{0631AFD0-8A6F-904E-B81F-0A288BBB0D32}" destId="{F22685CA-C23F-AE4D-9930-F5E14ACE86B4}" srcOrd="0" destOrd="0" presId="urn:microsoft.com/office/officeart/2016/7/layout/LinearBlockProcessNumbered"/>
    <dgm:cxn modelId="{BC4C9DE6-0E24-4848-AC98-FE30B21100C6}" srcId="{78AD94EB-27E0-4844-9969-680F36007BC3}" destId="{97D1F9EB-B4A8-2F4A-8709-B366F3C37913}" srcOrd="2" destOrd="0" parTransId="{26FBCEBF-CF5D-E842-BC58-35C47D5A4A00}" sibTransId="{925D3996-FDFB-6D49-976F-3A77F7E96743}"/>
    <dgm:cxn modelId="{CD834FF6-6298-3B44-AB66-0CD56DE222A3}" type="presOf" srcId="{925D3996-FDFB-6D49-976F-3A77F7E96743}" destId="{83160868-A6D2-514C-8628-21B443E05911}" srcOrd="0" destOrd="0" presId="urn:microsoft.com/office/officeart/2016/7/layout/LinearBlockProcessNumbered"/>
    <dgm:cxn modelId="{7A2FEE3E-8D67-1F44-9C55-88EE7F65E352}" type="presParOf" srcId="{B6DD5F5B-F9DD-F44D-84A2-8FA4484233A6}" destId="{49D52D56-81E7-6248-99ED-60444BBA4D84}" srcOrd="0" destOrd="0" presId="urn:microsoft.com/office/officeart/2016/7/layout/LinearBlockProcessNumbered"/>
    <dgm:cxn modelId="{507945BF-A1ED-5444-AAF4-B55252516DF9}" type="presParOf" srcId="{49D52D56-81E7-6248-99ED-60444BBA4D84}" destId="{20350465-C570-CB4A-817D-A08AC4EA918B}" srcOrd="0" destOrd="0" presId="urn:microsoft.com/office/officeart/2016/7/layout/LinearBlockProcessNumbered"/>
    <dgm:cxn modelId="{5693FCC2-1A8E-3240-8F4D-C37D413FB1B9}" type="presParOf" srcId="{49D52D56-81E7-6248-99ED-60444BBA4D84}" destId="{80F849F1-3935-4945-ABE2-44A57A81B59A}" srcOrd="1" destOrd="0" presId="urn:microsoft.com/office/officeart/2016/7/layout/LinearBlockProcessNumbered"/>
    <dgm:cxn modelId="{C13FA96A-3C1F-9C40-A487-D481DE18FDBA}" type="presParOf" srcId="{49D52D56-81E7-6248-99ED-60444BBA4D84}" destId="{1BA9E306-B937-6B4D-9667-006F6F87BD2A}" srcOrd="2" destOrd="0" presId="urn:microsoft.com/office/officeart/2016/7/layout/LinearBlockProcessNumbered"/>
    <dgm:cxn modelId="{8E85A589-37E8-BA4F-84E3-14AB11780D47}" type="presParOf" srcId="{B6DD5F5B-F9DD-F44D-84A2-8FA4484233A6}" destId="{E3297756-FA54-664D-AB6C-BCBA4DCEC632}" srcOrd="1" destOrd="0" presId="urn:microsoft.com/office/officeart/2016/7/layout/LinearBlockProcessNumbered"/>
    <dgm:cxn modelId="{F5ED7682-54F9-1444-9BA8-ABB663B9BEBF}" type="presParOf" srcId="{B6DD5F5B-F9DD-F44D-84A2-8FA4484233A6}" destId="{00160598-6DA1-B846-B15E-9A00A0C46781}" srcOrd="2" destOrd="0" presId="urn:microsoft.com/office/officeart/2016/7/layout/LinearBlockProcessNumbered"/>
    <dgm:cxn modelId="{DBE492E9-6495-0544-A38C-669EF890892E}" type="presParOf" srcId="{00160598-6DA1-B846-B15E-9A00A0C46781}" destId="{F22685CA-C23F-AE4D-9930-F5E14ACE86B4}" srcOrd="0" destOrd="0" presId="urn:microsoft.com/office/officeart/2016/7/layout/LinearBlockProcessNumbered"/>
    <dgm:cxn modelId="{B6BAC0AE-3932-A94C-B353-5BC957969E5A}" type="presParOf" srcId="{00160598-6DA1-B846-B15E-9A00A0C46781}" destId="{6A2E5415-21CF-8848-83D9-C78246108640}" srcOrd="1" destOrd="0" presId="urn:microsoft.com/office/officeart/2016/7/layout/LinearBlockProcessNumbered"/>
    <dgm:cxn modelId="{319B8D9B-6A8B-BC49-8159-4FF84C6EB45B}" type="presParOf" srcId="{00160598-6DA1-B846-B15E-9A00A0C46781}" destId="{F6DFE07A-E685-4248-91B8-BEEA1BE47E3D}" srcOrd="2" destOrd="0" presId="urn:microsoft.com/office/officeart/2016/7/layout/LinearBlockProcessNumbered"/>
    <dgm:cxn modelId="{5418A1F7-20D7-7843-A40D-622D5797DABE}" type="presParOf" srcId="{B6DD5F5B-F9DD-F44D-84A2-8FA4484233A6}" destId="{2523A216-061A-A945-88E4-69B6069BF970}" srcOrd="3" destOrd="0" presId="urn:microsoft.com/office/officeart/2016/7/layout/LinearBlockProcessNumbered"/>
    <dgm:cxn modelId="{A5097D25-8836-9241-AF44-157F52C65F5F}" type="presParOf" srcId="{B6DD5F5B-F9DD-F44D-84A2-8FA4484233A6}" destId="{F53D9286-2EF9-B14A-A307-BFA1AAFDD0F5}" srcOrd="4" destOrd="0" presId="urn:microsoft.com/office/officeart/2016/7/layout/LinearBlockProcessNumbered"/>
    <dgm:cxn modelId="{1523F9C1-577A-3143-A37F-2F228B2FEDE7}" type="presParOf" srcId="{F53D9286-2EF9-B14A-A307-BFA1AAFDD0F5}" destId="{02ED05C1-E77F-B941-AAB0-0AF0ECF43DDC}" srcOrd="0" destOrd="0" presId="urn:microsoft.com/office/officeart/2016/7/layout/LinearBlockProcessNumbered"/>
    <dgm:cxn modelId="{201537FA-44AD-2A41-951F-915D856EBC07}" type="presParOf" srcId="{F53D9286-2EF9-B14A-A307-BFA1AAFDD0F5}" destId="{83160868-A6D2-514C-8628-21B443E05911}" srcOrd="1" destOrd="0" presId="urn:microsoft.com/office/officeart/2016/7/layout/LinearBlockProcessNumbered"/>
    <dgm:cxn modelId="{199EAF07-6D98-594B-9CDA-8F610F4E600F}" type="presParOf" srcId="{F53D9286-2EF9-B14A-A307-BFA1AAFDD0F5}" destId="{0C3EEA4B-8C04-434D-8BEB-8059358689B3}"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08AAF-5B1C-41F4-9DBA-3E16C5EF12BA}">
      <dsp:nvSpPr>
        <dsp:cNvPr id="0" name=""/>
        <dsp:cNvSpPr/>
      </dsp:nvSpPr>
      <dsp:spPr>
        <a:xfrm>
          <a:off x="1422399" y="67733"/>
          <a:ext cx="3251200" cy="3251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50/50 Risk for first degree relatives </a:t>
          </a:r>
        </a:p>
      </dsp:txBody>
      <dsp:txXfrm>
        <a:off x="1855893" y="636693"/>
        <a:ext cx="2384213" cy="1463040"/>
      </dsp:txXfrm>
    </dsp:sp>
    <dsp:sp modelId="{931667ED-CC1A-4A15-8040-10FA0843C252}">
      <dsp:nvSpPr>
        <dsp:cNvPr id="0" name=""/>
        <dsp:cNvSpPr/>
      </dsp:nvSpPr>
      <dsp:spPr>
        <a:xfrm>
          <a:off x="2595541" y="2099733"/>
          <a:ext cx="3251200" cy="3251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Cancer Prevention </a:t>
          </a:r>
        </a:p>
      </dsp:txBody>
      <dsp:txXfrm>
        <a:off x="3589866" y="2939626"/>
        <a:ext cx="1950720" cy="1788160"/>
      </dsp:txXfrm>
    </dsp:sp>
    <dsp:sp modelId="{AA797939-8740-403F-8175-E89DED50C425}">
      <dsp:nvSpPr>
        <dsp:cNvPr id="0" name=""/>
        <dsp:cNvSpPr/>
      </dsp:nvSpPr>
      <dsp:spPr>
        <a:xfrm>
          <a:off x="249258" y="2099733"/>
          <a:ext cx="3251200" cy="3251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Screening for Early Detection</a:t>
          </a:r>
        </a:p>
      </dsp:txBody>
      <dsp:txXfrm>
        <a:off x="555413" y="2939626"/>
        <a:ext cx="1950720" cy="178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47B83-8F36-5848-BA5D-A7864F035931}">
      <dsp:nvSpPr>
        <dsp:cNvPr id="0" name=""/>
        <dsp:cNvSpPr/>
      </dsp:nvSpPr>
      <dsp:spPr>
        <a:xfrm>
          <a:off x="6706" y="1781537"/>
          <a:ext cx="1600680" cy="8003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IV q 3 week carboplatin + paclitaxel</a:t>
          </a:r>
        </a:p>
      </dsp:txBody>
      <dsp:txXfrm>
        <a:off x="30147" y="1804978"/>
        <a:ext cx="1553798" cy="753458"/>
      </dsp:txXfrm>
    </dsp:sp>
    <dsp:sp modelId="{6AFC7506-35BC-E847-882E-9C08FB450273}">
      <dsp:nvSpPr>
        <dsp:cNvPr id="0" name=""/>
        <dsp:cNvSpPr/>
      </dsp:nvSpPr>
      <dsp:spPr>
        <a:xfrm rot="18046528">
          <a:off x="1301860" y="1627116"/>
          <a:ext cx="1251325" cy="34068"/>
        </a:xfrm>
        <a:custGeom>
          <a:avLst/>
          <a:gdLst/>
          <a:ahLst/>
          <a:cxnLst/>
          <a:rect l="0" t="0" r="0" b="0"/>
          <a:pathLst>
            <a:path>
              <a:moveTo>
                <a:pt x="0" y="17034"/>
              </a:moveTo>
              <a:lnTo>
                <a:pt x="1251325" y="170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6240" y="1612867"/>
        <a:ext cx="62566" cy="62566"/>
      </dsp:txXfrm>
    </dsp:sp>
    <dsp:sp modelId="{6BD0F5DA-0431-224D-A1B3-74ABDC18D4EC}">
      <dsp:nvSpPr>
        <dsp:cNvPr id="0" name=""/>
        <dsp:cNvSpPr/>
      </dsp:nvSpPr>
      <dsp:spPr>
        <a:xfrm>
          <a:off x="2247659" y="706424"/>
          <a:ext cx="1600680" cy="8003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No bevacizumab</a:t>
          </a:r>
        </a:p>
      </dsp:txBody>
      <dsp:txXfrm>
        <a:off x="2271100" y="729865"/>
        <a:ext cx="1553798" cy="753458"/>
      </dsp:txXfrm>
    </dsp:sp>
    <dsp:sp modelId="{D9622E92-288E-3444-96FA-C98246631126}">
      <dsp:nvSpPr>
        <dsp:cNvPr id="0" name=""/>
        <dsp:cNvSpPr/>
      </dsp:nvSpPr>
      <dsp:spPr>
        <a:xfrm rot="19063714">
          <a:off x="3735840" y="798550"/>
          <a:ext cx="865271" cy="34068"/>
        </a:xfrm>
        <a:custGeom>
          <a:avLst/>
          <a:gdLst/>
          <a:ahLst/>
          <a:cxnLst/>
          <a:rect l="0" t="0" r="0" b="0"/>
          <a:pathLst>
            <a:path>
              <a:moveTo>
                <a:pt x="0" y="17034"/>
              </a:moveTo>
              <a:lnTo>
                <a:pt x="865271" y="170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46844" y="793953"/>
        <a:ext cx="43263" cy="43263"/>
      </dsp:txXfrm>
    </dsp:sp>
    <dsp:sp modelId="{FEAA14F7-B40D-E04B-B23C-F1128AC54865}">
      <dsp:nvSpPr>
        <dsp:cNvPr id="0" name=""/>
        <dsp:cNvSpPr/>
      </dsp:nvSpPr>
      <dsp:spPr>
        <a:xfrm>
          <a:off x="4488612" y="24102"/>
          <a:ext cx="1600680" cy="1000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t>BRCA</a:t>
          </a:r>
          <a:r>
            <a:rPr lang="en-US" sz="1400" b="1" kern="1200" dirty="0"/>
            <a:t> </a:t>
          </a:r>
          <a:r>
            <a:rPr lang="en-US" sz="1400" b="1" kern="1200" dirty="0" err="1"/>
            <a:t>mut</a:t>
          </a:r>
          <a:endParaRPr lang="en-US" sz="1400" b="1" kern="1200" dirty="0"/>
        </a:p>
        <a:p>
          <a:pPr marL="0" lvl="0" indent="0" algn="ctr" defTabSz="622300">
            <a:lnSpc>
              <a:spcPct val="90000"/>
            </a:lnSpc>
            <a:spcBef>
              <a:spcPct val="0"/>
            </a:spcBef>
            <a:spcAft>
              <a:spcPct val="35000"/>
            </a:spcAft>
            <a:buNone/>
          </a:pPr>
          <a:r>
            <a:rPr lang="en-US" sz="1400" b="1" kern="1200" dirty="0"/>
            <a:t>HRD:</a:t>
          </a:r>
        </a:p>
        <a:p>
          <a:pPr marL="0" lvl="0" indent="0" algn="ctr" defTabSz="622300">
            <a:lnSpc>
              <a:spcPct val="90000"/>
            </a:lnSpc>
            <a:spcBef>
              <a:spcPct val="0"/>
            </a:spcBef>
            <a:spcAft>
              <a:spcPct val="35000"/>
            </a:spcAft>
            <a:buNone/>
          </a:pPr>
          <a:r>
            <a:rPr lang="en-US" sz="1400" kern="1200" dirty="0"/>
            <a:t>Add </a:t>
          </a:r>
          <a:r>
            <a:rPr lang="en-US" sz="1400" kern="1200" dirty="0" err="1"/>
            <a:t>PARPi</a:t>
          </a:r>
          <a:r>
            <a:rPr lang="en-US" sz="1400" kern="1200" dirty="0"/>
            <a:t> (preferred)</a:t>
          </a:r>
        </a:p>
      </dsp:txBody>
      <dsp:txXfrm>
        <a:off x="4517929" y="53419"/>
        <a:ext cx="1542046" cy="942311"/>
      </dsp:txXfrm>
    </dsp:sp>
    <dsp:sp modelId="{C7C1E7BF-A160-EE4A-B71E-CFC0FDD39A50}">
      <dsp:nvSpPr>
        <dsp:cNvPr id="0" name=""/>
        <dsp:cNvSpPr/>
      </dsp:nvSpPr>
      <dsp:spPr>
        <a:xfrm rot="2508218">
          <a:off x="3744143" y="1362398"/>
          <a:ext cx="818620" cy="34068"/>
        </a:xfrm>
        <a:custGeom>
          <a:avLst/>
          <a:gdLst/>
          <a:ahLst/>
          <a:cxnLst/>
          <a:rect l="0" t="0" r="0" b="0"/>
          <a:pathLst>
            <a:path>
              <a:moveTo>
                <a:pt x="0" y="17034"/>
              </a:moveTo>
              <a:lnTo>
                <a:pt x="818620" y="170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2988" y="1358967"/>
        <a:ext cx="40931" cy="40931"/>
      </dsp:txXfrm>
    </dsp:sp>
    <dsp:sp modelId="{157439D9-759B-0F43-98B3-682DB202BE86}">
      <dsp:nvSpPr>
        <dsp:cNvPr id="0" name=""/>
        <dsp:cNvSpPr/>
      </dsp:nvSpPr>
      <dsp:spPr>
        <a:xfrm>
          <a:off x="4458567" y="1130276"/>
          <a:ext cx="1600680" cy="10439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HRP:</a:t>
          </a:r>
        </a:p>
        <a:p>
          <a:pPr marL="0" lvl="0" indent="0" algn="ctr" defTabSz="622300">
            <a:lnSpc>
              <a:spcPct val="90000"/>
            </a:lnSpc>
            <a:spcBef>
              <a:spcPct val="0"/>
            </a:spcBef>
            <a:spcAft>
              <a:spcPct val="35000"/>
            </a:spcAft>
            <a:buNone/>
          </a:pPr>
          <a:r>
            <a:rPr lang="en-US" sz="1400" kern="1200" dirty="0"/>
            <a:t>Add </a:t>
          </a:r>
          <a:r>
            <a:rPr lang="en-US" sz="1400" kern="1200" dirty="0" err="1"/>
            <a:t>PARPi</a:t>
          </a:r>
          <a:endParaRPr lang="en-US" sz="1400" kern="1200" dirty="0"/>
        </a:p>
        <a:p>
          <a:pPr marL="0" lvl="0" indent="0" algn="ctr" defTabSz="622300">
            <a:lnSpc>
              <a:spcPct val="90000"/>
            </a:lnSpc>
            <a:spcBef>
              <a:spcPct val="0"/>
            </a:spcBef>
            <a:spcAft>
              <a:spcPct val="35000"/>
            </a:spcAft>
            <a:buNone/>
          </a:pPr>
          <a:r>
            <a:rPr lang="en-US" sz="1400" kern="1200" dirty="0"/>
            <a:t>or</a:t>
          </a:r>
        </a:p>
        <a:p>
          <a:pPr marL="0" lvl="0" indent="0" algn="ctr" defTabSz="622300">
            <a:lnSpc>
              <a:spcPct val="90000"/>
            </a:lnSpc>
            <a:spcBef>
              <a:spcPct val="0"/>
            </a:spcBef>
            <a:spcAft>
              <a:spcPct val="35000"/>
            </a:spcAft>
            <a:buNone/>
          </a:pPr>
          <a:r>
            <a:rPr lang="en-US" sz="1400" kern="1200" dirty="0"/>
            <a:t>Observation</a:t>
          </a:r>
        </a:p>
      </dsp:txBody>
      <dsp:txXfrm>
        <a:off x="4489144" y="1160853"/>
        <a:ext cx="1539526" cy="982833"/>
      </dsp:txXfrm>
    </dsp:sp>
    <dsp:sp modelId="{6F9EB51C-E386-2D4A-B6CB-95AA63529966}">
      <dsp:nvSpPr>
        <dsp:cNvPr id="0" name=""/>
        <dsp:cNvSpPr/>
      </dsp:nvSpPr>
      <dsp:spPr>
        <a:xfrm rot="3553472">
          <a:off x="1301860" y="2702230"/>
          <a:ext cx="1251325" cy="34068"/>
        </a:xfrm>
        <a:custGeom>
          <a:avLst/>
          <a:gdLst/>
          <a:ahLst/>
          <a:cxnLst/>
          <a:rect l="0" t="0" r="0" b="0"/>
          <a:pathLst>
            <a:path>
              <a:moveTo>
                <a:pt x="0" y="17034"/>
              </a:moveTo>
              <a:lnTo>
                <a:pt x="1251325" y="170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6240" y="2687981"/>
        <a:ext cx="62566" cy="62566"/>
      </dsp:txXfrm>
    </dsp:sp>
    <dsp:sp modelId="{D285F4B6-5618-CC42-8595-68187152E989}">
      <dsp:nvSpPr>
        <dsp:cNvPr id="0" name=""/>
        <dsp:cNvSpPr/>
      </dsp:nvSpPr>
      <dsp:spPr>
        <a:xfrm>
          <a:off x="2247659" y="2856650"/>
          <a:ext cx="1600680" cy="8003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Bevacizumab during chemotherapy and in maintenance</a:t>
          </a:r>
        </a:p>
      </dsp:txBody>
      <dsp:txXfrm>
        <a:off x="2271100" y="2880091"/>
        <a:ext cx="1553798" cy="753458"/>
      </dsp:txXfrm>
    </dsp:sp>
    <dsp:sp modelId="{0C552724-20E4-4747-B34D-300502C7D4EF}">
      <dsp:nvSpPr>
        <dsp:cNvPr id="0" name=""/>
        <dsp:cNvSpPr/>
      </dsp:nvSpPr>
      <dsp:spPr>
        <a:xfrm rot="19457599">
          <a:off x="3774227" y="3009688"/>
          <a:ext cx="788497" cy="34068"/>
        </a:xfrm>
        <a:custGeom>
          <a:avLst/>
          <a:gdLst/>
          <a:ahLst/>
          <a:cxnLst/>
          <a:rect l="0" t="0" r="0" b="0"/>
          <a:pathLst>
            <a:path>
              <a:moveTo>
                <a:pt x="0" y="17034"/>
              </a:moveTo>
              <a:lnTo>
                <a:pt x="788497" y="170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48763" y="3007010"/>
        <a:ext cx="39424" cy="39424"/>
      </dsp:txXfrm>
    </dsp:sp>
    <dsp:sp modelId="{B23651B7-9905-0447-B92F-F554C50D6723}">
      <dsp:nvSpPr>
        <dsp:cNvPr id="0" name=""/>
        <dsp:cNvSpPr/>
      </dsp:nvSpPr>
      <dsp:spPr>
        <a:xfrm>
          <a:off x="4488612" y="2309137"/>
          <a:ext cx="1600680" cy="9749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t>BRCA</a:t>
          </a:r>
          <a:r>
            <a:rPr lang="en-US" sz="1400" b="1" kern="1200" dirty="0"/>
            <a:t> </a:t>
          </a:r>
          <a:r>
            <a:rPr lang="en-US" sz="1400" b="1" kern="1200" dirty="0" err="1"/>
            <a:t>mut</a:t>
          </a:r>
          <a:endParaRPr lang="en-US" sz="1400" b="1" kern="1200" dirty="0"/>
        </a:p>
        <a:p>
          <a:pPr marL="0" lvl="0" indent="0" algn="ctr" defTabSz="622300">
            <a:lnSpc>
              <a:spcPct val="90000"/>
            </a:lnSpc>
            <a:spcBef>
              <a:spcPct val="0"/>
            </a:spcBef>
            <a:spcAft>
              <a:spcPct val="35000"/>
            </a:spcAft>
            <a:buNone/>
          </a:pPr>
          <a:r>
            <a:rPr lang="en-US" sz="1400" b="1" kern="1200" dirty="0"/>
            <a:t>HRD:</a:t>
          </a:r>
        </a:p>
        <a:p>
          <a:pPr marL="0" lvl="0" indent="0" algn="ctr" defTabSz="622300">
            <a:lnSpc>
              <a:spcPct val="90000"/>
            </a:lnSpc>
            <a:spcBef>
              <a:spcPct val="0"/>
            </a:spcBef>
            <a:spcAft>
              <a:spcPct val="35000"/>
            </a:spcAft>
            <a:buNone/>
          </a:pPr>
          <a:r>
            <a:rPr lang="en-US" sz="1400" kern="1200" dirty="0"/>
            <a:t>Add </a:t>
          </a:r>
          <a:r>
            <a:rPr lang="en-US" sz="1400" kern="1200" dirty="0" err="1"/>
            <a:t>PARPi</a:t>
          </a:r>
          <a:r>
            <a:rPr lang="en-US" sz="1400" kern="1200" dirty="0"/>
            <a:t> (preferred)</a:t>
          </a:r>
        </a:p>
      </dsp:txBody>
      <dsp:txXfrm>
        <a:off x="4517168" y="2337693"/>
        <a:ext cx="1543568" cy="917862"/>
      </dsp:txXfrm>
    </dsp:sp>
    <dsp:sp modelId="{BF087139-32B3-4444-94F9-5D3F27140C31}">
      <dsp:nvSpPr>
        <dsp:cNvPr id="0" name=""/>
        <dsp:cNvSpPr/>
      </dsp:nvSpPr>
      <dsp:spPr>
        <a:xfrm rot="2432075">
          <a:off x="3747252" y="3513543"/>
          <a:ext cx="842448" cy="34068"/>
        </a:xfrm>
        <a:custGeom>
          <a:avLst/>
          <a:gdLst/>
          <a:ahLst/>
          <a:cxnLst/>
          <a:rect l="0" t="0" r="0" b="0"/>
          <a:pathLst>
            <a:path>
              <a:moveTo>
                <a:pt x="0" y="17034"/>
              </a:moveTo>
              <a:lnTo>
                <a:pt x="842448" y="170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47415" y="3509515"/>
        <a:ext cx="42122" cy="42122"/>
      </dsp:txXfrm>
    </dsp:sp>
    <dsp:sp modelId="{3717825D-EC45-A24A-B4B2-17B8B2263283}">
      <dsp:nvSpPr>
        <dsp:cNvPr id="0" name=""/>
        <dsp:cNvSpPr/>
      </dsp:nvSpPr>
      <dsp:spPr>
        <a:xfrm>
          <a:off x="4488612" y="3404163"/>
          <a:ext cx="1600680" cy="8003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HRP:</a:t>
          </a:r>
        </a:p>
        <a:p>
          <a:pPr marL="0" lvl="0" indent="0" algn="ctr" defTabSz="622300">
            <a:lnSpc>
              <a:spcPct val="90000"/>
            </a:lnSpc>
            <a:spcBef>
              <a:spcPct val="0"/>
            </a:spcBef>
            <a:spcAft>
              <a:spcPct val="35000"/>
            </a:spcAft>
            <a:buNone/>
          </a:pPr>
          <a:r>
            <a:rPr lang="en-US" sz="1400" kern="1200" dirty="0"/>
            <a:t>Continue bevacizumab</a:t>
          </a:r>
        </a:p>
      </dsp:txBody>
      <dsp:txXfrm>
        <a:off x="4512053" y="3427604"/>
        <a:ext cx="1553798" cy="753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50465-C570-CB4A-817D-A08AC4EA918B}">
      <dsp:nvSpPr>
        <dsp:cNvPr id="0" name=""/>
        <dsp:cNvSpPr/>
      </dsp:nvSpPr>
      <dsp:spPr>
        <a:xfrm>
          <a:off x="7779" y="8"/>
          <a:ext cx="3459765" cy="524349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341748" tIns="0" rIns="341748" bIns="330200" numCol="1" spcCol="1270" anchor="t" anchorCtr="0">
          <a:noAutofit/>
        </a:bodyPr>
        <a:lstStyle/>
        <a:p>
          <a:pPr marL="0" lvl="0" indent="0" algn="l" defTabSz="1155700">
            <a:lnSpc>
              <a:spcPct val="90000"/>
            </a:lnSpc>
            <a:spcBef>
              <a:spcPct val="0"/>
            </a:spcBef>
            <a:spcAft>
              <a:spcPct val="35000"/>
            </a:spcAft>
            <a:buFont typeface="Arial" panose="020B0604020202020204" pitchFamily="34" charset="0"/>
            <a:buNone/>
          </a:pPr>
          <a:endParaRPr lang="en-US" sz="2600" b="0" i="0" u="none" kern="1200" dirty="0"/>
        </a:p>
      </dsp:txBody>
      <dsp:txXfrm>
        <a:off x="7779" y="2097406"/>
        <a:ext cx="3459765" cy="3146097"/>
      </dsp:txXfrm>
    </dsp:sp>
    <dsp:sp modelId="{80F849F1-3935-4945-ABE2-44A57A81B59A}">
      <dsp:nvSpPr>
        <dsp:cNvPr id="0" name=""/>
        <dsp:cNvSpPr/>
      </dsp:nvSpPr>
      <dsp:spPr>
        <a:xfrm>
          <a:off x="7779" y="545897"/>
          <a:ext cx="3459765" cy="1660687"/>
        </a:xfrm>
        <a:prstGeom prst="rect">
          <a:avLst/>
        </a:prstGeom>
        <a:noFill/>
        <a:ln w="6350" cap="flat" cmpd="sng" algn="ctr">
          <a:noFill/>
          <a:prstDash val="solid"/>
          <a:miter lim="800000"/>
        </a:ln>
        <a:effectLst/>
        <a:sp3d/>
      </dsp:spPr>
      <dsp:style>
        <a:lnRef idx="1">
          <a:scrgbClr r="0" g="0" b="0"/>
        </a:lnRef>
        <a:fillRef idx="2">
          <a:scrgbClr r="0" g="0" b="0"/>
        </a:fillRef>
        <a:effectRef idx="1">
          <a:scrgbClr r="0" g="0" b="0"/>
        </a:effectRef>
        <a:fontRef idx="minor">
          <a:schemeClr val="dk1"/>
        </a:fontRef>
      </dsp:style>
      <dsp:txBody>
        <a:bodyPr spcFirstLastPara="0" vert="horz" wrap="square" lIns="341748" tIns="165100" rIns="341748" bIns="165100" numCol="1" spcCol="1270" anchor="ctr" anchorCtr="0">
          <a:noAutofit/>
        </a:bodyPr>
        <a:lstStyle/>
        <a:p>
          <a:pPr marL="0" lvl="0" indent="0" algn="l" defTabSz="2933700">
            <a:lnSpc>
              <a:spcPct val="90000"/>
            </a:lnSpc>
            <a:spcBef>
              <a:spcPct val="0"/>
            </a:spcBef>
            <a:spcAft>
              <a:spcPct val="35000"/>
            </a:spcAft>
            <a:buNone/>
          </a:pPr>
          <a:endParaRPr lang="en-US" sz="6600" kern="1200"/>
        </a:p>
      </dsp:txBody>
      <dsp:txXfrm>
        <a:off x="7779" y="545897"/>
        <a:ext cx="3459765" cy="1660687"/>
      </dsp:txXfrm>
    </dsp:sp>
    <dsp:sp modelId="{F22685CA-C23F-AE4D-9930-F5E14ACE86B4}">
      <dsp:nvSpPr>
        <dsp:cNvPr id="0" name=""/>
        <dsp:cNvSpPr/>
      </dsp:nvSpPr>
      <dsp:spPr>
        <a:xfrm>
          <a:off x="3744326" y="8"/>
          <a:ext cx="3459765" cy="5243495"/>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341748" tIns="0" rIns="341748" bIns="330200" numCol="1" spcCol="1270" anchor="t" anchorCtr="0">
          <a:noAutofit/>
        </a:bodyPr>
        <a:lstStyle/>
        <a:p>
          <a:pPr marL="0" lvl="0" indent="0" algn="l" defTabSz="1155700">
            <a:lnSpc>
              <a:spcPct val="90000"/>
            </a:lnSpc>
            <a:spcBef>
              <a:spcPct val="0"/>
            </a:spcBef>
            <a:spcAft>
              <a:spcPct val="35000"/>
            </a:spcAft>
            <a:buFont typeface="Arial" panose="020B0604020202020204" pitchFamily="34" charset="0"/>
            <a:buNone/>
          </a:pPr>
          <a:endParaRPr lang="en-US" sz="2600" b="0" i="0" u="none" kern="1200" dirty="0"/>
        </a:p>
      </dsp:txBody>
      <dsp:txXfrm>
        <a:off x="3744326" y="2097406"/>
        <a:ext cx="3459765" cy="3146097"/>
      </dsp:txXfrm>
    </dsp:sp>
    <dsp:sp modelId="{6A2E5415-21CF-8848-83D9-C78246108640}">
      <dsp:nvSpPr>
        <dsp:cNvPr id="0" name=""/>
        <dsp:cNvSpPr/>
      </dsp:nvSpPr>
      <dsp:spPr>
        <a:xfrm>
          <a:off x="3744326" y="545897"/>
          <a:ext cx="3459765" cy="1660687"/>
        </a:xfrm>
        <a:prstGeom prst="rect">
          <a:avLst/>
        </a:prstGeom>
        <a:noFill/>
        <a:ln w="6350" cap="flat" cmpd="sng" algn="ctr">
          <a:noFill/>
          <a:prstDash val="solid"/>
          <a:miter lim="800000"/>
        </a:ln>
        <a:effectLst/>
        <a:sp3d/>
      </dsp:spPr>
      <dsp:style>
        <a:lnRef idx="1">
          <a:scrgbClr r="0" g="0" b="0"/>
        </a:lnRef>
        <a:fillRef idx="2">
          <a:scrgbClr r="0" g="0" b="0"/>
        </a:fillRef>
        <a:effectRef idx="1">
          <a:scrgbClr r="0" g="0" b="0"/>
        </a:effectRef>
        <a:fontRef idx="minor">
          <a:schemeClr val="dk1"/>
        </a:fontRef>
      </dsp:style>
      <dsp:txBody>
        <a:bodyPr spcFirstLastPara="0" vert="horz" wrap="square" lIns="341748" tIns="165100" rIns="341748" bIns="165100" numCol="1" spcCol="1270" anchor="ctr" anchorCtr="0">
          <a:noAutofit/>
        </a:bodyPr>
        <a:lstStyle/>
        <a:p>
          <a:pPr marL="0" lvl="0" indent="0" algn="l" defTabSz="2933700">
            <a:lnSpc>
              <a:spcPct val="90000"/>
            </a:lnSpc>
            <a:spcBef>
              <a:spcPct val="0"/>
            </a:spcBef>
            <a:spcAft>
              <a:spcPct val="35000"/>
            </a:spcAft>
            <a:buNone/>
          </a:pPr>
          <a:endParaRPr lang="en-US" sz="6600" kern="1200"/>
        </a:p>
      </dsp:txBody>
      <dsp:txXfrm>
        <a:off x="3744326" y="545897"/>
        <a:ext cx="3459765" cy="1660687"/>
      </dsp:txXfrm>
    </dsp:sp>
    <dsp:sp modelId="{02ED05C1-E77F-B941-AAB0-0AF0ECF43DDC}">
      <dsp:nvSpPr>
        <dsp:cNvPr id="0" name=""/>
        <dsp:cNvSpPr/>
      </dsp:nvSpPr>
      <dsp:spPr>
        <a:xfrm>
          <a:off x="7480872" y="8"/>
          <a:ext cx="4127084" cy="5243495"/>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341748" tIns="0" rIns="341748" bIns="330200" numCol="1" spcCol="1270" anchor="t" anchorCtr="0">
          <a:noAutofit/>
        </a:bodyPr>
        <a:lstStyle/>
        <a:p>
          <a:pPr marL="0" lvl="0" indent="0" algn="l" defTabSz="1155700">
            <a:lnSpc>
              <a:spcPct val="90000"/>
            </a:lnSpc>
            <a:spcBef>
              <a:spcPct val="0"/>
            </a:spcBef>
            <a:spcAft>
              <a:spcPct val="35000"/>
            </a:spcAft>
            <a:buFont typeface="Arial" panose="020B0604020202020204" pitchFamily="34" charset="0"/>
            <a:buNone/>
          </a:pPr>
          <a:endParaRPr lang="en-US" sz="2600" b="0" i="0" u="none" kern="1200" dirty="0"/>
        </a:p>
      </dsp:txBody>
      <dsp:txXfrm>
        <a:off x="7480872" y="2097406"/>
        <a:ext cx="4127084" cy="3146097"/>
      </dsp:txXfrm>
    </dsp:sp>
    <dsp:sp modelId="{83160868-A6D2-514C-8628-21B443E05911}">
      <dsp:nvSpPr>
        <dsp:cNvPr id="0" name=""/>
        <dsp:cNvSpPr/>
      </dsp:nvSpPr>
      <dsp:spPr>
        <a:xfrm>
          <a:off x="7814532" y="545897"/>
          <a:ext cx="3459765" cy="1660687"/>
        </a:xfrm>
        <a:prstGeom prst="rect">
          <a:avLst/>
        </a:prstGeom>
        <a:noFill/>
        <a:ln w="6350" cap="flat" cmpd="sng" algn="ctr">
          <a:noFill/>
          <a:prstDash val="solid"/>
          <a:miter lim="800000"/>
        </a:ln>
        <a:effectLst/>
        <a:sp3d/>
      </dsp:spPr>
      <dsp:style>
        <a:lnRef idx="1">
          <a:scrgbClr r="0" g="0" b="0"/>
        </a:lnRef>
        <a:fillRef idx="2">
          <a:scrgbClr r="0" g="0" b="0"/>
        </a:fillRef>
        <a:effectRef idx="1">
          <a:scrgbClr r="0" g="0" b="0"/>
        </a:effectRef>
        <a:fontRef idx="minor">
          <a:schemeClr val="dk1"/>
        </a:fontRef>
      </dsp:style>
      <dsp:txBody>
        <a:bodyPr spcFirstLastPara="0" vert="horz" wrap="square" lIns="341748" tIns="165100" rIns="341748" bIns="165100" numCol="1" spcCol="1270" anchor="ctr" anchorCtr="0">
          <a:noAutofit/>
        </a:bodyPr>
        <a:lstStyle/>
        <a:p>
          <a:pPr marL="0" lvl="0" indent="0" algn="l" defTabSz="2933700">
            <a:lnSpc>
              <a:spcPct val="90000"/>
            </a:lnSpc>
            <a:spcBef>
              <a:spcPct val="0"/>
            </a:spcBef>
            <a:spcAft>
              <a:spcPct val="35000"/>
            </a:spcAft>
            <a:buNone/>
          </a:pPr>
          <a:endParaRPr lang="en-US" sz="6600" kern="1200"/>
        </a:p>
      </dsp:txBody>
      <dsp:txXfrm>
        <a:off x="7814532" y="545897"/>
        <a:ext cx="3459765" cy="166068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4/18/25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F6637-8033-8337-A4E6-30E112670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D5A63-732F-E41A-005F-F4D96E076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0FA34-BE59-6CFD-916E-56181841CEC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391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1" u="sng" dirty="0"/>
              <a:t>Key Points</a:t>
            </a:r>
          </a:p>
          <a:p>
            <a:pPr marL="171450" indent="-171450">
              <a:buFont typeface="Arial" panose="020B0604020202020204" pitchFamily="34" charset="0"/>
              <a:buChar char="•"/>
            </a:pPr>
            <a:r>
              <a:rPr lang="en-US" sz="1200" b="0" i="0" kern="1200" dirty="0">
                <a:solidFill>
                  <a:schemeClr val="tx1"/>
                </a:solidFill>
                <a:effectLst/>
              </a:rPr>
              <a:t>Initial treatment for advanced ovarian cancer involves</a:t>
            </a:r>
            <a:r>
              <a:rPr lang="en-US" sz="1200" b="0" i="0" kern="1200" baseline="0" dirty="0">
                <a:solidFill>
                  <a:schemeClr val="tx1"/>
                </a:solidFill>
                <a:effectLst/>
              </a:rPr>
              <a:t> aggressive </a:t>
            </a:r>
            <a:r>
              <a:rPr lang="en-US" sz="1200" b="0" i="0" kern="1200" dirty="0">
                <a:solidFill>
                  <a:schemeClr val="tx1"/>
                </a:solidFill>
                <a:effectLst/>
              </a:rPr>
              <a:t>cytoreduction and platinum-based adjuvant chemotherapy</a:t>
            </a:r>
          </a:p>
          <a:p>
            <a:pPr marL="171450" indent="-171450">
              <a:buFont typeface="Arial" panose="020B0604020202020204" pitchFamily="34" charset="0"/>
              <a:buChar char="•"/>
            </a:pPr>
            <a:r>
              <a:rPr lang="en-US" sz="1200" b="0" i="0" kern="1200" dirty="0">
                <a:solidFill>
                  <a:schemeClr val="tx1"/>
                </a:solidFill>
                <a:effectLst/>
              </a:rPr>
              <a:t>However, the majority of patients experience</a:t>
            </a:r>
            <a:r>
              <a:rPr lang="en-US" sz="1200" b="0" i="0" kern="1200" baseline="0" dirty="0">
                <a:solidFill>
                  <a:schemeClr val="tx1"/>
                </a:solidFill>
                <a:effectLst/>
              </a:rPr>
              <a:t> disease recurrence</a:t>
            </a:r>
            <a:r>
              <a:rPr lang="en-US" sz="1200" b="0" i="0" kern="1200" dirty="0">
                <a:solidFill>
                  <a:schemeClr val="tx1"/>
                </a:solidFill>
                <a:effectLst/>
              </a:rPr>
              <a:t>, resulting in a cycle of surgeries and additional rounds of chemotherapy</a:t>
            </a:r>
          </a:p>
          <a:p>
            <a:pPr marL="171450" indent="-171450">
              <a:buFont typeface="Arial" panose="020B0604020202020204" pitchFamily="34" charset="0"/>
              <a:buChar char="•"/>
            </a:pPr>
            <a:r>
              <a:rPr lang="en-US" sz="1200" b="0" i="0" kern="1200" dirty="0">
                <a:solidFill>
                  <a:schemeClr val="tx1"/>
                </a:solidFill>
                <a:effectLst/>
              </a:rPr>
              <a:t>To improve</a:t>
            </a:r>
            <a:r>
              <a:rPr lang="en-US" sz="1200" b="0" i="0" kern="1200" baseline="0" dirty="0">
                <a:solidFill>
                  <a:schemeClr val="tx1"/>
                </a:solidFill>
                <a:effectLst/>
              </a:rPr>
              <a:t> outcomes, s</a:t>
            </a:r>
            <a:r>
              <a:rPr lang="en-US" sz="1200" b="0" i="0" kern="1200" dirty="0">
                <a:solidFill>
                  <a:schemeClr val="tx1"/>
                </a:solidFill>
                <a:effectLst/>
              </a:rPr>
              <a:t>everal treatment strategies are being tested;</a:t>
            </a:r>
            <a:r>
              <a:rPr lang="en-US" sz="1200" b="0" i="0" kern="1200" baseline="0" dirty="0">
                <a:solidFill>
                  <a:schemeClr val="tx1"/>
                </a:solidFill>
                <a:effectLst/>
              </a:rPr>
              <a:t> however, their role is presently unclear</a:t>
            </a:r>
            <a:endParaRPr lang="en-US" sz="1200" b="0" i="0" kern="1200" dirty="0">
              <a:solidFill>
                <a:schemeClr val="tx1"/>
              </a:solidFill>
              <a:effectLst/>
            </a:endParaRPr>
          </a:p>
          <a:p>
            <a:pPr marL="171450" indent="-171450">
              <a:buFont typeface="Arial" panose="020B0604020202020204" pitchFamily="34" charset="0"/>
              <a:buChar char="•"/>
            </a:pPr>
            <a:endParaRPr lang="en-US" sz="1200" i="0" kern="12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87A8A1-9826-4D31-9A47-DD817BEEC76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19248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6976B5-D836-4441-9861-693D185B929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34113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25548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43835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D65EA1-25F1-4196-9B4E-60985BD7E6E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33885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1788" y="696913"/>
            <a:ext cx="6196012" cy="3486150"/>
          </a:xfrm>
        </p:spPr>
      </p:sp>
      <p:sp>
        <p:nvSpPr>
          <p:cNvPr id="3" name="Espace réservé des commentaires 2"/>
          <p:cNvSpPr>
            <a:spLocks noGrp="1"/>
          </p:cNvSpPr>
          <p:nvPr>
            <p:ph type="body" idx="1"/>
          </p:nvPr>
        </p:nvSpPr>
        <p:spPr/>
        <p:txBody>
          <a:bodyPr/>
          <a:lstStyle/>
          <a:p>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6969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base"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base" latinLnBrk="0" hangingPunct="1">
                <a:lnSpc>
                  <a:spcPct val="100000"/>
                </a:lnSpc>
                <a:spcBef>
                  <a:spcPts val="0"/>
                </a:spcBef>
                <a:spcAft>
                  <a:spcPts val="0"/>
                </a:spcAft>
                <a:buClr>
                  <a:srgbClr val="000000"/>
                </a:buClr>
                <a:buSzPts val="1200"/>
                <a:buFont typeface="Arial"/>
                <a:buNone/>
                <a:tabLst/>
                <a:defRPr/>
              </a:pPr>
              <a:t>38</a:t>
            </a:fld>
            <a:endParaRPr kumimoji="0" lang="en-US"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0273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AEDA0-B1D2-5AF4-1415-C223B8622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FC388-84A5-D018-629C-2BBCBB405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6DDC3-B725-BE55-5D1B-22A8047BD1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142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7523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979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310743"/>
            <a:ext cx="5999702" cy="4622241"/>
          </a:xfrm>
        </p:spPr>
        <p:txBody>
          <a:bodyPr/>
          <a:lstStyle/>
          <a:p>
            <a:pPr algn="l">
              <a:buFont typeface="+mj-lt"/>
              <a:buNone/>
            </a:pPr>
            <a:r>
              <a:rPr lang="en-US" sz="1000" b="0" i="0" dirty="0">
                <a:solidFill>
                  <a:srgbClr val="000000"/>
                </a:solidFill>
                <a:effectLst/>
                <a:latin typeface="ui-sans-serif"/>
              </a:rPr>
              <a:t>Trastuzumab deruxtecan (T-DXd) has demonstrated significant survival benefit for patients with HER2-expressing breast and gastric cancers. In DESTINY-PanTumor02, T-DXd demonstrated clinically meaningful response rates, progression-free survival (PFS), and overall survival (OS) in HER2-expressing tumors.</a:t>
            </a:r>
          </a:p>
          <a:p>
            <a:pPr algn="l">
              <a:buFont typeface="+mj-lt"/>
              <a:buNone/>
            </a:pPr>
            <a:r>
              <a:rPr lang="en-US" sz="1000" b="0" i="0" dirty="0">
                <a:solidFill>
                  <a:srgbClr val="000000"/>
                </a:solidFill>
                <a:effectLst/>
                <a:latin typeface="ui-sans-serif"/>
              </a:rPr>
              <a:t>Methods</a:t>
            </a:r>
          </a:p>
          <a:p>
            <a:pPr algn="l">
              <a:buFont typeface="+mj-lt"/>
              <a:buNone/>
            </a:pPr>
            <a:r>
              <a:rPr lang="en-US" sz="1000" b="0" i="0" dirty="0">
                <a:solidFill>
                  <a:srgbClr val="000000"/>
                </a:solidFill>
                <a:effectLst/>
                <a:latin typeface="ui-sans-serif"/>
              </a:rPr>
              <a:t>This open-label, Phase 2 study (NCT04482309) evaluated T-DXd (5.4 mg/kg Q3W) in patients across seven cohorts with HER2-expressing (immunohistochemistry [IHC] 3+/2+ by local [with retrospective central testing] or central testing) locally advanced/metastatic disease after ≥1 systemic treatment, or without alternative treatment. The primary endpoint was investigator-assessed confirmed objective response rate (ORR). Secondary endpoints included duration of response, PFS, OS, and safety. Exploratory endpoints included pharmacodynamic biomarkers.</a:t>
            </a:r>
          </a:p>
          <a:p>
            <a:pPr algn="l">
              <a:buFont typeface="+mj-lt"/>
              <a:buNone/>
            </a:pPr>
            <a:r>
              <a:rPr lang="en-US" sz="1000" b="0" i="0" dirty="0">
                <a:solidFill>
                  <a:srgbClr val="000000"/>
                </a:solidFill>
                <a:effectLst/>
                <a:latin typeface="ui-sans-serif"/>
              </a:rPr>
              <a:t>Results</a:t>
            </a:r>
          </a:p>
          <a:p>
            <a:pPr algn="l">
              <a:buFont typeface="+mj-lt"/>
              <a:buNone/>
            </a:pPr>
            <a:r>
              <a:rPr lang="en-US" sz="1000" b="0" i="0" dirty="0">
                <a:solidFill>
                  <a:srgbClr val="000000"/>
                </a:solidFill>
                <a:effectLst/>
                <a:latin typeface="ui-sans-serif"/>
              </a:rPr>
              <a:t>At data cutoff (June 2023), 120 patients in the endometrial, cervical, and ovarian cancer cohorts had received treatment (median follow-up [range]: 19.94 [0.8–31.1], 12.60 [0.9–31.0], and 13.13 [0.7–30.6] months, respectively). Overall, 80.8% received ≥2 prior lines of therapy. Table 1 shows efficacy outcomes by HER2 expression levels by cohort. Table 2 shows ORR by HER2 in situ hybridization (ISH) amplification and plasma HER2 amplification by cohort. Grade (G)≥3 drug-related adverse events occurred in 54/120 (45.0%) patients; adjudicated treatment-related interstitial lung disease/pneumonitis occurred in 13/120 (10.8%) patients (n=12 G≤2; n=1 G5).</a:t>
            </a:r>
          </a:p>
          <a:p>
            <a:pPr algn="l">
              <a:buFont typeface="+mj-lt"/>
              <a:buNone/>
            </a:pPr>
            <a:r>
              <a:rPr lang="en-US" sz="1000" b="0" i="0" dirty="0">
                <a:solidFill>
                  <a:srgbClr val="000000"/>
                </a:solidFill>
                <a:effectLst/>
                <a:latin typeface="ui-sans-serif"/>
              </a:rPr>
              <a:t>Conclusion/Implications</a:t>
            </a:r>
          </a:p>
          <a:p>
            <a:pPr algn="l">
              <a:buFont typeface="+mj-lt"/>
              <a:buNone/>
            </a:pPr>
            <a:r>
              <a:rPr lang="en-US" sz="1000" b="0" i="0" dirty="0">
                <a:solidFill>
                  <a:srgbClr val="000000"/>
                </a:solidFill>
                <a:effectLst/>
                <a:latin typeface="ui-sans-serif"/>
              </a:rPr>
              <a:t>T-DXd demonstrated clinically meaningful benefit, including responses across HER2 expression levels and in ISH+ or plasma ERBB2 amplified subgroups, and encouraging survival outcomes in patients with gynecological tumors. Safety was consistent with the known profile. These data support T-DXd as a potential treatment for patients with gynecological HER2-expressing tumors who progressed on prior therapy.</a:t>
            </a:r>
            <a:endParaRPr lang="en-US" sz="1000" b="1" i="0" dirty="0">
              <a:solidFill>
                <a:srgbClr val="000000"/>
              </a:solidFill>
              <a:effectLst/>
              <a:latin typeface="ui-sans-serif"/>
            </a:endParaRPr>
          </a:p>
          <a:p>
            <a:pPr algn="l">
              <a:buFont typeface="+mj-lt"/>
              <a:buNone/>
            </a:pPr>
            <a:endParaRPr lang="en-US" sz="800" b="0" i="0" dirty="0">
              <a:solidFill>
                <a:srgbClr val="000000"/>
              </a:solidFill>
              <a:effectLst/>
            </a:endParaRPr>
          </a:p>
          <a:p>
            <a:pPr algn="l">
              <a:buFont typeface="+mj-lt"/>
              <a:buNone/>
            </a:pPr>
            <a:r>
              <a:rPr lang="en-US" sz="800" b="0" i="0" dirty="0">
                <a:solidFill>
                  <a:srgbClr val="000000"/>
                </a:solidFill>
                <a:effectLst/>
              </a:rPr>
              <a:t>Lee J-Y, Makker V, Manso L, et al. Efficacy and safety of trastuzumab deruxtecan in patients with HER2-expressing solid tumors: results from the cervical, endometrial, and ovarian cancer cohorts of the DESTINY-PanTumor02 study. Presented at: Annual Global Meeting of the International Gynecological Cancer Society 2023; November 5-7, 2023; Seoul, North Korea.</a:t>
            </a:r>
          </a:p>
          <a:p>
            <a:r>
              <a:rPr lang="en-US" sz="800" dirty="0"/>
              <a:t>https://cslide.ctimeetingtech.com/igcs23/attendee/confcal/session/calendar?q=makker</a:t>
            </a:r>
          </a:p>
          <a:p>
            <a:r>
              <a:rPr lang="en-US" sz="800" dirty="0"/>
              <a:t>Slide courtesy D. O’Malley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085F3-267B-4721-9162-BF0C9CC87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4987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25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A80AC-1AD3-F231-A56D-A3A606784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66B7B-B3F0-678B-337F-80A09C3B9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3623A-3AFD-6891-8826-3F2FFFE021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5870B5-3AA4-92BF-083D-E30CEEBCAD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676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397EB-2241-CFAF-4AE1-85387E012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66B71-65D6-CD7D-89F3-78B0F8D0A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23FE80-5497-D9C1-B35C-DC4B7E4050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FA411C-0CFE-D5C4-62EE-4C7D36AA55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3970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002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1L (08/2009) PCS R0 (NGR) + </a:t>
            </a:r>
            <a:r>
              <a:rPr lang="es-ES" dirty="0" err="1"/>
              <a:t>Pac-Carbo</a:t>
            </a:r>
            <a:r>
              <a:rPr lang="es-ES" dirty="0"/>
              <a:t> x6</a:t>
            </a:r>
          </a:p>
          <a:p>
            <a:r>
              <a:rPr lang="es-ES" dirty="0"/>
              <a:t>2L </a:t>
            </a:r>
            <a:r>
              <a:rPr lang="es-ES" dirty="0" err="1"/>
              <a:t>Carbo</a:t>
            </a:r>
            <a:r>
              <a:rPr lang="es-ES" dirty="0"/>
              <a:t>- PLD </a:t>
            </a:r>
            <a:r>
              <a:rPr lang="es-ES" dirty="0" err="1"/>
              <a:t>followed</a:t>
            </a:r>
            <a:r>
              <a:rPr lang="es-ES" dirty="0"/>
              <a:t> </a:t>
            </a:r>
            <a:r>
              <a:rPr lang="es-ES" dirty="0" err="1"/>
              <a:t>byIP</a:t>
            </a:r>
            <a:r>
              <a:rPr lang="es-ES" dirty="0"/>
              <a:t> </a:t>
            </a:r>
            <a:r>
              <a:rPr lang="es-ES" dirty="0" err="1"/>
              <a:t>catumoxamab</a:t>
            </a:r>
            <a:endParaRPr lang="es-ES" dirty="0"/>
          </a:p>
          <a:p>
            <a:r>
              <a:rPr lang="es-ES" dirty="0"/>
              <a:t>3L </a:t>
            </a:r>
            <a:r>
              <a:rPr lang="es-ES" dirty="0" err="1"/>
              <a:t>Secondary</a:t>
            </a:r>
            <a:r>
              <a:rPr lang="es-ES" dirty="0"/>
              <a:t> CS (MRD &lt; 0.5 mm) + </a:t>
            </a:r>
            <a:r>
              <a:rPr lang="es-ES" dirty="0" err="1"/>
              <a:t>Carbo</a:t>
            </a:r>
            <a:r>
              <a:rPr lang="es-ES" dirty="0"/>
              <a:t>-Gem-</a:t>
            </a:r>
            <a:r>
              <a:rPr lang="es-ES" dirty="0" err="1"/>
              <a:t>Beva</a:t>
            </a:r>
            <a:r>
              <a:rPr lang="es-ES" dirty="0"/>
              <a:t> x6 </a:t>
            </a:r>
            <a:r>
              <a:rPr lang="es-ES" dirty="0" err="1"/>
              <a:t>followed</a:t>
            </a:r>
            <a:r>
              <a:rPr lang="es-ES" dirty="0"/>
              <a:t> </a:t>
            </a:r>
            <a:r>
              <a:rPr lang="es-ES" dirty="0" err="1"/>
              <a:t>by</a:t>
            </a:r>
            <a:r>
              <a:rPr lang="es-ES" dirty="0"/>
              <a:t> </a:t>
            </a:r>
            <a:r>
              <a:rPr lang="es-ES" dirty="0" err="1"/>
              <a:t>bev</a:t>
            </a:r>
            <a:endParaRPr lang="es-ES" dirty="0"/>
          </a:p>
          <a:p>
            <a:r>
              <a:rPr lang="es-ES" dirty="0"/>
              <a:t>4L </a:t>
            </a:r>
            <a:r>
              <a:rPr lang="es-ES" dirty="0" err="1"/>
              <a:t>Carboplatin</a:t>
            </a:r>
            <a:r>
              <a:rPr lang="es-ES" dirty="0"/>
              <a:t>-PLD </a:t>
            </a:r>
            <a:r>
              <a:rPr lang="es-ES" dirty="0" err="1"/>
              <a:t>folowed</a:t>
            </a:r>
            <a:r>
              <a:rPr lang="es-ES" dirty="0"/>
              <a:t> </a:t>
            </a:r>
            <a:r>
              <a:rPr lang="es-ES" dirty="0" err="1"/>
              <a:t>by</a:t>
            </a:r>
            <a:endParaRPr lang="es-ES" dirty="0"/>
          </a:p>
          <a:p>
            <a:r>
              <a:rPr lang="es-ES" dirty="0"/>
              <a:t>5L </a:t>
            </a:r>
            <a:r>
              <a:rPr lang="es-ES" dirty="0" err="1"/>
              <a:t>wPac</a:t>
            </a:r>
            <a:r>
              <a:rPr lang="es-ES" dirty="0"/>
              <a:t>-bevacizumab</a:t>
            </a:r>
          </a:p>
          <a:p>
            <a:r>
              <a:rPr lang="es-ES" dirty="0"/>
              <a:t>6L EC BAY 94-9343/18326 (</a:t>
            </a:r>
            <a:r>
              <a:rPr lang="es-ES" dirty="0" err="1"/>
              <a:t>anetumab</a:t>
            </a:r>
            <a:r>
              <a:rPr lang="es-ES" dirty="0"/>
              <a:t> </a:t>
            </a:r>
            <a:r>
              <a:rPr lang="es-ES" dirty="0" err="1"/>
              <a:t>ravtansine</a:t>
            </a:r>
            <a:r>
              <a:rPr lang="es-ES" dirty="0"/>
              <a:t> + PLD)</a:t>
            </a:r>
          </a:p>
          <a:p>
            <a:r>
              <a:rPr lang="es-ES" dirty="0"/>
              <a:t>7L </a:t>
            </a:r>
            <a:r>
              <a:rPr lang="es-ES" dirty="0" err="1"/>
              <a:t>pelvic</a:t>
            </a:r>
            <a:r>
              <a:rPr lang="es-ES" dirty="0"/>
              <a:t> </a:t>
            </a:r>
            <a:r>
              <a:rPr lang="es-ES" dirty="0" err="1"/>
              <a:t>irradiation</a:t>
            </a:r>
            <a:r>
              <a:rPr lang="es-ES" dirty="0"/>
              <a:t> </a:t>
            </a:r>
            <a:r>
              <a:rPr lang="es-ES" dirty="0" err="1"/>
              <a:t>of</a:t>
            </a:r>
            <a:r>
              <a:rPr lang="es-ES" dirty="0"/>
              <a:t> </a:t>
            </a:r>
            <a:r>
              <a:rPr lang="es-ES" dirty="0" err="1"/>
              <a:t>oligoprogression</a:t>
            </a:r>
            <a:r>
              <a:rPr lang="es-ES" dirty="0"/>
              <a:t> </a:t>
            </a:r>
            <a:r>
              <a:rPr lang="es-ES" dirty="0" err="1"/>
              <a:t>followed</a:t>
            </a:r>
            <a:r>
              <a:rPr lang="es-ES" dirty="0"/>
              <a:t> </a:t>
            </a:r>
            <a:r>
              <a:rPr lang="es-ES" dirty="0" err="1"/>
              <a:t>by</a:t>
            </a:r>
            <a:r>
              <a:rPr lang="es-ES" dirty="0"/>
              <a:t> oral </a:t>
            </a:r>
            <a:r>
              <a:rPr lang="es-ES" dirty="0" err="1"/>
              <a:t>cyclophosphamide</a:t>
            </a:r>
            <a:endParaRPr lang="es-ES" dirty="0"/>
          </a:p>
          <a:p>
            <a:r>
              <a:rPr lang="es-ES" dirty="0"/>
              <a:t>03/2021 </a:t>
            </a:r>
            <a:r>
              <a:rPr lang="es-ES" dirty="0" err="1"/>
              <a:t>Right</a:t>
            </a:r>
            <a:r>
              <a:rPr lang="es-ES" dirty="0"/>
              <a:t> </a:t>
            </a:r>
            <a:r>
              <a:rPr lang="es-ES" dirty="0" err="1"/>
              <a:t>iliac</a:t>
            </a:r>
            <a:r>
              <a:rPr lang="es-ES" dirty="0"/>
              <a:t> </a:t>
            </a:r>
            <a:r>
              <a:rPr lang="es-ES" dirty="0" err="1"/>
              <a:t>lymph</a:t>
            </a:r>
            <a:r>
              <a:rPr lang="es-ES" dirty="0"/>
              <a:t> </a:t>
            </a:r>
            <a:r>
              <a:rPr lang="es-ES" dirty="0" err="1"/>
              <a:t>node</a:t>
            </a:r>
            <a:r>
              <a:rPr lang="es-ES" dirty="0"/>
              <a:t> </a:t>
            </a:r>
            <a:r>
              <a:rPr lang="es-ES" dirty="0" err="1"/>
              <a:t>progression</a:t>
            </a:r>
            <a:endParaRPr lang="es-ES" dirty="0"/>
          </a:p>
          <a:p>
            <a:r>
              <a:rPr lang="es-ES" dirty="0"/>
              <a:t>HER2 </a:t>
            </a:r>
            <a:r>
              <a:rPr lang="es-ES" dirty="0" err="1"/>
              <a:t>testing</a:t>
            </a:r>
            <a:r>
              <a:rPr lang="es-ES" dirty="0"/>
              <a:t>: 3+ in 12% </a:t>
            </a:r>
            <a:r>
              <a:rPr lang="es-ES" dirty="0" err="1"/>
              <a:t>of</a:t>
            </a:r>
            <a:r>
              <a:rPr lang="es-ES" dirty="0"/>
              <a:t> </a:t>
            </a:r>
            <a:r>
              <a:rPr lang="es-ES" dirty="0" err="1"/>
              <a:t>cells</a:t>
            </a:r>
            <a:r>
              <a:rPr lang="es-ES" dirty="0"/>
              <a:t>.</a:t>
            </a:r>
          </a:p>
          <a:p>
            <a:r>
              <a:rPr lang="es-ES" dirty="0" err="1"/>
              <a:t>Signed</a:t>
            </a:r>
            <a:r>
              <a:rPr lang="es-ES" dirty="0"/>
              <a:t> ICF </a:t>
            </a:r>
            <a:r>
              <a:rPr lang="es-ES" dirty="0" err="1"/>
              <a:t>for</a:t>
            </a:r>
            <a:r>
              <a:rPr lang="es-ES" dirty="0"/>
              <a:t> Destiny Pantumo-2 </a:t>
            </a:r>
            <a:r>
              <a:rPr lang="es-ES" dirty="0" err="1"/>
              <a:t>on</a:t>
            </a:r>
            <a:r>
              <a:rPr lang="es-ES" dirty="0"/>
              <a:t> 03/26/2021</a:t>
            </a:r>
          </a:p>
          <a:p>
            <a:endParaRPr lang="es-E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7407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724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992A573A-DDAF-401A-BF51-04F202215F52}"/>
              </a:ext>
            </a:extLst>
          </p:cNvPr>
          <p:cNvSpPr>
            <a:spLocks noGrp="1"/>
          </p:cNvSpPr>
          <p:nvPr>
            <p:ph type="sldNum" sz="quarter" idx="5"/>
          </p:nvPr>
        </p:nvSpPr>
        <p:spPr/>
        <p:txBody>
          <a:bodyPr/>
          <a:lstStyle/>
          <a:p>
            <a:pPr marL="0" marR="0" lvl="0" indent="0" algn="r" defTabSz="644392"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64439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0386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907E-227F-644C-24EF-E1F5E699E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6661F-4702-C53B-7519-4CA9816CD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0BEFB-1BE2-067C-7FC3-1D749ED734A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8845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0E9C-9D20-2464-D506-5875A1037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9F38F-65C9-AFF8-039E-701BA0A3C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96123-1FB2-F7EF-1EB0-96DD8E413D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244307-FDFB-0633-C31C-B35EAEB1CD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062685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071D1-F8E9-7EB1-3461-6C01FAE4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BE5D9-0F12-A16E-75AA-5712FD881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D9338-2A7C-5170-31A9-F2522E727B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6996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651490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1C260-10B2-C61E-A9F3-04FDC5CC2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992D-8DAB-4ED5-19D7-07CBF1EAE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74C66-1242-8812-000E-8F9E163C15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5117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992A573A-DDAF-401A-BF51-04F202215F52}"/>
              </a:ext>
            </a:extLst>
          </p:cNvPr>
          <p:cNvSpPr>
            <a:spLocks noGrp="1"/>
          </p:cNvSpPr>
          <p:nvPr>
            <p:ph type="sldNum" sz="quarter" idx="5"/>
          </p:nvPr>
        </p:nvSpPr>
        <p:spPr/>
        <p:txBody>
          <a:bodyPr/>
          <a:lstStyle/>
          <a:p>
            <a:pPr marL="0" marR="0" lvl="0" indent="0" algn="r" defTabSz="644392"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644392"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0386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C25BA-B559-4940-AC5F-C0D0A2C4F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975038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2024_24_48</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3DB12F9-EE0F-3748-8847-9BA5D322ECDE}" type="slidenum">
              <a:rPr kumimoji="0" lang="en-GB" sz="1400" b="0" i="0" u="none" strike="noStrike" kern="0" cap="none" spc="0" normalizeH="0" baseline="0" noProof="0" smtClean="0">
                <a:ln>
                  <a:noFill/>
                </a:ln>
                <a:solidFill>
                  <a:srgbClr val="000000"/>
                </a:solidFill>
                <a:effectLst/>
                <a:uLnTx/>
                <a:uFillTx/>
                <a:latin typeface="Arial"/>
                <a:ea typeface="ＭＳ Ｐゴシック"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lang="en-GB" sz="1400" b="0" i="0" u="none" strike="noStrike" kern="0" cap="none" spc="0" normalizeH="0" baseline="0" noProof="0" dirty="0">
              <a:ln>
                <a:noFill/>
              </a:ln>
              <a:solidFill>
                <a:srgbClr val="000000"/>
              </a:solidFill>
              <a:effectLst/>
              <a:uLnTx/>
              <a:uFillTx/>
              <a:latin typeface="Arial"/>
              <a:ea typeface="ＭＳ Ｐゴシック" charset="0"/>
              <a:cs typeface="Arial"/>
              <a:sym typeface="Arial"/>
            </a:endParaRPr>
          </a:p>
        </p:txBody>
      </p:sp>
    </p:spTree>
    <p:extLst>
      <p:ext uri="{BB962C8B-B14F-4D97-AF65-F5344CB8AC3E}">
        <p14:creationId xmlns:p14="http://schemas.microsoft.com/office/powerpoint/2010/main" val="2259400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86BF29-B45F-A045-BBB8-A3FF55686E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280211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r>
              <a:rPr lang="en-US" dirty="0"/>
              <a:t>Sponsor approved</a:t>
            </a:r>
          </a:p>
          <a:p>
            <a:endParaRPr lang="en-US" dirty="0"/>
          </a:p>
          <a:p>
            <a:r>
              <a:rPr lang="en-US" dirty="0"/>
              <a:t>Pothuri to present</a:t>
            </a:r>
          </a:p>
          <a:p>
            <a:endParaRPr lang="en-US" dirty="0"/>
          </a:p>
          <a:p>
            <a:r>
              <a:rPr lang="en-US" dirty="0"/>
              <a:t>Need enrollments</a:t>
            </a:r>
          </a:p>
          <a:p>
            <a:pPr algn="l"/>
            <a:r>
              <a:rPr lang="en-US" sz="2400" dirty="0">
                <a:solidFill>
                  <a:srgbClr val="009999"/>
                </a:solidFill>
                <a:latin typeface="Calibri" panose="020F0502020204030204" pitchFamily="34" charset="0"/>
                <a:cs typeface="Calibri" panose="020F0502020204030204" pitchFamily="34" charset="0"/>
              </a:rPr>
              <a:t>N= 418</a:t>
            </a:r>
          </a:p>
          <a:p>
            <a:pPr algn="l"/>
            <a:r>
              <a:rPr lang="en-US" sz="2400" dirty="0">
                <a:solidFill>
                  <a:srgbClr val="009999"/>
                </a:solidFill>
                <a:latin typeface="Calibri" panose="020F0502020204030204" pitchFamily="34" charset="0"/>
                <a:cs typeface="Calibri" panose="020F0502020204030204" pitchFamily="34" charset="0"/>
              </a:rPr>
              <a:t>GOG Accrual: 17</a:t>
            </a:r>
          </a:p>
          <a:p>
            <a:pPr algn="l"/>
            <a:r>
              <a:rPr lang="en-US" sz="2400" dirty="0">
                <a:solidFill>
                  <a:srgbClr val="009999"/>
                </a:solidFill>
                <a:latin typeface="Calibri" panose="020F0502020204030204" pitchFamily="34" charset="0"/>
                <a:cs typeface="Calibri" panose="020F0502020204030204" pitchFamily="34" charset="0"/>
              </a:rPr>
              <a:t>GOG Activated Sites: 60</a:t>
            </a:r>
          </a:p>
          <a:p>
            <a:pPr algn="l"/>
            <a:r>
              <a:rPr lang="en-US" sz="2400" dirty="0">
                <a:solidFill>
                  <a:srgbClr val="009999"/>
                </a:solidFill>
                <a:latin typeface="Calibri" panose="020F0502020204030204" pitchFamily="34" charset="0"/>
                <a:cs typeface="Calibri" panose="020F0502020204030204" pitchFamily="34" charset="0"/>
              </a:rPr>
              <a:t>Recruitment</a:t>
            </a:r>
          </a:p>
          <a:p>
            <a:pPr algn="l"/>
            <a:endParaRPr lang="en-US" sz="2400" dirty="0">
              <a:solidFill>
                <a:srgbClr val="009999"/>
              </a:solidFill>
              <a:latin typeface="Calibri" panose="020F0502020204030204" pitchFamily="34" charset="0"/>
              <a:cs typeface="Calibri" panose="020F0502020204030204" pitchFamily="34" charset="0"/>
            </a:endParaRPr>
          </a:p>
          <a:p>
            <a:pPr algn="l"/>
            <a:r>
              <a:rPr lang="en-US" sz="2400" dirty="0">
                <a:solidFill>
                  <a:srgbClr val="009999"/>
                </a:solidFill>
                <a:latin typeface="Calibri" panose="020F0502020204030204" pitchFamily="34" charset="0"/>
                <a:cs typeface="Calibri" panose="020F0502020204030204" pitchFamily="34" charset="0"/>
              </a:rPr>
              <a:t>First site enrolled, Women’s Cancer Care Associates, PI: Joyce Barlin</a:t>
            </a:r>
          </a:p>
          <a:p>
            <a:pPr algn="l"/>
            <a:r>
              <a:rPr lang="en-US" sz="2400" dirty="0">
                <a:solidFill>
                  <a:srgbClr val="009999"/>
                </a:solidFill>
                <a:latin typeface="Calibri" panose="020F0502020204030204" pitchFamily="34" charset="0"/>
                <a:cs typeface="Calibri" panose="020F0502020204030204" pitchFamily="34" charset="0"/>
              </a:rPr>
              <a:t>Tips:</a:t>
            </a: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Please initiate early screening for FRα expression</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dirty="0">
                <a:solidFill>
                  <a:srgbClr val="009999"/>
                </a:solidFill>
                <a:latin typeface="Calibri" panose="020F0502020204030204" pitchFamily="34" charset="0"/>
                <a:cs typeface="Calibri" panose="020F0502020204030204" pitchFamily="34" charset="0"/>
              </a:rPr>
              <a:t>Consider commercial FOLR1 testing on archival tissue at any time</a:t>
            </a: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dirty="0">
                <a:solidFill>
                  <a:srgbClr val="009999"/>
                </a:solidFill>
                <a:latin typeface="Calibri" panose="020F0502020204030204" pitchFamily="34" charset="0"/>
                <a:cs typeface="Calibri" panose="020F0502020204030204" pitchFamily="34" charset="0"/>
              </a:rPr>
              <a:t>Monitor for proteinuria early in bev tx (e.g.,after cycle 3) and modify treatment as needed</a:t>
            </a: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dirty="0">
                <a:solidFill>
                  <a:srgbClr val="009999"/>
                </a:solidFill>
                <a:latin typeface="Calibri" panose="020F0502020204030204" pitchFamily="34" charset="0"/>
                <a:cs typeface="Calibri" panose="020F0502020204030204" pitchFamily="34" charset="0"/>
              </a:rPr>
              <a:t>Response to platinum is SOC, not using RECIST</a:t>
            </a: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dirty="0">
                <a:solidFill>
                  <a:srgbClr val="009999"/>
                </a:solidFill>
                <a:latin typeface="Calibri" panose="020F0502020204030204" pitchFamily="34" charset="0"/>
                <a:cs typeface="Calibri" panose="020F0502020204030204" pitchFamily="34" charset="0"/>
              </a:rPr>
              <a:t>Submit eligibility forms early in advance for IMGN review</a:t>
            </a:r>
          </a:p>
          <a:p>
            <a:pPr algn="l"/>
            <a:endParaRPr lang="en-US" sz="2400" dirty="0">
              <a:solidFill>
                <a:srgbClr val="009999"/>
              </a:solidFill>
              <a:latin typeface="Calibri" panose="020F0502020204030204" pitchFamily="34" charset="0"/>
              <a:cs typeface="Calibri" panose="020F0502020204030204" pitchFamily="34" charset="0"/>
            </a:endParaRPr>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sym typeface="Helvetica Neue"/>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sym typeface="Helvetica Neue"/>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B02EC-647A-4FF6-9DC8-6F44C049F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sym typeface="Helvetica Neue"/>
            </a:endParaRPr>
          </a:p>
        </p:txBody>
      </p:sp>
    </p:spTree>
    <p:extLst>
      <p:ext uri="{BB962C8B-B14F-4D97-AF65-F5344CB8AC3E}">
        <p14:creationId xmlns:p14="http://schemas.microsoft.com/office/powerpoint/2010/main" val="250655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a:extLst>
              <a:ext uri="{FF2B5EF4-FFF2-40B4-BE49-F238E27FC236}">
                <a16:creationId xmlns:a16="http://schemas.microsoft.com/office/drawing/2014/main" id="{14450DAB-0AF0-4E63-B4DD-68FE9B7952CE}"/>
              </a:ext>
            </a:extLst>
          </p:cNvPr>
          <p:cNvSpPr>
            <a:spLocks noGrp="1" noRot="1" noChangeAspect="1" noChangeArrowheads="1" noTextEdit="1"/>
          </p:cNvSpPr>
          <p:nvPr>
            <p:ph type="sldImg"/>
          </p:nvPr>
        </p:nvSpPr>
        <p:spPr>
          <a:xfrm>
            <a:off x="447675" y="1262063"/>
            <a:ext cx="6053138" cy="3405187"/>
          </a:xfrm>
          <a:ln/>
        </p:spPr>
      </p:sp>
      <p:sp>
        <p:nvSpPr>
          <p:cNvPr id="196610" name="Notes Placeholder 2">
            <a:extLst>
              <a:ext uri="{FF2B5EF4-FFF2-40B4-BE49-F238E27FC236}">
                <a16:creationId xmlns:a16="http://schemas.microsoft.com/office/drawing/2014/main" id="{FEF25582-1406-45B4-8CC6-5D5BBC61E7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anose="02020603050405020304" pitchFamily="18" charset="0"/>
            </a:endParaRPr>
          </a:p>
        </p:txBody>
      </p:sp>
      <p:sp>
        <p:nvSpPr>
          <p:cNvPr id="4" name="Slide Number Placeholder 3">
            <a:extLst>
              <a:ext uri="{FF2B5EF4-FFF2-40B4-BE49-F238E27FC236}">
                <a16:creationId xmlns:a16="http://schemas.microsoft.com/office/drawing/2014/main" id="{F9AFFB70-148D-4856-A160-FDF44E5891C2}"/>
              </a:ext>
            </a:extLst>
          </p:cNvPr>
          <p:cNvSpPr>
            <a:spLocks noGrp="1"/>
          </p:cNvSpPr>
          <p:nvPr>
            <p:ph type="sldNum" sz="quarter" idx="5"/>
          </p:nvPr>
        </p:nvSpPr>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06298-3522-4EDB-959A-C658994D09D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2796A-6C26-12EF-4A67-A9886DA2C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D5E3D-2503-1A86-6CFF-BCE85594A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814D5-2996-88BB-2D52-3EF3E69340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7407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A79F-1F9F-0D72-3F8B-628EE1D6B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6C88D-3968-1099-24EC-CD59E5F38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D03C1-86B4-1134-B4F1-9724CC64BE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D88AB7-B582-807A-4021-6210566296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17735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pedigree example</a:t>
            </a:r>
            <a:r>
              <a:rPr lang="en-US" baseline="0" dirty="0"/>
              <a:t> of family with unsolved genetics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FEA77B-8C38-452D-AE96-AC1426FF00C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846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2246A-C2B4-4BEA-AAF0-06E755B22A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7" name="Rectangle 6">
            <a:extLst>
              <a:ext uri="{FF2B5EF4-FFF2-40B4-BE49-F238E27FC236}">
                <a16:creationId xmlns:a16="http://schemas.microsoft.com/office/drawing/2014/main" id="{D4FB4CDC-5B36-4EA9-B3E3-4D6E11348027}"/>
              </a:ext>
            </a:extLst>
          </p:cNvPr>
          <p:cNvSpPr/>
          <p:nvPr/>
        </p:nvSpPr>
        <p:spPr>
          <a:xfrm>
            <a:off x="422395" y="9347284"/>
            <a:ext cx="6470409"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Speaker notes are for internal use only and are not to be shown or disseminated outside of AstraZeneca</a:t>
            </a:r>
          </a:p>
        </p:txBody>
      </p:sp>
    </p:spTree>
    <p:extLst>
      <p:ext uri="{BB962C8B-B14F-4D97-AF65-F5344CB8AC3E}">
        <p14:creationId xmlns:p14="http://schemas.microsoft.com/office/powerpoint/2010/main" val="416187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09" indent="-285734" eaLnBrk="0" hangingPunct="0">
              <a:defRPr sz="2400">
                <a:solidFill>
                  <a:schemeClr val="tx1"/>
                </a:solidFill>
                <a:latin typeface="Arial" charset="0"/>
                <a:ea typeface="ＭＳ Ｐゴシック" charset="0"/>
              </a:defRPr>
            </a:lvl2pPr>
            <a:lvl3pPr marL="1142937" indent="-228587" eaLnBrk="0" hangingPunct="0">
              <a:defRPr sz="2400">
                <a:solidFill>
                  <a:schemeClr val="tx1"/>
                </a:solidFill>
                <a:latin typeface="Arial" charset="0"/>
                <a:ea typeface="ＭＳ Ｐゴシック" charset="0"/>
              </a:defRPr>
            </a:lvl3pPr>
            <a:lvl4pPr marL="1600111" indent="-228587" eaLnBrk="0" hangingPunct="0">
              <a:defRPr sz="2400">
                <a:solidFill>
                  <a:schemeClr val="tx1"/>
                </a:solidFill>
                <a:latin typeface="Arial" charset="0"/>
                <a:ea typeface="ＭＳ Ｐゴシック" charset="0"/>
              </a:defRPr>
            </a:lvl4pPr>
            <a:lvl5pPr marL="2057287" indent="-228587" eaLnBrk="0" hangingPunct="0">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1"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295FDDB-DAF8-2B48-B325-0AC3AA4D73A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1811912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89842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9190CD5F-3449-45EA-9EE6-85A80391EE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1459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3.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4.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9.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0.xml"/><Relationship Id="rId1" Type="http://schemas.openxmlformats.org/officeDocument/2006/relationships/tags" Target="../tags/tag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8.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7.xml"/><Relationship Id="rId5" Type="http://schemas.openxmlformats.org/officeDocument/2006/relationships/image" Target="../media/image8.emf"/><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955043"/>
            <a:ext cx="4166696" cy="1713906"/>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39404" y="5175582"/>
            <a:ext cx="3234797" cy="845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userDrawn="1"/>
        </p:nvSpPr>
        <p:spPr>
          <a:xfrm>
            <a:off x="0" y="1162049"/>
            <a:ext cx="12192000" cy="130492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19200"/>
            <a:ext cx="12192000" cy="1162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026" name="Picture 2" descr="C:\Users\Jason\Documents\Work\Client_File_Backups\CCC_James\09-11-2013 2013 Rebrand\Clinical\redDNAstripe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39441"/>
            <a:ext cx="12192000" cy="30360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Jason\Documents\Work\Client_File_Backups\CCC_James\09-11-2013 2013 Rebrand\Clinical\New James Photo_sm.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4861" t="18230" r="4861"/>
          <a:stretch/>
        </p:blipFill>
        <p:spPr bwMode="auto">
          <a:xfrm rot="21224959">
            <a:off x="505610" y="722856"/>
            <a:ext cx="5369151" cy="2917926"/>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3169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955043"/>
            <a:ext cx="4166696" cy="1713906"/>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4205" y="5175582"/>
            <a:ext cx="2929996" cy="845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userDrawn="1"/>
        </p:nvSpPr>
        <p:spPr>
          <a:xfrm>
            <a:off x="0" y="1162049"/>
            <a:ext cx="12192000" cy="130492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19200"/>
            <a:ext cx="12192000" cy="1162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026" name="Picture 2" descr="C:\Users\Jason\Documents\Work\Client_File_Backups\CCC_James\09-11-2013 2013 Rebrand\Clinical\redDNAstripe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39441"/>
            <a:ext cx="12192000" cy="30360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rot="21224959">
            <a:off x="505610" y="845125"/>
            <a:ext cx="5369151" cy="2673389"/>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46800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4386"/>
          <a:stretch/>
        </p:blipFill>
        <p:spPr>
          <a:xfrm>
            <a:off x="0" y="1"/>
            <a:ext cx="12192000" cy="385011"/>
          </a:xfrm>
          <a:prstGeom prst="rect">
            <a:avLst/>
          </a:prstGeom>
        </p:spPr>
      </p:pic>
      <p:pic>
        <p:nvPicPr>
          <p:cNvPr id="4" name="Picture 3">
            <a:extLst>
              <a:ext uri="{FF2B5EF4-FFF2-40B4-BE49-F238E27FC236}">
                <a16:creationId xmlns:a16="http://schemas.microsoft.com/office/drawing/2014/main" id="{4A276049-42B4-B00E-8FE5-FCC9264A7F9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25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3" name="Picture 3">
            <a:extLst>
              <a:ext uri="{FF2B5EF4-FFF2-40B4-BE49-F238E27FC236}">
                <a16:creationId xmlns:a16="http://schemas.microsoft.com/office/drawing/2014/main" id="{311BAF06-BF61-00A4-0BD5-706BA3D22E3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497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2" name="Picture 3">
            <a:extLst>
              <a:ext uri="{FF2B5EF4-FFF2-40B4-BE49-F238E27FC236}">
                <a16:creationId xmlns:a16="http://schemas.microsoft.com/office/drawing/2014/main" id="{675092C7-92DE-32EC-03E5-D246DCE9820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05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995164" y="1335525"/>
            <a:ext cx="5747657"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4" name="Picture 3">
            <a:extLst>
              <a:ext uri="{FF2B5EF4-FFF2-40B4-BE49-F238E27FC236}">
                <a16:creationId xmlns:a16="http://schemas.microsoft.com/office/drawing/2014/main" id="{62CAA63D-DA4D-201D-ABBC-593EA8F7AFA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947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646821" y="1335525"/>
            <a:ext cx="6270171" cy="4700887"/>
          </a:xfrm>
        </p:spPr>
        <p:txBody>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5646821" y="413547"/>
            <a:ext cx="6270171"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4" name="Picture 3">
            <a:extLst>
              <a:ext uri="{FF2B5EF4-FFF2-40B4-BE49-F238E27FC236}">
                <a16:creationId xmlns:a16="http://schemas.microsoft.com/office/drawing/2014/main" id="{05BA0576-BF82-984C-1F29-261BAB52F3D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598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descr="C:\Users\Jason\Documents\Work\Client_File_Backups\CCC_James\09-11-2013 2013 Rebrand\Clinical\2014_ClinicalStandardContent_2-21_GrayDNA_bottomExtende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6416"/>
          <a:stretch/>
        </p:blipFill>
        <p:spPr bwMode="auto">
          <a:xfrm>
            <a:off x="0" y="5926412"/>
            <a:ext cx="12192000" cy="93158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userDrawn="1"/>
        </p:nvSpPr>
        <p:spPr>
          <a:xfrm>
            <a:off x="0" y="771525"/>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75"/>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0"/>
            <a:ext cx="6073083" cy="3732159"/>
          </a:xfrm>
        </p:spPr>
        <p:txBody>
          <a:bodyPr/>
          <a:lstStyle>
            <a:lvl1pPr>
              <a:spcBef>
                <a:spcPts val="2400"/>
              </a:spcBef>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64" y="874185"/>
            <a:ext cx="7987537" cy="535230"/>
          </a:xfrm>
        </p:spPr>
        <p:txBody>
          <a:bodyPr anchor="ctr" anchorCtr="0"/>
          <a:lstStyle>
            <a:lvl1pPr>
              <a:lnSpc>
                <a:spcPct val="85000"/>
              </a:lnSpc>
              <a:defRPr sz="3000"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EAFC9D2-2A26-F0A1-5FF2-B0F21E95373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776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809" y="2"/>
            <a:ext cx="11457475" cy="771815"/>
          </a:xfrm>
        </p:spPr>
        <p:txBody>
          <a:bodyPr lIns="0" anchor="b">
            <a:noAutofit/>
          </a:bodyPr>
          <a:lstStyle>
            <a:lvl1pPr>
              <a:defRPr sz="2400" cap="none" baseline="0">
                <a:latin typeface="+mj-lt"/>
                <a:cs typeface="Arial" panose="020B0604020202020204" pitchFamily="34" charset="0"/>
              </a:defRPr>
            </a:lvl1pPr>
          </a:lstStyle>
          <a:p>
            <a:r>
              <a:rPr lang="en-US" dirty="0"/>
              <a:t>Click to edit Master title style</a:t>
            </a:r>
          </a:p>
        </p:txBody>
      </p:sp>
      <p:sp>
        <p:nvSpPr>
          <p:cNvPr id="13" name="Text Placeholder 6"/>
          <p:cNvSpPr>
            <a:spLocks noGrp="1"/>
          </p:cNvSpPr>
          <p:nvPr>
            <p:ph type="body" sz="quarter" idx="12"/>
          </p:nvPr>
        </p:nvSpPr>
        <p:spPr>
          <a:xfrm>
            <a:off x="357809" y="992625"/>
            <a:ext cx="11457475" cy="5116193"/>
          </a:xfrm>
        </p:spPr>
        <p:txBody>
          <a:bodyPr>
            <a:noAutofit/>
          </a:bodyPr>
          <a:lstStyle>
            <a:lvl1pPr marL="285750" indent="-285750">
              <a:buClr>
                <a:schemeClr val="tx1"/>
              </a:buClr>
              <a:buFont typeface="Arial" panose="020B0604020202020204" pitchFamily="34" charset="0"/>
              <a:buChar char="•"/>
              <a:defRPr sz="1600" baseline="0">
                <a:latin typeface="+mj-lt"/>
                <a:cs typeface="Arial" panose="020B0604020202020204" pitchFamily="34" charset="0"/>
              </a:defRPr>
            </a:lvl1pPr>
          </a:lstStyle>
          <a:p>
            <a:pPr lvl="0"/>
            <a:r>
              <a:rPr lang="en-US" dirty="0"/>
              <a:t>Click to edit Master text styles</a:t>
            </a:r>
          </a:p>
        </p:txBody>
      </p:sp>
      <p:sp>
        <p:nvSpPr>
          <p:cNvPr id="6" name="Slide Number Placeholder 5"/>
          <p:cNvSpPr>
            <a:spLocks noGrp="1"/>
          </p:cNvSpPr>
          <p:nvPr>
            <p:ph type="sldNum" sz="quarter" idx="13"/>
          </p:nvPr>
        </p:nvSpPr>
        <p:spPr/>
        <p:txBody>
          <a:bodyPr rIns="0"/>
          <a:lstStyle>
            <a:lvl1pPr>
              <a:defRPr/>
            </a:lvl1pPr>
          </a:lstStyle>
          <a:p>
            <a:pPr>
              <a:defRPr/>
            </a:pPr>
            <a:fld id="{D7A788FA-F864-4521-9DFD-AF03C9BFF3E5}" type="slidenum">
              <a:rPr lang="en-US" altLang="en-US"/>
              <a:pPr>
                <a:defRPr/>
              </a:pPr>
              <a:t>‹#›</a:t>
            </a:fld>
            <a:endParaRPr lang="en-US" altLang="en-US" dirty="0"/>
          </a:p>
        </p:txBody>
      </p:sp>
      <p:pic>
        <p:nvPicPr>
          <p:cNvPr id="3" name="Picture 3">
            <a:extLst>
              <a:ext uri="{FF2B5EF4-FFF2-40B4-BE49-F238E27FC236}">
                <a16:creationId xmlns:a16="http://schemas.microsoft.com/office/drawing/2014/main" id="{5103B17D-A297-3BD7-0D28-3EB9DD6132C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082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6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2"/>
            <a:ext cx="7006269" cy="553999"/>
          </a:xfrm>
        </p:spPr>
        <p:txBody>
          <a:bodyPr anchor="b">
            <a:noAutofit/>
          </a:bodyPr>
          <a:lstStyle>
            <a:lvl1pPr>
              <a:defRPr sz="2400" cap="all" baseline="0"/>
            </a:lvl1pPr>
          </a:lstStyle>
          <a:p>
            <a:r>
              <a:rPr lang="en-US"/>
              <a:t>Click to edit Master title style</a:t>
            </a:r>
          </a:p>
        </p:txBody>
      </p:sp>
      <p:sp>
        <p:nvSpPr>
          <p:cNvPr id="12" name="Text Placeholder 11"/>
          <p:cNvSpPr>
            <a:spLocks noGrp="1"/>
          </p:cNvSpPr>
          <p:nvPr>
            <p:ph type="body" sz="quarter" idx="10"/>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pic>
        <p:nvPicPr>
          <p:cNvPr id="3" name="Picture 3">
            <a:extLst>
              <a:ext uri="{FF2B5EF4-FFF2-40B4-BE49-F238E27FC236}">
                <a16:creationId xmlns:a16="http://schemas.microsoft.com/office/drawing/2014/main" id="{4556792C-0690-8F19-8908-1317E551660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424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7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2"/>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pic>
        <p:nvPicPr>
          <p:cNvPr id="3" name="Picture 3">
            <a:extLst>
              <a:ext uri="{FF2B5EF4-FFF2-40B4-BE49-F238E27FC236}">
                <a16:creationId xmlns:a16="http://schemas.microsoft.com/office/drawing/2014/main" id="{FDD8EABD-4432-E3D7-6C7E-74E1ACB8AA5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42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5"/>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3"/>
            <a:ext cx="7006269" cy="553999"/>
          </a:xfrm>
        </p:spPr>
        <p:txBody>
          <a:bodyPr anchor="b">
            <a:noAutofit/>
          </a:bodyPr>
          <a:lstStyle>
            <a:lvl1pPr>
              <a:defRPr sz="24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3"/>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a:p>
        </p:txBody>
      </p:sp>
      <p:pic>
        <p:nvPicPr>
          <p:cNvPr id="2" name="Picture 3">
            <a:extLst>
              <a:ext uri="{FF2B5EF4-FFF2-40B4-BE49-F238E27FC236}">
                <a16:creationId xmlns:a16="http://schemas.microsoft.com/office/drawing/2014/main" id="{BF71BF35-D596-CE05-0DD8-DCE2844FC1C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725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7_Free Content"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021144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Arial"/>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Arial"/>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Arial"/>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1"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Arial"/>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450772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301">
          <p15:clr>
            <a:srgbClr val="FBAE40"/>
          </p15:clr>
        </p15:guide>
        <p15:guide id="5" pos="737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072" y="602020"/>
            <a:ext cx="11421373" cy="914400"/>
          </a:xfrm>
        </p:spPr>
        <p:txBody>
          <a:bodyPr/>
          <a:lstStyle/>
          <a:p>
            <a:r>
              <a:rPr lang="en-US"/>
              <a:t>Click to edit Master title style</a:t>
            </a:r>
            <a:endParaRPr lang="en-US" dirty="0"/>
          </a:p>
        </p:txBody>
      </p:sp>
      <p:sp>
        <p:nvSpPr>
          <p:cNvPr id="3" name="Content Placeholder 2"/>
          <p:cNvSpPr>
            <a:spLocks noGrp="1"/>
          </p:cNvSpPr>
          <p:nvPr>
            <p:ph idx="1"/>
          </p:nvPr>
        </p:nvSpPr>
        <p:spPr>
          <a:xfrm>
            <a:off x="437072" y="1583480"/>
            <a:ext cx="11421373" cy="4480560"/>
          </a:xfrm>
        </p:spPr>
        <p:txBody>
          <a:bodyPr/>
          <a:lstStyle>
            <a:lvl2pPr marL="470297" indent="-214313">
              <a:defRPr lang="en-US" sz="1350" kern="1200" dirty="0">
                <a:solidFill>
                  <a:schemeClr val="accent6">
                    <a:lumMod val="50000"/>
                  </a:schemeClr>
                </a:solidFill>
                <a:latin typeface="+mn-lt"/>
                <a:ea typeface="+mn-ea"/>
                <a:cs typeface="+mn-cs"/>
              </a:defRPr>
            </a:lvl2pPr>
            <a:lvl3pPr marL="773906" indent="-214313">
              <a:defRPr lang="en-US" sz="1200" kern="1200" dirty="0">
                <a:solidFill>
                  <a:schemeClr val="accent6">
                    <a:lumMod val="50000"/>
                  </a:schemeClr>
                </a:solidFill>
                <a:latin typeface="+mn-lt"/>
                <a:ea typeface="+mn-ea"/>
                <a:cs typeface="+mn-cs"/>
              </a:defRPr>
            </a:lvl3pPr>
            <a:lvl4pPr marL="1026319" indent="-214313">
              <a:defRPr lang="en-US" sz="1050" kern="1200" dirty="0" smtClean="0">
                <a:solidFill>
                  <a:schemeClr val="accent6">
                    <a:lumMod val="50000"/>
                  </a:schemeClr>
                </a:solidFill>
                <a:latin typeface="+mn-lt"/>
                <a:ea typeface="+mn-ea"/>
                <a:cs typeface="+mn-cs"/>
              </a:defRPr>
            </a:lvl4pPr>
            <a:lvl5pPr marL="1284685" indent="-214313">
              <a:defRPr lang="en-US" sz="1050" kern="1200" dirty="0">
                <a:solidFill>
                  <a:schemeClr val="accent6">
                    <a:lumMod val="50000"/>
                  </a:schemeClr>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B6E51274-F8D5-4C0F-B705-C2E53E2B5D6E}"/>
              </a:ext>
            </a:extLst>
          </p:cNvPr>
          <p:cNvSpPr>
            <a:spLocks noGrp="1"/>
          </p:cNvSpPr>
          <p:nvPr>
            <p:ph type="body" sz="quarter" idx="10"/>
          </p:nvPr>
        </p:nvSpPr>
        <p:spPr>
          <a:xfrm>
            <a:off x="437072" y="6153915"/>
            <a:ext cx="9144000" cy="526331"/>
          </a:xfrm>
        </p:spPr>
        <p:txBody>
          <a:bodyPr anchor="b">
            <a:normAutofit/>
          </a:bodyPr>
          <a:lstStyle>
            <a:lvl1pPr marL="0" indent="0">
              <a:spcBef>
                <a:spcPts val="300"/>
              </a:spcBef>
              <a:buNone/>
              <a:defRPr sz="750"/>
            </a:lvl1pPr>
          </a:lstStyle>
          <a:p>
            <a:pPr lvl="0"/>
            <a:r>
              <a:rPr lang="en-US"/>
              <a:t>Edit Master text styles</a:t>
            </a:r>
          </a:p>
        </p:txBody>
      </p:sp>
    </p:spTree>
    <p:extLst>
      <p:ext uri="{BB962C8B-B14F-4D97-AF65-F5344CB8AC3E}">
        <p14:creationId xmlns:p14="http://schemas.microsoft.com/office/powerpoint/2010/main" val="1797669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88">
          <p15:clr>
            <a:srgbClr val="FBAE40"/>
          </p15:clr>
        </p15:guide>
        <p15:guide id="2" pos="3973">
          <p15:clr>
            <a:srgbClr val="FBAE40"/>
          </p15:clr>
        </p15:guide>
        <p15:guide id="3" orient="horz" pos="72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Graph - Basic Slide Cente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7175EF-D198-8343-8221-FD0839CF802B}"/>
              </a:ext>
            </a:extLst>
          </p:cNvPr>
          <p:cNvSpPr>
            <a:spLocks noGrp="1"/>
          </p:cNvSpPr>
          <p:nvPr>
            <p:ph type="body" sz="quarter" idx="11" hasCustomPrompt="1"/>
          </p:nvPr>
        </p:nvSpPr>
        <p:spPr>
          <a:xfrm>
            <a:off x="0" y="1001535"/>
            <a:ext cx="12192000" cy="690563"/>
          </a:xfrm>
          <a:prstGeom prst="rect">
            <a:avLst/>
          </a:prstGeom>
        </p:spPr>
        <p:txBody>
          <a:bodyPr/>
          <a:lstStyle>
            <a:lvl1pPr marL="0" indent="0" algn="ctr">
              <a:buNone/>
              <a:defRPr sz="1200" b="1">
                <a:solidFill>
                  <a:schemeClr val="bg1">
                    <a:lumMod val="50000"/>
                  </a:schemeClr>
                </a:solidFill>
                <a:latin typeface="Arial" panose="020B0604020202020204" pitchFamily="34" charset="0"/>
                <a:cs typeface="Arial" panose="020B0604020202020204" pitchFamily="34" charset="0"/>
              </a:defRPr>
            </a:lvl1pPr>
            <a:lvl2pPr>
              <a:defRPr sz="1200" b="1">
                <a:latin typeface="Arial" panose="020B0604020202020204" pitchFamily="34" charset="0"/>
                <a:cs typeface="Arial" panose="020B0604020202020204" pitchFamily="34" charset="0"/>
              </a:defRPr>
            </a:lvl2pPr>
            <a:lvl3pPr>
              <a:defRPr sz="1200" b="1">
                <a:latin typeface="Arial" panose="020B0604020202020204" pitchFamily="34" charset="0"/>
                <a:cs typeface="Arial" panose="020B0604020202020204" pitchFamily="34" charset="0"/>
              </a:defRPr>
            </a:lvl3pPr>
            <a:lvl4pPr>
              <a:defRPr sz="1200" b="1">
                <a:latin typeface="Arial" panose="020B0604020202020204" pitchFamily="34" charset="0"/>
                <a:cs typeface="Arial" panose="020B0604020202020204" pitchFamily="34" charset="0"/>
              </a:defRPr>
            </a:lvl4pPr>
            <a:lvl5pPr>
              <a:defRPr sz="1200" b="1">
                <a:latin typeface="Arial" panose="020B0604020202020204" pitchFamily="34" charset="0"/>
                <a:cs typeface="Arial" panose="020B0604020202020204" pitchFamily="34" charset="0"/>
              </a:defRPr>
            </a:lvl5pPr>
          </a:lstStyle>
          <a:p>
            <a:pPr lvl="0"/>
            <a:r>
              <a:rPr lang="en-US"/>
              <a:t>Sub-headline when needed</a:t>
            </a:r>
          </a:p>
        </p:txBody>
      </p:sp>
      <p:sp>
        <p:nvSpPr>
          <p:cNvPr id="7" name="Text Placeholder 4">
            <a:extLst>
              <a:ext uri="{FF2B5EF4-FFF2-40B4-BE49-F238E27FC236}">
                <a16:creationId xmlns:a16="http://schemas.microsoft.com/office/drawing/2014/main" id="{27320A7F-FA01-A94D-86D4-9E7A6A61EA95}"/>
              </a:ext>
            </a:extLst>
          </p:cNvPr>
          <p:cNvSpPr>
            <a:spLocks noGrp="1"/>
          </p:cNvSpPr>
          <p:nvPr>
            <p:ph type="body" sz="quarter" idx="12" hasCustomPrompt="1"/>
          </p:nvPr>
        </p:nvSpPr>
        <p:spPr>
          <a:xfrm>
            <a:off x="0" y="204113"/>
            <a:ext cx="12192000" cy="797423"/>
          </a:xfrm>
          <a:prstGeom prst="rect">
            <a:avLst/>
          </a:prstGeom>
        </p:spPr>
        <p:txBody>
          <a:bodyPr/>
          <a:lstStyle>
            <a:lvl1pPr marL="0" indent="0" algn="ctr">
              <a:buNone/>
              <a:defRPr sz="3375" b="1">
                <a:solidFill>
                  <a:srgbClr val="29305A"/>
                </a:solidFill>
                <a:latin typeface="Arial" panose="020B0604020202020204" pitchFamily="34" charset="0"/>
                <a:cs typeface="Arial" panose="020B0604020202020204" pitchFamily="34" charset="0"/>
              </a:defRPr>
            </a:lvl1pPr>
          </a:lstStyle>
          <a:p>
            <a:pPr lvl="0"/>
            <a:r>
              <a:rPr lang="en-US"/>
              <a:t>Chapter Title</a:t>
            </a:r>
          </a:p>
        </p:txBody>
      </p:sp>
    </p:spTree>
    <p:extLst>
      <p:ext uri="{BB962C8B-B14F-4D97-AF65-F5344CB8AC3E}">
        <p14:creationId xmlns:p14="http://schemas.microsoft.com/office/powerpoint/2010/main" val="1247041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72006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400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28841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709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253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3590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247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0855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5494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815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073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805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31381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876022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916296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07295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41788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13101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755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2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wo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7321" y="226471"/>
            <a:ext cx="12174681" cy="851707"/>
          </a:xfrm>
          <a:prstGeom prst="rect">
            <a:avLst/>
          </a:prstGeom>
        </p:spPr>
        <p:txBody>
          <a:bodyPr lIns="114300" tIns="57150" rIns="114300" bIns="57150"/>
          <a:lstStyle>
            <a:lvl1pPr>
              <a:defRPr sz="2933" b="1">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381000" y="1226344"/>
            <a:ext cx="5632720"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86" y="1226344"/>
            <a:ext cx="5634933"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93618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71278-4A7E-45B0-88BE-3B7B55244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78A6BA-CA05-4E7A-A4F9-A5D2F840F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6B076E-2C46-4693-91A3-F63A6BB31B34}"/>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5" name="Footer Placeholder 4">
            <a:extLst>
              <a:ext uri="{FF2B5EF4-FFF2-40B4-BE49-F238E27FC236}">
                <a16:creationId xmlns:a16="http://schemas.microsoft.com/office/drawing/2014/main" id="{9C48A4BD-647E-497D-969F-8640D6A58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7C278-B198-4BCF-A48D-6429CB926F05}"/>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2216216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8F835-B1F6-4181-859E-932DD418D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6BBCF-ED01-4528-9539-A8489DCA62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6803C-9291-40F3-AFEF-DA60228AACF1}"/>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5" name="Footer Placeholder 4">
            <a:extLst>
              <a:ext uri="{FF2B5EF4-FFF2-40B4-BE49-F238E27FC236}">
                <a16:creationId xmlns:a16="http://schemas.microsoft.com/office/drawing/2014/main" id="{2B78B8F6-2D86-40EB-8294-545A85530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ECF4-31BC-4469-8F36-0B06DE5EBF1E}"/>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31606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C1E86-00F2-4605-84A7-5E5AE04512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538A3D-7F23-4608-A09A-292F3650C3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439E7D-59B1-4DA7-B3EB-083A5351B185}"/>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5" name="Footer Placeholder 4">
            <a:extLst>
              <a:ext uri="{FF2B5EF4-FFF2-40B4-BE49-F238E27FC236}">
                <a16:creationId xmlns:a16="http://schemas.microsoft.com/office/drawing/2014/main" id="{7C422E40-2069-467E-82EA-90D754CDB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F4E35-FAE9-47E1-9E94-97CF58927E38}"/>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850115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7FA6-1062-4A7D-8B8B-92D2FBE05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BFA05-CC46-43BA-9436-71780F6C20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8865BC-17D6-48CC-B14A-C22547C6B7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D7D18-3679-41B7-AE1B-7E7B84202AF7}"/>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6" name="Footer Placeholder 5">
            <a:extLst>
              <a:ext uri="{FF2B5EF4-FFF2-40B4-BE49-F238E27FC236}">
                <a16:creationId xmlns:a16="http://schemas.microsoft.com/office/drawing/2014/main" id="{BE1E7486-DDF9-4D20-960A-3AD2786EA2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F6C5E-7123-4EDF-A0B3-AB3C4BCFDEE0}"/>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4008329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7892-B4FA-469E-AE4E-3CBB8B31C5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E62429-4EAA-41B0-9B18-9BE391200B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7ACF7C-75F8-4B75-BFB6-69C68CA72E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A5F4C-B9DA-466C-A647-275844334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3609CC-3D65-4DE3-B04D-826919A107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8E82FF-A756-40A7-A7C6-AF0E5FAD844E}"/>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8" name="Footer Placeholder 7">
            <a:extLst>
              <a:ext uri="{FF2B5EF4-FFF2-40B4-BE49-F238E27FC236}">
                <a16:creationId xmlns:a16="http://schemas.microsoft.com/office/drawing/2014/main" id="{58290823-12BE-4E3B-B860-A08636C865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128B6A-67E4-42D7-A023-C8519E6B01F6}"/>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3034741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F8E6-80BE-4475-94F7-AB5766516E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447B2D-EA68-4205-AE98-2B9AE92B607A}"/>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4" name="Footer Placeholder 3">
            <a:extLst>
              <a:ext uri="{FF2B5EF4-FFF2-40B4-BE49-F238E27FC236}">
                <a16:creationId xmlns:a16="http://schemas.microsoft.com/office/drawing/2014/main" id="{23F6E749-9E31-48C0-88F0-201CF1DD8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C365ED-9E11-4EE1-923C-AC0707CB86A5}"/>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169597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EDB8D-E189-4386-8730-8818B333A01E}"/>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3" name="Footer Placeholder 2">
            <a:extLst>
              <a:ext uri="{FF2B5EF4-FFF2-40B4-BE49-F238E27FC236}">
                <a16:creationId xmlns:a16="http://schemas.microsoft.com/office/drawing/2014/main" id="{087ECED1-99C4-4874-A8F9-D654F85612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099833-800A-4D7D-90A7-628A87B74254}"/>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3498476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BBA5-9244-4998-92C0-A3A7CFF693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2F1AA-EFB4-4C46-A511-E50B40E218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25922-6BCB-41BB-A924-36B26F5CA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E69E83-3D01-445A-AD2C-31B5849F68D9}"/>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6" name="Footer Placeholder 5">
            <a:extLst>
              <a:ext uri="{FF2B5EF4-FFF2-40B4-BE49-F238E27FC236}">
                <a16:creationId xmlns:a16="http://schemas.microsoft.com/office/drawing/2014/main" id="{E361FAE0-80E7-4F62-8AAC-CD5BF430B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99219-2EBD-4E5F-ABE7-926A24FA84FE}"/>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3535012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E531-01D2-4727-9928-18C8ADE3E5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F4792C-4034-4272-A8FB-53A6A134A6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A35145-654B-4E3C-B5F6-E54D20B75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36DE3F-B9C3-4723-9F66-11A869397BAA}"/>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6" name="Footer Placeholder 5">
            <a:extLst>
              <a:ext uri="{FF2B5EF4-FFF2-40B4-BE49-F238E27FC236}">
                <a16:creationId xmlns:a16="http://schemas.microsoft.com/office/drawing/2014/main" id="{D597641D-DC1E-44F4-92E2-A35DEDFDC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A8415-4FC0-40D1-8F40-68F03F615DA1}"/>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1794452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9FBC8-5C6D-42E5-B832-DFD4B1B768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14A7A8-9F49-403F-B6BA-C0B3BA2A7B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28D11-5467-4BD7-8A47-91A06DF58095}"/>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5" name="Footer Placeholder 4">
            <a:extLst>
              <a:ext uri="{FF2B5EF4-FFF2-40B4-BE49-F238E27FC236}">
                <a16:creationId xmlns:a16="http://schemas.microsoft.com/office/drawing/2014/main" id="{CE937239-2A3B-46DD-A6E1-E4ACF2B4B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EDF46-AD65-40A4-A632-38260E174408}"/>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3996932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8D2A1A-9C8D-4817-8D0F-28116EC3A2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84B1C-0481-4115-A27D-F698B97197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F2CA2-34DB-4016-BD05-2334C4046AC0}"/>
              </a:ext>
            </a:extLst>
          </p:cNvPr>
          <p:cNvSpPr>
            <a:spLocks noGrp="1"/>
          </p:cNvSpPr>
          <p:nvPr>
            <p:ph type="dt" sz="half" idx="10"/>
          </p:nvPr>
        </p:nvSpPr>
        <p:spPr/>
        <p:txBody>
          <a:bodyPr/>
          <a:lstStyle/>
          <a:p>
            <a:fld id="{0D3168B7-AD58-4E7D-B20B-B1D88A9D3CEB}" type="datetimeFigureOut">
              <a:rPr lang="en-US" smtClean="0"/>
              <a:t>4/18/25</a:t>
            </a:fld>
            <a:endParaRPr lang="en-US"/>
          </a:p>
        </p:txBody>
      </p:sp>
      <p:sp>
        <p:nvSpPr>
          <p:cNvPr id="5" name="Footer Placeholder 4">
            <a:extLst>
              <a:ext uri="{FF2B5EF4-FFF2-40B4-BE49-F238E27FC236}">
                <a16:creationId xmlns:a16="http://schemas.microsoft.com/office/drawing/2014/main" id="{DDF8D04D-4EBB-495E-823B-9818F863C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5E3F7-0CFF-4757-88DC-AE860160E149}"/>
              </a:ext>
            </a:extLst>
          </p:cNvPr>
          <p:cNvSpPr>
            <a:spLocks noGrp="1"/>
          </p:cNvSpPr>
          <p:nvPr>
            <p:ph type="sldNum" sz="quarter" idx="12"/>
          </p:nvPr>
        </p:nvSpPr>
        <p:spPr/>
        <p:txBody>
          <a:bodyPr/>
          <a:lstStyle/>
          <a:p>
            <a:fld id="{19D29BC7-C494-4E13-88ED-18DB102E071E}" type="slidenum">
              <a:rPr lang="en-US" smtClean="0"/>
              <a:t>‹#›</a:t>
            </a:fld>
            <a:endParaRPr lang="en-US"/>
          </a:p>
        </p:txBody>
      </p:sp>
    </p:spTree>
    <p:extLst>
      <p:ext uri="{BB962C8B-B14F-4D97-AF65-F5344CB8AC3E}">
        <p14:creationId xmlns:p14="http://schemas.microsoft.com/office/powerpoint/2010/main" val="3476566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a:ln>
                  <a:noFill/>
                </a:ln>
                <a:solidFill>
                  <a:srgbClr val="C9473E"/>
                </a:solidFill>
                <a:effectLst/>
                <a:uLnTx/>
                <a:uFillTx/>
                <a:latin typeface="Arial Narrow" panose="020B0606020202030204" pitchFamily="34" charset="0"/>
                <a:ea typeface="+mn-ea"/>
                <a:cs typeface="+mn-cs"/>
              </a:rPr>
              <a:t>Content of this presentation is copyright</a:t>
            </a:r>
            <a:r>
              <a:rPr kumimoji="0" lang="en-CH" sz="1200" b="0" i="0" u="none" strike="noStrike" kern="1200" cap="none" spc="0" normalizeH="0" baseline="0" noProof="0">
                <a:ln>
                  <a:noFill/>
                </a:ln>
                <a:solidFill>
                  <a:srgbClr val="C9473E"/>
                </a:solidFill>
                <a:effectLst/>
                <a:uLnTx/>
                <a:uFillTx/>
                <a:latin typeface="Arial Narrow" panose="020B0606020202030204" pitchFamily="34" charset="0"/>
                <a:ea typeface="+mn-ea"/>
                <a:cs typeface="+mn-cs"/>
              </a:rPr>
              <a:t> </a:t>
            </a:r>
            <a:r>
              <a:rPr kumimoji="0" lang="en-US" sz="1200" b="0" i="0" u="none" strike="noStrike" kern="1200" cap="none" spc="0" normalizeH="0" baseline="0" noProof="0">
                <a:ln>
                  <a:noFill/>
                </a:ln>
                <a:solidFill>
                  <a:srgbClr val="C9473E"/>
                </a:solidFill>
                <a:effectLst/>
                <a:uLnTx/>
                <a:uFillTx/>
                <a:latin typeface="Arial Narrow" panose="020B0606020202030204" pitchFamily="34" charset="0"/>
                <a:ea typeface="+mn-ea"/>
                <a:cs typeface="+mn-cs"/>
              </a:rPr>
              <a:t>and responsibility of the author. Permission is required for re-use</a:t>
            </a:r>
            <a:r>
              <a:rPr kumimoji="0" lang="en-CH" sz="1200" b="0" i="0" u="none" strike="noStrike" kern="1200" cap="none" spc="0" normalizeH="0" baseline="0" noProof="0">
                <a:ln>
                  <a:noFill/>
                </a:ln>
                <a:solidFill>
                  <a:srgbClr val="C9473E"/>
                </a:solidFill>
                <a:effectLst/>
                <a:uLnTx/>
                <a:uFillTx/>
                <a:latin typeface="Arial Narrow" panose="020B0606020202030204" pitchFamily="34" charset="0"/>
                <a:ea typeface="+mn-ea"/>
                <a:cs typeface="+mn-cs"/>
              </a:rPr>
              <a:t>.</a:t>
            </a:r>
            <a:endParaRPr kumimoji="0" lang="en-US" sz="1200" b="0" i="0" u="none" strike="noStrike" kern="1200" cap="none" spc="0" normalizeH="0" baseline="0" noProof="0">
              <a:ln>
                <a:noFill/>
              </a:ln>
              <a:solidFill>
                <a:srgbClr val="C9473E"/>
              </a:solidFill>
              <a:effectLst/>
              <a:uLnTx/>
              <a:uFillTx/>
              <a:latin typeface="Arial Narrow" panose="020B0606020202030204" pitchFamily="34" charset="0"/>
              <a:ea typeface="+mn-ea"/>
              <a:cs typeface="+mn-cs"/>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019179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370694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91294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4B53A7-3209-46A6-9454-F38EAC8F11E7}"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3947257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4B53A7-3209-46A6-9454-F38EAC8F11E7}" type="datetimeFigureOut">
              <a:rPr lang="en-US" smtClean="0"/>
              <a:t>4/18/25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370931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4B53A7-3209-46A6-9454-F38EAC8F11E7}" type="datetimeFigureOut">
              <a:rPr lang="en-US" smtClean="0"/>
              <a:pPr/>
              <a:t>4/18/25</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442973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4B53A7-3209-46A6-9454-F38EAC8F11E7}" type="datetimeFigureOut">
              <a:rPr lang="en-US" smtClean="0"/>
              <a:t>4/18/25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791089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B53A7-3209-46A6-9454-F38EAC8F11E7}" type="datetimeFigureOut">
              <a:rPr lang="en-US" smtClean="0"/>
              <a:t>4/18/25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692828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4B53A7-3209-46A6-9454-F38EAC8F11E7}" type="datetimeFigureOut">
              <a:rPr lang="en-US" smtClean="0"/>
              <a:t>4/18/25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1993836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4B53A7-3209-46A6-9454-F38EAC8F11E7}" type="datetimeFigureOut">
              <a:rPr lang="en-US" smtClean="0"/>
              <a:t>4/18/25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4043908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1620212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1786558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2142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5C9E-A73F-5089-9411-F970E782B4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A7D8D-3B6B-E10C-0183-CB8E31939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6FD8B-40F3-731E-6D4C-3A9B576662C8}"/>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5" name="Footer Placeholder 4">
            <a:extLst>
              <a:ext uri="{FF2B5EF4-FFF2-40B4-BE49-F238E27FC236}">
                <a16:creationId xmlns:a16="http://schemas.microsoft.com/office/drawing/2014/main" id="{AA740EC6-663B-2B5A-15C7-4DB472BAF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67C6E-68EE-C493-B3BC-A4888E8DEE1A}"/>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287835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3BDD-F2E3-244F-A7AB-3E6918D9D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3DACC-B7AF-0F5A-4A66-04125FA2DF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F7C11-02CA-611E-119C-EF75CB2C4094}"/>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5" name="Footer Placeholder 4">
            <a:extLst>
              <a:ext uri="{FF2B5EF4-FFF2-40B4-BE49-F238E27FC236}">
                <a16:creationId xmlns:a16="http://schemas.microsoft.com/office/drawing/2014/main" id="{4D544EEA-6373-7C5D-E9E4-BD145FEE5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89217-8253-2EFB-2635-F3410EB53B9F}"/>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92038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C6F5-B4A5-2D97-717C-8FEDCBCFFB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136804-564C-908F-08DA-45C78D7152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35C84B-401D-DC90-1590-AD4D4448E777}"/>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5" name="Footer Placeholder 4">
            <a:extLst>
              <a:ext uri="{FF2B5EF4-FFF2-40B4-BE49-F238E27FC236}">
                <a16:creationId xmlns:a16="http://schemas.microsoft.com/office/drawing/2014/main" id="{A2DE3425-3F65-098D-B97B-142496F35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5B8A2-8EF6-DC38-2A50-C48E669E5FA1}"/>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18363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5562-8A9C-832F-21CE-A8CF0D1AC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83446-6152-6242-4AFF-BBBEE4E0BA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8890B-0134-427D-2CBB-F9DAA9F66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F196ED-4A9E-EA3E-96CD-ED7D84479A18}"/>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6" name="Footer Placeholder 5">
            <a:extLst>
              <a:ext uri="{FF2B5EF4-FFF2-40B4-BE49-F238E27FC236}">
                <a16:creationId xmlns:a16="http://schemas.microsoft.com/office/drawing/2014/main" id="{6352B4D0-035A-4B76-BEF9-440A994AF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82B90-463C-59BD-501E-D8A5767301E2}"/>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154980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E7B6-AD78-D1B2-EA93-D4F12BDC83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BD06E-8F75-2792-937C-5D13B965F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BA79B0-0376-89D7-D0EE-4F39242125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24431E-8607-D0C7-247D-961D85D9F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4C533-C804-15AF-432B-8DF2D05B24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F370DE-2C10-B190-F6F7-090C02FDBB61}"/>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8" name="Footer Placeholder 7">
            <a:extLst>
              <a:ext uri="{FF2B5EF4-FFF2-40B4-BE49-F238E27FC236}">
                <a16:creationId xmlns:a16="http://schemas.microsoft.com/office/drawing/2014/main" id="{CDB502F8-1E57-C114-65E9-F1C760A1FB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EB6C63-82F0-6571-6C7B-1820F2EB3BF8}"/>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67578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A513-5528-E1D4-CC97-8B055F2B3F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7D4DC-49DD-D299-8032-A35429E9D735}"/>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4" name="Footer Placeholder 3">
            <a:extLst>
              <a:ext uri="{FF2B5EF4-FFF2-40B4-BE49-F238E27FC236}">
                <a16:creationId xmlns:a16="http://schemas.microsoft.com/office/drawing/2014/main" id="{7C6B5334-8A7D-136D-434D-CC8B613D2A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362E0-6E4C-690E-46E0-3F27AB387FED}"/>
              </a:ext>
            </a:extLst>
          </p:cNvPr>
          <p:cNvSpPr>
            <a:spLocks noGrp="1"/>
          </p:cNvSpPr>
          <p:nvPr>
            <p:ph type="sldNum" sz="quarter" idx="12"/>
          </p:nvPr>
        </p:nvSpPr>
        <p:spPr/>
        <p:txBody>
          <a:bodyPr/>
          <a:lstStyle/>
          <a:p>
            <a:fld id="{3C956E73-2E7A-40C4-98E5-5009DBC8D49F}" type="slidenum">
              <a:rPr lang="en-US" smtClean="0"/>
              <a:pPr/>
              <a:t>‹#›</a:t>
            </a:fld>
            <a:endParaRPr lang="en-US" dirty="0"/>
          </a:p>
        </p:txBody>
      </p:sp>
      <p:pic>
        <p:nvPicPr>
          <p:cNvPr id="6" name="Picture 3">
            <a:extLst>
              <a:ext uri="{FF2B5EF4-FFF2-40B4-BE49-F238E27FC236}">
                <a16:creationId xmlns:a16="http://schemas.microsoft.com/office/drawing/2014/main" id="{4D8EC960-2802-77BF-4635-8166177E0D2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015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4AA91E-B44D-92D1-688D-B67A054B7F52}"/>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3" name="Footer Placeholder 2">
            <a:extLst>
              <a:ext uri="{FF2B5EF4-FFF2-40B4-BE49-F238E27FC236}">
                <a16:creationId xmlns:a16="http://schemas.microsoft.com/office/drawing/2014/main" id="{A498D14E-ED76-26CE-0B6E-22584A71B7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64E126-2FD9-BA4B-C1A1-B88CE281BB59}"/>
              </a:ext>
            </a:extLst>
          </p:cNvPr>
          <p:cNvSpPr>
            <a:spLocks noGrp="1"/>
          </p:cNvSpPr>
          <p:nvPr>
            <p:ph type="sldNum" sz="quarter" idx="12"/>
          </p:nvPr>
        </p:nvSpPr>
        <p:spPr/>
        <p:txBody>
          <a:bodyPr/>
          <a:lstStyle/>
          <a:p>
            <a:fld id="{3C956E73-2E7A-40C4-98E5-5009DBC8D49F}" type="slidenum">
              <a:rPr lang="en-US" smtClean="0"/>
              <a:pPr/>
              <a:t>‹#›</a:t>
            </a:fld>
            <a:endParaRPr lang="en-US" dirty="0"/>
          </a:p>
        </p:txBody>
      </p:sp>
      <p:pic>
        <p:nvPicPr>
          <p:cNvPr id="5" name="Picture 2" descr="C:\Users\Jason\Documents\Work\Client_File_Backups\CCC_James\09-11-2013 2013 Rebrand\Clinical\2014_ClinicalStandardContent_2-21_GrayDNA_bottomExtended.jpg">
            <a:extLst>
              <a:ext uri="{FF2B5EF4-FFF2-40B4-BE49-F238E27FC236}">
                <a16:creationId xmlns:a16="http://schemas.microsoft.com/office/drawing/2014/main" id="{2D2073D5-E2B8-FCF2-A55B-49B30BC396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EF1473E2-4DD8-FE34-AD59-45DFBCEB3D1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850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65B8-942D-CBDC-5A9F-3F91744A2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DC05D6-E7E1-E95D-DC70-C6CD01365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7DAF0E-DEB4-80A7-DAFF-5D5872C83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A22359-A9B5-0037-FAD1-317606BDF352}"/>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6" name="Footer Placeholder 5">
            <a:extLst>
              <a:ext uri="{FF2B5EF4-FFF2-40B4-BE49-F238E27FC236}">
                <a16:creationId xmlns:a16="http://schemas.microsoft.com/office/drawing/2014/main" id="{1E46B77E-DE2D-A359-86F3-2F5B017DFA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76892-B8BF-370D-FEBD-E3CDA078F21C}"/>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470954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D750-3EAE-144E-1639-DFF79A7EA9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04671-3C76-0175-6A26-859781157E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75FFB-4639-3980-F178-7EA2453DC5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38D8B6-4920-02A1-2D6E-6DE20716E4B0}"/>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6" name="Footer Placeholder 5">
            <a:extLst>
              <a:ext uri="{FF2B5EF4-FFF2-40B4-BE49-F238E27FC236}">
                <a16:creationId xmlns:a16="http://schemas.microsoft.com/office/drawing/2014/main" id="{2C304D4E-8BE2-769F-C5C6-7B67E0FF4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75ACA9-6503-F55C-E805-99AD11BEB3AB}"/>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981266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C3CC-9263-B4F9-DBAE-D3EA40D9D3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34D0F1-DFA1-E527-BBE2-4A957918B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FF469-68A9-39EB-D7E0-B0338865B11F}"/>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5" name="Footer Placeholder 4">
            <a:extLst>
              <a:ext uri="{FF2B5EF4-FFF2-40B4-BE49-F238E27FC236}">
                <a16:creationId xmlns:a16="http://schemas.microsoft.com/office/drawing/2014/main" id="{77ACBA72-37E8-164B-8AB9-583030BF1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56A05-DF7E-E549-4398-B1524137BD84}"/>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5956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ED5E36-5272-A5E3-E026-A2AA448FC9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330BA1-05B6-DA29-ACD1-F6B22EFFC7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36FD8-55E3-4486-8FCF-8D9CA6336E50}"/>
              </a:ext>
            </a:extLst>
          </p:cNvPr>
          <p:cNvSpPr>
            <a:spLocks noGrp="1"/>
          </p:cNvSpPr>
          <p:nvPr>
            <p:ph type="dt" sz="half" idx="10"/>
          </p:nvPr>
        </p:nvSpPr>
        <p:spPr/>
        <p:txBody>
          <a:bodyPr/>
          <a:lstStyle/>
          <a:p>
            <a:fld id="{C53EDF86-A2BB-314D-8F3F-376925B26833}" type="datetimeFigureOut">
              <a:rPr lang="en-US" smtClean="0"/>
              <a:t>4/18/25</a:t>
            </a:fld>
            <a:endParaRPr lang="en-US"/>
          </a:p>
        </p:txBody>
      </p:sp>
      <p:sp>
        <p:nvSpPr>
          <p:cNvPr id="5" name="Footer Placeholder 4">
            <a:extLst>
              <a:ext uri="{FF2B5EF4-FFF2-40B4-BE49-F238E27FC236}">
                <a16:creationId xmlns:a16="http://schemas.microsoft.com/office/drawing/2014/main" id="{31337AD4-81A0-E968-0139-D98D6E524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43D6D-E4FA-5620-918B-8A47AD7EF124}"/>
              </a:ext>
            </a:extLst>
          </p:cNvPr>
          <p:cNvSpPr>
            <a:spLocks noGrp="1"/>
          </p:cNvSpPr>
          <p:nvPr>
            <p:ph type="sldNum" sz="quarter" idx="12"/>
          </p:nvPr>
        </p:nvSpPr>
        <p:spPr/>
        <p:txBody>
          <a:body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872821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116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429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44132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72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644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77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19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17128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61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894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683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377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1212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490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6947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25329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32976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4/18/25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328840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6128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64180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238091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20436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2882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6648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4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itle Only w/ ref + fn">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B45E2AFB-3FBB-49D0-16C6-2CC2961E693B}"/>
              </a:ext>
            </a:extLst>
          </p:cNvPr>
          <p:cNvSpPr>
            <a:spLocks noGrp="1"/>
          </p:cNvSpPr>
          <p:nvPr>
            <p:ph type="body" sz="quarter" idx="11"/>
          </p:nvPr>
        </p:nvSpPr>
        <p:spPr>
          <a:xfrm>
            <a:off x="383117" y="6303069"/>
            <a:ext cx="11448288" cy="256032"/>
          </a:xfrm>
          <a:prstGeom prst="rect">
            <a:avLst/>
          </a:prstGeom>
        </p:spPr>
        <p:txBody>
          <a:bodyPr anchor="b"/>
          <a:lstStyle>
            <a:lvl1pPr marL="0" indent="0">
              <a:spcBef>
                <a:spcPts val="0"/>
              </a:spcBef>
              <a:buNone/>
              <a:defRPr sz="1067" b="1">
                <a:solidFill>
                  <a:schemeClr val="bg1"/>
                </a:solidFill>
              </a:defRPr>
            </a:lvl1pPr>
            <a:lvl2pPr marL="380974" indent="0">
              <a:buNone/>
              <a:defRPr sz="1067">
                <a:solidFill>
                  <a:schemeClr val="bg1"/>
                </a:solidFill>
              </a:defRPr>
            </a:lvl2pPr>
            <a:lvl3pPr marL="761948" indent="0">
              <a:buNone/>
              <a:defRPr sz="1067">
                <a:solidFill>
                  <a:schemeClr val="bg1"/>
                </a:solidFill>
              </a:defRPr>
            </a:lvl3pPr>
            <a:lvl4pPr marL="1142922" indent="0">
              <a:buNone/>
              <a:defRPr sz="1067">
                <a:solidFill>
                  <a:schemeClr val="bg1"/>
                </a:solidFill>
              </a:defRPr>
            </a:lvl4pPr>
            <a:lvl5pPr marL="1523898" indent="0">
              <a:buNone/>
              <a:defRPr sz="1067">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89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66616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486C-7F38-2FA4-E70A-87BC69EE8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0EE047-CF79-B0E2-2398-3CC260E24D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4BDB14-2B2A-660E-9CD9-0FBADC2E0A6F}"/>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5" name="Footer Placeholder 4">
            <a:extLst>
              <a:ext uri="{FF2B5EF4-FFF2-40B4-BE49-F238E27FC236}">
                <a16:creationId xmlns:a16="http://schemas.microsoft.com/office/drawing/2014/main" id="{6B579E02-CAC5-FC06-1871-2A47384D5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11C63-DCD8-12CA-0D9E-CED3397E5764}"/>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1989630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0783-F2CE-3974-5D9C-5F0C44EB4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0D68F-2367-B98E-F18E-241574C823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2DCB8-769A-93AB-D566-46AA603C6968}"/>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5" name="Footer Placeholder 4">
            <a:extLst>
              <a:ext uri="{FF2B5EF4-FFF2-40B4-BE49-F238E27FC236}">
                <a16:creationId xmlns:a16="http://schemas.microsoft.com/office/drawing/2014/main" id="{E04DE8F4-1D99-9199-785E-523103CF8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6625E-EC8A-396A-AC37-D949BCA3DFCA}"/>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1253144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9462-4CB0-23A7-632B-B0A1A67B4A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A203C4-0EFC-1977-7451-425E017A4B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4A3BD9-9766-257B-E9D6-614F1D711EE9}"/>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5" name="Footer Placeholder 4">
            <a:extLst>
              <a:ext uri="{FF2B5EF4-FFF2-40B4-BE49-F238E27FC236}">
                <a16:creationId xmlns:a16="http://schemas.microsoft.com/office/drawing/2014/main" id="{01F8A077-BDF8-7DE9-3E05-6B3942FB7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5D781-E9DD-E797-3382-1CE14968F1A2}"/>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2935354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B2D3-1386-650D-D4D7-3B6EF8EA58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B693CF-EC5D-305C-A02D-519C0B94E1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A3FD28-FAE5-30EB-DD68-53C3F149E8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21F8F3-9DBE-B8CA-9181-0261E57ADE52}"/>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6" name="Footer Placeholder 5">
            <a:extLst>
              <a:ext uri="{FF2B5EF4-FFF2-40B4-BE49-F238E27FC236}">
                <a16:creationId xmlns:a16="http://schemas.microsoft.com/office/drawing/2014/main" id="{73E04C1D-444F-CD4E-3B9A-65E7DB1FC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4585AB-77C9-42EC-07F7-6BB74ABD8162}"/>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3581089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477-1BA0-B637-2453-CFFFA1B744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C8BCAC-8672-70B8-AB15-2321965D3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E942A2-DCCC-B753-E806-01C19376D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E59065-7F9B-BF6C-968F-9FE2F1FF57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57D1E-280C-BA30-2532-03FF8998E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6FBA6F-98D7-652E-0F74-42C6FA96D425}"/>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8" name="Footer Placeholder 7">
            <a:extLst>
              <a:ext uri="{FF2B5EF4-FFF2-40B4-BE49-F238E27FC236}">
                <a16:creationId xmlns:a16="http://schemas.microsoft.com/office/drawing/2014/main" id="{86577965-7FE3-D065-3D95-98C65DB5DF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2F76A1-CD9B-A73C-16BC-4CB49289F0F6}"/>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759420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951D-B7C1-88BA-865C-CF30C7FE5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F50EC3-C92B-234C-882C-FC77B5C76951}"/>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4" name="Footer Placeholder 3">
            <a:extLst>
              <a:ext uri="{FF2B5EF4-FFF2-40B4-BE49-F238E27FC236}">
                <a16:creationId xmlns:a16="http://schemas.microsoft.com/office/drawing/2014/main" id="{194600EC-652A-0853-3B9F-AC722736C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7E26EC-7966-5DDE-18E6-0A39FFDABDA0}"/>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1247702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EC59B-9C3D-2A98-5860-209D45BEB66B}"/>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3" name="Footer Placeholder 2">
            <a:extLst>
              <a:ext uri="{FF2B5EF4-FFF2-40B4-BE49-F238E27FC236}">
                <a16:creationId xmlns:a16="http://schemas.microsoft.com/office/drawing/2014/main" id="{14167270-E625-5813-CE56-3DCC8461FC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DBBF14-AEF5-26A9-BADD-26D88D4AB4BF}"/>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364154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7D80-1521-FDB2-18EC-6E0789E40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B14B7-B201-9FD5-2D30-9EA7E32F0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E4F0F2-8019-3B68-97B7-D4A3E567A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150472-F2A4-D673-B531-8119A2493CD0}"/>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6" name="Footer Placeholder 5">
            <a:extLst>
              <a:ext uri="{FF2B5EF4-FFF2-40B4-BE49-F238E27FC236}">
                <a16:creationId xmlns:a16="http://schemas.microsoft.com/office/drawing/2014/main" id="{96606AA8-61FF-D16E-6F58-67931CE10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6AC22-7A64-DD09-A7ED-27BBB30F3403}"/>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2109496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4F7B-0A3C-D5EA-2391-2561ACAE7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083A19-11CB-173B-FFA7-17ABF67F92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A4A16-6365-D241-0562-F024C41F1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D44C1-6BA8-C407-3BD5-EFDF334BE1F3}"/>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6" name="Footer Placeholder 5">
            <a:extLst>
              <a:ext uri="{FF2B5EF4-FFF2-40B4-BE49-F238E27FC236}">
                <a16:creationId xmlns:a16="http://schemas.microsoft.com/office/drawing/2014/main" id="{C27858E8-0DD5-9FF7-4F30-48608A26FE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39883-6CB0-79A5-3B5B-C2187DDD1845}"/>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3109082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1955-9D46-CD4B-380A-C6B4C94E54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68319D-1975-A5A8-E444-B151FEB78D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0D6F3-B8F0-9BC3-E931-403CE48143F6}"/>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5" name="Footer Placeholder 4">
            <a:extLst>
              <a:ext uri="{FF2B5EF4-FFF2-40B4-BE49-F238E27FC236}">
                <a16:creationId xmlns:a16="http://schemas.microsoft.com/office/drawing/2014/main" id="{35B308F3-A2DE-3C28-C1AF-39499C74B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25363-7C75-F4C0-7855-0DD9DCE1C473}"/>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2879623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842FC-B854-F73F-06F0-BC6791C7C4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48FAB3-EFF6-01D3-E7E3-83C215FABE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6DA33-B292-933E-1E98-D157C9B29320}"/>
              </a:ext>
            </a:extLst>
          </p:cNvPr>
          <p:cNvSpPr>
            <a:spLocks noGrp="1"/>
          </p:cNvSpPr>
          <p:nvPr>
            <p:ph type="dt" sz="half" idx="10"/>
          </p:nvPr>
        </p:nvSpPr>
        <p:spPr/>
        <p:txBody>
          <a:bodyPr/>
          <a:lstStyle/>
          <a:p>
            <a:fld id="{62587D1F-4878-AF4C-9491-8E731157983A}" type="datetimeFigureOut">
              <a:rPr lang="en-US" smtClean="0"/>
              <a:t>4/18/25</a:t>
            </a:fld>
            <a:endParaRPr lang="en-US"/>
          </a:p>
        </p:txBody>
      </p:sp>
      <p:sp>
        <p:nvSpPr>
          <p:cNvPr id="5" name="Footer Placeholder 4">
            <a:extLst>
              <a:ext uri="{FF2B5EF4-FFF2-40B4-BE49-F238E27FC236}">
                <a16:creationId xmlns:a16="http://schemas.microsoft.com/office/drawing/2014/main" id="{89D705CA-67C1-51EC-8B40-2AA9E4F19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BEBB0-0C88-889E-F107-1F6B49E8788C}"/>
              </a:ext>
            </a:extLst>
          </p:cNvPr>
          <p:cNvSpPr>
            <a:spLocks noGrp="1"/>
          </p:cNvSpPr>
          <p:nvPr>
            <p:ph type="sldNum" sz="quarter" idx="12"/>
          </p:nvPr>
        </p:nvSpPr>
        <p:spPr/>
        <p:txBody>
          <a:bodyPr/>
          <a:lstStyle/>
          <a:p>
            <a:fld id="{F148F44D-0BAF-7149-9D84-F98B8FB1C50C}" type="slidenum">
              <a:rPr lang="en-US" smtClean="0"/>
              <a:t>‹#›</a:t>
            </a:fld>
            <a:endParaRPr lang="en-US"/>
          </a:p>
        </p:txBody>
      </p:sp>
    </p:spTree>
    <p:extLst>
      <p:ext uri="{BB962C8B-B14F-4D97-AF65-F5344CB8AC3E}">
        <p14:creationId xmlns:p14="http://schemas.microsoft.com/office/powerpoint/2010/main" val="17986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95796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4479" y="4879879"/>
            <a:ext cx="4342480" cy="1577584"/>
          </a:xfrm>
          <a:prstGeom prst="rect">
            <a:avLst/>
          </a:prstGeom>
        </p:spPr>
      </p:pic>
    </p:spTree>
    <p:extLst>
      <p:ext uri="{BB962C8B-B14F-4D97-AF65-F5344CB8AC3E}">
        <p14:creationId xmlns:p14="http://schemas.microsoft.com/office/powerpoint/2010/main" val="385395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cxnSp>
        <p:nvCxnSpPr>
          <p:cNvPr id="3" name="Straight Connector 2"/>
          <p:cNvCxnSpPr>
            <a:cxnSpLocks noChangeShapeType="1"/>
          </p:cNvCxnSpPr>
          <p:nvPr/>
        </p:nvCxnSpPr>
        <p:spPr bwMode="auto">
          <a:xfrm>
            <a:off x="376768" y="1014415"/>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788568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376768" y="5838825"/>
            <a:ext cx="11370733" cy="7938"/>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 name="Text Placeholder 2"/>
          <p:cNvSpPr>
            <a:spLocks noGrp="1"/>
          </p:cNvSpPr>
          <p:nvPr>
            <p:ph type="body" idx="1"/>
          </p:nvPr>
        </p:nvSpPr>
        <p:spPr>
          <a:xfrm>
            <a:off x="786687" y="714352"/>
            <a:ext cx="10363200" cy="352766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6219" y="6052467"/>
            <a:ext cx="1801284" cy="654390"/>
          </a:xfrm>
          <a:prstGeom prst="rect">
            <a:avLst/>
          </a:prstGeom>
        </p:spPr>
      </p:pic>
    </p:spTree>
    <p:extLst>
      <p:ext uri="{BB962C8B-B14F-4D97-AF65-F5344CB8AC3E}">
        <p14:creationId xmlns:p14="http://schemas.microsoft.com/office/powerpoint/2010/main" val="3748702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spTree>
    <p:extLst>
      <p:ext uri="{BB962C8B-B14F-4D97-AF65-F5344CB8AC3E}">
        <p14:creationId xmlns:p14="http://schemas.microsoft.com/office/powerpoint/2010/main" val="691163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2692400" cy="6858000"/>
          </a:xfrm>
          <a:prstGeom prst="rect">
            <a:avLst/>
          </a:prstGeom>
          <a:solidFill>
            <a:srgbClr val="595959"/>
          </a:solidFill>
          <a:ln>
            <a:noFill/>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5" name="Picture 4" descr="MDAnderson Master Logo_Texas_V_Tagline_RGB REV.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67" y="233558"/>
            <a:ext cx="1801284" cy="654390"/>
          </a:xfrm>
          <a:prstGeom prst="rect">
            <a:avLst/>
          </a:prstGeom>
        </p:spPr>
      </p:pic>
    </p:spTree>
    <p:extLst>
      <p:ext uri="{BB962C8B-B14F-4D97-AF65-F5344CB8AC3E}">
        <p14:creationId xmlns:p14="http://schemas.microsoft.com/office/powerpoint/2010/main" val="1698822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F357427B-1BC9-5143-B7F6-97CA77F1BD5A}" type="slidenum">
              <a:rPr lang="en-US"/>
              <a:pPr>
                <a:defRPr/>
              </a:pPr>
              <a:t>‹#›</a:t>
            </a:fld>
            <a:endParaRPr lang="en-US"/>
          </a:p>
        </p:txBody>
      </p:sp>
    </p:spTree>
    <p:extLst>
      <p:ext uri="{BB962C8B-B14F-4D97-AF65-F5344CB8AC3E}">
        <p14:creationId xmlns:p14="http://schemas.microsoft.com/office/powerpoint/2010/main" val="4007469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981200"/>
            <a:ext cx="5080000" cy="4114800"/>
          </a:xfrm>
          <a:prstGeom prst="rect">
            <a:avLst/>
          </a:prstGeom>
        </p:spPr>
        <p:txBody>
          <a:bodyPr/>
          <a:lstStyle/>
          <a:p>
            <a:pPr lvl="0"/>
            <a:endParaRPr lang="en-US" noProof="0"/>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D22791FA-6AEF-5A4C-867E-F2119D0C8906}" type="slidenum">
              <a:rPr lang="en-US"/>
              <a:pPr>
                <a:defRPr/>
              </a:pPr>
              <a:t>‹#›</a:t>
            </a:fld>
            <a:endParaRPr lang="en-US"/>
          </a:p>
        </p:txBody>
      </p:sp>
    </p:spTree>
    <p:extLst>
      <p:ext uri="{BB962C8B-B14F-4D97-AF65-F5344CB8AC3E}">
        <p14:creationId xmlns:p14="http://schemas.microsoft.com/office/powerpoint/2010/main" val="2533041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DD52B518-92DC-0B48-884A-73C2A647FDC7}" type="slidenum">
              <a:rPr lang="en-US"/>
              <a:pPr>
                <a:defRPr/>
              </a:pPr>
              <a:t>‹#›</a:t>
            </a:fld>
            <a:endParaRPr lang="en-US"/>
          </a:p>
        </p:txBody>
      </p:sp>
    </p:spTree>
    <p:extLst>
      <p:ext uri="{BB962C8B-B14F-4D97-AF65-F5344CB8AC3E}">
        <p14:creationId xmlns:p14="http://schemas.microsoft.com/office/powerpoint/2010/main" val="3074667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2032000" y="1905000"/>
            <a:ext cx="9347200" cy="4114800"/>
          </a:xfrm>
          <a:prstGeom prst="rect">
            <a:avLst/>
          </a:prstGeo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FE9C7EA1-838F-414A-909D-F623D8C5960F}" type="slidenum">
              <a:rPr lang="en-US"/>
              <a:pPr/>
              <a:t>‹#›</a:t>
            </a:fld>
            <a:endParaRPr lang="en-US"/>
          </a:p>
        </p:txBody>
      </p:sp>
    </p:spTree>
    <p:extLst>
      <p:ext uri="{BB962C8B-B14F-4D97-AF65-F5344CB8AC3E}">
        <p14:creationId xmlns:p14="http://schemas.microsoft.com/office/powerpoint/2010/main" val="27577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MetaPlusNormal-Roman" charset="0"/>
                <a:cs typeface="Arial" charset="0"/>
              </a:defRPr>
            </a:lvl1pPr>
          </a:lstStyle>
          <a:p>
            <a:pPr>
              <a:defRPr/>
            </a:pPr>
            <a:fld id="{945BCA52-9AB7-3A42-BD2C-428E4B201A8B}" type="datetimeFigureOut">
              <a:rPr lang="en-US"/>
              <a:pPr>
                <a:defRPr/>
              </a:pPr>
              <a:t>4/18/25</a:t>
            </a:fld>
            <a:endParaRPr lang="en-US"/>
          </a:p>
        </p:txBody>
      </p:sp>
      <p:sp>
        <p:nvSpPr>
          <p:cNvPr id="3" name="Slide Number Placeholder 3"/>
          <p:cNvSpPr>
            <a:spLocks noGrp="1"/>
          </p:cNvSpPr>
          <p:nvPr>
            <p:ph type="sldNum" sz="quarter" idx="11"/>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MetaPlusNormal-Roman" charset="0"/>
                <a:cs typeface="Arial" charset="0"/>
              </a:defRPr>
            </a:lvl1pPr>
          </a:lstStyle>
          <a:p>
            <a:pPr>
              <a:defRPr/>
            </a:pPr>
            <a:fld id="{AAA91FE9-68A4-0744-A99B-FF418B0EEB08}" type="slidenum">
              <a:rPr lang="en-US"/>
              <a:pPr>
                <a:defRPr/>
              </a:pPr>
              <a:t>‹#›</a:t>
            </a:fld>
            <a:endParaRPr lang="en-US"/>
          </a:p>
        </p:txBody>
      </p:sp>
    </p:spTree>
    <p:extLst>
      <p:ext uri="{BB962C8B-B14F-4D97-AF65-F5344CB8AC3E}">
        <p14:creationId xmlns:p14="http://schemas.microsoft.com/office/powerpoint/2010/main" val="2123611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24" y="1828800"/>
            <a:ext cx="5091289"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86336" y="1828800"/>
            <a:ext cx="5091289" cy="4114800"/>
          </a:xfrm>
          <a:prstGeom prst="rect">
            <a:avLst/>
          </a:prstGeom>
        </p:spPr>
        <p:txBody>
          <a:bodyPr/>
          <a:lstStyle/>
          <a:p>
            <a:pPr lvl="0"/>
            <a:endParaRPr lang="en-US" noProof="0"/>
          </a:p>
        </p:txBody>
      </p:sp>
      <p:sp>
        <p:nvSpPr>
          <p:cNvPr id="5" name="Rectangle 9"/>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8737600" y="6248400"/>
            <a:ext cx="2540000" cy="457200"/>
          </a:xfrm>
          <a:prstGeom prst="rect">
            <a:avLst/>
          </a:prstGeom>
        </p:spPr>
        <p:txBody>
          <a:bodyPr/>
          <a:lstStyle>
            <a:lvl1pPr>
              <a:defRPr/>
            </a:lvl1pPr>
          </a:lstStyle>
          <a:p>
            <a:pPr>
              <a:defRPr/>
            </a:pPr>
            <a:fld id="{134BDD63-E569-8043-8ACB-E8D8175BE1EE}" type="slidenum">
              <a:rPr lang="en-US"/>
              <a:pPr>
                <a:defRPr/>
              </a:pPr>
              <a:t>‹#›</a:t>
            </a:fld>
            <a:endParaRPr lang="en-US"/>
          </a:p>
        </p:txBody>
      </p:sp>
    </p:spTree>
    <p:extLst>
      <p:ext uri="{BB962C8B-B14F-4D97-AF65-F5344CB8AC3E}">
        <p14:creationId xmlns:p14="http://schemas.microsoft.com/office/powerpoint/2010/main" val="822850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24F7E710-D064-D94E-990F-FA635A400ABF}" type="slidenum">
              <a:rPr lang="en-US"/>
              <a:pPr>
                <a:defRPr/>
              </a:pPr>
              <a:t>‹#›</a:t>
            </a:fld>
            <a:endParaRPr lang="en-US"/>
          </a:p>
        </p:txBody>
      </p:sp>
    </p:spTree>
    <p:extLst>
      <p:ext uri="{BB962C8B-B14F-4D97-AF65-F5344CB8AC3E}">
        <p14:creationId xmlns:p14="http://schemas.microsoft.com/office/powerpoint/2010/main" val="3304642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981200"/>
            <a:ext cx="508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4DBD6F21-98CD-A24B-BE1B-98CBAF3BDA5F}" type="slidenum">
              <a:rPr lang="en-US"/>
              <a:pPr>
                <a:defRPr/>
              </a:pPr>
              <a:t>‹#›</a:t>
            </a:fld>
            <a:endParaRPr lang="en-US"/>
          </a:p>
        </p:txBody>
      </p:sp>
    </p:spTree>
    <p:extLst>
      <p:ext uri="{BB962C8B-B14F-4D97-AF65-F5344CB8AC3E}">
        <p14:creationId xmlns:p14="http://schemas.microsoft.com/office/powerpoint/2010/main" val="2361010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4576D049-8223-1D4B-83F5-195EB55D6E41}" type="slidenum">
              <a:rPr lang="en-US"/>
              <a:pPr>
                <a:defRPr/>
              </a:pPr>
              <a:t>‹#›</a:t>
            </a:fld>
            <a:endParaRPr lang="en-US"/>
          </a:p>
        </p:txBody>
      </p:sp>
    </p:spTree>
    <p:extLst>
      <p:ext uri="{BB962C8B-B14F-4D97-AF65-F5344CB8AC3E}">
        <p14:creationId xmlns:p14="http://schemas.microsoft.com/office/powerpoint/2010/main" val="312959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6"/>
            <a:ext cx="10515600" cy="2852737"/>
          </a:xfrm>
          <a:prstGeom prst="rect">
            <a:avLst/>
          </a:prstGeom>
        </p:spPr>
        <p:txBody>
          <a:bodyPr anchor="b">
            <a:noAutofit/>
          </a:bodyPr>
          <a:lstStyle>
            <a:lvl1pPr>
              <a:defRPr sz="3600" baseline="0"/>
            </a:lvl1pPr>
          </a:lstStyle>
          <a:p>
            <a:r>
              <a:rPr lang="en-US" dirty="0"/>
              <a:t>CLICK TO EDIT MASTER TITLE STYLE</a:t>
            </a:r>
          </a:p>
        </p:txBody>
      </p:sp>
      <p:sp>
        <p:nvSpPr>
          <p:cNvPr id="3" name="Text Placeholder 2"/>
          <p:cNvSpPr>
            <a:spLocks noGrp="1"/>
          </p:cNvSpPr>
          <p:nvPr>
            <p:ph type="body" idx="1"/>
          </p:nvPr>
        </p:nvSpPr>
        <p:spPr>
          <a:xfrm>
            <a:off x="831851" y="4589470"/>
            <a:ext cx="10515600" cy="1500187"/>
          </a:xfrm>
          <a:prstGeom prst="rect">
            <a:avLst/>
          </a:prstGeom>
        </p:spPr>
        <p:txBody>
          <a:bodyPr>
            <a:noAutofit/>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334435" y="5981657"/>
            <a:ext cx="941328" cy="365125"/>
          </a:xfrm>
          <a:prstGeom prst="rect">
            <a:avLst/>
          </a:prstGeom>
        </p:spPr>
        <p:txBody>
          <a:bodyPr/>
          <a:lstStyle/>
          <a:p>
            <a:fld id="{C9A8FF39-2CA5-4A99-8627-D71AA18B7360}" type="datetime1">
              <a:rPr lang="en-GB" smtClean="0"/>
              <a:t>18/04/2025</a:t>
            </a:fld>
            <a:endParaRPr lang="en-GB"/>
          </a:p>
        </p:txBody>
      </p:sp>
      <p:sp>
        <p:nvSpPr>
          <p:cNvPr id="5" name="Footer Placeholder 4"/>
          <p:cNvSpPr>
            <a:spLocks noGrp="1"/>
          </p:cNvSpPr>
          <p:nvPr>
            <p:ph type="ftr" sz="quarter" idx="11"/>
          </p:nvPr>
        </p:nvSpPr>
        <p:spPr>
          <a:xfrm>
            <a:off x="4038600" y="5981657"/>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0860069" y="6312369"/>
            <a:ext cx="647475" cy="365125"/>
          </a:xfrm>
          <a:prstGeom prst="rect">
            <a:avLst/>
          </a:prstGeom>
        </p:spPr>
        <p:txBody>
          <a:bodyPr/>
          <a:lstStyle/>
          <a:p>
            <a:fld id="{7E65ABA9-FDBC-404A-8885-A9833F77867B}" type="slidenum">
              <a:rPr lang="en-GB" smtClean="0"/>
              <a:t>‹#›</a:t>
            </a:fld>
            <a:endParaRPr lang="en-GB"/>
          </a:p>
        </p:txBody>
      </p:sp>
      <p:pic>
        <p:nvPicPr>
          <p:cNvPr id="7" name="Picture 6"/>
          <p:cNvPicPr>
            <a:picLocks noChangeAspect="1"/>
          </p:cNvPicPr>
          <p:nvPr userDrawn="1"/>
        </p:nvPicPr>
        <p:blipFill>
          <a:blip r:embed="rId2"/>
          <a:stretch>
            <a:fillRect/>
          </a:stretch>
        </p:blipFill>
        <p:spPr>
          <a:xfrm>
            <a:off x="906140" y="515309"/>
            <a:ext cx="2552717" cy="528149"/>
          </a:xfrm>
          <a:prstGeom prst="rect">
            <a:avLst/>
          </a:prstGeom>
        </p:spPr>
      </p:pic>
    </p:spTree>
    <p:extLst>
      <p:ext uri="{BB962C8B-B14F-4D97-AF65-F5344CB8AC3E}">
        <p14:creationId xmlns:p14="http://schemas.microsoft.com/office/powerpoint/2010/main" val="158633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70" y="233563"/>
            <a:ext cx="1801284" cy="654391"/>
          </a:xfrm>
          <a:prstGeom prst="rect">
            <a:avLst/>
          </a:prstGeom>
        </p:spPr>
      </p:pic>
      <p:cxnSp>
        <p:nvCxnSpPr>
          <p:cNvPr id="3" name="Straight Connector 2"/>
          <p:cNvCxnSpPr>
            <a:cxnSpLocks noChangeShapeType="1"/>
          </p:cNvCxnSpPr>
          <p:nvPr/>
        </p:nvCxnSpPr>
        <p:spPr bwMode="auto">
          <a:xfrm>
            <a:off x="376768" y="1014415"/>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4175386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770" y="233563"/>
            <a:ext cx="1801284" cy="654391"/>
          </a:xfrm>
          <a:prstGeom prst="rect">
            <a:avLst/>
          </a:prstGeom>
        </p:spPr>
      </p:pic>
      <p:cxnSp>
        <p:nvCxnSpPr>
          <p:cNvPr id="3" name="Straight Connector 2"/>
          <p:cNvCxnSpPr>
            <a:cxnSpLocks noChangeShapeType="1"/>
          </p:cNvCxnSpPr>
          <p:nvPr/>
        </p:nvCxnSpPr>
        <p:spPr bwMode="auto">
          <a:xfrm>
            <a:off x="376768" y="1014415"/>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3153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12" name="Straight Connector 11"/>
          <p:cNvCxnSpPr/>
          <p:nvPr userDrawn="1"/>
        </p:nvCxnSpPr>
        <p:spPr>
          <a:xfrm>
            <a:off x="0" y="1104331"/>
            <a:ext cx="12192000" cy="0"/>
          </a:xfrm>
          <a:prstGeom prst="line">
            <a:avLst/>
          </a:prstGeom>
          <a:ln>
            <a:solidFill>
              <a:schemeClr val="accent2"/>
            </a:solidFill>
          </a:ln>
        </p:spPr>
        <p:style>
          <a:lnRef idx="2">
            <a:schemeClr val="accent2"/>
          </a:lnRef>
          <a:fillRef idx="0">
            <a:schemeClr val="accent2"/>
          </a:fillRef>
          <a:effectRef idx="1">
            <a:schemeClr val="accent2"/>
          </a:effectRef>
          <a:fontRef idx="minor">
            <a:schemeClr val="tx1"/>
          </a:fontRef>
        </p:style>
      </p:cxnSp>
      <p:sp>
        <p:nvSpPr>
          <p:cNvPr id="6" name="Title 1"/>
          <p:cNvSpPr>
            <a:spLocks noGrp="1"/>
          </p:cNvSpPr>
          <p:nvPr>
            <p:ph type="title"/>
          </p:nvPr>
        </p:nvSpPr>
        <p:spPr>
          <a:xfrm>
            <a:off x="243840" y="57151"/>
            <a:ext cx="11704320" cy="990600"/>
          </a:xfrm>
          <a:prstGeom prst="rect">
            <a:avLst/>
          </a:prstGeom>
        </p:spPr>
        <p:txBody>
          <a:bodyPr>
            <a:noAutofit/>
          </a:bodyPr>
          <a:lstStyle>
            <a:lvl1pPr>
              <a:defRPr sz="4000"/>
            </a:lvl1pPr>
          </a:lstStyle>
          <a:p>
            <a:r>
              <a:rPr lang="en-US" dirty="0"/>
              <a:t>Click to edit Master title style</a:t>
            </a:r>
          </a:p>
        </p:txBody>
      </p:sp>
      <p:sp>
        <p:nvSpPr>
          <p:cNvPr id="8" name="Footer Placeholder 6"/>
          <p:cNvSpPr>
            <a:spLocks noGrp="1"/>
          </p:cNvSpPr>
          <p:nvPr>
            <p:ph type="ftr" sz="quarter" idx="13"/>
          </p:nvPr>
        </p:nvSpPr>
        <p:spPr>
          <a:xfrm>
            <a:off x="243840" y="6356359"/>
            <a:ext cx="9997440" cy="365125"/>
          </a:xfrm>
          <a:prstGeom prst="rect">
            <a:avLst/>
          </a:prstGeom>
        </p:spPr>
        <p:txBody>
          <a:bodyPr lIns="45720" bIns="0"/>
          <a:lstStyle/>
          <a:p>
            <a:endParaRPr lang="en-US" dirty="0"/>
          </a:p>
        </p:txBody>
      </p:sp>
    </p:spTree>
    <p:extLst>
      <p:ext uri="{BB962C8B-B14F-4D97-AF65-F5344CB8AC3E}">
        <p14:creationId xmlns:p14="http://schemas.microsoft.com/office/powerpoint/2010/main" val="145377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4"/>
            <a:ext cx="11582400" cy="4830763"/>
          </a:xfrm>
          <a:prstGeom prst="rect">
            <a:avLst/>
          </a:prstGeom>
        </p:spPr>
        <p:txBody>
          <a:bodyPr>
            <a:normAutofit/>
          </a:bodyPr>
          <a:lstStyle>
            <a:lvl1pPr marL="457189" indent="-457189">
              <a:lnSpc>
                <a:spcPct val="100000"/>
              </a:lnSpc>
              <a:buFont typeface="Arial" panose="020B0604020202020204" pitchFamily="34" charset="0"/>
              <a:buChar char="•"/>
              <a:defRPr sz="3200" baseline="0"/>
            </a:lvl1pPr>
            <a:lvl2pPr marL="1066773" indent="-457189">
              <a:lnSpc>
                <a:spcPct val="100000"/>
              </a:lnSpc>
              <a:buFont typeface="Arial" panose="020B0604020202020204" pitchFamily="34" charset="0"/>
              <a:buChar char="–"/>
              <a:defRPr sz="3200"/>
            </a:lvl2pPr>
            <a:lvl3pPr marL="1676358" indent="-457189">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cxnSp>
        <p:nvCxnSpPr>
          <p:cNvPr id="10" name="Straight Connector 9"/>
          <p:cNvCxnSpPr/>
          <p:nvPr userDrawn="1"/>
        </p:nvCxnSpPr>
        <p:spPr>
          <a:xfrm>
            <a:off x="0" y="1104331"/>
            <a:ext cx="12192000" cy="0"/>
          </a:xfrm>
          <a:prstGeom prst="line">
            <a:avLst/>
          </a:prstGeom>
          <a:ln>
            <a:solidFill>
              <a:schemeClr val="accent2"/>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243840" y="57151"/>
            <a:ext cx="11704320" cy="990600"/>
          </a:xfrm>
          <a:prstGeom prst="rect">
            <a:avLst/>
          </a:prstGeom>
        </p:spPr>
        <p:txBody>
          <a:bodyPr>
            <a:noAutofit/>
          </a:bodyPr>
          <a:lstStyle>
            <a:lvl1pPr>
              <a:defRPr sz="4000" b="1"/>
            </a:lvl1pPr>
          </a:lstStyle>
          <a:p>
            <a:r>
              <a:rPr lang="en-US" dirty="0"/>
              <a:t>Click to edit Master title style</a:t>
            </a:r>
          </a:p>
        </p:txBody>
      </p:sp>
      <p:sp>
        <p:nvSpPr>
          <p:cNvPr id="9" name="Footer Placeholder 6"/>
          <p:cNvSpPr>
            <a:spLocks noGrp="1"/>
          </p:cNvSpPr>
          <p:nvPr>
            <p:ph type="ftr" sz="quarter" idx="13"/>
          </p:nvPr>
        </p:nvSpPr>
        <p:spPr>
          <a:xfrm>
            <a:off x="243840" y="6356359"/>
            <a:ext cx="9997440" cy="365125"/>
          </a:xfrm>
          <a:prstGeom prst="rect">
            <a:avLst/>
          </a:prstGeom>
        </p:spPr>
        <p:txBody>
          <a:bodyPr lIns="45720" bIns="0"/>
          <a:lstStyle/>
          <a:p>
            <a:endParaRPr lang="en-US" dirty="0"/>
          </a:p>
        </p:txBody>
      </p:sp>
    </p:spTree>
    <p:extLst>
      <p:ext uri="{BB962C8B-B14F-4D97-AF65-F5344CB8AC3E}">
        <p14:creationId xmlns:p14="http://schemas.microsoft.com/office/powerpoint/2010/main" val="3247378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57200" y="1545336"/>
            <a:ext cx="11277600" cy="4572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1" hasCustomPrompt="1"/>
          </p:nvPr>
        </p:nvSpPr>
        <p:spPr>
          <a:xfrm>
            <a:off x="324908" y="1021720"/>
            <a:ext cx="11542184" cy="349251"/>
          </a:xfrm>
          <a:prstGeom prst="rect">
            <a:avLst/>
          </a:prstGeom>
        </p:spPr>
        <p:txBody>
          <a:bodyPr/>
          <a:lstStyle>
            <a:lvl1pPr marL="0" indent="0">
              <a:spcBef>
                <a:spcPts val="400"/>
              </a:spcBef>
              <a:buFontTx/>
              <a:buNone/>
              <a:defRPr sz="2000" b="1">
                <a:solidFill>
                  <a:schemeClr val="accent1"/>
                </a:solidFill>
              </a:defRPr>
            </a:lvl1pPr>
          </a:lstStyle>
          <a:p>
            <a:pPr lvl="0"/>
            <a:r>
              <a:rPr lang="en-US" dirty="0"/>
              <a:t>Click to Add Slide Subtitle</a:t>
            </a:r>
          </a:p>
        </p:txBody>
      </p:sp>
      <p:sp>
        <p:nvSpPr>
          <p:cNvPr id="17" name="Title 16"/>
          <p:cNvSpPr>
            <a:spLocks noGrp="1"/>
          </p:cNvSpPr>
          <p:nvPr>
            <p:ph type="title"/>
          </p:nvPr>
        </p:nvSpPr>
        <p:spPr>
          <a:xfrm>
            <a:off x="253598" y="106882"/>
            <a:ext cx="11208807" cy="903908"/>
          </a:xfrm>
          <a:prstGeom prst="rect">
            <a:avLst/>
          </a:prstGeom>
        </p:spPr>
        <p:txBody>
          <a:bodyPr/>
          <a:lstStyle/>
          <a:p>
            <a:r>
              <a:rPr lang="en-US"/>
              <a:t>Click to edit Master title style</a:t>
            </a:r>
          </a:p>
        </p:txBody>
      </p:sp>
      <p:sp>
        <p:nvSpPr>
          <p:cNvPr id="6" name="Text Placeholder 13"/>
          <p:cNvSpPr>
            <a:spLocks noGrp="1"/>
          </p:cNvSpPr>
          <p:nvPr>
            <p:ph type="body" sz="quarter" idx="12" hasCustomPrompt="1"/>
          </p:nvPr>
        </p:nvSpPr>
        <p:spPr>
          <a:xfrm>
            <a:off x="2743201" y="6309362"/>
            <a:ext cx="8869680" cy="502284"/>
          </a:xfrm>
          <a:prstGeom prst="rect">
            <a:avLst/>
          </a:prstGeom>
        </p:spPr>
        <p:txBody>
          <a:bodyPr anchor="b" anchorCtr="0"/>
          <a:lstStyle>
            <a:lvl1pPr marL="0" marR="0" indent="0" algn="l" defTabSz="914400" rtl="0" eaLnBrk="1" fontAlgn="auto" latinLnBrk="0" hangingPunct="1">
              <a:lnSpc>
                <a:spcPct val="90000"/>
              </a:lnSpc>
              <a:spcBef>
                <a:spcPts val="300"/>
              </a:spcBef>
              <a:spcAft>
                <a:spcPts val="0"/>
              </a:spcAft>
              <a:buClr>
                <a:schemeClr val="accent2"/>
              </a:buClr>
              <a:buSzPct val="100000"/>
              <a:buFontTx/>
              <a:buNone/>
              <a:tabLst/>
              <a:defRPr sz="900" baseline="0"/>
            </a:lvl1pPr>
          </a:lstStyle>
          <a:p>
            <a:pPr marL="0" marR="0" lvl="0" indent="0" algn="l" defTabSz="914400" rtl="0" eaLnBrk="1" fontAlgn="auto" latinLnBrk="0" hangingPunct="1">
              <a:lnSpc>
                <a:spcPct val="90000"/>
              </a:lnSpc>
              <a:spcBef>
                <a:spcPts val="300"/>
              </a:spcBef>
              <a:spcAft>
                <a:spcPts val="0"/>
              </a:spcAft>
              <a:buClr>
                <a:schemeClr val="accent2"/>
              </a:buClr>
              <a:buSzPct val="100000"/>
              <a:buFontTx/>
              <a:buNone/>
              <a:tabLst/>
              <a:defRPr/>
            </a:pPr>
            <a:r>
              <a:rPr lang="en-US" dirty="0"/>
              <a:t>Confidential – For steering committee purposes only</a:t>
            </a:r>
          </a:p>
        </p:txBody>
      </p:sp>
    </p:spTree>
    <p:extLst>
      <p:ext uri="{BB962C8B-B14F-4D97-AF65-F5344CB8AC3E}">
        <p14:creationId xmlns:p14="http://schemas.microsoft.com/office/powerpoint/2010/main" val="3453300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cSld name="2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4501" y="371094"/>
            <a:ext cx="10582995" cy="1143000"/>
          </a:xfrm>
          <a:prstGeom prst="rect">
            <a:avLst/>
          </a:prstGeom>
        </p:spPr>
        <p:txBody>
          <a:bodyPr lIns="0" tIns="0" rIns="0" bIns="0"/>
          <a:lstStyle>
            <a:lvl1pPr>
              <a:defRPr sz="27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4/18/25</a:t>
            </a:fld>
            <a:endParaRPr lang="en-US"/>
          </a:p>
        </p:txBody>
      </p:sp>
      <p:sp>
        <p:nvSpPr>
          <p:cNvPr id="7" name="Holder 7"/>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4477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CAA0B30-9223-47E4-8170-32758E4BB2B6}"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8FB9B3-AE94-49E5-9750-135664830FF1}" type="slidenum">
              <a:rPr lang="en-US"/>
              <a:pPr>
                <a:defRPr/>
              </a:pPr>
              <a:t>‹#›</a:t>
            </a:fld>
            <a:endParaRPr lang="en-US" dirty="0"/>
          </a:p>
        </p:txBody>
      </p:sp>
    </p:spTree>
    <p:extLst>
      <p:ext uri="{BB962C8B-B14F-4D97-AF65-F5344CB8AC3E}">
        <p14:creationId xmlns:p14="http://schemas.microsoft.com/office/powerpoint/2010/main" val="3953176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6E36D46-692C-4E77-B017-F452FC7D4A4E}"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F78ED8C-8922-443D-9EC5-96E02BCC061F}" type="slidenum">
              <a:rPr lang="en-US"/>
              <a:pPr>
                <a:defRPr/>
              </a:pPr>
              <a:t>‹#›</a:t>
            </a:fld>
            <a:endParaRPr lang="en-US" dirty="0"/>
          </a:p>
        </p:txBody>
      </p:sp>
      <p:cxnSp>
        <p:nvCxnSpPr>
          <p:cNvPr id="7" name="Straight Connector 6"/>
          <p:cNvCxnSpPr/>
          <p:nvPr userDrawn="1"/>
        </p:nvCxnSpPr>
        <p:spPr>
          <a:xfrm>
            <a:off x="376768" y="1115110"/>
            <a:ext cx="11370733" cy="79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descr="MDA_Logos/MDACC_MasterBrand_Logos/Lores_Screen/MDACC_RGB_TC_tag_V.png"/>
          <p:cNvPicPr>
            <a:picLocks noChangeAspect="1" noChangeArrowheads="1"/>
          </p:cNvPicPr>
          <p:nvPr userDrawn="1"/>
        </p:nvPicPr>
        <p:blipFill>
          <a:blip r:embed="rId2" cstate="print"/>
          <a:srcRect/>
          <a:stretch>
            <a:fillRect/>
          </a:stretch>
        </p:blipFill>
        <p:spPr bwMode="auto">
          <a:xfrm>
            <a:off x="199280" y="148193"/>
            <a:ext cx="2106957" cy="866907"/>
          </a:xfrm>
          <a:prstGeom prst="rect">
            <a:avLst/>
          </a:prstGeom>
          <a:noFill/>
          <a:ln w="9525">
            <a:noFill/>
            <a:miter lim="800000"/>
            <a:headEnd/>
            <a:tailEnd/>
          </a:ln>
        </p:spPr>
      </p:pic>
    </p:spTree>
    <p:extLst>
      <p:ext uri="{BB962C8B-B14F-4D97-AF65-F5344CB8AC3E}">
        <p14:creationId xmlns:p14="http://schemas.microsoft.com/office/powerpoint/2010/main" val="2098746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86C4C75-38FE-4FF1-8EB6-35F5CF7CA73A}"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FA9EDD5-36A8-41B6-8B13-B149AC9EA705}" type="slidenum">
              <a:rPr lang="en-US"/>
              <a:pPr>
                <a:defRPr/>
              </a:pPr>
              <a:t>‹#›</a:t>
            </a:fld>
            <a:endParaRPr lang="en-US" dirty="0"/>
          </a:p>
        </p:txBody>
      </p:sp>
    </p:spTree>
    <p:extLst>
      <p:ext uri="{BB962C8B-B14F-4D97-AF65-F5344CB8AC3E}">
        <p14:creationId xmlns:p14="http://schemas.microsoft.com/office/powerpoint/2010/main" val="1934325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0CF4667-F4E8-4F59-8389-296E7A409C8D}" type="datetime1">
              <a:rPr lang="en-US"/>
              <a:pPr>
                <a:defRPr/>
              </a:pPr>
              <a:t>4/18/25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5FBD4A7-0F47-495A-A546-08CDDBB28954}" type="slidenum">
              <a:rPr lang="en-US"/>
              <a:pPr>
                <a:defRPr/>
              </a:pPr>
              <a:t>‹#›</a:t>
            </a:fld>
            <a:endParaRPr lang="en-US" dirty="0"/>
          </a:p>
        </p:txBody>
      </p:sp>
    </p:spTree>
    <p:extLst>
      <p:ext uri="{BB962C8B-B14F-4D97-AF65-F5344CB8AC3E}">
        <p14:creationId xmlns:p14="http://schemas.microsoft.com/office/powerpoint/2010/main" val="2609865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856E425-E9A5-4B37-B47A-37F491126259}" type="datetime1">
              <a:rPr lang="en-US"/>
              <a:pPr>
                <a:defRPr/>
              </a:pPr>
              <a:t>4/18/25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4CAC6CA-9C66-4624-AF0F-D929A3E60DD8}" type="slidenum">
              <a:rPr lang="en-US"/>
              <a:pPr>
                <a:defRPr/>
              </a:pPr>
              <a:t>‹#›</a:t>
            </a:fld>
            <a:endParaRPr lang="en-US" dirty="0"/>
          </a:p>
        </p:txBody>
      </p:sp>
    </p:spTree>
    <p:extLst>
      <p:ext uri="{BB962C8B-B14F-4D97-AF65-F5344CB8AC3E}">
        <p14:creationId xmlns:p14="http://schemas.microsoft.com/office/powerpoint/2010/main" val="82947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BFA875-4178-4256-AAF0-271F7EA8A739}" type="datetime1">
              <a:rPr lang="en-US"/>
              <a:pPr>
                <a:defRPr/>
              </a:pPr>
              <a:t>4/18/25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8EAE3F5-7A32-46CD-805D-F8890F1E8F92}" type="slidenum">
              <a:rPr lang="en-US"/>
              <a:pPr>
                <a:defRPr/>
              </a:pPr>
              <a:t>‹#›</a:t>
            </a:fld>
            <a:endParaRPr lang="en-US" dirty="0"/>
          </a:p>
        </p:txBody>
      </p:sp>
    </p:spTree>
    <p:extLst>
      <p:ext uri="{BB962C8B-B14F-4D97-AF65-F5344CB8AC3E}">
        <p14:creationId xmlns:p14="http://schemas.microsoft.com/office/powerpoint/2010/main" val="2513061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D75639-7ADB-4B63-ABD3-F8E963076577}" type="datetime1">
              <a:rPr lang="en-US"/>
              <a:pPr>
                <a:defRPr/>
              </a:pPr>
              <a:t>4/18/25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096CCBF-6841-4BEA-807A-28090483A737}" type="slidenum">
              <a:rPr lang="en-US"/>
              <a:pPr>
                <a:defRPr/>
              </a:pPr>
              <a:t>‹#›</a:t>
            </a:fld>
            <a:endParaRPr lang="en-US" dirty="0"/>
          </a:p>
        </p:txBody>
      </p:sp>
    </p:spTree>
    <p:extLst>
      <p:ext uri="{BB962C8B-B14F-4D97-AF65-F5344CB8AC3E}">
        <p14:creationId xmlns:p14="http://schemas.microsoft.com/office/powerpoint/2010/main" val="1291805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E3CE38-B6DD-47F5-80CB-0D1BA33B46CA}" type="datetime1">
              <a:rPr lang="en-US"/>
              <a:pPr>
                <a:defRPr/>
              </a:pPr>
              <a:t>4/18/25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DAD6E8E-89DF-41E5-A8BE-F6D1795DF04A}" type="slidenum">
              <a:rPr lang="en-US"/>
              <a:pPr>
                <a:defRPr/>
              </a:pPr>
              <a:t>‹#›</a:t>
            </a:fld>
            <a:endParaRPr lang="en-US" dirty="0"/>
          </a:p>
        </p:txBody>
      </p:sp>
    </p:spTree>
    <p:extLst>
      <p:ext uri="{BB962C8B-B14F-4D97-AF65-F5344CB8AC3E}">
        <p14:creationId xmlns:p14="http://schemas.microsoft.com/office/powerpoint/2010/main" val="4108124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D315A4-4CF1-4A0F-B566-82A1DF7FC586}" type="datetime1">
              <a:rPr lang="en-US"/>
              <a:pPr>
                <a:defRPr/>
              </a:pPr>
              <a:t>4/18/25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6321324-177D-4EA3-8A5A-79907E6E6802}" type="slidenum">
              <a:rPr lang="en-US"/>
              <a:pPr>
                <a:defRPr/>
              </a:pPr>
              <a:t>‹#›</a:t>
            </a:fld>
            <a:endParaRPr lang="en-US" dirty="0"/>
          </a:p>
        </p:txBody>
      </p:sp>
    </p:spTree>
    <p:extLst>
      <p:ext uri="{BB962C8B-B14F-4D97-AF65-F5344CB8AC3E}">
        <p14:creationId xmlns:p14="http://schemas.microsoft.com/office/powerpoint/2010/main" val="1943650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609045-D004-4AC8-920C-A8EB2FC49C41}"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A92D0BA-0668-4E67-8FE7-021C058686D7}" type="slidenum">
              <a:rPr lang="en-US"/>
              <a:pPr>
                <a:defRPr/>
              </a:pPr>
              <a:t>‹#›</a:t>
            </a:fld>
            <a:endParaRPr lang="en-US" dirty="0"/>
          </a:p>
        </p:txBody>
      </p:sp>
    </p:spTree>
    <p:extLst>
      <p:ext uri="{BB962C8B-B14F-4D97-AF65-F5344CB8AC3E}">
        <p14:creationId xmlns:p14="http://schemas.microsoft.com/office/powerpoint/2010/main" val="2000082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B685C4-52C1-4209-B133-1D24DD5DCE35}"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26C146D-97F1-4B6A-BE74-B8E2F917B451}" type="slidenum">
              <a:rPr lang="en-US"/>
              <a:pPr>
                <a:defRPr/>
              </a:pPr>
              <a:t>‹#›</a:t>
            </a:fld>
            <a:endParaRPr lang="en-US" dirty="0"/>
          </a:p>
        </p:txBody>
      </p:sp>
    </p:spTree>
    <p:extLst>
      <p:ext uri="{BB962C8B-B14F-4D97-AF65-F5344CB8AC3E}">
        <p14:creationId xmlns:p14="http://schemas.microsoft.com/office/powerpoint/2010/main" val="3304079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6"/>
            <a:ext cx="109728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864AE0AE-A003-4C26-867B-E160419331BE}"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49967F2-CA4B-48B3-B7C1-ADE7726A1205}" type="slidenum">
              <a:rPr lang="en-US"/>
              <a:pPr>
                <a:defRPr/>
              </a:pPr>
              <a:t>‹#›</a:t>
            </a:fld>
            <a:endParaRPr lang="en-US" dirty="0"/>
          </a:p>
        </p:txBody>
      </p:sp>
    </p:spTree>
    <p:extLst>
      <p:ext uri="{BB962C8B-B14F-4D97-AF65-F5344CB8AC3E}">
        <p14:creationId xmlns:p14="http://schemas.microsoft.com/office/powerpoint/2010/main" val="2037506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6D976376-BE2B-4F6D-AFAA-CBF4A5B908F6}"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F397010-6A5B-4064-9C30-956F427B53DD}" type="slidenum">
              <a:rPr lang="en-US"/>
              <a:pPr>
                <a:defRPr/>
              </a:pPr>
              <a:t>‹#›</a:t>
            </a:fld>
            <a:endParaRPr lang="en-US" dirty="0"/>
          </a:p>
        </p:txBody>
      </p:sp>
    </p:spTree>
    <p:extLst>
      <p:ext uri="{BB962C8B-B14F-4D97-AF65-F5344CB8AC3E}">
        <p14:creationId xmlns:p14="http://schemas.microsoft.com/office/powerpoint/2010/main" val="2206629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6"/>
            <a:ext cx="5384800" cy="4525963"/>
          </a:xfrm>
          <a:prstGeom prst="rect">
            <a:avLst/>
          </a:prstGeo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DAnderson Master Logo_Texas_V_Taglin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794" y="233574"/>
            <a:ext cx="1801284" cy="654391"/>
          </a:xfrm>
          <a:prstGeom prst="rect">
            <a:avLst/>
          </a:prstGeom>
        </p:spPr>
      </p:pic>
    </p:spTree>
    <p:extLst>
      <p:ext uri="{BB962C8B-B14F-4D97-AF65-F5344CB8AC3E}">
        <p14:creationId xmlns:p14="http://schemas.microsoft.com/office/powerpoint/2010/main" val="1377106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794" y="233574"/>
            <a:ext cx="1801284" cy="654391"/>
          </a:xfrm>
          <a:prstGeom prst="rect">
            <a:avLst/>
          </a:prstGeom>
        </p:spPr>
      </p:pic>
      <p:cxnSp>
        <p:nvCxnSpPr>
          <p:cNvPr id="3" name="Straight Connector 2"/>
          <p:cNvCxnSpPr>
            <a:cxnSpLocks noChangeShapeType="1"/>
          </p:cNvCxnSpPr>
          <p:nvPr/>
        </p:nvCxnSpPr>
        <p:spPr bwMode="auto">
          <a:xfrm>
            <a:off x="376768" y="1014415"/>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218785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4479" y="4879879"/>
            <a:ext cx="4342480" cy="1577584"/>
          </a:xfrm>
          <a:prstGeom prst="rect">
            <a:avLst/>
          </a:prstGeom>
        </p:spPr>
      </p:pic>
    </p:spTree>
    <p:extLst>
      <p:ext uri="{BB962C8B-B14F-4D97-AF65-F5344CB8AC3E}">
        <p14:creationId xmlns:p14="http://schemas.microsoft.com/office/powerpoint/2010/main" val="1928916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ME_Title only">
    <p:spTree>
      <p:nvGrpSpPr>
        <p:cNvPr id="1" name=""/>
        <p:cNvGrpSpPr/>
        <p:nvPr/>
      </p:nvGrpSpPr>
      <p:grpSpPr>
        <a:xfrm>
          <a:off x="0" y="0"/>
          <a:ext cx="0" cy="0"/>
          <a:chOff x="0" y="0"/>
          <a:chExt cx="0" cy="0"/>
        </a:xfrm>
      </p:grpSpPr>
      <p:cxnSp>
        <p:nvCxnSpPr>
          <p:cNvPr id="5" name="Straight Connector 4"/>
          <p:cNvCxnSpPr/>
          <p:nvPr userDrawn="1"/>
        </p:nvCxnSpPr>
        <p:spPr>
          <a:xfrm>
            <a:off x="452967" y="1296317"/>
            <a:ext cx="11364384"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4" name="Text Placeholder 2"/>
          <p:cNvSpPr>
            <a:spLocks noGrp="1"/>
          </p:cNvSpPr>
          <p:nvPr>
            <p:ph type="body" sz="quarter" idx="15"/>
          </p:nvPr>
        </p:nvSpPr>
        <p:spPr>
          <a:xfrm>
            <a:off x="453815" y="6161088"/>
            <a:ext cx="10963409" cy="696912"/>
          </a:xfrm>
        </p:spPr>
        <p:txBody>
          <a:bodyPr anchor="b">
            <a:noAutofit/>
          </a:bodyPr>
          <a:lstStyle>
            <a:lvl1pPr marL="0" indent="0">
              <a:lnSpc>
                <a:spcPct val="90000"/>
              </a:lnSpc>
              <a:spcBef>
                <a:spcPts val="0"/>
              </a:spcBef>
              <a:buFontTx/>
              <a:buNone/>
              <a:defRPr sz="1400" b="0">
                <a:solidFill>
                  <a:schemeClr val="tx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634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40"/>
            <a:ext cx="10972800" cy="1141943"/>
          </a:xfrm>
          <a:prstGeom prst="rect">
            <a:avLst/>
          </a:prstGeom>
        </p:spPr>
        <p:txBody>
          <a:bodyPr/>
          <a:lstStyle/>
          <a:p>
            <a:r>
              <a:rPr lang="en-US"/>
              <a:t>Click to edit Master title style</a:t>
            </a:r>
          </a:p>
        </p:txBody>
      </p:sp>
      <p:sp>
        <p:nvSpPr>
          <p:cNvPr id="6" name="Text Placeholder 5"/>
          <p:cNvSpPr>
            <a:spLocks noGrp="1"/>
          </p:cNvSpPr>
          <p:nvPr>
            <p:ph type="body" sz="quarter" idx="10"/>
          </p:nvPr>
        </p:nvSpPr>
        <p:spPr>
          <a:xfrm>
            <a:off x="609600" y="1600844"/>
            <a:ext cx="10972800" cy="43647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836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O2: long tex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0F418C06-167A-E646-9EF6-18275B625F6B}" type="slidenum">
              <a:rPr lang="en-US" smtClean="0"/>
              <a:pPr/>
              <a:t>‹#›</a:t>
            </a:fld>
            <a:endParaRPr lang="en-US" dirty="0"/>
          </a:p>
        </p:txBody>
      </p:sp>
      <p:sp>
        <p:nvSpPr>
          <p:cNvPr id="8"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Demi Compressed"/>
              </a:defRPr>
            </a:lvl1pPr>
          </a:lstStyle>
          <a:p>
            <a:pPr lvl="0"/>
            <a:r>
              <a:rPr lang="en-US" dirty="0"/>
              <a:t>LONG PARAGRAPH TEMPLATE TITLE</a:t>
            </a:r>
          </a:p>
        </p:txBody>
      </p:sp>
      <p:sp>
        <p:nvSpPr>
          <p:cNvPr id="9" name="Text Placeholder 9"/>
          <p:cNvSpPr>
            <a:spLocks noGrp="1"/>
          </p:cNvSpPr>
          <p:nvPr>
            <p:ph type="body" sz="quarter" idx="14" hasCustomPrompt="1"/>
          </p:nvPr>
        </p:nvSpPr>
        <p:spPr>
          <a:xfrm>
            <a:off x="645585" y="1817688"/>
            <a:ext cx="5419628"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dirty="0" err="1"/>
              <a:t>Suspendisse</a:t>
            </a:r>
            <a:r>
              <a:rPr lang="en-US" dirty="0"/>
              <a:t> </a:t>
            </a:r>
            <a:r>
              <a:rPr lang="en-US" dirty="0" err="1"/>
              <a:t>potenti</a:t>
            </a:r>
            <a:r>
              <a:rPr lang="en-US" dirty="0"/>
              <a:t>. </a:t>
            </a:r>
            <a:r>
              <a:rPr lang="en-US" dirty="0" err="1"/>
              <a:t>Nunc</a:t>
            </a:r>
            <a:r>
              <a:rPr lang="en-US" dirty="0"/>
              <a:t> vitae </a:t>
            </a:r>
            <a:r>
              <a:rPr lang="en-US" dirty="0" err="1"/>
              <a:t>neque</a:t>
            </a:r>
            <a:r>
              <a:rPr lang="en-US" dirty="0"/>
              <a:t> et </a:t>
            </a:r>
            <a:r>
              <a:rPr lang="en-US" dirty="0" err="1"/>
              <a:t>purus</a:t>
            </a:r>
            <a:r>
              <a:rPr lang="en-US" dirty="0"/>
              <a:t> </a:t>
            </a:r>
            <a:r>
              <a:rPr lang="en-US" dirty="0" err="1"/>
              <a:t>tincidunt</a:t>
            </a:r>
            <a:r>
              <a:rPr lang="en-US" dirty="0"/>
              <a:t> </a:t>
            </a:r>
            <a:r>
              <a:rPr lang="en-US" dirty="0" err="1"/>
              <a:t>bibendum</a:t>
            </a:r>
            <a:r>
              <a:rPr lang="en-US" dirty="0"/>
              <a:t> vitae </a:t>
            </a:r>
            <a:r>
              <a:rPr lang="en-US" dirty="0" err="1"/>
              <a:t>sollicitudin</a:t>
            </a:r>
            <a:r>
              <a:rPr lang="en-US" dirty="0"/>
              <a:t> </a:t>
            </a:r>
            <a:r>
              <a:rPr lang="en-US" dirty="0" err="1"/>
              <a:t>urna</a:t>
            </a:r>
            <a:r>
              <a:rPr lang="en-US" dirty="0"/>
              <a:t>. </a:t>
            </a:r>
            <a:r>
              <a:rPr lang="en-US" dirty="0" err="1"/>
              <a:t>Cras</a:t>
            </a:r>
            <a:r>
              <a:rPr lang="en-US" dirty="0"/>
              <a:t> </a:t>
            </a:r>
            <a:r>
              <a:rPr lang="en-US" dirty="0" err="1"/>
              <a:t>eros</a:t>
            </a:r>
            <a:r>
              <a:rPr lang="en-US" dirty="0"/>
              <a:t> dolor, </a:t>
            </a:r>
            <a:r>
              <a:rPr lang="en-US" dirty="0" err="1"/>
              <a:t>finibus</a:t>
            </a:r>
            <a:r>
              <a:rPr lang="en-US" dirty="0"/>
              <a:t> in </a:t>
            </a:r>
            <a:r>
              <a:rPr lang="en-US" dirty="0" err="1"/>
              <a:t>risus</a:t>
            </a:r>
            <a:r>
              <a:rPr lang="en-US" dirty="0"/>
              <a:t> </a:t>
            </a:r>
            <a:r>
              <a:rPr lang="en-US" dirty="0" err="1"/>
              <a:t>etus</a:t>
            </a:r>
            <a:r>
              <a:rPr lang="en-US" dirty="0"/>
              <a:t>, </a:t>
            </a:r>
            <a:r>
              <a:rPr lang="en-US" dirty="0" err="1"/>
              <a:t>hendrerit</a:t>
            </a:r>
            <a:r>
              <a:rPr lang="en-US" dirty="0"/>
              <a:t> </a:t>
            </a:r>
            <a:r>
              <a:rPr lang="en-US" dirty="0" err="1"/>
              <a:t>porta</a:t>
            </a:r>
            <a:r>
              <a:rPr lang="en-US" dirty="0"/>
              <a:t> </a:t>
            </a:r>
            <a:r>
              <a:rPr lang="en-US" dirty="0" err="1"/>
              <a:t>augue</a:t>
            </a:r>
            <a:r>
              <a:rPr lang="en-US" dirty="0"/>
              <a:t>. </a:t>
            </a:r>
            <a:r>
              <a:rPr lang="en-US" dirty="0" err="1"/>
              <a:t>Suspendisse</a:t>
            </a:r>
            <a:r>
              <a:rPr lang="en-US" dirty="0"/>
              <a:t> com </a:t>
            </a:r>
            <a:r>
              <a:rPr lang="en-US" dirty="0" err="1"/>
              <a:t>turpis</a:t>
            </a:r>
            <a:r>
              <a:rPr lang="en-US" dirty="0"/>
              <a:t> </a:t>
            </a:r>
            <a:r>
              <a:rPr lang="en-US" dirty="0" err="1"/>
              <a:t>nec</a:t>
            </a:r>
            <a:r>
              <a:rPr lang="en-US" dirty="0"/>
              <a:t> </a:t>
            </a:r>
            <a:r>
              <a:rPr lang="en-US" dirty="0" err="1"/>
              <a:t>vulputate</a:t>
            </a:r>
            <a:r>
              <a:rPr lang="en-US" dirty="0"/>
              <a:t> </a:t>
            </a:r>
            <a:r>
              <a:rPr lang="en-US" dirty="0" err="1"/>
              <a:t>vehicula</a:t>
            </a:r>
            <a:r>
              <a:rPr lang="en-US" dirty="0"/>
              <a:t>. </a:t>
            </a:r>
            <a:r>
              <a:rPr lang="en-US" dirty="0" err="1"/>
              <a:t>Nunc</a:t>
            </a:r>
            <a:r>
              <a:rPr lang="en-US" dirty="0"/>
              <a:t> </a:t>
            </a:r>
            <a:r>
              <a:rPr lang="en-US" dirty="0" err="1"/>
              <a:t>commodo</a:t>
            </a:r>
            <a:r>
              <a:rPr lang="en-US" dirty="0"/>
              <a:t> </a:t>
            </a:r>
            <a:r>
              <a:rPr lang="en-US" dirty="0" err="1"/>
              <a:t>leo</a:t>
            </a:r>
            <a:r>
              <a:rPr lang="en-US" dirty="0"/>
              <a:t> </a:t>
            </a:r>
            <a:r>
              <a:rPr lang="en-US" dirty="0" err="1"/>
              <a:t>justo</a:t>
            </a:r>
            <a:r>
              <a:rPr lang="en-US" dirty="0"/>
              <a:t> </a:t>
            </a:r>
            <a:r>
              <a:rPr lang="en-US" dirty="0" err="1"/>
              <a:t>cursus</a:t>
            </a:r>
            <a:r>
              <a:rPr lang="en-US" dirty="0"/>
              <a:t>, </a:t>
            </a:r>
            <a:r>
              <a:rPr lang="en-US" dirty="0" err="1"/>
              <a:t>vel</a:t>
            </a:r>
            <a:r>
              <a:rPr lang="en-US" dirty="0"/>
              <a:t> </a:t>
            </a:r>
            <a:r>
              <a:rPr lang="en-US" dirty="0" err="1"/>
              <a:t>ultricies</a:t>
            </a:r>
            <a:r>
              <a:rPr lang="en-US" dirty="0"/>
              <a:t> </a:t>
            </a:r>
            <a:r>
              <a:rPr lang="en-US" dirty="0" err="1"/>
              <a:t>odio</a:t>
            </a:r>
            <a:r>
              <a:rPr lang="en-US" dirty="0"/>
              <a:t> </a:t>
            </a:r>
            <a:r>
              <a:rPr lang="en-US" dirty="0" err="1"/>
              <a:t>varius</a:t>
            </a:r>
            <a:r>
              <a:rPr lang="en-US" dirty="0"/>
              <a:t>. </a:t>
            </a:r>
            <a:r>
              <a:rPr lang="en-US" dirty="0" err="1"/>
              <a:t>Quisquety</a:t>
            </a:r>
            <a:r>
              <a:rPr lang="en-US" dirty="0"/>
              <a:t> </a:t>
            </a:r>
            <a:r>
              <a:rPr lang="en-US" dirty="0" err="1"/>
              <a:t>pharetra</a:t>
            </a:r>
            <a:r>
              <a:rPr lang="en-US" dirty="0"/>
              <a:t> dolor </a:t>
            </a:r>
            <a:r>
              <a:rPr lang="en-US" dirty="0" err="1"/>
              <a:t>eu</a:t>
            </a:r>
            <a:r>
              <a:rPr lang="en-US" dirty="0"/>
              <a:t> </a:t>
            </a:r>
            <a:r>
              <a:rPr lang="en-US" dirty="0" err="1"/>
              <a:t>aliquam</a:t>
            </a:r>
            <a:r>
              <a:rPr lang="en-US" dirty="0"/>
              <a:t> </a:t>
            </a:r>
            <a:r>
              <a:rPr lang="en-US" dirty="0" err="1"/>
              <a:t>sagittis</a:t>
            </a:r>
            <a:r>
              <a:rPr lang="en-US" dirty="0"/>
              <a:t>. </a:t>
            </a:r>
            <a:r>
              <a:rPr lang="en-US" dirty="0" err="1"/>
              <a:t>Aliquam</a:t>
            </a:r>
            <a:r>
              <a:rPr lang="en-US" dirty="0"/>
              <a:t> </a:t>
            </a:r>
            <a:r>
              <a:rPr lang="en-US" dirty="0" err="1"/>
              <a:t>neque</a:t>
            </a:r>
            <a:r>
              <a:rPr lang="en-US" dirty="0"/>
              <a:t> </a:t>
            </a:r>
            <a:r>
              <a:rPr lang="en-US" dirty="0" err="1"/>
              <a:t>massa</a:t>
            </a:r>
            <a:r>
              <a:rPr lang="en-US" dirty="0"/>
              <a:t>, </a:t>
            </a:r>
            <a:r>
              <a:rPr lang="en-US" dirty="0" err="1"/>
              <a:t>ornare</a:t>
            </a:r>
            <a:r>
              <a:rPr lang="en-US" dirty="0"/>
              <a:t> at </a:t>
            </a:r>
            <a:r>
              <a:rPr lang="en-US" dirty="0" err="1"/>
              <a:t>commodo</a:t>
            </a:r>
            <a:r>
              <a:rPr lang="en-US" dirty="0"/>
              <a:t> sit </a:t>
            </a:r>
            <a:r>
              <a:rPr lang="en-US" dirty="0" err="1"/>
              <a:t>amet</a:t>
            </a:r>
            <a:r>
              <a:rPr lang="en-US" dirty="0"/>
              <a:t>, un semper </a:t>
            </a:r>
            <a:r>
              <a:rPr lang="en-US" dirty="0" err="1"/>
              <a:t>sed</a:t>
            </a:r>
            <a:r>
              <a:rPr lang="en-US" dirty="0"/>
              <a:t> </a:t>
            </a:r>
            <a:r>
              <a:rPr lang="en-US" dirty="0" err="1"/>
              <a:t>erat</a:t>
            </a:r>
            <a:r>
              <a:rPr lang="en-US" dirty="0"/>
              <a:t>. </a:t>
            </a:r>
            <a:r>
              <a:rPr lang="en-US" dirty="0" err="1"/>
              <a:t>Suspendisse</a:t>
            </a:r>
            <a:r>
              <a:rPr lang="en-US" dirty="0"/>
              <a:t> </a:t>
            </a:r>
            <a:r>
              <a:rPr lang="en-US" dirty="0" err="1"/>
              <a:t>rhoncus</a:t>
            </a:r>
            <a:r>
              <a:rPr lang="en-US" dirty="0"/>
              <a:t>, </a:t>
            </a:r>
            <a:r>
              <a:rPr lang="en-US" dirty="0" err="1"/>
              <a:t>nunc</a:t>
            </a:r>
            <a:r>
              <a:rPr lang="en-US" dirty="0"/>
              <a:t> vitae dictum </a:t>
            </a:r>
            <a:r>
              <a:rPr lang="en-US" dirty="0" err="1"/>
              <a:t>pretium</a:t>
            </a:r>
            <a:r>
              <a:rPr lang="en-US" dirty="0"/>
              <a:t>, </a:t>
            </a:r>
            <a:r>
              <a:rPr lang="en-US" dirty="0" err="1"/>
              <a:t>libero</a:t>
            </a:r>
            <a:r>
              <a:rPr lang="en-US" dirty="0"/>
              <a:t> </a:t>
            </a:r>
            <a:r>
              <a:rPr lang="en-US" dirty="0" err="1"/>
              <a:t>purus</a:t>
            </a:r>
            <a:r>
              <a:rPr lang="en-US" dirty="0"/>
              <a:t> </a:t>
            </a:r>
            <a:r>
              <a:rPr lang="en-US" dirty="0" err="1"/>
              <a:t>convallis</a:t>
            </a:r>
            <a:r>
              <a:rPr lang="en-US" dirty="0"/>
              <a:t> </a:t>
            </a:r>
            <a:r>
              <a:rPr lang="en-US" dirty="0" err="1"/>
              <a:t>tortor</a:t>
            </a:r>
            <a:r>
              <a:rPr lang="en-US" dirty="0"/>
              <a:t>, </a:t>
            </a:r>
            <a:r>
              <a:rPr lang="en-US" dirty="0" err="1"/>
              <a:t>eget</a:t>
            </a:r>
            <a:r>
              <a:rPr lang="en-US" dirty="0"/>
              <a:t> </a:t>
            </a:r>
            <a:r>
              <a:rPr lang="en-US" dirty="0" err="1"/>
              <a:t>ultricies</a:t>
            </a:r>
            <a:r>
              <a:rPr lang="en-US" dirty="0"/>
              <a:t> </a:t>
            </a:r>
            <a:r>
              <a:rPr lang="en-US" dirty="0" err="1"/>
              <a:t>sapien</a:t>
            </a:r>
            <a:r>
              <a:rPr lang="en-US" dirty="0"/>
              <a:t>.</a:t>
            </a:r>
          </a:p>
        </p:txBody>
      </p:sp>
      <p:sp>
        <p:nvSpPr>
          <p:cNvPr id="10" name="Text Placeholder 9"/>
          <p:cNvSpPr>
            <a:spLocks noGrp="1"/>
          </p:cNvSpPr>
          <p:nvPr>
            <p:ph type="body" sz="quarter" idx="15" hasCustomPrompt="1"/>
          </p:nvPr>
        </p:nvSpPr>
        <p:spPr>
          <a:xfrm>
            <a:off x="6284385" y="1817688"/>
            <a:ext cx="5264149"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dirty="0" err="1"/>
              <a:t>suspendisse</a:t>
            </a:r>
            <a:r>
              <a:rPr lang="en-US" dirty="0"/>
              <a:t> </a:t>
            </a:r>
            <a:r>
              <a:rPr lang="en-US" dirty="0" err="1"/>
              <a:t>potenti</a:t>
            </a:r>
            <a:r>
              <a:rPr lang="en-US" dirty="0"/>
              <a:t>. </a:t>
            </a:r>
            <a:r>
              <a:rPr lang="en-US" dirty="0" err="1"/>
              <a:t>Nunc</a:t>
            </a:r>
            <a:r>
              <a:rPr lang="en-US" dirty="0"/>
              <a:t> vitae </a:t>
            </a:r>
            <a:r>
              <a:rPr lang="en-US" dirty="0" err="1"/>
              <a:t>neque</a:t>
            </a:r>
            <a:r>
              <a:rPr lang="en-US" dirty="0"/>
              <a:t> et </a:t>
            </a:r>
            <a:r>
              <a:rPr lang="en-US" dirty="0" err="1"/>
              <a:t>puri</a:t>
            </a:r>
            <a:r>
              <a:rPr lang="en-US" dirty="0"/>
              <a:t> </a:t>
            </a:r>
            <a:r>
              <a:rPr lang="en-US" dirty="0" err="1"/>
              <a:t>tincidunt</a:t>
            </a:r>
            <a:r>
              <a:rPr lang="en-US" dirty="0"/>
              <a:t> </a:t>
            </a:r>
            <a:r>
              <a:rPr lang="en-US" dirty="0" err="1"/>
              <a:t>bibendum</a:t>
            </a:r>
            <a:r>
              <a:rPr lang="en-US" dirty="0"/>
              <a:t> vitae </a:t>
            </a:r>
            <a:r>
              <a:rPr lang="en-US" dirty="0" err="1"/>
              <a:t>sollicitudin</a:t>
            </a:r>
            <a:r>
              <a:rPr lang="en-US" dirty="0"/>
              <a:t> </a:t>
            </a:r>
            <a:r>
              <a:rPr lang="en-US" dirty="0" err="1"/>
              <a:t>urna</a:t>
            </a:r>
            <a:r>
              <a:rPr lang="en-US" dirty="0"/>
              <a:t>. </a:t>
            </a:r>
            <a:r>
              <a:rPr lang="en-US" dirty="0" err="1"/>
              <a:t>Cras</a:t>
            </a:r>
            <a:r>
              <a:rPr lang="en-US" dirty="0"/>
              <a:t> </a:t>
            </a:r>
            <a:r>
              <a:rPr lang="en-US" dirty="0" err="1"/>
              <a:t>eros</a:t>
            </a:r>
            <a:r>
              <a:rPr lang="en-US" dirty="0"/>
              <a:t> dolor, </a:t>
            </a:r>
            <a:r>
              <a:rPr lang="en-US" dirty="0" err="1"/>
              <a:t>finibus</a:t>
            </a:r>
            <a:r>
              <a:rPr lang="en-US" dirty="0"/>
              <a:t> in </a:t>
            </a:r>
            <a:r>
              <a:rPr lang="en-US" dirty="0" err="1"/>
              <a:t>risus</a:t>
            </a:r>
            <a:r>
              <a:rPr lang="en-US" dirty="0"/>
              <a:t> et, </a:t>
            </a:r>
            <a:r>
              <a:rPr lang="en-US" dirty="0" err="1"/>
              <a:t>hendrerit</a:t>
            </a:r>
            <a:r>
              <a:rPr lang="en-US" dirty="0"/>
              <a:t> </a:t>
            </a:r>
            <a:r>
              <a:rPr lang="en-US" dirty="0" err="1"/>
              <a:t>porta</a:t>
            </a:r>
            <a:r>
              <a:rPr lang="en-US" dirty="0"/>
              <a:t> </a:t>
            </a:r>
            <a:r>
              <a:rPr lang="en-US" dirty="0" err="1"/>
              <a:t>augue</a:t>
            </a:r>
            <a:r>
              <a:rPr lang="en-US" dirty="0"/>
              <a:t>. </a:t>
            </a:r>
            <a:r>
              <a:rPr lang="en-US" dirty="0" err="1"/>
              <a:t>Suspendisse</a:t>
            </a:r>
            <a:r>
              <a:rPr lang="en-US" dirty="0"/>
              <a:t> com </a:t>
            </a:r>
            <a:r>
              <a:rPr lang="en-US" dirty="0" err="1"/>
              <a:t>turpis</a:t>
            </a:r>
            <a:r>
              <a:rPr lang="en-US" dirty="0"/>
              <a:t> </a:t>
            </a:r>
            <a:r>
              <a:rPr lang="en-US" dirty="0" err="1"/>
              <a:t>nec</a:t>
            </a:r>
            <a:r>
              <a:rPr lang="en-US" dirty="0"/>
              <a:t> </a:t>
            </a:r>
            <a:r>
              <a:rPr lang="en-US" dirty="0" err="1"/>
              <a:t>vulputate</a:t>
            </a:r>
            <a:r>
              <a:rPr lang="en-US" dirty="0"/>
              <a:t> </a:t>
            </a:r>
            <a:r>
              <a:rPr lang="en-US" dirty="0" err="1"/>
              <a:t>vehicula</a:t>
            </a:r>
            <a:r>
              <a:rPr lang="en-US" dirty="0"/>
              <a:t>. </a:t>
            </a:r>
            <a:r>
              <a:rPr lang="en-US" dirty="0" err="1"/>
              <a:t>Nunc</a:t>
            </a:r>
            <a:r>
              <a:rPr lang="en-US" dirty="0"/>
              <a:t> </a:t>
            </a:r>
            <a:r>
              <a:rPr lang="en-US" dirty="0" err="1"/>
              <a:t>commodo</a:t>
            </a:r>
            <a:r>
              <a:rPr lang="en-US" dirty="0"/>
              <a:t> </a:t>
            </a:r>
            <a:r>
              <a:rPr lang="en-US" dirty="0" err="1"/>
              <a:t>leo</a:t>
            </a:r>
            <a:r>
              <a:rPr lang="en-US" dirty="0"/>
              <a:t> et </a:t>
            </a:r>
            <a:r>
              <a:rPr lang="en-US" dirty="0" err="1"/>
              <a:t>justo</a:t>
            </a:r>
            <a:r>
              <a:rPr lang="en-US" dirty="0"/>
              <a:t> </a:t>
            </a:r>
            <a:r>
              <a:rPr lang="en-US" dirty="0" err="1"/>
              <a:t>cursus</a:t>
            </a:r>
            <a:r>
              <a:rPr lang="en-US" dirty="0"/>
              <a:t>, </a:t>
            </a:r>
            <a:r>
              <a:rPr lang="en-US" dirty="0" err="1"/>
              <a:t>vel</a:t>
            </a:r>
            <a:r>
              <a:rPr lang="en-US" dirty="0"/>
              <a:t> </a:t>
            </a:r>
            <a:r>
              <a:rPr lang="en-US" dirty="0" err="1"/>
              <a:t>ultricies</a:t>
            </a:r>
            <a:r>
              <a:rPr lang="en-US" dirty="0"/>
              <a:t> </a:t>
            </a:r>
            <a:r>
              <a:rPr lang="en-US" dirty="0" err="1"/>
              <a:t>odio</a:t>
            </a:r>
            <a:r>
              <a:rPr lang="en-US" dirty="0"/>
              <a:t> </a:t>
            </a:r>
            <a:r>
              <a:rPr lang="en-US" dirty="0" err="1"/>
              <a:t>varius</a:t>
            </a:r>
            <a:r>
              <a:rPr lang="en-US" dirty="0"/>
              <a:t>. </a:t>
            </a:r>
            <a:r>
              <a:rPr lang="en-US" dirty="0" err="1"/>
              <a:t>Quisque</a:t>
            </a:r>
            <a:r>
              <a:rPr lang="en-US" dirty="0"/>
              <a:t> </a:t>
            </a:r>
            <a:r>
              <a:rPr lang="en-US" dirty="0" err="1"/>
              <a:t>pharetra</a:t>
            </a:r>
            <a:r>
              <a:rPr lang="en-US" dirty="0"/>
              <a:t> dolor </a:t>
            </a:r>
            <a:r>
              <a:rPr lang="en-US" dirty="0" err="1"/>
              <a:t>eu</a:t>
            </a:r>
            <a:r>
              <a:rPr lang="en-US" dirty="0"/>
              <a:t> </a:t>
            </a:r>
            <a:r>
              <a:rPr lang="en-US" dirty="0" err="1"/>
              <a:t>aliquam</a:t>
            </a:r>
            <a:r>
              <a:rPr lang="en-US" dirty="0"/>
              <a:t> </a:t>
            </a:r>
            <a:r>
              <a:rPr lang="en-US" dirty="0" err="1"/>
              <a:t>sagittis</a:t>
            </a:r>
            <a:r>
              <a:rPr lang="en-US" dirty="0"/>
              <a:t>. </a:t>
            </a:r>
            <a:r>
              <a:rPr lang="en-US" dirty="0" err="1"/>
              <a:t>Aliquam</a:t>
            </a:r>
            <a:r>
              <a:rPr lang="en-US" dirty="0"/>
              <a:t> </a:t>
            </a:r>
            <a:r>
              <a:rPr lang="en-US" dirty="0" err="1"/>
              <a:t>neque</a:t>
            </a:r>
            <a:r>
              <a:rPr lang="en-US" dirty="0"/>
              <a:t> </a:t>
            </a:r>
            <a:r>
              <a:rPr lang="en-US" dirty="0" err="1"/>
              <a:t>massa</a:t>
            </a:r>
            <a:r>
              <a:rPr lang="en-US" dirty="0"/>
              <a:t>, </a:t>
            </a:r>
            <a:r>
              <a:rPr lang="en-US" dirty="0" err="1"/>
              <a:t>orn</a:t>
            </a:r>
            <a:r>
              <a:rPr lang="en-US" dirty="0"/>
              <a:t> at </a:t>
            </a:r>
            <a:r>
              <a:rPr lang="en-US" dirty="0" err="1"/>
              <a:t>commodo</a:t>
            </a:r>
            <a:r>
              <a:rPr lang="en-US" dirty="0"/>
              <a:t> sit </a:t>
            </a:r>
            <a:r>
              <a:rPr lang="en-US" dirty="0" err="1"/>
              <a:t>amet</a:t>
            </a:r>
            <a:r>
              <a:rPr lang="en-US" dirty="0"/>
              <a:t>, semper </a:t>
            </a:r>
            <a:r>
              <a:rPr lang="en-US" dirty="0" err="1"/>
              <a:t>sed</a:t>
            </a:r>
            <a:r>
              <a:rPr lang="en-US" dirty="0"/>
              <a:t> </a:t>
            </a:r>
            <a:r>
              <a:rPr lang="en-US" dirty="0" err="1"/>
              <a:t>erat</a:t>
            </a:r>
            <a:r>
              <a:rPr lang="en-US" dirty="0"/>
              <a:t>. </a:t>
            </a:r>
            <a:r>
              <a:rPr lang="en-US" dirty="0" err="1"/>
              <a:t>Disse</a:t>
            </a:r>
            <a:r>
              <a:rPr lang="en-US" dirty="0"/>
              <a:t> </a:t>
            </a:r>
            <a:r>
              <a:rPr lang="en-US" dirty="0" err="1"/>
              <a:t>rhoncus</a:t>
            </a:r>
            <a:r>
              <a:rPr lang="en-US" dirty="0"/>
              <a:t>, </a:t>
            </a:r>
            <a:r>
              <a:rPr lang="en-US" dirty="0" err="1"/>
              <a:t>nunc</a:t>
            </a:r>
            <a:r>
              <a:rPr lang="en-US" dirty="0"/>
              <a:t> vitae dictum </a:t>
            </a:r>
            <a:r>
              <a:rPr lang="en-US" dirty="0" err="1"/>
              <a:t>pretium</a:t>
            </a:r>
            <a:r>
              <a:rPr lang="en-US" dirty="0"/>
              <a:t>, </a:t>
            </a:r>
            <a:r>
              <a:rPr lang="en-US" dirty="0" err="1"/>
              <a:t>libero</a:t>
            </a:r>
            <a:r>
              <a:rPr lang="en-US" dirty="0"/>
              <a:t> </a:t>
            </a:r>
            <a:r>
              <a:rPr lang="en-US" dirty="0" err="1"/>
              <a:t>purus</a:t>
            </a:r>
            <a:r>
              <a:rPr lang="en-US" dirty="0"/>
              <a:t> </a:t>
            </a:r>
            <a:r>
              <a:rPr lang="en-US" dirty="0" err="1"/>
              <a:t>convallis</a:t>
            </a:r>
            <a:r>
              <a:rPr lang="en-US" dirty="0"/>
              <a:t> </a:t>
            </a:r>
            <a:r>
              <a:rPr lang="en-US" dirty="0" err="1"/>
              <a:t>tortor</a:t>
            </a:r>
            <a:r>
              <a:rPr lang="en-US" dirty="0"/>
              <a:t>, </a:t>
            </a:r>
            <a:r>
              <a:rPr lang="en-US" dirty="0" err="1"/>
              <a:t>eget</a:t>
            </a:r>
            <a:r>
              <a:rPr lang="en-US" dirty="0"/>
              <a:t> </a:t>
            </a:r>
            <a:r>
              <a:rPr lang="en-US" dirty="0" err="1"/>
              <a:t>ultricies</a:t>
            </a:r>
            <a:r>
              <a:rPr lang="en-US" dirty="0"/>
              <a:t>.</a:t>
            </a:r>
          </a:p>
        </p:txBody>
      </p:sp>
    </p:spTree>
    <p:extLst>
      <p:ext uri="{BB962C8B-B14F-4D97-AF65-F5344CB8AC3E}">
        <p14:creationId xmlns:p14="http://schemas.microsoft.com/office/powerpoint/2010/main" val="1126281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O2: bulleted text">
    <p:spTree>
      <p:nvGrpSpPr>
        <p:cNvPr id="1" name=""/>
        <p:cNvGrpSpPr/>
        <p:nvPr/>
      </p:nvGrpSpPr>
      <p:grpSpPr>
        <a:xfrm>
          <a:off x="0" y="0"/>
          <a:ext cx="0" cy="0"/>
          <a:chOff x="0" y="0"/>
          <a:chExt cx="0" cy="0"/>
        </a:xfrm>
      </p:grpSpPr>
      <p:sp>
        <p:nvSpPr>
          <p:cNvPr id="8" name="Text Placeholder 11"/>
          <p:cNvSpPr>
            <a:spLocks noGrp="1"/>
          </p:cNvSpPr>
          <p:nvPr>
            <p:ph type="body" sz="quarter" idx="11" hasCustomPrompt="1"/>
          </p:nvPr>
        </p:nvSpPr>
        <p:spPr>
          <a:xfrm>
            <a:off x="4006426" y="1689100"/>
            <a:ext cx="4240107" cy="4013200"/>
          </a:xfrm>
          <a:prstGeom prst="rect">
            <a:avLst/>
          </a:prstGeom>
        </p:spPr>
        <p:txBody>
          <a:bodyPr vert="horz"/>
          <a:lstStyle>
            <a:lvl1pPr marL="342900" indent="-342900">
              <a:buFont typeface="Arial"/>
              <a:buChar char="•"/>
              <a:defRPr sz="2000" baseline="0">
                <a:solidFill>
                  <a:schemeClr val="tx2">
                    <a:lumMod val="75000"/>
                  </a:schemeClr>
                </a:solidFill>
                <a:latin typeface="ITC Franklin Gothic Std Book Compressed"/>
              </a:defRPr>
            </a:lvl1pPr>
          </a:lstStyle>
          <a:p>
            <a:pPr lvl="0"/>
            <a:r>
              <a:rPr lang="en-US" dirty="0" err="1"/>
              <a:t>Lorem</a:t>
            </a:r>
            <a:r>
              <a:rPr lang="en-US" dirty="0"/>
              <a:t> </a:t>
            </a:r>
            <a:r>
              <a:rPr lang="en-US" dirty="0" err="1"/>
              <a:t>Ipsum</a:t>
            </a:r>
            <a:r>
              <a:rPr lang="en-US" dirty="0"/>
              <a:t> Dolor </a:t>
            </a:r>
          </a:p>
          <a:p>
            <a:pPr lvl="0"/>
            <a:r>
              <a:rPr lang="en-US" dirty="0" err="1"/>
              <a:t>Ishnack</a:t>
            </a:r>
            <a:r>
              <a:rPr lang="en-US" dirty="0"/>
              <a:t> Mansions Epson</a:t>
            </a:r>
          </a:p>
          <a:p>
            <a:pPr lvl="0"/>
            <a:r>
              <a:rPr lang="en-US" dirty="0"/>
              <a:t>Et Su </a:t>
            </a:r>
            <a:r>
              <a:rPr lang="en-US" dirty="0" err="1"/>
              <a:t>Domine</a:t>
            </a:r>
            <a:r>
              <a:rPr lang="en-US" dirty="0"/>
              <a:t> Antes</a:t>
            </a:r>
          </a:p>
          <a:p>
            <a:pPr lvl="0"/>
            <a:r>
              <a:rPr lang="en-US" dirty="0" err="1"/>
              <a:t>Lorem</a:t>
            </a:r>
            <a:r>
              <a:rPr lang="en-US" dirty="0"/>
              <a:t> </a:t>
            </a:r>
            <a:r>
              <a:rPr lang="en-US" dirty="0" err="1"/>
              <a:t>Ipsum</a:t>
            </a:r>
            <a:r>
              <a:rPr lang="en-US" dirty="0"/>
              <a:t> Dolor </a:t>
            </a:r>
          </a:p>
          <a:p>
            <a:pPr lvl="0"/>
            <a:r>
              <a:rPr lang="en-US" dirty="0" err="1"/>
              <a:t>Ishnack</a:t>
            </a:r>
            <a:r>
              <a:rPr lang="en-US" dirty="0"/>
              <a:t> Mansions Epson</a:t>
            </a:r>
          </a:p>
          <a:p>
            <a:pPr lvl="0"/>
            <a:r>
              <a:rPr lang="en-US" dirty="0" err="1"/>
              <a:t>Lorem</a:t>
            </a:r>
            <a:r>
              <a:rPr lang="en-US" dirty="0"/>
              <a:t> </a:t>
            </a:r>
            <a:r>
              <a:rPr lang="en-US" dirty="0" err="1"/>
              <a:t>Ipsum</a:t>
            </a:r>
            <a:r>
              <a:rPr lang="en-US" dirty="0"/>
              <a:t> Dolor </a:t>
            </a:r>
          </a:p>
          <a:p>
            <a:pPr lvl="0"/>
            <a:r>
              <a:rPr lang="en-US" dirty="0" err="1"/>
              <a:t>Ishnack</a:t>
            </a:r>
            <a:r>
              <a:rPr lang="en-US" dirty="0"/>
              <a:t> Mansions Epson</a:t>
            </a:r>
          </a:p>
          <a:p>
            <a:pPr lvl="0"/>
            <a:r>
              <a:rPr lang="en-US" dirty="0"/>
              <a:t>Et Su </a:t>
            </a:r>
            <a:r>
              <a:rPr lang="en-US" dirty="0" err="1"/>
              <a:t>Domine</a:t>
            </a:r>
            <a:r>
              <a:rPr lang="en-US" dirty="0"/>
              <a:t> Antes</a:t>
            </a:r>
          </a:p>
          <a:p>
            <a:pPr lvl="0"/>
            <a:r>
              <a:rPr lang="en-US" dirty="0" err="1"/>
              <a:t>Lorem</a:t>
            </a:r>
            <a:r>
              <a:rPr lang="en-US" dirty="0"/>
              <a:t> </a:t>
            </a:r>
            <a:r>
              <a:rPr lang="en-US" dirty="0" err="1"/>
              <a:t>Ipsum</a:t>
            </a:r>
            <a:r>
              <a:rPr lang="en-US" dirty="0"/>
              <a:t> Dolor </a:t>
            </a:r>
          </a:p>
          <a:p>
            <a:pPr lvl="0"/>
            <a:r>
              <a:rPr lang="en-US" dirty="0" err="1"/>
              <a:t>Ishnack</a:t>
            </a:r>
            <a:r>
              <a:rPr lang="en-US" dirty="0"/>
              <a:t> Mansions Epson</a:t>
            </a:r>
          </a:p>
        </p:txBody>
      </p:sp>
      <p:sp>
        <p:nvSpPr>
          <p:cNvPr id="9" name="Slide Number Placeholder 8"/>
          <p:cNvSpPr>
            <a:spLocks noGrp="1"/>
          </p:cNvSpPr>
          <p:nvPr>
            <p:ph type="sldNum" sz="quarter" idx="12"/>
          </p:nvPr>
        </p:nvSpPr>
        <p:spPr/>
        <p:txBody>
          <a:bodyPr/>
          <a:lstStyle/>
          <a:p>
            <a:fld id="{0F418C06-167A-E646-9EF6-18275B625F6B}" type="slidenum">
              <a:rPr lang="en-US" smtClean="0"/>
              <a:pPr/>
              <a:t>‹#›</a:t>
            </a:fld>
            <a:endParaRPr lang="en-US" dirty="0"/>
          </a:p>
        </p:txBody>
      </p:sp>
      <p:sp>
        <p:nvSpPr>
          <p:cNvPr id="10" name="Text Placeholder 7"/>
          <p:cNvSpPr>
            <a:spLocks noGrp="1"/>
          </p:cNvSpPr>
          <p:nvPr>
            <p:ph type="body" sz="quarter" idx="10" hasCustomPrompt="1"/>
          </p:nvPr>
        </p:nvSpPr>
        <p:spPr>
          <a:xfrm>
            <a:off x="0" y="6223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Demi Compressed"/>
              </a:defRPr>
            </a:lvl1pPr>
          </a:lstStyle>
          <a:p>
            <a:pPr lvl="0"/>
            <a:r>
              <a:rPr lang="en-US" dirty="0"/>
              <a:t>TITLE FOR A LIST HERE</a:t>
            </a:r>
          </a:p>
        </p:txBody>
      </p:sp>
    </p:spTree>
    <p:extLst>
      <p:ext uri="{BB962C8B-B14F-4D97-AF65-F5344CB8AC3E}">
        <p14:creationId xmlns:p14="http://schemas.microsoft.com/office/powerpoint/2010/main" val="320313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01 USE THIS ON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992" y="1517649"/>
            <a:ext cx="11570208" cy="4321176"/>
          </a:xfrm>
          <a:prstGeom prst="rect">
            <a:avLst/>
          </a:prstGeom>
        </p:spPr>
        <p:txBody>
          <a:bodyPr/>
          <a:lstStyle>
            <a:lvl1pPr marL="101246" marR="0" indent="-101246" algn="l" defTabSz="257162" rtl="0" eaLnBrk="1" fontAlgn="auto" latinLnBrk="0" hangingPunct="1">
              <a:lnSpc>
                <a:spcPct val="100000"/>
              </a:lnSpc>
              <a:spcBef>
                <a:spcPts val="0"/>
              </a:spcBef>
              <a:spcAft>
                <a:spcPts val="338"/>
              </a:spcAft>
              <a:buClr>
                <a:srgbClr val="830051"/>
              </a:buClr>
              <a:buSzTx/>
              <a:buFont typeface="Arial" pitchFamily="34" charset="0"/>
              <a:buChar char="•"/>
              <a:tabLst/>
              <a:defRPr lang="en-US" sz="1350" dirty="0" smtClean="0">
                <a:latin typeface="Arial" pitchFamily="34" charset="0"/>
                <a:cs typeface="Arial" pitchFamily="34" charset="0"/>
              </a:defRPr>
            </a:lvl1pPr>
            <a:lvl2pPr marL="342884" marR="0" indent="-185729" algn="l" defTabSz="257162" rtl="0" eaLnBrk="1" fontAlgn="auto" latinLnBrk="0" hangingPunct="1">
              <a:lnSpc>
                <a:spcPct val="100000"/>
              </a:lnSpc>
              <a:spcBef>
                <a:spcPts val="0"/>
              </a:spcBef>
              <a:spcAft>
                <a:spcPts val="338"/>
              </a:spcAft>
              <a:buClrTx/>
              <a:buSzTx/>
              <a:buFont typeface="Arial"/>
              <a:buChar char="–"/>
              <a:tabLst>
                <a:tab pos="342884" algn="l"/>
              </a:tabLst>
              <a:defRPr lang="en-US" sz="1125" baseline="0" dirty="0" smtClean="0">
                <a:latin typeface="Arial" pitchFamily="34" charset="0"/>
                <a:cs typeface="Arial" pitchFamily="34" charset="0"/>
              </a:defRPr>
            </a:lvl2pPr>
            <a:lvl3pPr marL="514325" marR="0" indent="-128582" algn="l" defTabSz="257162" rtl="0" eaLnBrk="1" fontAlgn="auto" latinLnBrk="0" hangingPunct="1">
              <a:lnSpc>
                <a:spcPct val="100000"/>
              </a:lnSpc>
              <a:spcBef>
                <a:spcPct val="20000"/>
              </a:spcBef>
              <a:spcAft>
                <a:spcPts val="338"/>
              </a:spcAft>
              <a:buClrTx/>
              <a:buSzPct val="100000"/>
              <a:buFont typeface="Wingdings" panose="05000000000000000000" pitchFamily="2" charset="2"/>
              <a:buChar char="§"/>
              <a:tabLst/>
              <a:defRPr lang="en-US" sz="1013" baseline="0" dirty="0" smtClean="0">
                <a:latin typeface="Arial" pitchFamily="34" charset="0"/>
                <a:cs typeface="Arial" pitchFamily="34" charset="0"/>
              </a:defRPr>
            </a:lvl3pPr>
            <a:lvl4pPr marL="645585" marR="0" indent="-100901" algn="l" defTabSz="257162" rtl="0" eaLnBrk="1" fontAlgn="auto" latinLnBrk="0" hangingPunct="1">
              <a:lnSpc>
                <a:spcPct val="100000"/>
              </a:lnSpc>
              <a:spcBef>
                <a:spcPct val="20000"/>
              </a:spcBef>
              <a:spcAft>
                <a:spcPts val="338"/>
              </a:spcAft>
              <a:buClrTx/>
              <a:buSzTx/>
              <a:buFont typeface="Arial" panose="020B0604020202020204" pitchFamily="34" charset="0"/>
              <a:buChar char="•"/>
              <a:tabLst/>
              <a:defRPr lang="en-US" sz="788" dirty="0" smtClean="0">
                <a:latin typeface="Arial" pitchFamily="34" charset="0"/>
                <a:cs typeface="Arial" pitchFamily="34" charset="0"/>
              </a:defRPr>
            </a:lvl4pPr>
            <a:lvl5pPr marL="771487" marR="0" indent="-60719" algn="l" defTabSz="257162" rtl="0" eaLnBrk="1" fontAlgn="auto" latinLnBrk="0" hangingPunct="1">
              <a:lnSpc>
                <a:spcPct val="100000"/>
              </a:lnSpc>
              <a:spcBef>
                <a:spcPct val="20000"/>
              </a:spcBef>
              <a:spcAft>
                <a:spcPts val="338"/>
              </a:spcAft>
              <a:buClrTx/>
              <a:buSzTx/>
              <a:buFont typeface="Arial"/>
              <a:buChar char="»"/>
              <a:tabLst/>
              <a:defRPr lang="en-US" sz="675" dirty="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316992" y="192024"/>
            <a:ext cx="11570208" cy="393192"/>
          </a:xfrm>
          <a:prstGeom prst="rect">
            <a:avLst/>
          </a:prstGeom>
        </p:spPr>
        <p:txBody>
          <a:bodyPr/>
          <a:lstStyle>
            <a:lvl1pPr algn="l">
              <a:defRPr lang="en-US" sz="2100" b="1" baseline="0">
                <a:solidFill>
                  <a:schemeClr val="accent1"/>
                </a:solidFill>
                <a:latin typeface="Arial" pitchFamily="34" charset="0"/>
                <a:cs typeface="Arial" pitchFamily="34" charset="0"/>
              </a:defRPr>
            </a:lvl1pPr>
          </a:lstStyle>
          <a:p>
            <a:pPr lvl="0"/>
            <a:r>
              <a:rPr lang="en-US"/>
              <a:t>Click to edit Master title style</a:t>
            </a:r>
            <a:endParaRPr lang="en-US" dirty="0"/>
          </a:p>
        </p:txBody>
      </p:sp>
      <p:sp>
        <p:nvSpPr>
          <p:cNvPr id="7" name="Text Placeholder 10"/>
          <p:cNvSpPr>
            <a:spLocks noGrp="1"/>
          </p:cNvSpPr>
          <p:nvPr>
            <p:ph type="body" sz="quarter" idx="11"/>
          </p:nvPr>
        </p:nvSpPr>
        <p:spPr>
          <a:xfrm>
            <a:off x="316992" y="5897880"/>
            <a:ext cx="11570208" cy="713232"/>
          </a:xfrm>
          <a:prstGeom prst="rect">
            <a:avLst/>
          </a:prstGeom>
        </p:spPr>
        <p:txBody>
          <a:bodyPr anchor="b"/>
          <a:lstStyle>
            <a:lvl1pPr marL="0" indent="0">
              <a:spcBef>
                <a:spcPts val="0"/>
              </a:spcBef>
              <a:buFont typeface="+mj-lt"/>
              <a:buNone/>
              <a:defRPr sz="563"/>
            </a:lvl1pPr>
          </a:lstStyle>
          <a:p>
            <a:pPr lvl="0"/>
            <a:r>
              <a:rPr lang="en-US"/>
              <a:t>Edit Master text styles</a:t>
            </a:r>
          </a:p>
        </p:txBody>
      </p:sp>
      <p:sp>
        <p:nvSpPr>
          <p:cNvPr id="6" name="Slide Number Placeholder 5">
            <a:extLst>
              <a:ext uri="{FF2B5EF4-FFF2-40B4-BE49-F238E27FC236}">
                <a16:creationId xmlns:a16="http://schemas.microsoft.com/office/drawing/2014/main" id="{0F7970A8-364A-4FB1-BC18-6D68EF70F164}"/>
              </a:ext>
            </a:extLst>
          </p:cNvPr>
          <p:cNvSpPr>
            <a:spLocks noGrp="1"/>
          </p:cNvSpPr>
          <p:nvPr>
            <p:ph type="sldNum" sz="quarter" idx="12"/>
          </p:nvPr>
        </p:nvSpPr>
        <p:spPr/>
        <p:txBody>
          <a:bodyPr/>
          <a:lstStyle>
            <a:lvl1pPr>
              <a:defRPr/>
            </a:lvl1pPr>
          </a:lstStyle>
          <a:p>
            <a:fld id="{800C40C7-66EC-49AE-99B6-BCDF99F94F20}" type="slidenum">
              <a:rPr lang="en-GB" altLang="en-US"/>
              <a:pPr/>
              <a:t>‹#›</a:t>
            </a:fld>
            <a:endParaRPr lang="en-GB" altLang="en-US"/>
          </a:p>
        </p:txBody>
      </p:sp>
    </p:spTree>
    <p:extLst>
      <p:ext uri="{BB962C8B-B14F-4D97-AF65-F5344CB8AC3E}">
        <p14:creationId xmlns:p14="http://schemas.microsoft.com/office/powerpoint/2010/main" val="14760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Heading + Logo">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34311" y="2253752"/>
            <a:ext cx="6650503" cy="1217083"/>
          </a:xfrm>
        </p:spPr>
        <p:txBody>
          <a:bodyPr lIns="0" tIns="0" rIns="0" bIns="0"/>
          <a:lstStyle>
            <a:lvl1pPr algn="l">
              <a:defRPr sz="3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34311" y="3831238"/>
            <a:ext cx="6650503" cy="480836"/>
          </a:xfrm>
        </p:spPr>
        <p:txBody>
          <a:bodyPr lIns="0" tIns="0" rIns="0" bIns="0"/>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 white letter on a black background&#10;&#10;Description automatically generated">
            <a:extLst>
              <a:ext uri="{FF2B5EF4-FFF2-40B4-BE49-F238E27FC236}">
                <a16:creationId xmlns:a16="http://schemas.microsoft.com/office/drawing/2014/main" id="{CFAEF535-4812-6A5A-2E6A-6BAA02077A9C}"/>
              </a:ext>
            </a:extLst>
          </p:cNvPr>
          <p:cNvPicPr>
            <a:picLocks noChangeAspect="1"/>
          </p:cNvPicPr>
          <p:nvPr userDrawn="1"/>
        </p:nvPicPr>
        <p:blipFill>
          <a:blip r:embed="rId2"/>
          <a:stretch>
            <a:fillRect/>
          </a:stretch>
        </p:blipFill>
        <p:spPr>
          <a:xfrm>
            <a:off x="738068" y="5438509"/>
            <a:ext cx="4232517" cy="577572"/>
          </a:xfrm>
          <a:prstGeom prst="rect">
            <a:avLst/>
          </a:prstGeom>
        </p:spPr>
      </p:pic>
      <p:pic>
        <p:nvPicPr>
          <p:cNvPr id="7" name="Picture 6" descr="A black and white logo&#10;&#10;Description automatically generated">
            <a:extLst>
              <a:ext uri="{FF2B5EF4-FFF2-40B4-BE49-F238E27FC236}">
                <a16:creationId xmlns:a16="http://schemas.microsoft.com/office/drawing/2014/main" id="{1A646D98-C74B-21CE-81BD-500A1D4FEFF6}"/>
              </a:ext>
            </a:extLst>
          </p:cNvPr>
          <p:cNvPicPr>
            <a:picLocks noChangeAspect="1"/>
          </p:cNvPicPr>
          <p:nvPr userDrawn="1"/>
        </p:nvPicPr>
        <p:blipFill rotWithShape="1">
          <a:blip r:embed="rId3"/>
          <a:srcRect r="28967"/>
          <a:stretch/>
        </p:blipFill>
        <p:spPr>
          <a:xfrm>
            <a:off x="8428891" y="413673"/>
            <a:ext cx="3763109" cy="6050852"/>
          </a:xfrm>
          <a:prstGeom prst="rect">
            <a:avLst/>
          </a:prstGeom>
        </p:spPr>
      </p:pic>
    </p:spTree>
    <p:extLst>
      <p:ext uri="{BB962C8B-B14F-4D97-AF65-F5344CB8AC3E}">
        <p14:creationId xmlns:p14="http://schemas.microsoft.com/office/powerpoint/2010/main" val="1336057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hoto + Large Shield">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Picture Placeholder 6">
            <a:extLst>
              <a:ext uri="{FF2B5EF4-FFF2-40B4-BE49-F238E27FC236}">
                <a16:creationId xmlns:a16="http://schemas.microsoft.com/office/drawing/2014/main" id="{0F679569-16F9-75AB-84F5-49646B6F0772}"/>
              </a:ext>
            </a:extLst>
          </p:cNvPr>
          <p:cNvSpPr>
            <a:spLocks noGrp="1"/>
          </p:cNvSpPr>
          <p:nvPr>
            <p:ph type="pic" sz="quarter" idx="10" hasCustomPrompt="1"/>
          </p:nvPr>
        </p:nvSpPr>
        <p:spPr>
          <a:xfrm>
            <a:off x="1" y="608867"/>
            <a:ext cx="7291754" cy="4455502"/>
          </a:xfrm>
          <a:solidFill>
            <a:schemeClr val="bg1"/>
          </a:solidFill>
        </p:spPr>
        <p:txBody>
          <a:bodyPr tIns="914400"/>
          <a:lstStyle>
            <a:lvl1pPr marL="0" indent="0" algn="ctr">
              <a:buNone/>
              <a:defRPr>
                <a:solidFill>
                  <a:schemeClr val="tx1"/>
                </a:solidFill>
              </a:defRPr>
            </a:lvl1pPr>
          </a:lstStyle>
          <a:p>
            <a:r>
              <a:rPr lang="en-US" dirty="0"/>
              <a:t>Click the icon </a:t>
            </a:r>
            <a:br>
              <a:rPr lang="en-US" dirty="0"/>
            </a:br>
            <a:r>
              <a:rPr lang="en-US" dirty="0"/>
              <a:t>to insert a photo</a:t>
            </a:r>
          </a:p>
        </p:txBody>
      </p:sp>
      <p:pic>
        <p:nvPicPr>
          <p:cNvPr id="3" name="Picture 2" descr="A black and white logo&#10;&#10;Description automatically generated">
            <a:extLst>
              <a:ext uri="{FF2B5EF4-FFF2-40B4-BE49-F238E27FC236}">
                <a16:creationId xmlns:a16="http://schemas.microsoft.com/office/drawing/2014/main" id="{D8C2AE61-3861-E970-4CC6-B7B1F2BFB133}"/>
              </a:ext>
            </a:extLst>
          </p:cNvPr>
          <p:cNvPicPr>
            <a:picLocks noChangeAspect="1"/>
          </p:cNvPicPr>
          <p:nvPr userDrawn="1"/>
        </p:nvPicPr>
        <p:blipFill rotWithShape="1">
          <a:blip r:embed="rId2"/>
          <a:srcRect r="28967"/>
          <a:stretch/>
        </p:blipFill>
        <p:spPr>
          <a:xfrm>
            <a:off x="8428891" y="413673"/>
            <a:ext cx="3763109" cy="6050852"/>
          </a:xfrm>
          <a:prstGeom prst="rect">
            <a:avLst/>
          </a:prstGeom>
        </p:spPr>
      </p:pic>
      <p:sp>
        <p:nvSpPr>
          <p:cNvPr id="2" name="Title 1">
            <a:extLst>
              <a:ext uri="{FF2B5EF4-FFF2-40B4-BE49-F238E27FC236}">
                <a16:creationId xmlns:a16="http://schemas.microsoft.com/office/drawing/2014/main" id="{D7224258-A6EE-0DE7-BFFF-04F6FEEA47AB}"/>
              </a:ext>
            </a:extLst>
          </p:cNvPr>
          <p:cNvSpPr>
            <a:spLocks noGrp="1"/>
          </p:cNvSpPr>
          <p:nvPr>
            <p:ph type="ctrTitle"/>
          </p:nvPr>
        </p:nvSpPr>
        <p:spPr>
          <a:xfrm>
            <a:off x="889194" y="5247442"/>
            <a:ext cx="6650503" cy="1217083"/>
          </a:xfrm>
        </p:spPr>
        <p:txBody>
          <a:bodyPr lIns="0" tIns="0" rIns="0" bIns="0"/>
          <a:lstStyle>
            <a:lvl1pPr algn="l">
              <a:defRPr sz="3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38768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Photo Crop on Re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6E7ED9-F479-3351-0CA2-1677B00303EE}"/>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512A946E-D99E-BCD6-FADF-11336CFC91ED}"/>
              </a:ext>
            </a:extLst>
          </p:cNvPr>
          <p:cNvSpPr/>
          <p:nvPr userDrawn="1"/>
        </p:nvSpPr>
        <p:spPr>
          <a:xfrm>
            <a:off x="2" y="0"/>
            <a:ext cx="3694958" cy="6858000"/>
          </a:xfrm>
          <a:custGeom>
            <a:avLst/>
            <a:gdLst>
              <a:gd name="connsiteX0" fmla="*/ 0 w 3693830"/>
              <a:gd name="connsiteY0" fmla="*/ 0 h 6858000"/>
              <a:gd name="connsiteX1" fmla="*/ 3693830 w 3693830"/>
              <a:gd name="connsiteY1" fmla="*/ 0 h 6858000"/>
              <a:gd name="connsiteX2" fmla="*/ 3693830 w 3693830"/>
              <a:gd name="connsiteY2" fmla="*/ 6858000 h 6858000"/>
              <a:gd name="connsiteX3" fmla="*/ 0 w 3693830"/>
              <a:gd name="connsiteY3" fmla="*/ 6858000 h 6858000"/>
              <a:gd name="connsiteX4" fmla="*/ 0 w 3693830"/>
              <a:gd name="connsiteY4" fmla="*/ 0 h 6858000"/>
              <a:gd name="connsiteX0" fmla="*/ 0 w 3693830"/>
              <a:gd name="connsiteY0" fmla="*/ 0 h 6858000"/>
              <a:gd name="connsiteX1" fmla="*/ 3693830 w 3693830"/>
              <a:gd name="connsiteY1" fmla="*/ 0 h 6858000"/>
              <a:gd name="connsiteX2" fmla="*/ 3693830 w 3693830"/>
              <a:gd name="connsiteY2" fmla="*/ 4736123 h 6858000"/>
              <a:gd name="connsiteX3" fmla="*/ 0 w 3693830"/>
              <a:gd name="connsiteY3" fmla="*/ 6858000 h 6858000"/>
              <a:gd name="connsiteX4" fmla="*/ 0 w 3693830"/>
              <a:gd name="connsiteY4" fmla="*/ 0 h 6858000"/>
              <a:gd name="connsiteX0" fmla="*/ 0 w 3705553"/>
              <a:gd name="connsiteY0" fmla="*/ 0 h 6858000"/>
              <a:gd name="connsiteX1" fmla="*/ 3693830 w 3705553"/>
              <a:gd name="connsiteY1" fmla="*/ 0 h 6858000"/>
              <a:gd name="connsiteX2" fmla="*/ 3705553 w 3705553"/>
              <a:gd name="connsiteY2" fmla="*/ 4349261 h 6858000"/>
              <a:gd name="connsiteX3" fmla="*/ 0 w 3705553"/>
              <a:gd name="connsiteY3" fmla="*/ 6858000 h 6858000"/>
              <a:gd name="connsiteX4" fmla="*/ 0 w 3705553"/>
              <a:gd name="connsiteY4" fmla="*/ 0 h 6858000"/>
              <a:gd name="connsiteX0" fmla="*/ 0 w 3705553"/>
              <a:gd name="connsiteY0" fmla="*/ 0 h 6858000"/>
              <a:gd name="connsiteX1" fmla="*/ 3693830 w 3705553"/>
              <a:gd name="connsiteY1" fmla="*/ 0 h 6858000"/>
              <a:gd name="connsiteX2" fmla="*/ 3705553 w 3705553"/>
              <a:gd name="connsiteY2" fmla="*/ 4349261 h 6858000"/>
              <a:gd name="connsiteX3" fmla="*/ 0 w 3705553"/>
              <a:gd name="connsiteY3" fmla="*/ 6858000 h 6858000"/>
              <a:gd name="connsiteX4" fmla="*/ 0 w 3705553"/>
              <a:gd name="connsiteY4" fmla="*/ 0 h 6858000"/>
              <a:gd name="connsiteX0" fmla="*/ 0 w 3705553"/>
              <a:gd name="connsiteY0" fmla="*/ 0 h 6858000"/>
              <a:gd name="connsiteX1" fmla="*/ 3693830 w 3705553"/>
              <a:gd name="connsiteY1" fmla="*/ 0 h 6858000"/>
              <a:gd name="connsiteX2" fmla="*/ 3705553 w 3705553"/>
              <a:gd name="connsiteY2" fmla="*/ 4349261 h 6858000"/>
              <a:gd name="connsiteX3" fmla="*/ 0 w 3705553"/>
              <a:gd name="connsiteY3" fmla="*/ 6858000 h 6858000"/>
              <a:gd name="connsiteX4" fmla="*/ 0 w 3705553"/>
              <a:gd name="connsiteY4" fmla="*/ 0 h 6858000"/>
              <a:gd name="connsiteX0" fmla="*/ 0 w 3705553"/>
              <a:gd name="connsiteY0" fmla="*/ 0 h 6858000"/>
              <a:gd name="connsiteX1" fmla="*/ 3693830 w 3705553"/>
              <a:gd name="connsiteY1" fmla="*/ 0 h 6858000"/>
              <a:gd name="connsiteX2" fmla="*/ 3705553 w 3705553"/>
              <a:gd name="connsiteY2" fmla="*/ 4349261 h 6858000"/>
              <a:gd name="connsiteX3" fmla="*/ 0 w 3705553"/>
              <a:gd name="connsiteY3" fmla="*/ 6858000 h 6858000"/>
              <a:gd name="connsiteX4" fmla="*/ 0 w 3705553"/>
              <a:gd name="connsiteY4" fmla="*/ 0 h 6858000"/>
              <a:gd name="connsiteX0" fmla="*/ 0 w 3705553"/>
              <a:gd name="connsiteY0" fmla="*/ 0 h 6858000"/>
              <a:gd name="connsiteX1" fmla="*/ 3693830 w 3705553"/>
              <a:gd name="connsiteY1" fmla="*/ 0 h 6858000"/>
              <a:gd name="connsiteX2" fmla="*/ 3705553 w 3705553"/>
              <a:gd name="connsiteY2" fmla="*/ 4349261 h 6858000"/>
              <a:gd name="connsiteX3" fmla="*/ 0 w 3705553"/>
              <a:gd name="connsiteY3" fmla="*/ 6858000 h 6858000"/>
              <a:gd name="connsiteX4" fmla="*/ 0 w 3705553"/>
              <a:gd name="connsiteY4" fmla="*/ 0 h 6858000"/>
              <a:gd name="connsiteX0" fmla="*/ 0 w 3705553"/>
              <a:gd name="connsiteY0" fmla="*/ 0 h 6858000"/>
              <a:gd name="connsiteX1" fmla="*/ 3693830 w 3705553"/>
              <a:gd name="connsiteY1" fmla="*/ 0 h 6858000"/>
              <a:gd name="connsiteX2" fmla="*/ 3705553 w 3705553"/>
              <a:gd name="connsiteY2" fmla="*/ 4349261 h 6858000"/>
              <a:gd name="connsiteX3" fmla="*/ 0 w 3705553"/>
              <a:gd name="connsiteY3" fmla="*/ 6858000 h 6858000"/>
              <a:gd name="connsiteX4" fmla="*/ 0 w 3705553"/>
              <a:gd name="connsiteY4" fmla="*/ 0 h 6858000"/>
              <a:gd name="connsiteX0" fmla="*/ 0 w 3705553"/>
              <a:gd name="connsiteY0" fmla="*/ 0 h 6858000"/>
              <a:gd name="connsiteX1" fmla="*/ 3693830 w 3705553"/>
              <a:gd name="connsiteY1" fmla="*/ 0 h 6858000"/>
              <a:gd name="connsiteX2" fmla="*/ 3705553 w 3705553"/>
              <a:gd name="connsiteY2" fmla="*/ 4114800 h 6858000"/>
              <a:gd name="connsiteX3" fmla="*/ 0 w 3705553"/>
              <a:gd name="connsiteY3" fmla="*/ 6858000 h 6858000"/>
              <a:gd name="connsiteX4" fmla="*/ 0 w 3705553"/>
              <a:gd name="connsiteY4" fmla="*/ 0 h 6858000"/>
              <a:gd name="connsiteX0" fmla="*/ 0 w 3705553"/>
              <a:gd name="connsiteY0" fmla="*/ 0 h 6858000"/>
              <a:gd name="connsiteX1" fmla="*/ 3693830 w 3705553"/>
              <a:gd name="connsiteY1" fmla="*/ 0 h 6858000"/>
              <a:gd name="connsiteX2" fmla="*/ 3705553 w 3705553"/>
              <a:gd name="connsiteY2" fmla="*/ 4114800 h 6858000"/>
              <a:gd name="connsiteX3" fmla="*/ 0 w 3705553"/>
              <a:gd name="connsiteY3" fmla="*/ 6858000 h 6858000"/>
              <a:gd name="connsiteX4" fmla="*/ 0 w 3705553"/>
              <a:gd name="connsiteY4" fmla="*/ 0 h 6858000"/>
              <a:gd name="connsiteX0" fmla="*/ 0 w 3705553"/>
              <a:gd name="connsiteY0" fmla="*/ 0 h 6858000"/>
              <a:gd name="connsiteX1" fmla="*/ 3693830 w 3705553"/>
              <a:gd name="connsiteY1" fmla="*/ 0 h 6858000"/>
              <a:gd name="connsiteX2" fmla="*/ 3705553 w 3705553"/>
              <a:gd name="connsiteY2" fmla="*/ 4114800 h 6858000"/>
              <a:gd name="connsiteX3" fmla="*/ 0 w 3705553"/>
              <a:gd name="connsiteY3" fmla="*/ 6858000 h 6858000"/>
              <a:gd name="connsiteX4" fmla="*/ 0 w 3705553"/>
              <a:gd name="connsiteY4" fmla="*/ 0 h 6858000"/>
              <a:gd name="connsiteX0" fmla="*/ 0 w 3728999"/>
              <a:gd name="connsiteY0" fmla="*/ 0 h 6858000"/>
              <a:gd name="connsiteX1" fmla="*/ 3693830 w 3728999"/>
              <a:gd name="connsiteY1" fmla="*/ 0 h 6858000"/>
              <a:gd name="connsiteX2" fmla="*/ 3728999 w 3728999"/>
              <a:gd name="connsiteY2" fmla="*/ 3810000 h 6858000"/>
              <a:gd name="connsiteX3" fmla="*/ 0 w 3728999"/>
              <a:gd name="connsiteY3" fmla="*/ 6858000 h 6858000"/>
              <a:gd name="connsiteX4" fmla="*/ 0 w 3728999"/>
              <a:gd name="connsiteY4" fmla="*/ 0 h 6858000"/>
              <a:gd name="connsiteX0" fmla="*/ 0 w 3729292"/>
              <a:gd name="connsiteY0" fmla="*/ 0 h 6858000"/>
              <a:gd name="connsiteX1" fmla="*/ 3693830 w 3729292"/>
              <a:gd name="connsiteY1" fmla="*/ 0 h 6858000"/>
              <a:gd name="connsiteX2" fmla="*/ 3728999 w 3729292"/>
              <a:gd name="connsiteY2" fmla="*/ 3810000 h 6858000"/>
              <a:gd name="connsiteX3" fmla="*/ 0 w 3729292"/>
              <a:gd name="connsiteY3" fmla="*/ 6858000 h 6858000"/>
              <a:gd name="connsiteX4" fmla="*/ 0 w 3729292"/>
              <a:gd name="connsiteY4" fmla="*/ 0 h 6858000"/>
              <a:gd name="connsiteX0" fmla="*/ 0 w 3729393"/>
              <a:gd name="connsiteY0" fmla="*/ 0 h 6858000"/>
              <a:gd name="connsiteX1" fmla="*/ 3693830 w 3729393"/>
              <a:gd name="connsiteY1" fmla="*/ 0 h 6858000"/>
              <a:gd name="connsiteX2" fmla="*/ 3728999 w 3729393"/>
              <a:gd name="connsiteY2" fmla="*/ 3810000 h 6858000"/>
              <a:gd name="connsiteX3" fmla="*/ 0 w 3729393"/>
              <a:gd name="connsiteY3" fmla="*/ 6858000 h 6858000"/>
              <a:gd name="connsiteX4" fmla="*/ 0 w 3729393"/>
              <a:gd name="connsiteY4" fmla="*/ 0 h 6858000"/>
              <a:gd name="connsiteX0" fmla="*/ 0 w 3693919"/>
              <a:gd name="connsiteY0" fmla="*/ 0 h 6858000"/>
              <a:gd name="connsiteX1" fmla="*/ 3693830 w 3693919"/>
              <a:gd name="connsiteY1" fmla="*/ 0 h 6858000"/>
              <a:gd name="connsiteX2" fmla="*/ 3576599 w 3693919"/>
              <a:gd name="connsiteY2" fmla="*/ 3833446 h 6858000"/>
              <a:gd name="connsiteX3" fmla="*/ 0 w 3693919"/>
              <a:gd name="connsiteY3" fmla="*/ 6858000 h 6858000"/>
              <a:gd name="connsiteX4" fmla="*/ 0 w 3693919"/>
              <a:gd name="connsiteY4" fmla="*/ 0 h 6858000"/>
              <a:gd name="connsiteX0" fmla="*/ 0 w 3694958"/>
              <a:gd name="connsiteY0" fmla="*/ 0 h 6858000"/>
              <a:gd name="connsiteX1" fmla="*/ 3693830 w 3694958"/>
              <a:gd name="connsiteY1" fmla="*/ 0 h 6858000"/>
              <a:gd name="connsiteX2" fmla="*/ 3693829 w 3694958"/>
              <a:gd name="connsiteY2" fmla="*/ 3868615 h 6858000"/>
              <a:gd name="connsiteX3" fmla="*/ 0 w 3694958"/>
              <a:gd name="connsiteY3" fmla="*/ 6858000 h 6858000"/>
              <a:gd name="connsiteX4" fmla="*/ 0 w 3694958"/>
              <a:gd name="connsiteY4" fmla="*/ 0 h 6858000"/>
              <a:gd name="connsiteX0" fmla="*/ 0 w 3694958"/>
              <a:gd name="connsiteY0" fmla="*/ 0 h 6858000"/>
              <a:gd name="connsiteX1" fmla="*/ 3693830 w 3694958"/>
              <a:gd name="connsiteY1" fmla="*/ 0 h 6858000"/>
              <a:gd name="connsiteX2" fmla="*/ 3693829 w 3694958"/>
              <a:gd name="connsiteY2" fmla="*/ 3868615 h 6858000"/>
              <a:gd name="connsiteX3" fmla="*/ 0 w 3694958"/>
              <a:gd name="connsiteY3" fmla="*/ 6858000 h 6858000"/>
              <a:gd name="connsiteX4" fmla="*/ 0 w 3694958"/>
              <a:gd name="connsiteY4" fmla="*/ 0 h 6858000"/>
              <a:gd name="connsiteX0" fmla="*/ 0 w 3694958"/>
              <a:gd name="connsiteY0" fmla="*/ 0 h 6858000"/>
              <a:gd name="connsiteX1" fmla="*/ 3693830 w 3694958"/>
              <a:gd name="connsiteY1" fmla="*/ 0 h 6858000"/>
              <a:gd name="connsiteX2" fmla="*/ 3693829 w 3694958"/>
              <a:gd name="connsiteY2" fmla="*/ 3868615 h 6858000"/>
              <a:gd name="connsiteX3" fmla="*/ 0 w 3694958"/>
              <a:gd name="connsiteY3" fmla="*/ 6858000 h 6858000"/>
              <a:gd name="connsiteX4" fmla="*/ 0 w 3694958"/>
              <a:gd name="connsiteY4" fmla="*/ 0 h 6858000"/>
              <a:gd name="connsiteX0" fmla="*/ 0 w 3694958"/>
              <a:gd name="connsiteY0" fmla="*/ 0 h 6858000"/>
              <a:gd name="connsiteX1" fmla="*/ 3693830 w 3694958"/>
              <a:gd name="connsiteY1" fmla="*/ 0 h 6858000"/>
              <a:gd name="connsiteX2" fmla="*/ 3693829 w 3694958"/>
              <a:gd name="connsiteY2" fmla="*/ 3868615 h 6858000"/>
              <a:gd name="connsiteX3" fmla="*/ 0 w 3694958"/>
              <a:gd name="connsiteY3" fmla="*/ 6858000 h 6858000"/>
              <a:gd name="connsiteX4" fmla="*/ 0 w 3694958"/>
              <a:gd name="connsiteY4" fmla="*/ 0 h 6858000"/>
              <a:gd name="connsiteX0" fmla="*/ 0 w 3694958"/>
              <a:gd name="connsiteY0" fmla="*/ 0 h 6858000"/>
              <a:gd name="connsiteX1" fmla="*/ 3693830 w 3694958"/>
              <a:gd name="connsiteY1" fmla="*/ 0 h 6858000"/>
              <a:gd name="connsiteX2" fmla="*/ 3693829 w 3694958"/>
              <a:gd name="connsiteY2" fmla="*/ 3868615 h 6858000"/>
              <a:gd name="connsiteX3" fmla="*/ 0 w 3694958"/>
              <a:gd name="connsiteY3" fmla="*/ 6858000 h 6858000"/>
              <a:gd name="connsiteX4" fmla="*/ 0 w 369495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4958" h="6858000">
                <a:moveTo>
                  <a:pt x="0" y="0"/>
                </a:moveTo>
                <a:lnTo>
                  <a:pt x="3693830" y="0"/>
                </a:lnTo>
                <a:cubicBezTo>
                  <a:pt x="3697738" y="1449754"/>
                  <a:pt x="3689921" y="2418861"/>
                  <a:pt x="3693829" y="3868615"/>
                </a:cubicBezTo>
                <a:cubicBezTo>
                  <a:pt x="3713015" y="6041292"/>
                  <a:pt x="3462569" y="5588001"/>
                  <a:pt x="0" y="6858000"/>
                </a:cubicBezTo>
                <a:lnTo>
                  <a:pt x="0" y="0"/>
                </a:lnTo>
                <a:close/>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FF3A906D-BA13-FA94-AF30-501A55352170}"/>
              </a:ext>
            </a:extLst>
          </p:cNvPr>
          <p:cNvSpPr>
            <a:spLocks noGrp="1"/>
          </p:cNvSpPr>
          <p:nvPr>
            <p:ph type="pic" sz="quarter" idx="10" hasCustomPrompt="1"/>
          </p:nvPr>
        </p:nvSpPr>
        <p:spPr>
          <a:xfrm>
            <a:off x="0" y="-1"/>
            <a:ext cx="4169790" cy="6858000"/>
          </a:xfrm>
          <a:custGeom>
            <a:avLst/>
            <a:gdLst>
              <a:gd name="connsiteX0" fmla="*/ 0 w 4157135"/>
              <a:gd name="connsiteY0" fmla="*/ 0 h 6858000"/>
              <a:gd name="connsiteX1" fmla="*/ 4157135 w 4157135"/>
              <a:gd name="connsiteY1" fmla="*/ 0 h 6858000"/>
              <a:gd name="connsiteX2" fmla="*/ 4157135 w 4157135"/>
              <a:gd name="connsiteY2" fmla="*/ 6858000 h 6858000"/>
              <a:gd name="connsiteX3" fmla="*/ 0 w 4157135"/>
              <a:gd name="connsiteY3" fmla="*/ 6858000 h 6858000"/>
              <a:gd name="connsiteX4" fmla="*/ 0 w 4157135"/>
              <a:gd name="connsiteY4" fmla="*/ 0 h 6858000"/>
              <a:gd name="connsiteX0" fmla="*/ 0 w 4168858"/>
              <a:gd name="connsiteY0" fmla="*/ 0 h 6858000"/>
              <a:gd name="connsiteX1" fmla="*/ 4157135 w 4168858"/>
              <a:gd name="connsiteY1" fmla="*/ 0 h 6858000"/>
              <a:gd name="connsiteX2" fmla="*/ 4168858 w 4168858"/>
              <a:gd name="connsiteY2" fmla="*/ 3470031 h 6858000"/>
              <a:gd name="connsiteX3" fmla="*/ 0 w 4168858"/>
              <a:gd name="connsiteY3" fmla="*/ 6858000 h 6858000"/>
              <a:gd name="connsiteX4" fmla="*/ 0 w 4168858"/>
              <a:gd name="connsiteY4" fmla="*/ 0 h 6858000"/>
              <a:gd name="connsiteX0" fmla="*/ 0 w 4168858"/>
              <a:gd name="connsiteY0" fmla="*/ 0 h 6858000"/>
              <a:gd name="connsiteX1" fmla="*/ 4157135 w 4168858"/>
              <a:gd name="connsiteY1" fmla="*/ 0 h 6858000"/>
              <a:gd name="connsiteX2" fmla="*/ 4168858 w 4168858"/>
              <a:gd name="connsiteY2" fmla="*/ 3470031 h 6858000"/>
              <a:gd name="connsiteX3" fmla="*/ 0 w 4168858"/>
              <a:gd name="connsiteY3" fmla="*/ 6858000 h 6858000"/>
              <a:gd name="connsiteX4" fmla="*/ 0 w 4168858"/>
              <a:gd name="connsiteY4" fmla="*/ 0 h 6858000"/>
              <a:gd name="connsiteX0" fmla="*/ 0 w 4168858"/>
              <a:gd name="connsiteY0" fmla="*/ 0 h 6858000"/>
              <a:gd name="connsiteX1" fmla="*/ 4157135 w 4168858"/>
              <a:gd name="connsiteY1" fmla="*/ 0 h 6858000"/>
              <a:gd name="connsiteX2" fmla="*/ 4168858 w 4168858"/>
              <a:gd name="connsiteY2" fmla="*/ 3470031 h 6858000"/>
              <a:gd name="connsiteX3" fmla="*/ 0 w 4168858"/>
              <a:gd name="connsiteY3" fmla="*/ 6858000 h 6858000"/>
              <a:gd name="connsiteX4" fmla="*/ 0 w 4168858"/>
              <a:gd name="connsiteY4" fmla="*/ 0 h 6858000"/>
              <a:gd name="connsiteX0" fmla="*/ 0 w 4168873"/>
              <a:gd name="connsiteY0" fmla="*/ 0 h 6858000"/>
              <a:gd name="connsiteX1" fmla="*/ 4157135 w 4168873"/>
              <a:gd name="connsiteY1" fmla="*/ 0 h 6858000"/>
              <a:gd name="connsiteX2" fmla="*/ 4168858 w 4168873"/>
              <a:gd name="connsiteY2" fmla="*/ 3470031 h 6858000"/>
              <a:gd name="connsiteX3" fmla="*/ 0 w 4168873"/>
              <a:gd name="connsiteY3" fmla="*/ 6858000 h 6858000"/>
              <a:gd name="connsiteX4" fmla="*/ 0 w 4168873"/>
              <a:gd name="connsiteY4" fmla="*/ 0 h 6858000"/>
              <a:gd name="connsiteX0" fmla="*/ 0 w 4168873"/>
              <a:gd name="connsiteY0" fmla="*/ 0 h 6858000"/>
              <a:gd name="connsiteX1" fmla="*/ 4157135 w 4168873"/>
              <a:gd name="connsiteY1" fmla="*/ 0 h 6858000"/>
              <a:gd name="connsiteX2" fmla="*/ 4168858 w 4168873"/>
              <a:gd name="connsiteY2" fmla="*/ 3962400 h 6858000"/>
              <a:gd name="connsiteX3" fmla="*/ 0 w 4168873"/>
              <a:gd name="connsiteY3" fmla="*/ 6858000 h 6858000"/>
              <a:gd name="connsiteX4" fmla="*/ 0 w 4168873"/>
              <a:gd name="connsiteY4" fmla="*/ 0 h 6858000"/>
              <a:gd name="connsiteX0" fmla="*/ 0 w 4168858"/>
              <a:gd name="connsiteY0" fmla="*/ 0 h 6858000"/>
              <a:gd name="connsiteX1" fmla="*/ 4157135 w 4168858"/>
              <a:gd name="connsiteY1" fmla="*/ 0 h 6858000"/>
              <a:gd name="connsiteX2" fmla="*/ 4168858 w 4168858"/>
              <a:gd name="connsiteY2" fmla="*/ 3962400 h 6858000"/>
              <a:gd name="connsiteX3" fmla="*/ 0 w 4168858"/>
              <a:gd name="connsiteY3" fmla="*/ 6858000 h 6858000"/>
              <a:gd name="connsiteX4" fmla="*/ 0 w 4168858"/>
              <a:gd name="connsiteY4" fmla="*/ 0 h 6858000"/>
              <a:gd name="connsiteX0" fmla="*/ 0 w 4168858"/>
              <a:gd name="connsiteY0" fmla="*/ 0 h 6858000"/>
              <a:gd name="connsiteX1" fmla="*/ 4157135 w 4168858"/>
              <a:gd name="connsiteY1" fmla="*/ 0 h 6858000"/>
              <a:gd name="connsiteX2" fmla="*/ 4168858 w 4168858"/>
              <a:gd name="connsiteY2" fmla="*/ 3962400 h 6858000"/>
              <a:gd name="connsiteX3" fmla="*/ 0 w 4168858"/>
              <a:gd name="connsiteY3" fmla="*/ 6858000 h 6858000"/>
              <a:gd name="connsiteX4" fmla="*/ 0 w 4168858"/>
              <a:gd name="connsiteY4" fmla="*/ 0 h 6858000"/>
              <a:gd name="connsiteX0" fmla="*/ 0 w 4168875"/>
              <a:gd name="connsiteY0" fmla="*/ 0 h 6858000"/>
              <a:gd name="connsiteX1" fmla="*/ 4157135 w 4168875"/>
              <a:gd name="connsiteY1" fmla="*/ 0 h 6858000"/>
              <a:gd name="connsiteX2" fmla="*/ 4168858 w 4168875"/>
              <a:gd name="connsiteY2" fmla="*/ 3962400 h 6858000"/>
              <a:gd name="connsiteX3" fmla="*/ 0 w 4168875"/>
              <a:gd name="connsiteY3" fmla="*/ 6858000 h 6858000"/>
              <a:gd name="connsiteX4" fmla="*/ 0 w 4168875"/>
              <a:gd name="connsiteY4" fmla="*/ 0 h 6858000"/>
              <a:gd name="connsiteX0" fmla="*/ 0 w 4169790"/>
              <a:gd name="connsiteY0" fmla="*/ 0 h 6858000"/>
              <a:gd name="connsiteX1" fmla="*/ 4157135 w 4169790"/>
              <a:gd name="connsiteY1" fmla="*/ 0 h 6858000"/>
              <a:gd name="connsiteX2" fmla="*/ 4168858 w 4169790"/>
              <a:gd name="connsiteY2" fmla="*/ 3962400 h 6858000"/>
              <a:gd name="connsiteX3" fmla="*/ 0 w 4169790"/>
              <a:gd name="connsiteY3" fmla="*/ 6858000 h 6858000"/>
              <a:gd name="connsiteX4" fmla="*/ 0 w 4169790"/>
              <a:gd name="connsiteY4" fmla="*/ 0 h 6858000"/>
              <a:gd name="connsiteX0" fmla="*/ 0 w 4169790"/>
              <a:gd name="connsiteY0" fmla="*/ 0 h 6858000"/>
              <a:gd name="connsiteX1" fmla="*/ 4157135 w 4169790"/>
              <a:gd name="connsiteY1" fmla="*/ 0 h 6858000"/>
              <a:gd name="connsiteX2" fmla="*/ 4168858 w 4169790"/>
              <a:gd name="connsiteY2" fmla="*/ 3962400 h 6858000"/>
              <a:gd name="connsiteX3" fmla="*/ 0 w 4169790"/>
              <a:gd name="connsiteY3" fmla="*/ 6858000 h 6858000"/>
              <a:gd name="connsiteX4" fmla="*/ 0 w 416979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790" h="6858000">
                <a:moveTo>
                  <a:pt x="0" y="0"/>
                </a:moveTo>
                <a:lnTo>
                  <a:pt x="4157135" y="0"/>
                </a:lnTo>
                <a:cubicBezTo>
                  <a:pt x="4161043" y="1156677"/>
                  <a:pt x="4164950" y="2805723"/>
                  <a:pt x="4168858" y="3962400"/>
                </a:cubicBezTo>
                <a:cubicBezTo>
                  <a:pt x="4209456" y="5795107"/>
                  <a:pt x="2925342" y="5725652"/>
                  <a:pt x="0" y="6858000"/>
                </a:cubicBezTo>
                <a:lnTo>
                  <a:pt x="0" y="0"/>
                </a:lnTo>
                <a:close/>
              </a:path>
            </a:pathLst>
          </a:custGeom>
          <a:solidFill>
            <a:schemeClr val="bg1"/>
          </a:solidFill>
        </p:spPr>
        <p:txBody>
          <a:bodyPr tIns="1920240" anchor="t"/>
          <a:lstStyle>
            <a:lvl1pPr marL="0" indent="0" algn="ctr">
              <a:buNone/>
              <a:defRPr>
                <a:solidFill>
                  <a:schemeClr val="tx1"/>
                </a:solidFill>
              </a:defRPr>
            </a:lvl1pPr>
          </a:lstStyle>
          <a:p>
            <a:r>
              <a:rPr lang="en-US" dirty="0"/>
              <a:t>Click the icon</a:t>
            </a:r>
            <a:br>
              <a:rPr lang="en-US" dirty="0"/>
            </a:br>
            <a:r>
              <a:rPr lang="en-US" dirty="0"/>
              <a:t>to insert a photo</a:t>
            </a:r>
          </a:p>
        </p:txBody>
      </p:sp>
      <p:sp>
        <p:nvSpPr>
          <p:cNvPr id="21" name="Title 1">
            <a:extLst>
              <a:ext uri="{FF2B5EF4-FFF2-40B4-BE49-F238E27FC236}">
                <a16:creationId xmlns:a16="http://schemas.microsoft.com/office/drawing/2014/main" id="{E3145CC4-E878-F9BD-B9F8-89EA3CA3C390}"/>
              </a:ext>
            </a:extLst>
          </p:cNvPr>
          <p:cNvSpPr>
            <a:spLocks noGrp="1"/>
          </p:cNvSpPr>
          <p:nvPr>
            <p:ph type="ctrTitle"/>
          </p:nvPr>
        </p:nvSpPr>
        <p:spPr>
          <a:xfrm>
            <a:off x="4855643" y="2778686"/>
            <a:ext cx="6650503" cy="1217083"/>
          </a:xfrm>
        </p:spPr>
        <p:txBody>
          <a:bodyPr lIns="0" tIns="0" rIns="0" bIns="0"/>
          <a:lstStyle>
            <a:lvl1pPr algn="l">
              <a:defRPr sz="3800">
                <a:solidFill>
                  <a:schemeClr val="bg1"/>
                </a:solidFill>
              </a:defRPr>
            </a:lvl1pPr>
          </a:lstStyle>
          <a:p>
            <a:r>
              <a:rPr lang="en-US" dirty="0"/>
              <a:t>Click to edit Master title style</a:t>
            </a:r>
          </a:p>
        </p:txBody>
      </p:sp>
      <p:sp>
        <p:nvSpPr>
          <p:cNvPr id="22" name="Subtitle 2">
            <a:extLst>
              <a:ext uri="{FF2B5EF4-FFF2-40B4-BE49-F238E27FC236}">
                <a16:creationId xmlns:a16="http://schemas.microsoft.com/office/drawing/2014/main" id="{531E639E-CFA1-2461-FA59-5F522197C4D7}"/>
              </a:ext>
            </a:extLst>
          </p:cNvPr>
          <p:cNvSpPr>
            <a:spLocks noGrp="1"/>
          </p:cNvSpPr>
          <p:nvPr>
            <p:ph type="subTitle" idx="1"/>
          </p:nvPr>
        </p:nvSpPr>
        <p:spPr>
          <a:xfrm>
            <a:off x="4855643" y="4356172"/>
            <a:ext cx="6650503" cy="480836"/>
          </a:xfrm>
        </p:spPr>
        <p:txBody>
          <a:bodyPr lIns="0" tIns="0" rIns="0" bIns="0"/>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extBox 1">
            <a:extLst>
              <a:ext uri="{FF2B5EF4-FFF2-40B4-BE49-F238E27FC236}">
                <a16:creationId xmlns:a16="http://schemas.microsoft.com/office/drawing/2014/main" id="{E39A6353-7B76-55DB-B5EB-18CB3D06C490}"/>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pic>
        <p:nvPicPr>
          <p:cNvPr id="3" name="Picture 2" descr="A black and white logo&#10;&#10;Description automatically generated">
            <a:extLst>
              <a:ext uri="{FF2B5EF4-FFF2-40B4-BE49-F238E27FC236}">
                <a16:creationId xmlns:a16="http://schemas.microsoft.com/office/drawing/2014/main" id="{07D355D2-8DD9-5B3E-CC07-5D3D24BBABD8}"/>
              </a:ext>
            </a:extLst>
          </p:cNvPr>
          <p:cNvPicPr>
            <a:picLocks noChangeAspect="1"/>
          </p:cNvPicPr>
          <p:nvPr userDrawn="1"/>
        </p:nvPicPr>
        <p:blipFill>
          <a:blip r:embed="rId2"/>
          <a:stretch>
            <a:fillRect/>
          </a:stretch>
        </p:blipFill>
        <p:spPr>
          <a:xfrm>
            <a:off x="9939528" y="709934"/>
            <a:ext cx="1473736" cy="1677649"/>
          </a:xfrm>
          <a:prstGeom prst="rect">
            <a:avLst/>
          </a:prstGeom>
          <a:noFill/>
        </p:spPr>
      </p:pic>
    </p:spTree>
    <p:extLst>
      <p:ext uri="{BB962C8B-B14F-4D97-AF65-F5344CB8AC3E}">
        <p14:creationId xmlns:p14="http://schemas.microsoft.com/office/powerpoint/2010/main" val="1370832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White + Red">
    <p:spTree>
      <p:nvGrpSpPr>
        <p:cNvPr id="1" name=""/>
        <p:cNvGrpSpPr/>
        <p:nvPr/>
      </p:nvGrpSpPr>
      <p:grpSpPr>
        <a:xfrm>
          <a:off x="0" y="0"/>
          <a:ext cx="0" cy="0"/>
          <a:chOff x="0" y="0"/>
          <a:chExt cx="0" cy="0"/>
        </a:xfrm>
      </p:grpSpPr>
      <p:sp>
        <p:nvSpPr>
          <p:cNvPr id="2" name="Title 1"/>
          <p:cNvSpPr>
            <a:spLocks noGrp="1"/>
          </p:cNvSpPr>
          <p:nvPr>
            <p:ph type="ctrTitle"/>
          </p:nvPr>
        </p:nvSpPr>
        <p:spPr>
          <a:xfrm>
            <a:off x="734312" y="2778686"/>
            <a:ext cx="6482566" cy="1217083"/>
          </a:xfrm>
        </p:spPr>
        <p:txBody>
          <a:bodyPr lIns="0" tIns="0" rIns="0" bIns="0"/>
          <a:lstStyle>
            <a:lvl1pPr algn="l">
              <a:defRPr sz="38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734312" y="4356172"/>
            <a:ext cx="6482566" cy="480836"/>
          </a:xfrm>
        </p:spPr>
        <p:txBody>
          <a:bodyPr lIns="0" tIns="0" rIns="0" bIns="0"/>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 white letter on a black background&#10;&#10;Description automatically generated">
            <a:extLst>
              <a:ext uri="{FF2B5EF4-FFF2-40B4-BE49-F238E27FC236}">
                <a16:creationId xmlns:a16="http://schemas.microsoft.com/office/drawing/2014/main" id="{CFAEF535-4812-6A5A-2E6A-6BAA02077A9C}"/>
              </a:ext>
            </a:extLst>
          </p:cNvPr>
          <p:cNvPicPr>
            <a:picLocks noChangeAspect="1"/>
          </p:cNvPicPr>
          <p:nvPr userDrawn="1"/>
        </p:nvPicPr>
        <p:blipFill>
          <a:blip r:embed="rId2"/>
          <a:stretch>
            <a:fillRect/>
          </a:stretch>
        </p:blipFill>
        <p:spPr>
          <a:xfrm>
            <a:off x="738068" y="5438509"/>
            <a:ext cx="4232517" cy="577572"/>
          </a:xfrm>
          <a:prstGeom prst="rect">
            <a:avLst/>
          </a:prstGeom>
        </p:spPr>
      </p:pic>
      <p:sp>
        <p:nvSpPr>
          <p:cNvPr id="5" name="Rectangle 4">
            <a:extLst>
              <a:ext uri="{FF2B5EF4-FFF2-40B4-BE49-F238E27FC236}">
                <a16:creationId xmlns:a16="http://schemas.microsoft.com/office/drawing/2014/main" id="{35B05182-8801-AB39-05BA-A9570CA431A0}"/>
              </a:ext>
            </a:extLst>
          </p:cNvPr>
          <p:cNvSpPr/>
          <p:nvPr userDrawn="1"/>
        </p:nvSpPr>
        <p:spPr>
          <a:xfrm>
            <a:off x="7315200" y="0"/>
            <a:ext cx="4876800" cy="6858000"/>
          </a:xfrm>
          <a:custGeom>
            <a:avLst/>
            <a:gdLst>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6858000">
                <a:moveTo>
                  <a:pt x="0" y="0"/>
                </a:moveTo>
                <a:lnTo>
                  <a:pt x="4876800" y="0"/>
                </a:lnTo>
                <a:lnTo>
                  <a:pt x="4876800" y="6858000"/>
                </a:lnTo>
                <a:lnTo>
                  <a:pt x="0" y="6858000"/>
                </a:lnTo>
                <a:cubicBezTo>
                  <a:pt x="246543" y="4869293"/>
                  <a:pt x="243164" y="2107550"/>
                  <a:pt x="0"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EDA35DE8-69A7-6312-D5E8-614298BEB92E}"/>
              </a:ext>
            </a:extLst>
          </p:cNvPr>
          <p:cNvPicPr>
            <a:picLocks noChangeAspect="1"/>
          </p:cNvPicPr>
          <p:nvPr userDrawn="1"/>
        </p:nvPicPr>
        <p:blipFill>
          <a:blip r:embed="rId3"/>
          <a:stretch>
            <a:fillRect/>
          </a:stretch>
        </p:blipFill>
        <p:spPr>
          <a:xfrm>
            <a:off x="9939528" y="709934"/>
            <a:ext cx="1473736" cy="1677649"/>
          </a:xfrm>
          <a:prstGeom prst="rect">
            <a:avLst/>
          </a:prstGeom>
          <a:noFill/>
        </p:spPr>
      </p:pic>
      <p:sp>
        <p:nvSpPr>
          <p:cNvPr id="7" name="TextBox 6">
            <a:extLst>
              <a:ext uri="{FF2B5EF4-FFF2-40B4-BE49-F238E27FC236}">
                <a16:creationId xmlns:a16="http://schemas.microsoft.com/office/drawing/2014/main" id="{03F42646-344E-AE1B-6B83-A6D57ED16837}"/>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spTree>
    <p:extLst>
      <p:ext uri="{BB962C8B-B14F-4D97-AF65-F5344CB8AC3E}">
        <p14:creationId xmlns:p14="http://schemas.microsoft.com/office/powerpoint/2010/main" val="3267111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Photo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9823857-01C7-227F-5812-EFC41541971E}"/>
              </a:ext>
            </a:extLst>
          </p:cNvPr>
          <p:cNvSpPr>
            <a:spLocks noGrp="1"/>
          </p:cNvSpPr>
          <p:nvPr>
            <p:ph type="pic" sz="quarter" idx="10" hasCustomPrompt="1"/>
          </p:nvPr>
        </p:nvSpPr>
        <p:spPr>
          <a:xfrm>
            <a:off x="0" y="0"/>
            <a:ext cx="7498842" cy="6858000"/>
          </a:xfrm>
          <a:custGeom>
            <a:avLst/>
            <a:gdLst>
              <a:gd name="connsiteX0" fmla="*/ 0 w 7498842"/>
              <a:gd name="connsiteY0" fmla="*/ 0 h 6858000"/>
              <a:gd name="connsiteX1" fmla="*/ 7315200 w 7498842"/>
              <a:gd name="connsiteY1" fmla="*/ 0 h 6858000"/>
              <a:gd name="connsiteX2" fmla="*/ 7315200 w 7498842"/>
              <a:gd name="connsiteY2" fmla="*/ 6858000 h 6858000"/>
              <a:gd name="connsiteX3" fmla="*/ 0 w 74988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98842" h="6858000">
                <a:moveTo>
                  <a:pt x="0" y="0"/>
                </a:moveTo>
                <a:lnTo>
                  <a:pt x="7315200" y="0"/>
                </a:lnTo>
                <a:cubicBezTo>
                  <a:pt x="7558364" y="2107550"/>
                  <a:pt x="7561743" y="4869293"/>
                  <a:pt x="7315200" y="6858000"/>
                </a:cubicBezTo>
                <a:lnTo>
                  <a:pt x="0" y="6858000"/>
                </a:lnTo>
                <a:close/>
              </a:path>
            </a:pathLst>
          </a:custGeom>
        </p:spPr>
        <p:txBody>
          <a:bodyPr wrap="square" tIns="2011680">
            <a:noAutofit/>
          </a:bodyPr>
          <a:lstStyle>
            <a:lvl1pPr marL="0" indent="0" algn="ctr">
              <a:buNone/>
              <a:defRPr/>
            </a:lvl1pPr>
          </a:lstStyle>
          <a:p>
            <a:r>
              <a:rPr lang="en-US" dirty="0"/>
              <a:t>Click the icon</a:t>
            </a:r>
            <a:br>
              <a:rPr lang="en-US" dirty="0"/>
            </a:br>
            <a:r>
              <a:rPr lang="en-US" dirty="0"/>
              <a:t>to insert a photo</a:t>
            </a:r>
          </a:p>
        </p:txBody>
      </p:sp>
      <p:sp>
        <p:nvSpPr>
          <p:cNvPr id="10" name="Rectangle 4">
            <a:extLst>
              <a:ext uri="{FF2B5EF4-FFF2-40B4-BE49-F238E27FC236}">
                <a16:creationId xmlns:a16="http://schemas.microsoft.com/office/drawing/2014/main" id="{6DBFCBC7-E6CC-1BE8-34CF-BC704D60514A}"/>
              </a:ext>
            </a:extLst>
          </p:cNvPr>
          <p:cNvSpPr/>
          <p:nvPr userDrawn="1"/>
        </p:nvSpPr>
        <p:spPr>
          <a:xfrm>
            <a:off x="7315200" y="0"/>
            <a:ext cx="4876800" cy="6858000"/>
          </a:xfrm>
          <a:custGeom>
            <a:avLst/>
            <a:gdLst>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 name="connsiteX0" fmla="*/ 0 w 4876800"/>
              <a:gd name="connsiteY0" fmla="*/ 0 h 6858000"/>
              <a:gd name="connsiteX1" fmla="*/ 4876800 w 4876800"/>
              <a:gd name="connsiteY1" fmla="*/ 0 h 6858000"/>
              <a:gd name="connsiteX2" fmla="*/ 4876800 w 4876800"/>
              <a:gd name="connsiteY2" fmla="*/ 6858000 h 6858000"/>
              <a:gd name="connsiteX3" fmla="*/ 0 w 4876800"/>
              <a:gd name="connsiteY3" fmla="*/ 6858000 h 6858000"/>
              <a:gd name="connsiteX4" fmla="*/ 0 w 4876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6858000">
                <a:moveTo>
                  <a:pt x="0" y="0"/>
                </a:moveTo>
                <a:lnTo>
                  <a:pt x="4876800" y="0"/>
                </a:lnTo>
                <a:lnTo>
                  <a:pt x="4876800" y="6858000"/>
                </a:lnTo>
                <a:lnTo>
                  <a:pt x="0" y="6858000"/>
                </a:lnTo>
                <a:cubicBezTo>
                  <a:pt x="246543" y="4869293"/>
                  <a:pt x="243164" y="2107550"/>
                  <a:pt x="0"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71545" y="2792770"/>
            <a:ext cx="3338818" cy="1760941"/>
          </a:xfrm>
        </p:spPr>
        <p:txBody>
          <a:bodyPr lIns="0" tIns="0" rIns="0" bIns="0"/>
          <a:lstStyle>
            <a:lvl1pPr algn="l">
              <a:defRPr sz="3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271543" y="4854870"/>
            <a:ext cx="3338819" cy="1465788"/>
          </a:xfrm>
        </p:spPr>
        <p:txBody>
          <a:bodyPr lIns="0" tIns="0" rIns="0" bIns="0"/>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 white letter on a black background&#10;&#10;Description automatically generated">
            <a:extLst>
              <a:ext uri="{FF2B5EF4-FFF2-40B4-BE49-F238E27FC236}">
                <a16:creationId xmlns:a16="http://schemas.microsoft.com/office/drawing/2014/main" id="{CFAEF535-4812-6A5A-2E6A-6BAA02077A9C}"/>
              </a:ext>
            </a:extLst>
          </p:cNvPr>
          <p:cNvPicPr>
            <a:picLocks noChangeAspect="1"/>
          </p:cNvPicPr>
          <p:nvPr userDrawn="1"/>
        </p:nvPicPr>
        <p:blipFill>
          <a:blip r:embed="rId2"/>
          <a:stretch>
            <a:fillRect/>
          </a:stretch>
        </p:blipFill>
        <p:spPr>
          <a:xfrm>
            <a:off x="738068" y="5438509"/>
            <a:ext cx="4232517" cy="577572"/>
          </a:xfrm>
          <a:prstGeom prst="rect">
            <a:avLst/>
          </a:prstGeom>
        </p:spPr>
      </p:pic>
      <p:pic>
        <p:nvPicPr>
          <p:cNvPr id="4" name="Picture 3" descr="A black and white logo&#10;&#10;Description automatically generated">
            <a:extLst>
              <a:ext uri="{FF2B5EF4-FFF2-40B4-BE49-F238E27FC236}">
                <a16:creationId xmlns:a16="http://schemas.microsoft.com/office/drawing/2014/main" id="{EDA35DE8-69A7-6312-D5E8-614298BEB92E}"/>
              </a:ext>
            </a:extLst>
          </p:cNvPr>
          <p:cNvPicPr>
            <a:picLocks noChangeAspect="1"/>
          </p:cNvPicPr>
          <p:nvPr userDrawn="1"/>
        </p:nvPicPr>
        <p:blipFill>
          <a:blip r:embed="rId3"/>
          <a:stretch>
            <a:fillRect/>
          </a:stretch>
        </p:blipFill>
        <p:spPr>
          <a:xfrm>
            <a:off x="9939528" y="709934"/>
            <a:ext cx="1473736" cy="1677649"/>
          </a:xfrm>
          <a:prstGeom prst="rect">
            <a:avLst/>
          </a:prstGeom>
          <a:noFill/>
        </p:spPr>
      </p:pic>
      <p:sp>
        <p:nvSpPr>
          <p:cNvPr id="5" name="TextBox 4">
            <a:extLst>
              <a:ext uri="{FF2B5EF4-FFF2-40B4-BE49-F238E27FC236}">
                <a16:creationId xmlns:a16="http://schemas.microsoft.com/office/drawing/2014/main" id="{8F05DAAE-A336-63F6-EA2C-CF3CBFF0C85D}"/>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spTree>
    <p:extLst>
      <p:ext uri="{BB962C8B-B14F-4D97-AF65-F5344CB8AC3E}">
        <p14:creationId xmlns:p14="http://schemas.microsoft.com/office/powerpoint/2010/main" val="409720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Heading + Arc">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55666E3-6E3E-D8FC-A328-74E347BB3A7A}"/>
              </a:ext>
            </a:extLst>
          </p:cNvPr>
          <p:cNvSpPr/>
          <p:nvPr userDrawn="1"/>
        </p:nvSpPr>
        <p:spPr>
          <a:xfrm>
            <a:off x="-1262" y="4209939"/>
            <a:ext cx="12192000" cy="2671745"/>
          </a:xfrm>
          <a:custGeom>
            <a:avLst/>
            <a:gdLst>
              <a:gd name="connsiteX0" fmla="*/ 12192000 w 12192000"/>
              <a:gd name="connsiteY0" fmla="*/ 0 h 2671745"/>
              <a:gd name="connsiteX1" fmla="*/ 12192000 w 12192000"/>
              <a:gd name="connsiteY1" fmla="*/ 585787 h 2671745"/>
              <a:gd name="connsiteX2" fmla="*/ 12192000 w 12192000"/>
              <a:gd name="connsiteY2" fmla="*/ 2085958 h 2671745"/>
              <a:gd name="connsiteX3" fmla="*/ 12192000 w 12192000"/>
              <a:gd name="connsiteY3" fmla="*/ 2671745 h 2671745"/>
              <a:gd name="connsiteX4" fmla="*/ 0 w 12192000"/>
              <a:gd name="connsiteY4" fmla="*/ 2671745 h 2671745"/>
              <a:gd name="connsiteX5" fmla="*/ 0 w 12192000"/>
              <a:gd name="connsiteY5" fmla="*/ 2085958 h 2671745"/>
              <a:gd name="connsiteX6" fmla="*/ 0 w 12192000"/>
              <a:gd name="connsiteY6" fmla="*/ 587245 h 2671745"/>
              <a:gd name="connsiteX7" fmla="*/ 0 w 12192000"/>
              <a:gd name="connsiteY7" fmla="*/ 1458 h 2671745"/>
              <a:gd name="connsiteX8" fmla="*/ 438287 w 12192000"/>
              <a:gd name="connsiteY8" fmla="*/ 91514 h 2671745"/>
              <a:gd name="connsiteX9" fmla="*/ 11442301 w 12192000"/>
              <a:gd name="connsiteY9" fmla="*/ 142990 h 26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671745">
                <a:moveTo>
                  <a:pt x="12192000" y="0"/>
                </a:moveTo>
                <a:lnTo>
                  <a:pt x="12192000" y="585787"/>
                </a:lnTo>
                <a:lnTo>
                  <a:pt x="12192000" y="2085958"/>
                </a:lnTo>
                <a:lnTo>
                  <a:pt x="12192000" y="2671745"/>
                </a:lnTo>
                <a:lnTo>
                  <a:pt x="0" y="2671745"/>
                </a:lnTo>
                <a:lnTo>
                  <a:pt x="0" y="2085958"/>
                </a:lnTo>
                <a:lnTo>
                  <a:pt x="0" y="587245"/>
                </a:lnTo>
                <a:lnTo>
                  <a:pt x="0" y="1458"/>
                </a:lnTo>
                <a:lnTo>
                  <a:pt x="438287" y="91514"/>
                </a:lnTo>
                <a:cubicBezTo>
                  <a:pt x="4704734" y="941799"/>
                  <a:pt x="7851668" y="799446"/>
                  <a:pt x="11442301" y="14299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solidFill>
                <a:schemeClr val="bg2"/>
              </a:solidFill>
            </a:endParaRPr>
          </a:p>
        </p:txBody>
      </p:sp>
      <p:sp>
        <p:nvSpPr>
          <p:cNvPr id="2" name="Title 1">
            <a:extLst>
              <a:ext uri="{FF2B5EF4-FFF2-40B4-BE49-F238E27FC236}">
                <a16:creationId xmlns:a16="http://schemas.microsoft.com/office/drawing/2014/main" id="{657A1572-60B6-D549-9E95-52CA0994EE62}"/>
              </a:ext>
            </a:extLst>
          </p:cNvPr>
          <p:cNvSpPr txBox="1">
            <a:spLocks/>
          </p:cNvSpPr>
          <p:nvPr userDrawn="1"/>
        </p:nvSpPr>
        <p:spPr>
          <a:xfrm>
            <a:off x="838200" y="2648061"/>
            <a:ext cx="10515600" cy="6674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chemeClr val="tx1"/>
                </a:solidFill>
                <a:latin typeface="Georgia" panose="02040502050405020303" pitchFamily="18" charset="0"/>
                <a:ea typeface="Georgia" panose="02040502050405020303" pitchFamily="18" charset="0"/>
                <a:cs typeface="Times New Roman" charset="0"/>
              </a:defRPr>
            </a:lvl1pPr>
          </a:lstStyle>
          <a:p>
            <a:pPr algn="ctr"/>
            <a:endParaRPr lang="en-US" dirty="0"/>
          </a:p>
        </p:txBody>
      </p:sp>
      <p:sp>
        <p:nvSpPr>
          <p:cNvPr id="10" name="Title 1">
            <a:extLst>
              <a:ext uri="{FF2B5EF4-FFF2-40B4-BE49-F238E27FC236}">
                <a16:creationId xmlns:a16="http://schemas.microsoft.com/office/drawing/2014/main" id="{9CB16783-5851-963A-2CCA-2506FCB0466F}"/>
              </a:ext>
            </a:extLst>
          </p:cNvPr>
          <p:cNvSpPr>
            <a:spLocks noGrp="1"/>
          </p:cNvSpPr>
          <p:nvPr>
            <p:ph type="ctrTitle" hasCustomPrompt="1"/>
          </p:nvPr>
        </p:nvSpPr>
        <p:spPr>
          <a:xfrm>
            <a:off x="0" y="2796321"/>
            <a:ext cx="12192000" cy="667481"/>
          </a:xfrm>
          <a:prstGeom prst="rect">
            <a:avLst/>
          </a:prstGeom>
        </p:spPr>
        <p:txBody>
          <a:bodyPr anchor="b"/>
          <a:lstStyle>
            <a:lvl1pPr algn="ctr">
              <a:defRPr sz="4000" b="1">
                <a:solidFill>
                  <a:schemeClr val="tx2"/>
                </a:solidFill>
                <a:latin typeface="Georgia" panose="02040502050405020303" pitchFamily="18" charset="0"/>
              </a:defRPr>
            </a:lvl1pPr>
          </a:lstStyle>
          <a:p>
            <a:r>
              <a:rPr lang="en-US" dirty="0"/>
              <a:t>Click to edit Section title style</a:t>
            </a:r>
          </a:p>
        </p:txBody>
      </p:sp>
      <p:sp>
        <p:nvSpPr>
          <p:cNvPr id="11" name="Subtitle 2">
            <a:extLst>
              <a:ext uri="{FF2B5EF4-FFF2-40B4-BE49-F238E27FC236}">
                <a16:creationId xmlns:a16="http://schemas.microsoft.com/office/drawing/2014/main" id="{ACEDD667-6D50-436E-E4FC-3D2CFD5882D8}"/>
              </a:ext>
            </a:extLst>
          </p:cNvPr>
          <p:cNvSpPr>
            <a:spLocks noGrp="1"/>
          </p:cNvSpPr>
          <p:nvPr>
            <p:ph type="subTitle" idx="1" hasCustomPrompt="1"/>
          </p:nvPr>
        </p:nvSpPr>
        <p:spPr>
          <a:xfrm>
            <a:off x="7127" y="3724764"/>
            <a:ext cx="12192000" cy="336915"/>
          </a:xfrm>
          <a:prstGeom prst="rect">
            <a:avLst/>
          </a:prstGeom>
        </p:spPr>
        <p:txBody>
          <a:bodyPr>
            <a:noAutofit/>
          </a:bodyPr>
          <a:lstStyle>
            <a:lvl1pPr marL="0" indent="0" algn="ctr">
              <a:buNone/>
              <a:defRPr sz="24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 style</a:t>
            </a:r>
          </a:p>
        </p:txBody>
      </p:sp>
      <p:pic>
        <p:nvPicPr>
          <p:cNvPr id="5" name="Picture 4" descr="A black and white logo&#10;&#10;Description automatically generated">
            <a:extLst>
              <a:ext uri="{FF2B5EF4-FFF2-40B4-BE49-F238E27FC236}">
                <a16:creationId xmlns:a16="http://schemas.microsoft.com/office/drawing/2014/main" id="{A933EAA2-E186-D4F1-34B4-600EE73D0562}"/>
              </a:ext>
            </a:extLst>
          </p:cNvPr>
          <p:cNvPicPr>
            <a:picLocks noChangeAspect="1"/>
          </p:cNvPicPr>
          <p:nvPr userDrawn="1"/>
        </p:nvPicPr>
        <p:blipFill>
          <a:blip r:embed="rId2"/>
          <a:stretch>
            <a:fillRect/>
          </a:stretch>
        </p:blipFill>
        <p:spPr>
          <a:xfrm>
            <a:off x="5378134" y="671226"/>
            <a:ext cx="1463593" cy="1666103"/>
          </a:xfrm>
          <a:prstGeom prst="rect">
            <a:avLst/>
          </a:prstGeom>
        </p:spPr>
      </p:pic>
      <p:sp>
        <p:nvSpPr>
          <p:cNvPr id="3" name="TextBox 2">
            <a:extLst>
              <a:ext uri="{FF2B5EF4-FFF2-40B4-BE49-F238E27FC236}">
                <a16:creationId xmlns:a16="http://schemas.microsoft.com/office/drawing/2014/main" id="{2E82DB2D-F811-9D80-CE42-F637580D902F}"/>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sp>
        <p:nvSpPr>
          <p:cNvPr id="4" name="TextBox 3">
            <a:extLst>
              <a:ext uri="{FF2B5EF4-FFF2-40B4-BE49-F238E27FC236}">
                <a16:creationId xmlns:a16="http://schemas.microsoft.com/office/drawing/2014/main" id="{61BF1498-EE59-74CA-E690-4176CFC699A3}"/>
              </a:ext>
            </a:extLst>
          </p:cNvPr>
          <p:cNvSpPr txBox="1"/>
          <p:nvPr userDrawn="1"/>
        </p:nvSpPr>
        <p:spPr>
          <a:xfrm>
            <a:off x="246184" y="6508750"/>
            <a:ext cx="8815754" cy="184666"/>
          </a:xfrm>
          <a:prstGeom prst="rect">
            <a:avLst/>
          </a:prstGeom>
          <a:noFill/>
        </p:spPr>
        <p:txBody>
          <a:bodyPr wrap="square" lIns="0" tIns="0" rIns="0" bIns="0" rtlCol="0">
            <a:spAutoFit/>
          </a:bodyPr>
          <a:lstStyle/>
          <a:p>
            <a:r>
              <a:rPr lang="en-US" sz="1200" dirty="0">
                <a:solidFill>
                  <a:schemeClr val="bg1"/>
                </a:solidFill>
              </a:rPr>
              <a:t>DEPARTMENT OF OBSTETRICS &amp; GYNECOLOGY</a:t>
            </a:r>
          </a:p>
        </p:txBody>
      </p:sp>
    </p:spTree>
    <p:extLst>
      <p:ext uri="{BB962C8B-B14F-4D97-AF65-F5344CB8AC3E}">
        <p14:creationId xmlns:p14="http://schemas.microsoft.com/office/powerpoint/2010/main" val="164476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Photo + Arc">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C89CF58-0182-1B7A-A772-66BD06B6FFAD}"/>
              </a:ext>
            </a:extLst>
          </p:cNvPr>
          <p:cNvSpPr/>
          <p:nvPr userDrawn="1"/>
        </p:nvSpPr>
        <p:spPr>
          <a:xfrm>
            <a:off x="0" y="4209939"/>
            <a:ext cx="12198096" cy="2671745"/>
          </a:xfrm>
          <a:custGeom>
            <a:avLst/>
            <a:gdLst>
              <a:gd name="connsiteX0" fmla="*/ 12192000 w 12192000"/>
              <a:gd name="connsiteY0" fmla="*/ 0 h 2671745"/>
              <a:gd name="connsiteX1" fmla="*/ 12192000 w 12192000"/>
              <a:gd name="connsiteY1" fmla="*/ 585787 h 2671745"/>
              <a:gd name="connsiteX2" fmla="*/ 12192000 w 12192000"/>
              <a:gd name="connsiteY2" fmla="*/ 2085958 h 2671745"/>
              <a:gd name="connsiteX3" fmla="*/ 12192000 w 12192000"/>
              <a:gd name="connsiteY3" fmla="*/ 2671745 h 2671745"/>
              <a:gd name="connsiteX4" fmla="*/ 0 w 12192000"/>
              <a:gd name="connsiteY4" fmla="*/ 2671745 h 2671745"/>
              <a:gd name="connsiteX5" fmla="*/ 0 w 12192000"/>
              <a:gd name="connsiteY5" fmla="*/ 2085958 h 2671745"/>
              <a:gd name="connsiteX6" fmla="*/ 0 w 12192000"/>
              <a:gd name="connsiteY6" fmla="*/ 587245 h 2671745"/>
              <a:gd name="connsiteX7" fmla="*/ 0 w 12192000"/>
              <a:gd name="connsiteY7" fmla="*/ 1458 h 2671745"/>
              <a:gd name="connsiteX8" fmla="*/ 438287 w 12192000"/>
              <a:gd name="connsiteY8" fmla="*/ 91514 h 2671745"/>
              <a:gd name="connsiteX9" fmla="*/ 11442301 w 12192000"/>
              <a:gd name="connsiteY9" fmla="*/ 142990 h 26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671745">
                <a:moveTo>
                  <a:pt x="12192000" y="0"/>
                </a:moveTo>
                <a:lnTo>
                  <a:pt x="12192000" y="585787"/>
                </a:lnTo>
                <a:lnTo>
                  <a:pt x="12192000" y="2085958"/>
                </a:lnTo>
                <a:lnTo>
                  <a:pt x="12192000" y="2671745"/>
                </a:lnTo>
                <a:lnTo>
                  <a:pt x="0" y="2671745"/>
                </a:lnTo>
                <a:lnTo>
                  <a:pt x="0" y="2085958"/>
                </a:lnTo>
                <a:lnTo>
                  <a:pt x="0" y="587245"/>
                </a:lnTo>
                <a:lnTo>
                  <a:pt x="0" y="1458"/>
                </a:lnTo>
                <a:lnTo>
                  <a:pt x="438287" y="91514"/>
                </a:lnTo>
                <a:cubicBezTo>
                  <a:pt x="4704734" y="941799"/>
                  <a:pt x="7851668" y="799446"/>
                  <a:pt x="11442301" y="14299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sp>
        <p:nvSpPr>
          <p:cNvPr id="11" name="Picture Placeholder 10">
            <a:extLst>
              <a:ext uri="{FF2B5EF4-FFF2-40B4-BE49-F238E27FC236}">
                <a16:creationId xmlns:a16="http://schemas.microsoft.com/office/drawing/2014/main" id="{B4658AFD-3F02-F6E2-BEF6-C80E8A2DB808}"/>
              </a:ext>
            </a:extLst>
          </p:cNvPr>
          <p:cNvSpPr>
            <a:spLocks noGrp="1"/>
          </p:cNvSpPr>
          <p:nvPr>
            <p:ph type="pic" sz="quarter" idx="10" hasCustomPrompt="1"/>
          </p:nvPr>
        </p:nvSpPr>
        <p:spPr>
          <a:xfrm>
            <a:off x="0" y="0"/>
            <a:ext cx="12192000" cy="4892731"/>
          </a:xfrm>
          <a:custGeom>
            <a:avLst/>
            <a:gdLst>
              <a:gd name="connsiteX0" fmla="*/ 0 w 12192000"/>
              <a:gd name="connsiteY0" fmla="*/ 0 h 4892731"/>
              <a:gd name="connsiteX1" fmla="*/ 12192000 w 12192000"/>
              <a:gd name="connsiteY1" fmla="*/ 0 h 4892731"/>
              <a:gd name="connsiteX2" fmla="*/ 12192000 w 12192000"/>
              <a:gd name="connsiteY2" fmla="*/ 4211101 h 4892731"/>
              <a:gd name="connsiteX3" fmla="*/ 11448022 w 12192000"/>
              <a:gd name="connsiteY3" fmla="*/ 4352929 h 4892731"/>
              <a:gd name="connsiteX4" fmla="*/ 438506 w 12192000"/>
              <a:gd name="connsiteY4" fmla="*/ 4301453 h 4892731"/>
              <a:gd name="connsiteX5" fmla="*/ 0 w 12192000"/>
              <a:gd name="connsiteY5" fmla="*/ 4211397 h 489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892731">
                <a:moveTo>
                  <a:pt x="0" y="0"/>
                </a:moveTo>
                <a:lnTo>
                  <a:pt x="12192000" y="0"/>
                </a:lnTo>
                <a:lnTo>
                  <a:pt x="12192000" y="4211101"/>
                </a:lnTo>
                <a:lnTo>
                  <a:pt x="11448022" y="4352929"/>
                </a:lnTo>
                <a:cubicBezTo>
                  <a:pt x="7855594" y="5009385"/>
                  <a:pt x="4707087" y="5151738"/>
                  <a:pt x="438506" y="4301453"/>
                </a:cubicBezTo>
                <a:lnTo>
                  <a:pt x="0" y="4211397"/>
                </a:lnTo>
                <a:close/>
              </a:path>
            </a:pathLst>
          </a:custGeom>
        </p:spPr>
        <p:txBody>
          <a:bodyPr wrap="square" tIns="1097280">
            <a:noAutofit/>
          </a:bodyPr>
          <a:lstStyle>
            <a:lvl1pPr marL="0" indent="0" algn="ctr">
              <a:buNone/>
              <a:defRPr/>
            </a:lvl1pPr>
          </a:lstStyle>
          <a:p>
            <a:r>
              <a:rPr lang="en-US" dirty="0"/>
              <a:t>Click the icon</a:t>
            </a:r>
            <a:br>
              <a:rPr lang="en-US" dirty="0"/>
            </a:br>
            <a:r>
              <a:rPr lang="en-US" dirty="0"/>
              <a:t>to insert a photo</a:t>
            </a:r>
          </a:p>
        </p:txBody>
      </p:sp>
      <p:sp>
        <p:nvSpPr>
          <p:cNvPr id="9" name="Title 1">
            <a:extLst>
              <a:ext uri="{FF2B5EF4-FFF2-40B4-BE49-F238E27FC236}">
                <a16:creationId xmlns:a16="http://schemas.microsoft.com/office/drawing/2014/main" id="{C8B47C0E-99AC-F609-752F-55B224D29C46}"/>
              </a:ext>
            </a:extLst>
          </p:cNvPr>
          <p:cNvSpPr>
            <a:spLocks noGrp="1"/>
          </p:cNvSpPr>
          <p:nvPr>
            <p:ph type="ctrTitle"/>
          </p:nvPr>
        </p:nvSpPr>
        <p:spPr>
          <a:xfrm>
            <a:off x="0" y="5136943"/>
            <a:ext cx="12199127" cy="1217083"/>
          </a:xfrm>
        </p:spPr>
        <p:txBody>
          <a:bodyPr lIns="0" tIns="0" rIns="0" bIns="0"/>
          <a:lstStyle>
            <a:lvl1pPr algn="ctr">
              <a:defRPr sz="3800">
                <a:solidFill>
                  <a:schemeClr val="bg1"/>
                </a:solidFill>
              </a:defRPr>
            </a:lvl1pPr>
          </a:lstStyle>
          <a:p>
            <a:r>
              <a:rPr lang="en-US" dirty="0"/>
              <a:t>Click to edit Master title style</a:t>
            </a:r>
          </a:p>
        </p:txBody>
      </p:sp>
      <p:sp>
        <p:nvSpPr>
          <p:cNvPr id="2" name="TextBox 1">
            <a:extLst>
              <a:ext uri="{FF2B5EF4-FFF2-40B4-BE49-F238E27FC236}">
                <a16:creationId xmlns:a16="http://schemas.microsoft.com/office/drawing/2014/main" id="{6F9C0A5B-6F69-7CF8-D41E-ACF40DA36FD6}"/>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sp>
        <p:nvSpPr>
          <p:cNvPr id="3" name="TextBox 2">
            <a:extLst>
              <a:ext uri="{FF2B5EF4-FFF2-40B4-BE49-F238E27FC236}">
                <a16:creationId xmlns:a16="http://schemas.microsoft.com/office/drawing/2014/main" id="{D5482CB0-BAE3-D307-EBDD-DC3C99774BED}"/>
              </a:ext>
            </a:extLst>
          </p:cNvPr>
          <p:cNvSpPr txBox="1"/>
          <p:nvPr userDrawn="1"/>
        </p:nvSpPr>
        <p:spPr>
          <a:xfrm>
            <a:off x="246184" y="6508750"/>
            <a:ext cx="8815754" cy="184666"/>
          </a:xfrm>
          <a:prstGeom prst="rect">
            <a:avLst/>
          </a:prstGeom>
          <a:noFill/>
        </p:spPr>
        <p:txBody>
          <a:bodyPr wrap="square" lIns="0" tIns="0" rIns="0" bIns="0" rtlCol="0">
            <a:spAutoFit/>
          </a:bodyPr>
          <a:lstStyle/>
          <a:p>
            <a:r>
              <a:rPr lang="en-US" sz="1200" dirty="0">
                <a:solidFill>
                  <a:schemeClr val="bg1"/>
                </a:solidFill>
              </a:rPr>
              <a:t>DEPARTMENT OF OBSTETRICS &amp; GYNECOLOGY</a:t>
            </a:r>
          </a:p>
        </p:txBody>
      </p:sp>
    </p:spTree>
    <p:extLst>
      <p:ext uri="{BB962C8B-B14F-4D97-AF65-F5344CB8AC3E}">
        <p14:creationId xmlns:p14="http://schemas.microsoft.com/office/powerpoint/2010/main" val="128089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Pointed Photo + Headin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AA77A2F-599A-2854-55CC-A59A59B495E5}"/>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Picture Placeholder 22">
            <a:extLst>
              <a:ext uri="{FF2B5EF4-FFF2-40B4-BE49-F238E27FC236}">
                <a16:creationId xmlns:a16="http://schemas.microsoft.com/office/drawing/2014/main" id="{0B43380B-5892-ECCA-32E0-E5E48885395D}"/>
              </a:ext>
            </a:extLst>
          </p:cNvPr>
          <p:cNvSpPr>
            <a:spLocks noGrp="1"/>
          </p:cNvSpPr>
          <p:nvPr>
            <p:ph type="pic" sz="quarter" idx="10" hasCustomPrompt="1"/>
          </p:nvPr>
        </p:nvSpPr>
        <p:spPr>
          <a:xfrm>
            <a:off x="7164" y="2"/>
            <a:ext cx="12184837" cy="5283532"/>
          </a:xfrm>
          <a:custGeom>
            <a:avLst/>
            <a:gdLst>
              <a:gd name="connsiteX0" fmla="*/ 0 w 12184837"/>
              <a:gd name="connsiteY0" fmla="*/ 0 h 5277531"/>
              <a:gd name="connsiteX1" fmla="*/ 12184837 w 12184837"/>
              <a:gd name="connsiteY1" fmla="*/ 0 h 5277531"/>
              <a:gd name="connsiteX2" fmla="*/ 12184837 w 12184837"/>
              <a:gd name="connsiteY2" fmla="*/ 136571 h 5277531"/>
              <a:gd name="connsiteX3" fmla="*/ 12183370 w 12184837"/>
              <a:gd name="connsiteY3" fmla="*/ 399340 h 5277531"/>
              <a:gd name="connsiteX4" fmla="*/ 6093704 w 12184837"/>
              <a:gd name="connsiteY4" fmla="*/ 5277531 h 5277531"/>
              <a:gd name="connsiteX5" fmla="*/ 6092368 w 12184837"/>
              <a:gd name="connsiteY5" fmla="*/ 5181805 h 5277531"/>
              <a:gd name="connsiteX6" fmla="*/ 6091765 w 12184837"/>
              <a:gd name="connsiteY6" fmla="*/ 5277531 h 5277531"/>
              <a:gd name="connsiteX7" fmla="*/ 269 w 12184837"/>
              <a:gd name="connsiteY7" fmla="*/ 71728 h 5277531"/>
              <a:gd name="connsiteX0" fmla="*/ 0 w 12184837"/>
              <a:gd name="connsiteY0" fmla="*/ 0 h 5283532"/>
              <a:gd name="connsiteX1" fmla="*/ 12184837 w 12184837"/>
              <a:gd name="connsiteY1" fmla="*/ 0 h 5283532"/>
              <a:gd name="connsiteX2" fmla="*/ 12184837 w 12184837"/>
              <a:gd name="connsiteY2" fmla="*/ 136571 h 5283532"/>
              <a:gd name="connsiteX3" fmla="*/ 12183370 w 12184837"/>
              <a:gd name="connsiteY3" fmla="*/ 399340 h 5283532"/>
              <a:gd name="connsiteX4" fmla="*/ 6093704 w 12184837"/>
              <a:gd name="connsiteY4" fmla="*/ 5277531 h 5283532"/>
              <a:gd name="connsiteX5" fmla="*/ 6095543 w 12184837"/>
              <a:gd name="connsiteY5" fmla="*/ 5273880 h 5283532"/>
              <a:gd name="connsiteX6" fmla="*/ 6091765 w 12184837"/>
              <a:gd name="connsiteY6" fmla="*/ 5277531 h 5283532"/>
              <a:gd name="connsiteX7" fmla="*/ 269 w 12184837"/>
              <a:gd name="connsiteY7" fmla="*/ 71728 h 5283532"/>
              <a:gd name="connsiteX8" fmla="*/ 0 w 12184837"/>
              <a:gd name="connsiteY8" fmla="*/ 0 h 528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4837" h="5283532">
                <a:moveTo>
                  <a:pt x="0" y="0"/>
                </a:moveTo>
                <a:lnTo>
                  <a:pt x="12184837" y="0"/>
                </a:lnTo>
                <a:lnTo>
                  <a:pt x="12184837" y="136571"/>
                </a:lnTo>
                <a:lnTo>
                  <a:pt x="12183370" y="399340"/>
                </a:lnTo>
                <a:cubicBezTo>
                  <a:pt x="12158188" y="3660453"/>
                  <a:pt x="11881660" y="3140418"/>
                  <a:pt x="6093704" y="5277531"/>
                </a:cubicBezTo>
                <a:lnTo>
                  <a:pt x="6095543" y="5273880"/>
                </a:lnTo>
                <a:cubicBezTo>
                  <a:pt x="6095342" y="5305789"/>
                  <a:pt x="6091966" y="5245622"/>
                  <a:pt x="6091765" y="5277531"/>
                </a:cubicBezTo>
                <a:cubicBezTo>
                  <a:pt x="117101" y="3071479"/>
                  <a:pt x="15175" y="3696769"/>
                  <a:pt x="269" y="71728"/>
                </a:cubicBezTo>
                <a:cubicBezTo>
                  <a:pt x="179" y="47819"/>
                  <a:pt x="90" y="23909"/>
                  <a:pt x="0" y="0"/>
                </a:cubicBezTo>
                <a:close/>
              </a:path>
            </a:pathLst>
          </a:custGeom>
          <a:solidFill>
            <a:schemeClr val="bg1"/>
          </a:solidFill>
        </p:spPr>
        <p:txBody>
          <a:bodyPr wrap="square" tIns="1463040" anchor="t" anchorCtr="1">
            <a:noAutofit/>
          </a:bodyPr>
          <a:lstStyle>
            <a:lvl1pPr marL="0" indent="0" algn="ctr">
              <a:buNone/>
              <a:defRPr/>
            </a:lvl1pPr>
          </a:lstStyle>
          <a:p>
            <a:r>
              <a:rPr lang="en-US" dirty="0"/>
              <a:t>Click the icon </a:t>
            </a:r>
            <a:br>
              <a:rPr lang="en-US" dirty="0"/>
            </a:br>
            <a:r>
              <a:rPr lang="en-US" dirty="0"/>
              <a:t>to insert a photo</a:t>
            </a:r>
          </a:p>
        </p:txBody>
      </p:sp>
      <p:sp>
        <p:nvSpPr>
          <p:cNvPr id="25" name="Title 1">
            <a:extLst>
              <a:ext uri="{FF2B5EF4-FFF2-40B4-BE49-F238E27FC236}">
                <a16:creationId xmlns:a16="http://schemas.microsoft.com/office/drawing/2014/main" id="{75AEE086-71CE-4942-F323-3649086AC4E9}"/>
              </a:ext>
            </a:extLst>
          </p:cNvPr>
          <p:cNvSpPr>
            <a:spLocks noGrp="1"/>
          </p:cNvSpPr>
          <p:nvPr>
            <p:ph type="ctrTitle"/>
          </p:nvPr>
        </p:nvSpPr>
        <p:spPr>
          <a:xfrm>
            <a:off x="0" y="5298006"/>
            <a:ext cx="12192000" cy="988483"/>
          </a:xfrm>
        </p:spPr>
        <p:txBody>
          <a:bodyPr lIns="0" tIns="0" rIns="0" bIns="0"/>
          <a:lstStyle>
            <a:lvl1pPr algn="ctr">
              <a:defRPr sz="3800">
                <a:solidFill>
                  <a:schemeClr val="bg1"/>
                </a:solidFill>
              </a:defRPr>
            </a:lvl1pPr>
          </a:lstStyle>
          <a:p>
            <a:r>
              <a:rPr lang="en-US" dirty="0"/>
              <a:t>Click to edit Master title style</a:t>
            </a:r>
          </a:p>
        </p:txBody>
      </p:sp>
      <p:sp>
        <p:nvSpPr>
          <p:cNvPr id="2" name="TextBox 1">
            <a:extLst>
              <a:ext uri="{FF2B5EF4-FFF2-40B4-BE49-F238E27FC236}">
                <a16:creationId xmlns:a16="http://schemas.microsoft.com/office/drawing/2014/main" id="{323671FC-D97C-9886-0E70-8C4C8E0900BF}"/>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sp>
        <p:nvSpPr>
          <p:cNvPr id="3" name="TextBox 2">
            <a:extLst>
              <a:ext uri="{FF2B5EF4-FFF2-40B4-BE49-F238E27FC236}">
                <a16:creationId xmlns:a16="http://schemas.microsoft.com/office/drawing/2014/main" id="{06EFB65C-C948-B851-640A-C04CF3474B94}"/>
              </a:ext>
            </a:extLst>
          </p:cNvPr>
          <p:cNvSpPr txBox="1"/>
          <p:nvPr userDrawn="1"/>
        </p:nvSpPr>
        <p:spPr>
          <a:xfrm>
            <a:off x="246184" y="6508750"/>
            <a:ext cx="8815754" cy="184666"/>
          </a:xfrm>
          <a:prstGeom prst="rect">
            <a:avLst/>
          </a:prstGeom>
          <a:noFill/>
        </p:spPr>
        <p:txBody>
          <a:bodyPr wrap="square" lIns="0" tIns="0" rIns="0" bIns="0" rtlCol="0">
            <a:spAutoFit/>
          </a:bodyPr>
          <a:lstStyle/>
          <a:p>
            <a:r>
              <a:rPr lang="en-US" sz="1200" dirty="0">
                <a:solidFill>
                  <a:schemeClr val="bg1"/>
                </a:solidFill>
              </a:rPr>
              <a:t>DEPARTMENT OF OBSTETRICS &amp; GYNECOLOGY</a:t>
            </a:r>
          </a:p>
        </p:txBody>
      </p:sp>
    </p:spTree>
    <p:extLst>
      <p:ext uri="{BB962C8B-B14F-4D97-AF65-F5344CB8AC3E}">
        <p14:creationId xmlns:p14="http://schemas.microsoft.com/office/powerpoint/2010/main" val="1393729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hree Photos + Arc">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9296EDF2-92FD-64DF-5569-DB6F9D4F1DA6}"/>
              </a:ext>
            </a:extLst>
          </p:cNvPr>
          <p:cNvSpPr/>
          <p:nvPr userDrawn="1"/>
        </p:nvSpPr>
        <p:spPr>
          <a:xfrm>
            <a:off x="-1" y="2885978"/>
            <a:ext cx="12197408" cy="3999292"/>
          </a:xfrm>
          <a:custGeom>
            <a:avLst/>
            <a:gdLst>
              <a:gd name="connsiteX0" fmla="*/ 12197408 w 12197408"/>
              <a:gd name="connsiteY0" fmla="*/ 0 h 3999292"/>
              <a:gd name="connsiteX1" fmla="*/ 12197408 w 12197408"/>
              <a:gd name="connsiteY1" fmla="*/ 2085958 h 3999292"/>
              <a:gd name="connsiteX2" fmla="*/ 12190276 w 12197408"/>
              <a:gd name="connsiteY2" fmla="*/ 2085958 h 3999292"/>
              <a:gd name="connsiteX3" fmla="*/ 12190276 w 12197408"/>
              <a:gd name="connsiteY3" fmla="*/ 3999292 h 3999292"/>
              <a:gd name="connsiteX4" fmla="*/ 0 w 12197408"/>
              <a:gd name="connsiteY4" fmla="*/ 3999292 h 3999292"/>
              <a:gd name="connsiteX5" fmla="*/ 0 w 12197408"/>
              <a:gd name="connsiteY5" fmla="*/ 2013 h 3999292"/>
              <a:gd name="connsiteX6" fmla="*/ 435878 w 12197408"/>
              <a:gd name="connsiteY6" fmla="*/ 91514 h 3999292"/>
              <a:gd name="connsiteX7" fmla="*/ 4157869 w 12197408"/>
              <a:gd name="connsiteY7" fmla="*/ 612448 h 3999292"/>
              <a:gd name="connsiteX8" fmla="*/ 4481590 w 12197408"/>
              <a:gd name="connsiteY8" fmla="*/ 632177 h 3999292"/>
              <a:gd name="connsiteX9" fmla="*/ 7611457 w 12197408"/>
              <a:gd name="connsiteY9" fmla="*/ 632177 h 3999292"/>
              <a:gd name="connsiteX10" fmla="*/ 8161093 w 12197408"/>
              <a:gd name="connsiteY10" fmla="*/ 593198 h 3999292"/>
              <a:gd name="connsiteX11" fmla="*/ 11447210 w 12197408"/>
              <a:gd name="connsiteY11" fmla="*/ 142990 h 399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7408" h="3999292">
                <a:moveTo>
                  <a:pt x="12197408" y="0"/>
                </a:moveTo>
                <a:lnTo>
                  <a:pt x="12197408" y="2085958"/>
                </a:lnTo>
                <a:lnTo>
                  <a:pt x="12190276" y="2085958"/>
                </a:lnTo>
                <a:lnTo>
                  <a:pt x="12190276" y="3999292"/>
                </a:lnTo>
                <a:lnTo>
                  <a:pt x="0" y="3999292"/>
                </a:lnTo>
                <a:lnTo>
                  <a:pt x="0" y="2013"/>
                </a:lnTo>
                <a:lnTo>
                  <a:pt x="435878" y="91514"/>
                </a:lnTo>
                <a:cubicBezTo>
                  <a:pt x="1770030" y="357228"/>
                  <a:pt x="2994781" y="526005"/>
                  <a:pt x="4157869" y="612448"/>
                </a:cubicBezTo>
                <a:lnTo>
                  <a:pt x="4481590" y="632177"/>
                </a:lnTo>
                <a:lnTo>
                  <a:pt x="7611457" y="632177"/>
                </a:lnTo>
                <a:lnTo>
                  <a:pt x="8161093" y="593198"/>
                </a:lnTo>
                <a:cubicBezTo>
                  <a:pt x="9244931" y="503070"/>
                  <a:pt x="10324391" y="348133"/>
                  <a:pt x="11447210" y="14299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pic>
        <p:nvPicPr>
          <p:cNvPr id="4" name="Picture 3" descr="A black and white logo&#10;&#10;Description automatically generated">
            <a:extLst>
              <a:ext uri="{FF2B5EF4-FFF2-40B4-BE49-F238E27FC236}">
                <a16:creationId xmlns:a16="http://schemas.microsoft.com/office/drawing/2014/main" id="{D2725159-8E8A-FDC3-F839-729AF25B2B4B}"/>
              </a:ext>
            </a:extLst>
          </p:cNvPr>
          <p:cNvPicPr>
            <a:picLocks noChangeAspect="1"/>
          </p:cNvPicPr>
          <p:nvPr userDrawn="1"/>
        </p:nvPicPr>
        <p:blipFill>
          <a:blip r:embed="rId2"/>
          <a:stretch>
            <a:fillRect/>
          </a:stretch>
        </p:blipFill>
        <p:spPr>
          <a:xfrm>
            <a:off x="10790682" y="435614"/>
            <a:ext cx="860326" cy="979365"/>
          </a:xfrm>
          <a:prstGeom prst="rect">
            <a:avLst/>
          </a:prstGeom>
        </p:spPr>
      </p:pic>
      <p:sp>
        <p:nvSpPr>
          <p:cNvPr id="9" name="Picture Placeholder 8">
            <a:extLst>
              <a:ext uri="{FF2B5EF4-FFF2-40B4-BE49-F238E27FC236}">
                <a16:creationId xmlns:a16="http://schemas.microsoft.com/office/drawing/2014/main" id="{D9A80F10-9300-E030-5529-6631F9BD9CD3}"/>
              </a:ext>
            </a:extLst>
          </p:cNvPr>
          <p:cNvSpPr>
            <a:spLocks noGrp="1"/>
          </p:cNvSpPr>
          <p:nvPr>
            <p:ph type="pic" sz="quarter" idx="10" hasCustomPrompt="1"/>
          </p:nvPr>
        </p:nvSpPr>
        <p:spPr>
          <a:xfrm>
            <a:off x="794382" y="1777445"/>
            <a:ext cx="3382326" cy="3367115"/>
          </a:xfrm>
          <a:prstGeom prst="ellipse">
            <a:avLst/>
          </a:prstGeom>
          <a:solidFill>
            <a:schemeClr val="bg1"/>
          </a:solidFill>
        </p:spPr>
        <p:txBody>
          <a:bodyPr>
            <a:normAutofit/>
          </a:bodyPr>
          <a:lstStyle>
            <a:lvl1pPr marL="0" indent="0" algn="ctr">
              <a:buNone/>
              <a:defRPr sz="2400"/>
            </a:lvl1pPr>
          </a:lstStyle>
          <a:p>
            <a:r>
              <a:rPr lang="en-US" dirty="0"/>
              <a:t>Click the icon </a:t>
            </a:r>
            <a:br>
              <a:rPr lang="en-US" dirty="0"/>
            </a:br>
            <a:r>
              <a:rPr lang="en-US" dirty="0"/>
              <a:t>to insert a photo</a:t>
            </a:r>
          </a:p>
        </p:txBody>
      </p:sp>
      <p:sp>
        <p:nvSpPr>
          <p:cNvPr id="10" name="Picture Placeholder 8">
            <a:extLst>
              <a:ext uri="{FF2B5EF4-FFF2-40B4-BE49-F238E27FC236}">
                <a16:creationId xmlns:a16="http://schemas.microsoft.com/office/drawing/2014/main" id="{CF6E1F39-24E5-3E5C-61AD-BCB9B61ACAD9}"/>
              </a:ext>
            </a:extLst>
          </p:cNvPr>
          <p:cNvSpPr>
            <a:spLocks noGrp="1"/>
          </p:cNvSpPr>
          <p:nvPr>
            <p:ph type="pic" sz="quarter" idx="11" hasCustomPrompt="1"/>
          </p:nvPr>
        </p:nvSpPr>
        <p:spPr>
          <a:xfrm>
            <a:off x="4349593" y="1777445"/>
            <a:ext cx="3382326" cy="3367115"/>
          </a:xfrm>
          <a:prstGeom prst="ellipse">
            <a:avLst/>
          </a:prstGeom>
          <a:solidFill>
            <a:schemeClr val="bg1"/>
          </a:solidFill>
        </p:spPr>
        <p:txBody>
          <a:bodyPr>
            <a:normAutofit/>
          </a:bodyPr>
          <a:lstStyle>
            <a:lvl1pPr marL="0" indent="0" algn="ctr">
              <a:buNone/>
              <a:defRPr sz="2400"/>
            </a:lvl1pPr>
          </a:lstStyle>
          <a:p>
            <a:r>
              <a:rPr lang="en-US" dirty="0"/>
              <a:t>Click the icon </a:t>
            </a:r>
            <a:br>
              <a:rPr lang="en-US" dirty="0"/>
            </a:br>
            <a:r>
              <a:rPr lang="en-US" dirty="0"/>
              <a:t>to insert a photo</a:t>
            </a:r>
          </a:p>
        </p:txBody>
      </p:sp>
      <p:sp>
        <p:nvSpPr>
          <p:cNvPr id="11" name="Picture Placeholder 8">
            <a:extLst>
              <a:ext uri="{FF2B5EF4-FFF2-40B4-BE49-F238E27FC236}">
                <a16:creationId xmlns:a16="http://schemas.microsoft.com/office/drawing/2014/main" id="{03779FD2-844F-363B-4C95-9E41938AE55D}"/>
              </a:ext>
            </a:extLst>
          </p:cNvPr>
          <p:cNvSpPr>
            <a:spLocks noGrp="1"/>
          </p:cNvSpPr>
          <p:nvPr>
            <p:ph type="pic" sz="quarter" idx="12" hasCustomPrompt="1"/>
          </p:nvPr>
        </p:nvSpPr>
        <p:spPr>
          <a:xfrm>
            <a:off x="7904804" y="1777445"/>
            <a:ext cx="3382326" cy="3367115"/>
          </a:xfrm>
          <a:prstGeom prst="ellipse">
            <a:avLst/>
          </a:prstGeom>
          <a:solidFill>
            <a:schemeClr val="bg1"/>
          </a:solidFill>
        </p:spPr>
        <p:txBody>
          <a:bodyPr>
            <a:normAutofit/>
          </a:bodyPr>
          <a:lstStyle>
            <a:lvl1pPr marL="0" indent="0" algn="ctr">
              <a:buNone/>
              <a:defRPr sz="2400"/>
            </a:lvl1pPr>
          </a:lstStyle>
          <a:p>
            <a:r>
              <a:rPr lang="en-US" dirty="0"/>
              <a:t>Click the icon </a:t>
            </a:r>
            <a:br>
              <a:rPr lang="en-US" dirty="0"/>
            </a:br>
            <a:r>
              <a:rPr lang="en-US" dirty="0"/>
              <a:t>to insert a photo</a:t>
            </a:r>
          </a:p>
        </p:txBody>
      </p:sp>
      <p:sp>
        <p:nvSpPr>
          <p:cNvPr id="12" name="Text Placeholder 2">
            <a:extLst>
              <a:ext uri="{FF2B5EF4-FFF2-40B4-BE49-F238E27FC236}">
                <a16:creationId xmlns:a16="http://schemas.microsoft.com/office/drawing/2014/main" id="{3C5AE8C3-4D41-A77B-83BF-22995DBA670A}"/>
              </a:ext>
            </a:extLst>
          </p:cNvPr>
          <p:cNvSpPr>
            <a:spLocks noGrp="1"/>
          </p:cNvSpPr>
          <p:nvPr>
            <p:ph type="body" idx="1"/>
          </p:nvPr>
        </p:nvSpPr>
        <p:spPr>
          <a:xfrm>
            <a:off x="1153711" y="5258864"/>
            <a:ext cx="2663667" cy="865896"/>
          </a:xfrm>
        </p:spPr>
        <p:txBody>
          <a:bodyPr anchor="ctr" anchorCtr="0">
            <a:normAutofit/>
          </a:bodyP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2">
            <a:extLst>
              <a:ext uri="{FF2B5EF4-FFF2-40B4-BE49-F238E27FC236}">
                <a16:creationId xmlns:a16="http://schemas.microsoft.com/office/drawing/2014/main" id="{A44899F4-B86B-BFF3-3BAA-84653985022E}"/>
              </a:ext>
            </a:extLst>
          </p:cNvPr>
          <p:cNvSpPr>
            <a:spLocks noGrp="1"/>
          </p:cNvSpPr>
          <p:nvPr>
            <p:ph type="body" idx="13"/>
          </p:nvPr>
        </p:nvSpPr>
        <p:spPr>
          <a:xfrm>
            <a:off x="4739879" y="5258864"/>
            <a:ext cx="2663667" cy="865896"/>
          </a:xfrm>
        </p:spPr>
        <p:txBody>
          <a:bodyPr anchor="ctr" anchorCtr="0">
            <a:normAutofit/>
          </a:bodyP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a:extLst>
              <a:ext uri="{FF2B5EF4-FFF2-40B4-BE49-F238E27FC236}">
                <a16:creationId xmlns:a16="http://schemas.microsoft.com/office/drawing/2014/main" id="{156EC080-D1A3-F0A9-D52E-C9C00984D492}"/>
              </a:ext>
            </a:extLst>
          </p:cNvPr>
          <p:cNvSpPr>
            <a:spLocks noGrp="1"/>
          </p:cNvSpPr>
          <p:nvPr>
            <p:ph type="body" idx="14"/>
          </p:nvPr>
        </p:nvSpPr>
        <p:spPr>
          <a:xfrm>
            <a:off x="8326047" y="5258864"/>
            <a:ext cx="2663667" cy="865896"/>
          </a:xfrm>
        </p:spPr>
        <p:txBody>
          <a:bodyPr anchor="ctr" anchorCtr="0">
            <a:normAutofit/>
          </a:bodyP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TextBox 2">
            <a:extLst>
              <a:ext uri="{FF2B5EF4-FFF2-40B4-BE49-F238E27FC236}">
                <a16:creationId xmlns:a16="http://schemas.microsoft.com/office/drawing/2014/main" id="{B8E54F58-FAA6-C8A3-3172-19469A680C79}"/>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sp>
        <p:nvSpPr>
          <p:cNvPr id="6" name="TextBox 5">
            <a:extLst>
              <a:ext uri="{FF2B5EF4-FFF2-40B4-BE49-F238E27FC236}">
                <a16:creationId xmlns:a16="http://schemas.microsoft.com/office/drawing/2014/main" id="{20F72018-770B-37B1-B52E-AE2F0F65473A}"/>
              </a:ext>
            </a:extLst>
          </p:cNvPr>
          <p:cNvSpPr txBox="1"/>
          <p:nvPr userDrawn="1"/>
        </p:nvSpPr>
        <p:spPr>
          <a:xfrm>
            <a:off x="246184" y="6508750"/>
            <a:ext cx="8815754" cy="184666"/>
          </a:xfrm>
          <a:prstGeom prst="rect">
            <a:avLst/>
          </a:prstGeom>
          <a:noFill/>
        </p:spPr>
        <p:txBody>
          <a:bodyPr wrap="square" lIns="0" tIns="0" rIns="0" bIns="0" rtlCol="0">
            <a:spAutoFit/>
          </a:bodyPr>
          <a:lstStyle/>
          <a:p>
            <a:r>
              <a:rPr lang="en-US" sz="1200" dirty="0">
                <a:solidFill>
                  <a:schemeClr val="bg1"/>
                </a:solidFill>
              </a:rPr>
              <a:t>DEPARTMENT OF OBSTETRICS &amp; GYNECOLOGY</a:t>
            </a:r>
          </a:p>
        </p:txBody>
      </p:sp>
    </p:spTree>
    <p:extLst>
      <p:ext uri="{BB962C8B-B14F-4D97-AF65-F5344CB8AC3E}">
        <p14:creationId xmlns:p14="http://schemas.microsoft.com/office/powerpoint/2010/main" val="4149075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Large Photo + Arc">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E035CA90-FFDE-2956-D09C-9E882FCD59E9}"/>
              </a:ext>
            </a:extLst>
          </p:cNvPr>
          <p:cNvSpPr/>
          <p:nvPr userDrawn="1"/>
        </p:nvSpPr>
        <p:spPr>
          <a:xfrm>
            <a:off x="-1" y="1707513"/>
            <a:ext cx="12197408" cy="5187986"/>
          </a:xfrm>
          <a:custGeom>
            <a:avLst/>
            <a:gdLst>
              <a:gd name="connsiteX0" fmla="*/ 12197408 w 12197408"/>
              <a:gd name="connsiteY0" fmla="*/ 0 h 5187986"/>
              <a:gd name="connsiteX1" fmla="*/ 12197408 w 12197408"/>
              <a:gd name="connsiteY1" fmla="*/ 1188694 h 5187986"/>
              <a:gd name="connsiteX2" fmla="*/ 12197408 w 12197408"/>
              <a:gd name="connsiteY2" fmla="*/ 2085958 h 5187986"/>
              <a:gd name="connsiteX3" fmla="*/ 12197408 w 12197408"/>
              <a:gd name="connsiteY3" fmla="*/ 3274652 h 5187986"/>
              <a:gd name="connsiteX4" fmla="*/ 12190276 w 12197408"/>
              <a:gd name="connsiteY4" fmla="*/ 3274652 h 5187986"/>
              <a:gd name="connsiteX5" fmla="*/ 12190276 w 12197408"/>
              <a:gd name="connsiteY5" fmla="*/ 3999292 h 5187986"/>
              <a:gd name="connsiteX6" fmla="*/ 12190276 w 12197408"/>
              <a:gd name="connsiteY6" fmla="*/ 5187986 h 5187986"/>
              <a:gd name="connsiteX7" fmla="*/ 0 w 12197408"/>
              <a:gd name="connsiteY7" fmla="*/ 5187986 h 5187986"/>
              <a:gd name="connsiteX8" fmla="*/ 0 w 12197408"/>
              <a:gd name="connsiteY8" fmla="*/ 2013 h 5187986"/>
              <a:gd name="connsiteX9" fmla="*/ 435878 w 12197408"/>
              <a:gd name="connsiteY9" fmla="*/ 91514 h 5187986"/>
              <a:gd name="connsiteX10" fmla="*/ 4157869 w 12197408"/>
              <a:gd name="connsiteY10" fmla="*/ 612448 h 5187986"/>
              <a:gd name="connsiteX11" fmla="*/ 4481590 w 12197408"/>
              <a:gd name="connsiteY11" fmla="*/ 632177 h 5187986"/>
              <a:gd name="connsiteX12" fmla="*/ 7611457 w 12197408"/>
              <a:gd name="connsiteY12" fmla="*/ 632177 h 5187986"/>
              <a:gd name="connsiteX13" fmla="*/ 8161093 w 12197408"/>
              <a:gd name="connsiteY13" fmla="*/ 593198 h 5187986"/>
              <a:gd name="connsiteX14" fmla="*/ 11447210 w 12197408"/>
              <a:gd name="connsiteY14" fmla="*/ 142990 h 518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7408" h="5187986">
                <a:moveTo>
                  <a:pt x="12197408" y="0"/>
                </a:moveTo>
                <a:lnTo>
                  <a:pt x="12197408" y="1188694"/>
                </a:lnTo>
                <a:lnTo>
                  <a:pt x="12197408" y="2085958"/>
                </a:lnTo>
                <a:lnTo>
                  <a:pt x="12197408" y="3274652"/>
                </a:lnTo>
                <a:lnTo>
                  <a:pt x="12190276" y="3274652"/>
                </a:lnTo>
                <a:lnTo>
                  <a:pt x="12190276" y="3999292"/>
                </a:lnTo>
                <a:lnTo>
                  <a:pt x="12190276" y="5187986"/>
                </a:lnTo>
                <a:lnTo>
                  <a:pt x="0" y="5187986"/>
                </a:lnTo>
                <a:lnTo>
                  <a:pt x="0" y="2013"/>
                </a:lnTo>
                <a:lnTo>
                  <a:pt x="435878" y="91514"/>
                </a:lnTo>
                <a:cubicBezTo>
                  <a:pt x="1770030" y="357228"/>
                  <a:pt x="2994781" y="526005"/>
                  <a:pt x="4157869" y="612448"/>
                </a:cubicBezTo>
                <a:lnTo>
                  <a:pt x="4481590" y="632177"/>
                </a:lnTo>
                <a:lnTo>
                  <a:pt x="7611457" y="632177"/>
                </a:lnTo>
                <a:lnTo>
                  <a:pt x="8161093" y="593198"/>
                </a:lnTo>
                <a:cubicBezTo>
                  <a:pt x="9244931" y="503070"/>
                  <a:pt x="10324391" y="348133"/>
                  <a:pt x="11447210" y="14299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sp>
        <p:nvSpPr>
          <p:cNvPr id="2" name="Title 1"/>
          <p:cNvSpPr>
            <a:spLocks noGrp="1"/>
          </p:cNvSpPr>
          <p:nvPr>
            <p:ph type="title"/>
          </p:nvPr>
        </p:nvSpPr>
        <p:spPr>
          <a:xfrm>
            <a:off x="7212388" y="3323613"/>
            <a:ext cx="4438620" cy="2164673"/>
          </a:xfrm>
        </p:spPr>
        <p:txBody>
          <a:bodyPr/>
          <a:lstStyle>
            <a:lvl1pPr>
              <a:defRPr>
                <a:solidFill>
                  <a:schemeClr val="bg1"/>
                </a:solidFill>
              </a:defRPr>
            </a:lvl1pPr>
          </a:lstStyle>
          <a:p>
            <a:r>
              <a:rPr lang="en-US" dirty="0"/>
              <a:t>Click to edit Master title style</a:t>
            </a:r>
          </a:p>
        </p:txBody>
      </p:sp>
      <p:pic>
        <p:nvPicPr>
          <p:cNvPr id="4" name="Picture 3" descr="A black and white logo&#10;&#10;Description automatically generated">
            <a:extLst>
              <a:ext uri="{FF2B5EF4-FFF2-40B4-BE49-F238E27FC236}">
                <a16:creationId xmlns:a16="http://schemas.microsoft.com/office/drawing/2014/main" id="{D2725159-8E8A-FDC3-F839-729AF25B2B4B}"/>
              </a:ext>
            </a:extLst>
          </p:cNvPr>
          <p:cNvPicPr>
            <a:picLocks noChangeAspect="1"/>
          </p:cNvPicPr>
          <p:nvPr userDrawn="1"/>
        </p:nvPicPr>
        <p:blipFill>
          <a:blip r:embed="rId2"/>
          <a:stretch>
            <a:fillRect/>
          </a:stretch>
        </p:blipFill>
        <p:spPr>
          <a:xfrm>
            <a:off x="10790682" y="435614"/>
            <a:ext cx="860326" cy="979365"/>
          </a:xfrm>
          <a:prstGeom prst="rect">
            <a:avLst/>
          </a:prstGeom>
        </p:spPr>
      </p:pic>
      <p:sp>
        <p:nvSpPr>
          <p:cNvPr id="9" name="Picture Placeholder 8">
            <a:extLst>
              <a:ext uri="{FF2B5EF4-FFF2-40B4-BE49-F238E27FC236}">
                <a16:creationId xmlns:a16="http://schemas.microsoft.com/office/drawing/2014/main" id="{D9A80F10-9300-E030-5529-6631F9BD9CD3}"/>
              </a:ext>
            </a:extLst>
          </p:cNvPr>
          <p:cNvSpPr>
            <a:spLocks noGrp="1"/>
          </p:cNvSpPr>
          <p:nvPr>
            <p:ph type="pic" sz="quarter" idx="10" hasCustomPrompt="1"/>
          </p:nvPr>
        </p:nvSpPr>
        <p:spPr>
          <a:xfrm>
            <a:off x="794382" y="226283"/>
            <a:ext cx="6222644" cy="6194660"/>
          </a:xfrm>
          <a:prstGeom prst="ellipse">
            <a:avLst/>
          </a:prstGeom>
          <a:solidFill>
            <a:schemeClr val="bg1"/>
          </a:solidFill>
        </p:spPr>
        <p:txBody>
          <a:bodyPr tIns="914400">
            <a:normAutofit/>
          </a:bodyPr>
          <a:lstStyle>
            <a:lvl1pPr marL="0" indent="0" algn="ctr">
              <a:buNone/>
              <a:defRPr sz="2400"/>
            </a:lvl1pPr>
          </a:lstStyle>
          <a:p>
            <a:r>
              <a:rPr lang="en-US" dirty="0"/>
              <a:t>Click the icon</a:t>
            </a:r>
            <a:br>
              <a:rPr lang="en-US" dirty="0"/>
            </a:br>
            <a:r>
              <a:rPr lang="en-US" dirty="0"/>
              <a:t> to insert a photo</a:t>
            </a:r>
          </a:p>
        </p:txBody>
      </p:sp>
      <p:sp>
        <p:nvSpPr>
          <p:cNvPr id="3" name="TextBox 2">
            <a:extLst>
              <a:ext uri="{FF2B5EF4-FFF2-40B4-BE49-F238E27FC236}">
                <a16:creationId xmlns:a16="http://schemas.microsoft.com/office/drawing/2014/main" id="{2A09DAC1-528F-B86B-816D-72E2A827EABD}"/>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sp>
        <p:nvSpPr>
          <p:cNvPr id="5" name="TextBox 4">
            <a:extLst>
              <a:ext uri="{FF2B5EF4-FFF2-40B4-BE49-F238E27FC236}">
                <a16:creationId xmlns:a16="http://schemas.microsoft.com/office/drawing/2014/main" id="{FB0445E7-852B-D780-352E-8F2D842EF271}"/>
              </a:ext>
            </a:extLst>
          </p:cNvPr>
          <p:cNvSpPr txBox="1"/>
          <p:nvPr userDrawn="1"/>
        </p:nvSpPr>
        <p:spPr>
          <a:xfrm>
            <a:off x="246184" y="6508750"/>
            <a:ext cx="8815754" cy="184666"/>
          </a:xfrm>
          <a:prstGeom prst="rect">
            <a:avLst/>
          </a:prstGeom>
          <a:noFill/>
        </p:spPr>
        <p:txBody>
          <a:bodyPr wrap="square" lIns="0" tIns="0" rIns="0" bIns="0" rtlCol="0">
            <a:spAutoFit/>
          </a:bodyPr>
          <a:lstStyle/>
          <a:p>
            <a:r>
              <a:rPr lang="en-US" sz="1200" dirty="0">
                <a:solidFill>
                  <a:schemeClr val="bg1"/>
                </a:solidFill>
              </a:rPr>
              <a:t>DEPARTMENT OF OBSTETRICS &amp; GYNECOLOGY</a:t>
            </a:r>
          </a:p>
        </p:txBody>
      </p:sp>
    </p:spTree>
    <p:extLst>
      <p:ext uri="{BB962C8B-B14F-4D97-AF65-F5344CB8AC3E}">
        <p14:creationId xmlns:p14="http://schemas.microsoft.com/office/powerpoint/2010/main" val="427705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Blocks + Arc">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188AE95-34F7-7A68-3EFD-DF578FD79281}"/>
              </a:ext>
            </a:extLst>
          </p:cNvPr>
          <p:cNvSpPr/>
          <p:nvPr userDrawn="1"/>
        </p:nvSpPr>
        <p:spPr>
          <a:xfrm>
            <a:off x="1" y="2885978"/>
            <a:ext cx="12197406" cy="3999292"/>
          </a:xfrm>
          <a:custGeom>
            <a:avLst/>
            <a:gdLst>
              <a:gd name="connsiteX0" fmla="*/ 12197406 w 12197406"/>
              <a:gd name="connsiteY0" fmla="*/ 0 h 3999292"/>
              <a:gd name="connsiteX1" fmla="*/ 12197406 w 12197406"/>
              <a:gd name="connsiteY1" fmla="*/ 2085958 h 3999292"/>
              <a:gd name="connsiteX2" fmla="*/ 12190274 w 12197406"/>
              <a:gd name="connsiteY2" fmla="*/ 2085958 h 3999292"/>
              <a:gd name="connsiteX3" fmla="*/ 12190274 w 12197406"/>
              <a:gd name="connsiteY3" fmla="*/ 3999292 h 3999292"/>
              <a:gd name="connsiteX4" fmla="*/ 0 w 12197406"/>
              <a:gd name="connsiteY4" fmla="*/ 3999292 h 3999292"/>
              <a:gd name="connsiteX5" fmla="*/ 0 w 12197406"/>
              <a:gd name="connsiteY5" fmla="*/ 2013 h 3999292"/>
              <a:gd name="connsiteX6" fmla="*/ 435876 w 12197406"/>
              <a:gd name="connsiteY6" fmla="*/ 91514 h 3999292"/>
              <a:gd name="connsiteX7" fmla="*/ 4157867 w 12197406"/>
              <a:gd name="connsiteY7" fmla="*/ 612448 h 3999292"/>
              <a:gd name="connsiteX8" fmla="*/ 4481588 w 12197406"/>
              <a:gd name="connsiteY8" fmla="*/ 632177 h 3999292"/>
              <a:gd name="connsiteX9" fmla="*/ 7611455 w 12197406"/>
              <a:gd name="connsiteY9" fmla="*/ 632177 h 3999292"/>
              <a:gd name="connsiteX10" fmla="*/ 8161091 w 12197406"/>
              <a:gd name="connsiteY10" fmla="*/ 593198 h 3999292"/>
              <a:gd name="connsiteX11" fmla="*/ 11447208 w 12197406"/>
              <a:gd name="connsiteY11" fmla="*/ 142990 h 399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7406" h="3999292">
                <a:moveTo>
                  <a:pt x="12197406" y="0"/>
                </a:moveTo>
                <a:lnTo>
                  <a:pt x="12197406" y="2085958"/>
                </a:lnTo>
                <a:lnTo>
                  <a:pt x="12190274" y="2085958"/>
                </a:lnTo>
                <a:lnTo>
                  <a:pt x="12190274" y="3999292"/>
                </a:lnTo>
                <a:lnTo>
                  <a:pt x="0" y="3999292"/>
                </a:lnTo>
                <a:lnTo>
                  <a:pt x="0" y="2013"/>
                </a:lnTo>
                <a:lnTo>
                  <a:pt x="435876" y="91514"/>
                </a:lnTo>
                <a:cubicBezTo>
                  <a:pt x="1770028" y="357228"/>
                  <a:pt x="2994779" y="526005"/>
                  <a:pt x="4157867" y="612448"/>
                </a:cubicBezTo>
                <a:lnTo>
                  <a:pt x="4481588" y="632177"/>
                </a:lnTo>
                <a:lnTo>
                  <a:pt x="7611455" y="632177"/>
                </a:lnTo>
                <a:lnTo>
                  <a:pt x="8161091" y="593198"/>
                </a:lnTo>
                <a:cubicBezTo>
                  <a:pt x="9244929" y="503070"/>
                  <a:pt x="10324389" y="348133"/>
                  <a:pt x="11447208" y="14299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pic>
        <p:nvPicPr>
          <p:cNvPr id="4" name="Picture 3" descr="A black and white logo&#10;&#10;Description automatically generated">
            <a:extLst>
              <a:ext uri="{FF2B5EF4-FFF2-40B4-BE49-F238E27FC236}">
                <a16:creationId xmlns:a16="http://schemas.microsoft.com/office/drawing/2014/main" id="{D2725159-8E8A-FDC3-F839-729AF25B2B4B}"/>
              </a:ext>
            </a:extLst>
          </p:cNvPr>
          <p:cNvPicPr>
            <a:picLocks noChangeAspect="1"/>
          </p:cNvPicPr>
          <p:nvPr userDrawn="1"/>
        </p:nvPicPr>
        <p:blipFill>
          <a:blip r:embed="rId2"/>
          <a:stretch>
            <a:fillRect/>
          </a:stretch>
        </p:blipFill>
        <p:spPr>
          <a:xfrm>
            <a:off x="10790682" y="435614"/>
            <a:ext cx="860326" cy="979365"/>
          </a:xfrm>
          <a:prstGeom prst="rect">
            <a:avLst/>
          </a:prstGeom>
        </p:spPr>
      </p:pic>
      <p:sp>
        <p:nvSpPr>
          <p:cNvPr id="7" name="Rectangle 6">
            <a:extLst>
              <a:ext uri="{FF2B5EF4-FFF2-40B4-BE49-F238E27FC236}">
                <a16:creationId xmlns:a16="http://schemas.microsoft.com/office/drawing/2014/main" id="{95FEE115-4745-5EC4-2FCA-B0A97EB15A1D}"/>
              </a:ext>
            </a:extLst>
          </p:cNvPr>
          <p:cNvSpPr/>
          <p:nvPr userDrawn="1"/>
        </p:nvSpPr>
        <p:spPr>
          <a:xfrm>
            <a:off x="540992" y="435612"/>
            <a:ext cx="3126547" cy="598506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B6D6CD-78AC-154C-D901-8A6A011CADD0}"/>
              </a:ext>
            </a:extLst>
          </p:cNvPr>
          <p:cNvSpPr/>
          <p:nvPr userDrawn="1"/>
        </p:nvSpPr>
        <p:spPr>
          <a:xfrm>
            <a:off x="3950114" y="435612"/>
            <a:ext cx="3126547" cy="598506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88E242-E127-F9AE-6990-D4956C30C214}"/>
              </a:ext>
            </a:extLst>
          </p:cNvPr>
          <p:cNvSpPr/>
          <p:nvPr userDrawn="1"/>
        </p:nvSpPr>
        <p:spPr>
          <a:xfrm>
            <a:off x="7381560" y="435612"/>
            <a:ext cx="3126547" cy="598506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E3ED8297-B340-EB32-46F5-8FA036EC20CD}"/>
              </a:ext>
            </a:extLst>
          </p:cNvPr>
          <p:cNvSpPr>
            <a:spLocks noGrp="1"/>
          </p:cNvSpPr>
          <p:nvPr>
            <p:ph sz="quarter" idx="10"/>
          </p:nvPr>
        </p:nvSpPr>
        <p:spPr>
          <a:xfrm>
            <a:off x="797752" y="1850472"/>
            <a:ext cx="2613025" cy="4330397"/>
          </a:xfrm>
        </p:spPr>
        <p:txBody>
          <a:bodyPr>
            <a:normAutofit/>
          </a:bodyPr>
          <a:lstStyle>
            <a:lvl1pPr>
              <a:defRPr sz="2400"/>
            </a:lvl1pPr>
            <a:lvl2pPr>
              <a:defRPr sz="2000"/>
            </a:lvl2pPr>
          </a:lstStyle>
          <a:p>
            <a:pPr lvl="0"/>
            <a:r>
              <a:rPr lang="en-US" dirty="0"/>
              <a:t>Click to edit Master text styles</a:t>
            </a:r>
          </a:p>
          <a:p>
            <a:pPr lvl="1"/>
            <a:r>
              <a:rPr lang="en-US" dirty="0"/>
              <a:t>Second level</a:t>
            </a:r>
          </a:p>
        </p:txBody>
      </p:sp>
      <p:sp>
        <p:nvSpPr>
          <p:cNvPr id="20" name="Content Placeholder 18">
            <a:extLst>
              <a:ext uri="{FF2B5EF4-FFF2-40B4-BE49-F238E27FC236}">
                <a16:creationId xmlns:a16="http://schemas.microsoft.com/office/drawing/2014/main" id="{AAEDD38D-5C9B-FB81-EE45-C1BB3CAE13DA}"/>
              </a:ext>
            </a:extLst>
          </p:cNvPr>
          <p:cNvSpPr>
            <a:spLocks noGrp="1"/>
          </p:cNvSpPr>
          <p:nvPr>
            <p:ph sz="quarter" idx="11"/>
          </p:nvPr>
        </p:nvSpPr>
        <p:spPr>
          <a:xfrm>
            <a:off x="4216813" y="1850472"/>
            <a:ext cx="2613025" cy="4330397"/>
          </a:xfrm>
        </p:spPr>
        <p:txBody>
          <a:bodyPr>
            <a:normAutofit/>
          </a:bodyPr>
          <a:lstStyle>
            <a:lvl1pPr>
              <a:defRPr sz="2400"/>
            </a:lvl1pPr>
            <a:lvl2pPr>
              <a:defRPr sz="2000"/>
            </a:lvl2pPr>
          </a:lstStyle>
          <a:p>
            <a:pPr lvl="0"/>
            <a:r>
              <a:rPr lang="en-US" dirty="0"/>
              <a:t>Click to edit Master text styles</a:t>
            </a:r>
          </a:p>
          <a:p>
            <a:pPr lvl="1"/>
            <a:r>
              <a:rPr lang="en-US" dirty="0"/>
              <a:t>Second level</a:t>
            </a:r>
          </a:p>
        </p:txBody>
      </p:sp>
      <p:sp>
        <p:nvSpPr>
          <p:cNvPr id="21" name="Content Placeholder 18">
            <a:extLst>
              <a:ext uri="{FF2B5EF4-FFF2-40B4-BE49-F238E27FC236}">
                <a16:creationId xmlns:a16="http://schemas.microsoft.com/office/drawing/2014/main" id="{44944EEC-053E-5C89-4214-1B3132D909BE}"/>
              </a:ext>
            </a:extLst>
          </p:cNvPr>
          <p:cNvSpPr>
            <a:spLocks noGrp="1"/>
          </p:cNvSpPr>
          <p:nvPr>
            <p:ph sz="quarter" idx="12"/>
          </p:nvPr>
        </p:nvSpPr>
        <p:spPr>
          <a:xfrm>
            <a:off x="7645813" y="1850472"/>
            <a:ext cx="2613025" cy="4330397"/>
          </a:xfrm>
        </p:spPr>
        <p:txBody>
          <a:bodyPr>
            <a:normAutofit/>
          </a:bodyPr>
          <a:lstStyle>
            <a:lvl1pPr>
              <a:defRPr sz="2400"/>
            </a:lvl1pPr>
            <a:lvl2pPr>
              <a:defRPr sz="2000"/>
            </a:lvl2pPr>
          </a:lstStyle>
          <a:p>
            <a:pPr lvl="0"/>
            <a:r>
              <a:rPr lang="en-US" dirty="0"/>
              <a:t>Click to edit Master text styles</a:t>
            </a:r>
          </a:p>
          <a:p>
            <a:pPr lvl="1"/>
            <a:r>
              <a:rPr lang="en-US" dirty="0"/>
              <a:t>Second level</a:t>
            </a:r>
          </a:p>
        </p:txBody>
      </p:sp>
      <p:sp>
        <p:nvSpPr>
          <p:cNvPr id="23" name="Text Placeholder 22">
            <a:extLst>
              <a:ext uri="{FF2B5EF4-FFF2-40B4-BE49-F238E27FC236}">
                <a16:creationId xmlns:a16="http://schemas.microsoft.com/office/drawing/2014/main" id="{CC2846FF-B4D1-9619-F258-D4326FB5A701}"/>
              </a:ext>
            </a:extLst>
          </p:cNvPr>
          <p:cNvSpPr>
            <a:spLocks noGrp="1"/>
          </p:cNvSpPr>
          <p:nvPr>
            <p:ph type="body" sz="quarter" idx="13"/>
          </p:nvPr>
        </p:nvSpPr>
        <p:spPr>
          <a:xfrm>
            <a:off x="797752" y="593885"/>
            <a:ext cx="2612264" cy="1098314"/>
          </a:xfrm>
        </p:spPr>
        <p:txBody>
          <a:bodyPr/>
          <a:lstStyle>
            <a:lvl1pPr marL="0" indent="0">
              <a:buNone/>
              <a:defRPr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24" name="Text Placeholder 22">
            <a:extLst>
              <a:ext uri="{FF2B5EF4-FFF2-40B4-BE49-F238E27FC236}">
                <a16:creationId xmlns:a16="http://schemas.microsoft.com/office/drawing/2014/main" id="{536F4343-AC92-64DB-E292-5F5DE539EB96}"/>
              </a:ext>
            </a:extLst>
          </p:cNvPr>
          <p:cNvSpPr>
            <a:spLocks noGrp="1"/>
          </p:cNvSpPr>
          <p:nvPr>
            <p:ph type="body" sz="quarter" idx="14"/>
          </p:nvPr>
        </p:nvSpPr>
        <p:spPr>
          <a:xfrm>
            <a:off x="4206874" y="593885"/>
            <a:ext cx="2612264" cy="1098314"/>
          </a:xfrm>
        </p:spPr>
        <p:txBody>
          <a:bodyPr/>
          <a:lstStyle>
            <a:lvl1pPr marL="0" indent="0">
              <a:buNone/>
              <a:defRPr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25" name="Text Placeholder 22">
            <a:extLst>
              <a:ext uri="{FF2B5EF4-FFF2-40B4-BE49-F238E27FC236}">
                <a16:creationId xmlns:a16="http://schemas.microsoft.com/office/drawing/2014/main" id="{46B940D5-BB38-EA76-C244-9D6F1F939B9A}"/>
              </a:ext>
            </a:extLst>
          </p:cNvPr>
          <p:cNvSpPr>
            <a:spLocks noGrp="1"/>
          </p:cNvSpPr>
          <p:nvPr>
            <p:ph type="body" sz="quarter" idx="15"/>
          </p:nvPr>
        </p:nvSpPr>
        <p:spPr>
          <a:xfrm>
            <a:off x="7625935" y="593885"/>
            <a:ext cx="2612264" cy="1098314"/>
          </a:xfrm>
        </p:spPr>
        <p:txBody>
          <a:bodyPr/>
          <a:lstStyle>
            <a:lvl1pPr marL="0" indent="0">
              <a:buNone/>
              <a:defRPr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2" name="TextBox 1">
            <a:extLst>
              <a:ext uri="{FF2B5EF4-FFF2-40B4-BE49-F238E27FC236}">
                <a16:creationId xmlns:a16="http://schemas.microsoft.com/office/drawing/2014/main" id="{A00DA77D-CA49-75D5-AB91-E56E2F07DD85}"/>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solidFill>
                  <a:schemeClr val="bg1"/>
                </a:solidFill>
              </a:rPr>
              <a:pPr algn="ctr"/>
              <a:t>‹#›</a:t>
            </a:fld>
            <a:endParaRPr lang="en-US" sz="1200" dirty="0">
              <a:solidFill>
                <a:schemeClr val="bg1"/>
              </a:solidFill>
            </a:endParaRPr>
          </a:p>
        </p:txBody>
      </p:sp>
      <p:sp>
        <p:nvSpPr>
          <p:cNvPr id="3" name="TextBox 2">
            <a:extLst>
              <a:ext uri="{FF2B5EF4-FFF2-40B4-BE49-F238E27FC236}">
                <a16:creationId xmlns:a16="http://schemas.microsoft.com/office/drawing/2014/main" id="{49227CEA-AD71-4C86-BC6F-A7265DAA8C83}"/>
              </a:ext>
            </a:extLst>
          </p:cNvPr>
          <p:cNvSpPr txBox="1"/>
          <p:nvPr userDrawn="1"/>
        </p:nvSpPr>
        <p:spPr>
          <a:xfrm>
            <a:off x="246184" y="6508750"/>
            <a:ext cx="8815754" cy="184666"/>
          </a:xfrm>
          <a:prstGeom prst="rect">
            <a:avLst/>
          </a:prstGeom>
          <a:noFill/>
        </p:spPr>
        <p:txBody>
          <a:bodyPr wrap="square" lIns="0" tIns="0" rIns="0" bIns="0" rtlCol="0">
            <a:spAutoFit/>
          </a:bodyPr>
          <a:lstStyle/>
          <a:p>
            <a:r>
              <a:rPr lang="en-US" sz="1200" dirty="0">
                <a:solidFill>
                  <a:schemeClr val="bg1"/>
                </a:solidFill>
              </a:rPr>
              <a:t>DEPARTMENT OF OBSTETRICS &amp; GYNECOLOGY</a:t>
            </a:r>
          </a:p>
        </p:txBody>
      </p:sp>
    </p:spTree>
    <p:extLst>
      <p:ext uri="{BB962C8B-B14F-4D97-AF65-F5344CB8AC3E}">
        <p14:creationId xmlns:p14="http://schemas.microsoft.com/office/powerpoint/2010/main" val="526127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ext on Wh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31775" indent="-231775">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pic>
        <p:nvPicPr>
          <p:cNvPr id="4" name="Picture 3" descr="A black and white logo&#10;&#10;Description automatically generated">
            <a:extLst>
              <a:ext uri="{FF2B5EF4-FFF2-40B4-BE49-F238E27FC236}">
                <a16:creationId xmlns:a16="http://schemas.microsoft.com/office/drawing/2014/main" id="{D2725159-8E8A-FDC3-F839-729AF25B2B4B}"/>
              </a:ext>
            </a:extLst>
          </p:cNvPr>
          <p:cNvPicPr>
            <a:picLocks noChangeAspect="1"/>
          </p:cNvPicPr>
          <p:nvPr userDrawn="1"/>
        </p:nvPicPr>
        <p:blipFill>
          <a:blip r:embed="rId2"/>
          <a:stretch>
            <a:fillRect/>
          </a:stretch>
        </p:blipFill>
        <p:spPr>
          <a:xfrm>
            <a:off x="10790682" y="435614"/>
            <a:ext cx="860326" cy="979365"/>
          </a:xfrm>
          <a:prstGeom prst="rect">
            <a:avLst/>
          </a:prstGeom>
        </p:spPr>
      </p:pic>
    </p:spTree>
    <p:extLst>
      <p:ext uri="{BB962C8B-B14F-4D97-AF65-F5344CB8AC3E}">
        <p14:creationId xmlns:p14="http://schemas.microsoft.com/office/powerpoint/2010/main" val="392267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ext on Warm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23FD7-F4BB-D950-540A-96B6C53566F0}"/>
              </a:ext>
            </a:extLst>
          </p:cNvPr>
          <p:cNvSpPr/>
          <p:nvPr userDrawn="1"/>
        </p:nvSpPr>
        <p:spPr>
          <a:xfrm>
            <a:off x="0" y="1597541"/>
            <a:ext cx="12192000" cy="4823015"/>
          </a:xfrm>
          <a:prstGeom prst="rect">
            <a:avLst/>
          </a:prstGeom>
          <a:solidFill>
            <a:schemeClr val="bg2">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58519" y="1811214"/>
            <a:ext cx="10856148" cy="4507524"/>
          </a:xfrm>
        </p:spPr>
        <p:txBody>
          <a:bodyPr/>
          <a:lstStyle>
            <a:lvl1pPr marL="231775" indent="-231775">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pic>
        <p:nvPicPr>
          <p:cNvPr id="4" name="Picture 3" descr="A black and white logo&#10;&#10;Description automatically generated">
            <a:extLst>
              <a:ext uri="{FF2B5EF4-FFF2-40B4-BE49-F238E27FC236}">
                <a16:creationId xmlns:a16="http://schemas.microsoft.com/office/drawing/2014/main" id="{D2725159-8E8A-FDC3-F839-729AF25B2B4B}"/>
              </a:ext>
            </a:extLst>
          </p:cNvPr>
          <p:cNvPicPr>
            <a:picLocks noChangeAspect="1"/>
          </p:cNvPicPr>
          <p:nvPr userDrawn="1"/>
        </p:nvPicPr>
        <p:blipFill>
          <a:blip r:embed="rId2"/>
          <a:stretch>
            <a:fillRect/>
          </a:stretch>
        </p:blipFill>
        <p:spPr>
          <a:xfrm>
            <a:off x="10790682" y="435614"/>
            <a:ext cx="860326" cy="979365"/>
          </a:xfrm>
          <a:prstGeom prst="rect">
            <a:avLst/>
          </a:prstGeom>
        </p:spPr>
      </p:pic>
    </p:spTree>
    <p:extLst>
      <p:ext uri="{BB962C8B-B14F-4D97-AF65-F5344CB8AC3E}">
        <p14:creationId xmlns:p14="http://schemas.microsoft.com/office/powerpoint/2010/main" val="211927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Placeholder Bloc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ack and white logo&#10;&#10;Description automatically generated">
            <a:extLst>
              <a:ext uri="{FF2B5EF4-FFF2-40B4-BE49-F238E27FC236}">
                <a16:creationId xmlns:a16="http://schemas.microsoft.com/office/drawing/2014/main" id="{6184BCE0-493C-6F92-5D0C-372A0D8EF376}"/>
              </a:ext>
            </a:extLst>
          </p:cNvPr>
          <p:cNvPicPr>
            <a:picLocks noChangeAspect="1"/>
          </p:cNvPicPr>
          <p:nvPr userDrawn="1"/>
        </p:nvPicPr>
        <p:blipFill>
          <a:blip r:embed="rId2"/>
          <a:stretch>
            <a:fillRect/>
          </a:stretch>
        </p:blipFill>
        <p:spPr>
          <a:xfrm>
            <a:off x="10790682" y="435614"/>
            <a:ext cx="860326" cy="979365"/>
          </a:xfrm>
          <a:prstGeom prst="rect">
            <a:avLst/>
          </a:prstGeom>
        </p:spPr>
      </p:pic>
    </p:spTree>
    <p:extLst>
      <p:ext uri="{BB962C8B-B14F-4D97-AF65-F5344CB8AC3E}">
        <p14:creationId xmlns:p14="http://schemas.microsoft.com/office/powerpoint/2010/main" val="3830336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Two Block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ctr" anchorCtr="0">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ctr" anchorCtr="0">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a:extLst>
              <a:ext uri="{FF2B5EF4-FFF2-40B4-BE49-F238E27FC236}">
                <a16:creationId xmlns:a16="http://schemas.microsoft.com/office/drawing/2014/main" id="{B140CB3C-060A-A3AD-F466-C4A5CC6FFF49}"/>
              </a:ext>
            </a:extLst>
          </p:cNvPr>
          <p:cNvPicPr>
            <a:picLocks noChangeAspect="1"/>
          </p:cNvPicPr>
          <p:nvPr userDrawn="1"/>
        </p:nvPicPr>
        <p:blipFill>
          <a:blip r:embed="rId2"/>
          <a:stretch>
            <a:fillRect/>
          </a:stretch>
        </p:blipFill>
        <p:spPr>
          <a:xfrm>
            <a:off x="10790682" y="435614"/>
            <a:ext cx="860326" cy="979365"/>
          </a:xfrm>
          <a:prstGeom prst="rect">
            <a:avLst/>
          </a:prstGeom>
        </p:spPr>
      </p:pic>
    </p:spTree>
    <p:extLst>
      <p:ext uri="{BB962C8B-B14F-4D97-AF65-F5344CB8AC3E}">
        <p14:creationId xmlns:p14="http://schemas.microsoft.com/office/powerpoint/2010/main" val="495932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Two Blocks + Enhanced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5451"/>
            <a:ext cx="5386917" cy="528149"/>
          </a:xfrm>
          <a:solidFill>
            <a:schemeClr val="bg2"/>
          </a:solidFill>
        </p:spPr>
        <p:txBody>
          <a:bodyPr lIns="182880" anchor="ctr" anchorCtr="0">
            <a:norm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38997"/>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05451"/>
            <a:ext cx="5389033" cy="528149"/>
          </a:xfrm>
          <a:solidFill>
            <a:schemeClr val="bg2"/>
          </a:solidFill>
        </p:spPr>
        <p:txBody>
          <a:bodyPr lIns="182880" anchor="ctr" anchorCtr="0">
            <a:norm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338997"/>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a:extLst>
              <a:ext uri="{FF2B5EF4-FFF2-40B4-BE49-F238E27FC236}">
                <a16:creationId xmlns:a16="http://schemas.microsoft.com/office/drawing/2014/main" id="{B140CB3C-060A-A3AD-F466-C4A5CC6FFF49}"/>
              </a:ext>
            </a:extLst>
          </p:cNvPr>
          <p:cNvPicPr>
            <a:picLocks noChangeAspect="1"/>
          </p:cNvPicPr>
          <p:nvPr userDrawn="1"/>
        </p:nvPicPr>
        <p:blipFill>
          <a:blip r:embed="rId2"/>
          <a:stretch>
            <a:fillRect/>
          </a:stretch>
        </p:blipFill>
        <p:spPr>
          <a:xfrm>
            <a:off x="10790682" y="435614"/>
            <a:ext cx="860326" cy="979365"/>
          </a:xfrm>
          <a:prstGeom prst="rect">
            <a:avLst/>
          </a:prstGeom>
        </p:spPr>
      </p:pic>
    </p:spTree>
    <p:extLst>
      <p:ext uri="{BB962C8B-B14F-4D97-AF65-F5344CB8AC3E}">
        <p14:creationId xmlns:p14="http://schemas.microsoft.com/office/powerpoint/2010/main" val="3583405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hree Blocks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31471" y="2043113"/>
            <a:ext cx="3536157" cy="4068763"/>
          </a:xfrm>
        </p:spPr>
        <p:txBody>
          <a:bodyPr/>
          <a:lstStyle>
            <a:lvl1pPr>
              <a:defRPr sz="2400"/>
            </a:lvl1pPr>
            <a:lvl2pPr>
              <a:defRPr sz="2000"/>
            </a:lvl2pPr>
            <a:lvl3pPr>
              <a:defRPr sz="1800"/>
            </a:lvl3pPr>
            <a:lvl4pPr marL="1371600" indent="0">
              <a:buNone/>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373161" y="2043113"/>
            <a:ext cx="3536157" cy="4068763"/>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5" name="Picture 4" descr="A black and white logo&#10;&#10;Description automatically generated">
            <a:extLst>
              <a:ext uri="{FF2B5EF4-FFF2-40B4-BE49-F238E27FC236}">
                <a16:creationId xmlns:a16="http://schemas.microsoft.com/office/drawing/2014/main" id="{6184BCE0-493C-6F92-5D0C-372A0D8EF376}"/>
              </a:ext>
            </a:extLst>
          </p:cNvPr>
          <p:cNvPicPr>
            <a:picLocks noChangeAspect="1"/>
          </p:cNvPicPr>
          <p:nvPr userDrawn="1"/>
        </p:nvPicPr>
        <p:blipFill>
          <a:blip r:embed="rId2"/>
          <a:stretch>
            <a:fillRect/>
          </a:stretch>
        </p:blipFill>
        <p:spPr>
          <a:xfrm>
            <a:off x="10790682" y="435614"/>
            <a:ext cx="860326" cy="979365"/>
          </a:xfrm>
          <a:prstGeom prst="rect">
            <a:avLst/>
          </a:prstGeom>
        </p:spPr>
      </p:pic>
      <p:sp>
        <p:nvSpPr>
          <p:cNvPr id="6" name="Content Placeholder 3">
            <a:extLst>
              <a:ext uri="{FF2B5EF4-FFF2-40B4-BE49-F238E27FC236}">
                <a16:creationId xmlns:a16="http://schemas.microsoft.com/office/drawing/2014/main" id="{A468473D-85B3-A970-9E6E-A6F08F6E81D1}"/>
              </a:ext>
            </a:extLst>
          </p:cNvPr>
          <p:cNvSpPr>
            <a:spLocks noGrp="1"/>
          </p:cNvSpPr>
          <p:nvPr>
            <p:ph sz="half" idx="10"/>
          </p:nvPr>
        </p:nvSpPr>
        <p:spPr>
          <a:xfrm>
            <a:off x="8114851" y="2043113"/>
            <a:ext cx="3536157" cy="4068763"/>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F95B0966-65D0-3567-9098-0C5D8BA68CD4}"/>
              </a:ext>
            </a:extLst>
          </p:cNvPr>
          <p:cNvSpPr>
            <a:spLocks noGrp="1"/>
          </p:cNvSpPr>
          <p:nvPr>
            <p:ph type="body" idx="11" hasCustomPrompt="1"/>
          </p:nvPr>
        </p:nvSpPr>
        <p:spPr>
          <a:xfrm>
            <a:off x="622937" y="1520825"/>
            <a:ext cx="3544691" cy="522288"/>
          </a:xfrm>
        </p:spPr>
        <p:txBody>
          <a:bodyPr anchor="ctr" anchorCtr="0">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8" name="Text Placeholder 2">
            <a:extLst>
              <a:ext uri="{FF2B5EF4-FFF2-40B4-BE49-F238E27FC236}">
                <a16:creationId xmlns:a16="http://schemas.microsoft.com/office/drawing/2014/main" id="{EDE6A5F3-E6D3-A259-57D7-9A0CC9795B26}"/>
              </a:ext>
            </a:extLst>
          </p:cNvPr>
          <p:cNvSpPr>
            <a:spLocks noGrp="1"/>
          </p:cNvSpPr>
          <p:nvPr>
            <p:ph type="body" idx="12" hasCustomPrompt="1"/>
          </p:nvPr>
        </p:nvSpPr>
        <p:spPr>
          <a:xfrm>
            <a:off x="4337687" y="1520825"/>
            <a:ext cx="3544691" cy="522288"/>
          </a:xfrm>
        </p:spPr>
        <p:txBody>
          <a:bodyPr anchor="ctr" anchorCtr="0">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9" name="Text Placeholder 2">
            <a:extLst>
              <a:ext uri="{FF2B5EF4-FFF2-40B4-BE49-F238E27FC236}">
                <a16:creationId xmlns:a16="http://schemas.microsoft.com/office/drawing/2014/main" id="{B94286C9-03A5-C4CA-F442-8CF78D708E78}"/>
              </a:ext>
            </a:extLst>
          </p:cNvPr>
          <p:cNvSpPr>
            <a:spLocks noGrp="1"/>
          </p:cNvSpPr>
          <p:nvPr>
            <p:ph type="body" idx="13" hasCustomPrompt="1"/>
          </p:nvPr>
        </p:nvSpPr>
        <p:spPr>
          <a:xfrm>
            <a:off x="8066725" y="1520825"/>
            <a:ext cx="3544691" cy="522288"/>
          </a:xfrm>
        </p:spPr>
        <p:txBody>
          <a:bodyPr anchor="ctr" anchorCtr="0">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Tree>
    <p:extLst>
      <p:ext uri="{BB962C8B-B14F-4D97-AF65-F5344CB8AC3E}">
        <p14:creationId xmlns:p14="http://schemas.microsoft.com/office/powerpoint/2010/main" val="4063407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Blank Page +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A black and white logo&#10;&#10;Description automatically generated">
            <a:extLst>
              <a:ext uri="{FF2B5EF4-FFF2-40B4-BE49-F238E27FC236}">
                <a16:creationId xmlns:a16="http://schemas.microsoft.com/office/drawing/2014/main" id="{4EAACD1A-8AA4-AEF1-2952-5E49C480AE86}"/>
              </a:ext>
            </a:extLst>
          </p:cNvPr>
          <p:cNvPicPr>
            <a:picLocks noChangeAspect="1"/>
          </p:cNvPicPr>
          <p:nvPr userDrawn="1"/>
        </p:nvPicPr>
        <p:blipFill>
          <a:blip r:embed="rId2"/>
          <a:stretch>
            <a:fillRect/>
          </a:stretch>
        </p:blipFill>
        <p:spPr>
          <a:xfrm>
            <a:off x="10790682" y="435614"/>
            <a:ext cx="860326" cy="979365"/>
          </a:xfrm>
          <a:prstGeom prst="rect">
            <a:avLst/>
          </a:prstGeom>
        </p:spPr>
      </p:pic>
    </p:spTree>
    <p:extLst>
      <p:ext uri="{BB962C8B-B14F-4D97-AF65-F5344CB8AC3E}">
        <p14:creationId xmlns:p14="http://schemas.microsoft.com/office/powerpoint/2010/main" val="407176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62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blank" preserve="1">
  <p:cSld name="End Shield on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1C4CDF-2375-211A-3639-1AE0556212B5}"/>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descr="A black and white logo&#10;&#10;Description automatically generated">
            <a:extLst>
              <a:ext uri="{FF2B5EF4-FFF2-40B4-BE49-F238E27FC236}">
                <a16:creationId xmlns:a16="http://schemas.microsoft.com/office/drawing/2014/main" id="{2D198818-6FED-6239-A0FA-34430A5D3234}"/>
              </a:ext>
            </a:extLst>
          </p:cNvPr>
          <p:cNvPicPr>
            <a:picLocks noChangeAspect="1"/>
          </p:cNvPicPr>
          <p:nvPr userDrawn="1"/>
        </p:nvPicPr>
        <p:blipFill>
          <a:blip r:embed="rId2"/>
          <a:stretch>
            <a:fillRect/>
          </a:stretch>
        </p:blipFill>
        <p:spPr>
          <a:xfrm>
            <a:off x="5086350" y="2200994"/>
            <a:ext cx="2019300" cy="2298700"/>
          </a:xfrm>
          <a:prstGeom prst="rect">
            <a:avLst/>
          </a:prstGeom>
        </p:spPr>
      </p:pic>
    </p:spTree>
    <p:extLst>
      <p:ext uri="{BB962C8B-B14F-4D97-AF65-F5344CB8AC3E}">
        <p14:creationId xmlns:p14="http://schemas.microsoft.com/office/powerpoint/2010/main" val="341206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End Shield + UR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1C4CDF-2375-211A-3639-1AE0556212B5}"/>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descr="A black and white logo&#10;&#10;Description automatically generated">
            <a:extLst>
              <a:ext uri="{FF2B5EF4-FFF2-40B4-BE49-F238E27FC236}">
                <a16:creationId xmlns:a16="http://schemas.microsoft.com/office/drawing/2014/main" id="{2D198818-6FED-6239-A0FA-34430A5D3234}"/>
              </a:ext>
            </a:extLst>
          </p:cNvPr>
          <p:cNvPicPr>
            <a:picLocks noChangeAspect="1"/>
          </p:cNvPicPr>
          <p:nvPr userDrawn="1"/>
        </p:nvPicPr>
        <p:blipFill>
          <a:blip r:embed="rId2"/>
          <a:stretch>
            <a:fillRect/>
          </a:stretch>
        </p:blipFill>
        <p:spPr>
          <a:xfrm>
            <a:off x="5086350" y="1470556"/>
            <a:ext cx="2019300" cy="2298700"/>
          </a:xfrm>
          <a:prstGeom prst="rect">
            <a:avLst/>
          </a:prstGeom>
        </p:spPr>
      </p:pic>
      <p:sp>
        <p:nvSpPr>
          <p:cNvPr id="3" name="Text Placeholder 2">
            <a:extLst>
              <a:ext uri="{FF2B5EF4-FFF2-40B4-BE49-F238E27FC236}">
                <a16:creationId xmlns:a16="http://schemas.microsoft.com/office/drawing/2014/main" id="{75315169-83D1-5C16-DD36-02A984D860F2}"/>
              </a:ext>
            </a:extLst>
          </p:cNvPr>
          <p:cNvSpPr>
            <a:spLocks noGrp="1"/>
          </p:cNvSpPr>
          <p:nvPr>
            <p:ph type="body" sz="quarter" idx="10" hasCustomPrompt="1"/>
          </p:nvPr>
        </p:nvSpPr>
        <p:spPr>
          <a:xfrm>
            <a:off x="0" y="4640121"/>
            <a:ext cx="12192000" cy="1122731"/>
          </a:xfrm>
        </p:spPr>
        <p:txBody>
          <a:bodyPr>
            <a:normAutofit/>
          </a:bodyPr>
          <a:lstStyle>
            <a:lvl1pPr marL="0" indent="0" algn="ctr">
              <a:buNone/>
              <a:defRPr sz="60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err="1"/>
              <a:t>medicine.washu.edu</a:t>
            </a:r>
            <a:endParaRPr lang="en-US" dirty="0"/>
          </a:p>
        </p:txBody>
      </p:sp>
    </p:spTree>
    <p:extLst>
      <p:ext uri="{BB962C8B-B14F-4D97-AF65-F5344CB8AC3E}">
        <p14:creationId xmlns:p14="http://schemas.microsoft.com/office/powerpoint/2010/main" val="3593074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End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1C4CDF-2375-211A-3639-1AE0556212B5}"/>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 name="Picture 1" descr="A white letter on a black background&#10;&#10;Description automatically generated">
            <a:extLst>
              <a:ext uri="{FF2B5EF4-FFF2-40B4-BE49-F238E27FC236}">
                <a16:creationId xmlns:a16="http://schemas.microsoft.com/office/drawing/2014/main" id="{FCB21FA1-D150-6D2B-39E2-A520DCC6B458}"/>
              </a:ext>
            </a:extLst>
          </p:cNvPr>
          <p:cNvPicPr>
            <a:picLocks noChangeAspect="1"/>
          </p:cNvPicPr>
          <p:nvPr userDrawn="1"/>
        </p:nvPicPr>
        <p:blipFill>
          <a:blip r:embed="rId2"/>
          <a:stretch>
            <a:fillRect/>
          </a:stretch>
        </p:blipFill>
        <p:spPr>
          <a:xfrm>
            <a:off x="2583803" y="2831163"/>
            <a:ext cx="7024393" cy="958553"/>
          </a:xfrm>
          <a:prstGeom prst="rect">
            <a:avLst/>
          </a:prstGeom>
        </p:spPr>
      </p:pic>
    </p:spTree>
    <p:extLst>
      <p:ext uri="{BB962C8B-B14F-4D97-AF65-F5344CB8AC3E}">
        <p14:creationId xmlns:p14="http://schemas.microsoft.com/office/powerpoint/2010/main" val="2009055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End Logo + Contact Info">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56CD29E-D4B6-BDD7-8C35-5E5CE5AF3725}"/>
              </a:ext>
            </a:extLst>
          </p:cNvPr>
          <p:cNvSpPr/>
          <p:nvPr userDrawn="1"/>
        </p:nvSpPr>
        <p:spPr>
          <a:xfrm>
            <a:off x="0" y="0"/>
            <a:ext cx="12199161" cy="2716120"/>
          </a:xfrm>
          <a:custGeom>
            <a:avLst/>
            <a:gdLst>
              <a:gd name="connsiteX0" fmla="*/ 0 w 12199161"/>
              <a:gd name="connsiteY0" fmla="*/ 0 h 2716120"/>
              <a:gd name="connsiteX1" fmla="*/ 12192000 w 12199161"/>
              <a:gd name="connsiteY1" fmla="*/ 0 h 2716120"/>
              <a:gd name="connsiteX2" fmla="*/ 12192000 w 12199161"/>
              <a:gd name="connsiteY2" fmla="*/ 904598 h 2716120"/>
              <a:gd name="connsiteX3" fmla="*/ 12199161 w 12199161"/>
              <a:gd name="connsiteY3" fmla="*/ 904598 h 2716120"/>
              <a:gd name="connsiteX4" fmla="*/ 12199161 w 12199161"/>
              <a:gd name="connsiteY4" fmla="*/ 2033321 h 2716120"/>
              <a:gd name="connsiteX5" fmla="*/ 0 w 12199161"/>
              <a:gd name="connsiteY5" fmla="*/ 2033321 h 2716120"/>
              <a:gd name="connsiteX6" fmla="*/ 0 w 12199161"/>
              <a:gd name="connsiteY6" fmla="*/ 1575694 h 2716120"/>
              <a:gd name="connsiteX7" fmla="*/ 0 w 12199161"/>
              <a:gd name="connsiteY7" fmla="*/ 904597 h 27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161" h="2716120">
                <a:moveTo>
                  <a:pt x="0" y="0"/>
                </a:moveTo>
                <a:lnTo>
                  <a:pt x="12192000" y="0"/>
                </a:lnTo>
                <a:lnTo>
                  <a:pt x="12192000" y="904598"/>
                </a:lnTo>
                <a:lnTo>
                  <a:pt x="12199161" y="904598"/>
                </a:lnTo>
                <a:lnTo>
                  <a:pt x="12199161" y="2033321"/>
                </a:lnTo>
                <a:cubicBezTo>
                  <a:pt x="8161348" y="2833421"/>
                  <a:pt x="4795049" y="3047734"/>
                  <a:pt x="0" y="2033321"/>
                </a:cubicBezTo>
                <a:lnTo>
                  <a:pt x="0" y="1575694"/>
                </a:lnTo>
                <a:lnTo>
                  <a:pt x="0" y="904597"/>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pic>
        <p:nvPicPr>
          <p:cNvPr id="2" name="Picture 1" descr="A white letter on a black background&#10;&#10;Description automatically generated">
            <a:extLst>
              <a:ext uri="{FF2B5EF4-FFF2-40B4-BE49-F238E27FC236}">
                <a16:creationId xmlns:a16="http://schemas.microsoft.com/office/drawing/2014/main" id="{FCB21FA1-D150-6D2B-39E2-A520DCC6B458}"/>
              </a:ext>
            </a:extLst>
          </p:cNvPr>
          <p:cNvPicPr>
            <a:picLocks noChangeAspect="1"/>
          </p:cNvPicPr>
          <p:nvPr userDrawn="1"/>
        </p:nvPicPr>
        <p:blipFill>
          <a:blip r:embed="rId2"/>
          <a:stretch>
            <a:fillRect/>
          </a:stretch>
        </p:blipFill>
        <p:spPr>
          <a:xfrm>
            <a:off x="933908" y="799883"/>
            <a:ext cx="6037164" cy="823835"/>
          </a:xfrm>
          <a:prstGeom prst="rect">
            <a:avLst/>
          </a:prstGeom>
        </p:spPr>
      </p:pic>
      <p:sp>
        <p:nvSpPr>
          <p:cNvPr id="5" name="Text Placeholder 4">
            <a:extLst>
              <a:ext uri="{FF2B5EF4-FFF2-40B4-BE49-F238E27FC236}">
                <a16:creationId xmlns:a16="http://schemas.microsoft.com/office/drawing/2014/main" id="{A21C1655-D7D6-ECCF-79E4-CEB12032DF87}"/>
              </a:ext>
            </a:extLst>
          </p:cNvPr>
          <p:cNvSpPr>
            <a:spLocks noGrp="1"/>
          </p:cNvSpPr>
          <p:nvPr>
            <p:ph type="body" sz="quarter" idx="10" hasCustomPrompt="1"/>
          </p:nvPr>
        </p:nvSpPr>
        <p:spPr>
          <a:xfrm>
            <a:off x="4305794" y="3429000"/>
            <a:ext cx="5744817" cy="3020943"/>
          </a:xfrm>
          <a:solidFill>
            <a:schemeClr val="bg1"/>
          </a:solidFill>
        </p:spPr>
        <p:txBody>
          <a:bodyPr lIns="182880" tIns="182880" rIns="182880" bIns="182880"/>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Placeholder for contact information</a:t>
            </a:r>
          </a:p>
          <a:p>
            <a:pPr lvl="0"/>
            <a:r>
              <a:rPr lang="en-US" dirty="0"/>
              <a:t>Business unit</a:t>
            </a:r>
          </a:p>
          <a:p>
            <a:pPr lvl="0"/>
            <a:r>
              <a:rPr lang="en-US" dirty="0"/>
              <a:t>Name, URL, contact info, etc.</a:t>
            </a:r>
          </a:p>
        </p:txBody>
      </p:sp>
    </p:spTree>
    <p:extLst>
      <p:ext uri="{BB962C8B-B14F-4D97-AF65-F5344CB8AC3E}">
        <p14:creationId xmlns:p14="http://schemas.microsoft.com/office/powerpoint/2010/main" val="2869362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D10C-3E8E-97EA-FEB7-3C1863565E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4E2097-9F98-EA67-8C10-2D4B6429E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1FE322-B3D5-6EAF-74D7-449BDF573DC4}"/>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5" name="Footer Placeholder 4">
            <a:extLst>
              <a:ext uri="{FF2B5EF4-FFF2-40B4-BE49-F238E27FC236}">
                <a16:creationId xmlns:a16="http://schemas.microsoft.com/office/drawing/2014/main" id="{95F0862D-1CC7-F71D-77E3-849561440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101C6-1BF6-F617-1E90-BC0707352751}"/>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375966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4CD52-99D9-6DA9-19AC-37EC3F99E7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0E7528-5412-D26B-CC0A-4C7242B7A7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B7D64-B3C6-C329-578A-CCE87082D8AA}"/>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5" name="Footer Placeholder 4">
            <a:extLst>
              <a:ext uri="{FF2B5EF4-FFF2-40B4-BE49-F238E27FC236}">
                <a16:creationId xmlns:a16="http://schemas.microsoft.com/office/drawing/2014/main" id="{09B96FC9-7777-8D09-FB98-505ADB184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9E65-A490-F626-7D0A-DEA85ADD30BB}"/>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564530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43E3-40A9-9C67-CFA2-E065B844E0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11F9C7-A3D8-99A1-EEE1-A8AA65C2F0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BB968B-A8EF-7AB4-E6FC-9FF1024D350A}"/>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5" name="Footer Placeholder 4">
            <a:extLst>
              <a:ext uri="{FF2B5EF4-FFF2-40B4-BE49-F238E27FC236}">
                <a16:creationId xmlns:a16="http://schemas.microsoft.com/office/drawing/2014/main" id="{8AD28D39-EA0F-81C3-972C-91AC09D09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8D23A-4999-7391-3103-09A3A9F5C675}"/>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75600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F7E9-0E10-E817-4FC3-D9E16AFC0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33C30A-DE96-D3A0-4827-7B025B1FC9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2A4DEE-DAEC-74B4-FAE6-C97628A5C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64EB18-F732-203D-26B1-12EB43279E68}"/>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6" name="Footer Placeholder 5">
            <a:extLst>
              <a:ext uri="{FF2B5EF4-FFF2-40B4-BE49-F238E27FC236}">
                <a16:creationId xmlns:a16="http://schemas.microsoft.com/office/drawing/2014/main" id="{754E0382-5D59-DAD4-EA1E-08A9F0554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C9D5A2-034D-8E99-64F4-9CF632911B31}"/>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2270814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5421-A1A6-43BF-D82A-1E0C4D3082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2D19B3-533B-EEF1-2BAD-CAA4C85CA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FD93D-F27F-754F-7300-71F575D966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3BB390-50CD-EF8B-220E-DDF1379AF0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1CFDD5-626A-B5A4-0DC9-DEBA8B580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A04A29-82DE-7886-770A-72DF5574918A}"/>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8" name="Footer Placeholder 7">
            <a:extLst>
              <a:ext uri="{FF2B5EF4-FFF2-40B4-BE49-F238E27FC236}">
                <a16:creationId xmlns:a16="http://schemas.microsoft.com/office/drawing/2014/main" id="{7C511745-6EAB-631C-6115-D86137A71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DE089D-F749-44CA-2AE3-A0D230F35F9F}"/>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3550713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40B6-4FF2-2790-15F2-5F6C5984F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87D0A9-364A-A044-04FB-483FD21A3119}"/>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4" name="Footer Placeholder 3">
            <a:extLst>
              <a:ext uri="{FF2B5EF4-FFF2-40B4-BE49-F238E27FC236}">
                <a16:creationId xmlns:a16="http://schemas.microsoft.com/office/drawing/2014/main" id="{4F40F3E4-8CED-0ABD-1703-A2F194E4E7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BE3188-1A3C-1F99-2CAB-7220F9267051}"/>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4064077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CADF1D-07D5-36C8-C00C-9C629A80458C}"/>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3" name="Footer Placeholder 2">
            <a:extLst>
              <a:ext uri="{FF2B5EF4-FFF2-40B4-BE49-F238E27FC236}">
                <a16:creationId xmlns:a16="http://schemas.microsoft.com/office/drawing/2014/main" id="{7FCEA3DD-0704-549D-0D83-BAE2929834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FB6E5-679E-BDCA-DCD9-2B39B490D302}"/>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2437909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5FB2-52E0-A6A5-2537-F32520576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2E929-3BF6-D98C-6B5E-48D277DE43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23191-BBDF-A6EA-953B-FB29258B5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133D5C-13B3-AD47-967D-DCE6DD668762}"/>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6" name="Footer Placeholder 5">
            <a:extLst>
              <a:ext uri="{FF2B5EF4-FFF2-40B4-BE49-F238E27FC236}">
                <a16:creationId xmlns:a16="http://schemas.microsoft.com/office/drawing/2014/main" id="{FDBEF7E3-4F68-3A20-01CC-07A4936E1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F668C-52B3-36E4-8EC7-206157B8BAD4}"/>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4064370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9C9A2-8CB3-7968-D838-F283205EB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BBE33F-7646-3981-A80F-BF889BCEE7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DA4EFC-EE91-DC93-2655-B867EE40C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3ACF8-B1F5-5881-2F5B-ED2A3E76057D}"/>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6" name="Footer Placeholder 5">
            <a:extLst>
              <a:ext uri="{FF2B5EF4-FFF2-40B4-BE49-F238E27FC236}">
                <a16:creationId xmlns:a16="http://schemas.microsoft.com/office/drawing/2014/main" id="{B0FBE4E0-DF91-4C4D-1272-0D855AE98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CF9AAA-D796-3606-F4A4-054E6F171F83}"/>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729184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8861-AE18-289B-DE85-FA94287609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DA8C07-E024-8865-D427-8E19FE3F05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99A34-73D6-B9E3-D89C-7B78968B9CBB}"/>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5" name="Footer Placeholder 4">
            <a:extLst>
              <a:ext uri="{FF2B5EF4-FFF2-40B4-BE49-F238E27FC236}">
                <a16:creationId xmlns:a16="http://schemas.microsoft.com/office/drawing/2014/main" id="{3941DFCD-6FCD-2CD0-46C1-2CF16D50E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76778-EED7-CB7D-34BA-128E92D2C7B1}"/>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472234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A2479D-C23A-FE54-AD00-705118C17C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251-BEC6-F1B7-FB2F-776DBEF9EA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36F98-0DD3-127E-25DE-4895BF8D14F0}"/>
              </a:ext>
            </a:extLst>
          </p:cNvPr>
          <p:cNvSpPr>
            <a:spLocks noGrp="1"/>
          </p:cNvSpPr>
          <p:nvPr>
            <p:ph type="dt" sz="half" idx="10"/>
          </p:nvPr>
        </p:nvSpPr>
        <p:spPr/>
        <p:txBody>
          <a:bodyPr/>
          <a:lstStyle/>
          <a:p>
            <a:fld id="{0285357A-6BE0-E64C-8273-AD636786E99F}" type="datetimeFigureOut">
              <a:rPr lang="en-US" smtClean="0"/>
              <a:t>4/18/25</a:t>
            </a:fld>
            <a:endParaRPr lang="en-US"/>
          </a:p>
        </p:txBody>
      </p:sp>
      <p:sp>
        <p:nvSpPr>
          <p:cNvPr id="5" name="Footer Placeholder 4">
            <a:extLst>
              <a:ext uri="{FF2B5EF4-FFF2-40B4-BE49-F238E27FC236}">
                <a16:creationId xmlns:a16="http://schemas.microsoft.com/office/drawing/2014/main" id="{04D5B4DD-5484-9A0A-41F0-7A6129965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6795D4-52EB-92B5-5AF3-1B064DB4A897}"/>
              </a:ext>
            </a:extLst>
          </p:cNvPr>
          <p:cNvSpPr>
            <a:spLocks noGrp="1"/>
          </p:cNvSpPr>
          <p:nvPr>
            <p:ph type="sldNum" sz="quarter" idx="12"/>
          </p:nvPr>
        </p:nvSpPr>
        <p:spPr/>
        <p:txBody>
          <a:bodyPr/>
          <a:lstStyle/>
          <a:p>
            <a:fld id="{DCB48545-4F90-B748-88B8-5A5FED7CF600}" type="slidenum">
              <a:rPr lang="en-US" smtClean="0"/>
              <a:t>‹#›</a:t>
            </a:fld>
            <a:endParaRPr lang="en-US"/>
          </a:p>
        </p:txBody>
      </p:sp>
    </p:spTree>
    <p:extLst>
      <p:ext uri="{BB962C8B-B14F-4D97-AF65-F5344CB8AC3E}">
        <p14:creationId xmlns:p14="http://schemas.microsoft.com/office/powerpoint/2010/main" val="3894086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7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2344697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2" name="Title 11"/>
          <p:cNvSpPr>
            <a:spLocks noGrp="1"/>
          </p:cNvSpPr>
          <p:nvPr>
            <p:ph type="title"/>
          </p:nvPr>
        </p:nvSpPr>
        <p:spPr>
          <a:xfrm>
            <a:off x="379141" y="365125"/>
            <a:ext cx="11496907" cy="1036955"/>
          </a:xfrm>
        </p:spPr>
        <p:txBody>
          <a:bodyPr>
            <a:normAutofit/>
          </a:bodyPr>
          <a:lstStyle>
            <a:lvl1pPr>
              <a:lnSpc>
                <a:spcPct val="100000"/>
              </a:lnSpc>
              <a:defRPr sz="2933">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19E6F7B-0EDC-9B4F-A4CB-D67EE8F19E7D}"/>
              </a:ext>
            </a:extLst>
          </p:cNvPr>
          <p:cNvSpPr>
            <a:spLocks noGrp="1"/>
          </p:cNvSpPr>
          <p:nvPr>
            <p:ph sz="quarter" idx="20"/>
          </p:nvPr>
        </p:nvSpPr>
        <p:spPr>
          <a:xfrm>
            <a:off x="379142" y="1402080"/>
            <a:ext cx="11620073" cy="4685149"/>
          </a:xfrm>
        </p:spPr>
        <p:txBody>
          <a:bodyPr/>
          <a:lstStyle>
            <a:lvl1pPr marL="0" indent="0">
              <a:lnSpc>
                <a:spcPct val="90000"/>
              </a:lnSpc>
              <a:spcBef>
                <a:spcPts val="533"/>
              </a:spcBef>
              <a:buClr>
                <a:schemeClr val="accent2"/>
              </a:buClr>
              <a:buNone/>
              <a:defRPr sz="1867">
                <a:solidFill>
                  <a:schemeClr val="tx1">
                    <a:lumMod val="75000"/>
                    <a:lumOff val="25000"/>
                  </a:schemeClr>
                </a:solidFill>
              </a:defRPr>
            </a:lvl1pPr>
            <a:lvl2pPr marL="304792" indent="-304792">
              <a:lnSpc>
                <a:spcPct val="90000"/>
              </a:lnSpc>
              <a:spcBef>
                <a:spcPts val="533"/>
              </a:spcBef>
              <a:spcAft>
                <a:spcPts val="0"/>
              </a:spcAft>
              <a:buClr>
                <a:schemeClr val="accent2"/>
              </a:buClr>
              <a:buFont typeface="Arial" panose="020B0604020202020204" pitchFamily="34" charset="0"/>
              <a:buChar char="•"/>
              <a:defRPr sz="1467">
                <a:solidFill>
                  <a:schemeClr val="tx1">
                    <a:lumMod val="75000"/>
                    <a:lumOff val="25000"/>
                  </a:schemeClr>
                </a:solidFill>
              </a:defRPr>
            </a:lvl2pPr>
            <a:lvl3pPr marL="609585" indent="-304792">
              <a:lnSpc>
                <a:spcPct val="90000"/>
              </a:lnSpc>
              <a:spcBef>
                <a:spcPts val="533"/>
              </a:spcBef>
              <a:spcAft>
                <a:spcPts val="0"/>
              </a:spcAft>
              <a:buClr>
                <a:schemeClr val="accent2"/>
              </a:buClr>
              <a:buFont typeface="Arial" panose="020B0604020202020204" pitchFamily="34" charset="0"/>
              <a:buChar char="−"/>
              <a:defRPr sz="1467">
                <a:solidFill>
                  <a:schemeClr val="tx1">
                    <a:lumMod val="75000"/>
                    <a:lumOff val="25000"/>
                  </a:schemeClr>
                </a:solidFill>
              </a:defRPr>
            </a:lvl3pPr>
            <a:lvl4pPr marL="914377" indent="-304792">
              <a:lnSpc>
                <a:spcPct val="90000"/>
              </a:lnSpc>
              <a:spcBef>
                <a:spcPts val="533"/>
              </a:spcBef>
              <a:spcAft>
                <a:spcPts val="0"/>
              </a:spcAft>
              <a:buClr>
                <a:schemeClr val="accent2"/>
              </a:buClr>
              <a:buFont typeface="Wingdings" panose="05000000000000000000" pitchFamily="2" charset="2"/>
              <a:buChar char="§"/>
              <a:defRPr sz="1467">
                <a:solidFill>
                  <a:schemeClr val="tx1">
                    <a:lumMod val="75000"/>
                    <a:lumOff val="25000"/>
                  </a:schemeClr>
                </a:solidFill>
              </a:defRPr>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12">
            <a:extLst>
              <a:ext uri="{FF2B5EF4-FFF2-40B4-BE49-F238E27FC236}">
                <a16:creationId xmlns:a16="http://schemas.microsoft.com/office/drawing/2014/main" id="{BFFC4CC3-71BA-47F8-A7C6-22B5AD92F95B}"/>
              </a:ext>
            </a:extLst>
          </p:cNvPr>
          <p:cNvSpPr>
            <a:spLocks noGrp="1"/>
          </p:cNvSpPr>
          <p:nvPr>
            <p:ph type="body" sz="quarter" idx="21"/>
          </p:nvPr>
        </p:nvSpPr>
        <p:spPr>
          <a:xfrm>
            <a:off x="379141" y="6277511"/>
            <a:ext cx="10655057" cy="467560"/>
          </a:xfrm>
        </p:spPr>
        <p:txBody>
          <a:bodyPr anchor="b">
            <a:normAutofit/>
          </a:bodyPr>
          <a:lstStyle>
            <a:lvl1pPr marL="0" indent="0">
              <a:spcBef>
                <a:spcPts val="0"/>
              </a:spcBef>
              <a:spcAft>
                <a:spcPts val="267"/>
              </a:spcAft>
              <a:buFont typeface="Arial" panose="020B0604020202020204" pitchFamily="34" charset="0"/>
              <a:buNone/>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419613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62420"/>
            <a:ext cx="7026227" cy="281355"/>
          </a:xfrm>
        </p:spPr>
        <p:txBody>
          <a:bodyPr lIns="0" tIns="0" rIns="0" bIns="0" anchor="b" anchorCtr="0">
            <a:noAutofit/>
          </a:bodyPr>
          <a:lstStyle>
            <a:lvl1pPr marL="0" indent="0">
              <a:spcBef>
                <a:spcPts val="0"/>
              </a:spcBef>
              <a:buFontTx/>
              <a:buNone/>
              <a:defRPr sz="9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2" name="Footer Placeholder 1">
            <a:extLst>
              <a:ext uri="{FF2B5EF4-FFF2-40B4-BE49-F238E27FC236}">
                <a16:creationId xmlns:a16="http://schemas.microsoft.com/office/drawing/2014/main" id="{88D33231-DDA2-F510-CC67-07A82EFA73D3}"/>
              </a:ext>
            </a:extLst>
          </p:cNvPr>
          <p:cNvSpPr>
            <a:spLocks noGrp="1"/>
          </p:cNvSpPr>
          <p:nvPr>
            <p:ph type="ftr" sz="quarter" idx="16"/>
          </p:nvPr>
        </p:nvSpPr>
        <p:spPr/>
        <p:txBody>
          <a:bodyPr/>
          <a:lstStyle/>
          <a:p>
            <a:endParaRPr lang="en-US"/>
          </a:p>
        </p:txBody>
      </p:sp>
      <p:sp>
        <p:nvSpPr>
          <p:cNvPr id="3" name="Title 2">
            <a:extLst>
              <a:ext uri="{FF2B5EF4-FFF2-40B4-BE49-F238E27FC236}">
                <a16:creationId xmlns:a16="http://schemas.microsoft.com/office/drawing/2014/main" id="{C3ED7BAB-7AC3-3124-53B4-F849CF7BF0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8641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403161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Content (no footer)">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325438" y="1138238"/>
            <a:ext cx="11012487" cy="5018722"/>
          </a:xfrm>
          <a:prstGeom prst="rect">
            <a:avLst/>
          </a:prstGeom>
        </p:spPr>
        <p:txBody>
          <a:bodyPr/>
          <a:lstStyle>
            <a:lvl1pPr marL="228600" indent="-228600">
              <a:spcBef>
                <a:spcPts val="1800"/>
              </a:spcBef>
              <a:buClr>
                <a:schemeClr val="tx2"/>
              </a:buClr>
              <a:defRPr sz="2400"/>
            </a:lvl1pPr>
            <a:lvl2pPr marL="685800" indent="-228600">
              <a:spcBef>
                <a:spcPts val="600"/>
              </a:spcBef>
              <a:buClr>
                <a:schemeClr val="tx2"/>
              </a:buClr>
              <a:defRPr sz="2000"/>
            </a:lvl2pPr>
            <a:lvl3pPr marL="1143000" indent="-228600">
              <a:spcBef>
                <a:spcPts val="600"/>
              </a:spcBef>
              <a:buClr>
                <a:schemeClr val="tx2"/>
              </a:buClr>
              <a:buSzPct val="75000"/>
              <a:buFont typeface="Wingdings" panose="05000000000000000000" pitchFamily="2" charset="2"/>
              <a:buChar char="§"/>
              <a:defRPr sz="1800"/>
            </a:lvl3pPr>
            <a:lvl4pPr marL="1371600" marR="0" indent="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None/>
              <a:tabLst/>
              <a:defRPr sz="1600"/>
            </a:lvl4pPr>
            <a:lvl5pPr>
              <a:defRPr sz="1200"/>
            </a:lvl5pPr>
          </a:lstStyle>
          <a:p>
            <a:pPr lvl="0"/>
            <a:r>
              <a:rPr lang="en-US" dirty="0"/>
              <a:t>Edit Master text styles</a:t>
            </a:r>
          </a:p>
          <a:p>
            <a:pPr lvl="1"/>
            <a:r>
              <a:rPr lang="en-US" dirty="0"/>
              <a:t>Second level</a:t>
            </a:r>
          </a:p>
          <a:p>
            <a:pPr lvl="2"/>
            <a:r>
              <a:rPr lang="en-US" dirty="0"/>
              <a:t>Third level</a:t>
            </a:r>
          </a:p>
          <a:p>
            <a:pPr marL="1600200" marR="0" lvl="3" indent="-22860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Char char="o"/>
              <a:tabLst/>
              <a:defRPr/>
            </a:pPr>
            <a:r>
              <a:rPr lang="en-US" dirty="0"/>
              <a:t>Fourth level</a:t>
            </a:r>
          </a:p>
        </p:txBody>
      </p:sp>
    </p:spTree>
    <p:extLst>
      <p:ext uri="{BB962C8B-B14F-4D97-AF65-F5344CB8AC3E}">
        <p14:creationId xmlns:p14="http://schemas.microsoft.com/office/powerpoint/2010/main" val="1391833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Graph - Basic Slide Cente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7175EF-D198-8343-8221-FD0839CF802B}"/>
              </a:ext>
            </a:extLst>
          </p:cNvPr>
          <p:cNvSpPr>
            <a:spLocks noGrp="1"/>
          </p:cNvSpPr>
          <p:nvPr>
            <p:ph type="body" sz="quarter" idx="11" hasCustomPrompt="1"/>
          </p:nvPr>
        </p:nvSpPr>
        <p:spPr>
          <a:xfrm>
            <a:off x="0" y="1001533"/>
            <a:ext cx="12192000" cy="690563"/>
          </a:xfrm>
          <a:prstGeom prst="rect">
            <a:avLst/>
          </a:prstGeom>
        </p:spPr>
        <p:txBody>
          <a:bodyPr/>
          <a:lstStyle>
            <a:lvl1pPr marL="0" indent="0" algn="ctr">
              <a:buNone/>
              <a:defRPr sz="1600" b="1">
                <a:solidFill>
                  <a:schemeClr val="bg1">
                    <a:lumMod val="50000"/>
                  </a:schemeClr>
                </a:solidFill>
                <a:latin typeface="Arial" panose="020B0604020202020204" pitchFamily="34" charset="0"/>
                <a:cs typeface="Arial" panose="020B0604020202020204" pitchFamily="34" charset="0"/>
              </a:defRPr>
            </a:lvl1pPr>
            <a:lvl2pPr>
              <a:defRPr sz="1600" b="1">
                <a:latin typeface="Arial" panose="020B0604020202020204" pitchFamily="34" charset="0"/>
                <a:cs typeface="Arial" panose="020B0604020202020204" pitchFamily="34" charset="0"/>
              </a:defRPr>
            </a:lvl2pPr>
            <a:lvl3pPr>
              <a:defRPr sz="1600" b="1">
                <a:latin typeface="Arial" panose="020B0604020202020204" pitchFamily="34" charset="0"/>
                <a:cs typeface="Arial" panose="020B0604020202020204" pitchFamily="34" charset="0"/>
              </a:defRPr>
            </a:lvl3pPr>
            <a:lvl4pPr>
              <a:defRPr sz="1600" b="1">
                <a:latin typeface="Arial" panose="020B0604020202020204" pitchFamily="34" charset="0"/>
                <a:cs typeface="Arial" panose="020B0604020202020204" pitchFamily="34" charset="0"/>
              </a:defRPr>
            </a:lvl4pPr>
            <a:lvl5pPr>
              <a:defRPr sz="1600" b="1">
                <a:latin typeface="Arial" panose="020B0604020202020204" pitchFamily="34" charset="0"/>
                <a:cs typeface="Arial" panose="020B0604020202020204" pitchFamily="34" charset="0"/>
              </a:defRPr>
            </a:lvl5pPr>
          </a:lstStyle>
          <a:p>
            <a:pPr lvl="0"/>
            <a:r>
              <a:rPr lang="en-US"/>
              <a:t>Sub-headline when needed</a:t>
            </a:r>
          </a:p>
        </p:txBody>
      </p:sp>
      <p:sp>
        <p:nvSpPr>
          <p:cNvPr id="7" name="Text Placeholder 4">
            <a:extLst>
              <a:ext uri="{FF2B5EF4-FFF2-40B4-BE49-F238E27FC236}">
                <a16:creationId xmlns:a16="http://schemas.microsoft.com/office/drawing/2014/main" id="{27320A7F-FA01-A94D-86D4-9E7A6A61EA95}"/>
              </a:ext>
            </a:extLst>
          </p:cNvPr>
          <p:cNvSpPr>
            <a:spLocks noGrp="1"/>
          </p:cNvSpPr>
          <p:nvPr>
            <p:ph type="body" sz="quarter" idx="12" hasCustomPrompt="1"/>
          </p:nvPr>
        </p:nvSpPr>
        <p:spPr>
          <a:xfrm>
            <a:off x="0" y="204111"/>
            <a:ext cx="12192000" cy="797423"/>
          </a:xfrm>
          <a:prstGeom prst="rect">
            <a:avLst/>
          </a:prstGeom>
        </p:spPr>
        <p:txBody>
          <a:bodyPr/>
          <a:lstStyle>
            <a:lvl1pPr marL="0" indent="0" algn="ctr">
              <a:buNone/>
              <a:defRPr sz="4500" b="1">
                <a:solidFill>
                  <a:srgbClr val="29305A"/>
                </a:solidFill>
                <a:latin typeface="Arial" panose="020B0604020202020204" pitchFamily="34" charset="0"/>
                <a:cs typeface="Arial" panose="020B0604020202020204" pitchFamily="34" charset="0"/>
              </a:defRPr>
            </a:lvl1pPr>
          </a:lstStyle>
          <a:p>
            <a:pPr lvl="0"/>
            <a:r>
              <a:rPr lang="en-US"/>
              <a:t>Chapter Title</a:t>
            </a:r>
          </a:p>
        </p:txBody>
      </p:sp>
    </p:spTree>
    <p:extLst>
      <p:ext uri="{BB962C8B-B14F-4D97-AF65-F5344CB8AC3E}">
        <p14:creationId xmlns:p14="http://schemas.microsoft.com/office/powerpoint/2010/main" val="2903100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CAA0B30-9223-47E4-8170-32758E4BB2B6}"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8FB9B3-AE94-49E5-9750-135664830FF1}" type="slidenum">
              <a:rPr lang="en-US"/>
              <a:pPr>
                <a:defRPr/>
              </a:pPr>
              <a:t>‹#›</a:t>
            </a:fld>
            <a:endParaRPr lang="en-US" dirty="0"/>
          </a:p>
        </p:txBody>
      </p:sp>
    </p:spTree>
    <p:extLst>
      <p:ext uri="{BB962C8B-B14F-4D97-AF65-F5344CB8AC3E}">
        <p14:creationId xmlns:p14="http://schemas.microsoft.com/office/powerpoint/2010/main" val="2021489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6E36D46-692C-4E77-B017-F452FC7D4A4E}"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F78ED8C-8922-443D-9EC5-96E02BCC061F}" type="slidenum">
              <a:rPr lang="en-US"/>
              <a:pPr>
                <a:defRPr/>
              </a:pPr>
              <a:t>‹#›</a:t>
            </a:fld>
            <a:endParaRPr lang="en-US" dirty="0"/>
          </a:p>
        </p:txBody>
      </p:sp>
      <p:cxnSp>
        <p:nvCxnSpPr>
          <p:cNvPr id="7" name="Straight Connector 6"/>
          <p:cNvCxnSpPr/>
          <p:nvPr userDrawn="1"/>
        </p:nvCxnSpPr>
        <p:spPr>
          <a:xfrm>
            <a:off x="376768" y="1115173"/>
            <a:ext cx="11370733" cy="79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descr="MDA_Logos/MDACC_MasterBrand_Logos/Lores_Screen/MDACC_RGB_TC_tag_V.png"/>
          <p:cNvPicPr>
            <a:picLocks noChangeAspect="1" noChangeArrowheads="1"/>
          </p:cNvPicPr>
          <p:nvPr userDrawn="1"/>
        </p:nvPicPr>
        <p:blipFill>
          <a:blip r:embed="rId2" cstate="print"/>
          <a:srcRect/>
          <a:stretch>
            <a:fillRect/>
          </a:stretch>
        </p:blipFill>
        <p:spPr bwMode="auto">
          <a:xfrm>
            <a:off x="199280" y="148262"/>
            <a:ext cx="2106957" cy="866907"/>
          </a:xfrm>
          <a:prstGeom prst="rect">
            <a:avLst/>
          </a:prstGeom>
          <a:noFill/>
          <a:ln w="9525">
            <a:noFill/>
            <a:miter lim="800000"/>
            <a:headEnd/>
            <a:tailEnd/>
          </a:ln>
        </p:spPr>
      </p:pic>
    </p:spTree>
    <p:extLst>
      <p:ext uri="{BB962C8B-B14F-4D97-AF65-F5344CB8AC3E}">
        <p14:creationId xmlns:p14="http://schemas.microsoft.com/office/powerpoint/2010/main" val="879240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86C4C75-38FE-4FF1-8EB6-35F5CF7CA73A}"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FA9EDD5-36A8-41B6-8B13-B149AC9EA705}" type="slidenum">
              <a:rPr lang="en-US"/>
              <a:pPr>
                <a:defRPr/>
              </a:pPr>
              <a:t>‹#›</a:t>
            </a:fld>
            <a:endParaRPr lang="en-US" dirty="0"/>
          </a:p>
        </p:txBody>
      </p:sp>
    </p:spTree>
    <p:extLst>
      <p:ext uri="{BB962C8B-B14F-4D97-AF65-F5344CB8AC3E}">
        <p14:creationId xmlns:p14="http://schemas.microsoft.com/office/powerpoint/2010/main" val="560866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0CF4667-F4E8-4F59-8389-296E7A409C8D}" type="datetime1">
              <a:rPr lang="en-US"/>
              <a:pPr>
                <a:defRPr/>
              </a:pPr>
              <a:t>4/18/25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5FBD4A7-0F47-495A-A546-08CDDBB28954}" type="slidenum">
              <a:rPr lang="en-US"/>
              <a:pPr>
                <a:defRPr/>
              </a:pPr>
              <a:t>‹#›</a:t>
            </a:fld>
            <a:endParaRPr lang="en-US" dirty="0"/>
          </a:p>
        </p:txBody>
      </p:sp>
    </p:spTree>
    <p:extLst>
      <p:ext uri="{BB962C8B-B14F-4D97-AF65-F5344CB8AC3E}">
        <p14:creationId xmlns:p14="http://schemas.microsoft.com/office/powerpoint/2010/main" val="2095441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4"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856E425-E9A5-4B37-B47A-37F491126259}" type="datetime1">
              <a:rPr lang="en-US"/>
              <a:pPr>
                <a:defRPr/>
              </a:pPr>
              <a:t>4/18/25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4CAC6CA-9C66-4624-AF0F-D929A3E60DD8}" type="slidenum">
              <a:rPr lang="en-US"/>
              <a:pPr>
                <a:defRPr/>
              </a:pPr>
              <a:t>‹#›</a:t>
            </a:fld>
            <a:endParaRPr lang="en-US" dirty="0"/>
          </a:p>
        </p:txBody>
      </p:sp>
    </p:spTree>
    <p:extLst>
      <p:ext uri="{BB962C8B-B14F-4D97-AF65-F5344CB8AC3E}">
        <p14:creationId xmlns:p14="http://schemas.microsoft.com/office/powerpoint/2010/main" val="2088946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BFA875-4178-4256-AAF0-271F7EA8A739}" type="datetime1">
              <a:rPr lang="en-US"/>
              <a:pPr>
                <a:defRPr/>
              </a:pPr>
              <a:t>4/18/25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8EAE3F5-7A32-46CD-805D-F8890F1E8F92}" type="slidenum">
              <a:rPr lang="en-US"/>
              <a:pPr>
                <a:defRPr/>
              </a:pPr>
              <a:t>‹#›</a:t>
            </a:fld>
            <a:endParaRPr lang="en-US" dirty="0"/>
          </a:p>
        </p:txBody>
      </p:sp>
    </p:spTree>
    <p:extLst>
      <p:ext uri="{BB962C8B-B14F-4D97-AF65-F5344CB8AC3E}">
        <p14:creationId xmlns:p14="http://schemas.microsoft.com/office/powerpoint/2010/main" val="1670650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D75639-7ADB-4B63-ABD3-F8E963076577}" type="datetime1">
              <a:rPr lang="en-US"/>
              <a:pPr>
                <a:defRPr/>
              </a:pPr>
              <a:t>4/18/25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096CCBF-6841-4BEA-807A-28090483A737}" type="slidenum">
              <a:rPr lang="en-US"/>
              <a:pPr>
                <a:defRPr/>
              </a:pPr>
              <a:t>‹#›</a:t>
            </a:fld>
            <a:endParaRPr lang="en-US" dirty="0"/>
          </a:p>
        </p:txBody>
      </p:sp>
    </p:spTree>
    <p:extLst>
      <p:ext uri="{BB962C8B-B14F-4D97-AF65-F5344CB8AC3E}">
        <p14:creationId xmlns:p14="http://schemas.microsoft.com/office/powerpoint/2010/main" val="3345120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11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E3CE38-B6DD-47F5-80CB-0D1BA33B46CA}" type="datetime1">
              <a:rPr lang="en-US"/>
              <a:pPr>
                <a:defRPr/>
              </a:pPr>
              <a:t>4/18/25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DAD6E8E-89DF-41E5-A8BE-F6D1795DF04A}" type="slidenum">
              <a:rPr lang="en-US"/>
              <a:pPr>
                <a:defRPr/>
              </a:pPr>
              <a:t>‹#›</a:t>
            </a:fld>
            <a:endParaRPr lang="en-US" dirty="0"/>
          </a:p>
        </p:txBody>
      </p:sp>
    </p:spTree>
    <p:extLst>
      <p:ext uri="{BB962C8B-B14F-4D97-AF65-F5344CB8AC3E}">
        <p14:creationId xmlns:p14="http://schemas.microsoft.com/office/powerpoint/2010/main" val="2550308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7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41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D315A4-4CF1-4A0F-B566-82A1DF7FC586}" type="datetime1">
              <a:rPr lang="en-US"/>
              <a:pPr>
                <a:defRPr/>
              </a:pPr>
              <a:t>4/18/25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6321324-177D-4EA3-8A5A-79907E6E6802}" type="slidenum">
              <a:rPr lang="en-US"/>
              <a:pPr>
                <a:defRPr/>
              </a:pPr>
              <a:t>‹#›</a:t>
            </a:fld>
            <a:endParaRPr lang="en-US" dirty="0"/>
          </a:p>
        </p:txBody>
      </p:sp>
    </p:spTree>
    <p:extLst>
      <p:ext uri="{BB962C8B-B14F-4D97-AF65-F5344CB8AC3E}">
        <p14:creationId xmlns:p14="http://schemas.microsoft.com/office/powerpoint/2010/main" val="731842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609045-D004-4AC8-920C-A8EB2FC49C41}"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A92D0BA-0668-4E67-8FE7-021C058686D7}" type="slidenum">
              <a:rPr lang="en-US"/>
              <a:pPr>
                <a:defRPr/>
              </a:pPr>
              <a:t>‹#›</a:t>
            </a:fld>
            <a:endParaRPr lang="en-US" dirty="0"/>
          </a:p>
        </p:txBody>
      </p:sp>
    </p:spTree>
    <p:extLst>
      <p:ext uri="{BB962C8B-B14F-4D97-AF65-F5344CB8AC3E}">
        <p14:creationId xmlns:p14="http://schemas.microsoft.com/office/powerpoint/2010/main" val="263346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B685C4-52C1-4209-B133-1D24DD5DCE35}"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26C146D-97F1-4B6A-BE74-B8E2F917B451}" type="slidenum">
              <a:rPr lang="en-US"/>
              <a:pPr>
                <a:defRPr/>
              </a:pPr>
              <a:t>‹#›</a:t>
            </a:fld>
            <a:endParaRPr lang="en-US" dirty="0"/>
          </a:p>
        </p:txBody>
      </p:sp>
    </p:spTree>
    <p:extLst>
      <p:ext uri="{BB962C8B-B14F-4D97-AF65-F5344CB8AC3E}">
        <p14:creationId xmlns:p14="http://schemas.microsoft.com/office/powerpoint/2010/main" val="2171625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6"/>
            <a:ext cx="109728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864AE0AE-A003-4C26-867B-E160419331BE}"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49967F2-CA4B-48B3-B7C1-ADE7726A1205}" type="slidenum">
              <a:rPr lang="en-US"/>
              <a:pPr>
                <a:defRPr/>
              </a:pPr>
              <a:t>‹#›</a:t>
            </a:fld>
            <a:endParaRPr lang="en-US" dirty="0"/>
          </a:p>
        </p:txBody>
      </p:sp>
    </p:spTree>
    <p:extLst>
      <p:ext uri="{BB962C8B-B14F-4D97-AF65-F5344CB8AC3E}">
        <p14:creationId xmlns:p14="http://schemas.microsoft.com/office/powerpoint/2010/main" val="64024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6D976376-BE2B-4F6D-AFAA-CBF4A5B908F6}" type="datetime1">
              <a:rPr lang="en-US"/>
              <a:pPr>
                <a:defRPr/>
              </a:pPr>
              <a:t>4/18/25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F397010-6A5B-4064-9C30-956F427B53DD}" type="slidenum">
              <a:rPr lang="en-US"/>
              <a:pPr>
                <a:defRPr/>
              </a:pPr>
              <a:t>‹#›</a:t>
            </a:fld>
            <a:endParaRPr lang="en-US" dirty="0"/>
          </a:p>
        </p:txBody>
      </p:sp>
    </p:spTree>
    <p:extLst>
      <p:ext uri="{BB962C8B-B14F-4D97-AF65-F5344CB8AC3E}">
        <p14:creationId xmlns:p14="http://schemas.microsoft.com/office/powerpoint/2010/main" val="402792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6"/>
            <a:ext cx="5384800" cy="4525963"/>
          </a:xfrm>
          <a:prstGeom prst="rect">
            <a:avLst/>
          </a:prstGeo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DAnderson Master Logo_Texas_V_Taglin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794" y="233637"/>
            <a:ext cx="1801284" cy="654391"/>
          </a:xfrm>
          <a:prstGeom prst="rect">
            <a:avLst/>
          </a:prstGeom>
        </p:spPr>
      </p:pic>
    </p:spTree>
    <p:extLst>
      <p:ext uri="{BB962C8B-B14F-4D97-AF65-F5344CB8AC3E}">
        <p14:creationId xmlns:p14="http://schemas.microsoft.com/office/powerpoint/2010/main" val="15207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descr="MDAnderson Master Logo_Texas_V_Taglin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794" y="233637"/>
            <a:ext cx="1801284" cy="654391"/>
          </a:xfrm>
          <a:prstGeom prst="rect">
            <a:avLst/>
          </a:prstGeom>
        </p:spPr>
      </p:pic>
      <p:cxnSp>
        <p:nvCxnSpPr>
          <p:cNvPr id="3" name="Straight Connector 2"/>
          <p:cNvCxnSpPr>
            <a:cxnSpLocks noChangeShapeType="1"/>
          </p:cNvCxnSpPr>
          <p:nvPr/>
        </p:nvCxnSpPr>
        <p:spPr bwMode="auto">
          <a:xfrm>
            <a:off x="376768" y="1014415"/>
            <a:ext cx="11370733" cy="793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334030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MDAnderson Master Logo_Texas_V_Taglin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4479" y="4879879"/>
            <a:ext cx="4342480" cy="1577584"/>
          </a:xfrm>
          <a:prstGeom prst="rect">
            <a:avLst/>
          </a:prstGeom>
        </p:spPr>
      </p:pic>
    </p:spTree>
    <p:extLst>
      <p:ext uri="{BB962C8B-B14F-4D97-AF65-F5344CB8AC3E}">
        <p14:creationId xmlns:p14="http://schemas.microsoft.com/office/powerpoint/2010/main" val="1310593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ME_Title only">
    <p:spTree>
      <p:nvGrpSpPr>
        <p:cNvPr id="1" name=""/>
        <p:cNvGrpSpPr/>
        <p:nvPr/>
      </p:nvGrpSpPr>
      <p:grpSpPr>
        <a:xfrm>
          <a:off x="0" y="0"/>
          <a:ext cx="0" cy="0"/>
          <a:chOff x="0" y="0"/>
          <a:chExt cx="0" cy="0"/>
        </a:xfrm>
      </p:grpSpPr>
      <p:cxnSp>
        <p:nvCxnSpPr>
          <p:cNvPr id="5" name="Straight Connector 4"/>
          <p:cNvCxnSpPr/>
          <p:nvPr userDrawn="1"/>
        </p:nvCxnSpPr>
        <p:spPr>
          <a:xfrm>
            <a:off x="452967" y="1296317"/>
            <a:ext cx="11364384"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4" name="Text Placeholder 2"/>
          <p:cNvSpPr>
            <a:spLocks noGrp="1"/>
          </p:cNvSpPr>
          <p:nvPr>
            <p:ph type="body" sz="quarter" idx="15"/>
          </p:nvPr>
        </p:nvSpPr>
        <p:spPr>
          <a:xfrm>
            <a:off x="453850" y="6161088"/>
            <a:ext cx="10963409" cy="696912"/>
          </a:xfrm>
        </p:spPr>
        <p:txBody>
          <a:bodyPr anchor="b">
            <a:noAutofit/>
          </a:bodyPr>
          <a:lstStyle>
            <a:lvl1pPr marL="0" indent="0">
              <a:lnSpc>
                <a:spcPct val="90000"/>
              </a:lnSpc>
              <a:spcBef>
                <a:spcPts val="0"/>
              </a:spcBef>
              <a:buFontTx/>
              <a:buNone/>
              <a:defRPr sz="1400" b="0">
                <a:solidFill>
                  <a:schemeClr val="tx1"/>
                </a:solidFill>
                <a:latin typeface="Calibri" panose="020F0502020204030204" pitchFamily="34" charset="0"/>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0939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03"/>
            <a:ext cx="10972800" cy="1141943"/>
          </a:xfrm>
          <a:prstGeom prst="rect">
            <a:avLst/>
          </a:prstGeom>
        </p:spPr>
        <p:txBody>
          <a:bodyPr/>
          <a:lstStyle/>
          <a:p>
            <a:r>
              <a:rPr lang="en-US"/>
              <a:t>Click to edit Master title style</a:t>
            </a:r>
          </a:p>
        </p:txBody>
      </p:sp>
      <p:sp>
        <p:nvSpPr>
          <p:cNvPr id="6" name="Text Placeholder 5"/>
          <p:cNvSpPr>
            <a:spLocks noGrp="1"/>
          </p:cNvSpPr>
          <p:nvPr>
            <p:ph type="body" sz="quarter" idx="10"/>
          </p:nvPr>
        </p:nvSpPr>
        <p:spPr>
          <a:xfrm>
            <a:off x="609600" y="1600844"/>
            <a:ext cx="10972800" cy="43647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069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cSld name="Section Break">
    <p:spTree>
      <p:nvGrpSpPr>
        <p:cNvPr id="1" name=""/>
        <p:cNvGrpSpPr/>
        <p:nvPr/>
      </p:nvGrpSpPr>
      <p:grpSpPr>
        <a:xfrm>
          <a:off x="0" y="0"/>
          <a:ext cx="0" cy="0"/>
          <a:chOff x="0" y="0"/>
          <a:chExt cx="0" cy="0"/>
        </a:xfrm>
      </p:grpSpPr>
      <p:sp>
        <p:nvSpPr>
          <p:cNvPr id="4" name="Rectangle 3"/>
          <p:cNvSpPr/>
          <p:nvPr/>
        </p:nvSpPr>
        <p:spPr bwMode="gray">
          <a:xfrm>
            <a:off x="68" y="81"/>
            <a:ext cx="11815233" cy="3651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dirty="0">
              <a:solidFill>
                <a:srgbClr val="FFFFFF"/>
              </a:solidFill>
            </a:endParaRPr>
          </a:p>
        </p:txBody>
      </p:sp>
      <p:sp>
        <p:nvSpPr>
          <p:cNvPr id="5" name="Rectangle 4"/>
          <p:cNvSpPr/>
          <p:nvPr/>
        </p:nvSpPr>
        <p:spPr bwMode="gray">
          <a:xfrm>
            <a:off x="11815301" y="81"/>
            <a:ext cx="376767" cy="365125"/>
          </a:xfrm>
          <a:prstGeom prst="rect">
            <a:avLst/>
          </a:prstGeom>
          <a:solidFill>
            <a:srgbClr val="5394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endParaRPr lang="en-US" sz="1013" dirty="0">
              <a:solidFill>
                <a:srgbClr val="FFFFFF"/>
              </a:solidFill>
            </a:endParaRPr>
          </a:p>
        </p:txBody>
      </p:sp>
      <p:sp>
        <p:nvSpPr>
          <p:cNvPr id="6" name="Rectangle 5"/>
          <p:cNvSpPr/>
          <p:nvPr/>
        </p:nvSpPr>
        <p:spPr bwMode="gray">
          <a:xfrm>
            <a:off x="11815301" y="365128"/>
            <a:ext cx="376767" cy="10350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endParaRPr lang="en-US" sz="1013" dirty="0">
              <a:solidFill>
                <a:srgbClr val="FFFFFF"/>
              </a:solidFill>
            </a:endParaRPr>
          </a:p>
        </p:txBody>
      </p:sp>
      <p:grpSp>
        <p:nvGrpSpPr>
          <p:cNvPr id="7" name="Group 18"/>
          <p:cNvGrpSpPr>
            <a:grpSpLocks/>
          </p:cNvGrpSpPr>
          <p:nvPr/>
        </p:nvGrpSpPr>
        <p:grpSpPr bwMode="auto">
          <a:xfrm>
            <a:off x="68" y="365125"/>
            <a:ext cx="11815233" cy="1030288"/>
            <a:chOff x="1" y="373135"/>
            <a:chExt cx="8860970" cy="1153883"/>
          </a:xfrm>
          <a:solidFill>
            <a:srgbClr val="00B0F0"/>
          </a:solidFill>
        </p:grpSpPr>
        <p:pic>
          <p:nvPicPr>
            <p:cNvPr id="8" name="Picture 2" descr="C:\_projects\071013\10335-jen\tesaro-diamonds-01.jpg"/>
            <p:cNvPicPr>
              <a:picLocks noChangeAspect="1" noChangeArrowheads="1"/>
            </p:cNvPicPr>
            <p:nvPr/>
          </p:nvPicPr>
          <p:blipFill>
            <a:blip r:embed="rId2" cstate="print"/>
            <a:srcRect l="-2" t="16963" r="27303" b="36172"/>
            <a:stretch>
              <a:fillRect/>
            </a:stretch>
          </p:blipFill>
          <p:spPr bwMode="auto">
            <a:xfrm>
              <a:off x="2213423" y="373135"/>
              <a:ext cx="6647548" cy="1153883"/>
            </a:xfrm>
            <a:prstGeom prst="rect">
              <a:avLst/>
            </a:prstGeom>
            <a:grpFill/>
            <a:ln w="9525">
              <a:noFill/>
              <a:miter lim="800000"/>
              <a:headEnd/>
              <a:tailEnd/>
            </a:ln>
          </p:spPr>
        </p:pic>
        <p:pic>
          <p:nvPicPr>
            <p:cNvPr id="9" name="Picture 2" descr="C:\_projects\071013\10335-jen\tesaro-diamonds-01.jpg"/>
            <p:cNvPicPr>
              <a:picLocks noChangeAspect="1" noChangeArrowheads="1"/>
            </p:cNvPicPr>
            <p:nvPr/>
          </p:nvPicPr>
          <p:blipFill>
            <a:blip r:embed="rId2" cstate="print"/>
            <a:srcRect t="16963" r="89157" b="36172"/>
            <a:stretch>
              <a:fillRect/>
            </a:stretch>
          </p:blipFill>
          <p:spPr bwMode="auto">
            <a:xfrm>
              <a:off x="1" y="373135"/>
              <a:ext cx="2914650" cy="1153883"/>
            </a:xfrm>
            <a:prstGeom prst="rect">
              <a:avLst/>
            </a:prstGeom>
            <a:grpFill/>
            <a:ln w="9525">
              <a:noFill/>
              <a:miter lim="800000"/>
              <a:headEnd/>
              <a:tailEnd/>
            </a:ln>
          </p:spPr>
        </p:pic>
      </p:grpSp>
      <p:sp>
        <p:nvSpPr>
          <p:cNvPr id="10" name="Rectangle 9"/>
          <p:cNvSpPr>
            <a:spLocks noChangeArrowheads="1"/>
          </p:cNvSpPr>
          <p:nvPr/>
        </p:nvSpPr>
        <p:spPr bwMode="ltGray">
          <a:xfrm>
            <a:off x="68" y="377213"/>
            <a:ext cx="11814625" cy="960424"/>
          </a:xfrm>
          <a:prstGeom prst="rect">
            <a:avLst/>
          </a:prstGeom>
          <a:gradFill>
            <a:gsLst>
              <a:gs pos="15000">
                <a:srgbClr val="485970"/>
              </a:gs>
              <a:gs pos="30000">
                <a:srgbClr val="5B718F"/>
              </a:gs>
              <a:gs pos="100000">
                <a:srgbClr val="5B718F">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13" dirty="0">
              <a:solidFill>
                <a:srgbClr val="FFFFFF"/>
              </a:solidFill>
            </a:endParaRPr>
          </a:p>
        </p:txBody>
      </p:sp>
      <p:pic>
        <p:nvPicPr>
          <p:cNvPr id="11" name="Picture 32" descr="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2568" y="1563774"/>
            <a:ext cx="229023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Image 1" descr="Description : ginecoseul-sous-g-286c+109c-cmj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73317" y="384253"/>
            <a:ext cx="1191683" cy="715963"/>
          </a:xfrm>
          <a:prstGeom prst="rect">
            <a:avLst/>
          </a:prstGeom>
          <a:solidFill>
            <a:schemeClr val="bg1"/>
          </a:solidFill>
          <a:ln w="9525">
            <a:solidFill>
              <a:schemeClr val="bg1"/>
            </a:solidFill>
            <a:miter lim="800000"/>
            <a:headEnd/>
            <a:tailEnd/>
          </a:ln>
        </p:spPr>
      </p:pic>
      <p:pic>
        <p:nvPicPr>
          <p:cNvPr id="13" name="Bild 2" descr="C:\Users\Andreas du Bois\Documents\ENGOT\ENGOT_logo_inverse_RGB.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25010" y="350839"/>
            <a:ext cx="1680633" cy="56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00953" y="360442"/>
            <a:ext cx="1344083"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94572" y="2920330"/>
            <a:ext cx="9802861" cy="276999"/>
          </a:xfrm>
          <a:prstGeom prst="rect">
            <a:avLst/>
          </a:prstGeom>
        </p:spPr>
        <p:txBody>
          <a:bodyPr lIns="0" tIns="0" rIns="0" bIns="0" anchor="ctr">
            <a:spAutoFit/>
          </a:bodyPr>
          <a:lstStyle>
            <a:lvl1pPr algn="ctr">
              <a:defRPr sz="1800" baseline="0">
                <a:solidFill>
                  <a:schemeClr val="tx2"/>
                </a:solidFill>
                <a:effectLst>
                  <a:glow rad="63500">
                    <a:schemeClr val="bg1">
                      <a:alpha val="40000"/>
                    </a:schemeClr>
                  </a:glow>
                </a:effectLst>
              </a:defRPr>
            </a:lvl1pPr>
          </a:lstStyle>
          <a:p>
            <a:r>
              <a:rPr lang="fr-FR"/>
              <a:t>Cliquez pour modifier le style du titre</a:t>
            </a:r>
            <a:endParaRPr lang="en-US" dirty="0"/>
          </a:p>
        </p:txBody>
      </p:sp>
      <p:sp>
        <p:nvSpPr>
          <p:cNvPr id="3" name="Subtitle 2"/>
          <p:cNvSpPr>
            <a:spLocks noGrp="1"/>
          </p:cNvSpPr>
          <p:nvPr>
            <p:ph type="subTitle" idx="1"/>
          </p:nvPr>
        </p:nvSpPr>
        <p:spPr>
          <a:xfrm>
            <a:off x="1194572" y="4441239"/>
            <a:ext cx="9802861" cy="173124"/>
          </a:xfrm>
          <a:prstGeom prst="rect">
            <a:avLst/>
          </a:prstGeom>
        </p:spPr>
        <p:txBody>
          <a:bodyPr lIns="0" tIns="0" rIns="0" bIns="0" anchor="ctr">
            <a:spAutoFit/>
          </a:bodyPr>
          <a:lstStyle>
            <a:lvl1pPr marL="0" indent="0" algn="ctr">
              <a:spcBef>
                <a:spcPts val="338"/>
              </a:spcBef>
              <a:buNone/>
              <a:defRPr sz="1125" b="1" baseline="0">
                <a:solidFill>
                  <a:srgbClr val="999999"/>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75201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6" y="172257"/>
            <a:ext cx="2764085"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8" y="459511"/>
            <a:ext cx="8303173" cy="508084"/>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401" y="996847"/>
            <a:ext cx="11261596" cy="508084"/>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401" y="1777730"/>
            <a:ext cx="11261596" cy="4620764"/>
          </a:xfrm>
          <a:prstGeom prst="rect">
            <a:avLst/>
          </a:prstGeom>
        </p:spPr>
        <p:txBody>
          <a:bodyPr/>
          <a:lstStyle>
            <a:lvl1pPr>
              <a:defRPr sz="158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3956552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9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026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769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6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00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19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84"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883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743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53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12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1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80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7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41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709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356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9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3C95C-6FAE-4FDA-8E37-AAA56A533241}"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4E6B9C-F3CA-45D9-9BCE-2FBC9D9F39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926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Content Placeholder 7"/>
          <p:cNvSpPr>
            <a:spLocks noGrp="1"/>
          </p:cNvSpPr>
          <p:nvPr>
            <p:ph sz="quarter" idx="13"/>
          </p:nvPr>
        </p:nvSpPr>
        <p:spPr>
          <a:xfrm>
            <a:off x="274675" y="5826466"/>
            <a:ext cx="11642652" cy="529884"/>
          </a:xfrm>
        </p:spPr>
        <p:txBody>
          <a:bodyPr anchor="b">
            <a:noAutofit/>
          </a:bodyPr>
          <a:lstStyle>
            <a:lvl1pPr marL="0" indent="0">
              <a:lnSpc>
                <a:spcPct val="80000"/>
              </a:lnSpc>
              <a:spcBef>
                <a:spcPts val="0"/>
              </a:spcBef>
              <a:buClrTx/>
              <a:buFontTx/>
              <a:buNone/>
              <a:defRPr sz="900">
                <a:solidFill>
                  <a:schemeClr val="tx1">
                    <a:lumMod val="75000"/>
                    <a:lumOff val="25000"/>
                  </a:schemeClr>
                </a:solidFill>
              </a:defRPr>
            </a:lvl1pPr>
            <a:lvl2pPr>
              <a:defRPr sz="1000"/>
            </a:lvl2pPr>
            <a:lvl3pPr>
              <a:defRPr sz="1000"/>
            </a:lvl3pPr>
            <a:lvl4pPr>
              <a:defRPr sz="1000"/>
            </a:lvl4pPr>
            <a:lvl5pPr>
              <a:defRPr sz="1000"/>
            </a:lvl5pPr>
          </a:lstStyle>
          <a:p>
            <a:pPr lvl="0"/>
            <a:r>
              <a:rPr lang="en-US" dirty="0"/>
              <a:t>Click to edit Master text styles</a:t>
            </a:r>
          </a:p>
        </p:txBody>
      </p:sp>
      <p:sp>
        <p:nvSpPr>
          <p:cNvPr id="6" name="Slide Number Placeholder 5"/>
          <p:cNvSpPr>
            <a:spLocks noGrp="1"/>
          </p:cNvSpPr>
          <p:nvPr>
            <p:ph type="sldNum" sz="quarter" idx="4"/>
          </p:nvPr>
        </p:nvSpPr>
        <p:spPr>
          <a:xfrm>
            <a:off x="11404743" y="6216203"/>
            <a:ext cx="523240" cy="46858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Arial" panose="020B0604020202020204" pitchFamily="34" charset="0"/>
                <a:cs typeface="Arial" panose="020B0604020202020204" pitchFamily="34" charset="0"/>
              </a:defRPr>
            </a:lvl1pPr>
          </a:lstStyle>
          <a:p>
            <a:fld id="{066FB1F9-62BF-443F-A24D-8346C11133D7}" type="slidenum">
              <a:rPr lang="en-US" smtClean="0">
                <a:gradFill flip="none" rotWithShape="1">
                  <a:gsLst>
                    <a:gs pos="28000">
                      <a:prstClr val="white">
                        <a:lumMod val="93000"/>
                      </a:prstClr>
                    </a:gs>
                    <a:gs pos="0">
                      <a:prstClr val="black">
                        <a:lumMod val="38000"/>
                        <a:lumOff val="62000"/>
                      </a:prstClr>
                    </a:gs>
                    <a:gs pos="100000">
                      <a:srgbClr val="EEECE1">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EECE1">
                      <a:lumMod val="0"/>
                      <a:lumOff val="100000"/>
                    </a:srgbClr>
                  </a:gs>
                </a:gsLst>
                <a:lin ang="5400000" scaled="1"/>
                <a:tileRect/>
              </a:gradFill>
            </a:endParaRPr>
          </a:p>
        </p:txBody>
      </p:sp>
    </p:spTree>
    <p:extLst>
      <p:ext uri="{BB962C8B-B14F-4D97-AF65-F5344CB8AC3E}">
        <p14:creationId xmlns:p14="http://schemas.microsoft.com/office/powerpoint/2010/main" val="3418091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609600" y="1600843"/>
            <a:ext cx="10972800" cy="4364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087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12" name="Straight Connector 11"/>
          <p:cNvCxnSpPr/>
          <p:nvPr userDrawn="1"/>
        </p:nvCxnSpPr>
        <p:spPr>
          <a:xfrm>
            <a:off x="0" y="1104331"/>
            <a:ext cx="12192000" cy="0"/>
          </a:xfrm>
          <a:prstGeom prst="line">
            <a:avLst/>
          </a:prstGeom>
          <a:ln>
            <a:solidFill>
              <a:schemeClr val="accent2"/>
            </a:solidFill>
          </a:ln>
        </p:spPr>
        <p:style>
          <a:lnRef idx="2">
            <a:schemeClr val="accent2"/>
          </a:lnRef>
          <a:fillRef idx="0">
            <a:schemeClr val="accent2"/>
          </a:fillRef>
          <a:effectRef idx="1">
            <a:schemeClr val="accent2"/>
          </a:effectRef>
          <a:fontRef idx="minor">
            <a:schemeClr val="tx1"/>
          </a:fontRef>
        </p:style>
      </p:cxnSp>
      <p:sp>
        <p:nvSpPr>
          <p:cNvPr id="6" name="Title 1"/>
          <p:cNvSpPr>
            <a:spLocks noGrp="1"/>
          </p:cNvSpPr>
          <p:nvPr>
            <p:ph type="title"/>
          </p:nvPr>
        </p:nvSpPr>
        <p:spPr>
          <a:xfrm>
            <a:off x="243840" y="57150"/>
            <a:ext cx="11704320" cy="990600"/>
          </a:xfrm>
        </p:spPr>
        <p:txBody>
          <a:bodyPr>
            <a:noAutofit/>
          </a:bodyPr>
          <a:lstStyle>
            <a:lvl1pPr>
              <a:defRPr sz="3000"/>
            </a:lvl1pPr>
          </a:lstStyle>
          <a:p>
            <a:r>
              <a:rPr lang="en-US" dirty="0"/>
              <a:t>Click to edit Master title style</a:t>
            </a:r>
          </a:p>
        </p:txBody>
      </p:sp>
      <p:sp>
        <p:nvSpPr>
          <p:cNvPr id="8" name="Footer Placeholder 6"/>
          <p:cNvSpPr>
            <a:spLocks noGrp="1"/>
          </p:cNvSpPr>
          <p:nvPr>
            <p:ph type="ftr" sz="quarter" idx="13"/>
          </p:nvPr>
        </p:nvSpPr>
        <p:spPr>
          <a:xfrm>
            <a:off x="243840" y="6356361"/>
            <a:ext cx="9997440" cy="365125"/>
          </a:xfrm>
        </p:spPr>
        <p:txBody>
          <a:bodyPr lIns="45720" bIns="0"/>
          <a:lstStyle/>
          <a:p>
            <a:endParaRPr lang="en-US" dirty="0">
              <a:solidFill>
                <a:prstClr val="black">
                  <a:tint val="75000"/>
                </a:prstClr>
              </a:solidFill>
            </a:endParaRPr>
          </a:p>
        </p:txBody>
      </p:sp>
    </p:spTree>
    <p:extLst>
      <p:ext uri="{BB962C8B-B14F-4D97-AF65-F5344CB8AC3E}">
        <p14:creationId xmlns:p14="http://schemas.microsoft.com/office/powerpoint/2010/main" val="4017928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20624" y="1481738"/>
            <a:ext cx="10484443" cy="2180095"/>
          </a:xfrm>
        </p:spPr>
        <p:txBody>
          <a:bodyPr anchor="b">
            <a:normAutofit/>
          </a:bodyPr>
          <a:lstStyle>
            <a:lvl1pPr>
              <a:lnSpc>
                <a:spcPct val="90000"/>
              </a:lnSpc>
              <a:defRPr sz="3200">
                <a:solidFill>
                  <a:srgbClr val="83005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3763434"/>
            <a:ext cx="10484443" cy="778935"/>
          </a:xfrm>
          <a:prstGeom prst="rect">
            <a:avLst/>
          </a:prstGeom>
        </p:spPr>
        <p:txBody>
          <a:bodyPr anchor="t">
            <a:normAutofit/>
          </a:bodyPr>
          <a:lstStyle>
            <a:lvl1pPr marL="0" indent="0">
              <a:defRPr sz="2400" b="1" baseline="0">
                <a:solidFill>
                  <a:schemeClr val="accent2"/>
                </a:solidFill>
              </a:defRPr>
            </a:lvl1pPr>
          </a:lstStyle>
          <a:p>
            <a:r>
              <a:rPr lang="en-GB" dirty="0"/>
              <a:t>Click to edit Master subtitle style</a:t>
            </a:r>
          </a:p>
        </p:txBody>
      </p:sp>
      <p:sp>
        <p:nvSpPr>
          <p:cNvPr id="3" name="Text Placeholder 2"/>
          <p:cNvSpPr>
            <a:spLocks noGrp="1"/>
          </p:cNvSpPr>
          <p:nvPr>
            <p:ph type="body" sz="quarter" idx="10"/>
          </p:nvPr>
        </p:nvSpPr>
        <p:spPr>
          <a:xfrm>
            <a:off x="420624" y="4554044"/>
            <a:ext cx="10487483" cy="1028681"/>
          </a:xfrm>
          <a:prstGeom prst="rect">
            <a:avLst/>
          </a:prstGeom>
        </p:spPr>
        <p:txBody>
          <a:bodyPr anchor="b"/>
          <a:lstStyle>
            <a:lvl1pPr marL="4763" indent="-4763">
              <a:defRPr sz="1467">
                <a:solidFill>
                  <a:srgbClr val="4B306A"/>
                </a:solidFill>
              </a:defRPr>
            </a:lvl1pPr>
          </a:lstStyle>
          <a:p>
            <a:pPr lvl="0"/>
            <a:r>
              <a:rPr lang="en-GB"/>
              <a:t>Click to edit Master text styles</a:t>
            </a:r>
          </a:p>
        </p:txBody>
      </p:sp>
      <p:sp>
        <p:nvSpPr>
          <p:cNvPr id="4" name="TextBox 3"/>
          <p:cNvSpPr txBox="1"/>
          <p:nvPr userDrawn="1"/>
        </p:nvSpPr>
        <p:spPr>
          <a:xfrm>
            <a:off x="2539923" y="6590093"/>
            <a:ext cx="7103181" cy="23589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933">
                <a:solidFill>
                  <a:schemeClr val="accent6">
                    <a:lumMod val="50000"/>
                  </a:schemeClr>
                </a:solidFill>
              </a:rPr>
              <a:t>©AstraZeneca 2018 • FOR HEALTHCARE PROFESSIONAL USE ONLY</a:t>
            </a:r>
            <a:endParaRPr lang="en-US" sz="933">
              <a:solidFill>
                <a:schemeClr val="accent6">
                  <a:lumMod val="50000"/>
                </a:schemeClr>
              </a:solidFill>
            </a:endParaRPr>
          </a:p>
        </p:txBody>
      </p:sp>
      <p:sp>
        <p:nvSpPr>
          <p:cNvPr id="7" name="Rectangle 6"/>
          <p:cNvSpPr/>
          <p:nvPr userDrawn="1"/>
        </p:nvSpPr>
        <p:spPr bwMode="auto">
          <a:xfrm>
            <a:off x="10371386" y="6192762"/>
            <a:ext cx="1418077" cy="665239"/>
          </a:xfrm>
          <a:prstGeom prst="rect">
            <a:avLst/>
          </a:prstGeom>
          <a:solidFill>
            <a:srgbClr val="FFFFFF"/>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8" name="Picture 7"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9373725" y="155869"/>
            <a:ext cx="2678400" cy="884732"/>
          </a:xfrm>
          <a:prstGeom prst="rect">
            <a:avLst/>
          </a:prstGeom>
        </p:spPr>
      </p:pic>
      <p:pic>
        <p:nvPicPr>
          <p:cNvPr id="11" name="Picture 10" descr="msd_ifl_lg_rgb_tl_dkgr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3952" y="239495"/>
            <a:ext cx="2200163" cy="890653"/>
          </a:xfrm>
          <a:prstGeom prst="rect">
            <a:avLst/>
          </a:prstGeom>
        </p:spPr>
      </p:pic>
    </p:spTree>
    <p:extLst>
      <p:ext uri="{BB962C8B-B14F-4D97-AF65-F5344CB8AC3E}">
        <p14:creationId xmlns:p14="http://schemas.microsoft.com/office/powerpoint/2010/main" val="1154010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12" name="Rectangle 11"/>
          <p:cNvSpPr/>
          <p:nvPr userDrawn="1"/>
        </p:nvSpPr>
        <p:spPr>
          <a:xfrm>
            <a:off x="0" y="0"/>
            <a:ext cx="12192000" cy="5520795"/>
          </a:xfrm>
          <a:prstGeom prst="rect">
            <a:avLst/>
          </a:prstGeom>
          <a:solidFill>
            <a:schemeClr val="accent3"/>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098" name="Rectangle 2"/>
          <p:cNvSpPr>
            <a:spLocks noGrp="1" noChangeArrowheads="1"/>
          </p:cNvSpPr>
          <p:nvPr>
            <p:ph type="ctrTitle"/>
          </p:nvPr>
        </p:nvSpPr>
        <p:spPr>
          <a:xfrm>
            <a:off x="420624" y="967397"/>
            <a:ext cx="10484443" cy="2180095"/>
          </a:xfrm>
        </p:spPr>
        <p:txBody>
          <a:bodyPr anchor="b">
            <a:normAutofit/>
          </a:bodyPr>
          <a:lstStyle>
            <a:lvl1pPr>
              <a:lnSpc>
                <a:spcPct val="90000"/>
              </a:lnSpc>
              <a:defRPr sz="3200">
                <a:solidFill>
                  <a:schemeClr val="bg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3249093"/>
            <a:ext cx="10484443" cy="778935"/>
          </a:xfrm>
          <a:prstGeom prst="rect">
            <a:avLst/>
          </a:prstGeom>
        </p:spPr>
        <p:txBody>
          <a:bodyPr anchor="t">
            <a:normAutofit/>
          </a:bodyPr>
          <a:lstStyle>
            <a:lvl1pPr marL="0" indent="0">
              <a:defRPr sz="2400" b="1" baseline="0">
                <a:solidFill>
                  <a:schemeClr val="accent2"/>
                </a:solidFill>
              </a:defRPr>
            </a:lvl1pPr>
          </a:lstStyle>
          <a:p>
            <a:r>
              <a:rPr lang="en-GB" dirty="0"/>
              <a:t>Click to edit Master subtitle style</a:t>
            </a:r>
          </a:p>
        </p:txBody>
      </p:sp>
      <p:sp>
        <p:nvSpPr>
          <p:cNvPr id="3" name="Text Placeholder 2"/>
          <p:cNvSpPr>
            <a:spLocks noGrp="1"/>
          </p:cNvSpPr>
          <p:nvPr>
            <p:ph type="body" sz="quarter" idx="10"/>
          </p:nvPr>
        </p:nvSpPr>
        <p:spPr>
          <a:xfrm>
            <a:off x="420624" y="4039702"/>
            <a:ext cx="10487483" cy="1028681"/>
          </a:xfrm>
          <a:prstGeom prst="rect">
            <a:avLst/>
          </a:prstGeom>
        </p:spPr>
        <p:txBody>
          <a:bodyPr anchor="b"/>
          <a:lstStyle>
            <a:lvl1pPr marL="4763" indent="-4763">
              <a:defRPr sz="1467">
                <a:solidFill>
                  <a:schemeClr val="bg1"/>
                </a:solidFill>
              </a:defRPr>
            </a:lvl1pPr>
          </a:lstStyle>
          <a:p>
            <a:pPr lvl="0"/>
            <a:r>
              <a:rPr lang="en-GB"/>
              <a:t>Click to edit Master text styles</a:t>
            </a:r>
          </a:p>
        </p:txBody>
      </p:sp>
      <p:sp>
        <p:nvSpPr>
          <p:cNvPr id="4" name="TextBox 3"/>
          <p:cNvSpPr txBox="1"/>
          <p:nvPr userDrawn="1"/>
        </p:nvSpPr>
        <p:spPr>
          <a:xfrm>
            <a:off x="430366" y="6581275"/>
            <a:ext cx="7103181" cy="2358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sz="933">
                <a:solidFill>
                  <a:srgbClr val="3F4444"/>
                </a:solidFill>
              </a:rPr>
              <a:t>©AstraZeneca 2018 • FOR HEALTHCARE PROFESSIONAL USE ONLY</a:t>
            </a:r>
            <a:endParaRPr lang="en-US" sz="933">
              <a:solidFill>
                <a:srgbClr val="3F4444"/>
              </a:solidFill>
            </a:endParaRPr>
          </a:p>
        </p:txBody>
      </p:sp>
      <p:pic>
        <p:nvPicPr>
          <p:cNvPr id="8" name="Picture 7"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627881" y="5565087"/>
            <a:ext cx="2678400" cy="884732"/>
          </a:xfrm>
          <a:prstGeom prst="rect">
            <a:avLst/>
          </a:prstGeom>
        </p:spPr>
      </p:pic>
      <p:pic>
        <p:nvPicPr>
          <p:cNvPr id="11" name="Picture 10" descr="msd_ifl_lg_rgb_tl_dkgr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985" y="5648714"/>
            <a:ext cx="2200163" cy="890653"/>
          </a:xfrm>
          <a:prstGeom prst="rect">
            <a:avLst/>
          </a:prstGeom>
        </p:spPr>
      </p:pic>
      <p:sp>
        <p:nvSpPr>
          <p:cNvPr id="5" name="Rectangle 4"/>
          <p:cNvSpPr/>
          <p:nvPr userDrawn="1"/>
        </p:nvSpPr>
        <p:spPr bwMode="auto">
          <a:xfrm>
            <a:off x="10363036" y="6085221"/>
            <a:ext cx="1587529" cy="68176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4969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12" name="Rectangle 11"/>
          <p:cNvSpPr/>
          <p:nvPr userDrawn="1"/>
        </p:nvSpPr>
        <p:spPr>
          <a:xfrm>
            <a:off x="0" y="0"/>
            <a:ext cx="12192000" cy="5520795"/>
          </a:xfrm>
          <a:prstGeom prst="rect">
            <a:avLst/>
          </a:prstGeom>
          <a:solidFill>
            <a:srgbClr val="103865"/>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098" name="Rectangle 2"/>
          <p:cNvSpPr>
            <a:spLocks noGrp="1" noChangeArrowheads="1"/>
          </p:cNvSpPr>
          <p:nvPr>
            <p:ph type="ctrTitle"/>
          </p:nvPr>
        </p:nvSpPr>
        <p:spPr>
          <a:xfrm>
            <a:off x="420624" y="967397"/>
            <a:ext cx="10484443" cy="2180095"/>
          </a:xfrm>
        </p:spPr>
        <p:txBody>
          <a:bodyPr anchor="b">
            <a:normAutofit/>
          </a:bodyPr>
          <a:lstStyle>
            <a:lvl1pPr>
              <a:lnSpc>
                <a:spcPct val="90000"/>
              </a:lnSpc>
              <a:defRPr sz="3200">
                <a:solidFill>
                  <a:schemeClr val="bg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3249093"/>
            <a:ext cx="10484443" cy="778935"/>
          </a:xfrm>
          <a:prstGeom prst="rect">
            <a:avLst/>
          </a:prstGeom>
        </p:spPr>
        <p:txBody>
          <a:bodyPr anchor="t">
            <a:normAutofit/>
          </a:bodyPr>
          <a:lstStyle>
            <a:lvl1pPr marL="0" indent="0">
              <a:defRPr sz="2400" b="1" baseline="0">
                <a:solidFill>
                  <a:schemeClr val="accent1">
                    <a:lumMod val="60000"/>
                    <a:lumOff val="40000"/>
                  </a:schemeClr>
                </a:solidFill>
              </a:defRPr>
            </a:lvl1pPr>
          </a:lstStyle>
          <a:p>
            <a:r>
              <a:rPr lang="en-GB" dirty="0"/>
              <a:t>Click to edit Master subtitle style</a:t>
            </a:r>
          </a:p>
        </p:txBody>
      </p:sp>
      <p:sp>
        <p:nvSpPr>
          <p:cNvPr id="3" name="Text Placeholder 2"/>
          <p:cNvSpPr>
            <a:spLocks noGrp="1"/>
          </p:cNvSpPr>
          <p:nvPr>
            <p:ph type="body" sz="quarter" idx="10"/>
          </p:nvPr>
        </p:nvSpPr>
        <p:spPr>
          <a:xfrm>
            <a:off x="420624" y="4039702"/>
            <a:ext cx="10487483" cy="1028681"/>
          </a:xfrm>
          <a:prstGeom prst="rect">
            <a:avLst/>
          </a:prstGeom>
        </p:spPr>
        <p:txBody>
          <a:bodyPr anchor="b"/>
          <a:lstStyle>
            <a:lvl1pPr marL="4763" indent="-4763">
              <a:defRPr sz="1467">
                <a:solidFill>
                  <a:schemeClr val="bg1"/>
                </a:solidFill>
              </a:defRPr>
            </a:lvl1pPr>
          </a:lstStyle>
          <a:p>
            <a:pPr lvl="0"/>
            <a:r>
              <a:rPr lang="en-GB"/>
              <a:t>Click to edit Master text styles</a:t>
            </a:r>
          </a:p>
        </p:txBody>
      </p:sp>
      <p:pic>
        <p:nvPicPr>
          <p:cNvPr id="8" name="Picture 7"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627881" y="5565087"/>
            <a:ext cx="2678400" cy="884732"/>
          </a:xfrm>
          <a:prstGeom prst="rect">
            <a:avLst/>
          </a:prstGeom>
        </p:spPr>
      </p:pic>
      <p:pic>
        <p:nvPicPr>
          <p:cNvPr id="11" name="Picture 10" descr="msd_ifl_lg_rgb_tl_dkgr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985" y="5648714"/>
            <a:ext cx="2200163" cy="890653"/>
          </a:xfrm>
          <a:prstGeom prst="rect">
            <a:avLst/>
          </a:prstGeom>
        </p:spPr>
      </p:pic>
      <p:sp>
        <p:nvSpPr>
          <p:cNvPr id="5" name="Rectangle 4"/>
          <p:cNvSpPr/>
          <p:nvPr userDrawn="1"/>
        </p:nvSpPr>
        <p:spPr bwMode="auto">
          <a:xfrm>
            <a:off x="10363036" y="6085221"/>
            <a:ext cx="1587529" cy="68176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8501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12" name="Rectangle 11"/>
          <p:cNvSpPr/>
          <p:nvPr userDrawn="1"/>
        </p:nvSpPr>
        <p:spPr>
          <a:xfrm>
            <a:off x="0" y="0"/>
            <a:ext cx="12192000" cy="5520795"/>
          </a:xfrm>
          <a:prstGeom prst="rect">
            <a:avLst/>
          </a:prstGeom>
          <a:solidFill>
            <a:schemeClr val="accent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098" name="Rectangle 2"/>
          <p:cNvSpPr>
            <a:spLocks noGrp="1" noChangeArrowheads="1"/>
          </p:cNvSpPr>
          <p:nvPr>
            <p:ph type="ctrTitle"/>
          </p:nvPr>
        </p:nvSpPr>
        <p:spPr>
          <a:xfrm>
            <a:off x="420624" y="967397"/>
            <a:ext cx="10484443" cy="2180095"/>
          </a:xfrm>
        </p:spPr>
        <p:txBody>
          <a:bodyPr anchor="b">
            <a:normAutofit/>
          </a:bodyPr>
          <a:lstStyle>
            <a:lvl1pPr>
              <a:lnSpc>
                <a:spcPct val="90000"/>
              </a:lnSpc>
              <a:defRPr sz="3200">
                <a:solidFill>
                  <a:schemeClr val="bg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3249093"/>
            <a:ext cx="10484443" cy="778935"/>
          </a:xfrm>
          <a:prstGeom prst="rect">
            <a:avLst/>
          </a:prstGeom>
        </p:spPr>
        <p:txBody>
          <a:bodyPr anchor="t">
            <a:normAutofit/>
          </a:bodyPr>
          <a:lstStyle>
            <a:lvl1pPr marL="0" indent="0">
              <a:defRPr sz="2400" b="1" baseline="0">
                <a:solidFill>
                  <a:srgbClr val="3F4444"/>
                </a:solidFill>
              </a:defRPr>
            </a:lvl1pPr>
          </a:lstStyle>
          <a:p>
            <a:r>
              <a:rPr lang="en-GB" dirty="0"/>
              <a:t>Click to edit Master subtitle style</a:t>
            </a:r>
          </a:p>
        </p:txBody>
      </p:sp>
      <p:sp>
        <p:nvSpPr>
          <p:cNvPr id="3" name="Text Placeholder 2"/>
          <p:cNvSpPr>
            <a:spLocks noGrp="1"/>
          </p:cNvSpPr>
          <p:nvPr>
            <p:ph type="body" sz="quarter" idx="10"/>
          </p:nvPr>
        </p:nvSpPr>
        <p:spPr>
          <a:xfrm>
            <a:off x="420624" y="4039702"/>
            <a:ext cx="10487483" cy="1028681"/>
          </a:xfrm>
          <a:prstGeom prst="rect">
            <a:avLst/>
          </a:prstGeom>
        </p:spPr>
        <p:txBody>
          <a:bodyPr anchor="b"/>
          <a:lstStyle>
            <a:lvl1pPr marL="4763" indent="-4763">
              <a:defRPr sz="1467">
                <a:solidFill>
                  <a:schemeClr val="bg1"/>
                </a:solidFill>
              </a:defRPr>
            </a:lvl1pPr>
          </a:lstStyle>
          <a:p>
            <a:pPr lvl="0"/>
            <a:r>
              <a:rPr lang="en-GB"/>
              <a:t>Click to edit Master text styles</a:t>
            </a:r>
          </a:p>
        </p:txBody>
      </p:sp>
      <p:sp>
        <p:nvSpPr>
          <p:cNvPr id="4" name="TextBox 3"/>
          <p:cNvSpPr txBox="1"/>
          <p:nvPr userDrawn="1"/>
        </p:nvSpPr>
        <p:spPr>
          <a:xfrm>
            <a:off x="430366" y="6581275"/>
            <a:ext cx="7103181" cy="2358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sz="933">
                <a:solidFill>
                  <a:srgbClr val="3F4444"/>
                </a:solidFill>
              </a:rPr>
              <a:t>©AstraZeneca 2018 • FOR HEALTHCARE PROFESSIONAL USE ONLY</a:t>
            </a:r>
            <a:endParaRPr lang="en-US" sz="933">
              <a:solidFill>
                <a:srgbClr val="3F4444"/>
              </a:solidFill>
            </a:endParaRPr>
          </a:p>
        </p:txBody>
      </p:sp>
      <p:pic>
        <p:nvPicPr>
          <p:cNvPr id="8" name="Picture 7"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627881" y="5565087"/>
            <a:ext cx="2678400" cy="884732"/>
          </a:xfrm>
          <a:prstGeom prst="rect">
            <a:avLst/>
          </a:prstGeom>
        </p:spPr>
      </p:pic>
      <p:pic>
        <p:nvPicPr>
          <p:cNvPr id="11" name="Picture 10" descr="msd_ifl_lg_rgb_tl_dkgr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985" y="5648714"/>
            <a:ext cx="2200163" cy="890653"/>
          </a:xfrm>
          <a:prstGeom prst="rect">
            <a:avLst/>
          </a:prstGeom>
        </p:spPr>
      </p:pic>
      <p:sp>
        <p:nvSpPr>
          <p:cNvPr id="5" name="Rectangle 4"/>
          <p:cNvSpPr/>
          <p:nvPr userDrawn="1"/>
        </p:nvSpPr>
        <p:spPr bwMode="auto">
          <a:xfrm>
            <a:off x="10363036" y="6085221"/>
            <a:ext cx="1587529" cy="68176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31513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12" name="Rectangle 11"/>
          <p:cNvSpPr/>
          <p:nvPr userDrawn="1"/>
        </p:nvSpPr>
        <p:spPr>
          <a:xfrm>
            <a:off x="0" y="0"/>
            <a:ext cx="12192000" cy="5520795"/>
          </a:xfrm>
          <a:prstGeom prst="rect">
            <a:avLst/>
          </a:prstGeom>
          <a:solidFill>
            <a:schemeClr val="accent1"/>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098" name="Rectangle 2"/>
          <p:cNvSpPr>
            <a:spLocks noGrp="1" noChangeArrowheads="1"/>
          </p:cNvSpPr>
          <p:nvPr>
            <p:ph type="ctrTitle"/>
          </p:nvPr>
        </p:nvSpPr>
        <p:spPr>
          <a:xfrm>
            <a:off x="420624" y="967397"/>
            <a:ext cx="10484443" cy="2180095"/>
          </a:xfrm>
        </p:spPr>
        <p:txBody>
          <a:bodyPr anchor="b">
            <a:normAutofit/>
          </a:bodyPr>
          <a:lstStyle>
            <a:lvl1pPr>
              <a:lnSpc>
                <a:spcPct val="90000"/>
              </a:lnSpc>
              <a:defRPr sz="3200">
                <a:solidFill>
                  <a:schemeClr val="bg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3249093"/>
            <a:ext cx="10484443" cy="778935"/>
          </a:xfrm>
          <a:prstGeom prst="rect">
            <a:avLst/>
          </a:prstGeom>
        </p:spPr>
        <p:txBody>
          <a:bodyPr anchor="t">
            <a:normAutofit/>
          </a:bodyPr>
          <a:lstStyle>
            <a:lvl1pPr marL="0" indent="0">
              <a:defRPr sz="2400" b="1" baseline="0">
                <a:solidFill>
                  <a:schemeClr val="accent6"/>
                </a:solidFill>
              </a:defRPr>
            </a:lvl1pPr>
          </a:lstStyle>
          <a:p>
            <a:r>
              <a:rPr lang="en-GB" dirty="0"/>
              <a:t>Click to edit Master subtitle style</a:t>
            </a:r>
          </a:p>
        </p:txBody>
      </p:sp>
      <p:sp>
        <p:nvSpPr>
          <p:cNvPr id="3" name="Text Placeholder 2"/>
          <p:cNvSpPr>
            <a:spLocks noGrp="1"/>
          </p:cNvSpPr>
          <p:nvPr>
            <p:ph type="body" sz="quarter" idx="10"/>
          </p:nvPr>
        </p:nvSpPr>
        <p:spPr>
          <a:xfrm>
            <a:off x="420624" y="4039702"/>
            <a:ext cx="10487483" cy="1028681"/>
          </a:xfrm>
          <a:prstGeom prst="rect">
            <a:avLst/>
          </a:prstGeom>
        </p:spPr>
        <p:txBody>
          <a:bodyPr anchor="b"/>
          <a:lstStyle>
            <a:lvl1pPr marL="4763" indent="-4763">
              <a:defRPr sz="1467">
                <a:solidFill>
                  <a:schemeClr val="bg1"/>
                </a:solidFill>
              </a:defRPr>
            </a:lvl1pPr>
          </a:lstStyle>
          <a:p>
            <a:pPr lvl="0"/>
            <a:r>
              <a:rPr lang="en-GB"/>
              <a:t>Click to edit Master text styles</a:t>
            </a:r>
          </a:p>
        </p:txBody>
      </p:sp>
      <p:sp>
        <p:nvSpPr>
          <p:cNvPr id="4" name="TextBox 3"/>
          <p:cNvSpPr txBox="1"/>
          <p:nvPr userDrawn="1"/>
        </p:nvSpPr>
        <p:spPr>
          <a:xfrm>
            <a:off x="430366" y="6581275"/>
            <a:ext cx="7103181" cy="2358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sz="933">
                <a:solidFill>
                  <a:srgbClr val="3F4444"/>
                </a:solidFill>
              </a:rPr>
              <a:t>©AstraZeneca 2018 • FOR HEALTHCARE PROFESSIONAL USE ONLY</a:t>
            </a:r>
            <a:endParaRPr lang="en-US" sz="933">
              <a:solidFill>
                <a:srgbClr val="3F4444"/>
              </a:solidFill>
            </a:endParaRPr>
          </a:p>
        </p:txBody>
      </p:sp>
      <p:pic>
        <p:nvPicPr>
          <p:cNvPr id="8" name="Picture 7"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627881" y="5565087"/>
            <a:ext cx="2678400" cy="884732"/>
          </a:xfrm>
          <a:prstGeom prst="rect">
            <a:avLst/>
          </a:prstGeom>
        </p:spPr>
      </p:pic>
      <p:pic>
        <p:nvPicPr>
          <p:cNvPr id="11" name="Picture 10" descr="msd_ifl_lg_rgb_tl_dkgr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985" y="5648714"/>
            <a:ext cx="2200163" cy="890653"/>
          </a:xfrm>
          <a:prstGeom prst="rect">
            <a:avLst/>
          </a:prstGeom>
        </p:spPr>
      </p:pic>
      <p:sp>
        <p:nvSpPr>
          <p:cNvPr id="5" name="Rectangle 4"/>
          <p:cNvSpPr/>
          <p:nvPr userDrawn="1"/>
        </p:nvSpPr>
        <p:spPr bwMode="auto">
          <a:xfrm>
            <a:off x="10363036" y="6085221"/>
            <a:ext cx="1587529" cy="68176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0417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20624" y="759884"/>
            <a:ext cx="10484443" cy="2901949"/>
          </a:xfrm>
        </p:spPr>
        <p:txBody>
          <a:bodyPr anchor="b">
            <a:normAutofit/>
          </a:bodyPr>
          <a:lstStyle>
            <a:lvl1pPr>
              <a:lnSpc>
                <a:spcPct val="90000"/>
              </a:lnSpc>
              <a:defRPr sz="3200">
                <a:solidFill>
                  <a:srgbClr val="83005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420624" y="3763434"/>
            <a:ext cx="10484443" cy="778935"/>
          </a:xfrm>
          <a:prstGeom prst="rect">
            <a:avLst/>
          </a:prstGeom>
        </p:spPr>
        <p:txBody>
          <a:bodyPr anchor="t" anchorCtr="0">
            <a:normAutofit/>
          </a:bodyPr>
          <a:lstStyle>
            <a:lvl1pPr marL="0" indent="0">
              <a:defRPr sz="2400" b="1" baseline="0">
                <a:solidFill>
                  <a:schemeClr val="accent4"/>
                </a:solidFill>
              </a:defRPr>
            </a:lvl1pPr>
          </a:lstStyle>
          <a:p>
            <a:r>
              <a:rPr lang="en-GB" dirty="0"/>
              <a:t>Click to edit Master subtitle style</a:t>
            </a:r>
          </a:p>
        </p:txBody>
      </p:sp>
      <p:sp>
        <p:nvSpPr>
          <p:cNvPr id="3" name="Text Placeholder 2"/>
          <p:cNvSpPr>
            <a:spLocks noGrp="1"/>
          </p:cNvSpPr>
          <p:nvPr>
            <p:ph type="body" sz="quarter" idx="10"/>
          </p:nvPr>
        </p:nvSpPr>
        <p:spPr>
          <a:xfrm>
            <a:off x="420624" y="4542369"/>
            <a:ext cx="10487483" cy="1028681"/>
          </a:xfrm>
          <a:prstGeom prst="rect">
            <a:avLst/>
          </a:prstGeom>
        </p:spPr>
        <p:txBody>
          <a:bodyPr anchor="b"/>
          <a:lstStyle>
            <a:lvl1pPr marL="4763" indent="-4763">
              <a:defRPr sz="1467">
                <a:solidFill>
                  <a:schemeClr val="accent1"/>
                </a:solidFill>
              </a:defRPr>
            </a:lvl1pPr>
          </a:lstStyle>
          <a:p>
            <a:pPr lvl="0"/>
            <a:r>
              <a:rPr lang="en-GB"/>
              <a:t>Click to edit Master text styles</a:t>
            </a:r>
          </a:p>
        </p:txBody>
      </p:sp>
      <p:sp>
        <p:nvSpPr>
          <p:cNvPr id="4" name="Rectangle 3"/>
          <p:cNvSpPr/>
          <p:nvPr userDrawn="1"/>
        </p:nvSpPr>
        <p:spPr bwMode="auto">
          <a:xfrm>
            <a:off x="11278991" y="6192762"/>
            <a:ext cx="510472" cy="665239"/>
          </a:xfrm>
          <a:prstGeom prst="rect">
            <a:avLst/>
          </a:prstGeom>
          <a:solidFill>
            <a:srgbClr val="FFFFFF"/>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8" name="TextBox 7"/>
          <p:cNvSpPr txBox="1"/>
          <p:nvPr userDrawn="1"/>
        </p:nvSpPr>
        <p:spPr>
          <a:xfrm>
            <a:off x="2539923" y="6590093"/>
            <a:ext cx="7103181" cy="23589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933" b="0" i="0" u="none" strike="noStrike" kern="0" cap="none" spc="0" normalizeH="0" baseline="0" noProof="0">
                <a:ln>
                  <a:noFill/>
                </a:ln>
                <a:solidFill>
                  <a:srgbClr val="C7C2BA">
                    <a:lumMod val="50000"/>
                  </a:srgbClr>
                </a:solidFill>
                <a:effectLst/>
                <a:uLnTx/>
                <a:uFillTx/>
              </a:rPr>
              <a:t>©AstraZeneca 2018 • FOR HEALTHCARE PROFESSIONAL USE ONLY</a:t>
            </a:r>
            <a:endParaRPr kumimoji="0" lang="en-US" sz="933" b="0" i="0" u="none" strike="noStrike" kern="0" cap="none" spc="0" normalizeH="0" baseline="0" noProof="0">
              <a:ln>
                <a:noFill/>
              </a:ln>
              <a:solidFill>
                <a:srgbClr val="C7C2BA">
                  <a:lumMod val="50000"/>
                </a:srgbClr>
              </a:solidFill>
              <a:effectLst/>
              <a:uLnTx/>
              <a:uFillTx/>
            </a:endParaRPr>
          </a:p>
        </p:txBody>
      </p:sp>
      <p:sp>
        <p:nvSpPr>
          <p:cNvPr id="9" name="Rectangle 8"/>
          <p:cNvSpPr/>
          <p:nvPr userDrawn="1"/>
        </p:nvSpPr>
        <p:spPr bwMode="auto">
          <a:xfrm>
            <a:off x="10371386" y="6192762"/>
            <a:ext cx="1418077" cy="665239"/>
          </a:xfrm>
          <a:prstGeom prst="rect">
            <a:avLst/>
          </a:prstGeom>
          <a:solidFill>
            <a:srgbClr val="FFFFFF"/>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11" name="Picture 10"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9373725" y="155869"/>
            <a:ext cx="2678400" cy="884732"/>
          </a:xfrm>
          <a:prstGeom prst="rect">
            <a:avLst/>
          </a:prstGeom>
        </p:spPr>
      </p:pic>
      <p:pic>
        <p:nvPicPr>
          <p:cNvPr id="14" name="Picture 13" descr="msd_ifl_lg_rgb_tl_dkgr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3952" y="239495"/>
            <a:ext cx="2200163" cy="890653"/>
          </a:xfrm>
          <a:prstGeom prst="rect">
            <a:avLst/>
          </a:prstGeom>
        </p:spPr>
      </p:pic>
    </p:spTree>
    <p:extLst>
      <p:ext uri="{BB962C8B-B14F-4D97-AF65-F5344CB8AC3E}">
        <p14:creationId xmlns:p14="http://schemas.microsoft.com/office/powerpoint/2010/main" val="716189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12047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443221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1"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6A6356"/>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834712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2"/>
          <p:cNvSpPr>
            <a:spLocks noGrp="1"/>
          </p:cNvSpPr>
          <p:nvPr>
            <p:ph type="sldNum" sz="quarter" idx="10"/>
          </p:nvPr>
        </p:nvSpPr>
        <p:spPr>
          <a:xfrm>
            <a:off x="11537304" y="6486810"/>
            <a:ext cx="654697" cy="366183"/>
          </a:xfrm>
          <a:prstGeom prst="rect">
            <a:avLst/>
          </a:prstGeom>
        </p:spPr>
        <p:txBody>
          <a:bodyPr/>
          <a:lstStyle/>
          <a:p>
            <a:fld id="{47E66208-4A1C-594F-8665-CB46850971E6}" type="slidenum">
              <a:rPr lang="en-GB" smtClean="0"/>
              <a:pPr/>
              <a:t>‹#›</a:t>
            </a:fld>
            <a:endParaRPr lang="en-GB"/>
          </a:p>
        </p:txBody>
      </p:sp>
      <p:sp>
        <p:nvSpPr>
          <p:cNvPr id="5" name="Content Placeholder 4"/>
          <p:cNvSpPr>
            <a:spLocks noGrp="1"/>
          </p:cNvSpPr>
          <p:nvPr>
            <p:ph sz="quarter" idx="11"/>
          </p:nvPr>
        </p:nvSpPr>
        <p:spPr>
          <a:xfrm>
            <a:off x="412751" y="1051284"/>
            <a:ext cx="11226800" cy="868971"/>
          </a:xfrm>
        </p:spPr>
        <p:txBody>
          <a:bodyPr>
            <a:normAutofit/>
          </a:bodyPr>
          <a:lstStyle>
            <a:lvl1pPr marL="0" indent="0">
              <a:defRPr sz="2000" b="0" i="1">
                <a:solidFill>
                  <a:srgbClr val="4B306A"/>
                </a:solidFill>
              </a:defRPr>
            </a:lvl1pPr>
          </a:lstStyle>
          <a:p>
            <a:pPr lvl="0"/>
            <a:r>
              <a:rPr lang="en-GB" dirty="0"/>
              <a:t>Click to edit Master text styles</a:t>
            </a:r>
          </a:p>
        </p:txBody>
      </p:sp>
      <p:sp>
        <p:nvSpPr>
          <p:cNvPr id="7" name="Content Placeholder 6"/>
          <p:cNvSpPr>
            <a:spLocks noGrp="1"/>
          </p:cNvSpPr>
          <p:nvPr>
            <p:ph sz="quarter" idx="12"/>
          </p:nvPr>
        </p:nvSpPr>
        <p:spPr>
          <a:xfrm>
            <a:off x="-1" y="6559598"/>
            <a:ext cx="8487999" cy="293393"/>
          </a:xfrm>
        </p:spPr>
        <p:txBody>
          <a:bodyPr anchor="b" anchorCtr="0">
            <a:noAutofit/>
          </a:bodyPr>
          <a:lstStyle>
            <a:lvl1pPr>
              <a:defRPr sz="1067" b="0">
                <a:solidFill>
                  <a:srgbClr val="6A6356"/>
                </a:solidFill>
              </a:defRPr>
            </a:lvl1pPr>
          </a:lstStyle>
          <a:p>
            <a:pPr lvl="0"/>
            <a:r>
              <a:rPr lang="en-GB" dirty="0"/>
              <a:t>Click to edit Master text styles</a:t>
            </a:r>
          </a:p>
        </p:txBody>
      </p:sp>
    </p:spTree>
    <p:extLst>
      <p:ext uri="{BB962C8B-B14F-4D97-AF65-F5344CB8AC3E}">
        <p14:creationId xmlns:p14="http://schemas.microsoft.com/office/powerpoint/2010/main" val="2307219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424630" y="267992"/>
            <a:ext cx="11687535" cy="672000"/>
          </a:xfrm>
          <a:prstGeom prst="rect">
            <a:avLst/>
          </a:prstGeom>
          <a:noFill/>
          <a:ln w="9525">
            <a:noFill/>
            <a:miter lim="800000"/>
            <a:headEnd/>
            <a:tailEnd/>
          </a:ln>
        </p:spPr>
        <p:txBody>
          <a:bodyPr vert="horz"/>
          <a:lstStyle>
            <a:lvl1pPr algn="l" defTabSz="609585" rtl="0" eaLnBrk="1" latinLnBrk="0" hangingPunct="1">
              <a:lnSpc>
                <a:spcPct val="100000"/>
              </a:lnSpc>
              <a:spcBef>
                <a:spcPct val="0"/>
              </a:spcBef>
              <a:buNone/>
              <a:defRPr lang="en-GB" sz="2667"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425347" y="1682031"/>
            <a:ext cx="9408000" cy="2160000"/>
          </a:xfrm>
          <a:prstGeom prst="rect">
            <a:avLst/>
          </a:prstGeom>
        </p:spPr>
        <p:txBody>
          <a:bodyPr vert="horz">
            <a:normAutofit/>
          </a:bodyPr>
          <a:lstStyle>
            <a:lvl1pPr marL="239178" indent="-239178" algn="l">
              <a:spcBef>
                <a:spcPts val="0"/>
              </a:spcBef>
              <a:buClr>
                <a:srgbClr val="4B306A"/>
              </a:buClr>
              <a:buFont typeface="Arial"/>
              <a:buChar char="•"/>
              <a:defRPr sz="2133" b="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3" name="Content Placeholder 2"/>
          <p:cNvSpPr>
            <a:spLocks noGrp="1"/>
          </p:cNvSpPr>
          <p:nvPr>
            <p:ph sz="quarter" idx="12"/>
          </p:nvPr>
        </p:nvSpPr>
        <p:spPr>
          <a:xfrm>
            <a:off x="1" y="6565851"/>
            <a:ext cx="10020300" cy="281293"/>
          </a:xfrm>
        </p:spPr>
        <p:txBody>
          <a:bodyPr anchor="b" anchorCtr="0">
            <a:normAutofit/>
          </a:bodyPr>
          <a:lstStyle>
            <a:lvl1pPr>
              <a:defRPr sz="1067" b="0">
                <a:solidFill>
                  <a:srgbClr val="6A6356"/>
                </a:solidFill>
              </a:defRPr>
            </a:lvl1pPr>
          </a:lstStyle>
          <a:p>
            <a:pPr lvl="0"/>
            <a:r>
              <a:rPr lang="en-GB" dirty="0"/>
              <a:t>Click to edit Master text styles</a:t>
            </a:r>
          </a:p>
        </p:txBody>
      </p:sp>
      <p:sp>
        <p:nvSpPr>
          <p:cNvPr id="7"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699573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23929" y="1644095"/>
            <a:ext cx="11688232" cy="4230000"/>
          </a:xfrm>
          <a:prstGeom prst="rect">
            <a:avLst/>
          </a:prstGeom>
        </p:spPr>
        <p:txBody>
          <a:bodyPr/>
          <a:lstStyle>
            <a:lvl1pPr marL="239178" indent="-239178">
              <a:lnSpc>
                <a:spcPct val="100000"/>
              </a:lnSpc>
              <a:spcBef>
                <a:spcPts val="0"/>
              </a:spcBef>
              <a:buClr>
                <a:srgbClr val="4B306A"/>
              </a:buClr>
              <a:buFont typeface="Arial"/>
              <a:buChar char="•"/>
              <a:defRPr sz="2133" b="0">
                <a:solidFill>
                  <a:schemeClr val="tx1"/>
                </a:solidFill>
                <a:latin typeface="Arial" pitchFamily="34" charset="0"/>
                <a:cs typeface="Arial" pitchFamily="34" charset="0"/>
              </a:defRPr>
            </a:lvl1pPr>
            <a:lvl2pPr marL="629984" indent="-179996">
              <a:lnSpc>
                <a:spcPct val="100000"/>
              </a:lnSpc>
              <a:spcBef>
                <a:spcPts val="0"/>
              </a:spcBef>
              <a:buClr>
                <a:srgbClr val="4B306A"/>
              </a:buClr>
              <a:buFont typeface="Lucida Grande"/>
              <a:buChar char="–"/>
              <a:defRPr sz="1867" baseline="0">
                <a:solidFill>
                  <a:schemeClr val="tx1"/>
                </a:solidFill>
                <a:latin typeface="Arial" pitchFamily="34" charset="0"/>
                <a:cs typeface="Arial" pitchFamily="34" charset="0"/>
              </a:defRPr>
            </a:lvl2pPr>
            <a:lvl3pPr marL="1075240" indent="-245527">
              <a:buClr>
                <a:srgbClr val="4B306A"/>
              </a:buClr>
              <a:buFont typeface="Arial"/>
              <a:buChar char="•"/>
              <a:defRPr sz="1600" baseline="0">
                <a:latin typeface="Arial" pitchFamily="34" charset="0"/>
                <a:cs typeface="Arial" pitchFamily="34" charset="0"/>
              </a:defRPr>
            </a:lvl3pPr>
            <a:lvl4pPr marL="1316534" indent="-179913">
              <a:buClr>
                <a:srgbClr val="4B306A"/>
              </a:buClr>
              <a:buFont typeface="Arial" panose="020B0604020202020204" pitchFamily="34" charset="0"/>
              <a:buChar char="•"/>
              <a:defRPr sz="16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2"/>
            <a:r>
              <a:rPr lang="en-GB" noProof="0" dirty="0"/>
              <a:t>Third level</a:t>
            </a:r>
          </a:p>
          <a:p>
            <a:pPr lvl="3"/>
            <a:r>
              <a:rPr lang="en-GB" noProof="0" dirty="0"/>
              <a:t>Fourth level</a:t>
            </a:r>
          </a:p>
        </p:txBody>
      </p:sp>
      <p:sp>
        <p:nvSpPr>
          <p:cNvPr id="9" name="Title 8"/>
          <p:cNvSpPr>
            <a:spLocks noGrp="1"/>
          </p:cNvSpPr>
          <p:nvPr>
            <p:ph type="title" hasCustomPrompt="1"/>
          </p:nvPr>
        </p:nvSpPr>
        <p:spPr>
          <a:xfrm>
            <a:off x="424630" y="267992"/>
            <a:ext cx="11687535" cy="672000"/>
          </a:xfrm>
          <a:prstGeom prst="rect">
            <a:avLst/>
          </a:prstGeom>
        </p:spPr>
        <p:txBody>
          <a:bodyPr vert="horz"/>
          <a:lstStyle>
            <a:lvl1pPr algn="l" defTabSz="609585" rtl="0" eaLnBrk="1" latinLnBrk="0" hangingPunct="1">
              <a:lnSpc>
                <a:spcPct val="100000"/>
              </a:lnSpc>
              <a:spcBef>
                <a:spcPct val="0"/>
              </a:spcBef>
              <a:buNone/>
              <a:defRPr lang="en-GB" sz="2667"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
        <p:nvSpPr>
          <p:cNvPr id="3" name="Text Placeholder 2"/>
          <p:cNvSpPr>
            <a:spLocks noGrp="1"/>
          </p:cNvSpPr>
          <p:nvPr>
            <p:ph type="body" sz="quarter" idx="10"/>
          </p:nvPr>
        </p:nvSpPr>
        <p:spPr>
          <a:xfrm>
            <a:off x="423932" y="1056649"/>
            <a:ext cx="11688233" cy="664633"/>
          </a:xfrm>
          <a:prstGeom prst="rect">
            <a:avLst/>
          </a:prstGeom>
        </p:spPr>
        <p:txBody>
          <a:bodyPr>
            <a:normAutofit/>
          </a:bodyPr>
          <a:lstStyle>
            <a:lvl1pPr marL="0" indent="0">
              <a:buFontTx/>
              <a:buNone/>
              <a:defRPr sz="2000" b="0" i="1">
                <a:solidFill>
                  <a:srgbClr val="3C0F53"/>
                </a:solidFill>
              </a:defRPr>
            </a:lvl1pPr>
          </a:lstStyle>
          <a:p>
            <a:pPr lvl="0"/>
            <a:r>
              <a:rPr lang="en-US" dirty="0"/>
              <a:t>Click to edit Master text styles</a:t>
            </a:r>
          </a:p>
        </p:txBody>
      </p:sp>
      <p:sp>
        <p:nvSpPr>
          <p:cNvPr id="4" name="Content Placeholder 3"/>
          <p:cNvSpPr>
            <a:spLocks noGrp="1"/>
          </p:cNvSpPr>
          <p:nvPr>
            <p:ph sz="quarter" idx="11"/>
          </p:nvPr>
        </p:nvSpPr>
        <p:spPr>
          <a:xfrm>
            <a:off x="0" y="6565586"/>
            <a:ext cx="9725379" cy="292415"/>
          </a:xfrm>
        </p:spPr>
        <p:txBody>
          <a:bodyPr>
            <a:normAutofit/>
          </a:bodyPr>
          <a:lstStyle>
            <a:lvl1pPr>
              <a:defRPr sz="1067" b="0">
                <a:solidFill>
                  <a:srgbClr val="6A6356"/>
                </a:solidFill>
              </a:defRPr>
            </a:lvl1pPr>
          </a:lstStyle>
          <a:p>
            <a:pPr lvl="0"/>
            <a:r>
              <a:rPr lang="en-GB" dirty="0"/>
              <a:t>Click to edit Master text styles</a:t>
            </a:r>
          </a:p>
        </p:txBody>
      </p:sp>
      <p:sp>
        <p:nvSpPr>
          <p:cNvPr id="6"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954764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2"/>
          <p:cNvSpPr>
            <a:spLocks noGrp="1"/>
          </p:cNvSpPr>
          <p:nvPr>
            <p:ph type="sldNum" sz="quarter" idx="10"/>
          </p:nvPr>
        </p:nvSpPr>
        <p:spPr>
          <a:xfrm>
            <a:off x="11537304" y="6486810"/>
            <a:ext cx="654697" cy="366183"/>
          </a:xfrm>
          <a:prstGeom prst="rect">
            <a:avLst/>
          </a:prstGeom>
        </p:spPr>
        <p:txBody>
          <a:bodyPr/>
          <a:lstStyle/>
          <a:p>
            <a:fld id="{47E66208-4A1C-594F-8665-CB46850971E6}" type="slidenum">
              <a:rPr lang="en-GB" smtClean="0"/>
              <a:pPr/>
              <a:t>‹#›</a:t>
            </a:fld>
            <a:endParaRPr lang="en-GB"/>
          </a:p>
        </p:txBody>
      </p:sp>
      <p:sp>
        <p:nvSpPr>
          <p:cNvPr id="5" name="Content Placeholder 4"/>
          <p:cNvSpPr>
            <a:spLocks noGrp="1"/>
          </p:cNvSpPr>
          <p:nvPr>
            <p:ph sz="quarter" idx="11"/>
          </p:nvPr>
        </p:nvSpPr>
        <p:spPr>
          <a:xfrm>
            <a:off x="412751" y="1681192"/>
            <a:ext cx="5524500" cy="4202521"/>
          </a:xfrm>
        </p:spPr>
        <p:txBody>
          <a:bodyPr/>
          <a:lstStyle>
            <a:lvl1pPr marL="239178" indent="-239178">
              <a:buClr>
                <a:srgbClr val="4B306A"/>
              </a:buClr>
              <a:buFont typeface="Arial"/>
              <a:buChar char="•"/>
              <a:defRPr sz="2133" b="0"/>
            </a:lvl1pPr>
            <a:lvl2pPr marL="599002" indent="-239178">
              <a:buClr>
                <a:srgbClr val="4B306A"/>
              </a:buClr>
              <a:buFont typeface="Lucida Grande"/>
              <a:buChar char="–"/>
              <a:tabLst/>
              <a:defRPr sz="1867"/>
            </a:lvl2pPr>
            <a:lvl3pPr marL="836063" indent="-186262">
              <a:buClr>
                <a:srgbClr val="4B306A"/>
              </a:buClr>
              <a:buFont typeface="Arial"/>
              <a:buChar char="•"/>
              <a:defRPr sz="1600"/>
            </a:lvl3pPr>
            <a:lvl4pPr>
              <a:buClr>
                <a:srgbClr val="4B306A"/>
              </a:buClr>
              <a:defRPr/>
            </a:lvl4pPr>
            <a:lvl5pPr>
              <a:buClr>
                <a:srgbClr val="4B306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6"/>
          <p:cNvSpPr>
            <a:spLocks noGrp="1"/>
          </p:cNvSpPr>
          <p:nvPr>
            <p:ph sz="quarter" idx="12"/>
          </p:nvPr>
        </p:nvSpPr>
        <p:spPr>
          <a:xfrm>
            <a:off x="6240326" y="1681192"/>
            <a:ext cx="5399225" cy="4202521"/>
          </a:xfrm>
        </p:spPr>
        <p:txBody>
          <a:bodyPr/>
          <a:lstStyle>
            <a:lvl1pPr marL="239178" indent="-239178">
              <a:buClr>
                <a:srgbClr val="4B306A"/>
              </a:buClr>
              <a:buFont typeface="Arial"/>
              <a:buChar char="•"/>
              <a:defRPr sz="2133" b="0"/>
            </a:lvl1pPr>
            <a:lvl2pPr marL="599002" indent="-239178">
              <a:buClr>
                <a:srgbClr val="4B306A"/>
              </a:buClr>
              <a:buFont typeface="Lucida Grande"/>
              <a:buChar char="–"/>
              <a:defRPr sz="1867"/>
            </a:lvl2pPr>
            <a:lvl3pPr marL="836063" indent="-186262">
              <a:buClr>
                <a:srgbClr val="4B306A"/>
              </a:buClr>
              <a:buFont typeface="Arial"/>
              <a:buChar char="•"/>
              <a:defRPr sz="1600"/>
            </a:lvl3pPr>
            <a:lvl4pPr>
              <a:buClr>
                <a:srgbClr val="4B306A"/>
              </a:buClr>
              <a:defRPr/>
            </a:lvl4pPr>
            <a:lvl5pPr>
              <a:buClr>
                <a:srgbClr val="4B306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8"/>
          <p:cNvSpPr>
            <a:spLocks noGrp="1"/>
          </p:cNvSpPr>
          <p:nvPr>
            <p:ph sz="quarter" idx="13"/>
          </p:nvPr>
        </p:nvSpPr>
        <p:spPr>
          <a:xfrm>
            <a:off x="-107" y="6556756"/>
            <a:ext cx="9323873" cy="205995"/>
          </a:xfrm>
        </p:spPr>
        <p:txBody>
          <a:bodyPr>
            <a:normAutofit/>
          </a:bodyPr>
          <a:lstStyle>
            <a:lvl1pPr>
              <a:defRPr sz="1067" b="0">
                <a:solidFill>
                  <a:srgbClr val="6A6356"/>
                </a:solidFill>
              </a:defRPr>
            </a:lvl1pPr>
          </a:lstStyle>
          <a:p>
            <a:pPr lvl="0"/>
            <a:r>
              <a:rPr lang="en-GB" dirty="0"/>
              <a:t>Click to edit Master text styles</a:t>
            </a:r>
          </a:p>
        </p:txBody>
      </p:sp>
    </p:spTree>
    <p:extLst>
      <p:ext uri="{BB962C8B-B14F-4D97-AF65-F5344CB8AC3E}">
        <p14:creationId xmlns:p14="http://schemas.microsoft.com/office/powerpoint/2010/main" val="245407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2"/>
          <p:cNvSpPr>
            <a:spLocks noGrp="1"/>
          </p:cNvSpPr>
          <p:nvPr>
            <p:ph type="sldNum" sz="quarter" idx="10"/>
          </p:nvPr>
        </p:nvSpPr>
        <p:spPr>
          <a:xfrm>
            <a:off x="11537304" y="6486810"/>
            <a:ext cx="654697" cy="366183"/>
          </a:xfrm>
          <a:prstGeom prst="rect">
            <a:avLst/>
          </a:prstGeom>
        </p:spPr>
        <p:txBody>
          <a:bodyPr/>
          <a:lstStyle/>
          <a:p>
            <a:fld id="{47E66208-4A1C-594F-8665-CB46850971E6}" type="slidenum">
              <a:rPr lang="en-GB" smtClean="0"/>
              <a:pPr/>
              <a:t>‹#›</a:t>
            </a:fld>
            <a:endParaRPr lang="en-GB"/>
          </a:p>
        </p:txBody>
      </p:sp>
      <p:sp>
        <p:nvSpPr>
          <p:cNvPr id="5" name="Content Placeholder 4"/>
          <p:cNvSpPr>
            <a:spLocks noGrp="1"/>
          </p:cNvSpPr>
          <p:nvPr>
            <p:ph sz="quarter" idx="11"/>
          </p:nvPr>
        </p:nvSpPr>
        <p:spPr>
          <a:xfrm>
            <a:off x="419101" y="1681631"/>
            <a:ext cx="10477500" cy="3475567"/>
          </a:xfrm>
        </p:spPr>
        <p:txBody>
          <a:bodyPr/>
          <a:lstStyle>
            <a:lvl1pPr>
              <a:defRPr sz="2133" b="0">
                <a:solidFill>
                  <a:srgbClr val="4B306A"/>
                </a:solidFill>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6"/>
          <p:cNvSpPr>
            <a:spLocks noGrp="1"/>
          </p:cNvSpPr>
          <p:nvPr>
            <p:ph sz="quarter" idx="12"/>
          </p:nvPr>
        </p:nvSpPr>
        <p:spPr>
          <a:xfrm>
            <a:off x="419101" y="1050952"/>
            <a:ext cx="10996084" cy="597912"/>
          </a:xfrm>
        </p:spPr>
        <p:txBody>
          <a:bodyPr>
            <a:normAutofit/>
          </a:bodyPr>
          <a:lstStyle>
            <a:lvl1pPr marL="0" indent="0">
              <a:defRPr sz="2000" b="0" i="1">
                <a:solidFill>
                  <a:srgbClr val="4B306A"/>
                </a:solidFill>
              </a:defRPr>
            </a:lvl1pPr>
          </a:lstStyle>
          <a:p>
            <a:pPr lvl="0"/>
            <a:r>
              <a:rPr lang="en-GB" dirty="0"/>
              <a:t>Click to edit Master text styles</a:t>
            </a:r>
          </a:p>
        </p:txBody>
      </p:sp>
      <p:sp>
        <p:nvSpPr>
          <p:cNvPr id="9" name="Content Placeholder 8"/>
          <p:cNvSpPr>
            <a:spLocks noGrp="1"/>
          </p:cNvSpPr>
          <p:nvPr>
            <p:ph sz="quarter" idx="13"/>
          </p:nvPr>
        </p:nvSpPr>
        <p:spPr>
          <a:xfrm>
            <a:off x="-1" y="6556757"/>
            <a:ext cx="9084980" cy="290387"/>
          </a:xfrm>
        </p:spPr>
        <p:txBody>
          <a:bodyPr>
            <a:normAutofit/>
          </a:bodyPr>
          <a:lstStyle>
            <a:lvl1pPr>
              <a:defRPr sz="1067" b="0">
                <a:solidFill>
                  <a:srgbClr val="6A6356"/>
                </a:solidFill>
              </a:defRPr>
            </a:lvl1pPr>
          </a:lstStyle>
          <a:p>
            <a:pPr lvl="0"/>
            <a:r>
              <a:rPr lang="en-GB" dirty="0"/>
              <a:t>Click to edit Master text styles</a:t>
            </a:r>
          </a:p>
        </p:txBody>
      </p:sp>
    </p:spTree>
    <p:extLst>
      <p:ext uri="{BB962C8B-B14F-4D97-AF65-F5344CB8AC3E}">
        <p14:creationId xmlns:p14="http://schemas.microsoft.com/office/powerpoint/2010/main" val="27796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329A9-14ED-3E46-882A-FC857F4A31C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D47FBFE-8D71-504E-AE6C-44D834B930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15AD003-50BA-9B46-B5F2-709B5B8B7E1F}"/>
              </a:ext>
            </a:extLst>
          </p:cNvPr>
          <p:cNvSpPr>
            <a:spLocks noGrp="1"/>
          </p:cNvSpPr>
          <p:nvPr>
            <p:ph type="sldNum" sz="quarter" idx="11"/>
          </p:nvPr>
        </p:nvSpPr>
        <p:spPr/>
        <p:txBody>
          <a:bodyPr/>
          <a:lstStyle/>
          <a:p>
            <a:fld id="{4FF61421-0D1F-374C-A6EF-D3B8E531EC5C}" type="slidenum">
              <a:rPr lang="en-US" smtClean="0"/>
              <a:pPr/>
              <a:t>‹#›</a:t>
            </a:fld>
            <a:endParaRPr lang="en-US"/>
          </a:p>
        </p:txBody>
      </p:sp>
      <p:sp>
        <p:nvSpPr>
          <p:cNvPr id="6" name="Rectangle 5">
            <a:extLst>
              <a:ext uri="{FF2B5EF4-FFF2-40B4-BE49-F238E27FC236}">
                <a16:creationId xmlns:a16="http://schemas.microsoft.com/office/drawing/2014/main" id="{394C9986-3E3B-3645-9507-D821BE68AA82}"/>
              </a:ext>
            </a:extLst>
          </p:cNvPr>
          <p:cNvSpPr>
            <a:spLocks noGrp="1" noChangeArrowheads="1"/>
          </p:cNvSpPr>
          <p:nvPr userDrawn="1"/>
        </p:nvSpPr>
        <p:spPr bwMode="auto">
          <a:xfrm>
            <a:off x="419101" y="4190920"/>
            <a:ext cx="4780844" cy="508000"/>
          </a:xfrm>
          <a:prstGeom prst="rect">
            <a:avLst/>
          </a:prstGeom>
          <a:noFill/>
          <a:ln w="9525">
            <a:noFill/>
            <a:miter lim="800000"/>
            <a:headEnd/>
            <a:tailEnd/>
          </a:ln>
          <a:effectLst/>
        </p:spPr>
        <p:txBody>
          <a:bodyPr anchor="b"/>
          <a:lstStyle/>
          <a:p>
            <a:r>
              <a:rPr lang="en-GB" sz="2133" b="1">
                <a:solidFill>
                  <a:schemeClr val="tx1"/>
                </a:solidFill>
                <a:latin typeface="Arial" pitchFamily="34" charset="0"/>
                <a:cs typeface="Arial" pitchFamily="34" charset="0"/>
              </a:rPr>
              <a:t>Confidentiality Notice </a:t>
            </a:r>
            <a:endParaRPr lang="en-GB" sz="3200">
              <a:solidFill>
                <a:schemeClr val="tx1"/>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C186AA42-3EF3-9647-AC42-ED3B9B1C0DFC}"/>
              </a:ext>
            </a:extLst>
          </p:cNvPr>
          <p:cNvSpPr>
            <a:spLocks noGrp="1" noChangeArrowheads="1"/>
          </p:cNvSpPr>
          <p:nvPr userDrawn="1"/>
        </p:nvSpPr>
        <p:spPr bwMode="auto">
          <a:xfrm>
            <a:off x="419100" y="4643725"/>
            <a:ext cx="11220451" cy="1152000"/>
          </a:xfrm>
          <a:prstGeom prst="rect">
            <a:avLst/>
          </a:prstGeom>
          <a:noFill/>
          <a:ln w="9525">
            <a:noFill/>
            <a:miter lim="800000"/>
            <a:headEnd/>
            <a:tailEnd/>
          </a:ln>
          <a:effectLst/>
        </p:spPr>
        <p:txBody>
          <a:bodyPr/>
          <a:lstStyle/>
          <a:p>
            <a:r>
              <a:rPr lang="en-GB" sz="1400" noProof="0">
                <a:solidFill>
                  <a:schemeClr val="tx1"/>
                </a:solidFill>
                <a:latin typeface="+mn-lt"/>
                <a:cs typeface="Arial"/>
              </a:rPr>
              <a:t>This file is private and may contain confidential and proprietary information. If you have received this file in error, please notify us and remove it from your system and note that you must not copy, distribute or take any action in reliance on it. Any unauthorised use or disclosure of the contents of this file is not permitted and may be unlawful. AstraZeneca PLC, </a:t>
            </a:r>
            <a:r>
              <a:rPr lang="en-US" sz="1400" kern="1200">
                <a:solidFill>
                  <a:schemeClr val="tx1"/>
                </a:solidFill>
                <a:latin typeface="+mn-lt"/>
                <a:ea typeface="+mn-ea"/>
                <a:cs typeface="Arial"/>
              </a:rPr>
              <a:t>1 Francis Crick Avenue</a:t>
            </a:r>
            <a:r>
              <a:rPr lang="en-US" sz="1400" kern="1200" baseline="0">
                <a:solidFill>
                  <a:schemeClr val="tx1"/>
                </a:solidFill>
                <a:latin typeface="+mn-lt"/>
                <a:ea typeface="+mn-ea"/>
                <a:cs typeface="Arial"/>
              </a:rPr>
              <a:t>, </a:t>
            </a:r>
            <a:r>
              <a:rPr lang="en-US" sz="1400" kern="1200">
                <a:solidFill>
                  <a:schemeClr val="tx1"/>
                </a:solidFill>
                <a:latin typeface="+mn-lt"/>
                <a:ea typeface="+mn-ea"/>
                <a:cs typeface="Arial"/>
              </a:rPr>
              <a:t>Cambridge Biomedical Campus, Cambridge, CB2 0AA</a:t>
            </a:r>
            <a:r>
              <a:rPr lang="en-GB" sz="1400" noProof="0">
                <a:solidFill>
                  <a:schemeClr val="tx1"/>
                </a:solidFill>
                <a:latin typeface="+mn-lt"/>
                <a:cs typeface="Arial"/>
              </a:rPr>
              <a:t>, UK, T: +44(0)203 749 5000, www.astrazeneca.com</a:t>
            </a:r>
          </a:p>
        </p:txBody>
      </p:sp>
    </p:spTree>
    <p:extLst>
      <p:ext uri="{BB962C8B-B14F-4D97-AF65-F5344CB8AC3E}">
        <p14:creationId xmlns:p14="http://schemas.microsoft.com/office/powerpoint/2010/main" val="207899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userDrawn="1">
  <p:cSld name="Slide Title - Blank">
    <p:spTree>
      <p:nvGrpSpPr>
        <p:cNvPr id="1" name=""/>
        <p:cNvGrpSpPr/>
        <p:nvPr/>
      </p:nvGrpSpPr>
      <p:grpSpPr>
        <a:xfrm>
          <a:off x="0" y="0"/>
          <a:ext cx="0" cy="0"/>
          <a:chOff x="0" y="0"/>
          <a:chExt cx="0" cy="0"/>
        </a:xfrm>
      </p:grpSpPr>
      <p:sp>
        <p:nvSpPr>
          <p:cNvPr id="16" name="Title 8"/>
          <p:cNvSpPr>
            <a:spLocks noGrp="1"/>
          </p:cNvSpPr>
          <p:nvPr>
            <p:ph type="title" hasCustomPrompt="1"/>
          </p:nvPr>
        </p:nvSpPr>
        <p:spPr>
          <a:xfrm>
            <a:off x="288002" y="1848643"/>
            <a:ext cx="9097012" cy="672000"/>
          </a:xfrm>
          <a:prstGeom prst="rect">
            <a:avLst/>
          </a:prstGeom>
        </p:spPr>
        <p:txBody>
          <a:bodyPr vert="horz"/>
          <a:lstStyle>
            <a:lvl1pPr algn="l">
              <a:lnSpc>
                <a:spcPct val="90000"/>
              </a:lnSpc>
              <a:defRPr sz="3733" b="1" baseline="0">
                <a:solidFill>
                  <a:schemeClr val="accent1"/>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5951992"/>
            <a:ext cx="8640000" cy="254400"/>
          </a:xfrm>
          <a:prstGeom prst="rect">
            <a:avLst/>
          </a:prstGeom>
        </p:spPr>
        <p:txBody>
          <a:bodyPr vert="horz"/>
          <a:lstStyle>
            <a:lvl1pPr marL="0" indent="0">
              <a:lnSpc>
                <a:spcPts val="1467"/>
              </a:lnSpc>
              <a:spcBef>
                <a:spcPts val="0"/>
              </a:spcBef>
              <a:buNone/>
              <a:defRPr sz="1867" b="1">
                <a:solidFill>
                  <a:srgbClr val="000000"/>
                </a:solidFill>
                <a:latin typeface="Arial" pitchFamily="34" charset="0"/>
                <a:cs typeface="Arial" pitchFamily="34" charset="0"/>
              </a:defRPr>
            </a:lvl1pPr>
          </a:lstStyle>
          <a:p>
            <a:pPr lvl="0"/>
            <a:r>
              <a:rPr lang="en-GB" noProof="0" dirty="0"/>
              <a:t>Click to add speaker title</a:t>
            </a:r>
          </a:p>
        </p:txBody>
      </p:sp>
      <p:sp>
        <p:nvSpPr>
          <p:cNvPr id="12" name="Text Placeholder 29"/>
          <p:cNvSpPr>
            <a:spLocks noGrp="1"/>
          </p:cNvSpPr>
          <p:nvPr>
            <p:ph type="body" sz="quarter" idx="12" hasCustomPrompt="1"/>
          </p:nvPr>
        </p:nvSpPr>
        <p:spPr>
          <a:xfrm>
            <a:off x="287999" y="6226992"/>
            <a:ext cx="8640000" cy="254400"/>
          </a:xfrm>
          <a:prstGeom prst="rect">
            <a:avLst/>
          </a:prstGeom>
        </p:spPr>
        <p:txBody>
          <a:bodyPr vert="horz"/>
          <a:lstStyle>
            <a:lvl1pPr marL="0" indent="0">
              <a:lnSpc>
                <a:spcPts val="1467"/>
              </a:lnSpc>
              <a:spcBef>
                <a:spcPts val="0"/>
              </a:spcBef>
              <a:buNone/>
              <a:defRPr sz="1600">
                <a:solidFill>
                  <a:srgbClr val="000000"/>
                </a:solidFill>
                <a:latin typeface="Arial" pitchFamily="34" charset="0"/>
                <a:cs typeface="Arial" pitchFamily="34" charset="0"/>
              </a:defRPr>
            </a:lvl1pPr>
          </a:lstStyle>
          <a:p>
            <a:pPr lvl="0"/>
            <a:r>
              <a:rPr lang="en-GB" noProof="0" dirty="0"/>
              <a:t>Click to add event title</a:t>
            </a:r>
          </a:p>
        </p:txBody>
      </p:sp>
      <p:sp>
        <p:nvSpPr>
          <p:cNvPr id="13" name="Text Placeholder 29"/>
          <p:cNvSpPr>
            <a:spLocks noGrp="1"/>
          </p:cNvSpPr>
          <p:nvPr>
            <p:ph type="body" sz="quarter" idx="15" hasCustomPrompt="1"/>
          </p:nvPr>
        </p:nvSpPr>
        <p:spPr>
          <a:xfrm>
            <a:off x="9504000" y="5951992"/>
            <a:ext cx="2496000" cy="254400"/>
          </a:xfrm>
          <a:prstGeom prst="rect">
            <a:avLst/>
          </a:prstGeom>
        </p:spPr>
        <p:txBody>
          <a:bodyPr vert="horz"/>
          <a:lstStyle>
            <a:lvl1pPr marL="0" indent="0">
              <a:lnSpc>
                <a:spcPts val="1467"/>
              </a:lnSpc>
              <a:spcBef>
                <a:spcPts val="0"/>
              </a:spcBef>
              <a:buNone/>
              <a:defRPr sz="1600" baseline="0">
                <a:solidFill>
                  <a:srgbClr val="000000"/>
                </a:solidFill>
                <a:latin typeface="Arial" pitchFamily="34" charset="0"/>
                <a:cs typeface="Arial" pitchFamily="34" charset="0"/>
              </a:defRPr>
            </a:lvl1pPr>
          </a:lstStyle>
          <a:p>
            <a:pPr lvl="0"/>
            <a:r>
              <a:rPr lang="en-GB" noProof="0" dirty="0"/>
              <a:t>Confidential statement</a:t>
            </a:r>
          </a:p>
        </p:txBody>
      </p:sp>
      <p:sp>
        <p:nvSpPr>
          <p:cNvPr id="14" name="Text Placeholder 29"/>
          <p:cNvSpPr>
            <a:spLocks noGrp="1"/>
          </p:cNvSpPr>
          <p:nvPr>
            <p:ph type="body" sz="quarter" idx="13" hasCustomPrompt="1"/>
          </p:nvPr>
        </p:nvSpPr>
        <p:spPr>
          <a:xfrm>
            <a:off x="9504000" y="6226992"/>
            <a:ext cx="2496000" cy="254400"/>
          </a:xfrm>
          <a:prstGeom prst="rect">
            <a:avLst/>
          </a:prstGeom>
        </p:spPr>
        <p:txBody>
          <a:bodyPr vert="horz"/>
          <a:lstStyle>
            <a:lvl1pPr marL="0" indent="0">
              <a:lnSpc>
                <a:spcPts val="1467"/>
              </a:lnSpc>
              <a:spcBef>
                <a:spcPts val="0"/>
              </a:spcBef>
              <a:buNone/>
              <a:defRPr sz="1600">
                <a:solidFill>
                  <a:srgbClr val="000000"/>
                </a:solidFill>
                <a:latin typeface="Arial" pitchFamily="34" charset="0"/>
                <a:cs typeface="Arial" pitchFamily="34" charset="0"/>
              </a:defRPr>
            </a:lvl1pPr>
          </a:lstStyle>
          <a:p>
            <a:pPr lvl="0"/>
            <a:r>
              <a:rPr lang="en-GB" noProof="0" dirty="0"/>
              <a:t>00 Month Year</a:t>
            </a:r>
          </a:p>
        </p:txBody>
      </p:sp>
      <p:pic>
        <p:nvPicPr>
          <p:cNvPr id="9" name="Picture 8"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9373725" y="155869"/>
            <a:ext cx="2678400" cy="884732"/>
          </a:xfrm>
          <a:prstGeom prst="rect">
            <a:avLst/>
          </a:prstGeom>
        </p:spPr>
      </p:pic>
      <p:pic>
        <p:nvPicPr>
          <p:cNvPr id="15" name="Picture 14">
            <a:extLst>
              <a:ext uri="{FF2B5EF4-FFF2-40B4-BE49-F238E27FC236}">
                <a16:creationId xmlns:a16="http://schemas.microsoft.com/office/drawing/2014/main" id="{24A785AB-E122-44C8-843E-CB79C8274929}"/>
              </a:ext>
            </a:extLst>
          </p:cNvPr>
          <p:cNvPicPr>
            <a:picLocks noChangeAspect="1"/>
          </p:cNvPicPr>
          <p:nvPr userDrawn="1"/>
        </p:nvPicPr>
        <p:blipFill>
          <a:blip r:embed="rId3"/>
          <a:stretch>
            <a:fillRect/>
          </a:stretch>
        </p:blipFill>
        <p:spPr>
          <a:xfrm>
            <a:off x="6908185" y="243729"/>
            <a:ext cx="2309104" cy="877031"/>
          </a:xfrm>
          <a:prstGeom prst="rect">
            <a:avLst/>
          </a:prstGeom>
        </p:spPr>
      </p:pic>
    </p:spTree>
    <p:extLst>
      <p:ext uri="{BB962C8B-B14F-4D97-AF65-F5344CB8AC3E}">
        <p14:creationId xmlns:p14="http://schemas.microsoft.com/office/powerpoint/2010/main" val="3464170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0684" y="198707"/>
            <a:ext cx="11647317" cy="864403"/>
          </a:xfrm>
        </p:spPr>
        <p:txBody>
          <a:bodyPr/>
          <a:lstStyle>
            <a:lvl1pPr>
              <a:defRPr cap="none" baseline="0"/>
            </a:lvl1pPr>
          </a:lstStyle>
          <a:p>
            <a:r>
              <a:rPr lang="en-US" dirty="0"/>
              <a:t>CLICK TO EDIT SLIDE MASTER </a:t>
            </a:r>
          </a:p>
        </p:txBody>
      </p:sp>
      <p:sp>
        <p:nvSpPr>
          <p:cNvPr id="3" name="Content Placeholder 2"/>
          <p:cNvSpPr>
            <a:spLocks noGrp="1"/>
          </p:cNvSpPr>
          <p:nvPr>
            <p:ph idx="1"/>
          </p:nvPr>
        </p:nvSpPr>
        <p:spPr>
          <a:xfrm>
            <a:off x="290684" y="1868643"/>
            <a:ext cx="11647317" cy="418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790729" y="6499391"/>
            <a:ext cx="8707033" cy="169335"/>
          </a:xfrm>
          <a:prstGeom prst="rect">
            <a:avLst/>
          </a:prstGeom>
        </p:spPr>
        <p:txBody>
          <a:bodyPr lIns="91400" tIns="45702" rIns="91400" bIns="45702"/>
          <a:lstStyle/>
          <a:p>
            <a:r>
              <a:rPr lang="en-US"/>
              <a:t>Proprietary and Confidential ©AstraZeneca 2014 • FOR INTERNAL USE ONLY. This document is not to be shared or distributed outside of AstraZeneca</a:t>
            </a:r>
          </a:p>
        </p:txBody>
      </p:sp>
      <p:sp>
        <p:nvSpPr>
          <p:cNvPr id="6" name="Slide Number Placeholder 5"/>
          <p:cNvSpPr>
            <a:spLocks noGrp="1"/>
          </p:cNvSpPr>
          <p:nvPr>
            <p:ph type="sldNum" sz="quarter" idx="12"/>
          </p:nvPr>
        </p:nvSpPr>
        <p:spPr/>
        <p:txBody>
          <a:bodyPr/>
          <a:lstStyle/>
          <a:p>
            <a:fld id="{F010A110-AE06-9743-A649-DAA2360FF4B9}" type="slidenum">
              <a:rPr lang="en-US" smtClean="0"/>
              <a:pPr/>
              <a:t>‹#›</a:t>
            </a:fld>
            <a:endParaRPr lang="en-US"/>
          </a:p>
        </p:txBody>
      </p:sp>
      <p:sp>
        <p:nvSpPr>
          <p:cNvPr id="7" name="Text Placeholder 2"/>
          <p:cNvSpPr>
            <a:spLocks noGrp="1"/>
          </p:cNvSpPr>
          <p:nvPr>
            <p:ph type="body" idx="13"/>
          </p:nvPr>
        </p:nvSpPr>
        <p:spPr>
          <a:xfrm>
            <a:off x="290684" y="1208006"/>
            <a:ext cx="11647317" cy="580225"/>
          </a:xfrm>
        </p:spPr>
        <p:txBody>
          <a:bodyPr anchor="b">
            <a:normAutofit/>
          </a:bodyPr>
          <a:lstStyle>
            <a:lvl1pPr marL="0" indent="0">
              <a:buNone/>
              <a:defRPr sz="1600" b="1" i="0">
                <a:solidFill>
                  <a:schemeClr val="accent2"/>
                </a:solidFill>
                <a:latin typeface="Arial"/>
                <a:cs typeface="Arial"/>
              </a:defRPr>
            </a:lvl1pPr>
            <a:lvl2pPr marL="456999" indent="0">
              <a:buNone/>
              <a:defRPr sz="2000" b="1"/>
            </a:lvl2pPr>
            <a:lvl3pPr marL="913998" indent="0">
              <a:buNone/>
              <a:defRPr sz="1800" b="1"/>
            </a:lvl3pPr>
            <a:lvl4pPr marL="1370998" indent="0">
              <a:buNone/>
              <a:defRPr sz="1600" b="1"/>
            </a:lvl4pPr>
            <a:lvl5pPr marL="1827996" indent="0">
              <a:buNone/>
              <a:defRPr sz="1600" b="1"/>
            </a:lvl5pPr>
            <a:lvl6pPr marL="2284995" indent="0">
              <a:buNone/>
              <a:defRPr sz="1600" b="1"/>
            </a:lvl6pPr>
            <a:lvl7pPr marL="2741994" indent="0">
              <a:buNone/>
              <a:defRPr sz="1600" b="1"/>
            </a:lvl7pPr>
            <a:lvl8pPr marL="3198992" indent="0">
              <a:buNone/>
              <a:defRPr sz="1600" b="1"/>
            </a:lvl8pPr>
            <a:lvl9pPr marL="3655991" indent="0">
              <a:buNone/>
              <a:defRPr sz="1600" b="1"/>
            </a:lvl9pPr>
          </a:lstStyle>
          <a:p>
            <a:pPr lvl="0"/>
            <a:r>
              <a:rPr lang="en-US" dirty="0"/>
              <a:t>Click to edit Master text styles</a:t>
            </a:r>
          </a:p>
        </p:txBody>
      </p:sp>
    </p:spTree>
    <p:extLst>
      <p:ext uri="{BB962C8B-B14F-4D97-AF65-F5344CB8AC3E}">
        <p14:creationId xmlns:p14="http://schemas.microsoft.com/office/powerpoint/2010/main" val="436036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idx="1"/>
          </p:nvPr>
        </p:nvSpPr>
        <p:spPr/>
        <p:txBody>
          <a:bodyPr/>
          <a:lstStyle/>
          <a:p>
            <a:pPr lvl="0"/>
            <a:r>
              <a:rPr lang="en-US" dirty="0"/>
              <a:t>Fare </a:t>
            </a:r>
            <a:r>
              <a:rPr lang="en-US" dirty="0" err="1"/>
              <a:t>clic</a:t>
            </a:r>
            <a:r>
              <a:rPr lang="en-US" dirty="0"/>
              <a:t> per </a:t>
            </a:r>
            <a:r>
              <a:rPr lang="en-US" dirty="0" err="1"/>
              <a:t>modificare</a:t>
            </a:r>
            <a:r>
              <a:rPr lang="en-US" dirty="0"/>
              <a:t> </a:t>
            </a:r>
            <a:r>
              <a:rPr lang="en-US" dirty="0" err="1"/>
              <a:t>gli</a:t>
            </a:r>
            <a:r>
              <a:rPr lang="en-US" dirty="0"/>
              <a:t> </a:t>
            </a:r>
            <a:r>
              <a:rPr lang="en-US" dirty="0" err="1"/>
              <a:t>stili</a:t>
            </a:r>
            <a:r>
              <a:rPr lang="en-US" dirty="0"/>
              <a:t> del </a:t>
            </a:r>
            <a:r>
              <a:rPr lang="en-US" dirty="0" err="1"/>
              <a:t>testo</a:t>
            </a:r>
            <a:r>
              <a:rPr lang="en-US" dirty="0"/>
              <a:t> </a:t>
            </a:r>
            <a:r>
              <a:rPr lang="en-US" dirty="0" err="1"/>
              <a:t>dello</a:t>
            </a:r>
            <a:r>
              <a:rPr lang="en-US" dirty="0"/>
              <a:t> schema</a:t>
            </a:r>
          </a:p>
          <a:p>
            <a:pPr lvl="1"/>
            <a:r>
              <a:rPr lang="en-US" dirty="0" err="1"/>
              <a:t>Secondo</a:t>
            </a:r>
            <a:r>
              <a:rPr lang="en-US" dirty="0"/>
              <a:t> </a:t>
            </a:r>
            <a:r>
              <a:rPr lang="en-US" dirty="0" err="1"/>
              <a:t>livello</a:t>
            </a:r>
            <a:endParaRPr lang="en-US" dirty="0"/>
          </a:p>
          <a:p>
            <a:pPr lvl="2"/>
            <a:r>
              <a:rPr lang="en-US" dirty="0" err="1"/>
              <a:t>Terzo</a:t>
            </a:r>
            <a:r>
              <a:rPr lang="en-US" dirty="0"/>
              <a:t> </a:t>
            </a:r>
            <a:r>
              <a:rPr lang="en-US" dirty="0" err="1"/>
              <a:t>livello</a:t>
            </a:r>
            <a:endParaRPr lang="en-US" dirty="0"/>
          </a:p>
          <a:p>
            <a:pPr lvl="3"/>
            <a:r>
              <a:rPr lang="en-US" dirty="0"/>
              <a:t>Quarto </a:t>
            </a:r>
            <a:r>
              <a:rPr lang="en-US" dirty="0" err="1"/>
              <a:t>livello</a:t>
            </a:r>
            <a:endParaRPr lang="en-US" dirty="0"/>
          </a:p>
          <a:p>
            <a:pPr lvl="4"/>
            <a:r>
              <a:rPr lang="en-US" dirty="0" err="1"/>
              <a:t>Quinto</a:t>
            </a:r>
            <a:r>
              <a:rPr lang="en-US" dirty="0"/>
              <a:t> </a:t>
            </a:r>
            <a:r>
              <a:rPr lang="en-US" dirty="0" err="1"/>
              <a:t>livello</a:t>
            </a:r>
            <a:endParaRPr lang="it-IT" dirty="0"/>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4/18/25</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1215151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EDDE8D4-C476-4EFF-8C0C-EA4B5A02DD56}" type="datetimeFigureOut">
              <a:rPr lang="ru-RU" smtClean="0"/>
              <a:t>18.04.2025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283E09F-9A6F-4B56-AD52-BC5B071BA75A}" type="slidenum">
              <a:rPr lang="ru-RU" smtClean="0"/>
              <a:t>‹#›</a:t>
            </a:fld>
            <a:endParaRPr lang="ru-RU"/>
          </a:p>
        </p:txBody>
      </p:sp>
    </p:spTree>
    <p:extLst>
      <p:ext uri="{BB962C8B-B14F-4D97-AF65-F5344CB8AC3E}">
        <p14:creationId xmlns:p14="http://schemas.microsoft.com/office/powerpoint/2010/main" val="427437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userDrawn="1">
  <p:cSld name="1_Tile and content full pag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76000" y="432005"/>
            <a:ext cx="10972800" cy="276999"/>
          </a:xfrm>
        </p:spPr>
        <p:txBody>
          <a:bodyPr/>
          <a:lstStyle>
            <a:lvl1pPr>
              <a:defRPr sz="3000" baseline="0">
                <a:solidFill>
                  <a:schemeClr val="tx1"/>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576000" y="1700809"/>
            <a:ext cx="10972800" cy="14403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29923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59638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F28BD-74F7-4A82-B506-2A1F2000E92D}"/>
              </a:ext>
            </a:extLst>
          </p:cNvPr>
          <p:cNvSpPr>
            <a:spLocks noGrp="1"/>
          </p:cNvSpPr>
          <p:nvPr>
            <p:ph type="title"/>
          </p:nvPr>
        </p:nvSpPr>
        <p:spPr>
          <a:xfrm>
            <a:off x="1055803" y="347873"/>
            <a:ext cx="10801235"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150BCA4-3AF7-461B-AB64-459499C06FFA}"/>
              </a:ext>
            </a:extLst>
          </p:cNvPr>
          <p:cNvSpPr>
            <a:spLocks noGrp="1"/>
          </p:cNvSpPr>
          <p:nvPr>
            <p:ph idx="1"/>
          </p:nvPr>
        </p:nvSpPr>
        <p:spPr>
          <a:xfrm>
            <a:off x="1055803" y="1825625"/>
            <a:ext cx="10801235"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AFDC7DC4-1100-4E32-8B64-617A78A2D47A}"/>
              </a:ext>
            </a:extLst>
          </p:cNvPr>
          <p:cNvSpPr>
            <a:spLocks noGrp="1"/>
          </p:cNvSpPr>
          <p:nvPr>
            <p:ph type="sldNum" sz="quarter" idx="12"/>
          </p:nvPr>
        </p:nvSpPr>
        <p:spPr/>
        <p:txBody>
          <a:bodyPr/>
          <a:lstStyle/>
          <a:p>
            <a:pPr defTabSz="912768">
              <a:defRPr/>
            </a:pPr>
            <a:fld id="{729EBAF0-93D3-4D3E-ADD9-A2EE90FE682E}" type="slidenum">
              <a:rPr lang="en-GB" sz="1200" smtClean="0">
                <a:solidFill>
                  <a:prstClr val="black">
                    <a:tint val="75000"/>
                  </a:prstClr>
                </a:solidFill>
                <a:latin typeface="Calibri"/>
              </a:rPr>
              <a:pPr defTabSz="912768">
                <a:defRPr/>
              </a:pPr>
              <a:t>‹#›</a:t>
            </a:fld>
            <a:endParaRPr lang="en-GB" sz="1200">
              <a:solidFill>
                <a:prstClr val="black">
                  <a:tint val="75000"/>
                </a:prstClr>
              </a:solidFill>
              <a:latin typeface="Calibri"/>
            </a:endParaRPr>
          </a:p>
        </p:txBody>
      </p:sp>
      <p:sp>
        <p:nvSpPr>
          <p:cNvPr id="8" name="Text Placeholder 7">
            <a:extLst>
              <a:ext uri="{FF2B5EF4-FFF2-40B4-BE49-F238E27FC236}">
                <a16:creationId xmlns:a16="http://schemas.microsoft.com/office/drawing/2014/main" id="{7BB6E02D-31EC-4F55-B6EE-3AF97F633764}"/>
              </a:ext>
            </a:extLst>
          </p:cNvPr>
          <p:cNvSpPr>
            <a:spLocks noGrp="1"/>
          </p:cNvSpPr>
          <p:nvPr>
            <p:ph type="body" sz="quarter" idx="13" hasCustomPrompt="1"/>
          </p:nvPr>
        </p:nvSpPr>
        <p:spPr>
          <a:xfrm>
            <a:off x="1055803" y="6391560"/>
            <a:ext cx="4212000" cy="200055"/>
          </a:xfrm>
        </p:spPr>
        <p:txBody>
          <a:bodyPr wrap="square" bIns="0" anchor="b">
            <a:spAutoFit/>
          </a:bodyPr>
          <a:lstStyle>
            <a:lvl1pPr marL="0" indent="0">
              <a:spcBef>
                <a:spcPts val="0"/>
              </a:spcBef>
              <a:spcAft>
                <a:spcPts val="0"/>
              </a:spcAft>
              <a:buNone/>
              <a:defRPr sz="1000">
                <a:solidFill>
                  <a:schemeClr val="tx2"/>
                </a:solidFill>
              </a:defRPr>
            </a:lvl1pPr>
          </a:lstStyle>
          <a:p>
            <a:pPr lvl="0"/>
            <a:r>
              <a:rPr lang="en-US" dirty="0"/>
              <a:t>Abbreviations</a:t>
            </a:r>
            <a:endParaRPr lang="en-GB" dirty="0"/>
          </a:p>
        </p:txBody>
      </p:sp>
      <p:sp>
        <p:nvSpPr>
          <p:cNvPr id="9" name="Text Placeholder 7">
            <a:extLst>
              <a:ext uri="{FF2B5EF4-FFF2-40B4-BE49-F238E27FC236}">
                <a16:creationId xmlns:a16="http://schemas.microsoft.com/office/drawing/2014/main" id="{6E2911CA-A940-4701-918B-6070B844ECF7}"/>
              </a:ext>
            </a:extLst>
          </p:cNvPr>
          <p:cNvSpPr>
            <a:spLocks noGrp="1"/>
          </p:cNvSpPr>
          <p:nvPr>
            <p:ph type="body" sz="quarter" idx="14" hasCustomPrompt="1"/>
          </p:nvPr>
        </p:nvSpPr>
        <p:spPr>
          <a:xfrm>
            <a:off x="5518816" y="6391560"/>
            <a:ext cx="4212000" cy="200055"/>
          </a:xfrm>
        </p:spPr>
        <p:txBody>
          <a:bodyPr wrap="square" bIns="0" anchor="b">
            <a:spAutoFit/>
          </a:bodyPr>
          <a:lstStyle>
            <a:lvl1pPr marL="0" indent="0" algn="r">
              <a:spcBef>
                <a:spcPts val="0"/>
              </a:spcBef>
              <a:spcAft>
                <a:spcPts val="0"/>
              </a:spcAft>
              <a:buNone/>
              <a:defRPr sz="1000">
                <a:solidFill>
                  <a:schemeClr val="tx2"/>
                </a:solidFill>
              </a:defRPr>
            </a:lvl1pPr>
          </a:lstStyle>
          <a:p>
            <a:pPr lvl="0"/>
            <a:r>
              <a:rPr lang="en-US" dirty="0"/>
              <a:t>References</a:t>
            </a:r>
            <a:endParaRPr lang="en-GB" dirty="0"/>
          </a:p>
        </p:txBody>
      </p:sp>
      <p:sp>
        <p:nvSpPr>
          <p:cNvPr id="4" name="Rectangle 3">
            <a:extLst>
              <a:ext uri="{FF2B5EF4-FFF2-40B4-BE49-F238E27FC236}">
                <a16:creationId xmlns:a16="http://schemas.microsoft.com/office/drawing/2014/main" id="{06071572-0F16-4886-AB99-E49BC06C924D}"/>
              </a:ext>
            </a:extLst>
          </p:cNvPr>
          <p:cNvSpPr/>
          <p:nvPr userDrawn="1"/>
        </p:nvSpPr>
        <p:spPr>
          <a:xfrm>
            <a:off x="0" y="0"/>
            <a:ext cx="843455" cy="6858000"/>
          </a:xfrm>
          <a:prstGeom prst="rect">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6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D3B0B2A-B125-4B5A-80FC-A949AC1A0A4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846470" y="6110289"/>
            <a:ext cx="2124271" cy="652460"/>
          </a:xfrm>
          <a:prstGeom prst="rect">
            <a:avLst/>
          </a:prstGeom>
        </p:spPr>
      </p:pic>
    </p:spTree>
    <p:extLst>
      <p:ext uri="{BB962C8B-B14F-4D97-AF65-F5344CB8AC3E}">
        <p14:creationId xmlns:p14="http://schemas.microsoft.com/office/powerpoint/2010/main" val="430840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userDrawn="1">
  <p:cSld name="TH Content Slide (1-2 line title)">
    <p:spTree>
      <p:nvGrpSpPr>
        <p:cNvPr id="1" name=""/>
        <p:cNvGrpSpPr/>
        <p:nvPr/>
      </p:nvGrpSpPr>
      <p:grpSpPr>
        <a:xfrm>
          <a:off x="0" y="0"/>
          <a:ext cx="0" cy="0"/>
          <a:chOff x="0" y="0"/>
          <a:chExt cx="0" cy="0"/>
        </a:xfrm>
      </p:grpSpPr>
      <p:sp>
        <p:nvSpPr>
          <p:cNvPr id="23" name="Text Placeholder 1"/>
          <p:cNvSpPr>
            <a:spLocks noGrp="1"/>
          </p:cNvSpPr>
          <p:nvPr>
            <p:ph idx="1" hasCustomPrompt="1"/>
          </p:nvPr>
        </p:nvSpPr>
        <p:spPr bwMode="auto">
          <a:xfrm>
            <a:off x="254000" y="1381921"/>
            <a:ext cx="11328403" cy="4752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6" name="Text Placeholder 2"/>
          <p:cNvSpPr>
            <a:spLocks noGrp="1"/>
          </p:cNvSpPr>
          <p:nvPr>
            <p:ph type="body" sz="quarter" idx="15"/>
          </p:nvPr>
        </p:nvSpPr>
        <p:spPr>
          <a:xfrm>
            <a:off x="253997" y="6161088"/>
            <a:ext cx="11419083" cy="696912"/>
          </a:xfrm>
        </p:spPr>
        <p:txBody>
          <a:bodyPr anchor="b">
            <a:normAutofit/>
          </a:bodyPr>
          <a:lstStyle>
            <a:lvl1pPr marL="0" indent="0">
              <a:lnSpc>
                <a:spcPct val="90000"/>
              </a:lnSpc>
              <a:spcBef>
                <a:spcPts val="0"/>
              </a:spcBef>
              <a:buFontTx/>
              <a:buNone/>
              <a:defRPr sz="1400" b="0"/>
            </a:lvl1pPr>
          </a:lstStyle>
          <a:p>
            <a:pPr lvl="0"/>
            <a:endParaRPr lang="en-US" dirty="0"/>
          </a:p>
        </p:txBody>
      </p:sp>
      <p:sp>
        <p:nvSpPr>
          <p:cNvPr id="8" name="Title Placeholder 10"/>
          <p:cNvSpPr>
            <a:spLocks noGrp="1"/>
          </p:cNvSpPr>
          <p:nvPr>
            <p:ph type="title"/>
          </p:nvPr>
        </p:nvSpPr>
        <p:spPr bwMode="auto">
          <a:xfrm>
            <a:off x="253997" y="78391"/>
            <a:ext cx="11680616"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90000"/>
              </a:lnSpc>
              <a:defRPr/>
            </a:lvl1pPr>
          </a:lstStyle>
          <a:p>
            <a:pPr lvl="0"/>
            <a:r>
              <a:rPr lang="en-US" altLang="en-US" dirty="0"/>
              <a:t>Click To Edit Master Title Style</a:t>
            </a:r>
          </a:p>
        </p:txBody>
      </p:sp>
      <p:sp>
        <p:nvSpPr>
          <p:cNvPr id="9" name="Slide Number Placeholder 4"/>
          <p:cNvSpPr>
            <a:spLocks noGrp="1"/>
          </p:cNvSpPr>
          <p:nvPr>
            <p:ph type="sldNum" sz="quarter" idx="4"/>
          </p:nvPr>
        </p:nvSpPr>
        <p:spPr>
          <a:xfrm>
            <a:off x="11656911" y="6326112"/>
            <a:ext cx="632884" cy="365125"/>
          </a:xfrm>
          <a:prstGeom prst="rect">
            <a:avLst/>
          </a:prstGeom>
        </p:spPr>
        <p:txBody>
          <a:bodyPr vert="horz" lIns="91440" tIns="45720" rIns="91440" bIns="45720" rtlCol="0" anchor="ctr"/>
          <a:lstStyle>
            <a:lvl1pPr algn="ctr">
              <a:defRPr sz="1200" b="1">
                <a:solidFill>
                  <a:srgbClr val="345B0E"/>
                </a:solidFill>
                <a:latin typeface="Calibri"/>
                <a:cs typeface="Calibri"/>
              </a:defRPr>
            </a:lvl1pPr>
          </a:lstStyle>
          <a:p>
            <a:pPr>
              <a:defRPr/>
            </a:pPr>
            <a:fld id="{836F82F2-659E-4779-934C-90BE5A398E16}" type="slidenum">
              <a:rPr lang="en-US" smtClean="0"/>
              <a:pPr>
                <a:defRPr/>
              </a:pPr>
              <a:t>‹#›</a:t>
            </a:fld>
            <a:endParaRPr lang="en-US"/>
          </a:p>
        </p:txBody>
      </p:sp>
    </p:spTree>
    <p:extLst>
      <p:ext uri="{BB962C8B-B14F-4D97-AF65-F5344CB8AC3E}">
        <p14:creationId xmlns:p14="http://schemas.microsoft.com/office/powerpoint/2010/main" val="237811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16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GB" dirty="0"/>
          </a:p>
        </p:txBody>
      </p:sp>
      <p:sp>
        <p:nvSpPr>
          <p:cNvPr id="7" name="Text Placeholder 6"/>
          <p:cNvSpPr>
            <a:spLocks noGrp="1"/>
          </p:cNvSpPr>
          <p:nvPr>
            <p:ph type="body" sz="quarter" idx="12" hasCustomPrompt="1"/>
          </p:nvPr>
        </p:nvSpPr>
        <p:spPr>
          <a:xfrm>
            <a:off x="412800" y="784803"/>
            <a:ext cx="112224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dirty="0"/>
              <a:t>Click to add Secondary title</a:t>
            </a:r>
            <a:endParaRPr lang="en-GB" dirty="0"/>
          </a:p>
        </p:txBody>
      </p:sp>
      <p:sp>
        <p:nvSpPr>
          <p:cNvPr id="9" name="Text Placeholder 8"/>
          <p:cNvSpPr>
            <a:spLocks noGrp="1"/>
          </p:cNvSpPr>
          <p:nvPr>
            <p:ph type="body" sz="quarter" idx="13"/>
          </p:nvPr>
        </p:nvSpPr>
        <p:spPr>
          <a:xfrm>
            <a:off x="412803" y="1760400"/>
            <a:ext cx="8942400" cy="4424400"/>
          </a:xfrm>
        </p:spPr>
        <p:txBody>
          <a:bodyPr/>
          <a:lstStyle>
            <a:lvl1pPr marL="0" indent="0">
              <a:buNone/>
              <a:defRPr sz="2400" b="1">
                <a:solidFill>
                  <a:schemeClr val="tx1"/>
                </a:solidFill>
                <a:latin typeface="Arial" pitchFamily="34" charset="0"/>
                <a:cs typeface="Arial" pitchFamily="34" charset="0"/>
              </a:defRPr>
            </a:lvl1pPr>
          </a:lstStyle>
          <a:p>
            <a:pPr lvl="0"/>
            <a:r>
              <a:rPr lang="it-IT"/>
              <a:t>Fare clic per modificare stili del testo dello schema</a:t>
            </a:r>
          </a:p>
        </p:txBody>
      </p:sp>
      <p:sp>
        <p:nvSpPr>
          <p:cNvPr id="11" name="Date Placeholder 10"/>
          <p:cNvSpPr>
            <a:spLocks noGrp="1"/>
          </p:cNvSpPr>
          <p:nvPr>
            <p:ph type="dt" sz="half" idx="14"/>
          </p:nvPr>
        </p:nvSpPr>
        <p:spPr/>
        <p:txBody>
          <a:bodyPr/>
          <a:lstStyle/>
          <a:p>
            <a:endParaRPr lang="sv-SE">
              <a:solidFill>
                <a:srgbClr val="000000"/>
              </a:solidFill>
            </a:endParaRPr>
          </a:p>
        </p:txBody>
      </p:sp>
      <p:sp>
        <p:nvSpPr>
          <p:cNvPr id="12" name="Slide Number Placeholder 11"/>
          <p:cNvSpPr>
            <a:spLocks noGrp="1"/>
          </p:cNvSpPr>
          <p:nvPr>
            <p:ph type="sldNum" sz="quarter" idx="15"/>
          </p:nvPr>
        </p:nvSpPr>
        <p:spPr/>
        <p:txBody>
          <a:bodyPr/>
          <a:lstStyle/>
          <a:p>
            <a:pPr>
              <a:defRPr/>
            </a:pPr>
            <a:fld id="{1748D8EB-9301-403A-889B-E8DDB32CFF4A}" type="slidenum">
              <a:rPr lang="en-GB" smtClean="0">
                <a:solidFill>
                  <a:srgbClr val="000000"/>
                </a:solidFill>
              </a:rPr>
              <a:pPr>
                <a:defRPr/>
              </a:pPr>
              <a:t>‹#›</a:t>
            </a:fld>
            <a:endParaRPr lang="en-GB">
              <a:solidFill>
                <a:srgbClr val="000000"/>
              </a:solidFill>
            </a:endParaRPr>
          </a:p>
        </p:txBody>
      </p:sp>
      <p:sp>
        <p:nvSpPr>
          <p:cNvPr id="13" name="Footer Placeholder 12"/>
          <p:cNvSpPr>
            <a:spLocks noGrp="1"/>
          </p:cNvSpPr>
          <p:nvPr>
            <p:ph type="ftr" sz="quarter" idx="16"/>
          </p:nvPr>
        </p:nvSpPr>
        <p:spPr/>
        <p:txBody>
          <a:bodyPr/>
          <a:lstStyle/>
          <a:p>
            <a:r>
              <a:rPr lang="it-IT">
                <a:solidFill>
                  <a:srgbClr val="830051"/>
                </a:solidFill>
              </a:rPr>
              <a:t>Ad uso esclusivo Medical Affairs – riservato – non promozionale</a:t>
            </a:r>
            <a:endParaRPr lang="sv-SE">
              <a:solidFill>
                <a:srgbClr val="830051"/>
              </a:solidFill>
            </a:endParaRPr>
          </a:p>
        </p:txBody>
      </p:sp>
    </p:spTree>
    <p:extLst>
      <p:ext uri="{BB962C8B-B14F-4D97-AF65-F5344CB8AC3E}">
        <p14:creationId xmlns:p14="http://schemas.microsoft.com/office/powerpoint/2010/main" val="3904460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userDrawn="1">
  <p:cSld name="ME_Content ">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414528" y="6161088"/>
            <a:ext cx="11362944" cy="696912"/>
          </a:xfrm>
        </p:spPr>
        <p:txBody>
          <a:bodyPr anchor="b">
            <a:noAutofit/>
          </a:bodyPr>
          <a:lstStyle>
            <a:lvl1pPr marL="0" indent="0">
              <a:lnSpc>
                <a:spcPct val="90000"/>
              </a:lnSpc>
              <a:spcBef>
                <a:spcPts val="0"/>
              </a:spcBef>
              <a:buFontTx/>
              <a:buNone/>
              <a:defRPr sz="1500" b="0">
                <a:solidFill>
                  <a:schemeClr val="tx2"/>
                </a:solidFill>
                <a:latin typeface="Calibri" panose="020F0502020204030204" pitchFamily="34" charset="0"/>
              </a:defRPr>
            </a:lvl1pPr>
          </a:lstStyle>
          <a:p>
            <a:pPr lvl="0"/>
            <a:r>
              <a:rPr lang="en-US" dirty="0"/>
              <a:t>Click to edit Master text styles</a:t>
            </a:r>
          </a:p>
        </p:txBody>
      </p:sp>
      <p:cxnSp>
        <p:nvCxnSpPr>
          <p:cNvPr id="6" name="Straight Connector 5"/>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4528" y="384048"/>
            <a:ext cx="11362944" cy="868680"/>
          </a:xfrm>
        </p:spPr>
        <p:txBody>
          <a:bodyPr/>
          <a:lstStyle/>
          <a:p>
            <a:r>
              <a:rPr lang="en-US"/>
              <a:t>Click to edit Master title style</a:t>
            </a:r>
          </a:p>
        </p:txBody>
      </p:sp>
      <p:sp>
        <p:nvSpPr>
          <p:cNvPr id="7" name="Content Placeholder 6"/>
          <p:cNvSpPr>
            <a:spLocks noGrp="1"/>
          </p:cNvSpPr>
          <p:nvPr>
            <p:ph sz="quarter" idx="16"/>
          </p:nvPr>
        </p:nvSpPr>
        <p:spPr>
          <a:xfrm>
            <a:off x="414528" y="1609344"/>
            <a:ext cx="11364384" cy="4495800"/>
          </a:xfrm>
        </p:spPr>
        <p:txBody>
          <a:bodyPr/>
          <a:lstStyle>
            <a:lvl1pPr>
              <a:defRPr>
                <a:solidFill>
                  <a:schemeClr val="tx1"/>
                </a:solidFill>
                <a:latin typeface="+mn-lt"/>
              </a:defRPr>
            </a:lvl1pPr>
            <a:lvl2pPr>
              <a:defRPr>
                <a:solidFill>
                  <a:schemeClr val="tx2"/>
                </a:solidFill>
                <a:latin typeface="+mn-lt"/>
              </a:defRPr>
            </a:lvl2pPr>
            <a:lvl3pPr>
              <a:defRPr>
                <a:solidFill>
                  <a:schemeClr val="tx2"/>
                </a:solidFill>
                <a:latin typeface="+mn-lt"/>
              </a:defRPr>
            </a:lvl3pPr>
            <a:lvl4pPr>
              <a:defRPr>
                <a:solidFill>
                  <a:schemeClr val="tx2"/>
                </a:solidFill>
                <a:latin typeface="+mn-lt"/>
              </a:defRPr>
            </a:lvl4pPr>
            <a:lvl5pPr>
              <a:buClr>
                <a:srgbClr val="067A80"/>
              </a:buClr>
              <a:defRPr>
                <a:solidFill>
                  <a:schemeClr val="tx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43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4/18/25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345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161731"/>
            <a:ext cx="11208792" cy="908180"/>
          </a:xfrm>
        </p:spPr>
        <p:txBody>
          <a:bodyPr/>
          <a:lstStyle>
            <a:lvl1pPr>
              <a:defRPr>
                <a:solidFill>
                  <a:schemeClr val="accent3"/>
                </a:solidFill>
              </a:defRPr>
            </a:lvl1pPr>
          </a:lstStyle>
          <a:p>
            <a:r>
              <a:rPr lang="en-GB" dirty="0"/>
              <a:t>Click to edit Master title </a:t>
            </a:r>
            <a:br>
              <a:rPr lang="en-GB" dirty="0"/>
            </a:br>
            <a:r>
              <a:rPr lang="en-GB" dirty="0"/>
              <a:t>style</a:t>
            </a:r>
          </a:p>
        </p:txBody>
      </p:sp>
      <p:sp>
        <p:nvSpPr>
          <p:cNvPr id="8" name="Text Placeholder 7"/>
          <p:cNvSpPr>
            <a:spLocks noGrp="1"/>
          </p:cNvSpPr>
          <p:nvPr>
            <p:ph type="body" sz="quarter" idx="10"/>
          </p:nvPr>
        </p:nvSpPr>
        <p:spPr>
          <a:xfrm>
            <a:off x="-1" y="6163733"/>
            <a:ext cx="10244668" cy="694267"/>
          </a:xfrm>
          <a:prstGeom prst="rect">
            <a:avLst/>
          </a:prstGeom>
        </p:spPr>
        <p:txBody>
          <a:bodyPr anchor="b">
            <a:normAutofit/>
          </a:bodyPr>
          <a:lstStyle>
            <a:lvl1pPr marL="0" algn="l" defTabSz="914354" rtl="0" eaLnBrk="1" fontAlgn="base" latinLnBrk="0" hangingPunct="1">
              <a:spcBef>
                <a:spcPct val="0"/>
              </a:spcBef>
              <a:spcAft>
                <a:spcPct val="0"/>
              </a:spcAft>
              <a:buClr>
                <a:schemeClr val="tx2"/>
              </a:buClr>
              <a:defRPr lang="en-US" sz="1067" b="0" kern="0" dirty="0" smtClean="0">
                <a:solidFill>
                  <a:schemeClr val="bg1">
                    <a:lumMod val="50000"/>
                  </a:schemeClr>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95311"/>
            <a:ext cx="11204788" cy="566272"/>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430604" y="1686984"/>
            <a:ext cx="10443633" cy="4451349"/>
          </a:xfrm>
        </p:spPr>
        <p:txBody>
          <a:bodyPr/>
          <a:lstStyle>
            <a:lvl1pPr>
              <a:spcAft>
                <a:spcPts val="400"/>
              </a:spcAft>
              <a:defRPr sz="2133" b="0">
                <a:solidFill>
                  <a:srgbClr val="4B306A"/>
                </a:solidFill>
              </a:defRPr>
            </a:lvl1pPr>
            <a:lvl2pPr marL="241289" indent="-239173">
              <a:lnSpc>
                <a:spcPct val="100000"/>
              </a:lnSpc>
              <a:spcAft>
                <a:spcPts val="400"/>
              </a:spcAft>
              <a:defRPr sz="2133" b="0">
                <a:solidFill>
                  <a:schemeClr val="tx1"/>
                </a:solidFill>
              </a:defRPr>
            </a:lvl2pPr>
            <a:lvl3pPr marL="666718" indent="-188374">
              <a:lnSpc>
                <a:spcPct val="100000"/>
              </a:lnSpc>
              <a:spcAft>
                <a:spcPts val="400"/>
              </a:spcAft>
              <a:buSzPct val="80000"/>
              <a:buFont typeface="Arial" panose="020B0604020202020204" pitchFamily="34" charset="0"/>
              <a:buChar char="–"/>
              <a:defRPr sz="1867">
                <a:solidFill>
                  <a:schemeClr val="tx1"/>
                </a:solidFill>
              </a:defRPr>
            </a:lvl3pPr>
            <a:lvl4pPr>
              <a:lnSpc>
                <a:spcPct val="100000"/>
              </a:lnSpc>
              <a:spcAft>
                <a:spcPts val="400"/>
              </a:spcAft>
              <a:defRPr>
                <a:solidFill>
                  <a:schemeClr val="tx1"/>
                </a:solidFill>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3"/>
          <p:cNvSpPr>
            <a:spLocks noGrp="1"/>
          </p:cNvSpPr>
          <p:nvPr>
            <p:ph type="sldNum" sz="quarter" idx="4"/>
          </p:nvPr>
        </p:nvSpPr>
        <p:spPr>
          <a:xfrm>
            <a:off x="10699104" y="6356353"/>
            <a:ext cx="654697" cy="366183"/>
          </a:xfrm>
          <a:prstGeom prst="rect">
            <a:avLst/>
          </a:prstGeom>
        </p:spPr>
        <p:txBody>
          <a:bodyPr vert="horz" lIns="91440" tIns="45720" rIns="91440" bIns="45720" rtlCol="0" anchor="ctr"/>
          <a:lstStyle>
            <a:lvl1pPr algn="r">
              <a:defRPr sz="1067">
                <a:solidFill>
                  <a:schemeClr val="tx1"/>
                </a:solidFill>
              </a:defRPr>
            </a:lvl1pPr>
          </a:lstStyle>
          <a:p>
            <a:fld id="{47E66208-4A1C-594F-8665-CB46850971E6}" type="slidenum">
              <a:rPr lang="en-GB" smtClean="0"/>
              <a:pPr/>
              <a:t>‹#›</a:t>
            </a:fld>
            <a:endParaRPr lang="en-GB"/>
          </a:p>
        </p:txBody>
      </p:sp>
    </p:spTree>
    <p:extLst>
      <p:ext uri="{BB962C8B-B14F-4D97-AF65-F5344CB8AC3E}">
        <p14:creationId xmlns:p14="http://schemas.microsoft.com/office/powerpoint/2010/main" val="162135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FE55FE1-14D6-4E0C-911C-D83186A362DD}" type="slidenum">
              <a:rPr lang="en-US" smtClean="0"/>
              <a:t>‹#›</a:t>
            </a:fld>
            <a:endParaRPr lang="en-US"/>
          </a:p>
        </p:txBody>
      </p:sp>
      <p:sp>
        <p:nvSpPr>
          <p:cNvPr id="4" name="Title 3"/>
          <p:cNvSpPr>
            <a:spLocks noGrp="1"/>
          </p:cNvSpPr>
          <p:nvPr>
            <p:ph type="title" hasCustomPrompt="1"/>
          </p:nvPr>
        </p:nvSpPr>
        <p:spPr/>
        <p:txBody>
          <a:bodyPr/>
          <a:lstStyle>
            <a:lvl1pPr>
              <a:defRPr/>
            </a:lvl1pPr>
          </a:lstStyle>
          <a:p>
            <a:r>
              <a:rPr lang="en-US" dirty="0"/>
              <a:t>Click to </a:t>
            </a:r>
            <a:br>
              <a:rPr lang="en-US" dirty="0"/>
            </a:br>
            <a:r>
              <a:rPr lang="en-US" dirty="0"/>
              <a:t>edit Master title style</a:t>
            </a:r>
          </a:p>
        </p:txBody>
      </p:sp>
    </p:spTree>
    <p:custDataLst>
      <p:tags r:id="rId1"/>
    </p:custDataLst>
    <p:extLst>
      <p:ext uri="{BB962C8B-B14F-4D97-AF65-F5344CB8AC3E}">
        <p14:creationId xmlns:p14="http://schemas.microsoft.com/office/powerpoint/2010/main" val="485948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3DADC2-1B86-4A4E-8E40-F9A8D04610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700068" y="2978332"/>
            <a:ext cx="6791864" cy="500137"/>
          </a:xfrm>
          <a:solidFill>
            <a:schemeClr val="bg1"/>
          </a:solidFill>
        </p:spPr>
        <p:txBody>
          <a:bodyPr wrap="square" anchor="b" anchorCtr="0">
            <a:spAutoFit/>
          </a:bodyPr>
          <a:lstStyle>
            <a:lvl1pPr algn="ctr">
              <a:defRPr sz="28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2815087" y="3767331"/>
            <a:ext cx="6561827" cy="400110"/>
          </a:xfrm>
        </p:spPr>
        <p:txBody>
          <a:bodyPr wrap="square">
            <a:spAutoFit/>
          </a:bodyPr>
          <a:lstStyle>
            <a:lvl1pPr marL="0" indent="0" algn="ctr">
              <a:buNone/>
              <a:defRPr sz="2000">
                <a:solidFill>
                  <a:schemeClr val="accent5"/>
                </a:solidFill>
                <a:latin typeface="+mj-lt"/>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Tree>
    <p:custDataLst>
      <p:tags r:id="rId1"/>
    </p:custDataLst>
    <p:extLst>
      <p:ext uri="{BB962C8B-B14F-4D97-AF65-F5344CB8AC3E}">
        <p14:creationId xmlns:p14="http://schemas.microsoft.com/office/powerpoint/2010/main" val="961489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20374-FDDF-4AA0-ADBE-E3E764A9D78C}" type="datetimeFigureOut">
              <a:rPr lang="en-US" smtClean="0"/>
              <a:t>4/18/25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B8DAD9-D2FD-43B6-914E-775DB5467988}" type="slidenum">
              <a:rPr lang="en-US" smtClean="0"/>
              <a:t>‹#›</a:t>
            </a:fld>
            <a:endParaRPr lang="en-US"/>
          </a:p>
        </p:txBody>
      </p:sp>
    </p:spTree>
    <p:extLst>
      <p:ext uri="{BB962C8B-B14F-4D97-AF65-F5344CB8AC3E}">
        <p14:creationId xmlns:p14="http://schemas.microsoft.com/office/powerpoint/2010/main" val="2191729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189">
              <a:defRPr/>
            </a:pPr>
            <a:fld id="{170D0302-EEE8-444A-A6FD-17F12EEC10FA}" type="datetimeFigureOut">
              <a:rPr lang="en-US" smtClean="0">
                <a:solidFill>
                  <a:prstClr val="black">
                    <a:tint val="75000"/>
                  </a:prstClr>
                </a:solidFill>
              </a:rPr>
              <a:pPr defTabSz="457189">
                <a:defRPr/>
              </a:pPr>
              <a:t>4/18/25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189">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189">
              <a:defRPr/>
            </a:pPr>
            <a:fld id="{A076099F-7F8B-4A0F-8E59-ED6708B9FBF9}" type="slidenum">
              <a:rPr lang="en-US" smtClean="0">
                <a:solidFill>
                  <a:prstClr val="black">
                    <a:tint val="75000"/>
                  </a:prstClr>
                </a:solidFill>
              </a:rPr>
              <a:pPr defTabSz="457189">
                <a:defRPr/>
              </a:pPr>
              <a:t>‹#›</a:t>
            </a:fld>
            <a:endParaRPr lang="en-US" dirty="0">
              <a:solidFill>
                <a:prstClr val="black">
                  <a:tint val="75000"/>
                </a:prstClr>
              </a:solidFill>
            </a:endParaRPr>
          </a:p>
        </p:txBody>
      </p:sp>
      <p:sp>
        <p:nvSpPr>
          <p:cNvPr id="7" name="Rectangle 6">
            <a:extLst>
              <a:ext uri="{FF2B5EF4-FFF2-40B4-BE49-F238E27FC236}">
                <a16:creationId xmlns:a16="http://schemas.microsoft.com/office/drawing/2014/main" id="{B0AB827D-A237-4115-A0FA-5E7E798786AB}"/>
              </a:ext>
            </a:extLst>
          </p:cNvPr>
          <p:cNvSpPr/>
          <p:nvPr userDrawn="1"/>
        </p:nvSpPr>
        <p:spPr>
          <a:xfrm>
            <a:off x="10857243" y="26051"/>
            <a:ext cx="1324708" cy="365125"/>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DRAFT</a:t>
            </a:r>
          </a:p>
        </p:txBody>
      </p:sp>
    </p:spTree>
    <p:extLst>
      <p:ext uri="{BB962C8B-B14F-4D97-AF65-F5344CB8AC3E}">
        <p14:creationId xmlns:p14="http://schemas.microsoft.com/office/powerpoint/2010/main" val="225635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189">
              <a:defRPr/>
            </a:pPr>
            <a:fld id="{9FC8C662-245C-45EF-A865-F0C56B257D0E}" type="datetimeFigureOut">
              <a:rPr lang="en-US" smtClean="0">
                <a:solidFill>
                  <a:prstClr val="black">
                    <a:tint val="75000"/>
                  </a:prstClr>
                </a:solidFill>
              </a:rPr>
              <a:pPr defTabSz="457189">
                <a:defRPr/>
              </a:pPr>
              <a:t>4/18/25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189">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189">
              <a:defRPr/>
            </a:pPr>
            <a:fld id="{4FF61421-0D1F-374C-A6EF-D3B8E531EC5C}" type="slidenum">
              <a:rPr lang="en-US" smtClean="0">
                <a:solidFill>
                  <a:prstClr val="black">
                    <a:tint val="75000"/>
                  </a:prstClr>
                </a:solidFill>
              </a:rPr>
              <a:pPr defTabSz="457189">
                <a:defRPr/>
              </a:pPr>
              <a:t>‹#›</a:t>
            </a:fld>
            <a:endParaRPr lang="en-US" dirty="0">
              <a:solidFill>
                <a:prstClr val="black">
                  <a:tint val="75000"/>
                </a:prstClr>
              </a:solidFill>
            </a:endParaRPr>
          </a:p>
        </p:txBody>
      </p:sp>
      <p:sp>
        <p:nvSpPr>
          <p:cNvPr id="7" name="Rectangle 6">
            <a:extLst>
              <a:ext uri="{FF2B5EF4-FFF2-40B4-BE49-F238E27FC236}">
                <a16:creationId xmlns:a16="http://schemas.microsoft.com/office/drawing/2014/main" id="{DE176F98-44AB-40E5-9A20-7A2D3A083A76}"/>
              </a:ext>
            </a:extLst>
          </p:cNvPr>
          <p:cNvSpPr/>
          <p:nvPr userDrawn="1"/>
        </p:nvSpPr>
        <p:spPr>
          <a:xfrm>
            <a:off x="10857243" y="26051"/>
            <a:ext cx="1324708" cy="365125"/>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DRAFT</a:t>
            </a:r>
          </a:p>
        </p:txBody>
      </p:sp>
    </p:spTree>
    <p:extLst>
      <p:ext uri="{BB962C8B-B14F-4D97-AF65-F5344CB8AC3E}">
        <p14:creationId xmlns:p14="http://schemas.microsoft.com/office/powerpoint/2010/main" val="1868134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189">
              <a:defRPr/>
            </a:pP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189">
              <a:defRPr/>
            </a:pP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189">
              <a:defRPr/>
            </a:pPr>
            <a:fld id="{F1F52E2A-2511-284E-BA72-D5D163D41C89}" type="slidenum">
              <a:rPr lang="en-GB" smtClean="0">
                <a:solidFill>
                  <a:prstClr val="black">
                    <a:tint val="75000"/>
                  </a:prstClr>
                </a:solidFill>
                <a:latin typeface="Arial"/>
              </a:rPr>
              <a:pPr defTabSz="457189">
                <a:defRPr/>
              </a:pPr>
              <a:t>‹#›</a:t>
            </a:fld>
            <a:endParaRPr lang="en-GB" dirty="0">
              <a:solidFill>
                <a:prstClr val="black">
                  <a:tint val="75000"/>
                </a:prstClr>
              </a:solidFill>
              <a:latin typeface="Arial"/>
            </a:endParaRPr>
          </a:p>
        </p:txBody>
      </p:sp>
      <p:sp>
        <p:nvSpPr>
          <p:cNvPr id="6" name="Rectangle 5">
            <a:extLst>
              <a:ext uri="{FF2B5EF4-FFF2-40B4-BE49-F238E27FC236}">
                <a16:creationId xmlns:a16="http://schemas.microsoft.com/office/drawing/2014/main" id="{DD66F4D6-DA64-4D3B-B922-14E8639E5860}"/>
              </a:ext>
            </a:extLst>
          </p:cNvPr>
          <p:cNvSpPr/>
          <p:nvPr userDrawn="1"/>
        </p:nvSpPr>
        <p:spPr>
          <a:xfrm>
            <a:off x="10857243" y="26051"/>
            <a:ext cx="1324708" cy="365125"/>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DRAFT</a:t>
            </a:r>
          </a:p>
        </p:txBody>
      </p:sp>
    </p:spTree>
    <p:extLst>
      <p:ext uri="{BB962C8B-B14F-4D97-AF65-F5344CB8AC3E}">
        <p14:creationId xmlns:p14="http://schemas.microsoft.com/office/powerpoint/2010/main" val="1702690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072" y="602020"/>
            <a:ext cx="11421373" cy="914400"/>
          </a:xfrm>
        </p:spPr>
        <p:txBody>
          <a:bodyPr/>
          <a:lstStyle/>
          <a:p>
            <a:r>
              <a:rPr lang="en-US"/>
              <a:t>Click to edit Master title style</a:t>
            </a:r>
            <a:endParaRPr lang="en-US" dirty="0"/>
          </a:p>
        </p:txBody>
      </p:sp>
      <p:sp>
        <p:nvSpPr>
          <p:cNvPr id="3" name="Content Placeholder 2"/>
          <p:cNvSpPr>
            <a:spLocks noGrp="1"/>
          </p:cNvSpPr>
          <p:nvPr>
            <p:ph idx="1"/>
          </p:nvPr>
        </p:nvSpPr>
        <p:spPr>
          <a:xfrm>
            <a:off x="437072" y="1583480"/>
            <a:ext cx="11421373" cy="4480560"/>
          </a:xfrm>
        </p:spPr>
        <p:txBody>
          <a:bodyPr/>
          <a:lstStyle>
            <a:lvl2pPr marL="470213" indent="-214278">
              <a:defRPr lang="en-US" sz="1400" kern="1200" dirty="0">
                <a:solidFill>
                  <a:schemeClr val="accent6">
                    <a:lumMod val="50000"/>
                  </a:schemeClr>
                </a:solidFill>
                <a:latin typeface="+mn-lt"/>
                <a:ea typeface="+mn-ea"/>
                <a:cs typeface="+mn-cs"/>
              </a:defRPr>
            </a:lvl2pPr>
            <a:lvl3pPr marL="773773" indent="-214278">
              <a:defRPr lang="en-US" sz="1200" kern="1200" dirty="0">
                <a:solidFill>
                  <a:schemeClr val="accent6">
                    <a:lumMod val="50000"/>
                  </a:schemeClr>
                </a:solidFill>
                <a:latin typeface="+mn-lt"/>
                <a:ea typeface="+mn-ea"/>
                <a:cs typeface="+mn-cs"/>
              </a:defRPr>
            </a:lvl3pPr>
            <a:lvl4pPr marL="1026140" indent="-214278">
              <a:defRPr lang="en-US" sz="1100" kern="1200" dirty="0" smtClean="0">
                <a:solidFill>
                  <a:schemeClr val="accent6">
                    <a:lumMod val="50000"/>
                  </a:schemeClr>
                </a:solidFill>
                <a:latin typeface="+mn-lt"/>
                <a:ea typeface="+mn-ea"/>
                <a:cs typeface="+mn-cs"/>
              </a:defRPr>
            </a:lvl4pPr>
            <a:lvl5pPr marL="1284461" indent="-214278">
              <a:defRPr lang="en-US" sz="1100" kern="1200" dirty="0">
                <a:solidFill>
                  <a:schemeClr val="accent6">
                    <a:lumMod val="50000"/>
                  </a:schemeClr>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B6E51274-F8D5-4C0F-B705-C2E53E2B5D6E}"/>
              </a:ext>
            </a:extLst>
          </p:cNvPr>
          <p:cNvSpPr>
            <a:spLocks noGrp="1"/>
          </p:cNvSpPr>
          <p:nvPr>
            <p:ph type="body" sz="quarter" idx="10"/>
          </p:nvPr>
        </p:nvSpPr>
        <p:spPr>
          <a:xfrm>
            <a:off x="437072" y="6153915"/>
            <a:ext cx="9144000" cy="526331"/>
          </a:xfrm>
        </p:spPr>
        <p:txBody>
          <a:bodyPr anchor="b">
            <a:normAutofit/>
          </a:bodyPr>
          <a:lstStyle>
            <a:lvl1pPr marL="0" indent="0">
              <a:spcBef>
                <a:spcPts val="300"/>
              </a:spcBef>
              <a:buNone/>
              <a:defRPr sz="800"/>
            </a:lvl1pPr>
          </a:lstStyle>
          <a:p>
            <a:pPr lvl="0"/>
            <a:r>
              <a:rPr lang="en-US"/>
              <a:t>Edit Master text styles</a:t>
            </a:r>
          </a:p>
        </p:txBody>
      </p:sp>
    </p:spTree>
    <p:extLst>
      <p:ext uri="{BB962C8B-B14F-4D97-AF65-F5344CB8AC3E}">
        <p14:creationId xmlns:p14="http://schemas.microsoft.com/office/powerpoint/2010/main" val="271269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16">
          <p15:clr>
            <a:srgbClr val="FBAE40"/>
          </p15:clr>
        </p15:guide>
        <p15:guide id="2" pos="2980">
          <p15:clr>
            <a:srgbClr val="FBAE40"/>
          </p15:clr>
        </p15:guide>
        <p15:guide id="3" orient="horz" pos="72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5"/>
            <a:ext cx="5386388" cy="639763"/>
          </a:xfrm>
        </p:spPr>
        <p:txBody>
          <a:bodyPr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7" y="1535115"/>
            <a:ext cx="5389563" cy="639763"/>
          </a:xfrm>
        </p:spPr>
        <p:txBody>
          <a:bodyPr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2837" y="2174875"/>
            <a:ext cx="5389563"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2F6581-13DD-F248-BDC3-E88E83F10F60}" type="datetimeFigureOut">
              <a:rPr lang="en-US" smtClean="0"/>
              <a:t>4/18/25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8F75839-587D-2248-B72E-3139052EBA76}" type="slidenum">
              <a:rPr lang="en-US" smtClean="0"/>
              <a:t>‹#›</a:t>
            </a:fld>
            <a:endParaRPr lang="en-US" dirty="0"/>
          </a:p>
        </p:txBody>
      </p:sp>
    </p:spTree>
    <p:extLst>
      <p:ext uri="{BB962C8B-B14F-4D97-AF65-F5344CB8AC3E}">
        <p14:creationId xmlns:p14="http://schemas.microsoft.com/office/powerpoint/2010/main" val="310864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w/ ref + fn">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B45E2AFB-3FBB-49D0-16C6-2CC2961E693B}"/>
              </a:ext>
            </a:extLst>
          </p:cNvPr>
          <p:cNvSpPr>
            <a:spLocks noGrp="1"/>
          </p:cNvSpPr>
          <p:nvPr>
            <p:ph type="body" sz="quarter" idx="11"/>
          </p:nvPr>
        </p:nvSpPr>
        <p:spPr>
          <a:xfrm>
            <a:off x="383117" y="6303069"/>
            <a:ext cx="11448288" cy="256032"/>
          </a:xfrm>
          <a:prstGeom prst="rect">
            <a:avLst/>
          </a:prstGeom>
        </p:spPr>
        <p:txBody>
          <a:bodyPr anchor="b"/>
          <a:lstStyle>
            <a:lvl1pPr marL="0" indent="0">
              <a:spcBef>
                <a:spcPts val="0"/>
              </a:spcBef>
              <a:buNone/>
              <a:defRPr sz="1067" b="1">
                <a:solidFill>
                  <a:schemeClr val="bg1"/>
                </a:solidFill>
              </a:defRPr>
            </a:lvl1pPr>
            <a:lvl2pPr marL="380974" indent="0">
              <a:buNone/>
              <a:defRPr sz="1067">
                <a:solidFill>
                  <a:schemeClr val="bg1"/>
                </a:solidFill>
              </a:defRPr>
            </a:lvl2pPr>
            <a:lvl3pPr marL="761948" indent="0">
              <a:buNone/>
              <a:defRPr sz="1067">
                <a:solidFill>
                  <a:schemeClr val="bg1"/>
                </a:solidFill>
              </a:defRPr>
            </a:lvl3pPr>
            <a:lvl4pPr marL="1142922" indent="0">
              <a:buNone/>
              <a:defRPr sz="1067">
                <a:solidFill>
                  <a:schemeClr val="bg1"/>
                </a:solidFill>
              </a:defRPr>
            </a:lvl4pPr>
            <a:lvl5pPr marL="1523898" indent="0">
              <a:buNone/>
              <a:defRPr sz="1067">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32482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4/18/25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514257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45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95805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85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818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0706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572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7513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6697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21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60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710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1701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31708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18726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10141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92340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046224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9099-B8B6-6943-9CB6-3BBF14B113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E18FA-331F-83EA-CDE6-7F60B8C4FD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5533F7-009F-9ED4-93ED-B25E1A5F2164}"/>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5" name="Footer Placeholder 4">
            <a:extLst>
              <a:ext uri="{FF2B5EF4-FFF2-40B4-BE49-F238E27FC236}">
                <a16:creationId xmlns:a16="http://schemas.microsoft.com/office/drawing/2014/main" id="{E003549D-3F14-DF7C-ABEF-BCBD8C9BE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FB310-A496-DE28-E743-B81C9A81732A}"/>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2122500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B712-CC26-CF49-9675-6A42D2A357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EE3053-677C-C970-D26C-8497417423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491AE-9B2E-77D4-266F-40ED88E8CF12}"/>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5" name="Footer Placeholder 4">
            <a:extLst>
              <a:ext uri="{FF2B5EF4-FFF2-40B4-BE49-F238E27FC236}">
                <a16:creationId xmlns:a16="http://schemas.microsoft.com/office/drawing/2014/main" id="{75EF1C44-68AD-3D20-F203-1FDB90F39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44405-62A1-2E69-4ECC-E7CE8DFBC4EB}"/>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330807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FA72-6595-81E5-9907-5D304745CF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14D816-F1C5-7AD1-FA72-005308A9B7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283B80-A159-E3C4-304A-4BC2D0032F67}"/>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5" name="Footer Placeholder 4">
            <a:extLst>
              <a:ext uri="{FF2B5EF4-FFF2-40B4-BE49-F238E27FC236}">
                <a16:creationId xmlns:a16="http://schemas.microsoft.com/office/drawing/2014/main" id="{949F4EE3-D27C-CA61-3364-4D4675C0D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EBFEF-F073-6BE0-6AF8-D0E5F02C25BD}"/>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330473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F871-6555-02D4-72EF-958F44CD4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66C54A-424F-503A-A923-F5CE0C5F58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37A3B-DE18-69FA-D44E-073D6D4E84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9FA667-39BB-7AAE-928A-EC0558CD3060}"/>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6" name="Footer Placeholder 5">
            <a:extLst>
              <a:ext uri="{FF2B5EF4-FFF2-40B4-BE49-F238E27FC236}">
                <a16:creationId xmlns:a16="http://schemas.microsoft.com/office/drawing/2014/main" id="{979DF80F-EE1C-46AB-B545-15033BB0A9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2EB4F1-88E9-B095-CF94-5C0167EE55C0}"/>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153046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5335-365B-2160-4F1B-A1EF1C534F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0C3DF6-6312-5B5A-4FF3-231C1C3CE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A8E9C0-50AD-2776-122E-D5F25DE4B2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0199B7-6D0A-03A9-DFBC-DA0E5B1B2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D5128-D08B-FCB8-E52D-326B96B377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A1AA7-38C0-752E-C10D-297AFCBE2BA1}"/>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8" name="Footer Placeholder 7">
            <a:extLst>
              <a:ext uri="{FF2B5EF4-FFF2-40B4-BE49-F238E27FC236}">
                <a16:creationId xmlns:a16="http://schemas.microsoft.com/office/drawing/2014/main" id="{3A933DEA-F6E0-636B-9791-2251E7A381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7D9740-88BF-0705-3E0B-71DF74DED960}"/>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273687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8164-CDF2-6093-0E8F-680A16A2C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0122C1-8F75-75FB-627E-A13E693E7B2B}"/>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4" name="Footer Placeholder 3">
            <a:extLst>
              <a:ext uri="{FF2B5EF4-FFF2-40B4-BE49-F238E27FC236}">
                <a16:creationId xmlns:a16="http://schemas.microsoft.com/office/drawing/2014/main" id="{F51A549A-DD02-F297-EEF8-A40610451B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6FB3BC-F657-A2F4-3F00-9041B646D38F}"/>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3366129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551E8-25FD-0E9F-D3ED-552D3F484C8C}"/>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3" name="Footer Placeholder 2">
            <a:extLst>
              <a:ext uri="{FF2B5EF4-FFF2-40B4-BE49-F238E27FC236}">
                <a16:creationId xmlns:a16="http://schemas.microsoft.com/office/drawing/2014/main" id="{7270C2F0-6C93-9E04-EEC4-82BF60459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951880-5B85-ECB3-C037-0F149C3F7076}"/>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1088034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B6E6-12B2-966F-D6B9-F35DFD031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F8DA6D-0A08-7581-14EB-CF7A445E33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F01DF-0BAA-F122-60A2-4ABFE3AA6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3F340-A7FA-31B0-9623-E245E158A178}"/>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6" name="Footer Placeholder 5">
            <a:extLst>
              <a:ext uri="{FF2B5EF4-FFF2-40B4-BE49-F238E27FC236}">
                <a16:creationId xmlns:a16="http://schemas.microsoft.com/office/drawing/2014/main" id="{393B9DC1-1AAD-9D6C-A718-D2A220F79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91566-A738-5E81-B19D-68540ACD939D}"/>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2376003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5E03-2166-3AD7-905E-3AFA1E7DA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970D72-C156-D704-D97C-C34DE6E633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2E8F76-84F7-5B82-8A7B-173C7A8AF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27FC-71C2-B17A-B73A-E088979F0D3C}"/>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6" name="Footer Placeholder 5">
            <a:extLst>
              <a:ext uri="{FF2B5EF4-FFF2-40B4-BE49-F238E27FC236}">
                <a16:creationId xmlns:a16="http://schemas.microsoft.com/office/drawing/2014/main" id="{A6EAF022-2943-02DC-11E4-2EBE58593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6703DE-E910-E98E-AB55-0BA075E61C8A}"/>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3458923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2515-0672-D582-6722-ECE2AA2B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E04B69-A4A5-5B6A-7AF3-DE4F0830A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35929-E431-9FF6-0F3A-41C90D306360}"/>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5" name="Footer Placeholder 4">
            <a:extLst>
              <a:ext uri="{FF2B5EF4-FFF2-40B4-BE49-F238E27FC236}">
                <a16:creationId xmlns:a16="http://schemas.microsoft.com/office/drawing/2014/main" id="{24CAEC77-68F2-556A-D179-C4BCA37C3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6E03F-341A-A78B-21E0-F40507F4F22C}"/>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3513490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B645D-52CD-BEDB-3EBC-000569F4F9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27B858-8E82-7E7A-F1E9-D9774384F1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8A949-DD8D-5441-11EA-000678AF1FFE}"/>
              </a:ext>
            </a:extLst>
          </p:cNvPr>
          <p:cNvSpPr>
            <a:spLocks noGrp="1"/>
          </p:cNvSpPr>
          <p:nvPr>
            <p:ph type="dt" sz="half" idx="10"/>
          </p:nvPr>
        </p:nvSpPr>
        <p:spPr/>
        <p:txBody>
          <a:bodyPr/>
          <a:lstStyle/>
          <a:p>
            <a:fld id="{9D8DF79E-9572-1B49-8F49-C5E1DC3C2789}" type="datetimeFigureOut">
              <a:rPr lang="en-US" smtClean="0"/>
              <a:t>4/18/25</a:t>
            </a:fld>
            <a:endParaRPr lang="en-US"/>
          </a:p>
        </p:txBody>
      </p:sp>
      <p:sp>
        <p:nvSpPr>
          <p:cNvPr id="5" name="Footer Placeholder 4">
            <a:extLst>
              <a:ext uri="{FF2B5EF4-FFF2-40B4-BE49-F238E27FC236}">
                <a16:creationId xmlns:a16="http://schemas.microsoft.com/office/drawing/2014/main" id="{121783FA-73B2-EE96-CE8F-E0116717F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DEBF0-5ACA-8CAB-C216-2E5EF1D5FDE4}"/>
              </a:ext>
            </a:extLst>
          </p:cNvPr>
          <p:cNvSpPr>
            <a:spLocks noGrp="1"/>
          </p:cNvSpPr>
          <p:nvPr>
            <p:ph type="sldNum" sz="quarter" idx="12"/>
          </p:nvPr>
        </p:nvSpPr>
        <p:spPr/>
        <p:txBody>
          <a:bodyPr/>
          <a:lstStyle/>
          <a:p>
            <a:fld id="{B7626D8A-C906-7F44-85FF-EE0603B51625}" type="slidenum">
              <a:rPr lang="en-US" smtClean="0"/>
              <a:t>‹#›</a:t>
            </a:fld>
            <a:endParaRPr lang="en-US"/>
          </a:p>
        </p:txBody>
      </p:sp>
    </p:spTree>
    <p:extLst>
      <p:ext uri="{BB962C8B-B14F-4D97-AF65-F5344CB8AC3E}">
        <p14:creationId xmlns:p14="http://schemas.microsoft.com/office/powerpoint/2010/main" val="308070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6505836-065C-BE40-BDFD-147C01490F92}" type="datetimeFigureOut">
              <a:rPr lang="en-US" smtClean="0"/>
              <a:t>4/18/25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2350988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05836-065C-BE40-BDFD-147C01490F92}" type="datetimeFigureOut">
              <a:rPr lang="en-US" smtClean="0"/>
              <a:t>4/18/25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2900290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6505836-065C-BE40-BDFD-147C01490F92}" type="datetimeFigureOut">
              <a:rPr lang="en-US" smtClean="0"/>
              <a:t>4/18/25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1999799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6505836-065C-BE40-BDFD-147C01490F92}" type="datetimeFigureOut">
              <a:rPr lang="en-US" smtClean="0"/>
              <a:t>4/18/25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10114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6505836-065C-BE40-BDFD-147C01490F92}" type="datetimeFigureOut">
              <a:rPr lang="en-US" smtClean="0"/>
              <a:t>4/18/25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998B7-3810-E443-8C4E-62A94A0312F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9125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05836-065C-BE40-BDFD-147C01490F92}" type="datetimeFigureOut">
              <a:rPr lang="en-US" smtClean="0"/>
              <a:t>4/18/25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1939297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05836-065C-BE40-BDFD-147C01490F92}" type="datetimeFigureOut">
              <a:rPr lang="en-US" smtClean="0"/>
              <a:t>4/18/25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2749727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6505836-065C-BE40-BDFD-147C01490F92}" type="datetimeFigureOut">
              <a:rPr lang="en-US" smtClean="0"/>
              <a:t>4/18/25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4092918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6505836-065C-BE40-BDFD-147C01490F92}" type="datetimeFigureOut">
              <a:rPr lang="en-US" smtClean="0"/>
              <a:t>4/18/25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3108020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05836-065C-BE40-BDFD-147C01490F92}"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4293074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05836-065C-BE40-BDFD-147C01490F92}" type="datetimeFigureOut">
              <a:rPr lang="en-US" smtClean="0"/>
              <a:t>4/18/25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998B7-3810-E443-8C4E-62A94A0312F8}" type="slidenum">
              <a:rPr lang="en-US" smtClean="0"/>
              <a:t>‹#›</a:t>
            </a:fld>
            <a:endParaRPr lang="en-US"/>
          </a:p>
        </p:txBody>
      </p:sp>
    </p:spTree>
    <p:extLst>
      <p:ext uri="{BB962C8B-B14F-4D97-AF65-F5344CB8AC3E}">
        <p14:creationId xmlns:p14="http://schemas.microsoft.com/office/powerpoint/2010/main" val="1453559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0502" name="Rectangle 22"/>
          <p:cNvSpPr>
            <a:spLocks noGrp="1" noChangeArrowheads="1"/>
          </p:cNvSpPr>
          <p:nvPr>
            <p:ph type="ctrTitle" sz="quarter"/>
          </p:nvPr>
        </p:nvSpPr>
        <p:spPr>
          <a:xfrm>
            <a:off x="885362" y="141395"/>
            <a:ext cx="4798745" cy="1572608"/>
          </a:xfrm>
          <a:ln algn="ctr"/>
        </p:spPr>
        <p:txBody>
          <a:bodyPr anchor="b"/>
          <a:lstStyle>
            <a:lvl1pPr algn="l">
              <a:defRPr sz="2800">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885364" y="1863617"/>
            <a:ext cx="4337049" cy="790575"/>
          </a:xfrm>
        </p:spPr>
        <p:txBody>
          <a:bodyPr/>
          <a:lstStyle>
            <a:lvl1pPr marL="0" indent="0" algn="l">
              <a:spcBef>
                <a:spcPts val="0"/>
              </a:spcBef>
              <a:buNone/>
              <a:defRPr sz="1800">
                <a:solidFill>
                  <a:schemeClr val="accent1"/>
                </a:solidFill>
              </a:defRPr>
            </a:lvl1pPr>
          </a:lstStyle>
          <a:p>
            <a:pPr lvl="0"/>
            <a:r>
              <a:rPr lang="en-US" dirty="0"/>
              <a:t>Click to edit Master</a:t>
            </a:r>
          </a:p>
        </p:txBody>
      </p:sp>
      <p:grpSp>
        <p:nvGrpSpPr>
          <p:cNvPr id="2" name="Group 1"/>
          <p:cNvGrpSpPr/>
          <p:nvPr userDrawn="1"/>
        </p:nvGrpSpPr>
        <p:grpSpPr>
          <a:xfrm>
            <a:off x="0" y="5297795"/>
            <a:ext cx="12190915" cy="1420870"/>
            <a:chOff x="-1149747" y="5071824"/>
            <a:chExt cx="10292933" cy="1599543"/>
          </a:xfrm>
        </p:grpSpPr>
        <p:pic>
          <p:nvPicPr>
            <p:cNvPr id="2051" name="Picture 3" descr="C:\Users\Jason\Documents\Work\Client_File_Backups\CCC_James\09-11-2013 2013 Rebrand\Clinical\clinicalTitlePic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9747" y="5071824"/>
              <a:ext cx="2574503" cy="1599543"/>
            </a:xfrm>
            <a:prstGeom prst="rect">
              <a:avLst/>
            </a:prstGeom>
            <a:noFill/>
            <a:ln w="28575">
              <a:noFill/>
            </a:ln>
            <a:extLst>
              <a:ext uri="{909E8E84-426E-40dd-AFC4-6F175D3DCCD1}">
                <a14:hiddenFill xmlns:a14="http://schemas.microsoft.com/office/drawing/2010/main" xmlns="">
                  <a:solidFill>
                    <a:srgbClr val="FFFFFF"/>
                  </a:solidFill>
                </a14:hiddenFill>
              </a:ext>
            </a:extLst>
          </p:spPr>
        </p:pic>
        <p:pic>
          <p:nvPicPr>
            <p:cNvPr id="2052" name="Picture 4" descr="C:\Users\Jason\Documents\Work\Client_File_Backups\CCC_James\09-11-2013 2013 Rebrand\Clinical\clinicalTitlePic3.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4756" y="5071824"/>
              <a:ext cx="2574503" cy="1599543"/>
            </a:xfrm>
            <a:prstGeom prst="rect">
              <a:avLst/>
            </a:prstGeom>
            <a:noFill/>
            <a:ln w="28575">
              <a:noFill/>
            </a:ln>
            <a:extLst>
              <a:ext uri="{909E8E84-426E-40dd-AFC4-6F175D3DCCD1}">
                <a14:hiddenFill xmlns:a14="http://schemas.microsoft.com/office/drawing/2010/main" xmlns="">
                  <a:solidFill>
                    <a:srgbClr val="FFFFFF"/>
                  </a:solidFill>
                </a14:hiddenFill>
              </a:ext>
            </a:extLst>
          </p:spPr>
        </p:pic>
        <p:pic>
          <p:nvPicPr>
            <p:cNvPr id="2053" name="Picture 5" descr="C:\Users\Jason\Documents\Work\Client_File_Backups\CCC_James\09-11-2013 2013 Rebrand\Clinical\clinicalTitlePic2.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99259" y="5071824"/>
              <a:ext cx="2579580" cy="1599543"/>
            </a:xfrm>
            <a:prstGeom prst="rect">
              <a:avLst/>
            </a:prstGeom>
            <a:noFill/>
            <a:ln w="28575">
              <a:noFill/>
            </a:ln>
            <a:extLst>
              <a:ext uri="{909E8E84-426E-40dd-AFC4-6F175D3DCCD1}">
                <a14:hiddenFill xmlns:a14="http://schemas.microsoft.com/office/drawing/2010/main" xmlns="">
                  <a:solidFill>
                    <a:srgbClr val="FFFFFF"/>
                  </a:solidFill>
                </a14:hiddenFill>
              </a:ext>
            </a:extLst>
          </p:spPr>
        </p:pic>
        <p:pic>
          <p:nvPicPr>
            <p:cNvPr id="2054" name="Picture 6" descr="C:\Users\Jason\Documents\Work\Client_File_Backups\CCC_James\09-11-2013 2013 Rebrand\Clinical\clinicalTitlePic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78839" y="5071824"/>
              <a:ext cx="2564347" cy="1599543"/>
            </a:xfrm>
            <a:prstGeom prst="rect">
              <a:avLst/>
            </a:prstGeom>
            <a:noFill/>
            <a:ln w="28575">
              <a:noFill/>
            </a:ln>
            <a:extLst>
              <a:ext uri="{909E8E84-426E-40dd-AFC4-6F175D3DCCD1}">
                <a14:hiddenFill xmlns:a14="http://schemas.microsoft.com/office/drawing/2010/main" xmlns="">
                  <a:solidFill>
                    <a:srgbClr val="FFFFFF"/>
                  </a:solidFill>
                </a14:hiddenFill>
              </a:ext>
            </a:extLst>
          </p:spPr>
        </p:pic>
      </p:grpSp>
      <p:pic>
        <p:nvPicPr>
          <p:cNvPr id="15"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7142" y="3217692"/>
            <a:ext cx="2609636" cy="845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userDrawn="1"/>
        </p:nvGrpSpPr>
        <p:grpSpPr>
          <a:xfrm>
            <a:off x="3049233" y="5297796"/>
            <a:ext cx="6104479" cy="1420870"/>
            <a:chOff x="2286924" y="5297795"/>
            <a:chExt cx="4578359" cy="1497219"/>
          </a:xfrm>
        </p:grpSpPr>
        <p:cxnSp>
          <p:nvCxnSpPr>
            <p:cNvPr id="5" name="Straight Connector 4"/>
            <p:cNvCxnSpPr/>
            <p:nvPr userDrawn="1"/>
          </p:nvCxnSpPr>
          <p:spPr>
            <a:xfrm>
              <a:off x="2286924"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865283"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 name="Rectangle 17"/>
          <p:cNvSpPr>
            <a:spLocks noChangeArrowheads="1"/>
          </p:cNvSpPr>
          <p:nvPr userDrawn="1"/>
        </p:nvSpPr>
        <p:spPr bwMode="auto">
          <a:xfrm>
            <a:off x="5940443" y="6758081"/>
            <a:ext cx="5909611" cy="73866"/>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600" dirty="0">
                <a:solidFill>
                  <a:schemeClr val="bg1"/>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503643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54449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83" y="0"/>
            <a:ext cx="9410467" cy="6858000"/>
          </a:xfrm>
          <a:prstGeom prst="rect">
            <a:avLst/>
          </a:prstGeom>
        </p:spPr>
      </p:pic>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5" name="Picture 3">
            <a:extLst>
              <a:ext uri="{FF2B5EF4-FFF2-40B4-BE49-F238E27FC236}">
                <a16:creationId xmlns:a16="http://schemas.microsoft.com/office/drawing/2014/main" id="{5513F170-6A60-DE87-F501-88645667EE9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662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4_Title and Content with Hope Bir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 y="439729"/>
            <a:ext cx="3169796" cy="6170622"/>
          </a:xfrm>
          <a:prstGeom prst="rect">
            <a:avLst/>
          </a:prstGeom>
          <a:noFill/>
        </p:spPr>
      </p:pic>
      <p:sp>
        <p:nvSpPr>
          <p:cNvPr id="3" name="Content Placeholder 2"/>
          <p:cNvSpPr>
            <a:spLocks noGrp="1"/>
          </p:cNvSpPr>
          <p:nvPr>
            <p:ph idx="1"/>
          </p:nvPr>
        </p:nvSpPr>
        <p:spPr>
          <a:xfrm>
            <a:off x="3403600" y="1464421"/>
            <a:ext cx="7941733" cy="3721836"/>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403600" y="649243"/>
            <a:ext cx="7941733" cy="672735"/>
          </a:xfrm>
        </p:spPr>
        <p:txBody>
          <a:bodyPr anchor="b" anchorCtr="0"/>
          <a:lstStyle>
            <a:lvl1pPr>
              <a:lnSpc>
                <a:spcPct val="85000"/>
              </a:lnSpc>
              <a:defRPr sz="3000">
                <a:solidFill>
                  <a:schemeClr val="accent1"/>
                </a:solidFill>
              </a:defRPr>
            </a:lvl1pPr>
          </a:lstStyle>
          <a:p>
            <a:r>
              <a:rPr lang="en-US" dirty="0"/>
              <a:t>Click to edit Master title style</a:t>
            </a:r>
          </a:p>
        </p:txBody>
      </p:sp>
      <p:pic>
        <p:nvPicPr>
          <p:cNvPr id="4" name="Picture 3">
            <a:extLst>
              <a:ext uri="{FF2B5EF4-FFF2-40B4-BE49-F238E27FC236}">
                <a16:creationId xmlns:a16="http://schemas.microsoft.com/office/drawing/2014/main" id="{A5B4CD89-7CB9-DB20-6E53-4C858561025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202237" y="6154762"/>
            <a:ext cx="1687801" cy="532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15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29" Type="http://schemas.openxmlformats.org/officeDocument/2006/relationships/image" Target="../media/image1.pn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theme" Target="../theme/theme12.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3.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24" Type="http://schemas.openxmlformats.org/officeDocument/2006/relationships/theme" Target="../theme/theme16.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theme" Target="../theme/theme1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3" Type="http://schemas.openxmlformats.org/officeDocument/2006/relationships/slideLayout" Target="../slideLayouts/slideLayout294.xml"/><Relationship Id="rId21" Type="http://schemas.openxmlformats.org/officeDocument/2006/relationships/theme" Target="../theme/theme18.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theme" Target="../theme/theme19.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26" Type="http://schemas.openxmlformats.org/officeDocument/2006/relationships/slideLayout" Target="../slideLayouts/slideLayout351.xml"/><Relationship Id="rId3" Type="http://schemas.openxmlformats.org/officeDocument/2006/relationships/slideLayout" Target="../slideLayouts/slideLayout328.xml"/><Relationship Id="rId21" Type="http://schemas.openxmlformats.org/officeDocument/2006/relationships/slideLayout" Target="../slideLayouts/slideLayout346.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slideLayout" Target="../slideLayouts/slideLayout350.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20" Type="http://schemas.openxmlformats.org/officeDocument/2006/relationships/slideLayout" Target="../slideLayouts/slideLayout345.xml"/><Relationship Id="rId29" Type="http://schemas.openxmlformats.org/officeDocument/2006/relationships/slideLayout" Target="../slideLayouts/slideLayout354.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24" Type="http://schemas.openxmlformats.org/officeDocument/2006/relationships/slideLayout" Target="../slideLayouts/slideLayout349.xml"/><Relationship Id="rId32" Type="http://schemas.openxmlformats.org/officeDocument/2006/relationships/image" Target="../media/image34.jpg"/><Relationship Id="rId5" Type="http://schemas.openxmlformats.org/officeDocument/2006/relationships/slideLayout" Target="../slideLayouts/slideLayout330.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28" Type="http://schemas.openxmlformats.org/officeDocument/2006/relationships/slideLayout" Target="../slideLayouts/slideLayout353.xml"/><Relationship Id="rId10" Type="http://schemas.openxmlformats.org/officeDocument/2006/relationships/slideLayout" Target="../slideLayouts/slideLayout335.xml"/><Relationship Id="rId19" Type="http://schemas.openxmlformats.org/officeDocument/2006/relationships/slideLayout" Target="../slideLayouts/slideLayout344.xml"/><Relationship Id="rId31" Type="http://schemas.openxmlformats.org/officeDocument/2006/relationships/image" Target="../media/image33.png"/><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 Id="rId22" Type="http://schemas.openxmlformats.org/officeDocument/2006/relationships/slideLayout" Target="../slideLayouts/slideLayout347.xml"/><Relationship Id="rId27" Type="http://schemas.openxmlformats.org/officeDocument/2006/relationships/slideLayout" Target="../slideLayouts/slideLayout352.xml"/><Relationship Id="rId30"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357.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theme" Target="../theme/theme21.xml"/><Relationship Id="rId5" Type="http://schemas.openxmlformats.org/officeDocument/2006/relationships/slideLayout" Target="../slideLayouts/slideLayout359.xml"/><Relationship Id="rId4" Type="http://schemas.openxmlformats.org/officeDocument/2006/relationships/slideLayout" Target="../slideLayouts/slideLayout3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theme" Target="../theme/theme7.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image" Target="../media/image16.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9.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B53A7-3209-46A6-9454-F38EAC8F11E7}" type="datetimeFigureOut">
              <a:rPr lang="en-US" smtClean="0"/>
              <a:pPr/>
              <a:t>4/18/25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4272720813"/>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7CE80B-9A5E-6675-3664-234689D69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B2B9B-B7A7-718B-4818-B96A4C159F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103E0-F45C-9093-0490-D3D3B6BE59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3EDF86-A2BB-314D-8F3F-376925B26833}" type="datetimeFigureOut">
              <a:rPr lang="en-US" smtClean="0"/>
              <a:t>4/18/25</a:t>
            </a:fld>
            <a:endParaRPr lang="en-US"/>
          </a:p>
        </p:txBody>
      </p:sp>
      <p:sp>
        <p:nvSpPr>
          <p:cNvPr id="5" name="Footer Placeholder 4">
            <a:extLst>
              <a:ext uri="{FF2B5EF4-FFF2-40B4-BE49-F238E27FC236}">
                <a16:creationId xmlns:a16="http://schemas.microsoft.com/office/drawing/2014/main" id="{1F1632FA-8054-3D89-A22E-EAF3CEFC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F17615-345B-A9F4-37C4-34FE7A6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201929973"/>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94378434"/>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 id="2147484752" r:id="rId12"/>
    <p:sldLayoutId id="2147484753" r:id="rId13"/>
    <p:sldLayoutId id="2147484754" r:id="rId14"/>
    <p:sldLayoutId id="2147484755" r:id="rId15"/>
    <p:sldLayoutId id="2147484756" r:id="rId16"/>
    <p:sldLayoutId id="2147484757" r:id="rId17"/>
    <p:sldLayoutId id="2147484758" r:id="rId18"/>
    <p:sldLayoutId id="2147484759" r:id="rId19"/>
    <p:sldLayoutId id="2147484760" r:id="rId20"/>
    <p:sldLayoutId id="2147484761" r:id="rId21"/>
    <p:sldLayoutId id="2147484762" r:id="rId22"/>
    <p:sldLayoutId id="2147484763" r:id="rId23"/>
    <p:sldLayoutId id="2147484764" r:id="rId24"/>
    <p:sldLayoutId id="2147484765" r:id="rId25"/>
    <p:sldLayoutId id="2147484766" r:id="rId26"/>
    <p:sldLayoutId id="2147484767"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42EE38-0D9D-CAF6-B821-580A284901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ACC1B-B40A-11E3-9913-462E329134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2BFC2-B40D-6588-181F-B36DE4EB49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587D1F-4878-AF4C-9491-8E731157983A}" type="datetimeFigureOut">
              <a:rPr lang="en-US" smtClean="0"/>
              <a:t>4/18/25</a:t>
            </a:fld>
            <a:endParaRPr lang="en-US"/>
          </a:p>
        </p:txBody>
      </p:sp>
      <p:sp>
        <p:nvSpPr>
          <p:cNvPr id="5" name="Footer Placeholder 4">
            <a:extLst>
              <a:ext uri="{FF2B5EF4-FFF2-40B4-BE49-F238E27FC236}">
                <a16:creationId xmlns:a16="http://schemas.microsoft.com/office/drawing/2014/main" id="{3E8B9993-0B3B-E7AD-D28A-9CEDB7ED3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FA5A155-6086-9C77-E9AA-3C8FEDC40B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48F44D-0BAF-7149-9D84-F98B8FB1C50C}" type="slidenum">
              <a:rPr lang="en-US" smtClean="0"/>
              <a:t>‹#›</a:t>
            </a:fld>
            <a:endParaRPr lang="en-US"/>
          </a:p>
        </p:txBody>
      </p:sp>
    </p:spTree>
    <p:extLst>
      <p:ext uri="{BB962C8B-B14F-4D97-AF65-F5344CB8AC3E}">
        <p14:creationId xmlns:p14="http://schemas.microsoft.com/office/powerpoint/2010/main" val="1500375626"/>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443312"/>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 id="2147484796" r:id="rId12"/>
    <p:sldLayoutId id="2147484797" r:id="rId13"/>
    <p:sldLayoutId id="2147484798" r:id="rId14"/>
    <p:sldLayoutId id="2147484799" r:id="rId15"/>
    <p:sldLayoutId id="2147484800" r:id="rId16"/>
    <p:sldLayoutId id="2147484802" r:id="rId17"/>
    <p:sldLayoutId id="2147484803" r:id="rId18"/>
    <p:sldLayoutId id="2147484804" r:id="rId19"/>
    <p:sldLayoutId id="2147484805" r:id="rId20"/>
    <p:sldLayoutId id="2147484806"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110" charset="-128"/>
                <a:cs typeface="+mn-cs"/>
              </a:defRPr>
            </a:lvl1pPr>
          </a:lstStyle>
          <a:p>
            <a:pPr>
              <a:defRPr/>
            </a:pPr>
            <a:fld id="{71B96961-8E0D-4168-B237-4B3DB652654E}" type="datetime1">
              <a:rPr lang="en-US"/>
              <a:pPr>
                <a:defRPr/>
              </a:pPr>
              <a:t>4/18/25</a:t>
            </a:fld>
            <a:endParaRPr lang="en-US" dirty="0"/>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110" charset="-128"/>
                <a:cs typeface="+mn-cs"/>
              </a:defRPr>
            </a:lvl1pPr>
          </a:lstStyle>
          <a:p>
            <a:pPr>
              <a:defRPr/>
            </a:pPr>
            <a:fld id="{C18930F3-2811-4D4D-A8A4-36F756E61C95}" type="slidenum">
              <a:rPr lang="en-US"/>
              <a:pPr>
                <a:defRPr/>
              </a:pPr>
              <a:t>‹#›</a:t>
            </a:fld>
            <a:endParaRPr lang="en-US" dirty="0"/>
          </a:p>
        </p:txBody>
      </p:sp>
    </p:spTree>
    <p:extLst>
      <p:ext uri="{BB962C8B-B14F-4D97-AF65-F5344CB8AC3E}">
        <p14:creationId xmlns:p14="http://schemas.microsoft.com/office/powerpoint/2010/main" val="3359612460"/>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 id="2147484820" r:id="rId13"/>
    <p:sldLayoutId id="2147484821" r:id="rId14"/>
    <p:sldLayoutId id="2147484822" r:id="rId15"/>
    <p:sldLayoutId id="2147484823" r:id="rId16"/>
    <p:sldLayoutId id="2147484824" r:id="rId17"/>
    <p:sldLayoutId id="2147484825" r:id="rId18"/>
    <p:sldLayoutId id="2147484826" r:id="rId19"/>
    <p:sldLayoutId id="2147484827" r:id="rId20"/>
    <p:sldLayoutId id="2147484828"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3600" b="1" kern="1200">
          <a:solidFill>
            <a:schemeClr val="bg1"/>
          </a:solidFill>
          <a:latin typeface="Arial"/>
          <a:ea typeface="ＭＳ Ｐゴシック" pitchFamily="-110" charset="-128"/>
          <a:cs typeface="Arial"/>
        </a:defRPr>
      </a:lvl1pPr>
      <a:lvl2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2pPr>
      <a:lvl3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3pPr>
      <a:lvl4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4pPr>
      <a:lvl5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5pPr>
      <a:lvl6pPr marL="457200" algn="ctr" rtl="0" fontAlgn="base">
        <a:spcBef>
          <a:spcPct val="0"/>
        </a:spcBef>
        <a:spcAft>
          <a:spcPct val="0"/>
        </a:spcAft>
        <a:defRPr sz="3600" b="1">
          <a:solidFill>
            <a:schemeClr val="bg1"/>
          </a:solidFill>
          <a:latin typeface="Arial" pitchFamily="34" charset="0"/>
          <a:ea typeface="ＭＳ Ｐゴシック" pitchFamily="-110" charset="-128"/>
        </a:defRPr>
      </a:lvl6pPr>
      <a:lvl7pPr marL="914400" algn="ctr" rtl="0" fontAlgn="base">
        <a:spcBef>
          <a:spcPct val="0"/>
        </a:spcBef>
        <a:spcAft>
          <a:spcPct val="0"/>
        </a:spcAft>
        <a:defRPr sz="3600" b="1">
          <a:solidFill>
            <a:schemeClr val="bg1"/>
          </a:solidFill>
          <a:latin typeface="Arial" pitchFamily="34" charset="0"/>
          <a:ea typeface="ＭＳ Ｐゴシック" pitchFamily="-110" charset="-128"/>
        </a:defRPr>
      </a:lvl7pPr>
      <a:lvl8pPr marL="1371600" algn="ctr" rtl="0" fontAlgn="base">
        <a:spcBef>
          <a:spcPct val="0"/>
        </a:spcBef>
        <a:spcAft>
          <a:spcPct val="0"/>
        </a:spcAft>
        <a:defRPr sz="3600" b="1">
          <a:solidFill>
            <a:schemeClr val="bg1"/>
          </a:solidFill>
          <a:latin typeface="Arial" pitchFamily="34" charset="0"/>
          <a:ea typeface="ＭＳ Ｐゴシック" pitchFamily="-110" charset="-128"/>
        </a:defRPr>
      </a:lvl8pPr>
      <a:lvl9pPr marL="1828800" algn="ctr" rtl="0" fontAlgn="base">
        <a:spcBef>
          <a:spcPct val="0"/>
        </a:spcBef>
        <a:spcAft>
          <a:spcPct val="0"/>
        </a:spcAft>
        <a:defRPr sz="3600" b="1">
          <a:solidFill>
            <a:schemeClr val="bg1"/>
          </a:solidFill>
          <a:latin typeface="Arial" pitchFamily="34" charset="0"/>
          <a:ea typeface="ＭＳ Ｐゴシック" pitchFamily="-110" charset="-128"/>
        </a:defRPr>
      </a:lvl9pPr>
    </p:titleStyle>
    <p:bodyStyle>
      <a:lvl1pPr marL="342900" indent="-342900" algn="l" rtl="0" eaLnBrk="0" fontAlgn="base" hangingPunct="0">
        <a:spcBef>
          <a:spcPct val="20000"/>
        </a:spcBef>
        <a:spcAft>
          <a:spcPct val="0"/>
        </a:spcAft>
        <a:buClr>
          <a:schemeClr val="tx1"/>
        </a:buClr>
        <a:buFont typeface="Arial" charset="0"/>
        <a:buChar char="•"/>
        <a:defRPr sz="3200" b="1" kern="1200">
          <a:solidFill>
            <a:srgbClr val="595959"/>
          </a:solidFill>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tx1"/>
        </a:buClr>
        <a:buFont typeface="Arial" charset="0"/>
        <a:buChar char="–"/>
        <a:defRPr sz="2800" b="1" kern="1200">
          <a:solidFill>
            <a:srgbClr val="595959"/>
          </a:solidFill>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1"/>
        </a:buClr>
        <a:buFont typeface="Arial" charset="0"/>
        <a:buChar char="•"/>
        <a:defRPr sz="2400" b="1" kern="1200">
          <a:solidFill>
            <a:srgbClr val="595959"/>
          </a:solidFill>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Font typeface="Arial" charset="0"/>
        <a:buChar char="–"/>
        <a:defRPr sz="2000" b="1" kern="1200">
          <a:solidFill>
            <a:srgbClr val="595959"/>
          </a:solidFill>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Font typeface="Arial" charset="0"/>
        <a:buChar char="»"/>
        <a:defRPr sz="2000" b="1" kern="1200">
          <a:solidFill>
            <a:srgbClr val="595959"/>
          </a:solidFill>
          <a:latin typeface="Arial"/>
          <a:ea typeface="ＭＳ Ｐゴシック" pitchFamily="-110"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2937" y="437444"/>
            <a:ext cx="9649953" cy="98019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58519" y="1600200"/>
            <a:ext cx="10856148" cy="47780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83B790AD-EA53-AFB1-37FD-F256CE233AC6}"/>
              </a:ext>
            </a:extLst>
          </p:cNvPr>
          <p:cNvSpPr txBox="1"/>
          <p:nvPr userDrawn="1"/>
        </p:nvSpPr>
        <p:spPr>
          <a:xfrm>
            <a:off x="11620175" y="6508750"/>
            <a:ext cx="571826" cy="276999"/>
          </a:xfrm>
          <a:prstGeom prst="rect">
            <a:avLst/>
          </a:prstGeom>
          <a:noFill/>
        </p:spPr>
        <p:txBody>
          <a:bodyPr wrap="square" rtlCol="0">
            <a:spAutoFit/>
          </a:bodyPr>
          <a:lstStyle/>
          <a:p>
            <a:pPr algn="ctr"/>
            <a:fld id="{10F103F9-FBFB-4741-B3A3-3F2FAF542BF5}" type="slidenum">
              <a:rPr lang="en-US" sz="1200" smtClean="0"/>
              <a:pPr algn="ctr"/>
              <a:t>‹#›</a:t>
            </a:fld>
            <a:endParaRPr lang="en-US" sz="1200" dirty="0"/>
          </a:p>
        </p:txBody>
      </p:sp>
      <p:sp>
        <p:nvSpPr>
          <p:cNvPr id="9" name="TextBox 8">
            <a:extLst>
              <a:ext uri="{FF2B5EF4-FFF2-40B4-BE49-F238E27FC236}">
                <a16:creationId xmlns:a16="http://schemas.microsoft.com/office/drawing/2014/main" id="{CF1B1D59-3072-7024-7C0E-ED65FFE04096}"/>
              </a:ext>
            </a:extLst>
          </p:cNvPr>
          <p:cNvSpPr txBox="1"/>
          <p:nvPr userDrawn="1"/>
        </p:nvSpPr>
        <p:spPr>
          <a:xfrm>
            <a:off x="246184" y="6508750"/>
            <a:ext cx="8815754" cy="184666"/>
          </a:xfrm>
          <a:prstGeom prst="rect">
            <a:avLst/>
          </a:prstGeom>
          <a:noFill/>
        </p:spPr>
        <p:txBody>
          <a:bodyPr wrap="square" lIns="0" tIns="0" rIns="0" bIns="0" rtlCol="0">
            <a:spAutoFit/>
          </a:bodyPr>
          <a:lstStyle/>
          <a:p>
            <a:r>
              <a:rPr lang="en-US" sz="1200" dirty="0"/>
              <a:t>DEPARTMENT OF OBSTETRICS &amp; GYNECOLOGY</a:t>
            </a:r>
          </a:p>
        </p:txBody>
      </p:sp>
    </p:spTree>
    <p:extLst>
      <p:ext uri="{BB962C8B-B14F-4D97-AF65-F5344CB8AC3E}">
        <p14:creationId xmlns:p14="http://schemas.microsoft.com/office/powerpoint/2010/main" val="323757470"/>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 id="2147484841" r:id="rId12"/>
    <p:sldLayoutId id="2147484842" r:id="rId13"/>
    <p:sldLayoutId id="2147484843" r:id="rId14"/>
    <p:sldLayoutId id="2147484844" r:id="rId15"/>
    <p:sldLayoutId id="2147484845" r:id="rId16"/>
    <p:sldLayoutId id="2147484846" r:id="rId17"/>
    <p:sldLayoutId id="2147484847" r:id="rId18"/>
    <p:sldLayoutId id="2147484848" r:id="rId19"/>
    <p:sldLayoutId id="2147484849" r:id="rId20"/>
    <p:sldLayoutId id="2147484850" r:id="rId21"/>
    <p:sldLayoutId id="2147484851" r:id="rId22"/>
    <p:sldLayoutId id="2147484852"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457200" rtl="0" eaLnBrk="1" latinLnBrk="0" hangingPunct="1">
        <a:spcBef>
          <a:spcPct val="0"/>
        </a:spcBef>
        <a:buNone/>
        <a:defRPr sz="3600" b="1" kern="1200">
          <a:solidFill>
            <a:schemeClr val="tx2"/>
          </a:solidFill>
          <a:latin typeface="Georgia" panose="02040502050405020303" pitchFamily="18" charset="0"/>
          <a:ea typeface="Georgia" panose="02040502050405020303" pitchFamily="18" charset="0"/>
          <a:cs typeface="Times New Roman" charset="0"/>
        </a:defRPr>
      </a:lvl1pPr>
    </p:titleStyle>
    <p:bodyStyle>
      <a:lvl1pPr marL="233363" indent="-233363" algn="l" defTabSz="457200" rtl="0" eaLnBrk="1" latinLnBrk="0" hangingPunct="1">
        <a:spcBef>
          <a:spcPct val="20000"/>
        </a:spcBef>
        <a:buFont typeface="Arial"/>
        <a:buChar char="•"/>
        <a:tabLst/>
        <a:defRPr sz="28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90563" indent="-233363" algn="l" defTabSz="457200" rtl="0" eaLnBrk="1" latinLnBrk="0" hangingPunct="1">
        <a:spcBef>
          <a:spcPct val="20000"/>
        </a:spcBef>
        <a:buFont typeface="Arial"/>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085850" indent="-171450" algn="l" defTabSz="457200" rtl="0" eaLnBrk="1" latinLnBrk="0" hangingPunct="1">
        <a:spcBef>
          <a:spcPct val="20000"/>
        </a:spcBef>
        <a:buFont typeface="Arial"/>
        <a:buChar char="•"/>
        <a:tabLst/>
        <a:defRPr sz="20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543050" indent="-171450" algn="l" defTabSz="457200" rtl="0" eaLnBrk="1" latinLnBrk="0" hangingPunct="1">
        <a:spcBef>
          <a:spcPct val="20000"/>
        </a:spcBef>
        <a:buFont typeface="Arial"/>
        <a:buChar char="–"/>
        <a:tabLst/>
        <a:defRPr sz="18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00250" indent="-171450" algn="l" defTabSz="457200" rtl="0" eaLnBrk="1" latinLnBrk="0" hangingPunct="1">
        <a:spcBef>
          <a:spcPct val="20000"/>
        </a:spcBef>
        <a:buFont typeface="Arial"/>
        <a:buChar char="»"/>
        <a:tabLst/>
        <a:defRPr sz="18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BBAE4-DD6F-E44A-DF65-CEF63FFA7A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1A1B8-ADA1-5DA8-5EC4-639CC2CA7A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43FC1-E8B1-513A-A80C-9206138F9A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85357A-6BE0-E64C-8273-AD636786E99F}" type="datetimeFigureOut">
              <a:rPr lang="en-US" smtClean="0"/>
              <a:t>4/18/25</a:t>
            </a:fld>
            <a:endParaRPr lang="en-US"/>
          </a:p>
        </p:txBody>
      </p:sp>
      <p:sp>
        <p:nvSpPr>
          <p:cNvPr id="5" name="Footer Placeholder 4">
            <a:extLst>
              <a:ext uri="{FF2B5EF4-FFF2-40B4-BE49-F238E27FC236}">
                <a16:creationId xmlns:a16="http://schemas.microsoft.com/office/drawing/2014/main" id="{BE2B8D64-C8F5-554C-C236-150419D41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8A65F8-83B6-E967-92C2-78175C7902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B48545-4F90-B748-88B8-5A5FED7CF600}" type="slidenum">
              <a:rPr lang="en-US" smtClean="0"/>
              <a:t>‹#›</a:t>
            </a:fld>
            <a:endParaRPr lang="en-US"/>
          </a:p>
        </p:txBody>
      </p:sp>
    </p:spTree>
    <p:extLst>
      <p:ext uri="{BB962C8B-B14F-4D97-AF65-F5344CB8AC3E}">
        <p14:creationId xmlns:p14="http://schemas.microsoft.com/office/powerpoint/2010/main" val="2703105452"/>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 id="2147484865" r:id="rId12"/>
    <p:sldLayoutId id="2147484866" r:id="rId13"/>
    <p:sldLayoutId id="2147484867" r:id="rId14"/>
    <p:sldLayoutId id="2147484868" r:id="rId15"/>
    <p:sldLayoutId id="2147484869" r:id="rId16"/>
    <p:sldLayoutId id="214748487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29"/>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110" charset="-128"/>
                <a:cs typeface="+mn-cs"/>
              </a:defRPr>
            </a:lvl1pPr>
          </a:lstStyle>
          <a:p>
            <a:pPr>
              <a:defRPr/>
            </a:pPr>
            <a:fld id="{71B96961-8E0D-4168-B237-4B3DB652654E}" type="datetime1">
              <a:rPr lang="en-US"/>
              <a:pPr>
                <a:defRPr/>
              </a:pPr>
              <a:t>4/18/25</a:t>
            </a:fld>
            <a:endParaRPr lang="en-US" dirty="0"/>
          </a:p>
        </p:txBody>
      </p:sp>
      <p:sp>
        <p:nvSpPr>
          <p:cNvPr id="5" name="Footer Placeholder 4"/>
          <p:cNvSpPr>
            <a:spLocks noGrp="1"/>
          </p:cNvSpPr>
          <p:nvPr>
            <p:ph type="ftr" sz="quarter" idx="3"/>
          </p:nvPr>
        </p:nvSpPr>
        <p:spPr>
          <a:xfrm>
            <a:off x="4165600" y="635642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737600" y="635642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110" charset="-128"/>
                <a:cs typeface="+mn-cs"/>
              </a:defRPr>
            </a:lvl1pPr>
          </a:lstStyle>
          <a:p>
            <a:pPr>
              <a:defRPr/>
            </a:pPr>
            <a:fld id="{C18930F3-2811-4D4D-A8A4-36F756E61C95}" type="slidenum">
              <a:rPr lang="en-US"/>
              <a:pPr>
                <a:defRPr/>
              </a:pPr>
              <a:t>‹#›</a:t>
            </a:fld>
            <a:endParaRPr lang="en-US" dirty="0"/>
          </a:p>
        </p:txBody>
      </p:sp>
    </p:spTree>
    <p:extLst>
      <p:ext uri="{BB962C8B-B14F-4D97-AF65-F5344CB8AC3E}">
        <p14:creationId xmlns:p14="http://schemas.microsoft.com/office/powerpoint/2010/main" val="3931371041"/>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 id="2147484883" r:id="rId12"/>
    <p:sldLayoutId id="2147484884" r:id="rId13"/>
    <p:sldLayoutId id="2147484885" r:id="rId14"/>
    <p:sldLayoutId id="2147484886" r:id="rId15"/>
    <p:sldLayoutId id="2147484887" r:id="rId16"/>
    <p:sldLayoutId id="2147484888" r:id="rId17"/>
    <p:sldLayoutId id="2147484889" r:id="rId18"/>
    <p:sldLayoutId id="2147484890" r:id="rId19"/>
    <p:sldLayoutId id="2147484891"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3600" b="1" kern="1200">
          <a:solidFill>
            <a:schemeClr val="bg1"/>
          </a:solidFill>
          <a:latin typeface="Arial"/>
          <a:ea typeface="ＭＳ Ｐゴシック" pitchFamily="-110" charset="-128"/>
          <a:cs typeface="Arial"/>
        </a:defRPr>
      </a:lvl1pPr>
      <a:lvl2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2pPr>
      <a:lvl3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3pPr>
      <a:lvl4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4pPr>
      <a:lvl5pPr algn="ctr" rtl="0" eaLnBrk="0" fontAlgn="base" hangingPunct="0">
        <a:spcBef>
          <a:spcPct val="0"/>
        </a:spcBef>
        <a:spcAft>
          <a:spcPct val="0"/>
        </a:spcAft>
        <a:defRPr sz="3600" b="1">
          <a:solidFill>
            <a:schemeClr val="bg1"/>
          </a:solidFill>
          <a:latin typeface="Arial" pitchFamily="34" charset="0"/>
          <a:ea typeface="ＭＳ Ｐゴシック" pitchFamily="-110" charset="-128"/>
          <a:cs typeface="Arial" charset="0"/>
        </a:defRPr>
      </a:lvl5pPr>
      <a:lvl6pPr marL="457200" algn="ctr" rtl="0" fontAlgn="base">
        <a:spcBef>
          <a:spcPct val="0"/>
        </a:spcBef>
        <a:spcAft>
          <a:spcPct val="0"/>
        </a:spcAft>
        <a:defRPr sz="3600" b="1">
          <a:solidFill>
            <a:schemeClr val="bg1"/>
          </a:solidFill>
          <a:latin typeface="Arial" pitchFamily="34" charset="0"/>
          <a:ea typeface="ＭＳ Ｐゴシック" pitchFamily="-110" charset="-128"/>
        </a:defRPr>
      </a:lvl6pPr>
      <a:lvl7pPr marL="914400" algn="ctr" rtl="0" fontAlgn="base">
        <a:spcBef>
          <a:spcPct val="0"/>
        </a:spcBef>
        <a:spcAft>
          <a:spcPct val="0"/>
        </a:spcAft>
        <a:defRPr sz="3600" b="1">
          <a:solidFill>
            <a:schemeClr val="bg1"/>
          </a:solidFill>
          <a:latin typeface="Arial" pitchFamily="34" charset="0"/>
          <a:ea typeface="ＭＳ Ｐゴシック" pitchFamily="-110" charset="-128"/>
        </a:defRPr>
      </a:lvl7pPr>
      <a:lvl8pPr marL="1371600" algn="ctr" rtl="0" fontAlgn="base">
        <a:spcBef>
          <a:spcPct val="0"/>
        </a:spcBef>
        <a:spcAft>
          <a:spcPct val="0"/>
        </a:spcAft>
        <a:defRPr sz="3600" b="1">
          <a:solidFill>
            <a:schemeClr val="bg1"/>
          </a:solidFill>
          <a:latin typeface="Arial" pitchFamily="34" charset="0"/>
          <a:ea typeface="ＭＳ Ｐゴシック" pitchFamily="-110" charset="-128"/>
        </a:defRPr>
      </a:lvl8pPr>
      <a:lvl9pPr marL="1828800" algn="ctr" rtl="0" fontAlgn="base">
        <a:spcBef>
          <a:spcPct val="0"/>
        </a:spcBef>
        <a:spcAft>
          <a:spcPct val="0"/>
        </a:spcAft>
        <a:defRPr sz="3600" b="1">
          <a:solidFill>
            <a:schemeClr val="bg1"/>
          </a:solidFill>
          <a:latin typeface="Arial" pitchFamily="34" charset="0"/>
          <a:ea typeface="ＭＳ Ｐゴシック" pitchFamily="-110" charset="-128"/>
        </a:defRPr>
      </a:lvl9pPr>
    </p:titleStyle>
    <p:bodyStyle>
      <a:lvl1pPr marL="342900" indent="-342900" algn="l" rtl="0" eaLnBrk="0" fontAlgn="base" hangingPunct="0">
        <a:spcBef>
          <a:spcPct val="20000"/>
        </a:spcBef>
        <a:spcAft>
          <a:spcPct val="0"/>
        </a:spcAft>
        <a:buClr>
          <a:schemeClr val="tx1"/>
        </a:buClr>
        <a:buFont typeface="Arial" charset="0"/>
        <a:buChar char="•"/>
        <a:defRPr sz="3200" b="1" kern="1200">
          <a:solidFill>
            <a:srgbClr val="595959"/>
          </a:solidFill>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tx1"/>
        </a:buClr>
        <a:buFont typeface="Arial" charset="0"/>
        <a:buChar char="–"/>
        <a:defRPr sz="2800" b="1" kern="1200">
          <a:solidFill>
            <a:srgbClr val="595959"/>
          </a:solidFill>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1"/>
        </a:buClr>
        <a:buFont typeface="Arial" charset="0"/>
        <a:buChar char="•"/>
        <a:defRPr sz="2400" b="1" kern="1200">
          <a:solidFill>
            <a:srgbClr val="595959"/>
          </a:solidFill>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Font typeface="Arial" charset="0"/>
        <a:buChar char="–"/>
        <a:defRPr sz="2000" b="1" kern="1200">
          <a:solidFill>
            <a:srgbClr val="595959"/>
          </a:solidFill>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Font typeface="Arial" charset="0"/>
        <a:buChar char="»"/>
        <a:defRPr sz="2000" b="1" kern="1200">
          <a:solidFill>
            <a:srgbClr val="595959"/>
          </a:solidFill>
          <a:latin typeface="Arial"/>
          <a:ea typeface="ＭＳ Ｐゴシック" pitchFamily="-110"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50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3C95C-6FAE-4FDA-8E37-AAA56A533241}" type="datetimeFigureOut">
              <a:rPr lang="en-US" smtClean="0">
                <a:solidFill>
                  <a:prstClr val="black">
                    <a:tint val="75000"/>
                  </a:prstClr>
                </a:solidFill>
                <a:latin typeface="Arial" pitchFamily="34" charset="0"/>
                <a:ea typeface="+mn-ea"/>
                <a:cs typeface="Arial" pitchFamily="34" charset="0"/>
              </a:rPr>
              <a:pPr/>
              <a:t>4/18/25</a:t>
            </a:fld>
            <a:endParaRPr lang="en-US">
              <a:solidFill>
                <a:prstClr val="black">
                  <a:tint val="75000"/>
                </a:prstClr>
              </a:solidFill>
              <a:latin typeface="Arial" pitchFamily="34" charset="0"/>
              <a:ea typeface="+mn-ea"/>
              <a:cs typeface="Arial" pitchFamily="34" charset="0"/>
            </a:endParaRPr>
          </a:p>
        </p:txBody>
      </p:sp>
      <p:sp>
        <p:nvSpPr>
          <p:cNvPr id="5" name="Footer Placeholder 4"/>
          <p:cNvSpPr>
            <a:spLocks noGrp="1"/>
          </p:cNvSpPr>
          <p:nvPr>
            <p:ph type="ftr" sz="quarter" idx="3"/>
          </p:nvPr>
        </p:nvSpPr>
        <p:spPr>
          <a:xfrm>
            <a:off x="4165600" y="635650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a typeface="+mn-ea"/>
              <a:cs typeface="Arial" pitchFamily="34" charset="0"/>
            </a:endParaRPr>
          </a:p>
        </p:txBody>
      </p:sp>
      <p:sp>
        <p:nvSpPr>
          <p:cNvPr id="6" name="Slide Number Placeholder 5"/>
          <p:cNvSpPr>
            <a:spLocks noGrp="1"/>
          </p:cNvSpPr>
          <p:nvPr>
            <p:ph type="sldNum" sz="quarter" idx="4"/>
          </p:nvPr>
        </p:nvSpPr>
        <p:spPr>
          <a:xfrm>
            <a:off x="8737600" y="635650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E6B9C-F3CA-45D9-9BCE-2FBC9D9F39E4}" type="slidenum">
              <a:rPr lang="en-US" smtClean="0">
                <a:solidFill>
                  <a:prstClr val="black">
                    <a:tint val="75000"/>
                  </a:prstClr>
                </a:solidFill>
                <a:latin typeface="Arial" pitchFamily="34" charset="0"/>
                <a:ea typeface="+mn-ea"/>
                <a:cs typeface="Arial" pitchFamily="34" charset="0"/>
              </a:rPr>
              <a:pPr/>
              <a:t>‹#›</a:t>
            </a:fld>
            <a:endParaRPr lang="en-US">
              <a:solidFill>
                <a:prstClr val="black">
                  <a:tint val="75000"/>
                </a:prstClr>
              </a:solidFill>
              <a:latin typeface="Arial" pitchFamily="34" charset="0"/>
              <a:ea typeface="+mn-ea"/>
              <a:cs typeface="Arial" pitchFamily="34" charset="0"/>
            </a:endParaRPr>
          </a:p>
        </p:txBody>
      </p:sp>
    </p:spTree>
    <p:extLst>
      <p:ext uri="{BB962C8B-B14F-4D97-AF65-F5344CB8AC3E}">
        <p14:creationId xmlns:p14="http://schemas.microsoft.com/office/powerpoint/2010/main" val="838339320"/>
      </p:ext>
    </p:extLst>
  </p:cSld>
  <p:clrMap bg1="lt1" tx1="dk1" bg2="lt2" tx2="dk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98" r:id="rId5"/>
    <p:sldLayoutId id="2147484899" r:id="rId6"/>
    <p:sldLayoutId id="2147484900" r:id="rId7"/>
    <p:sldLayoutId id="2147484901" r:id="rId8"/>
    <p:sldLayoutId id="2147484902" r:id="rId9"/>
    <p:sldLayoutId id="2147484903" r:id="rId10"/>
    <p:sldLayoutId id="2147484904" r:id="rId11"/>
    <p:sldLayoutId id="2147484905" r:id="rId12"/>
    <p:sldLayoutId id="2147484906" r:id="rId13"/>
    <p:sldLayoutId id="214748490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8">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 id="2147484739" r:id="rId2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19100" y="263784"/>
            <a:ext cx="11220451" cy="69056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GB" dirty="0"/>
              <a:t>Click to edit Master title style</a:t>
            </a:r>
          </a:p>
        </p:txBody>
      </p:sp>
      <p:sp>
        <p:nvSpPr>
          <p:cNvPr id="2" name="Text Placeholder 1"/>
          <p:cNvSpPr>
            <a:spLocks noGrp="1"/>
          </p:cNvSpPr>
          <p:nvPr>
            <p:ph type="body" idx="1"/>
          </p:nvPr>
        </p:nvSpPr>
        <p:spPr>
          <a:xfrm>
            <a:off x="427938" y="1677890"/>
            <a:ext cx="11211613" cy="4438649"/>
          </a:xfrm>
          <a:prstGeom prst="rect">
            <a:avLst/>
          </a:prstGeom>
        </p:spPr>
        <p:txBody>
          <a:bodyPr vert="horz" lIns="91440" tIns="45720" rIns="91440" bIns="45720" rtlCol="0">
            <a:normAutofit/>
          </a:bodyPr>
          <a:lstStyle/>
          <a:p>
            <a:pPr lvl="1"/>
            <a:r>
              <a:rPr lang="en-US" dirty="0"/>
              <a:t>Second level</a:t>
            </a:r>
          </a:p>
          <a:p>
            <a:pPr lvl="2"/>
            <a:r>
              <a:rPr lang="en-US" dirty="0"/>
              <a:t>Third level</a:t>
            </a:r>
          </a:p>
          <a:p>
            <a:pPr lvl="3"/>
            <a:r>
              <a:rPr lang="en-US" dirty="0"/>
              <a:t>Fourth level</a:t>
            </a:r>
          </a:p>
        </p:txBody>
      </p:sp>
      <p:sp>
        <p:nvSpPr>
          <p:cNvPr id="6" name="Footer Placeholder 5"/>
          <p:cNvSpPr>
            <a:spLocks noGrp="1"/>
          </p:cNvSpPr>
          <p:nvPr>
            <p:ph type="ftr" sz="quarter" idx="3"/>
          </p:nvPr>
        </p:nvSpPr>
        <p:spPr>
          <a:xfrm>
            <a:off x="-1" y="6459349"/>
            <a:ext cx="9772255" cy="366183"/>
          </a:xfrm>
          <a:prstGeom prst="rect">
            <a:avLst/>
          </a:prstGeom>
        </p:spPr>
        <p:txBody>
          <a:bodyPr vert="horz" lIns="91440" tIns="45720" rIns="91440" bIns="45720" rtlCol="0" anchor="b" anchorCtr="0"/>
          <a:lstStyle>
            <a:lvl1pPr algn="l">
              <a:defRPr sz="1067">
                <a:solidFill>
                  <a:srgbClr val="6A6356"/>
                </a:solidFill>
              </a:defRPr>
            </a:lvl1pPr>
          </a:lstStyle>
          <a:p>
            <a:endParaRPr lang="en-US"/>
          </a:p>
        </p:txBody>
      </p:sp>
      <p:pic>
        <p:nvPicPr>
          <p:cNvPr id="3" name="Picture 2" descr="AstraZeneca logo gold bit.png"/>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350644" y="6205995"/>
            <a:ext cx="407440" cy="511088"/>
          </a:xfrm>
          <a:prstGeom prst="rect">
            <a:avLst/>
          </a:prstGeom>
        </p:spPr>
      </p:pic>
      <p:sp>
        <p:nvSpPr>
          <p:cNvPr id="5"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pic>
        <p:nvPicPr>
          <p:cNvPr id="13" name="Picture 12" descr="msd_lg_rgb_tl_dkgry.jpg"/>
          <p:cNvPicPr>
            <a:picLocks noChangeAspect="1"/>
          </p:cNvPicPr>
          <p:nvPr userDrawn="1"/>
        </p:nvPicPr>
        <p:blipFill rotWithShape="1">
          <a:blip r:embed="rId32">
            <a:extLst>
              <a:ext uri="{28A0092B-C50C-407E-A947-70E740481C1C}">
                <a14:useLocalDpi xmlns:a14="http://schemas.microsoft.com/office/drawing/2010/main" val="0"/>
              </a:ext>
            </a:extLst>
          </a:blip>
          <a:srcRect l="10782" t="21232" r="55307" b="22068"/>
          <a:stretch/>
        </p:blipFill>
        <p:spPr>
          <a:xfrm>
            <a:off x="10460805" y="6169487"/>
            <a:ext cx="651696" cy="593861"/>
          </a:xfrm>
          <a:prstGeom prst="rect">
            <a:avLst/>
          </a:prstGeom>
        </p:spPr>
      </p:pic>
    </p:spTree>
    <p:extLst>
      <p:ext uri="{BB962C8B-B14F-4D97-AF65-F5344CB8AC3E}">
        <p14:creationId xmlns:p14="http://schemas.microsoft.com/office/powerpoint/2010/main" val="1677759908"/>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 id="2147484927" r:id="rId12"/>
    <p:sldLayoutId id="2147484928" r:id="rId13"/>
    <p:sldLayoutId id="2147484929" r:id="rId14"/>
    <p:sldLayoutId id="2147484930" r:id="rId15"/>
    <p:sldLayoutId id="2147484931" r:id="rId16"/>
    <p:sldLayoutId id="2147484932" r:id="rId17"/>
    <p:sldLayoutId id="2147484933" r:id="rId18"/>
    <p:sldLayoutId id="2147484934" r:id="rId19"/>
    <p:sldLayoutId id="2147484935" r:id="rId20"/>
    <p:sldLayoutId id="2147484936" r:id="rId21"/>
    <p:sldLayoutId id="2147484937" r:id="rId22"/>
    <p:sldLayoutId id="2147484938" r:id="rId23"/>
    <p:sldLayoutId id="2147484939" r:id="rId24"/>
    <p:sldLayoutId id="2147484940" r:id="rId25"/>
    <p:sldLayoutId id="2147484941" r:id="rId26"/>
    <p:sldLayoutId id="2147484942" r:id="rId27"/>
    <p:sldLayoutId id="2147484943" r:id="rId28"/>
    <p:sldLayoutId id="2147484944" r:id="rId2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1" fontAlgn="base" hangingPunct="1">
        <a:spcBef>
          <a:spcPct val="0"/>
        </a:spcBef>
        <a:spcAft>
          <a:spcPct val="0"/>
        </a:spcAft>
        <a:defRPr sz="2667" b="1">
          <a:solidFill>
            <a:schemeClr val="accent3"/>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189" algn="l" rtl="0" eaLnBrk="1" fontAlgn="base" hangingPunct="1">
        <a:spcBef>
          <a:spcPct val="0"/>
        </a:spcBef>
        <a:spcAft>
          <a:spcPct val="0"/>
        </a:spcAft>
        <a:defRPr sz="2800" b="1">
          <a:solidFill>
            <a:schemeClr val="tx2"/>
          </a:solidFill>
          <a:latin typeface="Arial" charset="0"/>
        </a:defRPr>
      </a:lvl6pPr>
      <a:lvl7pPr marL="914377" algn="l" rtl="0" eaLnBrk="1" fontAlgn="base" hangingPunct="1">
        <a:spcBef>
          <a:spcPct val="0"/>
        </a:spcBef>
        <a:spcAft>
          <a:spcPct val="0"/>
        </a:spcAft>
        <a:defRPr sz="2800" b="1">
          <a:solidFill>
            <a:schemeClr val="tx2"/>
          </a:solidFill>
          <a:latin typeface="Arial" charset="0"/>
        </a:defRPr>
      </a:lvl7pPr>
      <a:lvl8pPr marL="1371566" algn="l" rtl="0" eaLnBrk="1" fontAlgn="base" hangingPunct="1">
        <a:spcBef>
          <a:spcPct val="0"/>
        </a:spcBef>
        <a:spcAft>
          <a:spcPct val="0"/>
        </a:spcAft>
        <a:defRPr sz="2800" b="1">
          <a:solidFill>
            <a:schemeClr val="tx2"/>
          </a:solidFill>
          <a:latin typeface="Arial" charset="0"/>
        </a:defRPr>
      </a:lvl8pPr>
      <a:lvl9pPr marL="1828754" algn="l" rtl="0" eaLnBrk="1" fontAlgn="base" hangingPunct="1">
        <a:spcBef>
          <a:spcPct val="0"/>
        </a:spcBef>
        <a:spcAft>
          <a:spcPct val="0"/>
        </a:spcAft>
        <a:defRPr sz="2800" b="1">
          <a:solidFill>
            <a:schemeClr val="tx2"/>
          </a:solidFill>
          <a:latin typeface="Arial" charset="0"/>
        </a:defRPr>
      </a:lvl9pPr>
    </p:titleStyle>
    <p:bodyStyle>
      <a:lvl1pPr marL="342891" marR="0" indent="-342891" algn="l" defTabSz="1219170" rtl="0" eaLnBrk="1" fontAlgn="base" latinLnBrk="0" hangingPunct="1">
        <a:lnSpc>
          <a:spcPct val="100000"/>
        </a:lnSpc>
        <a:spcBef>
          <a:spcPct val="0"/>
        </a:spcBef>
        <a:spcAft>
          <a:spcPts val="400"/>
        </a:spcAft>
        <a:buClr>
          <a:srgbClr val="7AB800"/>
        </a:buClr>
        <a:buSzTx/>
        <a:buFontTx/>
        <a:buNone/>
        <a:tabLst/>
        <a:defRPr sz="1867" b="1">
          <a:solidFill>
            <a:srgbClr val="000000"/>
          </a:solidFill>
          <a:latin typeface="+mn-lt"/>
          <a:ea typeface="+mn-ea"/>
          <a:cs typeface="+mn-cs"/>
        </a:defRPr>
      </a:lvl1pPr>
      <a:lvl2pPr marL="241294" indent="-239178" algn="l" rtl="0" eaLnBrk="1" fontAlgn="base" hangingPunct="1">
        <a:lnSpc>
          <a:spcPct val="100000"/>
        </a:lnSpc>
        <a:spcBef>
          <a:spcPct val="0"/>
        </a:spcBef>
        <a:spcAft>
          <a:spcPts val="400"/>
        </a:spcAft>
        <a:buClr>
          <a:srgbClr val="4B306A"/>
        </a:buClr>
        <a:buFont typeface="Arial" panose="020B0604020202020204" pitchFamily="34" charset="0"/>
        <a:buChar char="•"/>
        <a:defRPr sz="2133" b="0">
          <a:solidFill>
            <a:schemeClr val="tx1"/>
          </a:solidFill>
          <a:latin typeface="+mn-lt"/>
        </a:defRPr>
      </a:lvl2pPr>
      <a:lvl3pPr marL="673083" indent="-186262" algn="l" rtl="0" eaLnBrk="1" fontAlgn="base" hangingPunct="1">
        <a:lnSpc>
          <a:spcPct val="100000"/>
        </a:lnSpc>
        <a:spcBef>
          <a:spcPct val="0"/>
        </a:spcBef>
        <a:spcAft>
          <a:spcPts val="400"/>
        </a:spcAft>
        <a:buClr>
          <a:srgbClr val="4B306A"/>
        </a:buClr>
        <a:buSzPct val="75000"/>
        <a:buFont typeface="Arial" pitchFamily="34" charset="0"/>
        <a:buChar char="–"/>
        <a:defRPr sz="1867">
          <a:solidFill>
            <a:schemeClr val="tx1"/>
          </a:solidFill>
          <a:latin typeface="+mn-lt"/>
        </a:defRPr>
      </a:lvl3pPr>
      <a:lvl4pPr marL="954593" indent="-171446" algn="l" rtl="0" eaLnBrk="1" fontAlgn="base" hangingPunct="1">
        <a:lnSpc>
          <a:spcPct val="100000"/>
        </a:lnSpc>
        <a:spcBef>
          <a:spcPct val="0"/>
        </a:spcBef>
        <a:spcAft>
          <a:spcPts val="400"/>
        </a:spcAft>
        <a:buClr>
          <a:srgbClr val="4B306A"/>
        </a:buClr>
        <a:buSzPct val="100000"/>
        <a:buChar char="•"/>
        <a:defRPr sz="1600">
          <a:solidFill>
            <a:schemeClr val="tx1"/>
          </a:solidFill>
          <a:latin typeface="+mn-lt"/>
        </a:defRPr>
      </a:lvl4pPr>
      <a:lvl5pPr marL="1435064" indent="-175680" algn="l" rtl="0" eaLnBrk="1" fontAlgn="base" hangingPunct="1">
        <a:lnSpc>
          <a:spcPct val="100000"/>
        </a:lnSpc>
        <a:spcBef>
          <a:spcPct val="0"/>
        </a:spcBef>
        <a:spcAft>
          <a:spcPct val="0"/>
        </a:spcAft>
        <a:buClr>
          <a:srgbClr val="7AB800"/>
        </a:buClr>
        <a:buChar char="•"/>
        <a:defRPr sz="1467">
          <a:solidFill>
            <a:schemeClr val="tx1"/>
          </a:solidFill>
          <a:latin typeface="+mn-lt"/>
        </a:defRPr>
      </a:lvl5pPr>
      <a:lvl6pPr marL="1620798" indent="-176209" algn="l" rtl="0" eaLnBrk="1" fontAlgn="base" hangingPunct="1">
        <a:spcBef>
          <a:spcPct val="0"/>
        </a:spcBef>
        <a:spcAft>
          <a:spcPct val="0"/>
        </a:spcAft>
        <a:buChar char="•"/>
        <a:defRPr sz="1467">
          <a:solidFill>
            <a:schemeClr val="tx1"/>
          </a:solidFill>
          <a:latin typeface="+mn-lt"/>
        </a:defRPr>
      </a:lvl6pPr>
      <a:lvl7pPr marL="2077987" indent="-176209" algn="l" rtl="0" eaLnBrk="1" fontAlgn="base" hangingPunct="1">
        <a:spcBef>
          <a:spcPct val="0"/>
        </a:spcBef>
        <a:spcAft>
          <a:spcPct val="0"/>
        </a:spcAft>
        <a:buChar char="•"/>
        <a:defRPr sz="1467">
          <a:solidFill>
            <a:schemeClr val="tx1"/>
          </a:solidFill>
          <a:latin typeface="+mn-lt"/>
        </a:defRPr>
      </a:lvl7pPr>
      <a:lvl8pPr marL="2535175" indent="-176209" algn="l" rtl="0" eaLnBrk="1" fontAlgn="base" hangingPunct="1">
        <a:spcBef>
          <a:spcPct val="0"/>
        </a:spcBef>
        <a:spcAft>
          <a:spcPct val="0"/>
        </a:spcAft>
        <a:buChar char="•"/>
        <a:defRPr sz="1467">
          <a:solidFill>
            <a:schemeClr val="tx1"/>
          </a:solidFill>
          <a:latin typeface="+mn-lt"/>
        </a:defRPr>
      </a:lvl8pPr>
      <a:lvl9pPr marL="2992364" indent="-176209" algn="l" rtl="0" eaLnBrk="1" fontAlgn="base" hangingPunct="1">
        <a:spcBef>
          <a:spcPct val="0"/>
        </a:spcBef>
        <a:spcAft>
          <a:spcPct val="0"/>
        </a:spcAft>
        <a:buChar char="•"/>
        <a:defRPr sz="1467">
          <a:solidFill>
            <a:schemeClr val="tx1"/>
          </a:solidFill>
          <a:latin typeface="+mn-lt"/>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189">
              <a:defRPr/>
            </a:pPr>
            <a:fld id="{C764DE79-268F-4C1A-8933-263129D2AF90}" type="datetimeFigureOut">
              <a:rPr lang="en-US" smtClean="0">
                <a:solidFill>
                  <a:prstClr val="black">
                    <a:tint val="75000"/>
                  </a:prstClr>
                </a:solidFill>
              </a:rPr>
              <a:pPr defTabSz="457189">
                <a:defRPr/>
              </a:pPr>
              <a:t>4/18/25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189">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189">
              <a:defRPr/>
            </a:pPr>
            <a:fld id="{4FF61421-0D1F-374C-A6EF-D3B8E531EC5C}" type="slidenum">
              <a:rPr lang="en-US" smtClean="0">
                <a:solidFill>
                  <a:prstClr val="black">
                    <a:tint val="75000"/>
                  </a:prstClr>
                </a:solidFill>
              </a:rPr>
              <a:pPr defTabSz="457189">
                <a:defRPr/>
              </a:pPr>
              <a:t>‹#›</a:t>
            </a:fld>
            <a:endParaRPr lang="en-US" dirty="0">
              <a:solidFill>
                <a:prstClr val="black">
                  <a:tint val="75000"/>
                </a:prstClr>
              </a:solidFill>
            </a:endParaRPr>
          </a:p>
        </p:txBody>
      </p:sp>
    </p:spTree>
    <p:extLst>
      <p:ext uri="{BB962C8B-B14F-4D97-AF65-F5344CB8AC3E}">
        <p14:creationId xmlns:p14="http://schemas.microsoft.com/office/powerpoint/2010/main" val="1961212907"/>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1"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685783" rtl="0" eaLnBrk="1" latinLnBrk="0" hangingPunct="1">
        <a:lnSpc>
          <a:spcPct val="90000"/>
        </a:lnSpc>
        <a:spcBef>
          <a:spcPct val="0"/>
        </a:spcBef>
        <a:buNone/>
        <a:defRPr sz="3000" kern="1200">
          <a:solidFill>
            <a:schemeClr val="tx1"/>
          </a:solidFill>
          <a:latin typeface="+mn-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4/18/25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652936946"/>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1AB34-2534-5163-C3AE-32BD150CD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A24AE3-D07A-D9AD-7EB6-F14FD2EC3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EF7C4-B2FC-F9D6-C37D-F862B5557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8DF79E-9572-1B49-8F49-C5E1DC3C2789}" type="datetimeFigureOut">
              <a:rPr lang="en-US" smtClean="0"/>
              <a:t>4/18/25</a:t>
            </a:fld>
            <a:endParaRPr lang="en-US"/>
          </a:p>
        </p:txBody>
      </p:sp>
      <p:sp>
        <p:nvSpPr>
          <p:cNvPr id="5" name="Footer Placeholder 4">
            <a:extLst>
              <a:ext uri="{FF2B5EF4-FFF2-40B4-BE49-F238E27FC236}">
                <a16:creationId xmlns:a16="http://schemas.microsoft.com/office/drawing/2014/main" id="{4AC41345-776B-EF3D-AF9E-230B754755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5C7531-5964-992C-ECDA-A11440FCA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626D8A-C906-7F44-85FF-EE0603B51625}" type="slidenum">
              <a:rPr lang="en-US" smtClean="0"/>
              <a:t>‹#›</a:t>
            </a:fld>
            <a:endParaRPr lang="en-US"/>
          </a:p>
        </p:txBody>
      </p:sp>
    </p:spTree>
    <p:extLst>
      <p:ext uri="{BB962C8B-B14F-4D97-AF65-F5344CB8AC3E}">
        <p14:creationId xmlns:p14="http://schemas.microsoft.com/office/powerpoint/2010/main" val="2693782523"/>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6505836-065C-BE40-BDFD-147C01490F92}" type="datetimeFigureOut">
              <a:rPr lang="en-US" smtClean="0"/>
              <a:t>4/18/25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86998B7-3810-E443-8C4E-62A94A0312F8}" type="slidenum">
              <a:rPr lang="en-US" smtClean="0"/>
              <a:t>‹#›</a:t>
            </a:fld>
            <a:endParaRPr lang="en-US"/>
          </a:p>
        </p:txBody>
      </p:sp>
    </p:spTree>
    <p:extLst>
      <p:ext uri="{BB962C8B-B14F-4D97-AF65-F5344CB8AC3E}">
        <p14:creationId xmlns:p14="http://schemas.microsoft.com/office/powerpoint/2010/main" val="3999520026"/>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07"/>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46"/>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1127023395"/>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 id="2147484672" r:id="rId13"/>
    <p:sldLayoutId id="2147484673" r:id="rId14"/>
    <p:sldLayoutId id="2147484674" r:id="rId15"/>
    <p:sldLayoutId id="2147484675" r:id="rId16"/>
    <p:sldLayoutId id="2147484677" r:id="rId17"/>
    <p:sldLayoutId id="2147484678" r:id="rId18"/>
    <p:sldLayoutId id="2147484679" r:id="rId19"/>
    <p:sldLayoutId id="2147484681"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000">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200" algn="l" rtl="0" eaLnBrk="1" fontAlgn="base" hangingPunct="1">
        <a:lnSpc>
          <a:spcPct val="85000"/>
        </a:lnSpc>
        <a:spcBef>
          <a:spcPct val="0"/>
        </a:spcBef>
        <a:spcAft>
          <a:spcPct val="0"/>
        </a:spcAft>
        <a:defRPr sz="3200">
          <a:solidFill>
            <a:schemeClr val="tx2"/>
          </a:solidFill>
          <a:latin typeface="Arial" charset="0"/>
        </a:defRPr>
      </a:lvl6pPr>
      <a:lvl7pPr marL="914400" algn="l" rtl="0" eaLnBrk="1" fontAlgn="base" hangingPunct="1">
        <a:lnSpc>
          <a:spcPct val="85000"/>
        </a:lnSpc>
        <a:spcBef>
          <a:spcPct val="0"/>
        </a:spcBef>
        <a:spcAft>
          <a:spcPct val="0"/>
        </a:spcAft>
        <a:defRPr sz="3200">
          <a:solidFill>
            <a:schemeClr val="tx2"/>
          </a:solidFill>
          <a:latin typeface="Arial" charset="0"/>
        </a:defRPr>
      </a:lvl7pPr>
      <a:lvl8pPr marL="1371600" algn="l" rtl="0" eaLnBrk="1" fontAlgn="base" hangingPunct="1">
        <a:lnSpc>
          <a:spcPct val="85000"/>
        </a:lnSpc>
        <a:spcBef>
          <a:spcPct val="0"/>
        </a:spcBef>
        <a:spcAft>
          <a:spcPct val="0"/>
        </a:spcAft>
        <a:defRPr sz="3200">
          <a:solidFill>
            <a:schemeClr val="tx2"/>
          </a:solidFill>
          <a:latin typeface="Arial" charset="0"/>
        </a:defRPr>
      </a:lvl8pPr>
      <a:lvl9pPr marL="1828800" algn="l" rtl="0" eaLnBrk="1" fontAlgn="base" hangingPunct="1">
        <a:lnSpc>
          <a:spcPct val="85000"/>
        </a:lnSpc>
        <a:spcBef>
          <a:spcPct val="0"/>
        </a:spcBef>
        <a:spcAft>
          <a:spcPct val="0"/>
        </a:spcAft>
        <a:defRPr sz="3200">
          <a:solidFill>
            <a:schemeClr val="tx2"/>
          </a:solidFill>
          <a:latin typeface="Arial" charset="0"/>
        </a:defRPr>
      </a:lvl9pPr>
    </p:titleStyle>
    <p:bodyStyle>
      <a:lvl1pPr marL="290513" indent="-290513" algn="l" rtl="0" fontAlgn="base">
        <a:lnSpc>
          <a:spcPct val="85000"/>
        </a:lnSpc>
        <a:spcBef>
          <a:spcPts val="1200"/>
        </a:spcBef>
        <a:spcAft>
          <a:spcPct val="0"/>
        </a:spcAft>
        <a:buClr>
          <a:srgbClr val="B2B2B2"/>
        </a:buClr>
        <a:buFont typeface="Wingdings" pitchFamily="2" charset="2"/>
        <a:buChar char="§"/>
        <a:defRPr sz="2400">
          <a:solidFill>
            <a:schemeClr val="tx1"/>
          </a:solidFill>
          <a:latin typeface="+mn-lt"/>
          <a:ea typeface="+mn-ea"/>
          <a:cs typeface="+mn-cs"/>
        </a:defRPr>
      </a:lvl1pPr>
      <a:lvl2pPr marL="742950" indent="-285750" algn="l" rtl="0" fontAlgn="base">
        <a:lnSpc>
          <a:spcPct val="85000"/>
        </a:lnSpc>
        <a:spcBef>
          <a:spcPts val="600"/>
        </a:spcBef>
        <a:spcAft>
          <a:spcPct val="0"/>
        </a:spcAft>
        <a:buClr>
          <a:srgbClr val="B2B2B2"/>
        </a:buClr>
        <a:buFont typeface="Wingdings" pitchFamily="2" charset="2"/>
        <a:buChar char="§"/>
        <a:defRPr sz="2200">
          <a:solidFill>
            <a:schemeClr val="tx1"/>
          </a:solidFill>
          <a:latin typeface="+mn-lt"/>
        </a:defRPr>
      </a:lvl2pPr>
      <a:lvl3pPr marL="1143000" indent="-228600" algn="l" rtl="0" fontAlgn="base">
        <a:lnSpc>
          <a:spcPct val="85000"/>
        </a:lnSpc>
        <a:spcBef>
          <a:spcPct val="35000"/>
        </a:spcBef>
        <a:spcAft>
          <a:spcPct val="0"/>
        </a:spcAft>
        <a:buClr>
          <a:srgbClr val="B2B2B2"/>
        </a:buClr>
        <a:buFont typeface="Wingdings" pitchFamily="2" charset="2"/>
        <a:buChar char="§"/>
        <a:defRPr sz="2000">
          <a:solidFill>
            <a:schemeClr val="tx1"/>
          </a:solidFill>
          <a:latin typeface="+mn-lt"/>
        </a:defRPr>
      </a:lvl3pPr>
      <a:lvl4pPr marL="1600200" indent="-228600" algn="l" rtl="0" fontAlgn="base">
        <a:lnSpc>
          <a:spcPct val="85000"/>
        </a:lnSpc>
        <a:spcBef>
          <a:spcPct val="35000"/>
        </a:spcBef>
        <a:spcAft>
          <a:spcPct val="0"/>
        </a:spcAft>
        <a:buClr>
          <a:srgbClr val="B2B2B2"/>
        </a:buClr>
        <a:buFont typeface="Wingdings" pitchFamily="2" charset="2"/>
        <a:buChar char="§"/>
        <a:defRPr>
          <a:solidFill>
            <a:schemeClr val="tx1"/>
          </a:solidFill>
          <a:latin typeface="+mn-lt"/>
        </a:defRPr>
      </a:lvl4pPr>
      <a:lvl5pPr marL="2057400" indent="-228600" algn="l" rtl="0" fontAlgn="base">
        <a:lnSpc>
          <a:spcPct val="85000"/>
        </a:lnSpc>
        <a:spcBef>
          <a:spcPct val="35000"/>
        </a:spcBef>
        <a:spcAft>
          <a:spcPct val="0"/>
        </a:spcAft>
        <a:buClr>
          <a:srgbClr val="B2B2B2"/>
        </a:buClr>
        <a:buFont typeface="Wingdings" pitchFamily="2" charset="2"/>
        <a:buChar char="§"/>
        <a:defRPr>
          <a:solidFill>
            <a:schemeClr val="tx1"/>
          </a:solidFill>
          <a:latin typeface="+mn-lt"/>
        </a:defRPr>
      </a:lvl5pPr>
      <a:lvl6pPr marL="25146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8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90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2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859276134"/>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 id="2147484695" r:id="rId12"/>
    <p:sldLayoutId id="2147484696" r:id="rId13"/>
    <p:sldLayoutId id="2147484697" r:id="rId14"/>
    <p:sldLayoutId id="2147484698" r:id="rId15"/>
    <p:sldLayoutId id="2147484699" r:id="rId16"/>
    <p:sldLayoutId id="2147484700" r:id="rId17"/>
    <p:sldLayoutId id="2147484768" r:id="rId18"/>
    <p:sldLayoutId id="2147484769" r:id="rId19"/>
    <p:sldLayoutId id="2147484770"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E911A8-AF55-4354-9C9E-87436F8C42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4F3E8-EC17-433F-8B53-82827B7CBD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DB239-DEAF-411C-BC0C-83C9FC9CE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168B7-AD58-4E7D-B20B-B1D88A9D3CEB}" type="datetimeFigureOut">
              <a:rPr lang="en-US" smtClean="0"/>
              <a:t>4/18/25</a:t>
            </a:fld>
            <a:endParaRPr lang="en-US"/>
          </a:p>
        </p:txBody>
      </p:sp>
      <p:sp>
        <p:nvSpPr>
          <p:cNvPr id="5" name="Footer Placeholder 4">
            <a:extLst>
              <a:ext uri="{FF2B5EF4-FFF2-40B4-BE49-F238E27FC236}">
                <a16:creationId xmlns:a16="http://schemas.microsoft.com/office/drawing/2014/main" id="{76A9FA1D-AA27-4544-A762-5D77CC24B1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EE8C3E-C52B-4D14-A4B7-3998B34EA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29BC7-C494-4E13-88ED-18DB102E071E}" type="slidenum">
              <a:rPr lang="en-US" smtClean="0"/>
              <a:t>‹#›</a:t>
            </a:fld>
            <a:endParaRPr lang="en-US"/>
          </a:p>
        </p:txBody>
      </p:sp>
    </p:spTree>
    <p:extLst>
      <p:ext uri="{BB962C8B-B14F-4D97-AF65-F5344CB8AC3E}">
        <p14:creationId xmlns:p14="http://schemas.microsoft.com/office/powerpoint/2010/main" val="718045131"/>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 id="2147484713"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5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0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35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8.xml"/></Relationships>
</file>

<file path=ppt/slides/_rels/slide10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hyperlink" Target="https://en.wikipedia.org/wiki/United_States_at_the_Universiade" TargetMode="External"/><Relationship Id="rId2" Type="http://schemas.openxmlformats.org/officeDocument/2006/relationships/notesSlide" Target="../notesSlides/notesSlide39.xml"/><Relationship Id="rId1" Type="http://schemas.openxmlformats.org/officeDocument/2006/relationships/slideLayout" Target="../slideLayouts/slideLayout354.xml"/><Relationship Id="rId6" Type="http://schemas.openxmlformats.org/officeDocument/2006/relationships/image" Target="../media/image99.png"/><Relationship Id="rId11" Type="http://schemas.openxmlformats.org/officeDocument/2006/relationships/hyperlink" Target="https://www.publicdomainpictures.net/view-image.php?image=331752&amp;picture=navrh-vlajky-tema-brazilie" TargetMode="External"/><Relationship Id="rId5" Type="http://schemas.microsoft.com/office/2007/relationships/hdphoto" Target="../media/hdphoto11.wdp"/><Relationship Id="rId10" Type="http://schemas.openxmlformats.org/officeDocument/2006/relationships/image" Target="../media/image101.jpeg"/><Relationship Id="rId4" Type="http://schemas.openxmlformats.org/officeDocument/2006/relationships/image" Target="../media/image98.png"/><Relationship Id="rId9" Type="http://schemas.openxmlformats.org/officeDocument/2006/relationships/hyperlink" Target="https://openclipart.org/detail/121669"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3.png"/><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80.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9.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9.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37.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70.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90.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1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8.xml"/><Relationship Id="rId1" Type="http://schemas.openxmlformats.org/officeDocument/2006/relationships/slideLayout" Target="../slideLayouts/slideLayout318.xml"/><Relationship Id="rId4" Type="http://schemas.openxmlformats.org/officeDocument/2006/relationships/image" Target="../media/image56.tiff"/></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7.xml"/><Relationship Id="rId1" Type="http://schemas.openxmlformats.org/officeDocument/2006/relationships/tags" Target="../tags/tag18.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9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11.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15.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13.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9.xml"/><Relationship Id="rId1" Type="http://schemas.openxmlformats.org/officeDocument/2006/relationships/tags" Target="../tags/tag20.xml"/><Relationship Id="rId4" Type="http://schemas.openxmlformats.org/officeDocument/2006/relationships/image" Target="../media/image6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enhertuhcp.com/en/mechanism-of-action" TargetMode="External"/><Relationship Id="rId1" Type="http://schemas.openxmlformats.org/officeDocument/2006/relationships/slideLayout" Target="../slideLayouts/slideLayout16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7.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7.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33.xml"/><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34.xml"/><Relationship Id="rId4" Type="http://schemas.microsoft.com/office/2007/relationships/hdphoto" Target="../media/hdphoto7.wdp"/></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34.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9.xml"/></Relationships>
</file>

<file path=ppt/slides/_rels/slide71.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29.xml"/><Relationship Id="rId1" Type="http://schemas.openxmlformats.org/officeDocument/2006/relationships/slideLayout" Target="../slideLayouts/slideLayout209.xml"/><Relationship Id="rId4" Type="http://schemas.openxmlformats.org/officeDocument/2006/relationships/image" Target="../media/image79.tif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0.jpeg"/><Relationship Id="rId1" Type="http://schemas.openxmlformats.org/officeDocument/2006/relationships/slideLayout" Target="../slideLayouts/slideLayout14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1.png"/><Relationship Id="rId1" Type="http://schemas.openxmlformats.org/officeDocument/2006/relationships/slideLayout" Target="../slideLayouts/slideLayout14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0.xml"/><Relationship Id="rId4" Type="http://schemas.openxmlformats.org/officeDocument/2006/relationships/image" Target="../media/image8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7.xml"/><Relationship Id="rId4" Type="http://schemas.openxmlformats.org/officeDocument/2006/relationships/image" Target="../media/image87.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23.xml"/><Relationship Id="rId1" Type="http://schemas.openxmlformats.org/officeDocument/2006/relationships/tags" Target="../tags/tag22.xml"/></Relationships>
</file>

<file path=ppt/slides/_rels/slide9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54.xml"/></Relationships>
</file>

<file path=ppt/slides/_rels/slide9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notesSlide" Target="../notesSlides/notesSlide36.xml"/><Relationship Id="rId7" Type="http://schemas.openxmlformats.org/officeDocument/2006/relationships/image" Target="../media/image91.png"/><Relationship Id="rId2" Type="http://schemas.openxmlformats.org/officeDocument/2006/relationships/slideLayout" Target="../slideLayouts/slideLayout354.xml"/><Relationship Id="rId1" Type="http://schemas.openxmlformats.org/officeDocument/2006/relationships/tags" Target="../tags/tag23.xml"/><Relationship Id="rId6" Type="http://schemas.microsoft.com/office/2007/relationships/hdphoto" Target="../media/hdphoto9.wdp"/><Relationship Id="rId5" Type="http://schemas.openxmlformats.org/officeDocument/2006/relationships/image" Target="../media/image90.png"/><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Ovarian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Courtney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Arn</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CNP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Filipi</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MSN, NP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David M O’Malley, MD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Shannon N Westin, MD, MPH, FASCO, FACOG</a:t>
            </a:r>
            <a:endParaRPr kumimoji="0" lang="en-US" sz="3200" b="1" i="0"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2400"/>
              </a:spcBef>
            </a:pPr>
            <a:r>
              <a:rPr lang="en-US" sz="3200" dirty="0">
                <a:solidFill>
                  <a:srgbClr val="002060"/>
                </a:solidFill>
                <a:latin typeface="Calibri" panose="020F0502020204030204" pitchFamily="34" charset="0"/>
                <a:cs typeface="Calibri" panose="020F0502020204030204" pitchFamily="34" charset="0"/>
              </a:rPr>
              <a:t>Friday, April 11, 2025</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a:t>
            </a:r>
            <a:endParaRPr lang="en-US" sz="3200" kern="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95229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9466-0713-B4E0-5491-345B17146A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74A67E-A3B6-A53B-78FF-5AB6016BB8E2}"/>
              </a:ext>
            </a:extLst>
          </p:cNvPr>
          <p:cNvSpPr/>
          <p:nvPr/>
        </p:nvSpPr>
        <p:spPr bwMode="auto">
          <a:xfrm>
            <a:off x="758949" y="1268760"/>
            <a:ext cx="1008958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B26FC53-2DC3-714E-810F-1B07D90038F4}"/>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3648DE06-971D-92B8-3807-A15C9EB3DB93}"/>
              </a:ext>
            </a:extLst>
          </p:cNvPr>
          <p:cNvSpPr>
            <a:spLocks noGrp="1"/>
          </p:cNvSpPr>
          <p:nvPr>
            <p:ph idx="1"/>
          </p:nvPr>
        </p:nvSpPr>
        <p:spPr>
          <a:xfrm>
            <a:off x="912286" y="1366291"/>
            <a:ext cx="9792226" cy="4799013"/>
          </a:xfrm>
        </p:spPr>
        <p:txBody>
          <a:bodyPr/>
          <a:lstStyle/>
          <a:p>
            <a:pPr marL="0" indent="0">
              <a:spcBef>
                <a:spcPts val="1800"/>
              </a:spcBef>
              <a:spcAft>
                <a:spcPts val="0"/>
              </a:spcAft>
              <a:buNone/>
            </a:pPr>
            <a:r>
              <a:rPr lang="en-US" sz="2500" dirty="0">
                <a:solidFill>
                  <a:schemeClr val="bg1"/>
                </a:solidFill>
              </a:rPr>
              <a:t>Introduction: Overview of Ovarian Cancer (OC) Management </a:t>
            </a:r>
          </a:p>
          <a:p>
            <a:pPr marL="0" indent="0">
              <a:spcBef>
                <a:spcPts val="1800"/>
              </a:spcBef>
              <a:spcAft>
                <a:spcPts val="0"/>
              </a:spcAft>
              <a:buNone/>
            </a:pPr>
            <a:r>
              <a:rPr lang="en-US" sz="2500" dirty="0">
                <a:solidFill>
                  <a:srgbClr val="0432FF"/>
                </a:solidFill>
              </a:rPr>
              <a:t>Module 1: </a:t>
            </a:r>
            <a:r>
              <a:rPr lang="en-US" sz="2500" dirty="0">
                <a:solidFill>
                  <a:schemeClr val="tx1"/>
                </a:solidFill>
              </a:rPr>
              <a:t>Genetic Testing for Newly Diagnosed Advanced OC</a:t>
            </a:r>
            <a:endParaRPr lang="en-US" sz="2500" dirty="0">
              <a:solidFill>
                <a:srgbClr val="0432FF"/>
              </a:solidFill>
            </a:endParaRP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 Maintenance in Newly Diagnosed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Other Available and Investigational Novel Strategies for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Mirvetuximab Soravtansine in OC Treatment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3477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6DA72E-71DC-58C1-305A-30D0E9EE2E24}"/>
              </a:ext>
            </a:extLst>
          </p:cNvPr>
          <p:cNvSpPr txBox="1"/>
          <p:nvPr/>
        </p:nvSpPr>
        <p:spPr>
          <a:xfrm>
            <a:off x="4940555" y="6501539"/>
            <a:ext cx="2932584" cy="338554"/>
          </a:xfrm>
          <a:prstGeom prst="rect">
            <a:avLst/>
          </a:prstGeom>
          <a:noFill/>
        </p:spPr>
        <p:txBody>
          <a:bodyPr wrap="square" rtlCol="0">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0" marR="0" lvl="1" indent="114300" algn="ctr" defTabSz="412750" rtl="0" eaLnBrk="1" fontAlgn="auto" latinLnBrk="0" hangingPunct="0">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Helvetica Neue"/>
                <a:cs typeface="Arial" panose="020B0604020202020204" pitchFamily="34" charset="0"/>
                <a:sym typeface="Helvetica Neue"/>
              </a:rPr>
              <a:t>Moore et al. NEJM 2023</a:t>
            </a:r>
          </a:p>
        </p:txBody>
      </p:sp>
      <p:pic>
        <p:nvPicPr>
          <p:cNvPr id="2" name="Picture 1">
            <a:extLst>
              <a:ext uri="{FF2B5EF4-FFF2-40B4-BE49-F238E27FC236}">
                <a16:creationId xmlns:a16="http://schemas.microsoft.com/office/drawing/2014/main" id="{D02D73A1-3443-5648-3408-2B0B7B68F8AB}"/>
              </a:ext>
            </a:extLst>
          </p:cNvPr>
          <p:cNvPicPr>
            <a:picLocks noChangeAspect="1"/>
          </p:cNvPicPr>
          <p:nvPr/>
        </p:nvPicPr>
        <p:blipFill>
          <a:blip r:embed="rId2"/>
          <a:stretch>
            <a:fillRect/>
          </a:stretch>
        </p:blipFill>
        <p:spPr>
          <a:xfrm>
            <a:off x="794824" y="1163962"/>
            <a:ext cx="4532058" cy="3151764"/>
          </a:xfrm>
          <a:prstGeom prst="rect">
            <a:avLst/>
          </a:prstGeom>
        </p:spPr>
      </p:pic>
      <p:pic>
        <p:nvPicPr>
          <p:cNvPr id="9" name="Picture 8">
            <a:extLst>
              <a:ext uri="{FF2B5EF4-FFF2-40B4-BE49-F238E27FC236}">
                <a16:creationId xmlns:a16="http://schemas.microsoft.com/office/drawing/2014/main" id="{CA7065A0-7463-52FA-0372-2FB757E0C0E7}"/>
              </a:ext>
            </a:extLst>
          </p:cNvPr>
          <p:cNvPicPr>
            <a:picLocks noChangeAspect="1"/>
          </p:cNvPicPr>
          <p:nvPr/>
        </p:nvPicPr>
        <p:blipFill>
          <a:blip r:embed="rId3"/>
          <a:srcRect l="3391"/>
          <a:stretch/>
        </p:blipFill>
        <p:spPr>
          <a:xfrm>
            <a:off x="2868460" y="896962"/>
            <a:ext cx="3017251" cy="1337628"/>
          </a:xfrm>
          <a:prstGeom prst="rect">
            <a:avLst/>
          </a:prstGeom>
        </p:spPr>
      </p:pic>
      <p:pic>
        <p:nvPicPr>
          <p:cNvPr id="10" name="Picture 9">
            <a:extLst>
              <a:ext uri="{FF2B5EF4-FFF2-40B4-BE49-F238E27FC236}">
                <a16:creationId xmlns:a16="http://schemas.microsoft.com/office/drawing/2014/main" id="{FC821F01-2E7F-9AC0-FDF0-43815AA597FE}"/>
              </a:ext>
            </a:extLst>
          </p:cNvPr>
          <p:cNvPicPr>
            <a:picLocks noChangeAspect="1"/>
          </p:cNvPicPr>
          <p:nvPr/>
        </p:nvPicPr>
        <p:blipFill>
          <a:blip r:embed="rId4"/>
          <a:stretch>
            <a:fillRect/>
          </a:stretch>
        </p:blipFill>
        <p:spPr>
          <a:xfrm>
            <a:off x="5792542" y="1287868"/>
            <a:ext cx="5477543" cy="2903951"/>
          </a:xfrm>
          <a:prstGeom prst="rect">
            <a:avLst/>
          </a:prstGeom>
        </p:spPr>
      </p:pic>
      <p:pic>
        <p:nvPicPr>
          <p:cNvPr id="11" name="Picture 10">
            <a:extLst>
              <a:ext uri="{FF2B5EF4-FFF2-40B4-BE49-F238E27FC236}">
                <a16:creationId xmlns:a16="http://schemas.microsoft.com/office/drawing/2014/main" id="{C953929F-C03E-41E7-9BC5-9BD6F42B51B1}"/>
              </a:ext>
            </a:extLst>
          </p:cNvPr>
          <p:cNvPicPr>
            <a:picLocks noChangeAspect="1"/>
          </p:cNvPicPr>
          <p:nvPr/>
        </p:nvPicPr>
        <p:blipFill>
          <a:blip r:embed="rId5"/>
          <a:stretch>
            <a:fillRect/>
          </a:stretch>
        </p:blipFill>
        <p:spPr>
          <a:xfrm>
            <a:off x="8573117" y="619054"/>
            <a:ext cx="3515474" cy="1337628"/>
          </a:xfrm>
          <a:prstGeom prst="rect">
            <a:avLst/>
          </a:prstGeom>
        </p:spPr>
      </p:pic>
      <p:pic>
        <p:nvPicPr>
          <p:cNvPr id="12" name="Picture 11">
            <a:extLst>
              <a:ext uri="{FF2B5EF4-FFF2-40B4-BE49-F238E27FC236}">
                <a16:creationId xmlns:a16="http://schemas.microsoft.com/office/drawing/2014/main" id="{3D415C83-23B9-7DFC-67E7-D90F38857ACF}"/>
              </a:ext>
            </a:extLst>
          </p:cNvPr>
          <p:cNvPicPr>
            <a:picLocks noChangeAspect="1"/>
          </p:cNvPicPr>
          <p:nvPr/>
        </p:nvPicPr>
        <p:blipFill>
          <a:blip r:embed="rId6"/>
          <a:stretch>
            <a:fillRect/>
          </a:stretch>
        </p:blipFill>
        <p:spPr>
          <a:xfrm>
            <a:off x="2699465" y="4155712"/>
            <a:ext cx="6793068" cy="2296474"/>
          </a:xfrm>
          <a:prstGeom prst="rect">
            <a:avLst/>
          </a:prstGeom>
        </p:spPr>
      </p:pic>
      <p:sp>
        <p:nvSpPr>
          <p:cNvPr id="5" name="Text Placeholder 4">
            <a:extLst>
              <a:ext uri="{FF2B5EF4-FFF2-40B4-BE49-F238E27FC236}">
                <a16:creationId xmlns:a16="http://schemas.microsoft.com/office/drawing/2014/main" id="{3A442C31-8D6E-0410-1F54-4CAE85DD2D6F}"/>
              </a:ext>
            </a:extLst>
          </p:cNvPr>
          <p:cNvSpPr>
            <a:spLocks noGrp="1"/>
          </p:cNvSpPr>
          <p:nvPr>
            <p:ph type="body" sz="quarter" idx="4294967295"/>
          </p:nvPr>
        </p:nvSpPr>
        <p:spPr>
          <a:xfrm>
            <a:off x="0" y="241300"/>
            <a:ext cx="8864600" cy="796925"/>
          </a:xfrm>
        </p:spPr>
        <p:txBody>
          <a:bodyPr>
            <a:normAutofit fontScale="92500"/>
          </a:bodyPr>
          <a:lstStyle/>
          <a:p>
            <a:pPr algn="l"/>
            <a:r>
              <a:rPr lang="en-US" sz="3600" dirty="0">
                <a:latin typeface="+mj-lt"/>
                <a:cs typeface="Calibri" panose="020F0502020204030204" pitchFamily="34" charset="0"/>
              </a:rPr>
              <a:t>Confirmation of Superiority – OS Benefit!!!!</a:t>
            </a:r>
          </a:p>
        </p:txBody>
      </p:sp>
    </p:spTree>
    <p:extLst>
      <p:ext uri="{BB962C8B-B14F-4D97-AF65-F5344CB8AC3E}">
        <p14:creationId xmlns:p14="http://schemas.microsoft.com/office/powerpoint/2010/main" val="1605301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5E480-D41A-3E0D-B3E1-64EA2F77A836}"/>
            </a:ext>
          </a:extLst>
        </p:cNvPr>
        <p:cNvGrpSpPr/>
        <p:nvPr/>
      </p:nvGrpSpPr>
      <p:grpSpPr>
        <a:xfrm>
          <a:off x="0" y="0"/>
          <a:ext cx="0" cy="0"/>
          <a:chOff x="0" y="0"/>
          <a:chExt cx="0" cy="0"/>
        </a:xfrm>
      </p:grpSpPr>
      <p:graphicFrame>
        <p:nvGraphicFramePr>
          <p:cNvPr id="114" name="Table 113">
            <a:extLst>
              <a:ext uri="{FF2B5EF4-FFF2-40B4-BE49-F238E27FC236}">
                <a16:creationId xmlns:a16="http://schemas.microsoft.com/office/drawing/2014/main" id="{E2D9E0C7-0B22-9D9C-E5D2-A6B6D3B2C2F0}"/>
              </a:ext>
            </a:extLst>
          </p:cNvPr>
          <p:cNvGraphicFramePr>
            <a:graphicFrameLocks/>
          </p:cNvGraphicFramePr>
          <p:nvPr/>
        </p:nvGraphicFramePr>
        <p:xfrm>
          <a:off x="152402" y="4360470"/>
          <a:ext cx="4822323" cy="2121408"/>
        </p:xfrm>
        <a:graphic>
          <a:graphicData uri="http://schemas.openxmlformats.org/drawingml/2006/table">
            <a:tbl>
              <a:tblPr firstRow="1" bandRow="1">
                <a:tableStyleId>{69012ECD-51FC-41F1-AA8D-1B2483CD663E}</a:tableStyleId>
              </a:tblPr>
              <a:tblGrid>
                <a:gridCol w="3433791">
                  <a:extLst>
                    <a:ext uri="{9D8B030D-6E8A-4147-A177-3AD203B41FA5}">
                      <a16:colId xmlns:a16="http://schemas.microsoft.com/office/drawing/2014/main" val="2418690212"/>
                    </a:ext>
                  </a:extLst>
                </a:gridCol>
                <a:gridCol w="1388532">
                  <a:extLst>
                    <a:ext uri="{9D8B030D-6E8A-4147-A177-3AD203B41FA5}">
                      <a16:colId xmlns:a16="http://schemas.microsoft.com/office/drawing/2014/main" val="2123684449"/>
                    </a:ext>
                  </a:extLst>
                </a:gridCol>
              </a:tblGrid>
              <a:tr h="365760">
                <a:tc>
                  <a:txBody>
                    <a:bodyPr/>
                    <a:lstStyle/>
                    <a:p>
                      <a:pPr>
                        <a:lnSpc>
                          <a:spcPts val="1100"/>
                        </a:lnSpc>
                        <a:spcAft>
                          <a:spcPts val="0"/>
                        </a:spcAft>
                      </a:pPr>
                      <a:r>
                        <a:rPr lang="en-US" sz="1700" b="1" i="0" dirty="0">
                          <a:solidFill>
                            <a:schemeClr val="bg1"/>
                          </a:solidFill>
                          <a:latin typeface="Arial Narrow" panose="020B0604020202020204" pitchFamily="34" charset="0"/>
                          <a:cs typeface="Arial Narrow" panose="020B0604020202020204" pitchFamily="34" charset="0"/>
                        </a:rPr>
                        <a:t>Characteristics</a:t>
                      </a:r>
                    </a:p>
                  </a:txBody>
                  <a:tcPr marL="90000" marR="0" anchor="b">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ts val="1100"/>
                        </a:lnSpc>
                        <a:spcAft>
                          <a:spcPts val="0"/>
                        </a:spcAft>
                      </a:pPr>
                      <a:r>
                        <a:rPr lang="en-US" sz="1700" b="1" i="0" dirty="0">
                          <a:solidFill>
                            <a:schemeClr val="bg1"/>
                          </a:solidFill>
                          <a:latin typeface="Arial Narrow" panose="020B0604020202020204" pitchFamily="34" charset="0"/>
                          <a:cs typeface="Arial Narrow" panose="020B0604020202020204" pitchFamily="34" charset="0"/>
                        </a:rPr>
                        <a:t>N=79</a:t>
                      </a:r>
                    </a:p>
                  </a:txBody>
                  <a:tcPr marL="0" marR="0" anchor="b">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2806899"/>
                  </a:ext>
                </a:extLst>
              </a:tr>
              <a:tr h="292608">
                <a:tc>
                  <a:txBody>
                    <a:bodyPr/>
                    <a:lstStyle/>
                    <a:p>
                      <a:pP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Prior exposure to PARPi</a:t>
                      </a:r>
                      <a:r>
                        <a:rPr lang="en-US" sz="1700" b="0" i="0" baseline="30000" dirty="0">
                          <a:solidFill>
                            <a:schemeClr val="tx1"/>
                          </a:solidFill>
                          <a:latin typeface="Arial Narrow" panose="020B0604020202020204" pitchFamily="34" charset="0"/>
                          <a:cs typeface="Arial Narrow" panose="020B0604020202020204" pitchFamily="34" charset="0"/>
                        </a:rPr>
                        <a:t>b</a:t>
                      </a:r>
                      <a:r>
                        <a:rPr lang="en-US" sz="1700" b="0" i="0" dirty="0">
                          <a:solidFill>
                            <a:schemeClr val="tx1"/>
                          </a:solidFill>
                          <a:latin typeface="Arial Narrow" panose="020B0604020202020204" pitchFamily="34" charset="0"/>
                          <a:cs typeface="Arial Narrow" panose="020B0604020202020204" pitchFamily="34" charset="0"/>
                        </a:rPr>
                        <a:t>,n (%), Yes</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64 (81.0)</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571543656"/>
                  </a:ext>
                </a:extLst>
              </a:tr>
              <a:tr h="292608">
                <a:tc>
                  <a:txBody>
                    <a:bodyPr/>
                    <a:lstStyle/>
                    <a:p>
                      <a:pPr marL="0" indent="114300">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Progression on PARPi</a:t>
                      </a:r>
                      <a:r>
                        <a:rPr lang="en-US" sz="1700" b="0" i="0" baseline="30000" dirty="0">
                          <a:solidFill>
                            <a:schemeClr val="tx1"/>
                          </a:solidFill>
                          <a:latin typeface="Arial Narrow" panose="020B0604020202020204" pitchFamily="34" charset="0"/>
                          <a:cs typeface="Arial Narrow" panose="020B0604020202020204" pitchFamily="34" charset="0"/>
                        </a:rPr>
                        <a:t>c</a:t>
                      </a:r>
                      <a:r>
                        <a:rPr lang="en-US" sz="1700" b="0" i="0" dirty="0">
                          <a:solidFill>
                            <a:schemeClr val="tx1"/>
                          </a:solidFill>
                          <a:latin typeface="Arial Narrow" panose="020B0604020202020204" pitchFamily="34" charset="0"/>
                          <a:cs typeface="Arial Narrow" panose="020B0604020202020204" pitchFamily="34" charset="0"/>
                        </a:rPr>
                        <a:t> </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59 (74.7)</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8135802"/>
                  </a:ext>
                </a:extLst>
              </a:tr>
              <a:tr h="292608">
                <a:tc>
                  <a:txBody>
                    <a:bodyPr/>
                    <a:lstStyle/>
                    <a:p>
                      <a:pP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Prior exposure to bev, n (%), Yes</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51 (64.6)</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56895207"/>
                  </a:ext>
                </a:extLst>
              </a:tr>
              <a:tr h="292608">
                <a:tc>
                  <a:txBody>
                    <a:bodyPr/>
                    <a:lstStyle/>
                    <a:p>
                      <a:pP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 Most recent PFI  (months)</a:t>
                      </a:r>
                      <a:r>
                        <a:rPr lang="en-US" sz="1700" b="0" i="0" baseline="30000" dirty="0">
                          <a:solidFill>
                            <a:schemeClr val="tx1"/>
                          </a:solidFill>
                          <a:latin typeface="Arial Narrow" panose="020B0604020202020204" pitchFamily="34" charset="0"/>
                          <a:cs typeface="Arial Narrow" panose="020B0604020202020204" pitchFamily="34" charset="0"/>
                        </a:rPr>
                        <a:t>d</a:t>
                      </a:r>
                      <a:r>
                        <a:rPr lang="en-US" sz="1700" b="0" i="0" dirty="0">
                          <a:solidFill>
                            <a:schemeClr val="tx1"/>
                          </a:solidFill>
                          <a:latin typeface="Arial Narrow" panose="020B0604020202020204" pitchFamily="34" charset="0"/>
                          <a:cs typeface="Arial Narrow" panose="020B0604020202020204" pitchFamily="34" charset="0"/>
                        </a:rPr>
                        <a:t>, n (%)</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100"/>
                        </a:lnSpc>
                        <a:spcAft>
                          <a:spcPts val="0"/>
                        </a:spcAft>
                      </a:pPr>
                      <a:endParaRPr lang="en-US" sz="1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55655545"/>
                  </a:ext>
                </a:extLst>
              </a:tr>
              <a:tr h="292608">
                <a:tc>
                  <a:txBody>
                    <a:bodyPr/>
                    <a:lstStyle/>
                    <a:p>
                      <a:pPr marL="72000">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      ≤12</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43 (54.4)</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6629962"/>
                  </a:ext>
                </a:extLst>
              </a:tr>
              <a:tr h="292608">
                <a:tc>
                  <a:txBody>
                    <a:bodyPr/>
                    <a:lstStyle/>
                    <a:p>
                      <a:pPr marL="72000">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      &gt;12</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34 (43.0)</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491896"/>
                  </a:ext>
                </a:extLst>
              </a:tr>
            </a:tbl>
          </a:graphicData>
        </a:graphic>
      </p:graphicFrame>
      <p:graphicFrame>
        <p:nvGraphicFramePr>
          <p:cNvPr id="3" name="Table 2">
            <a:extLst>
              <a:ext uri="{FF2B5EF4-FFF2-40B4-BE49-F238E27FC236}">
                <a16:creationId xmlns:a16="http://schemas.microsoft.com/office/drawing/2014/main" id="{684963BC-B3E3-93F1-2318-4E5990D93ED1}"/>
              </a:ext>
            </a:extLst>
          </p:cNvPr>
          <p:cNvGraphicFramePr>
            <a:graphicFrameLocks noGrp="1"/>
          </p:cNvGraphicFramePr>
          <p:nvPr/>
        </p:nvGraphicFramePr>
        <p:xfrm>
          <a:off x="5527067" y="4101457"/>
          <a:ext cx="2966664" cy="2600283"/>
        </p:xfrm>
        <a:graphic>
          <a:graphicData uri="http://schemas.openxmlformats.org/drawingml/2006/table">
            <a:tbl>
              <a:tblPr firstRow="1" bandRow="1">
                <a:tableStyleId>{5C22544A-7EE6-4342-B048-85BDC9FD1C3A}</a:tableStyleId>
              </a:tblPr>
              <a:tblGrid>
                <a:gridCol w="1994484">
                  <a:extLst>
                    <a:ext uri="{9D8B030D-6E8A-4147-A177-3AD203B41FA5}">
                      <a16:colId xmlns:a16="http://schemas.microsoft.com/office/drawing/2014/main" val="1577698366"/>
                    </a:ext>
                  </a:extLst>
                </a:gridCol>
                <a:gridCol w="972180">
                  <a:extLst>
                    <a:ext uri="{9D8B030D-6E8A-4147-A177-3AD203B41FA5}">
                      <a16:colId xmlns:a16="http://schemas.microsoft.com/office/drawing/2014/main" val="2912065973"/>
                    </a:ext>
                  </a:extLst>
                </a:gridCol>
              </a:tblGrid>
              <a:tr h="308187">
                <a:tc>
                  <a:txBody>
                    <a:bodyPr/>
                    <a:lstStyle/>
                    <a:p>
                      <a:pPr marR="0" algn="l" rtl="0">
                        <a:lnSpc>
                          <a:spcPts val="1100"/>
                        </a:lnSpc>
                        <a:spcBef>
                          <a:spcPts val="0"/>
                        </a:spcBef>
                        <a:spcAft>
                          <a:spcPts val="0"/>
                        </a:spcAft>
                        <a:buClr>
                          <a:srgbClr val="000000"/>
                        </a:buClr>
                        <a:buFont typeface="Arial"/>
                      </a:pPr>
                      <a:r>
                        <a:rPr lang="en-US" sz="1600" b="1" i="0" u="none" strike="noStrike" cap="none" dirty="0">
                          <a:solidFill>
                            <a:schemeClr val="bg1"/>
                          </a:solidFill>
                          <a:latin typeface="Arial Narrow" panose="020B0604020202020204" pitchFamily="34" charset="0"/>
                          <a:ea typeface="+mn-ea"/>
                          <a:cs typeface="Arial Narrow" panose="020B0604020202020204" pitchFamily="34" charset="0"/>
                          <a:sym typeface="Arial"/>
                        </a:rPr>
                        <a:t>Primary Endpoint</a:t>
                      </a:r>
                      <a:endParaRPr lang="en-US" sz="1600" b="1" i="0" u="none" strike="noStrike" cap="none" baseline="30000" dirty="0">
                        <a:solidFill>
                          <a:schemeClr val="bg1"/>
                        </a:solidFill>
                        <a:latin typeface="Arial Narrow" panose="020B0604020202020204" pitchFamily="34" charset="0"/>
                        <a:ea typeface="+mn-ea"/>
                        <a:cs typeface="Arial Narrow" panose="020B0604020202020204" pitchFamily="34" charset="0"/>
                        <a:sym typeface="Arial"/>
                      </a:endParaRPr>
                    </a:p>
                  </a:txBody>
                  <a:tcPr marL="121920" marR="121920" marT="60960" marB="60960" anchor="ctr">
                    <a:lnB w="28575" cap="flat" cmpd="sng" algn="ctr">
                      <a:solidFill>
                        <a:schemeClr val="tx1"/>
                      </a:solidFill>
                      <a:prstDash val="solid"/>
                      <a:round/>
                      <a:headEnd type="none" w="med" len="med"/>
                      <a:tailEnd type="none" w="med" len="med"/>
                    </a:lnB>
                    <a:solidFill>
                      <a:schemeClr val="accent2"/>
                    </a:solidFill>
                  </a:tcPr>
                </a:tc>
                <a:tc>
                  <a:txBody>
                    <a:bodyPr/>
                    <a:lstStyle/>
                    <a:p>
                      <a:pPr marR="0" algn="ctr" rtl="0">
                        <a:lnSpc>
                          <a:spcPts val="1100"/>
                        </a:lnSpc>
                        <a:spcBef>
                          <a:spcPts val="0"/>
                        </a:spcBef>
                        <a:spcAft>
                          <a:spcPts val="0"/>
                        </a:spcAft>
                        <a:buClr>
                          <a:srgbClr val="000000"/>
                        </a:buClr>
                        <a:buFont typeface="Arial"/>
                      </a:pPr>
                      <a:r>
                        <a:rPr lang="en-US" sz="1600" b="1" i="0" u="none" strike="noStrike" cap="none" dirty="0">
                          <a:solidFill>
                            <a:schemeClr val="bg1"/>
                          </a:solidFill>
                          <a:latin typeface="Arial Narrow" panose="020B0604020202020204" pitchFamily="34" charset="0"/>
                          <a:ea typeface="+mn-ea"/>
                          <a:cs typeface="Arial Narrow" panose="020B0604020202020204" pitchFamily="34" charset="0"/>
                          <a:sym typeface="Arial"/>
                        </a:rPr>
                        <a:t>N=79</a:t>
                      </a:r>
                    </a:p>
                  </a:txBody>
                  <a:tcPr marL="121920" marR="121920" marT="60960" marB="60960" anchor="ctr">
                    <a:lnB w="2857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507050863"/>
                  </a:ext>
                </a:extLst>
              </a:tr>
              <a:tr h="536448">
                <a:tc>
                  <a:txBody>
                    <a:bodyPr/>
                    <a:lstStyle/>
                    <a:p>
                      <a:r>
                        <a:rPr lang="en-US" sz="1600" b="1" i="0" dirty="0">
                          <a:latin typeface="Arial Narrow" panose="020B0604020202020204" pitchFamily="34" charset="0"/>
                          <a:cs typeface="Arial Narrow" panose="020B0604020202020204" pitchFamily="34" charset="0"/>
                        </a:rPr>
                        <a:t>ORR, n (%)</a:t>
                      </a:r>
                    </a:p>
                    <a:p>
                      <a:pPr marL="0" indent="57150"/>
                      <a:r>
                        <a:rPr lang="en-US" sz="1600" b="0" i="0" dirty="0">
                          <a:latin typeface="Arial Narrow" panose="020B0604020202020204" pitchFamily="34" charset="0"/>
                          <a:cs typeface="Arial Narrow" panose="020B0604020202020204" pitchFamily="34" charset="0"/>
                        </a:rPr>
                        <a:t>95% CI</a:t>
                      </a:r>
                    </a:p>
                  </a:txBody>
                  <a:tcPr marL="121920" marR="121920" marT="24384" marB="24384" anchor="ctr">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algn="ctr"/>
                      <a:r>
                        <a:rPr lang="en-US" sz="1600" b="0" i="0" dirty="0">
                          <a:latin typeface="Arial Narrow" panose="020B0604020202020204" pitchFamily="34" charset="0"/>
                          <a:cs typeface="Arial Narrow" panose="020B0604020202020204" pitchFamily="34" charset="0"/>
                        </a:rPr>
                        <a:t>41 (51.9)</a:t>
                      </a:r>
                    </a:p>
                    <a:p>
                      <a:pPr algn="ctr"/>
                      <a:r>
                        <a:rPr lang="en-US" sz="1600" b="0" i="0" dirty="0">
                          <a:latin typeface="Arial Narrow" panose="020B0604020202020204" pitchFamily="34" charset="0"/>
                          <a:cs typeface="Arial Narrow" panose="020B0604020202020204" pitchFamily="34" charset="0"/>
                        </a:rPr>
                        <a:t>40.4-63.3</a:t>
                      </a:r>
                    </a:p>
                  </a:txBody>
                  <a:tcPr marL="121920" marR="121920" marT="24384" marB="24384" anchor="ctr">
                    <a:lnL w="12700" cap="flat" cmpd="sng" algn="ctr">
                      <a:solidFill>
                        <a:schemeClr val="bg1">
                          <a:lumMod val="7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01444085"/>
                  </a:ext>
                </a:extLst>
              </a:tr>
              <a:tr h="292608">
                <a:tc>
                  <a:txBody>
                    <a:bodyPr/>
                    <a:lstStyle/>
                    <a:p>
                      <a:r>
                        <a:rPr lang="en-US" sz="1600" b="1" i="0" dirty="0">
                          <a:latin typeface="Arial Narrow" panose="020B0604020202020204" pitchFamily="34" charset="0"/>
                          <a:cs typeface="Arial Narrow" panose="020B0604020202020204" pitchFamily="34" charset="0"/>
                        </a:rPr>
                        <a:t>Best Response, n (%)</a:t>
                      </a:r>
                    </a:p>
                  </a:txBody>
                  <a:tcPr marL="121920" marR="121920" marT="24384" marB="24384"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lang="en-US" sz="1600" b="0" i="0" dirty="0">
                        <a:latin typeface="Arial Narrow" panose="020B0604020202020204" pitchFamily="34" charset="0"/>
                        <a:cs typeface="Arial Narrow" panose="020B0604020202020204" pitchFamily="34" charset="0"/>
                      </a:endParaRPr>
                    </a:p>
                  </a:txBody>
                  <a:tcPr marL="121920" marR="121920" marT="24384" marB="24384"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70082016"/>
                  </a:ext>
                </a:extLst>
              </a:tr>
              <a:tr h="292608">
                <a:tc>
                  <a:txBody>
                    <a:bodyPr/>
                    <a:lstStyle/>
                    <a:p>
                      <a:pPr marL="0" indent="57150"/>
                      <a:r>
                        <a:rPr lang="en-US" sz="1600" b="0" i="0" dirty="0">
                          <a:latin typeface="Arial Narrow" panose="020B0604020202020204" pitchFamily="34" charset="0"/>
                          <a:cs typeface="Arial Narrow" panose="020B0604020202020204" pitchFamily="34" charset="0"/>
                        </a:rPr>
                        <a:t>CR</a:t>
                      </a:r>
                    </a:p>
                  </a:txBody>
                  <a:tcPr marL="121920" marR="121920" marT="24384" marB="24384"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algn="ctr"/>
                      <a:r>
                        <a:rPr lang="en-US" sz="1600" b="0" i="0" dirty="0">
                          <a:latin typeface="Arial Narrow" panose="020B0604020202020204" pitchFamily="34" charset="0"/>
                          <a:cs typeface="Arial Narrow" panose="020B0604020202020204" pitchFamily="34" charset="0"/>
                        </a:rPr>
                        <a:t>6 (7.6)</a:t>
                      </a:r>
                    </a:p>
                  </a:txBody>
                  <a:tcPr marL="121920" marR="121920" marT="24384" marB="24384"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208920900"/>
                  </a:ext>
                </a:extLst>
              </a:tr>
              <a:tr h="292608">
                <a:tc>
                  <a:txBody>
                    <a:bodyPr/>
                    <a:lstStyle/>
                    <a:p>
                      <a:pPr marL="0" indent="57150"/>
                      <a:r>
                        <a:rPr lang="en-US" sz="1600" b="0" i="0" dirty="0">
                          <a:latin typeface="Arial Narrow" panose="020B0604020202020204" pitchFamily="34" charset="0"/>
                          <a:cs typeface="Arial Narrow" panose="020B0604020202020204" pitchFamily="34" charset="0"/>
                        </a:rPr>
                        <a:t>PR</a:t>
                      </a:r>
                    </a:p>
                  </a:txBody>
                  <a:tcPr marL="121920" marR="121920" marT="24384" marB="24384"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600" b="0" i="0" dirty="0">
                          <a:latin typeface="Arial Narrow" panose="020B0604020202020204" pitchFamily="34" charset="0"/>
                          <a:cs typeface="Arial Narrow" panose="020B0604020202020204" pitchFamily="34" charset="0"/>
                        </a:rPr>
                        <a:t>35 (44.3)</a:t>
                      </a:r>
                    </a:p>
                  </a:txBody>
                  <a:tcPr marL="121920" marR="121920" marT="24384" marB="24384"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20003302"/>
                  </a:ext>
                </a:extLst>
              </a:tr>
              <a:tr h="292608">
                <a:tc>
                  <a:txBody>
                    <a:bodyPr/>
                    <a:lstStyle/>
                    <a:p>
                      <a:pPr marL="0" indent="57150"/>
                      <a:r>
                        <a:rPr lang="en-US" sz="1600" b="0" i="0" dirty="0">
                          <a:latin typeface="Arial Narrow" panose="020B0604020202020204" pitchFamily="34" charset="0"/>
                          <a:cs typeface="Arial Narrow" panose="020B0604020202020204" pitchFamily="34" charset="0"/>
                        </a:rPr>
                        <a:t>SD</a:t>
                      </a:r>
                    </a:p>
                  </a:txBody>
                  <a:tcPr marL="121920" marR="121920" marT="24384" marB="24384"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algn="ctr"/>
                      <a:r>
                        <a:rPr lang="en-US" sz="1600" b="0" i="0" dirty="0">
                          <a:latin typeface="Arial Narrow" panose="020B0604020202020204" pitchFamily="34" charset="0"/>
                          <a:cs typeface="Arial Narrow" panose="020B0604020202020204" pitchFamily="34" charset="0"/>
                        </a:rPr>
                        <a:t>29 (36.7)</a:t>
                      </a:r>
                    </a:p>
                  </a:txBody>
                  <a:tcPr marL="121920" marR="121920" marT="24384" marB="24384"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34765663"/>
                  </a:ext>
                </a:extLst>
              </a:tr>
              <a:tr h="292608">
                <a:tc>
                  <a:txBody>
                    <a:bodyPr/>
                    <a:lstStyle/>
                    <a:p>
                      <a:pPr marL="0" indent="57150"/>
                      <a:r>
                        <a:rPr lang="en-US" sz="1600" b="0" i="0" dirty="0">
                          <a:latin typeface="Arial Narrow" panose="020B0604020202020204" pitchFamily="34" charset="0"/>
                          <a:cs typeface="Arial Narrow" panose="020B0604020202020204" pitchFamily="34" charset="0"/>
                        </a:rPr>
                        <a:t>PD</a:t>
                      </a:r>
                    </a:p>
                  </a:txBody>
                  <a:tcPr marL="121920" marR="121920" marT="24384" marB="24384"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sz="1600" b="0" i="0" dirty="0">
                          <a:latin typeface="Arial Narrow" panose="020B0604020202020204" pitchFamily="34" charset="0"/>
                          <a:cs typeface="Arial Narrow" panose="020B0604020202020204" pitchFamily="34" charset="0"/>
                        </a:rPr>
                        <a:t>7 (8.9)</a:t>
                      </a:r>
                    </a:p>
                  </a:txBody>
                  <a:tcPr marL="121920" marR="121920" marT="24384" marB="24384"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45758422"/>
                  </a:ext>
                </a:extLst>
              </a:tr>
              <a:tr h="292608">
                <a:tc>
                  <a:txBody>
                    <a:bodyPr/>
                    <a:lstStyle/>
                    <a:p>
                      <a:pPr marL="0" indent="57150"/>
                      <a:r>
                        <a:rPr lang="en-US" sz="1600" b="0" i="0" dirty="0">
                          <a:latin typeface="Arial Narrow" panose="020B0604020202020204" pitchFamily="34" charset="0"/>
                          <a:cs typeface="Arial Narrow" panose="020B0604020202020204" pitchFamily="34" charset="0"/>
                        </a:rPr>
                        <a:t>Not evaluable</a:t>
                      </a:r>
                    </a:p>
                  </a:txBody>
                  <a:tcPr marL="121920" marR="121920" marT="24384" marB="24384"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algn="ctr"/>
                      <a:r>
                        <a:rPr lang="en-US" sz="1600" b="0" i="0" dirty="0">
                          <a:latin typeface="Arial Narrow" panose="020B0604020202020204" pitchFamily="34" charset="0"/>
                          <a:cs typeface="Arial Narrow" panose="020B0604020202020204" pitchFamily="34" charset="0"/>
                        </a:rPr>
                        <a:t>2 (2.5)</a:t>
                      </a:r>
                    </a:p>
                  </a:txBody>
                  <a:tcPr marL="121920" marR="121920" marT="24384" marB="24384"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747132032"/>
                  </a:ext>
                </a:extLst>
              </a:tr>
            </a:tbl>
          </a:graphicData>
        </a:graphic>
      </p:graphicFrame>
      <p:grpSp>
        <p:nvGrpSpPr>
          <p:cNvPr id="5" name="Group 4">
            <a:extLst>
              <a:ext uri="{FF2B5EF4-FFF2-40B4-BE49-F238E27FC236}">
                <a16:creationId xmlns:a16="http://schemas.microsoft.com/office/drawing/2014/main" id="{65114DE4-AE8E-E11B-2508-FD7800A39FB8}"/>
              </a:ext>
            </a:extLst>
          </p:cNvPr>
          <p:cNvGrpSpPr/>
          <p:nvPr/>
        </p:nvGrpSpPr>
        <p:grpSpPr>
          <a:xfrm>
            <a:off x="5520634" y="894673"/>
            <a:ext cx="6037290" cy="2850654"/>
            <a:chOff x="169170" y="1343593"/>
            <a:chExt cx="5375883" cy="2799163"/>
          </a:xfrm>
        </p:grpSpPr>
        <p:cxnSp>
          <p:nvCxnSpPr>
            <p:cNvPr id="6" name="Straight Connector 5">
              <a:extLst>
                <a:ext uri="{FF2B5EF4-FFF2-40B4-BE49-F238E27FC236}">
                  <a16:creationId xmlns:a16="http://schemas.microsoft.com/office/drawing/2014/main" id="{F0E544CD-B1DA-C6DE-4D00-A054AC3B72A7}"/>
                </a:ext>
              </a:extLst>
            </p:cNvPr>
            <p:cNvCxnSpPr/>
            <p:nvPr/>
          </p:nvCxnSpPr>
          <p:spPr>
            <a:xfrm>
              <a:off x="630013" y="1443599"/>
              <a:ext cx="0" cy="2643129"/>
            </a:xfrm>
            <a:prstGeom prst="line">
              <a:avLst/>
            </a:prstGeom>
            <a:noFill/>
            <a:ln w="12700" cap="flat" cmpd="sng" algn="ctr">
              <a:solidFill>
                <a:sysClr val="windowText" lastClr="000000"/>
              </a:solidFill>
              <a:prstDash val="solid"/>
              <a:miter lim="800000"/>
            </a:ln>
            <a:effectLst/>
          </p:spPr>
        </p:cxnSp>
        <p:cxnSp>
          <p:nvCxnSpPr>
            <p:cNvPr id="7" name="Straight Connector 6">
              <a:extLst>
                <a:ext uri="{FF2B5EF4-FFF2-40B4-BE49-F238E27FC236}">
                  <a16:creationId xmlns:a16="http://schemas.microsoft.com/office/drawing/2014/main" id="{9CE1CF53-8719-722A-A8D4-EBA74A6DB7BB}"/>
                </a:ext>
              </a:extLst>
            </p:cNvPr>
            <p:cNvCxnSpPr/>
            <p:nvPr/>
          </p:nvCxnSpPr>
          <p:spPr>
            <a:xfrm>
              <a:off x="622837" y="2494326"/>
              <a:ext cx="4749903" cy="0"/>
            </a:xfrm>
            <a:prstGeom prst="line">
              <a:avLst/>
            </a:prstGeom>
            <a:noFill/>
            <a:ln w="12700" cap="flat" cmpd="sng" algn="ctr">
              <a:solidFill>
                <a:sysClr val="windowText" lastClr="000000"/>
              </a:solidFill>
              <a:prstDash val="sysDash"/>
              <a:miter lim="800000"/>
            </a:ln>
            <a:effectLst/>
          </p:spPr>
        </p:cxnSp>
        <p:sp>
          <p:nvSpPr>
            <p:cNvPr id="8" name="TextBox 7">
              <a:extLst>
                <a:ext uri="{FF2B5EF4-FFF2-40B4-BE49-F238E27FC236}">
                  <a16:creationId xmlns:a16="http://schemas.microsoft.com/office/drawing/2014/main" id="{B334476B-4EDB-887E-A77A-C87A3927555A}"/>
                </a:ext>
              </a:extLst>
            </p:cNvPr>
            <p:cNvSpPr txBox="1"/>
            <p:nvPr/>
          </p:nvSpPr>
          <p:spPr>
            <a:xfrm>
              <a:off x="259280" y="1343593"/>
              <a:ext cx="405846"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100</a:t>
              </a:r>
            </a:p>
          </p:txBody>
        </p:sp>
        <p:sp>
          <p:nvSpPr>
            <p:cNvPr id="9" name="TextBox 8">
              <a:extLst>
                <a:ext uri="{FF2B5EF4-FFF2-40B4-BE49-F238E27FC236}">
                  <a16:creationId xmlns:a16="http://schemas.microsoft.com/office/drawing/2014/main" id="{1612E1AE-F6BF-F0EA-FEF8-606D6704AB6F}"/>
                </a:ext>
              </a:extLst>
            </p:cNvPr>
            <p:cNvSpPr txBox="1"/>
            <p:nvPr/>
          </p:nvSpPr>
          <p:spPr>
            <a:xfrm>
              <a:off x="304701" y="1608108"/>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80</a:t>
              </a:r>
            </a:p>
          </p:txBody>
        </p:sp>
        <p:sp>
          <p:nvSpPr>
            <p:cNvPr id="10" name="TextBox 9">
              <a:extLst>
                <a:ext uri="{FF2B5EF4-FFF2-40B4-BE49-F238E27FC236}">
                  <a16:creationId xmlns:a16="http://schemas.microsoft.com/office/drawing/2014/main" id="{59B9A831-FD77-2C2F-A526-AA0CBCF0D22E}"/>
                </a:ext>
              </a:extLst>
            </p:cNvPr>
            <p:cNvSpPr txBox="1"/>
            <p:nvPr/>
          </p:nvSpPr>
          <p:spPr>
            <a:xfrm>
              <a:off x="303998" y="1865642"/>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60</a:t>
              </a:r>
            </a:p>
          </p:txBody>
        </p:sp>
        <p:sp>
          <p:nvSpPr>
            <p:cNvPr id="11" name="TextBox 10">
              <a:extLst>
                <a:ext uri="{FF2B5EF4-FFF2-40B4-BE49-F238E27FC236}">
                  <a16:creationId xmlns:a16="http://schemas.microsoft.com/office/drawing/2014/main" id="{96336FEA-9C6C-023F-D129-34B9F83F1584}"/>
                </a:ext>
              </a:extLst>
            </p:cNvPr>
            <p:cNvSpPr txBox="1"/>
            <p:nvPr/>
          </p:nvSpPr>
          <p:spPr>
            <a:xfrm>
              <a:off x="303295" y="2130157"/>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40</a:t>
              </a:r>
            </a:p>
          </p:txBody>
        </p:sp>
        <p:sp>
          <p:nvSpPr>
            <p:cNvPr id="12" name="TextBox 11">
              <a:extLst>
                <a:ext uri="{FF2B5EF4-FFF2-40B4-BE49-F238E27FC236}">
                  <a16:creationId xmlns:a16="http://schemas.microsoft.com/office/drawing/2014/main" id="{0D731993-A22D-C2A8-39F1-4F5BEE5288F5}"/>
                </a:ext>
              </a:extLst>
            </p:cNvPr>
            <p:cNvSpPr txBox="1"/>
            <p:nvPr/>
          </p:nvSpPr>
          <p:spPr>
            <a:xfrm>
              <a:off x="302592" y="2391181"/>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20</a:t>
              </a:r>
            </a:p>
          </p:txBody>
        </p:sp>
        <p:sp>
          <p:nvSpPr>
            <p:cNvPr id="13" name="TextBox 12">
              <a:extLst>
                <a:ext uri="{FF2B5EF4-FFF2-40B4-BE49-F238E27FC236}">
                  <a16:creationId xmlns:a16="http://schemas.microsoft.com/office/drawing/2014/main" id="{529FB441-EFF4-F0D4-AD92-CB4F878BB39B}"/>
                </a:ext>
              </a:extLst>
            </p:cNvPr>
            <p:cNvSpPr txBox="1"/>
            <p:nvPr/>
          </p:nvSpPr>
          <p:spPr>
            <a:xfrm>
              <a:off x="301888" y="2652206"/>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0</a:t>
              </a:r>
            </a:p>
          </p:txBody>
        </p:sp>
        <p:sp>
          <p:nvSpPr>
            <p:cNvPr id="14" name="TextBox 13">
              <a:extLst>
                <a:ext uri="{FF2B5EF4-FFF2-40B4-BE49-F238E27FC236}">
                  <a16:creationId xmlns:a16="http://schemas.microsoft.com/office/drawing/2014/main" id="{BC1FF21C-1C6D-E068-B3AF-976523723489}"/>
                </a:ext>
              </a:extLst>
            </p:cNvPr>
            <p:cNvSpPr txBox="1"/>
            <p:nvPr/>
          </p:nvSpPr>
          <p:spPr>
            <a:xfrm>
              <a:off x="301184" y="2913230"/>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-20</a:t>
              </a:r>
            </a:p>
          </p:txBody>
        </p:sp>
        <p:sp>
          <p:nvSpPr>
            <p:cNvPr id="15" name="TextBox 14">
              <a:extLst>
                <a:ext uri="{FF2B5EF4-FFF2-40B4-BE49-F238E27FC236}">
                  <a16:creationId xmlns:a16="http://schemas.microsoft.com/office/drawing/2014/main" id="{9B43C2CC-6A41-640E-1ED3-4B1F4B66DD01}"/>
                </a:ext>
              </a:extLst>
            </p:cNvPr>
            <p:cNvSpPr txBox="1"/>
            <p:nvPr/>
          </p:nvSpPr>
          <p:spPr>
            <a:xfrm>
              <a:off x="300481" y="3170765"/>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-40</a:t>
              </a:r>
            </a:p>
          </p:txBody>
        </p:sp>
        <p:sp>
          <p:nvSpPr>
            <p:cNvPr id="16" name="TextBox 15">
              <a:extLst>
                <a:ext uri="{FF2B5EF4-FFF2-40B4-BE49-F238E27FC236}">
                  <a16:creationId xmlns:a16="http://schemas.microsoft.com/office/drawing/2014/main" id="{1C968E37-4F62-5529-8EF3-1C0730A0F983}"/>
                </a:ext>
              </a:extLst>
            </p:cNvPr>
            <p:cNvSpPr txBox="1"/>
            <p:nvPr/>
          </p:nvSpPr>
          <p:spPr>
            <a:xfrm>
              <a:off x="299777" y="3431789"/>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-60</a:t>
              </a:r>
            </a:p>
          </p:txBody>
        </p:sp>
        <p:sp>
          <p:nvSpPr>
            <p:cNvPr id="17" name="TextBox 16">
              <a:extLst>
                <a:ext uri="{FF2B5EF4-FFF2-40B4-BE49-F238E27FC236}">
                  <a16:creationId xmlns:a16="http://schemas.microsoft.com/office/drawing/2014/main" id="{CB43C331-55EE-6B64-71BD-681429DD4716}"/>
                </a:ext>
              </a:extLst>
            </p:cNvPr>
            <p:cNvSpPr txBox="1"/>
            <p:nvPr/>
          </p:nvSpPr>
          <p:spPr>
            <a:xfrm>
              <a:off x="299074" y="3692814"/>
              <a:ext cx="359723"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-80</a:t>
              </a:r>
            </a:p>
          </p:txBody>
        </p:sp>
        <p:sp>
          <p:nvSpPr>
            <p:cNvPr id="18" name="TextBox 17">
              <a:extLst>
                <a:ext uri="{FF2B5EF4-FFF2-40B4-BE49-F238E27FC236}">
                  <a16:creationId xmlns:a16="http://schemas.microsoft.com/office/drawing/2014/main" id="{4495A7C1-84A6-8D09-62B5-EEB4908FB03A}"/>
                </a:ext>
              </a:extLst>
            </p:cNvPr>
            <p:cNvSpPr txBox="1"/>
            <p:nvPr/>
          </p:nvSpPr>
          <p:spPr>
            <a:xfrm>
              <a:off x="193137" y="3950347"/>
              <a:ext cx="464956" cy="192409"/>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100</a:t>
              </a:r>
            </a:p>
          </p:txBody>
        </p:sp>
        <p:sp>
          <p:nvSpPr>
            <p:cNvPr id="19" name="TextBox 18">
              <a:extLst>
                <a:ext uri="{FF2B5EF4-FFF2-40B4-BE49-F238E27FC236}">
                  <a16:creationId xmlns:a16="http://schemas.microsoft.com/office/drawing/2014/main" id="{79649367-1EC2-CFA2-FE1E-BDEFB83FE10A}"/>
                </a:ext>
              </a:extLst>
            </p:cNvPr>
            <p:cNvSpPr txBox="1"/>
            <p:nvPr/>
          </p:nvSpPr>
          <p:spPr>
            <a:xfrm rot="16200000">
              <a:off x="-1029686" y="2595606"/>
              <a:ext cx="2644365" cy="24665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Percentage change from baseline</a:t>
              </a:r>
            </a:p>
          </p:txBody>
        </p:sp>
        <p:cxnSp>
          <p:nvCxnSpPr>
            <p:cNvPr id="20" name="Straight Connector 19">
              <a:extLst>
                <a:ext uri="{FF2B5EF4-FFF2-40B4-BE49-F238E27FC236}">
                  <a16:creationId xmlns:a16="http://schemas.microsoft.com/office/drawing/2014/main" id="{35939971-D1F7-79FA-C4C5-F4DBC1ED842E}"/>
                </a:ext>
              </a:extLst>
            </p:cNvPr>
            <p:cNvCxnSpPr>
              <a:cxnSpLocks/>
              <a:stCxn id="8" idx="3"/>
              <a:endCxn id="8" idx="3"/>
            </p:cNvCxnSpPr>
            <p:nvPr/>
          </p:nvCxnSpPr>
          <p:spPr>
            <a:xfrm>
              <a:off x="665126" y="1439798"/>
              <a:ext cx="0" cy="0"/>
            </a:xfrm>
            <a:prstGeom prst="line">
              <a:avLst/>
            </a:prstGeom>
            <a:noFill/>
            <a:ln w="19050" cap="flat" cmpd="sng" algn="ctr">
              <a:solidFill>
                <a:srgbClr val="156082"/>
              </a:solidFill>
              <a:prstDash val="solid"/>
              <a:miter lim="800000"/>
            </a:ln>
            <a:effectLst/>
          </p:spPr>
        </p:cxnSp>
        <p:cxnSp>
          <p:nvCxnSpPr>
            <p:cNvPr id="21" name="Straight Connector 20">
              <a:extLst>
                <a:ext uri="{FF2B5EF4-FFF2-40B4-BE49-F238E27FC236}">
                  <a16:creationId xmlns:a16="http://schemas.microsoft.com/office/drawing/2014/main" id="{CD571035-7DF5-9C70-FD9F-7C10ADF0DC94}"/>
                </a:ext>
              </a:extLst>
            </p:cNvPr>
            <p:cNvCxnSpPr>
              <a:cxnSpLocks/>
              <a:stCxn id="8" idx="3"/>
              <a:endCxn id="8" idx="3"/>
            </p:cNvCxnSpPr>
            <p:nvPr/>
          </p:nvCxnSpPr>
          <p:spPr>
            <a:xfrm>
              <a:off x="665126" y="1439798"/>
              <a:ext cx="0" cy="0"/>
            </a:xfrm>
            <a:prstGeom prst="line">
              <a:avLst/>
            </a:prstGeom>
            <a:noFill/>
            <a:ln w="19050" cap="flat" cmpd="sng" algn="ctr">
              <a:solidFill>
                <a:srgbClr val="156082"/>
              </a:solidFill>
              <a:prstDash val="solid"/>
              <a:miter lim="800000"/>
            </a:ln>
            <a:effectLst/>
          </p:spPr>
        </p:cxnSp>
        <p:cxnSp>
          <p:nvCxnSpPr>
            <p:cNvPr id="22" name="Straight Connector 21">
              <a:extLst>
                <a:ext uri="{FF2B5EF4-FFF2-40B4-BE49-F238E27FC236}">
                  <a16:creationId xmlns:a16="http://schemas.microsoft.com/office/drawing/2014/main" id="{97F74D44-5B7F-7EDE-55D7-D557BACE1FF7}"/>
                </a:ext>
              </a:extLst>
            </p:cNvPr>
            <p:cNvCxnSpPr>
              <a:cxnSpLocks/>
              <a:stCxn id="8" idx="3"/>
              <a:endCxn id="8" idx="3"/>
            </p:cNvCxnSpPr>
            <p:nvPr/>
          </p:nvCxnSpPr>
          <p:spPr>
            <a:xfrm>
              <a:off x="665126" y="1439798"/>
              <a:ext cx="0" cy="0"/>
            </a:xfrm>
            <a:prstGeom prst="line">
              <a:avLst/>
            </a:prstGeom>
            <a:noFill/>
            <a:ln w="19050" cap="flat" cmpd="sng" algn="ctr">
              <a:solidFill>
                <a:sysClr val="windowText" lastClr="000000"/>
              </a:solidFill>
              <a:prstDash val="solid"/>
              <a:miter lim="800000"/>
            </a:ln>
            <a:effectLst/>
          </p:spPr>
        </p:cxnSp>
        <p:grpSp>
          <p:nvGrpSpPr>
            <p:cNvPr id="23" name="Group 22">
              <a:extLst>
                <a:ext uri="{FF2B5EF4-FFF2-40B4-BE49-F238E27FC236}">
                  <a16:creationId xmlns:a16="http://schemas.microsoft.com/office/drawing/2014/main" id="{9AB5C490-5258-1188-2DFA-4413BECD6A12}"/>
                </a:ext>
              </a:extLst>
            </p:cNvPr>
            <p:cNvGrpSpPr/>
            <p:nvPr/>
          </p:nvGrpSpPr>
          <p:grpSpPr>
            <a:xfrm>
              <a:off x="593463" y="1446584"/>
              <a:ext cx="37440" cy="2605018"/>
              <a:chOff x="3203118" y="1198102"/>
              <a:chExt cx="68951" cy="3181047"/>
            </a:xfrm>
          </p:grpSpPr>
          <p:cxnSp>
            <p:nvCxnSpPr>
              <p:cNvPr id="101" name="Straight Connector 100">
                <a:extLst>
                  <a:ext uri="{FF2B5EF4-FFF2-40B4-BE49-F238E27FC236}">
                    <a16:creationId xmlns:a16="http://schemas.microsoft.com/office/drawing/2014/main" id="{0A284546-7B29-8A57-2101-F4F23C1DF8F1}"/>
                  </a:ext>
                </a:extLst>
              </p:cNvPr>
              <p:cNvCxnSpPr>
                <a:cxnSpLocks/>
              </p:cNvCxnSpPr>
              <p:nvPr/>
            </p:nvCxnSpPr>
            <p:spPr>
              <a:xfrm>
                <a:off x="3207100" y="1198102"/>
                <a:ext cx="64969" cy="0"/>
              </a:xfrm>
              <a:prstGeom prst="line">
                <a:avLst/>
              </a:prstGeom>
              <a:noFill/>
              <a:ln w="12700"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BEE35BB7-C239-DAE7-22AD-982AA4FEEF4C}"/>
                  </a:ext>
                </a:extLst>
              </p:cNvPr>
              <p:cNvCxnSpPr>
                <a:cxnSpLocks/>
              </p:cNvCxnSpPr>
              <p:nvPr/>
            </p:nvCxnSpPr>
            <p:spPr>
              <a:xfrm>
                <a:off x="3205009" y="1516845"/>
                <a:ext cx="64969" cy="0"/>
              </a:xfrm>
              <a:prstGeom prst="line">
                <a:avLst/>
              </a:prstGeom>
              <a:noFill/>
              <a:ln w="12700"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DEF8EA51-7E38-3D8A-C0FA-0E21EC3524ED}"/>
                  </a:ext>
                </a:extLst>
              </p:cNvPr>
              <p:cNvCxnSpPr>
                <a:cxnSpLocks/>
              </p:cNvCxnSpPr>
              <p:nvPr/>
            </p:nvCxnSpPr>
            <p:spPr>
              <a:xfrm>
                <a:off x="3205009" y="1835588"/>
                <a:ext cx="64969" cy="0"/>
              </a:xfrm>
              <a:prstGeom prst="line">
                <a:avLst/>
              </a:prstGeom>
              <a:noFill/>
              <a:ln w="12700"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250EF9FA-2102-B772-D80C-1A3693AEE381}"/>
                  </a:ext>
                </a:extLst>
              </p:cNvPr>
              <p:cNvCxnSpPr>
                <a:cxnSpLocks/>
              </p:cNvCxnSpPr>
              <p:nvPr/>
            </p:nvCxnSpPr>
            <p:spPr>
              <a:xfrm>
                <a:off x="3205008" y="2155458"/>
                <a:ext cx="64969" cy="0"/>
              </a:xfrm>
              <a:prstGeom prst="line">
                <a:avLst/>
              </a:prstGeom>
              <a:noFill/>
              <a:ln w="12700"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2F1FC89C-FE70-17CB-D18D-05C21F96DE4E}"/>
                  </a:ext>
                </a:extLst>
              </p:cNvPr>
              <p:cNvCxnSpPr>
                <a:cxnSpLocks/>
              </p:cNvCxnSpPr>
              <p:nvPr/>
            </p:nvCxnSpPr>
            <p:spPr>
              <a:xfrm>
                <a:off x="3205008" y="2477376"/>
                <a:ext cx="64969" cy="0"/>
              </a:xfrm>
              <a:prstGeom prst="line">
                <a:avLst/>
              </a:prstGeom>
              <a:noFill/>
              <a:ln w="12700"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F04F44B3-2AEE-7755-4CA2-9BED19186A75}"/>
                  </a:ext>
                </a:extLst>
              </p:cNvPr>
              <p:cNvCxnSpPr>
                <a:cxnSpLocks/>
              </p:cNvCxnSpPr>
              <p:nvPr/>
            </p:nvCxnSpPr>
            <p:spPr>
              <a:xfrm>
                <a:off x="3203121" y="2795984"/>
                <a:ext cx="64969" cy="0"/>
              </a:xfrm>
              <a:prstGeom prst="line">
                <a:avLst/>
              </a:prstGeom>
              <a:noFill/>
              <a:ln w="12700" cap="flat" cmpd="sng" algn="ctr">
                <a:solidFill>
                  <a:sysClr val="windowText" lastClr="000000"/>
                </a:solidFill>
                <a:prstDash val="solid"/>
                <a:miter lim="800000"/>
              </a:ln>
              <a:effectLst/>
            </p:spPr>
          </p:cxnSp>
          <p:cxnSp>
            <p:nvCxnSpPr>
              <p:cNvPr id="107" name="Straight Connector 106">
                <a:extLst>
                  <a:ext uri="{FF2B5EF4-FFF2-40B4-BE49-F238E27FC236}">
                    <a16:creationId xmlns:a16="http://schemas.microsoft.com/office/drawing/2014/main" id="{72645832-66A2-BCBB-DB23-3C8692EF5C3D}"/>
                  </a:ext>
                </a:extLst>
              </p:cNvPr>
              <p:cNvCxnSpPr>
                <a:cxnSpLocks/>
              </p:cNvCxnSpPr>
              <p:nvPr/>
            </p:nvCxnSpPr>
            <p:spPr>
              <a:xfrm>
                <a:off x="3203121" y="3110560"/>
                <a:ext cx="64969" cy="0"/>
              </a:xfrm>
              <a:prstGeom prst="line">
                <a:avLst/>
              </a:prstGeom>
              <a:noFill/>
              <a:ln w="12700" cap="flat" cmpd="sng" algn="ctr">
                <a:solidFill>
                  <a:sysClr val="windowText" lastClr="000000"/>
                </a:solidFill>
                <a:prstDash val="solid"/>
                <a:miter lim="800000"/>
              </a:ln>
              <a:effectLst/>
            </p:spPr>
          </p:cxnSp>
          <p:cxnSp>
            <p:nvCxnSpPr>
              <p:cNvPr id="108" name="Straight Connector 107">
                <a:extLst>
                  <a:ext uri="{FF2B5EF4-FFF2-40B4-BE49-F238E27FC236}">
                    <a16:creationId xmlns:a16="http://schemas.microsoft.com/office/drawing/2014/main" id="{7F896C56-B492-E095-F2A9-DF50C2B2B7F0}"/>
                  </a:ext>
                </a:extLst>
              </p:cNvPr>
              <p:cNvCxnSpPr>
                <a:cxnSpLocks/>
              </p:cNvCxnSpPr>
              <p:nvPr/>
            </p:nvCxnSpPr>
            <p:spPr>
              <a:xfrm>
                <a:off x="3203121" y="3427809"/>
                <a:ext cx="64969" cy="0"/>
              </a:xfrm>
              <a:prstGeom prst="line">
                <a:avLst/>
              </a:prstGeom>
              <a:noFill/>
              <a:ln w="12700"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id="{7779B94D-B022-8E7B-DBD3-DE33E20DC976}"/>
                  </a:ext>
                </a:extLst>
              </p:cNvPr>
              <p:cNvCxnSpPr>
                <a:cxnSpLocks/>
              </p:cNvCxnSpPr>
              <p:nvPr/>
            </p:nvCxnSpPr>
            <p:spPr>
              <a:xfrm>
                <a:off x="3203120" y="3746855"/>
                <a:ext cx="64969" cy="0"/>
              </a:xfrm>
              <a:prstGeom prst="line">
                <a:avLst/>
              </a:prstGeom>
              <a:noFill/>
              <a:ln w="12700"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A200ADE8-1A1B-B39F-4AFE-0B34E4000428}"/>
                  </a:ext>
                </a:extLst>
              </p:cNvPr>
              <p:cNvCxnSpPr>
                <a:cxnSpLocks/>
              </p:cNvCxnSpPr>
              <p:nvPr/>
            </p:nvCxnSpPr>
            <p:spPr>
              <a:xfrm>
                <a:off x="3203119" y="4063969"/>
                <a:ext cx="64969" cy="0"/>
              </a:xfrm>
              <a:prstGeom prst="line">
                <a:avLst/>
              </a:prstGeom>
              <a:noFill/>
              <a:ln w="12700"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id="{63EE85F1-9794-8CF2-A779-2F3F0729531A}"/>
                  </a:ext>
                </a:extLst>
              </p:cNvPr>
              <p:cNvCxnSpPr>
                <a:cxnSpLocks/>
              </p:cNvCxnSpPr>
              <p:nvPr/>
            </p:nvCxnSpPr>
            <p:spPr>
              <a:xfrm>
                <a:off x="3203118" y="4379149"/>
                <a:ext cx="64969" cy="0"/>
              </a:xfrm>
              <a:prstGeom prst="line">
                <a:avLst/>
              </a:prstGeom>
              <a:noFill/>
              <a:ln w="12700" cap="flat" cmpd="sng" algn="ctr">
                <a:solidFill>
                  <a:sysClr val="windowText" lastClr="000000"/>
                </a:solidFill>
                <a:prstDash val="solid"/>
                <a:miter lim="800000"/>
              </a:ln>
              <a:effectLst/>
            </p:spPr>
          </p:cxnSp>
        </p:grpSp>
        <p:sp>
          <p:nvSpPr>
            <p:cNvPr id="24" name="Rectangle 23">
              <a:extLst>
                <a:ext uri="{FF2B5EF4-FFF2-40B4-BE49-F238E27FC236}">
                  <a16:creationId xmlns:a16="http://schemas.microsoft.com/office/drawing/2014/main" id="{F0672969-CA90-3868-4957-A99F9D7CF2AC}"/>
                </a:ext>
              </a:extLst>
            </p:cNvPr>
            <p:cNvSpPr/>
            <p:nvPr/>
          </p:nvSpPr>
          <p:spPr>
            <a:xfrm>
              <a:off x="681378" y="2149405"/>
              <a:ext cx="53122" cy="60721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25" name="Rectangle 24">
              <a:extLst>
                <a:ext uri="{FF2B5EF4-FFF2-40B4-BE49-F238E27FC236}">
                  <a16:creationId xmlns:a16="http://schemas.microsoft.com/office/drawing/2014/main" id="{796D4550-FFFA-3A58-7322-9EEEA11E7444}"/>
                </a:ext>
              </a:extLst>
            </p:cNvPr>
            <p:cNvSpPr/>
            <p:nvPr/>
          </p:nvSpPr>
          <p:spPr>
            <a:xfrm>
              <a:off x="745893" y="2325315"/>
              <a:ext cx="49013" cy="43130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26" name="Rectangle 25">
              <a:extLst>
                <a:ext uri="{FF2B5EF4-FFF2-40B4-BE49-F238E27FC236}">
                  <a16:creationId xmlns:a16="http://schemas.microsoft.com/office/drawing/2014/main" id="{894DF403-D66F-98E9-2DF8-E38DEC94E7E9}"/>
                </a:ext>
              </a:extLst>
            </p:cNvPr>
            <p:cNvSpPr/>
            <p:nvPr/>
          </p:nvSpPr>
          <p:spPr>
            <a:xfrm>
              <a:off x="804490" y="2581573"/>
              <a:ext cx="50852" cy="175897"/>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27" name="Rectangle 26">
              <a:extLst>
                <a:ext uri="{FF2B5EF4-FFF2-40B4-BE49-F238E27FC236}">
                  <a16:creationId xmlns:a16="http://schemas.microsoft.com/office/drawing/2014/main" id="{2C6E4830-98DC-C690-0783-31E2C550D8C2}"/>
                </a:ext>
              </a:extLst>
            </p:cNvPr>
            <p:cNvSpPr/>
            <p:nvPr/>
          </p:nvSpPr>
          <p:spPr>
            <a:xfrm>
              <a:off x="864925" y="2589191"/>
              <a:ext cx="49622" cy="16828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28" name="Rectangle 27">
              <a:extLst>
                <a:ext uri="{FF2B5EF4-FFF2-40B4-BE49-F238E27FC236}">
                  <a16:creationId xmlns:a16="http://schemas.microsoft.com/office/drawing/2014/main" id="{CC58E635-31E0-9C99-33E6-8BC1979CB791}"/>
                </a:ext>
              </a:extLst>
            </p:cNvPr>
            <p:cNvSpPr/>
            <p:nvPr/>
          </p:nvSpPr>
          <p:spPr>
            <a:xfrm>
              <a:off x="925359" y="2596709"/>
              <a:ext cx="50237" cy="15412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29" name="Rectangle 28">
              <a:extLst>
                <a:ext uri="{FF2B5EF4-FFF2-40B4-BE49-F238E27FC236}">
                  <a16:creationId xmlns:a16="http://schemas.microsoft.com/office/drawing/2014/main" id="{BD11D043-ABCB-FD5D-683A-0C92772A269E}"/>
                </a:ext>
              </a:extLst>
            </p:cNvPr>
            <p:cNvSpPr/>
            <p:nvPr/>
          </p:nvSpPr>
          <p:spPr>
            <a:xfrm>
              <a:off x="990056" y="2633606"/>
              <a:ext cx="50237" cy="123865"/>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0" name="Rectangle 29">
              <a:extLst>
                <a:ext uri="{FF2B5EF4-FFF2-40B4-BE49-F238E27FC236}">
                  <a16:creationId xmlns:a16="http://schemas.microsoft.com/office/drawing/2014/main" id="{4B9DC5A6-BF1F-595A-EF25-4DE126EFFF9E}"/>
                </a:ext>
              </a:extLst>
            </p:cNvPr>
            <p:cNvSpPr/>
            <p:nvPr/>
          </p:nvSpPr>
          <p:spPr>
            <a:xfrm>
              <a:off x="1051107" y="2664905"/>
              <a:ext cx="52417" cy="92566"/>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1" name="Rectangle 30">
              <a:extLst>
                <a:ext uri="{FF2B5EF4-FFF2-40B4-BE49-F238E27FC236}">
                  <a16:creationId xmlns:a16="http://schemas.microsoft.com/office/drawing/2014/main" id="{544B1FFB-7B0C-6F7E-CA27-69944DCDFA3B}"/>
                </a:ext>
              </a:extLst>
            </p:cNvPr>
            <p:cNvSpPr/>
            <p:nvPr/>
          </p:nvSpPr>
          <p:spPr>
            <a:xfrm>
              <a:off x="1111778" y="2707114"/>
              <a:ext cx="52417" cy="43715"/>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2" name="Rectangle 31">
              <a:extLst>
                <a:ext uri="{FF2B5EF4-FFF2-40B4-BE49-F238E27FC236}">
                  <a16:creationId xmlns:a16="http://schemas.microsoft.com/office/drawing/2014/main" id="{DBDC7420-0ABD-CB69-6095-0B29E501FBA7}"/>
                </a:ext>
              </a:extLst>
            </p:cNvPr>
            <p:cNvSpPr/>
            <p:nvPr/>
          </p:nvSpPr>
          <p:spPr>
            <a:xfrm>
              <a:off x="1175008" y="2721821"/>
              <a:ext cx="52417" cy="3744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3" name="Rectangle 32">
              <a:extLst>
                <a:ext uri="{FF2B5EF4-FFF2-40B4-BE49-F238E27FC236}">
                  <a16:creationId xmlns:a16="http://schemas.microsoft.com/office/drawing/2014/main" id="{C47BE550-A6ED-6D9C-BC55-93691C09E05D}"/>
                </a:ext>
              </a:extLst>
            </p:cNvPr>
            <p:cNvSpPr/>
            <p:nvPr/>
          </p:nvSpPr>
          <p:spPr>
            <a:xfrm>
              <a:off x="1355053" y="2750829"/>
              <a:ext cx="46551" cy="5174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4" name="Rectangle 33">
              <a:extLst>
                <a:ext uri="{FF2B5EF4-FFF2-40B4-BE49-F238E27FC236}">
                  <a16:creationId xmlns:a16="http://schemas.microsoft.com/office/drawing/2014/main" id="{B988F1E9-417E-EAE2-90E7-8ACBCE735D27}"/>
                </a:ext>
              </a:extLst>
            </p:cNvPr>
            <p:cNvSpPr/>
            <p:nvPr/>
          </p:nvSpPr>
          <p:spPr>
            <a:xfrm>
              <a:off x="1417149" y="2756617"/>
              <a:ext cx="47095" cy="57517"/>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5" name="Rectangle 34">
              <a:extLst>
                <a:ext uri="{FF2B5EF4-FFF2-40B4-BE49-F238E27FC236}">
                  <a16:creationId xmlns:a16="http://schemas.microsoft.com/office/drawing/2014/main" id="{1F59458B-443F-FAED-BB11-988BE40F5A83}"/>
                </a:ext>
              </a:extLst>
            </p:cNvPr>
            <p:cNvSpPr/>
            <p:nvPr/>
          </p:nvSpPr>
          <p:spPr>
            <a:xfrm>
              <a:off x="1479789" y="2758567"/>
              <a:ext cx="47796" cy="7291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6" name="Rectangle 35">
              <a:extLst>
                <a:ext uri="{FF2B5EF4-FFF2-40B4-BE49-F238E27FC236}">
                  <a16:creationId xmlns:a16="http://schemas.microsoft.com/office/drawing/2014/main" id="{38B732F6-23CE-4A5D-C3FD-33820D3AA419}"/>
                </a:ext>
              </a:extLst>
            </p:cNvPr>
            <p:cNvSpPr/>
            <p:nvPr/>
          </p:nvSpPr>
          <p:spPr>
            <a:xfrm>
              <a:off x="1542138" y="2750829"/>
              <a:ext cx="52417" cy="96354"/>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7" name="Rectangle 36">
              <a:extLst>
                <a:ext uri="{FF2B5EF4-FFF2-40B4-BE49-F238E27FC236}">
                  <a16:creationId xmlns:a16="http://schemas.microsoft.com/office/drawing/2014/main" id="{2A461254-C834-27B8-9671-54B345973E4C}"/>
                </a:ext>
              </a:extLst>
            </p:cNvPr>
            <p:cNvSpPr/>
            <p:nvPr/>
          </p:nvSpPr>
          <p:spPr>
            <a:xfrm>
              <a:off x="1603692" y="2750828"/>
              <a:ext cx="49007" cy="20455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8" name="Rectangle 37">
              <a:extLst>
                <a:ext uri="{FF2B5EF4-FFF2-40B4-BE49-F238E27FC236}">
                  <a16:creationId xmlns:a16="http://schemas.microsoft.com/office/drawing/2014/main" id="{D3C8CD4E-9F2F-5726-DDED-7C4CB1FD09D5}"/>
                </a:ext>
              </a:extLst>
            </p:cNvPr>
            <p:cNvSpPr/>
            <p:nvPr/>
          </p:nvSpPr>
          <p:spPr>
            <a:xfrm>
              <a:off x="1660846" y="2753664"/>
              <a:ext cx="52417" cy="20455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39" name="Rectangle 38">
              <a:extLst>
                <a:ext uri="{FF2B5EF4-FFF2-40B4-BE49-F238E27FC236}">
                  <a16:creationId xmlns:a16="http://schemas.microsoft.com/office/drawing/2014/main" id="{C908FE11-07BC-F892-9D9A-B2AB9B9C3772}"/>
                </a:ext>
              </a:extLst>
            </p:cNvPr>
            <p:cNvSpPr/>
            <p:nvPr/>
          </p:nvSpPr>
          <p:spPr>
            <a:xfrm>
              <a:off x="1721411" y="2756617"/>
              <a:ext cx="52417" cy="20455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0" name="Rectangle 39">
              <a:extLst>
                <a:ext uri="{FF2B5EF4-FFF2-40B4-BE49-F238E27FC236}">
                  <a16:creationId xmlns:a16="http://schemas.microsoft.com/office/drawing/2014/main" id="{4A44311A-3DCD-198E-D7AC-8F49EF740CFA}"/>
                </a:ext>
              </a:extLst>
            </p:cNvPr>
            <p:cNvSpPr/>
            <p:nvPr/>
          </p:nvSpPr>
          <p:spPr>
            <a:xfrm>
              <a:off x="1781976" y="2758467"/>
              <a:ext cx="52417" cy="20455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1" name="Rectangle 40">
              <a:extLst>
                <a:ext uri="{FF2B5EF4-FFF2-40B4-BE49-F238E27FC236}">
                  <a16:creationId xmlns:a16="http://schemas.microsoft.com/office/drawing/2014/main" id="{08797308-4735-2E26-5BD0-F2607CB4FB27}"/>
                </a:ext>
              </a:extLst>
            </p:cNvPr>
            <p:cNvSpPr/>
            <p:nvPr/>
          </p:nvSpPr>
          <p:spPr>
            <a:xfrm>
              <a:off x="1839856" y="2756426"/>
              <a:ext cx="61459" cy="224824"/>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2" name="Rectangle 41">
              <a:extLst>
                <a:ext uri="{FF2B5EF4-FFF2-40B4-BE49-F238E27FC236}">
                  <a16:creationId xmlns:a16="http://schemas.microsoft.com/office/drawing/2014/main" id="{A44CDAD6-4DAD-E026-6818-81958E3D89D4}"/>
                </a:ext>
              </a:extLst>
            </p:cNvPr>
            <p:cNvSpPr/>
            <p:nvPr/>
          </p:nvSpPr>
          <p:spPr>
            <a:xfrm>
              <a:off x="1906779" y="2756426"/>
              <a:ext cx="54207" cy="27541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3" name="Rectangle 42">
              <a:extLst>
                <a:ext uri="{FF2B5EF4-FFF2-40B4-BE49-F238E27FC236}">
                  <a16:creationId xmlns:a16="http://schemas.microsoft.com/office/drawing/2014/main" id="{5E6AFBEF-C490-48F3-E1EF-1A98FC552831}"/>
                </a:ext>
              </a:extLst>
            </p:cNvPr>
            <p:cNvSpPr/>
            <p:nvPr/>
          </p:nvSpPr>
          <p:spPr>
            <a:xfrm flipH="1">
              <a:off x="1970817" y="2757796"/>
              <a:ext cx="52417" cy="27541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4" name="Rectangle 43">
              <a:extLst>
                <a:ext uri="{FF2B5EF4-FFF2-40B4-BE49-F238E27FC236}">
                  <a16:creationId xmlns:a16="http://schemas.microsoft.com/office/drawing/2014/main" id="{14DA5E29-EB31-DE00-4415-AF1B07007C38}"/>
                </a:ext>
              </a:extLst>
            </p:cNvPr>
            <p:cNvSpPr/>
            <p:nvPr/>
          </p:nvSpPr>
          <p:spPr>
            <a:xfrm flipH="1">
              <a:off x="2027908" y="2756426"/>
              <a:ext cx="52417" cy="304868"/>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5" name="Rectangle 44">
              <a:extLst>
                <a:ext uri="{FF2B5EF4-FFF2-40B4-BE49-F238E27FC236}">
                  <a16:creationId xmlns:a16="http://schemas.microsoft.com/office/drawing/2014/main" id="{AE7D0CC4-0B84-BCB4-2CCB-57DC5FC6D011}"/>
                </a:ext>
              </a:extLst>
            </p:cNvPr>
            <p:cNvSpPr/>
            <p:nvPr/>
          </p:nvSpPr>
          <p:spPr>
            <a:xfrm flipH="1">
              <a:off x="2092093" y="2756427"/>
              <a:ext cx="52418" cy="32594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6" name="Rectangle 45">
              <a:extLst>
                <a:ext uri="{FF2B5EF4-FFF2-40B4-BE49-F238E27FC236}">
                  <a16:creationId xmlns:a16="http://schemas.microsoft.com/office/drawing/2014/main" id="{3BE2E31C-97FF-0A47-BB26-AD451EAF9398}"/>
                </a:ext>
              </a:extLst>
            </p:cNvPr>
            <p:cNvSpPr/>
            <p:nvPr/>
          </p:nvSpPr>
          <p:spPr>
            <a:xfrm flipH="1">
              <a:off x="2155205" y="2756426"/>
              <a:ext cx="52417" cy="324853"/>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7" name="Rectangle 46">
              <a:extLst>
                <a:ext uri="{FF2B5EF4-FFF2-40B4-BE49-F238E27FC236}">
                  <a16:creationId xmlns:a16="http://schemas.microsoft.com/office/drawing/2014/main" id="{38C26ED5-A3E4-ADD6-75FD-758305A5EA1A}"/>
                </a:ext>
              </a:extLst>
            </p:cNvPr>
            <p:cNvSpPr/>
            <p:nvPr/>
          </p:nvSpPr>
          <p:spPr>
            <a:xfrm flipH="1">
              <a:off x="2214785" y="2756427"/>
              <a:ext cx="52417" cy="336094"/>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8" name="Rectangle 47">
              <a:extLst>
                <a:ext uri="{FF2B5EF4-FFF2-40B4-BE49-F238E27FC236}">
                  <a16:creationId xmlns:a16="http://schemas.microsoft.com/office/drawing/2014/main" id="{787995D5-5FEA-5F66-CE3A-EF57345A7DE9}"/>
                </a:ext>
              </a:extLst>
            </p:cNvPr>
            <p:cNvSpPr/>
            <p:nvPr/>
          </p:nvSpPr>
          <p:spPr>
            <a:xfrm flipH="1">
              <a:off x="2274309" y="2756426"/>
              <a:ext cx="52417" cy="351386"/>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49" name="Rectangle 48">
              <a:extLst>
                <a:ext uri="{FF2B5EF4-FFF2-40B4-BE49-F238E27FC236}">
                  <a16:creationId xmlns:a16="http://schemas.microsoft.com/office/drawing/2014/main" id="{D04A7185-A626-34B5-9D38-AD0A523BCC83}"/>
                </a:ext>
              </a:extLst>
            </p:cNvPr>
            <p:cNvSpPr/>
            <p:nvPr/>
          </p:nvSpPr>
          <p:spPr>
            <a:xfrm>
              <a:off x="2337476" y="2756426"/>
              <a:ext cx="52417" cy="354385"/>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0" name="Rectangle 49">
              <a:extLst>
                <a:ext uri="{FF2B5EF4-FFF2-40B4-BE49-F238E27FC236}">
                  <a16:creationId xmlns:a16="http://schemas.microsoft.com/office/drawing/2014/main" id="{5EF2516B-1F0A-CBBF-14EC-E04F2AB3E848}"/>
                </a:ext>
              </a:extLst>
            </p:cNvPr>
            <p:cNvSpPr/>
            <p:nvPr/>
          </p:nvSpPr>
          <p:spPr>
            <a:xfrm>
              <a:off x="2400645" y="2759260"/>
              <a:ext cx="52417" cy="354385"/>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1" name="Rectangle 50">
              <a:extLst>
                <a:ext uri="{FF2B5EF4-FFF2-40B4-BE49-F238E27FC236}">
                  <a16:creationId xmlns:a16="http://schemas.microsoft.com/office/drawing/2014/main" id="{D9412CD3-695E-B13B-22DB-6399F3DC9684}"/>
                </a:ext>
              </a:extLst>
            </p:cNvPr>
            <p:cNvSpPr/>
            <p:nvPr/>
          </p:nvSpPr>
          <p:spPr>
            <a:xfrm>
              <a:off x="2461103" y="2756427"/>
              <a:ext cx="49572" cy="38674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2" name="Rectangle 51">
              <a:extLst>
                <a:ext uri="{FF2B5EF4-FFF2-40B4-BE49-F238E27FC236}">
                  <a16:creationId xmlns:a16="http://schemas.microsoft.com/office/drawing/2014/main" id="{38558C36-DDB4-FF86-B1B4-4079C99ACD1A}"/>
                </a:ext>
              </a:extLst>
            </p:cNvPr>
            <p:cNvSpPr/>
            <p:nvPr/>
          </p:nvSpPr>
          <p:spPr>
            <a:xfrm>
              <a:off x="2521561" y="2756426"/>
              <a:ext cx="49572" cy="39114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3" name="Rectangle 52">
              <a:extLst>
                <a:ext uri="{FF2B5EF4-FFF2-40B4-BE49-F238E27FC236}">
                  <a16:creationId xmlns:a16="http://schemas.microsoft.com/office/drawing/2014/main" id="{6C1D5A53-E18A-0829-DBE4-7EF7DB6D5C06}"/>
                </a:ext>
              </a:extLst>
            </p:cNvPr>
            <p:cNvSpPr/>
            <p:nvPr/>
          </p:nvSpPr>
          <p:spPr>
            <a:xfrm>
              <a:off x="2582019" y="2756426"/>
              <a:ext cx="48978" cy="437207"/>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4" name="Rectangle 53">
              <a:extLst>
                <a:ext uri="{FF2B5EF4-FFF2-40B4-BE49-F238E27FC236}">
                  <a16:creationId xmlns:a16="http://schemas.microsoft.com/office/drawing/2014/main" id="{68785C4F-D611-F3F0-6BED-5BB5995028BB}"/>
                </a:ext>
              </a:extLst>
            </p:cNvPr>
            <p:cNvSpPr/>
            <p:nvPr/>
          </p:nvSpPr>
          <p:spPr>
            <a:xfrm>
              <a:off x="2645319" y="2756427"/>
              <a:ext cx="48978" cy="48206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5" name="Rectangle 54">
              <a:extLst>
                <a:ext uri="{FF2B5EF4-FFF2-40B4-BE49-F238E27FC236}">
                  <a16:creationId xmlns:a16="http://schemas.microsoft.com/office/drawing/2014/main" id="{8C5D8772-602F-471B-25CF-4A35CBC88DAE}"/>
                </a:ext>
              </a:extLst>
            </p:cNvPr>
            <p:cNvSpPr/>
            <p:nvPr/>
          </p:nvSpPr>
          <p:spPr>
            <a:xfrm>
              <a:off x="2708618" y="2756426"/>
              <a:ext cx="48885" cy="48436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6" name="Rectangle 55">
              <a:extLst>
                <a:ext uri="{FF2B5EF4-FFF2-40B4-BE49-F238E27FC236}">
                  <a16:creationId xmlns:a16="http://schemas.microsoft.com/office/drawing/2014/main" id="{F368C76F-F601-613D-CBDD-7FB9591639D9}"/>
                </a:ext>
              </a:extLst>
            </p:cNvPr>
            <p:cNvSpPr/>
            <p:nvPr/>
          </p:nvSpPr>
          <p:spPr>
            <a:xfrm>
              <a:off x="2769317" y="2756426"/>
              <a:ext cx="48885" cy="513025"/>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7" name="Rectangle 56">
              <a:extLst>
                <a:ext uri="{FF2B5EF4-FFF2-40B4-BE49-F238E27FC236}">
                  <a16:creationId xmlns:a16="http://schemas.microsoft.com/office/drawing/2014/main" id="{0708F0C3-6D28-BAA0-D3AF-E35C784A2294}"/>
                </a:ext>
              </a:extLst>
            </p:cNvPr>
            <p:cNvSpPr/>
            <p:nvPr/>
          </p:nvSpPr>
          <p:spPr>
            <a:xfrm>
              <a:off x="2833549" y="2756426"/>
              <a:ext cx="48885" cy="523214"/>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8" name="Rectangle 57">
              <a:extLst>
                <a:ext uri="{FF2B5EF4-FFF2-40B4-BE49-F238E27FC236}">
                  <a16:creationId xmlns:a16="http://schemas.microsoft.com/office/drawing/2014/main" id="{0E4ECF9D-DFD1-77AC-5A2C-B403A57C3A6D}"/>
                </a:ext>
              </a:extLst>
            </p:cNvPr>
            <p:cNvSpPr/>
            <p:nvPr/>
          </p:nvSpPr>
          <p:spPr>
            <a:xfrm>
              <a:off x="2893878" y="2756581"/>
              <a:ext cx="48885" cy="523214"/>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59" name="Rectangle 58">
              <a:extLst>
                <a:ext uri="{FF2B5EF4-FFF2-40B4-BE49-F238E27FC236}">
                  <a16:creationId xmlns:a16="http://schemas.microsoft.com/office/drawing/2014/main" id="{C432E665-2EC0-EE5E-4CEC-513FEC560813}"/>
                </a:ext>
              </a:extLst>
            </p:cNvPr>
            <p:cNvSpPr/>
            <p:nvPr/>
          </p:nvSpPr>
          <p:spPr>
            <a:xfrm>
              <a:off x="2955462" y="2762857"/>
              <a:ext cx="48885" cy="523214"/>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0" name="Rectangle 59">
              <a:extLst>
                <a:ext uri="{FF2B5EF4-FFF2-40B4-BE49-F238E27FC236}">
                  <a16:creationId xmlns:a16="http://schemas.microsoft.com/office/drawing/2014/main" id="{5BBB2171-5245-05CA-028F-73316BC89C2E}"/>
                </a:ext>
              </a:extLst>
            </p:cNvPr>
            <p:cNvSpPr/>
            <p:nvPr/>
          </p:nvSpPr>
          <p:spPr>
            <a:xfrm>
              <a:off x="3015792" y="2758467"/>
              <a:ext cx="45958" cy="540525"/>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1" name="Rectangle 60">
              <a:extLst>
                <a:ext uri="{FF2B5EF4-FFF2-40B4-BE49-F238E27FC236}">
                  <a16:creationId xmlns:a16="http://schemas.microsoft.com/office/drawing/2014/main" id="{6E65DA32-921E-E107-E2A4-FD8C721656AD}"/>
                </a:ext>
              </a:extLst>
            </p:cNvPr>
            <p:cNvSpPr/>
            <p:nvPr/>
          </p:nvSpPr>
          <p:spPr>
            <a:xfrm>
              <a:off x="3076121" y="2758467"/>
              <a:ext cx="42852" cy="55012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2" name="Rectangle 61">
              <a:extLst>
                <a:ext uri="{FF2B5EF4-FFF2-40B4-BE49-F238E27FC236}">
                  <a16:creationId xmlns:a16="http://schemas.microsoft.com/office/drawing/2014/main" id="{AE62615F-5A83-2421-9584-E9C5E3201447}"/>
                </a:ext>
              </a:extLst>
            </p:cNvPr>
            <p:cNvSpPr/>
            <p:nvPr/>
          </p:nvSpPr>
          <p:spPr>
            <a:xfrm>
              <a:off x="3133255" y="2758467"/>
              <a:ext cx="48885" cy="55213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3" name="Rectangle 62">
              <a:extLst>
                <a:ext uri="{FF2B5EF4-FFF2-40B4-BE49-F238E27FC236}">
                  <a16:creationId xmlns:a16="http://schemas.microsoft.com/office/drawing/2014/main" id="{40586DEB-4781-F239-2EC8-6F4CB5A98800}"/>
                </a:ext>
              </a:extLst>
            </p:cNvPr>
            <p:cNvSpPr/>
            <p:nvPr/>
          </p:nvSpPr>
          <p:spPr>
            <a:xfrm>
              <a:off x="3201119" y="2758467"/>
              <a:ext cx="48885" cy="55977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4" name="Rectangle 63">
              <a:extLst>
                <a:ext uri="{FF2B5EF4-FFF2-40B4-BE49-F238E27FC236}">
                  <a16:creationId xmlns:a16="http://schemas.microsoft.com/office/drawing/2014/main" id="{F4AC5C4F-61F9-60E3-62A0-7842017D3506}"/>
                </a:ext>
              </a:extLst>
            </p:cNvPr>
            <p:cNvSpPr/>
            <p:nvPr/>
          </p:nvSpPr>
          <p:spPr>
            <a:xfrm>
              <a:off x="3264284" y="2758467"/>
              <a:ext cx="48885" cy="567564"/>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5" name="Rectangle 64">
              <a:extLst>
                <a:ext uri="{FF2B5EF4-FFF2-40B4-BE49-F238E27FC236}">
                  <a16:creationId xmlns:a16="http://schemas.microsoft.com/office/drawing/2014/main" id="{D8B5781E-4AFA-C77B-788E-6ADE96C1B52D}"/>
                </a:ext>
              </a:extLst>
            </p:cNvPr>
            <p:cNvSpPr/>
            <p:nvPr/>
          </p:nvSpPr>
          <p:spPr>
            <a:xfrm>
              <a:off x="3321621" y="2758468"/>
              <a:ext cx="48885" cy="59991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6" name="Rectangle 65">
              <a:extLst>
                <a:ext uri="{FF2B5EF4-FFF2-40B4-BE49-F238E27FC236}">
                  <a16:creationId xmlns:a16="http://schemas.microsoft.com/office/drawing/2014/main" id="{AF6A360D-13D2-55AD-BD3E-012F7FCE0270}"/>
                </a:ext>
              </a:extLst>
            </p:cNvPr>
            <p:cNvSpPr/>
            <p:nvPr/>
          </p:nvSpPr>
          <p:spPr>
            <a:xfrm>
              <a:off x="3383952" y="2758467"/>
              <a:ext cx="50724" cy="647937"/>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7" name="Rectangle 66">
              <a:extLst>
                <a:ext uri="{FF2B5EF4-FFF2-40B4-BE49-F238E27FC236}">
                  <a16:creationId xmlns:a16="http://schemas.microsoft.com/office/drawing/2014/main" id="{5619D35F-4BBC-6C79-CA80-34EA80DE4222}"/>
                </a:ext>
              </a:extLst>
            </p:cNvPr>
            <p:cNvSpPr/>
            <p:nvPr/>
          </p:nvSpPr>
          <p:spPr>
            <a:xfrm>
              <a:off x="3440390" y="2758468"/>
              <a:ext cx="55435" cy="65557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8" name="Rectangle 67">
              <a:extLst>
                <a:ext uri="{FF2B5EF4-FFF2-40B4-BE49-F238E27FC236}">
                  <a16:creationId xmlns:a16="http://schemas.microsoft.com/office/drawing/2014/main" id="{4C44DE86-8DE6-D7AD-E283-D99D2AA6E6EA}"/>
                </a:ext>
              </a:extLst>
            </p:cNvPr>
            <p:cNvSpPr/>
            <p:nvPr/>
          </p:nvSpPr>
          <p:spPr>
            <a:xfrm>
              <a:off x="3507252" y="2750829"/>
              <a:ext cx="54207" cy="689495"/>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69" name="Rectangle 68">
              <a:extLst>
                <a:ext uri="{FF2B5EF4-FFF2-40B4-BE49-F238E27FC236}">
                  <a16:creationId xmlns:a16="http://schemas.microsoft.com/office/drawing/2014/main" id="{AC1FB6C0-7D95-719E-3DB0-1ED224DF2D53}"/>
                </a:ext>
              </a:extLst>
            </p:cNvPr>
            <p:cNvSpPr/>
            <p:nvPr/>
          </p:nvSpPr>
          <p:spPr>
            <a:xfrm>
              <a:off x="3570812" y="2758467"/>
              <a:ext cx="52417" cy="686273"/>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0" name="Rectangle 69">
              <a:extLst>
                <a:ext uri="{FF2B5EF4-FFF2-40B4-BE49-F238E27FC236}">
                  <a16:creationId xmlns:a16="http://schemas.microsoft.com/office/drawing/2014/main" id="{7BB70A18-F3EB-2B39-8724-BC4D15E3877C}"/>
                </a:ext>
              </a:extLst>
            </p:cNvPr>
            <p:cNvSpPr/>
            <p:nvPr/>
          </p:nvSpPr>
          <p:spPr>
            <a:xfrm>
              <a:off x="3631650" y="2758467"/>
              <a:ext cx="51912" cy="68351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1" name="Rectangle 70">
              <a:extLst>
                <a:ext uri="{FF2B5EF4-FFF2-40B4-BE49-F238E27FC236}">
                  <a16:creationId xmlns:a16="http://schemas.microsoft.com/office/drawing/2014/main" id="{F57900BE-4690-6C74-A1FD-0E2088D9EED5}"/>
                </a:ext>
              </a:extLst>
            </p:cNvPr>
            <p:cNvSpPr/>
            <p:nvPr/>
          </p:nvSpPr>
          <p:spPr>
            <a:xfrm>
              <a:off x="3691659" y="2758467"/>
              <a:ext cx="48882" cy="70003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2" name="Rectangle 71">
              <a:extLst>
                <a:ext uri="{FF2B5EF4-FFF2-40B4-BE49-F238E27FC236}">
                  <a16:creationId xmlns:a16="http://schemas.microsoft.com/office/drawing/2014/main" id="{A2411BC0-0EE2-5D2C-B94C-A2F7F8672DBB}"/>
                </a:ext>
              </a:extLst>
            </p:cNvPr>
            <p:cNvSpPr/>
            <p:nvPr/>
          </p:nvSpPr>
          <p:spPr>
            <a:xfrm>
              <a:off x="3751241" y="2758467"/>
              <a:ext cx="55718" cy="70149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3" name="Rectangle 72">
              <a:extLst>
                <a:ext uri="{FF2B5EF4-FFF2-40B4-BE49-F238E27FC236}">
                  <a16:creationId xmlns:a16="http://schemas.microsoft.com/office/drawing/2014/main" id="{65788126-8E1D-D866-0743-385D8D377C36}"/>
                </a:ext>
              </a:extLst>
            </p:cNvPr>
            <p:cNvSpPr/>
            <p:nvPr/>
          </p:nvSpPr>
          <p:spPr>
            <a:xfrm>
              <a:off x="3812759" y="2758467"/>
              <a:ext cx="52417" cy="76591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4" name="Rectangle 73">
              <a:extLst>
                <a:ext uri="{FF2B5EF4-FFF2-40B4-BE49-F238E27FC236}">
                  <a16:creationId xmlns:a16="http://schemas.microsoft.com/office/drawing/2014/main" id="{06084B8B-8476-C188-FFD4-6BFF76965BE3}"/>
                </a:ext>
              </a:extLst>
            </p:cNvPr>
            <p:cNvSpPr/>
            <p:nvPr/>
          </p:nvSpPr>
          <p:spPr>
            <a:xfrm>
              <a:off x="3874628" y="2758467"/>
              <a:ext cx="53466" cy="80941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5" name="Rectangle 74">
              <a:extLst>
                <a:ext uri="{FF2B5EF4-FFF2-40B4-BE49-F238E27FC236}">
                  <a16:creationId xmlns:a16="http://schemas.microsoft.com/office/drawing/2014/main" id="{F566FF5E-A9C6-4153-C47E-BB02C5FACCC9}"/>
                </a:ext>
              </a:extLst>
            </p:cNvPr>
            <p:cNvSpPr/>
            <p:nvPr/>
          </p:nvSpPr>
          <p:spPr>
            <a:xfrm>
              <a:off x="3934585" y="2758467"/>
              <a:ext cx="51515" cy="86297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6" name="Rectangle 75">
              <a:extLst>
                <a:ext uri="{FF2B5EF4-FFF2-40B4-BE49-F238E27FC236}">
                  <a16:creationId xmlns:a16="http://schemas.microsoft.com/office/drawing/2014/main" id="{38C4E0F3-2725-BD8A-EA5B-6E08DB9AF46C}"/>
                </a:ext>
              </a:extLst>
            </p:cNvPr>
            <p:cNvSpPr/>
            <p:nvPr/>
          </p:nvSpPr>
          <p:spPr>
            <a:xfrm>
              <a:off x="3997869" y="2758467"/>
              <a:ext cx="50696" cy="866344"/>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7" name="Rectangle 76">
              <a:extLst>
                <a:ext uri="{FF2B5EF4-FFF2-40B4-BE49-F238E27FC236}">
                  <a16:creationId xmlns:a16="http://schemas.microsoft.com/office/drawing/2014/main" id="{F22992F4-A19C-D09A-C7C9-CFCEF9B29A80}"/>
                </a:ext>
              </a:extLst>
            </p:cNvPr>
            <p:cNvSpPr/>
            <p:nvPr/>
          </p:nvSpPr>
          <p:spPr>
            <a:xfrm>
              <a:off x="4056778" y="2758468"/>
              <a:ext cx="50590" cy="88896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8" name="Rectangle 77">
              <a:extLst>
                <a:ext uri="{FF2B5EF4-FFF2-40B4-BE49-F238E27FC236}">
                  <a16:creationId xmlns:a16="http://schemas.microsoft.com/office/drawing/2014/main" id="{3D220594-0E44-1DEE-8118-D7B6905D0588}"/>
                </a:ext>
              </a:extLst>
            </p:cNvPr>
            <p:cNvSpPr/>
            <p:nvPr/>
          </p:nvSpPr>
          <p:spPr>
            <a:xfrm>
              <a:off x="4120135" y="2758467"/>
              <a:ext cx="53494" cy="901583"/>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79" name="Rectangle 78">
              <a:extLst>
                <a:ext uri="{FF2B5EF4-FFF2-40B4-BE49-F238E27FC236}">
                  <a16:creationId xmlns:a16="http://schemas.microsoft.com/office/drawing/2014/main" id="{7BB1707D-5082-05D7-8057-0939807B7CF4}"/>
                </a:ext>
              </a:extLst>
            </p:cNvPr>
            <p:cNvSpPr/>
            <p:nvPr/>
          </p:nvSpPr>
          <p:spPr>
            <a:xfrm>
              <a:off x="4180766" y="2758467"/>
              <a:ext cx="49527" cy="915403"/>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0" name="Rectangle 79">
              <a:extLst>
                <a:ext uri="{FF2B5EF4-FFF2-40B4-BE49-F238E27FC236}">
                  <a16:creationId xmlns:a16="http://schemas.microsoft.com/office/drawing/2014/main" id="{E1F6DD53-226E-4C99-360D-EC22C6EA2BC3}"/>
                </a:ext>
              </a:extLst>
            </p:cNvPr>
            <p:cNvSpPr/>
            <p:nvPr/>
          </p:nvSpPr>
          <p:spPr>
            <a:xfrm>
              <a:off x="4240318" y="2758467"/>
              <a:ext cx="48749" cy="951797"/>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1" name="Rectangle 80">
              <a:extLst>
                <a:ext uri="{FF2B5EF4-FFF2-40B4-BE49-F238E27FC236}">
                  <a16:creationId xmlns:a16="http://schemas.microsoft.com/office/drawing/2014/main" id="{D888A383-66E7-A3DE-0830-030100F53DA9}"/>
                </a:ext>
              </a:extLst>
            </p:cNvPr>
            <p:cNvSpPr/>
            <p:nvPr/>
          </p:nvSpPr>
          <p:spPr>
            <a:xfrm>
              <a:off x="4305504" y="2758467"/>
              <a:ext cx="48749" cy="952541"/>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2" name="Rectangle 81">
              <a:extLst>
                <a:ext uri="{FF2B5EF4-FFF2-40B4-BE49-F238E27FC236}">
                  <a16:creationId xmlns:a16="http://schemas.microsoft.com/office/drawing/2014/main" id="{9746CF1C-7176-84BB-64A7-011452175EED}"/>
                </a:ext>
              </a:extLst>
            </p:cNvPr>
            <p:cNvSpPr/>
            <p:nvPr/>
          </p:nvSpPr>
          <p:spPr>
            <a:xfrm>
              <a:off x="4369690" y="2750828"/>
              <a:ext cx="48749" cy="964893"/>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3" name="Rectangle 82">
              <a:extLst>
                <a:ext uri="{FF2B5EF4-FFF2-40B4-BE49-F238E27FC236}">
                  <a16:creationId xmlns:a16="http://schemas.microsoft.com/office/drawing/2014/main" id="{AA67927A-A5EC-0FF2-3D69-6E215104A9CF}"/>
                </a:ext>
              </a:extLst>
            </p:cNvPr>
            <p:cNvSpPr/>
            <p:nvPr/>
          </p:nvSpPr>
          <p:spPr>
            <a:xfrm>
              <a:off x="4432134" y="2757470"/>
              <a:ext cx="48749" cy="97773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4" name="Rectangle 83">
              <a:extLst>
                <a:ext uri="{FF2B5EF4-FFF2-40B4-BE49-F238E27FC236}">
                  <a16:creationId xmlns:a16="http://schemas.microsoft.com/office/drawing/2014/main" id="{B1D5E5EE-8EB6-CFDB-CCE9-6E2C0650E477}"/>
                </a:ext>
              </a:extLst>
            </p:cNvPr>
            <p:cNvSpPr/>
            <p:nvPr/>
          </p:nvSpPr>
          <p:spPr>
            <a:xfrm>
              <a:off x="4491565" y="2758467"/>
              <a:ext cx="49050" cy="984488"/>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5" name="Rectangle 84">
              <a:extLst>
                <a:ext uri="{FF2B5EF4-FFF2-40B4-BE49-F238E27FC236}">
                  <a16:creationId xmlns:a16="http://schemas.microsoft.com/office/drawing/2014/main" id="{655A076D-015D-6F04-D49F-FC34EC8AF602}"/>
                </a:ext>
              </a:extLst>
            </p:cNvPr>
            <p:cNvSpPr/>
            <p:nvPr/>
          </p:nvSpPr>
          <p:spPr>
            <a:xfrm>
              <a:off x="4551548" y="2756426"/>
              <a:ext cx="52417" cy="98652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6" name="Rectangle 85">
              <a:extLst>
                <a:ext uri="{FF2B5EF4-FFF2-40B4-BE49-F238E27FC236}">
                  <a16:creationId xmlns:a16="http://schemas.microsoft.com/office/drawing/2014/main" id="{A6A2394C-CAD4-A82A-7A3F-BB6F5148B1A8}"/>
                </a:ext>
              </a:extLst>
            </p:cNvPr>
            <p:cNvSpPr/>
            <p:nvPr/>
          </p:nvSpPr>
          <p:spPr>
            <a:xfrm>
              <a:off x="4611295" y="2758467"/>
              <a:ext cx="52417" cy="995965"/>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7" name="Rectangle 86">
              <a:extLst>
                <a:ext uri="{FF2B5EF4-FFF2-40B4-BE49-F238E27FC236}">
                  <a16:creationId xmlns:a16="http://schemas.microsoft.com/office/drawing/2014/main" id="{8B08A670-0F8E-67FA-80BF-821C75D47824}"/>
                </a:ext>
              </a:extLst>
            </p:cNvPr>
            <p:cNvSpPr/>
            <p:nvPr/>
          </p:nvSpPr>
          <p:spPr>
            <a:xfrm>
              <a:off x="4676351" y="2758467"/>
              <a:ext cx="48138" cy="101428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8" name="Rectangle 87">
              <a:extLst>
                <a:ext uri="{FF2B5EF4-FFF2-40B4-BE49-F238E27FC236}">
                  <a16:creationId xmlns:a16="http://schemas.microsoft.com/office/drawing/2014/main" id="{CE8FD2CE-3CB0-9E77-5F92-3DA191846DBD}"/>
                </a:ext>
              </a:extLst>
            </p:cNvPr>
            <p:cNvSpPr/>
            <p:nvPr/>
          </p:nvSpPr>
          <p:spPr>
            <a:xfrm>
              <a:off x="4736891" y="2758468"/>
              <a:ext cx="49291" cy="105642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89" name="Rectangle 88">
              <a:extLst>
                <a:ext uri="{FF2B5EF4-FFF2-40B4-BE49-F238E27FC236}">
                  <a16:creationId xmlns:a16="http://schemas.microsoft.com/office/drawing/2014/main" id="{D7E48626-188C-2703-82A6-D9BA9E94CF0F}"/>
                </a:ext>
              </a:extLst>
            </p:cNvPr>
            <p:cNvSpPr/>
            <p:nvPr/>
          </p:nvSpPr>
          <p:spPr>
            <a:xfrm>
              <a:off x="4794514" y="2758468"/>
              <a:ext cx="54242" cy="107117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90" name="Rectangle 89">
              <a:extLst>
                <a:ext uri="{FF2B5EF4-FFF2-40B4-BE49-F238E27FC236}">
                  <a16:creationId xmlns:a16="http://schemas.microsoft.com/office/drawing/2014/main" id="{9AD08D82-C191-F074-F6CF-AEE38DD9745C}"/>
                </a:ext>
              </a:extLst>
            </p:cNvPr>
            <p:cNvSpPr/>
            <p:nvPr/>
          </p:nvSpPr>
          <p:spPr>
            <a:xfrm>
              <a:off x="4856796" y="2758467"/>
              <a:ext cx="50719" cy="1078382"/>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91" name="Rectangle 90">
              <a:extLst>
                <a:ext uri="{FF2B5EF4-FFF2-40B4-BE49-F238E27FC236}">
                  <a16:creationId xmlns:a16="http://schemas.microsoft.com/office/drawing/2014/main" id="{A082F275-849E-905C-02B1-B28E15665574}"/>
                </a:ext>
              </a:extLst>
            </p:cNvPr>
            <p:cNvSpPr/>
            <p:nvPr/>
          </p:nvSpPr>
          <p:spPr>
            <a:xfrm>
              <a:off x="4914966" y="2758468"/>
              <a:ext cx="55216" cy="1122490"/>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92" name="Rectangle 91">
              <a:extLst>
                <a:ext uri="{FF2B5EF4-FFF2-40B4-BE49-F238E27FC236}">
                  <a16:creationId xmlns:a16="http://schemas.microsoft.com/office/drawing/2014/main" id="{3E7D1643-9CBD-2849-BCA1-9A5C49A472BB}"/>
                </a:ext>
              </a:extLst>
            </p:cNvPr>
            <p:cNvSpPr/>
            <p:nvPr/>
          </p:nvSpPr>
          <p:spPr>
            <a:xfrm>
              <a:off x="4980937" y="2758468"/>
              <a:ext cx="54085" cy="1266878"/>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93" name="Rectangle 92">
              <a:extLst>
                <a:ext uri="{FF2B5EF4-FFF2-40B4-BE49-F238E27FC236}">
                  <a16:creationId xmlns:a16="http://schemas.microsoft.com/office/drawing/2014/main" id="{93586E63-5819-9C69-52C0-38157F1B0DED}"/>
                </a:ext>
              </a:extLst>
            </p:cNvPr>
            <p:cNvSpPr/>
            <p:nvPr/>
          </p:nvSpPr>
          <p:spPr>
            <a:xfrm>
              <a:off x="5043349" y="2758468"/>
              <a:ext cx="52163" cy="1298276"/>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94" name="Rectangle 93">
              <a:extLst>
                <a:ext uri="{FF2B5EF4-FFF2-40B4-BE49-F238E27FC236}">
                  <a16:creationId xmlns:a16="http://schemas.microsoft.com/office/drawing/2014/main" id="{56E1E99D-6DC5-9588-438B-5BE8652C4C44}"/>
                </a:ext>
              </a:extLst>
            </p:cNvPr>
            <p:cNvSpPr/>
            <p:nvPr/>
          </p:nvSpPr>
          <p:spPr>
            <a:xfrm>
              <a:off x="5107938" y="2758467"/>
              <a:ext cx="50718" cy="129983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95" name="Rectangle 94">
              <a:extLst>
                <a:ext uri="{FF2B5EF4-FFF2-40B4-BE49-F238E27FC236}">
                  <a16:creationId xmlns:a16="http://schemas.microsoft.com/office/drawing/2014/main" id="{12E13B05-4456-9754-442A-72C68F7C71BF}"/>
                </a:ext>
              </a:extLst>
            </p:cNvPr>
            <p:cNvSpPr/>
            <p:nvPr/>
          </p:nvSpPr>
          <p:spPr>
            <a:xfrm>
              <a:off x="5165083" y="2759084"/>
              <a:ext cx="50718" cy="129983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96" name="Rectangle 95">
              <a:extLst>
                <a:ext uri="{FF2B5EF4-FFF2-40B4-BE49-F238E27FC236}">
                  <a16:creationId xmlns:a16="http://schemas.microsoft.com/office/drawing/2014/main" id="{68F4CFF1-8A17-1292-55C8-41AE0AE00FD2}"/>
                </a:ext>
              </a:extLst>
            </p:cNvPr>
            <p:cNvSpPr/>
            <p:nvPr/>
          </p:nvSpPr>
          <p:spPr>
            <a:xfrm>
              <a:off x="5226702" y="2756484"/>
              <a:ext cx="50718" cy="129983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sp>
          <p:nvSpPr>
            <p:cNvPr id="97" name="Rectangle 96">
              <a:extLst>
                <a:ext uri="{FF2B5EF4-FFF2-40B4-BE49-F238E27FC236}">
                  <a16:creationId xmlns:a16="http://schemas.microsoft.com/office/drawing/2014/main" id="{717CB4FE-4042-5D2B-AB06-22645A3FA973}"/>
                </a:ext>
              </a:extLst>
            </p:cNvPr>
            <p:cNvSpPr/>
            <p:nvPr/>
          </p:nvSpPr>
          <p:spPr>
            <a:xfrm>
              <a:off x="5291343" y="2756483"/>
              <a:ext cx="50718" cy="1299839"/>
            </a:xfrm>
            <a:prstGeom prst="rect">
              <a:avLst/>
            </a:prstGeom>
            <a:solidFill>
              <a:schemeClr val="accent2"/>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ＭＳ Ｐゴシック" charset="0"/>
                <a:cs typeface="+mn-cs"/>
              </a:endParaRPr>
            </a:p>
          </p:txBody>
        </p:sp>
        <p:cxnSp>
          <p:nvCxnSpPr>
            <p:cNvPr id="98" name="Straight Connector 97">
              <a:extLst>
                <a:ext uri="{FF2B5EF4-FFF2-40B4-BE49-F238E27FC236}">
                  <a16:creationId xmlns:a16="http://schemas.microsoft.com/office/drawing/2014/main" id="{638652D4-794A-14C6-8393-BEA4D58F2A8C}"/>
                </a:ext>
              </a:extLst>
            </p:cNvPr>
            <p:cNvCxnSpPr/>
            <p:nvPr/>
          </p:nvCxnSpPr>
          <p:spPr>
            <a:xfrm>
              <a:off x="630013" y="2755045"/>
              <a:ext cx="4739824" cy="0"/>
            </a:xfrm>
            <a:prstGeom prst="line">
              <a:avLst/>
            </a:prstGeom>
            <a:noFill/>
            <a:ln w="12700"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E1E91DEC-645E-6BCC-3F9B-CC8595CC4009}"/>
                </a:ext>
              </a:extLst>
            </p:cNvPr>
            <p:cNvCxnSpPr/>
            <p:nvPr/>
          </p:nvCxnSpPr>
          <p:spPr>
            <a:xfrm>
              <a:off x="630013" y="3140367"/>
              <a:ext cx="4749903" cy="0"/>
            </a:xfrm>
            <a:prstGeom prst="line">
              <a:avLst/>
            </a:prstGeom>
            <a:noFill/>
            <a:ln w="12700" cap="flat" cmpd="sng" algn="ctr">
              <a:solidFill>
                <a:sysClr val="windowText" lastClr="000000"/>
              </a:solidFill>
              <a:prstDash val="sysDash"/>
              <a:miter lim="800000"/>
            </a:ln>
            <a:effectLst/>
          </p:spPr>
        </p:cxnSp>
        <p:sp>
          <p:nvSpPr>
            <p:cNvPr id="100" name="TextBox 99">
              <a:extLst>
                <a:ext uri="{FF2B5EF4-FFF2-40B4-BE49-F238E27FC236}">
                  <a16:creationId xmlns:a16="http://schemas.microsoft.com/office/drawing/2014/main" id="{36D00EDC-14AA-B23A-D5D5-5391D0954F12}"/>
                </a:ext>
              </a:extLst>
            </p:cNvPr>
            <p:cNvSpPr txBox="1"/>
            <p:nvPr/>
          </p:nvSpPr>
          <p:spPr>
            <a:xfrm>
              <a:off x="569102" y="1616784"/>
              <a:ext cx="4975951" cy="453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mn-cs"/>
                </a:rPr>
                <a:t>Maximum Tumor % Change From Baseline</a:t>
              </a: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endParaRPr>
            </a:p>
          </p:txBody>
        </p:sp>
      </p:grpSp>
      <p:graphicFrame>
        <p:nvGraphicFramePr>
          <p:cNvPr id="112" name="Table 111">
            <a:extLst>
              <a:ext uri="{FF2B5EF4-FFF2-40B4-BE49-F238E27FC236}">
                <a16:creationId xmlns:a16="http://schemas.microsoft.com/office/drawing/2014/main" id="{85CDCC9F-B11A-0C5D-B7B8-D293CD3F7D31}"/>
              </a:ext>
            </a:extLst>
          </p:cNvPr>
          <p:cNvGraphicFramePr>
            <a:graphicFrameLocks noGrp="1"/>
          </p:cNvGraphicFramePr>
          <p:nvPr/>
        </p:nvGraphicFramePr>
        <p:xfrm>
          <a:off x="8737598" y="4673465"/>
          <a:ext cx="3302000" cy="1646144"/>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1577698366"/>
                    </a:ext>
                  </a:extLst>
                </a:gridCol>
                <a:gridCol w="1320800">
                  <a:extLst>
                    <a:ext uri="{9D8B030D-6E8A-4147-A177-3AD203B41FA5}">
                      <a16:colId xmlns:a16="http://schemas.microsoft.com/office/drawing/2014/main" val="512195394"/>
                    </a:ext>
                  </a:extLst>
                </a:gridCol>
              </a:tblGrid>
              <a:tr h="474692">
                <a:tc>
                  <a:txBody>
                    <a:bodyPr/>
                    <a:lstStyle/>
                    <a:p>
                      <a:pPr marR="0" algn="l" rtl="0">
                        <a:lnSpc>
                          <a:spcPts val="1100"/>
                        </a:lnSpc>
                        <a:spcBef>
                          <a:spcPts val="0"/>
                        </a:spcBef>
                        <a:spcAft>
                          <a:spcPts val="0"/>
                        </a:spcAft>
                        <a:buClr>
                          <a:srgbClr val="000000"/>
                        </a:buClr>
                        <a:buFont typeface="Arial"/>
                      </a:pPr>
                      <a:r>
                        <a:rPr lang="en-US" sz="1600" b="1" i="0" u="none" strike="noStrike" cap="none" dirty="0">
                          <a:solidFill>
                            <a:schemeClr val="bg1"/>
                          </a:solidFill>
                          <a:latin typeface="Arial Narrow" panose="020B0604020202020204" pitchFamily="34" charset="0"/>
                          <a:ea typeface="+mn-ea"/>
                          <a:cs typeface="Arial Narrow" panose="020B0604020202020204" pitchFamily="34" charset="0"/>
                          <a:sym typeface="Arial"/>
                        </a:rPr>
                        <a:t>Secondary Endpoints</a:t>
                      </a:r>
                      <a:endParaRPr lang="en-US" sz="1600" b="1" i="0" u="none" strike="noStrike" cap="none" baseline="30000" dirty="0">
                        <a:solidFill>
                          <a:schemeClr val="bg1"/>
                        </a:solidFill>
                        <a:latin typeface="Arial Narrow" panose="020B0604020202020204" pitchFamily="34" charset="0"/>
                        <a:ea typeface="+mn-ea"/>
                        <a:cs typeface="Arial Narrow" panose="020B0604020202020204" pitchFamily="34" charset="0"/>
                        <a:sym typeface="Arial"/>
                      </a:endParaRPr>
                    </a:p>
                  </a:txBody>
                  <a:tcPr marL="121920" marR="121920" marT="60960" marB="60960" anchor="ctr">
                    <a:lnB w="28575" cap="flat" cmpd="sng" algn="ctr">
                      <a:solidFill>
                        <a:schemeClr val="tx1"/>
                      </a:solidFill>
                      <a:prstDash val="solid"/>
                      <a:round/>
                      <a:headEnd type="none" w="med" len="med"/>
                      <a:tailEnd type="none" w="med" len="med"/>
                    </a:lnB>
                    <a:solidFill>
                      <a:schemeClr val="accent2"/>
                    </a:solidFill>
                  </a:tcPr>
                </a:tc>
                <a:tc>
                  <a:txBody>
                    <a:bodyPr/>
                    <a:lstStyle/>
                    <a:p>
                      <a:pPr marR="0" algn="l" rtl="0">
                        <a:lnSpc>
                          <a:spcPts val="1100"/>
                        </a:lnSpc>
                        <a:spcBef>
                          <a:spcPts val="0"/>
                        </a:spcBef>
                        <a:spcAft>
                          <a:spcPts val="0"/>
                        </a:spcAft>
                        <a:buClr>
                          <a:srgbClr val="000000"/>
                        </a:buClr>
                        <a:buFont typeface="Arial"/>
                      </a:pPr>
                      <a:endParaRPr lang="en-US" sz="1600" b="1" i="0" u="none" strike="noStrike" cap="none" dirty="0">
                        <a:solidFill>
                          <a:schemeClr val="bg1"/>
                        </a:solidFill>
                        <a:latin typeface="Arial Narrow" panose="020B0604020202020204" pitchFamily="34" charset="0"/>
                        <a:ea typeface="+mn-ea"/>
                        <a:cs typeface="Arial Narrow" panose="020B0604020202020204" pitchFamily="34" charset="0"/>
                        <a:sym typeface="Arial"/>
                      </a:endParaRPr>
                    </a:p>
                  </a:txBody>
                  <a:tcPr marL="121920" marR="121920" marT="60960" marB="60960" anchor="ctr">
                    <a:lnB w="2857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507050863"/>
                  </a:ext>
                </a:extLst>
              </a:tr>
              <a:tr h="292863">
                <a:tc>
                  <a:txBody>
                    <a:bodyPr/>
                    <a:lstStyle/>
                    <a:p>
                      <a:pPr marL="0" marR="0" indent="60325">
                        <a:lnSpc>
                          <a:spcPct val="107000"/>
                        </a:lnSpc>
                        <a:spcBef>
                          <a:spcPts val="0"/>
                        </a:spcBef>
                        <a:spcAft>
                          <a:spcPts val="0"/>
                        </a:spcAft>
                      </a:pPr>
                      <a:r>
                        <a:rPr lang="en-US" sz="1600" b="1" kern="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Median DOR</a:t>
                      </a:r>
                      <a:r>
                        <a:rPr lang="en-US" sz="1600" b="1" kern="100" baseline="300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a:t>
                      </a:r>
                      <a:endParaRPr lang="en-US" sz="1600"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700" marR="12700" marT="12700" marB="0" anchor="ctr">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1600" b="0" kern="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n=41</a:t>
                      </a:r>
                    </a:p>
                  </a:txBody>
                  <a:tcPr marL="12700" marR="12700" marT="12700" marB="0" anchor="ctr">
                    <a:lnL w="12700" cap="flat" cmpd="sng" algn="ctr">
                      <a:solidFill>
                        <a:schemeClr val="bg1">
                          <a:lumMod val="7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01444085"/>
                  </a:ext>
                </a:extLst>
              </a:tr>
              <a:tr h="292863">
                <a:tc>
                  <a:txBody>
                    <a:bodyPr/>
                    <a:lstStyle/>
                    <a:p>
                      <a:pPr marL="0" marR="0" indent="162560">
                        <a:lnSpc>
                          <a:spcPct val="107000"/>
                        </a:lnSpc>
                        <a:spcBef>
                          <a:spcPts val="0"/>
                        </a:spcBef>
                        <a:spcAft>
                          <a:spcPts val="0"/>
                        </a:spcAft>
                      </a:pPr>
                      <a:r>
                        <a:rPr lang="en-US" sz="1600" kern="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Months (95% CI)</a:t>
                      </a:r>
                      <a:endParaRPr lang="en-US" sz="1600"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700" marR="12700" marT="12700" marB="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1600" kern="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8.25 (5.6-10.8)</a:t>
                      </a:r>
                    </a:p>
                  </a:txBody>
                  <a:tcPr marL="12700" marR="12700" marT="12700" marB="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56574509"/>
                  </a:ext>
                </a:extLst>
              </a:tr>
              <a:tr h="292863">
                <a:tc>
                  <a:txBody>
                    <a:bodyPr/>
                    <a:lstStyle/>
                    <a:p>
                      <a:pPr marL="0" marR="0" indent="60325">
                        <a:lnSpc>
                          <a:spcPct val="107000"/>
                        </a:lnSpc>
                        <a:spcBef>
                          <a:spcPts val="0"/>
                        </a:spcBef>
                        <a:spcAft>
                          <a:spcPts val="0"/>
                        </a:spcAft>
                      </a:pPr>
                      <a:r>
                        <a:rPr lang="en-US" sz="1600" b="1" kern="100" dirty="0">
                          <a:effectLst/>
                          <a:latin typeface="Arial Narrow" panose="020B0606020202030204" pitchFamily="34" charset="0"/>
                          <a:ea typeface="Calibri" panose="020F0502020204030204" pitchFamily="34" charset="0"/>
                          <a:cs typeface="Times New Roman" panose="02020603050405020304" pitchFamily="18" charset="0"/>
                        </a:rPr>
                        <a:t>Median PFS</a:t>
                      </a:r>
                      <a:endParaRPr lang="en-US" sz="1600"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2700" marR="12700" marT="12700" marB="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0" kern="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N=79</a:t>
                      </a:r>
                    </a:p>
                  </a:txBody>
                  <a:tcPr marL="12700" marR="12700" marT="12700" marB="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18742099"/>
                  </a:ext>
                </a:extLst>
              </a:tr>
              <a:tr h="292863">
                <a:tc>
                  <a:txBody>
                    <a:bodyPr/>
                    <a:lstStyle/>
                    <a:p>
                      <a:pPr marL="0" marR="0" indent="162560">
                        <a:lnSpc>
                          <a:spcPct val="107000"/>
                        </a:lnSpc>
                        <a:spcBef>
                          <a:spcPts val="0"/>
                        </a:spcBef>
                        <a:spcAft>
                          <a:spcPts val="0"/>
                        </a:spcAft>
                      </a:pPr>
                      <a:r>
                        <a:rPr lang="en-US" sz="1600" kern="100" dirty="0">
                          <a:effectLst/>
                          <a:latin typeface="Arial Narrow" panose="020B0606020202030204" pitchFamily="34" charset="0"/>
                          <a:ea typeface="Calibri" panose="020F0502020204030204" pitchFamily="34" charset="0"/>
                          <a:cs typeface="Times New Roman" panose="02020603050405020304" pitchFamily="18" charset="0"/>
                        </a:rPr>
                        <a:t>Months (95% CI)</a:t>
                      </a:r>
                    </a:p>
                  </a:txBody>
                  <a:tcPr marL="12700" marR="12700" marT="12700" marB="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kern="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6.93 (5.8-9.6)</a:t>
                      </a:r>
                    </a:p>
                  </a:txBody>
                  <a:tcPr marL="12700" marR="12700" marT="12700" marB="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38740783"/>
                  </a:ext>
                </a:extLst>
              </a:tr>
            </a:tbl>
          </a:graphicData>
        </a:graphic>
      </p:graphicFrame>
      <p:graphicFrame>
        <p:nvGraphicFramePr>
          <p:cNvPr id="113" name="Table 112">
            <a:extLst>
              <a:ext uri="{FF2B5EF4-FFF2-40B4-BE49-F238E27FC236}">
                <a16:creationId xmlns:a16="http://schemas.microsoft.com/office/drawing/2014/main" id="{1526BA79-1919-D95A-3686-C2BDB1467422}"/>
              </a:ext>
            </a:extLst>
          </p:cNvPr>
          <p:cNvGraphicFramePr>
            <a:graphicFrameLocks/>
          </p:cNvGraphicFramePr>
          <p:nvPr/>
        </p:nvGraphicFramePr>
        <p:xfrm>
          <a:off x="152404" y="1355205"/>
          <a:ext cx="4822322" cy="3291840"/>
        </p:xfrm>
        <a:graphic>
          <a:graphicData uri="http://schemas.openxmlformats.org/drawingml/2006/table">
            <a:tbl>
              <a:tblPr firstRow="1" bandRow="1">
                <a:tableStyleId>{69012ECD-51FC-41F1-AA8D-1B2483CD663E}</a:tableStyleId>
              </a:tblPr>
              <a:tblGrid>
                <a:gridCol w="3399922">
                  <a:extLst>
                    <a:ext uri="{9D8B030D-6E8A-4147-A177-3AD203B41FA5}">
                      <a16:colId xmlns:a16="http://schemas.microsoft.com/office/drawing/2014/main" val="2418690212"/>
                    </a:ext>
                  </a:extLst>
                </a:gridCol>
                <a:gridCol w="1422400">
                  <a:extLst>
                    <a:ext uri="{9D8B030D-6E8A-4147-A177-3AD203B41FA5}">
                      <a16:colId xmlns:a16="http://schemas.microsoft.com/office/drawing/2014/main" val="2123684449"/>
                    </a:ext>
                  </a:extLst>
                </a:gridCol>
              </a:tblGrid>
              <a:tr h="365760">
                <a:tc>
                  <a:txBody>
                    <a:bodyPr/>
                    <a:lstStyle/>
                    <a:p>
                      <a:pPr>
                        <a:lnSpc>
                          <a:spcPts val="1100"/>
                        </a:lnSpc>
                        <a:spcAft>
                          <a:spcPts val="0"/>
                        </a:spcAft>
                      </a:pPr>
                      <a:r>
                        <a:rPr lang="en-US" sz="1700" b="1" i="0" dirty="0">
                          <a:solidFill>
                            <a:schemeClr val="bg1"/>
                          </a:solidFill>
                          <a:latin typeface="Arial Narrow" panose="020B0604020202020204" pitchFamily="34" charset="0"/>
                          <a:cs typeface="Arial Narrow" panose="020B0604020202020204" pitchFamily="34" charset="0"/>
                        </a:rPr>
                        <a:t>Characteristics</a:t>
                      </a:r>
                    </a:p>
                  </a:txBody>
                  <a:tcPr marL="90000" marR="0" anchor="b">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ts val="1100"/>
                        </a:lnSpc>
                        <a:spcAft>
                          <a:spcPts val="0"/>
                        </a:spcAft>
                      </a:pPr>
                      <a:r>
                        <a:rPr lang="en-US" sz="1700" b="1" i="0" dirty="0">
                          <a:solidFill>
                            <a:schemeClr val="bg1"/>
                          </a:solidFill>
                          <a:latin typeface="Arial Narrow" panose="020B0604020202020204" pitchFamily="34" charset="0"/>
                          <a:cs typeface="Arial Narrow" panose="020B0604020202020204" pitchFamily="34" charset="0"/>
                        </a:rPr>
                        <a:t>N=79</a:t>
                      </a:r>
                    </a:p>
                  </a:txBody>
                  <a:tcPr marL="0" marR="0" anchor="b">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752806899"/>
                  </a:ext>
                </a:extLst>
              </a:tr>
              <a:tr h="292608">
                <a:tc>
                  <a:txBody>
                    <a:bodyPr/>
                    <a:lstStyle/>
                    <a:p>
                      <a:pP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Age, median (range), years</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66 (41-84)</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781806742"/>
                  </a:ext>
                </a:extLst>
              </a:tr>
              <a:tr h="292608">
                <a:tc>
                  <a:txBody>
                    <a:bodyPr/>
                    <a:lstStyle/>
                    <a:p>
                      <a:pP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Race, n (%)</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100"/>
                        </a:lnSpc>
                        <a:spcAft>
                          <a:spcPts val="0"/>
                        </a:spcAft>
                      </a:pPr>
                      <a:endParaRPr lang="en-US" sz="1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976513280"/>
                  </a:ext>
                </a:extLst>
              </a:tr>
              <a:tr h="292608">
                <a:tc>
                  <a:txBody>
                    <a:bodyPr/>
                    <a:lstStyle/>
                    <a:p>
                      <a:pPr marL="72000">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White</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65 (82.3)</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2486030"/>
                  </a:ext>
                </a:extLst>
              </a:tr>
              <a:tr h="292608">
                <a:tc>
                  <a:txBody>
                    <a:bodyPr/>
                    <a:lstStyle/>
                    <a:p>
                      <a:pPr marL="72000">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Black or African American</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4 (5.1)</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7923498"/>
                  </a:ext>
                </a:extLst>
              </a:tr>
              <a:tr h="292608">
                <a:tc>
                  <a:txBody>
                    <a:bodyPr/>
                    <a:lstStyle/>
                    <a:p>
                      <a:pPr marL="72000">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Asian</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1 (1.3)</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153403"/>
                  </a:ext>
                </a:extLst>
              </a:tr>
              <a:tr h="292608">
                <a:tc>
                  <a:txBody>
                    <a:bodyPr/>
                    <a:lstStyle/>
                    <a:p>
                      <a:pP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 prior lines of systemic therapy, n (%) </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100"/>
                        </a:lnSpc>
                        <a:spcAft>
                          <a:spcPts val="0"/>
                        </a:spcAft>
                      </a:pPr>
                      <a:endParaRPr lang="en-US" sz="1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56364154"/>
                  </a:ext>
                </a:extLst>
              </a:tr>
              <a:tr h="292608">
                <a:tc>
                  <a:txBody>
                    <a:bodyPr/>
                    <a:lstStyle/>
                    <a:p>
                      <a:pPr marL="72000" marR="0" lvl="0" indent="0" algn="l" defTabSz="914377" rtl="0" eaLnBrk="1" fontAlgn="auto" latinLnBrk="0" hangingPunct="1">
                        <a:lnSpc>
                          <a:spcPts val="1100"/>
                        </a:lnSpc>
                        <a:spcBef>
                          <a:spcPts val="0"/>
                        </a:spcBef>
                        <a:spcAft>
                          <a:spcPts val="0"/>
                        </a:spcAft>
                        <a:buClrTx/>
                        <a:buSzTx/>
                        <a:buFont typeface="Arial" panose="020B0604020202020204" pitchFamily="34" charset="0"/>
                        <a:buNone/>
                        <a:tabLst/>
                        <a:defRPr/>
                      </a:pPr>
                      <a:r>
                        <a:rPr lang="en-US" sz="1700" b="0" i="0" dirty="0">
                          <a:solidFill>
                            <a:schemeClr val="tx1"/>
                          </a:solidFill>
                          <a:latin typeface="Arial Narrow" panose="020B0604020202020204" pitchFamily="34" charset="0"/>
                          <a:cs typeface="Arial Narrow" panose="020B0604020202020204" pitchFamily="34" charset="0"/>
                        </a:rPr>
                        <a:t>1-2</a:t>
                      </a:r>
                      <a:r>
                        <a:rPr lang="en-US" sz="1700" b="0" i="0" baseline="30000" dirty="0">
                          <a:solidFill>
                            <a:schemeClr val="tx1"/>
                          </a:solidFill>
                          <a:latin typeface="Arial Narrow" panose="020B0604020202020204" pitchFamily="34" charset="0"/>
                          <a:cs typeface="Arial Narrow" panose="020B0604020202020204" pitchFamily="34" charset="0"/>
                        </a:rPr>
                        <a:t>a</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49 (62.0)</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8135778"/>
                  </a:ext>
                </a:extLst>
              </a:tr>
              <a:tr h="292608">
                <a:tc>
                  <a:txBody>
                    <a:bodyPr/>
                    <a:lstStyle/>
                    <a:p>
                      <a:pPr marL="72000" marR="0" lvl="0" indent="0" algn="l" defTabSz="914377" rtl="0" eaLnBrk="1" fontAlgn="auto" latinLnBrk="0" hangingPunct="1">
                        <a:lnSpc>
                          <a:spcPts val="1100"/>
                        </a:lnSpc>
                        <a:spcBef>
                          <a:spcPts val="0"/>
                        </a:spcBef>
                        <a:spcAft>
                          <a:spcPts val="0"/>
                        </a:spcAft>
                        <a:buClrTx/>
                        <a:buSzTx/>
                        <a:buFont typeface="Arial" panose="020B0604020202020204" pitchFamily="34" charset="0"/>
                        <a:buNone/>
                        <a:tabLst/>
                        <a:defRPr/>
                      </a:pPr>
                      <a:r>
                        <a:rPr lang="en-US" sz="1700" b="0" i="0" dirty="0">
                          <a:solidFill>
                            <a:schemeClr val="tx1"/>
                          </a:solidFill>
                          <a:latin typeface="Arial Narrow" panose="020B0604020202020204" pitchFamily="34" charset="0"/>
                          <a:cs typeface="Arial Narrow" panose="020B0604020202020204" pitchFamily="34" charset="0"/>
                        </a:rPr>
                        <a:t>≥3</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377" rtl="0" eaLnBrk="1" latinLnBrk="0" hangingPunct="1">
                        <a:lnSpc>
                          <a:spcPts val="1100"/>
                        </a:lnSpc>
                        <a:spcAft>
                          <a:spcPts val="0"/>
                        </a:spcAft>
                      </a:pPr>
                      <a:r>
                        <a:rPr lang="en-US" sz="1700" b="0" i="0" kern="1200" dirty="0">
                          <a:solidFill>
                            <a:schemeClr val="tx1"/>
                          </a:solidFill>
                          <a:latin typeface="Arial Narrow" panose="020B0604020202020204" pitchFamily="34" charset="0"/>
                          <a:ea typeface="+mn-ea"/>
                          <a:cs typeface="Arial Narrow" panose="020B0604020202020204" pitchFamily="34" charset="0"/>
                        </a:rPr>
                        <a:t>30 (37.9)</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0324141"/>
                  </a:ext>
                </a:extLst>
              </a:tr>
              <a:tr h="292608">
                <a:tc>
                  <a:txBody>
                    <a:bodyPr/>
                    <a:lstStyle/>
                    <a:p>
                      <a:pP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Prior exposure to taxanes, n (%), Yes</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algn="ctr" defTabSz="914377" rtl="0" eaLnBrk="1" latinLnBrk="0" hangingPunct="1">
                        <a:lnSpc>
                          <a:spcPts val="1100"/>
                        </a:lnSpc>
                        <a:spcAft>
                          <a:spcPts val="0"/>
                        </a:spcAft>
                      </a:pPr>
                      <a:r>
                        <a:rPr lang="en-US" sz="1700" b="0" i="0" kern="1200" dirty="0">
                          <a:solidFill>
                            <a:schemeClr val="tx1"/>
                          </a:solidFill>
                          <a:latin typeface="Arial Narrow" panose="020B0604020202020204" pitchFamily="34" charset="0"/>
                          <a:ea typeface="+mn-ea"/>
                          <a:cs typeface="Arial Narrow" panose="020B0604020202020204" pitchFamily="34" charset="0"/>
                        </a:rPr>
                        <a:t>77 (97.5)</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468045300"/>
                  </a:ext>
                </a:extLst>
              </a:tr>
              <a:tr h="292608">
                <a:tc>
                  <a:txBody>
                    <a:bodyPr/>
                    <a:lstStyle/>
                    <a:p>
                      <a:pPr marL="144000">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Exposed in multiple lines</a:t>
                      </a:r>
                    </a:p>
                  </a:txBody>
                  <a:tcPr anchor="b">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100"/>
                        </a:lnSpc>
                        <a:spcAft>
                          <a:spcPts val="0"/>
                        </a:spcAft>
                      </a:pPr>
                      <a:r>
                        <a:rPr lang="en-US" sz="1700" b="0" i="0" dirty="0">
                          <a:solidFill>
                            <a:schemeClr val="tx1"/>
                          </a:solidFill>
                          <a:latin typeface="Arial Narrow" panose="020B0604020202020204" pitchFamily="34" charset="0"/>
                          <a:cs typeface="Arial Narrow" panose="020B0604020202020204" pitchFamily="34" charset="0"/>
                        </a:rPr>
                        <a:t>20 (25.3)</a:t>
                      </a:r>
                    </a:p>
                  </a:txBody>
                  <a:tcPr anchor="b">
                    <a:lnL w="1270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8214550"/>
                  </a:ext>
                </a:extLst>
              </a:tr>
            </a:tbl>
          </a:graphicData>
        </a:graphic>
      </p:graphicFrame>
      <p:sp>
        <p:nvSpPr>
          <p:cNvPr id="115" name="TextBox 114">
            <a:extLst>
              <a:ext uri="{FF2B5EF4-FFF2-40B4-BE49-F238E27FC236}">
                <a16:creationId xmlns:a16="http://schemas.microsoft.com/office/drawing/2014/main" id="{5E4A6EF1-974E-AFF4-A617-003740615FD5}"/>
              </a:ext>
            </a:extLst>
          </p:cNvPr>
          <p:cNvSpPr txBox="1"/>
          <p:nvPr/>
        </p:nvSpPr>
        <p:spPr>
          <a:xfrm>
            <a:off x="152402" y="6505571"/>
            <a:ext cx="29335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charset="0"/>
                <a:cs typeface="+mn-cs"/>
              </a:rPr>
              <a:t>Alvarez Secord; Ann Oncol 2025</a:t>
            </a:r>
          </a:p>
        </p:txBody>
      </p:sp>
      <p:sp>
        <p:nvSpPr>
          <p:cNvPr id="116" name="Title 10">
            <a:extLst>
              <a:ext uri="{FF2B5EF4-FFF2-40B4-BE49-F238E27FC236}">
                <a16:creationId xmlns:a16="http://schemas.microsoft.com/office/drawing/2014/main" id="{4D75D0A5-C219-1008-394E-0A6BE04C42E6}"/>
              </a:ext>
            </a:extLst>
          </p:cNvPr>
          <p:cNvSpPr>
            <a:spLocks noGrp="1"/>
          </p:cNvSpPr>
          <p:nvPr>
            <p:ph type="title" idx="4294967295"/>
          </p:nvPr>
        </p:nvSpPr>
        <p:spPr>
          <a:xfrm>
            <a:off x="152402" y="156260"/>
            <a:ext cx="11453813" cy="574675"/>
          </a:xfrm>
        </p:spPr>
        <p:txBody>
          <a:bodyPr anchor="t">
            <a:noAutofit/>
          </a:bodyPr>
          <a:lstStyle/>
          <a:p>
            <a:r>
              <a:rPr lang="en-US" sz="3200" dirty="0">
                <a:solidFill>
                  <a:schemeClr val="tx1"/>
                </a:solidFill>
              </a:rPr>
              <a:t>PICCOLO: Mirvetuximab soravtansine in platinum sensitive ovarian cancer</a:t>
            </a:r>
          </a:p>
        </p:txBody>
      </p:sp>
    </p:spTree>
    <p:extLst>
      <p:ext uri="{BB962C8B-B14F-4D97-AF65-F5344CB8AC3E}">
        <p14:creationId xmlns:p14="http://schemas.microsoft.com/office/powerpoint/2010/main" val="2978287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1449B-96D4-187E-E210-DE6EF903D25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29723F63-29D8-CE64-4C31-270AEB1B3301}"/>
              </a:ext>
            </a:extLst>
          </p:cNvPr>
          <p:cNvSpPr txBox="1">
            <a:spLocks/>
          </p:cNvSpPr>
          <p:nvPr/>
        </p:nvSpPr>
        <p:spPr>
          <a:xfrm>
            <a:off x="144792" y="220508"/>
            <a:ext cx="9275053" cy="576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j-ea"/>
                <a:cs typeface="+mj-cs"/>
              </a:rPr>
              <a:t>PICCOLO: Subgroup Analyses</a:t>
            </a:r>
          </a:p>
        </p:txBody>
      </p:sp>
      <p:grpSp>
        <p:nvGrpSpPr>
          <p:cNvPr id="4" name="Group 3">
            <a:extLst>
              <a:ext uri="{FF2B5EF4-FFF2-40B4-BE49-F238E27FC236}">
                <a16:creationId xmlns:a16="http://schemas.microsoft.com/office/drawing/2014/main" id="{EA6D0910-B0FA-7299-FC8C-56F866477318}"/>
              </a:ext>
            </a:extLst>
          </p:cNvPr>
          <p:cNvGrpSpPr/>
          <p:nvPr/>
        </p:nvGrpSpPr>
        <p:grpSpPr>
          <a:xfrm>
            <a:off x="90591" y="1199392"/>
            <a:ext cx="12096540" cy="4834413"/>
            <a:chOff x="83183" y="889384"/>
            <a:chExt cx="9072407" cy="3625810"/>
          </a:xfrm>
        </p:grpSpPr>
        <p:grpSp>
          <p:nvGrpSpPr>
            <p:cNvPr id="5" name="Group 4">
              <a:extLst>
                <a:ext uri="{FF2B5EF4-FFF2-40B4-BE49-F238E27FC236}">
                  <a16:creationId xmlns:a16="http://schemas.microsoft.com/office/drawing/2014/main" id="{DF0EFA6B-69A2-AFAF-2B17-5B74F71D3EE4}"/>
                </a:ext>
              </a:extLst>
            </p:cNvPr>
            <p:cNvGrpSpPr/>
            <p:nvPr/>
          </p:nvGrpSpPr>
          <p:grpSpPr>
            <a:xfrm>
              <a:off x="323319" y="889384"/>
              <a:ext cx="2024329" cy="3229870"/>
              <a:chOff x="562784" y="1188684"/>
              <a:chExt cx="2024329" cy="3229870"/>
            </a:xfrm>
          </p:grpSpPr>
          <p:sp>
            <p:nvSpPr>
              <p:cNvPr id="87" name="TextBox 86">
                <a:extLst>
                  <a:ext uri="{FF2B5EF4-FFF2-40B4-BE49-F238E27FC236}">
                    <a16:creationId xmlns:a16="http://schemas.microsoft.com/office/drawing/2014/main" id="{9C4E5EA5-E9DA-8770-B75C-FF762CE4B42F}"/>
                  </a:ext>
                </a:extLst>
              </p:cNvPr>
              <p:cNvSpPr txBox="1"/>
              <p:nvPr/>
            </p:nvSpPr>
            <p:spPr>
              <a:xfrm>
                <a:off x="791501" y="4072305"/>
                <a:ext cx="655172"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1 or 2</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b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endParaRPr>
              </a:p>
            </p:txBody>
          </p:sp>
          <p:grpSp>
            <p:nvGrpSpPr>
              <p:cNvPr id="88" name="Group 87">
                <a:extLst>
                  <a:ext uri="{FF2B5EF4-FFF2-40B4-BE49-F238E27FC236}">
                    <a16:creationId xmlns:a16="http://schemas.microsoft.com/office/drawing/2014/main" id="{2689CBFD-786B-2501-977B-4CEDD8BBE292}"/>
                  </a:ext>
                </a:extLst>
              </p:cNvPr>
              <p:cNvGrpSpPr/>
              <p:nvPr/>
            </p:nvGrpSpPr>
            <p:grpSpPr>
              <a:xfrm>
                <a:off x="562784" y="1188684"/>
                <a:ext cx="2024329" cy="3091370"/>
                <a:chOff x="562784" y="1188684"/>
                <a:chExt cx="2024329" cy="3091370"/>
              </a:xfrm>
            </p:grpSpPr>
            <p:sp>
              <p:nvSpPr>
                <p:cNvPr id="89" name="TextBox 88">
                  <a:extLst>
                    <a:ext uri="{FF2B5EF4-FFF2-40B4-BE49-F238E27FC236}">
                      <a16:creationId xmlns:a16="http://schemas.microsoft.com/office/drawing/2014/main" id="{4B0326AF-F867-4EB9-C9DF-7FFE106BADB1}"/>
                    </a:ext>
                  </a:extLst>
                </p:cNvPr>
                <p:cNvSpPr txBox="1"/>
                <p:nvPr/>
              </p:nvSpPr>
              <p:spPr>
                <a:xfrm>
                  <a:off x="1269190" y="4072305"/>
                  <a:ext cx="655172"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3</a:t>
                  </a:r>
                </a:p>
              </p:txBody>
            </p:sp>
            <p:sp>
              <p:nvSpPr>
                <p:cNvPr id="90" name="TextBox 89">
                  <a:extLst>
                    <a:ext uri="{FF2B5EF4-FFF2-40B4-BE49-F238E27FC236}">
                      <a16:creationId xmlns:a16="http://schemas.microsoft.com/office/drawing/2014/main" id="{8B629A6E-1E59-E7CC-E976-7A2A814584C4}"/>
                    </a:ext>
                  </a:extLst>
                </p:cNvPr>
                <p:cNvSpPr txBox="1"/>
                <p:nvPr/>
              </p:nvSpPr>
              <p:spPr>
                <a:xfrm>
                  <a:off x="1712414" y="4072305"/>
                  <a:ext cx="655172"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≥4</a:t>
                  </a:r>
                </a:p>
              </p:txBody>
            </p:sp>
            <p:grpSp>
              <p:nvGrpSpPr>
                <p:cNvPr id="91" name="Group 90">
                  <a:extLst>
                    <a:ext uri="{FF2B5EF4-FFF2-40B4-BE49-F238E27FC236}">
                      <a16:creationId xmlns:a16="http://schemas.microsoft.com/office/drawing/2014/main" id="{4193D72D-5759-F5B8-5487-FA8FC054681E}"/>
                    </a:ext>
                  </a:extLst>
                </p:cNvPr>
                <p:cNvGrpSpPr/>
                <p:nvPr/>
              </p:nvGrpSpPr>
              <p:grpSpPr>
                <a:xfrm>
                  <a:off x="562784" y="1188684"/>
                  <a:ext cx="2024329" cy="3017520"/>
                  <a:chOff x="-29321" y="2755156"/>
                  <a:chExt cx="2024329" cy="3017520"/>
                </a:xfrm>
              </p:grpSpPr>
              <p:graphicFrame>
                <p:nvGraphicFramePr>
                  <p:cNvPr id="92" name="Chart 91">
                    <a:extLst>
                      <a:ext uri="{FF2B5EF4-FFF2-40B4-BE49-F238E27FC236}">
                        <a16:creationId xmlns:a16="http://schemas.microsoft.com/office/drawing/2014/main" id="{7E81C74D-2856-F1CB-9F86-EA26B547904C}"/>
                      </a:ext>
                    </a:extLst>
                  </p:cNvPr>
                  <p:cNvGraphicFramePr/>
                  <p:nvPr/>
                </p:nvGraphicFramePr>
                <p:xfrm>
                  <a:off x="-29321" y="2755156"/>
                  <a:ext cx="2024329" cy="3017520"/>
                </p:xfrm>
                <a:graphic>
                  <a:graphicData uri="http://schemas.openxmlformats.org/drawingml/2006/chart">
                    <c:chart xmlns:c="http://schemas.openxmlformats.org/drawingml/2006/chart" xmlns:r="http://schemas.openxmlformats.org/officeDocument/2006/relationships" r:id="rId3"/>
                  </a:graphicData>
                </a:graphic>
              </p:graphicFrame>
              <p:sp>
                <p:nvSpPr>
                  <p:cNvPr id="93" name="TextBox 92">
                    <a:extLst>
                      <a:ext uri="{FF2B5EF4-FFF2-40B4-BE49-F238E27FC236}">
                        <a16:creationId xmlns:a16="http://schemas.microsoft.com/office/drawing/2014/main" id="{51C048AF-F8E0-97EA-0406-ECA6827C3E06}"/>
                      </a:ext>
                    </a:extLst>
                  </p:cNvPr>
                  <p:cNvSpPr txBox="1"/>
                  <p:nvPr/>
                </p:nvSpPr>
                <p:spPr>
                  <a:xfrm>
                    <a:off x="596179" y="3903626"/>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29.1-70.9</a:t>
                    </a:r>
                  </a:p>
                </p:txBody>
              </p:sp>
              <p:sp>
                <p:nvSpPr>
                  <p:cNvPr id="94" name="TextBox 93">
                    <a:extLst>
                      <a:ext uri="{FF2B5EF4-FFF2-40B4-BE49-F238E27FC236}">
                        <a16:creationId xmlns:a16="http://schemas.microsoft.com/office/drawing/2014/main" id="{14C86107-44C1-2A0E-02F8-CB744C690D11}"/>
                      </a:ext>
                    </a:extLst>
                  </p:cNvPr>
                  <p:cNvSpPr txBox="1"/>
                  <p:nvPr/>
                </p:nvSpPr>
                <p:spPr>
                  <a:xfrm>
                    <a:off x="118490" y="3770290"/>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55.1%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40.2-69.3</a:t>
                    </a:r>
                  </a:p>
                </p:txBody>
              </p:sp>
              <p:sp>
                <p:nvSpPr>
                  <p:cNvPr id="95" name="TextBox 94">
                    <a:extLst>
                      <a:ext uri="{FF2B5EF4-FFF2-40B4-BE49-F238E27FC236}">
                        <a16:creationId xmlns:a16="http://schemas.microsoft.com/office/drawing/2014/main" id="{BF58FB5C-EB1F-A044-980D-21A911655353}"/>
                      </a:ext>
                    </a:extLst>
                  </p:cNvPr>
                  <p:cNvSpPr txBox="1"/>
                  <p:nvPr/>
                </p:nvSpPr>
                <p:spPr>
                  <a:xfrm>
                    <a:off x="1039403" y="4379340"/>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33.3%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4.3-77.7</a:t>
                    </a:r>
                  </a:p>
                </p:txBody>
              </p:sp>
              <p:sp>
                <p:nvSpPr>
                  <p:cNvPr id="96" name="TextBox 95">
                    <a:extLst>
                      <a:ext uri="{FF2B5EF4-FFF2-40B4-BE49-F238E27FC236}">
                        <a16:creationId xmlns:a16="http://schemas.microsoft.com/office/drawing/2014/main" id="{DF11521C-3466-D7D0-843F-9421F2C45390}"/>
                      </a:ext>
                    </a:extLst>
                  </p:cNvPr>
                  <p:cNvSpPr txBox="1"/>
                  <p:nvPr/>
                </p:nvSpPr>
                <p:spPr>
                  <a:xfrm>
                    <a:off x="249742" y="5421499"/>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(n=49)</a:t>
                    </a:r>
                  </a:p>
                </p:txBody>
              </p:sp>
              <p:sp>
                <p:nvSpPr>
                  <p:cNvPr id="97" name="TextBox 96">
                    <a:extLst>
                      <a:ext uri="{FF2B5EF4-FFF2-40B4-BE49-F238E27FC236}">
                        <a16:creationId xmlns:a16="http://schemas.microsoft.com/office/drawing/2014/main" id="{E2D502DF-8C42-60F7-F1B6-978FEC5E62C8}"/>
                      </a:ext>
                    </a:extLst>
                  </p:cNvPr>
                  <p:cNvSpPr txBox="1"/>
                  <p:nvPr/>
                </p:nvSpPr>
                <p:spPr>
                  <a:xfrm>
                    <a:off x="712441" y="5421499"/>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(n=24)</a:t>
                    </a:r>
                  </a:p>
                </p:txBody>
              </p:sp>
              <p:sp>
                <p:nvSpPr>
                  <p:cNvPr id="98" name="TextBox 97">
                    <a:extLst>
                      <a:ext uri="{FF2B5EF4-FFF2-40B4-BE49-F238E27FC236}">
                        <a16:creationId xmlns:a16="http://schemas.microsoft.com/office/drawing/2014/main" id="{008BB13A-058F-179C-A130-4490E7B5EDE2}"/>
                      </a:ext>
                    </a:extLst>
                  </p:cNvPr>
                  <p:cNvSpPr txBox="1"/>
                  <p:nvPr/>
                </p:nvSpPr>
                <p:spPr>
                  <a:xfrm>
                    <a:off x="1163160" y="5421499"/>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(n=6)</a:t>
                    </a:r>
                  </a:p>
                </p:txBody>
              </p:sp>
            </p:grpSp>
          </p:grpSp>
        </p:grpSp>
        <p:sp>
          <p:nvSpPr>
            <p:cNvPr id="6" name="TextBox 5">
              <a:extLst>
                <a:ext uri="{FF2B5EF4-FFF2-40B4-BE49-F238E27FC236}">
                  <a16:creationId xmlns:a16="http://schemas.microsoft.com/office/drawing/2014/main" id="{0E16B5C5-F41E-8E7B-2E2F-A5C70DF20088}"/>
                </a:ext>
              </a:extLst>
            </p:cNvPr>
            <p:cNvSpPr txBox="1"/>
            <p:nvPr/>
          </p:nvSpPr>
          <p:spPr>
            <a:xfrm rot="16200000">
              <a:off x="-478966" y="2276790"/>
              <a:ext cx="1355132" cy="230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ＭＳ Ｐゴシック" charset="0"/>
                  <a:cs typeface="+mn-cs"/>
                </a:rPr>
                <a:t>ORR</a:t>
              </a:r>
            </a:p>
          </p:txBody>
        </p:sp>
        <p:grpSp>
          <p:nvGrpSpPr>
            <p:cNvPr id="7" name="Group 6">
              <a:extLst>
                <a:ext uri="{FF2B5EF4-FFF2-40B4-BE49-F238E27FC236}">
                  <a16:creationId xmlns:a16="http://schemas.microsoft.com/office/drawing/2014/main" id="{1E83B4AA-5AD0-FD51-BF3C-09A213ABF2F5}"/>
                </a:ext>
              </a:extLst>
            </p:cNvPr>
            <p:cNvGrpSpPr/>
            <p:nvPr/>
          </p:nvGrpSpPr>
          <p:grpSpPr>
            <a:xfrm>
              <a:off x="182299" y="894607"/>
              <a:ext cx="2024329" cy="3590233"/>
              <a:chOff x="167059" y="864127"/>
              <a:chExt cx="2024329" cy="3590233"/>
            </a:xfrm>
          </p:grpSpPr>
          <p:grpSp>
            <p:nvGrpSpPr>
              <p:cNvPr id="83" name="Group 82">
                <a:extLst>
                  <a:ext uri="{FF2B5EF4-FFF2-40B4-BE49-F238E27FC236}">
                    <a16:creationId xmlns:a16="http://schemas.microsoft.com/office/drawing/2014/main" id="{F8D07B69-AC97-3BF6-12E5-DEBF0F507F3A}"/>
                  </a:ext>
                </a:extLst>
              </p:cNvPr>
              <p:cNvGrpSpPr/>
              <p:nvPr/>
            </p:nvGrpSpPr>
            <p:grpSpPr>
              <a:xfrm>
                <a:off x="167059" y="864127"/>
                <a:ext cx="2024329" cy="3590233"/>
                <a:chOff x="167059" y="1193907"/>
                <a:chExt cx="2024329" cy="3590233"/>
              </a:xfrm>
            </p:grpSpPr>
            <p:graphicFrame>
              <p:nvGraphicFramePr>
                <p:cNvPr id="85" name="Chart 84">
                  <a:extLst>
                    <a:ext uri="{FF2B5EF4-FFF2-40B4-BE49-F238E27FC236}">
                      <a16:creationId xmlns:a16="http://schemas.microsoft.com/office/drawing/2014/main" id="{01E69BC5-BB90-0EF2-DDE6-B6AD2B556C7C}"/>
                    </a:ext>
                  </a:extLst>
                </p:cNvPr>
                <p:cNvGraphicFramePr/>
                <p:nvPr/>
              </p:nvGraphicFramePr>
              <p:xfrm>
                <a:off x="167059" y="1193907"/>
                <a:ext cx="2024329" cy="3017520"/>
              </p:xfrm>
              <a:graphic>
                <a:graphicData uri="http://schemas.openxmlformats.org/drawingml/2006/chart">
                  <c:chart xmlns:c="http://schemas.openxmlformats.org/drawingml/2006/chart" xmlns:r="http://schemas.openxmlformats.org/officeDocument/2006/relationships" r:id="rId4"/>
                </a:graphicData>
              </a:graphic>
            </p:graphicFrame>
            <p:sp>
              <p:nvSpPr>
                <p:cNvPr id="86" name="TextBox 85">
                  <a:extLst>
                    <a:ext uri="{FF2B5EF4-FFF2-40B4-BE49-F238E27FC236}">
                      <a16:creationId xmlns:a16="http://schemas.microsoft.com/office/drawing/2014/main" id="{9AD6D343-F830-E9BE-9AD7-C9E0317A5C69}"/>
                    </a:ext>
                  </a:extLst>
                </p:cNvPr>
                <p:cNvSpPr txBox="1"/>
                <p:nvPr/>
              </p:nvSpPr>
              <p:spPr>
                <a:xfrm>
                  <a:off x="532283" y="4376240"/>
                  <a:ext cx="1544376" cy="407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No. Prior Lines </a:t>
                  </a:r>
                  <a:b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br>
                  <a: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of Therapy</a:t>
                  </a:r>
                </a:p>
              </p:txBody>
            </p:sp>
          </p:grpSp>
          <p:cxnSp>
            <p:nvCxnSpPr>
              <p:cNvPr id="84" name="Straight Connector 83">
                <a:extLst>
                  <a:ext uri="{FF2B5EF4-FFF2-40B4-BE49-F238E27FC236}">
                    <a16:creationId xmlns:a16="http://schemas.microsoft.com/office/drawing/2014/main" id="{D35F0B22-ADC6-29F6-6896-E564FF6F5913}"/>
                  </a:ext>
                </a:extLst>
              </p:cNvPr>
              <p:cNvCxnSpPr>
                <a:cxnSpLocks/>
              </p:cNvCxnSpPr>
              <p:nvPr/>
            </p:nvCxnSpPr>
            <p:spPr>
              <a:xfrm>
                <a:off x="671473" y="4091804"/>
                <a:ext cx="1259174" cy="0"/>
              </a:xfrm>
              <a:prstGeom prst="line">
                <a:avLst/>
              </a:prstGeom>
            </p:spPr>
            <p:style>
              <a:lnRef idx="1">
                <a:schemeClr val="dk1"/>
              </a:lnRef>
              <a:fillRef idx="0">
                <a:schemeClr val="dk1"/>
              </a:fillRef>
              <a:effectRef idx="0">
                <a:schemeClr val="dk1"/>
              </a:effectRef>
              <a:fontRef idx="minor">
                <a:schemeClr val="tx1"/>
              </a:fontRef>
            </p:style>
          </p:cxnSp>
        </p:grpSp>
        <p:grpSp>
          <p:nvGrpSpPr>
            <p:cNvPr id="8" name="Group 7">
              <a:extLst>
                <a:ext uri="{FF2B5EF4-FFF2-40B4-BE49-F238E27FC236}">
                  <a16:creationId xmlns:a16="http://schemas.microsoft.com/office/drawing/2014/main" id="{2A6DE689-F59E-AB25-8EBD-7711CB8DA238}"/>
                </a:ext>
              </a:extLst>
            </p:cNvPr>
            <p:cNvGrpSpPr/>
            <p:nvPr/>
          </p:nvGrpSpPr>
          <p:grpSpPr>
            <a:xfrm>
              <a:off x="2087885" y="893019"/>
              <a:ext cx="1398033" cy="3445355"/>
              <a:chOff x="2072645" y="854919"/>
              <a:chExt cx="1398033" cy="3445355"/>
            </a:xfrm>
          </p:grpSpPr>
          <p:grpSp>
            <p:nvGrpSpPr>
              <p:cNvPr id="71" name="Group 70">
                <a:extLst>
                  <a:ext uri="{FF2B5EF4-FFF2-40B4-BE49-F238E27FC236}">
                    <a16:creationId xmlns:a16="http://schemas.microsoft.com/office/drawing/2014/main" id="{C708153E-7AEE-22AF-382B-35623875D829}"/>
                  </a:ext>
                </a:extLst>
              </p:cNvPr>
              <p:cNvGrpSpPr/>
              <p:nvPr/>
            </p:nvGrpSpPr>
            <p:grpSpPr>
              <a:xfrm>
                <a:off x="2072645" y="854919"/>
                <a:ext cx="1398033" cy="3445355"/>
                <a:chOff x="2072645" y="1184699"/>
                <a:chExt cx="1398033" cy="3445355"/>
              </a:xfrm>
            </p:grpSpPr>
            <p:grpSp>
              <p:nvGrpSpPr>
                <p:cNvPr id="73" name="Group 72">
                  <a:extLst>
                    <a:ext uri="{FF2B5EF4-FFF2-40B4-BE49-F238E27FC236}">
                      <a16:creationId xmlns:a16="http://schemas.microsoft.com/office/drawing/2014/main" id="{2AFACA74-5088-A32A-6445-E67DCBE723D0}"/>
                    </a:ext>
                  </a:extLst>
                </p:cNvPr>
                <p:cNvGrpSpPr/>
                <p:nvPr/>
              </p:nvGrpSpPr>
              <p:grpSpPr>
                <a:xfrm>
                  <a:off x="2075343" y="1184699"/>
                  <a:ext cx="1395335" cy="3234958"/>
                  <a:chOff x="2430259" y="1184699"/>
                  <a:chExt cx="1395335" cy="3234958"/>
                </a:xfrm>
              </p:grpSpPr>
              <p:grpSp>
                <p:nvGrpSpPr>
                  <p:cNvPr id="75" name="Group 74">
                    <a:extLst>
                      <a:ext uri="{FF2B5EF4-FFF2-40B4-BE49-F238E27FC236}">
                        <a16:creationId xmlns:a16="http://schemas.microsoft.com/office/drawing/2014/main" id="{60F8FB97-13A4-B30F-17AD-9D36B5D2167F}"/>
                      </a:ext>
                    </a:extLst>
                  </p:cNvPr>
                  <p:cNvGrpSpPr/>
                  <p:nvPr/>
                </p:nvGrpSpPr>
                <p:grpSpPr>
                  <a:xfrm>
                    <a:off x="2430259" y="1184699"/>
                    <a:ext cx="1395335" cy="3017520"/>
                    <a:chOff x="2610139" y="1184699"/>
                    <a:chExt cx="1395335" cy="3017520"/>
                  </a:xfrm>
                </p:grpSpPr>
                <p:graphicFrame>
                  <p:nvGraphicFramePr>
                    <p:cNvPr id="78" name="Chart 77">
                      <a:extLst>
                        <a:ext uri="{FF2B5EF4-FFF2-40B4-BE49-F238E27FC236}">
                          <a16:creationId xmlns:a16="http://schemas.microsoft.com/office/drawing/2014/main" id="{741BB484-EAB5-C1BB-2472-3B9991B713B9}"/>
                        </a:ext>
                      </a:extLst>
                    </p:cNvPr>
                    <p:cNvGraphicFramePr/>
                    <p:nvPr/>
                  </p:nvGraphicFramePr>
                  <p:xfrm>
                    <a:off x="2610139" y="1184699"/>
                    <a:ext cx="1395335" cy="3017520"/>
                  </p:xfrm>
                  <a:graphic>
                    <a:graphicData uri="http://schemas.openxmlformats.org/drawingml/2006/chart">
                      <c:chart xmlns:c="http://schemas.openxmlformats.org/drawingml/2006/chart" xmlns:r="http://schemas.openxmlformats.org/officeDocument/2006/relationships" r:id="rId5"/>
                    </a:graphicData>
                  </a:graphic>
                </p:graphicFrame>
                <p:sp>
                  <p:nvSpPr>
                    <p:cNvPr id="79" name="TextBox 78">
                      <a:extLst>
                        <a:ext uri="{FF2B5EF4-FFF2-40B4-BE49-F238E27FC236}">
                          <a16:creationId xmlns:a16="http://schemas.microsoft.com/office/drawing/2014/main" id="{8539AB11-449E-BA8A-E2BE-497E2F61E17E}"/>
                        </a:ext>
                      </a:extLst>
                    </p:cNvPr>
                    <p:cNvSpPr txBox="1"/>
                    <p:nvPr/>
                  </p:nvSpPr>
                  <p:spPr>
                    <a:xfrm>
                      <a:off x="2667430" y="1735738"/>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72.7%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49.8-89.3</a:t>
                      </a:r>
                    </a:p>
                  </p:txBody>
                </p:sp>
                <p:sp>
                  <p:nvSpPr>
                    <p:cNvPr id="80" name="TextBox 79">
                      <a:extLst>
                        <a:ext uri="{FF2B5EF4-FFF2-40B4-BE49-F238E27FC236}">
                          <a16:creationId xmlns:a16="http://schemas.microsoft.com/office/drawing/2014/main" id="{7AABFE03-1A20-8DB4-46DC-0158FFD3CB94}"/>
                        </a:ext>
                      </a:extLst>
                    </p:cNvPr>
                    <p:cNvSpPr txBox="1"/>
                    <p:nvPr/>
                  </p:nvSpPr>
                  <p:spPr>
                    <a:xfrm>
                      <a:off x="3128996" y="2521820"/>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43.9%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30.7-57.6</a:t>
                      </a:r>
                    </a:p>
                  </p:txBody>
                </p:sp>
                <p:sp>
                  <p:nvSpPr>
                    <p:cNvPr id="81" name="TextBox 80">
                      <a:extLst>
                        <a:ext uri="{FF2B5EF4-FFF2-40B4-BE49-F238E27FC236}">
                          <a16:creationId xmlns:a16="http://schemas.microsoft.com/office/drawing/2014/main" id="{8DFAA582-F13E-292E-EA17-ADFB16BC4D7B}"/>
                        </a:ext>
                      </a:extLst>
                    </p:cNvPr>
                    <p:cNvSpPr txBox="1"/>
                    <p:nvPr/>
                  </p:nvSpPr>
                  <p:spPr>
                    <a:xfrm>
                      <a:off x="2806177"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(n=22)</a:t>
                      </a:r>
                    </a:p>
                  </p:txBody>
                </p:sp>
                <p:sp>
                  <p:nvSpPr>
                    <p:cNvPr id="82" name="TextBox 81">
                      <a:extLst>
                        <a:ext uri="{FF2B5EF4-FFF2-40B4-BE49-F238E27FC236}">
                          <a16:creationId xmlns:a16="http://schemas.microsoft.com/office/drawing/2014/main" id="{92BA9C39-A515-D64F-99BC-258B46370204}"/>
                        </a:ext>
                      </a:extLst>
                    </p:cNvPr>
                    <p:cNvSpPr txBox="1"/>
                    <p:nvPr/>
                  </p:nvSpPr>
                  <p:spPr>
                    <a:xfrm>
                      <a:off x="3267743"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(n=57)</a:t>
                      </a:r>
                    </a:p>
                  </p:txBody>
                </p:sp>
              </p:grpSp>
              <p:sp>
                <p:nvSpPr>
                  <p:cNvPr id="76" name="TextBox 75">
                    <a:extLst>
                      <a:ext uri="{FF2B5EF4-FFF2-40B4-BE49-F238E27FC236}">
                        <a16:creationId xmlns:a16="http://schemas.microsoft.com/office/drawing/2014/main" id="{A03C893C-6E14-F51E-88A8-1F0D732F4B93}"/>
                      </a:ext>
                    </a:extLst>
                  </p:cNvPr>
                  <p:cNvSpPr txBox="1"/>
                  <p:nvPr/>
                </p:nvSpPr>
                <p:spPr>
                  <a:xfrm>
                    <a:off x="2568456" y="4073408"/>
                    <a:ext cx="655172"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Positive</a:t>
                    </a:r>
                  </a:p>
                </p:txBody>
              </p:sp>
              <p:sp>
                <p:nvSpPr>
                  <p:cNvPr id="77" name="TextBox 76">
                    <a:extLst>
                      <a:ext uri="{FF2B5EF4-FFF2-40B4-BE49-F238E27FC236}">
                        <a16:creationId xmlns:a16="http://schemas.microsoft.com/office/drawing/2014/main" id="{40EE61EF-4D35-4D1A-CA78-0F50D9EBFF82}"/>
                      </a:ext>
                    </a:extLst>
                  </p:cNvPr>
                  <p:cNvSpPr txBox="1"/>
                  <p:nvPr/>
                </p:nvSpPr>
                <p:spPr>
                  <a:xfrm>
                    <a:off x="3030022" y="4073408"/>
                    <a:ext cx="655172"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Negative/</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b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Unknown</a:t>
                    </a:r>
                  </a:p>
                </p:txBody>
              </p:sp>
            </p:grpSp>
            <p:sp>
              <p:nvSpPr>
                <p:cNvPr id="74" name="TextBox 73">
                  <a:extLst>
                    <a:ext uri="{FF2B5EF4-FFF2-40B4-BE49-F238E27FC236}">
                      <a16:creationId xmlns:a16="http://schemas.microsoft.com/office/drawing/2014/main" id="{77C84912-2365-C11E-E09B-F866F52FFCFC}"/>
                    </a:ext>
                  </a:extLst>
                </p:cNvPr>
                <p:cNvSpPr txBox="1"/>
                <p:nvPr/>
              </p:nvSpPr>
              <p:spPr>
                <a:xfrm>
                  <a:off x="2072645" y="4391479"/>
                  <a:ext cx="1381228" cy="238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BRCA</a:t>
                  </a:r>
                  <a: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 Mutation</a:t>
                  </a:r>
                </a:p>
              </p:txBody>
            </p:sp>
          </p:grpSp>
          <p:cxnSp>
            <p:nvCxnSpPr>
              <p:cNvPr id="72" name="Straight Connector 71">
                <a:extLst>
                  <a:ext uri="{FF2B5EF4-FFF2-40B4-BE49-F238E27FC236}">
                    <a16:creationId xmlns:a16="http://schemas.microsoft.com/office/drawing/2014/main" id="{BAFBC2B8-8BDB-DEA2-5A99-1F189FB25F7F}"/>
                  </a:ext>
                </a:extLst>
              </p:cNvPr>
              <p:cNvCxnSpPr>
                <a:cxnSpLocks/>
              </p:cNvCxnSpPr>
              <p:nvPr/>
            </p:nvCxnSpPr>
            <p:spPr>
              <a:xfrm>
                <a:off x="2360364" y="4086684"/>
                <a:ext cx="822960" cy="0"/>
              </a:xfrm>
              <a:prstGeom prst="line">
                <a:avLst/>
              </a:prstGeom>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A11486FF-7AC9-4958-B8D3-5E20DB3DC511}"/>
                </a:ext>
              </a:extLst>
            </p:cNvPr>
            <p:cNvGrpSpPr/>
            <p:nvPr/>
          </p:nvGrpSpPr>
          <p:grpSpPr>
            <a:xfrm>
              <a:off x="3358393" y="893019"/>
              <a:ext cx="2320381" cy="3445358"/>
              <a:chOff x="3221233" y="854919"/>
              <a:chExt cx="2320381" cy="3445358"/>
            </a:xfrm>
          </p:grpSpPr>
          <p:grpSp>
            <p:nvGrpSpPr>
              <p:cNvPr id="52" name="Group 51">
                <a:extLst>
                  <a:ext uri="{FF2B5EF4-FFF2-40B4-BE49-F238E27FC236}">
                    <a16:creationId xmlns:a16="http://schemas.microsoft.com/office/drawing/2014/main" id="{D24D0580-DED5-6F47-32AC-707AE741272B}"/>
                  </a:ext>
                </a:extLst>
              </p:cNvPr>
              <p:cNvGrpSpPr/>
              <p:nvPr/>
            </p:nvGrpSpPr>
            <p:grpSpPr>
              <a:xfrm>
                <a:off x="3221233" y="854919"/>
                <a:ext cx="2320381" cy="3445358"/>
                <a:chOff x="3221233" y="1184699"/>
                <a:chExt cx="2320381" cy="3445358"/>
              </a:xfrm>
            </p:grpSpPr>
            <p:grpSp>
              <p:nvGrpSpPr>
                <p:cNvPr id="54" name="Group 53">
                  <a:extLst>
                    <a:ext uri="{FF2B5EF4-FFF2-40B4-BE49-F238E27FC236}">
                      <a16:creationId xmlns:a16="http://schemas.microsoft.com/office/drawing/2014/main" id="{646CDF6E-B774-2D64-528E-3185805E412C}"/>
                    </a:ext>
                  </a:extLst>
                </p:cNvPr>
                <p:cNvGrpSpPr/>
                <p:nvPr/>
              </p:nvGrpSpPr>
              <p:grpSpPr>
                <a:xfrm>
                  <a:off x="3221233" y="1184699"/>
                  <a:ext cx="2320381" cy="3234958"/>
                  <a:chOff x="3719911" y="1184699"/>
                  <a:chExt cx="2320381" cy="3234958"/>
                </a:xfrm>
              </p:grpSpPr>
              <p:grpSp>
                <p:nvGrpSpPr>
                  <p:cNvPr id="56" name="Group 55">
                    <a:extLst>
                      <a:ext uri="{FF2B5EF4-FFF2-40B4-BE49-F238E27FC236}">
                        <a16:creationId xmlns:a16="http://schemas.microsoft.com/office/drawing/2014/main" id="{DDE2C8AE-5556-341C-81A6-D4AA91C626EC}"/>
                      </a:ext>
                    </a:extLst>
                  </p:cNvPr>
                  <p:cNvGrpSpPr/>
                  <p:nvPr/>
                </p:nvGrpSpPr>
                <p:grpSpPr>
                  <a:xfrm>
                    <a:off x="3719911" y="1184699"/>
                    <a:ext cx="2320381" cy="3234958"/>
                    <a:chOff x="3719911" y="1184699"/>
                    <a:chExt cx="2320381" cy="3234958"/>
                  </a:xfrm>
                </p:grpSpPr>
                <p:graphicFrame>
                  <p:nvGraphicFramePr>
                    <p:cNvPr id="66" name="Chart 65">
                      <a:extLst>
                        <a:ext uri="{FF2B5EF4-FFF2-40B4-BE49-F238E27FC236}">
                          <a16:creationId xmlns:a16="http://schemas.microsoft.com/office/drawing/2014/main" id="{532587A9-1FAD-28DA-AC3B-3BB38358CD29}"/>
                        </a:ext>
                      </a:extLst>
                    </p:cNvPr>
                    <p:cNvGraphicFramePr/>
                    <p:nvPr/>
                  </p:nvGraphicFramePr>
                  <p:xfrm>
                    <a:off x="3719911" y="1184699"/>
                    <a:ext cx="2320381" cy="3017520"/>
                  </p:xfrm>
                  <a:graphic>
                    <a:graphicData uri="http://schemas.openxmlformats.org/drawingml/2006/chart">
                      <c:chart xmlns:c="http://schemas.openxmlformats.org/drawingml/2006/chart" xmlns:r="http://schemas.openxmlformats.org/officeDocument/2006/relationships" r:id="rId6"/>
                    </a:graphicData>
                  </a:graphic>
                </p:graphicFrame>
                <p:sp>
                  <p:nvSpPr>
                    <p:cNvPr id="67" name="TextBox 66">
                      <a:extLst>
                        <a:ext uri="{FF2B5EF4-FFF2-40B4-BE49-F238E27FC236}">
                          <a16:creationId xmlns:a16="http://schemas.microsoft.com/office/drawing/2014/main" id="{B88A1B43-E11D-8232-87B9-97B902FC8E63}"/>
                        </a:ext>
                      </a:extLst>
                    </p:cNvPr>
                    <p:cNvSpPr txBox="1"/>
                    <p:nvPr/>
                  </p:nvSpPr>
                  <p:spPr>
                    <a:xfrm>
                      <a:off x="4307219" y="4073408"/>
                      <a:ext cx="655172"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Treated</a:t>
                      </a:r>
                    </a:p>
                  </p:txBody>
                </p:sp>
                <p:sp>
                  <p:nvSpPr>
                    <p:cNvPr id="68" name="TextBox 67">
                      <a:extLst>
                        <a:ext uri="{FF2B5EF4-FFF2-40B4-BE49-F238E27FC236}">
                          <a16:creationId xmlns:a16="http://schemas.microsoft.com/office/drawing/2014/main" id="{BCCE1525-2BEF-3FDF-B636-5462750FFA37}"/>
                        </a:ext>
                      </a:extLst>
                    </p:cNvPr>
                    <p:cNvSpPr txBox="1"/>
                    <p:nvPr/>
                  </p:nvSpPr>
                  <p:spPr>
                    <a:xfrm>
                      <a:off x="4729939" y="4073408"/>
                      <a:ext cx="768499"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PD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PARPi</a:t>
                      </a:r>
                      <a:r>
                        <a:rPr kumimoji="0" lang="en-US" sz="1200" b="0" i="0" u="none" strike="noStrike" kern="1200" cap="none" spc="0" normalizeH="0" baseline="30000" noProof="0" dirty="0">
                          <a:ln>
                            <a:noFill/>
                          </a:ln>
                          <a:solidFill>
                            <a:prstClr val="black"/>
                          </a:solidFill>
                          <a:effectLst/>
                          <a:uLnTx/>
                          <a:uFillTx/>
                          <a:latin typeface="Arial Narrow" panose="020B0606020202030204" pitchFamily="34" charset="0"/>
                          <a:ea typeface="ＭＳ Ｐゴシック" charset="0"/>
                          <a:cs typeface="+mn-cs"/>
                        </a:rPr>
                        <a:t>a</a:t>
                      </a:r>
                    </a:p>
                  </p:txBody>
                </p:sp>
                <p:sp>
                  <p:nvSpPr>
                    <p:cNvPr id="69" name="TextBox 68">
                      <a:extLst>
                        <a:ext uri="{FF2B5EF4-FFF2-40B4-BE49-F238E27FC236}">
                          <a16:creationId xmlns:a16="http://schemas.microsoft.com/office/drawing/2014/main" id="{3279A4EB-AEEC-789D-7F06-FFC775A749D2}"/>
                        </a:ext>
                      </a:extLst>
                    </p:cNvPr>
                    <p:cNvSpPr txBox="1"/>
                    <p:nvPr/>
                  </p:nvSpPr>
                  <p:spPr>
                    <a:xfrm>
                      <a:off x="3860972" y="4073408"/>
                      <a:ext cx="655172"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Naïve</a:t>
                      </a:r>
                    </a:p>
                  </p:txBody>
                </p:sp>
                <p:sp>
                  <p:nvSpPr>
                    <p:cNvPr id="70" name="TextBox 69">
                      <a:extLst>
                        <a:ext uri="{FF2B5EF4-FFF2-40B4-BE49-F238E27FC236}">
                          <a16:creationId xmlns:a16="http://schemas.microsoft.com/office/drawing/2014/main" id="{96216F78-99AF-13FF-C871-6877ECD40118}"/>
                        </a:ext>
                      </a:extLst>
                    </p:cNvPr>
                    <p:cNvSpPr txBox="1"/>
                    <p:nvPr/>
                  </p:nvSpPr>
                  <p:spPr>
                    <a:xfrm>
                      <a:off x="5203355" y="4073408"/>
                      <a:ext cx="759703"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No PD </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b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with PARPi</a:t>
                      </a:r>
                    </a:p>
                  </p:txBody>
                </p:sp>
              </p:grpSp>
              <p:grpSp>
                <p:nvGrpSpPr>
                  <p:cNvPr id="57" name="Group 56">
                    <a:extLst>
                      <a:ext uri="{FF2B5EF4-FFF2-40B4-BE49-F238E27FC236}">
                        <a16:creationId xmlns:a16="http://schemas.microsoft.com/office/drawing/2014/main" id="{99DFB24B-F167-0784-2754-AF1BA74C4D01}"/>
                      </a:ext>
                    </a:extLst>
                  </p:cNvPr>
                  <p:cNvGrpSpPr/>
                  <p:nvPr/>
                </p:nvGrpSpPr>
                <p:grpSpPr>
                  <a:xfrm>
                    <a:off x="3780066" y="1665673"/>
                    <a:ext cx="2211632" cy="2368479"/>
                    <a:chOff x="3780066" y="1665673"/>
                    <a:chExt cx="2211632" cy="2368479"/>
                  </a:xfrm>
                </p:grpSpPr>
                <p:sp>
                  <p:nvSpPr>
                    <p:cNvPr id="58" name="TextBox 57">
                      <a:extLst>
                        <a:ext uri="{FF2B5EF4-FFF2-40B4-BE49-F238E27FC236}">
                          <a16:creationId xmlns:a16="http://schemas.microsoft.com/office/drawing/2014/main" id="{CEBFCC72-708F-11D6-9E4E-D9556BC2A935}"/>
                        </a:ext>
                      </a:extLst>
                    </p:cNvPr>
                    <p:cNvSpPr txBox="1"/>
                    <p:nvPr/>
                  </p:nvSpPr>
                  <p:spPr>
                    <a:xfrm>
                      <a:off x="4226313" y="2440811"/>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46.9%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34.3-59.8</a:t>
                      </a:r>
                    </a:p>
                  </p:txBody>
                </p:sp>
                <p:sp>
                  <p:nvSpPr>
                    <p:cNvPr id="59" name="TextBox 58">
                      <a:extLst>
                        <a:ext uri="{FF2B5EF4-FFF2-40B4-BE49-F238E27FC236}">
                          <a16:creationId xmlns:a16="http://schemas.microsoft.com/office/drawing/2014/main" id="{D82CA070-06BE-8DB7-BFA2-D85942338D52}"/>
                        </a:ext>
                      </a:extLst>
                    </p:cNvPr>
                    <p:cNvSpPr txBox="1"/>
                    <p:nvPr/>
                  </p:nvSpPr>
                  <p:spPr>
                    <a:xfrm>
                      <a:off x="4705696" y="2468740"/>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45.8%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32.7-59.2</a:t>
                      </a:r>
                    </a:p>
                  </p:txBody>
                </p:sp>
                <p:sp>
                  <p:nvSpPr>
                    <p:cNvPr id="60" name="TextBox 59">
                      <a:extLst>
                        <a:ext uri="{FF2B5EF4-FFF2-40B4-BE49-F238E27FC236}">
                          <a16:creationId xmlns:a16="http://schemas.microsoft.com/office/drawing/2014/main" id="{52C43807-7D37-7DF2-F370-BF14543A5E22}"/>
                        </a:ext>
                      </a:extLst>
                    </p:cNvPr>
                    <p:cNvSpPr txBox="1"/>
                    <p:nvPr/>
                  </p:nvSpPr>
                  <p:spPr>
                    <a:xfrm>
                      <a:off x="5174714" y="2082752"/>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14.7-94.7</a:t>
                      </a:r>
                    </a:p>
                  </p:txBody>
                </p:sp>
                <p:sp>
                  <p:nvSpPr>
                    <p:cNvPr id="61" name="TextBox 60">
                      <a:extLst>
                        <a:ext uri="{FF2B5EF4-FFF2-40B4-BE49-F238E27FC236}">
                          <a16:creationId xmlns:a16="http://schemas.microsoft.com/office/drawing/2014/main" id="{17FFC8DC-B6B6-B966-76B1-25AD34E677C1}"/>
                        </a:ext>
                      </a:extLst>
                    </p:cNvPr>
                    <p:cNvSpPr txBox="1"/>
                    <p:nvPr/>
                  </p:nvSpPr>
                  <p:spPr>
                    <a:xfrm>
                      <a:off x="3780066" y="1665673"/>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75.0%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42.8-94.5</a:t>
                      </a:r>
                    </a:p>
                  </p:txBody>
                </p:sp>
                <p:sp>
                  <p:nvSpPr>
                    <p:cNvPr id="62" name="TextBox 61">
                      <a:extLst>
                        <a:ext uri="{FF2B5EF4-FFF2-40B4-BE49-F238E27FC236}">
                          <a16:creationId xmlns:a16="http://schemas.microsoft.com/office/drawing/2014/main" id="{45F1CAB6-CF94-8709-237F-E00D06206C92}"/>
                        </a:ext>
                      </a:extLst>
                    </p:cNvPr>
                    <p:cNvSpPr txBox="1"/>
                    <p:nvPr/>
                  </p:nvSpPr>
                  <p:spPr>
                    <a:xfrm>
                      <a:off x="4372680"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(n=64)</a:t>
                      </a:r>
                    </a:p>
                  </p:txBody>
                </p:sp>
                <p:sp>
                  <p:nvSpPr>
                    <p:cNvPr id="63" name="TextBox 62">
                      <a:extLst>
                        <a:ext uri="{FF2B5EF4-FFF2-40B4-BE49-F238E27FC236}">
                          <a16:creationId xmlns:a16="http://schemas.microsoft.com/office/drawing/2014/main" id="{792254AD-C995-2367-5002-D28F3D5D5895}"/>
                        </a:ext>
                      </a:extLst>
                    </p:cNvPr>
                    <p:cNvSpPr txBox="1"/>
                    <p:nvPr/>
                  </p:nvSpPr>
                  <p:spPr>
                    <a:xfrm>
                      <a:off x="4844443"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(n=59)</a:t>
                      </a:r>
                    </a:p>
                  </p:txBody>
                </p:sp>
                <p:sp>
                  <p:nvSpPr>
                    <p:cNvPr id="64" name="TextBox 63">
                      <a:extLst>
                        <a:ext uri="{FF2B5EF4-FFF2-40B4-BE49-F238E27FC236}">
                          <a16:creationId xmlns:a16="http://schemas.microsoft.com/office/drawing/2014/main" id="{471641A8-E27A-BBF5-8995-49A2C630CCEE}"/>
                        </a:ext>
                      </a:extLst>
                    </p:cNvPr>
                    <p:cNvSpPr txBox="1"/>
                    <p:nvPr/>
                  </p:nvSpPr>
                  <p:spPr>
                    <a:xfrm>
                      <a:off x="5313461"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(n=5)</a:t>
                      </a:r>
                    </a:p>
                  </p:txBody>
                </p:sp>
                <p:sp>
                  <p:nvSpPr>
                    <p:cNvPr id="65" name="TextBox 64">
                      <a:extLst>
                        <a:ext uri="{FF2B5EF4-FFF2-40B4-BE49-F238E27FC236}">
                          <a16:creationId xmlns:a16="http://schemas.microsoft.com/office/drawing/2014/main" id="{E60EB61C-145D-20F2-21A3-3C772C2CD36E}"/>
                        </a:ext>
                      </a:extLst>
                    </p:cNvPr>
                    <p:cNvSpPr txBox="1"/>
                    <p:nvPr/>
                  </p:nvSpPr>
                  <p:spPr>
                    <a:xfrm>
                      <a:off x="3918813"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(n=12)</a:t>
                      </a:r>
                    </a:p>
                  </p:txBody>
                </p:sp>
              </p:grpSp>
            </p:grpSp>
            <p:sp>
              <p:nvSpPr>
                <p:cNvPr id="55" name="TextBox 54">
                  <a:extLst>
                    <a:ext uri="{FF2B5EF4-FFF2-40B4-BE49-F238E27FC236}">
                      <a16:creationId xmlns:a16="http://schemas.microsoft.com/office/drawing/2014/main" id="{0E394A5A-D0DF-F8A3-ADA2-1398E26A152E}"/>
                    </a:ext>
                  </a:extLst>
                </p:cNvPr>
                <p:cNvSpPr txBox="1"/>
                <p:nvPr/>
              </p:nvSpPr>
              <p:spPr>
                <a:xfrm>
                  <a:off x="3454372" y="4391482"/>
                  <a:ext cx="1859727" cy="238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PARPi Exposure</a:t>
                  </a:r>
                </a:p>
              </p:txBody>
            </p:sp>
          </p:grpSp>
          <p:cxnSp>
            <p:nvCxnSpPr>
              <p:cNvPr id="53" name="Straight Connector 52">
                <a:extLst>
                  <a:ext uri="{FF2B5EF4-FFF2-40B4-BE49-F238E27FC236}">
                    <a16:creationId xmlns:a16="http://schemas.microsoft.com/office/drawing/2014/main" id="{2FB76C57-9D85-238F-3C70-A9D05E77F1E3}"/>
                  </a:ext>
                </a:extLst>
              </p:cNvPr>
              <p:cNvCxnSpPr>
                <a:cxnSpLocks/>
              </p:cNvCxnSpPr>
              <p:nvPr/>
            </p:nvCxnSpPr>
            <p:spPr>
              <a:xfrm>
                <a:off x="3522102" y="4086684"/>
                <a:ext cx="1737360" cy="0"/>
              </a:xfrm>
              <a:prstGeom prst="line">
                <a:avLst/>
              </a:prstGeom>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9D393F4A-0745-0030-951F-324EABBAF74E}"/>
                </a:ext>
              </a:extLst>
            </p:cNvPr>
            <p:cNvGrpSpPr/>
            <p:nvPr/>
          </p:nvGrpSpPr>
          <p:grpSpPr>
            <a:xfrm>
              <a:off x="5406672" y="893019"/>
              <a:ext cx="1671676" cy="3445360"/>
              <a:chOff x="5239032" y="854919"/>
              <a:chExt cx="1671676" cy="3445360"/>
            </a:xfrm>
          </p:grpSpPr>
          <p:grpSp>
            <p:nvGrpSpPr>
              <p:cNvPr id="40" name="Group 39">
                <a:extLst>
                  <a:ext uri="{FF2B5EF4-FFF2-40B4-BE49-F238E27FC236}">
                    <a16:creationId xmlns:a16="http://schemas.microsoft.com/office/drawing/2014/main" id="{59C3AE44-1465-5DC8-946F-4E7E25B50B60}"/>
                  </a:ext>
                </a:extLst>
              </p:cNvPr>
              <p:cNvGrpSpPr/>
              <p:nvPr/>
            </p:nvGrpSpPr>
            <p:grpSpPr>
              <a:xfrm>
                <a:off x="5239032" y="854919"/>
                <a:ext cx="1671676" cy="3445360"/>
                <a:chOff x="5239032" y="1184699"/>
                <a:chExt cx="1671676" cy="3445360"/>
              </a:xfrm>
            </p:grpSpPr>
            <p:grpSp>
              <p:nvGrpSpPr>
                <p:cNvPr id="42" name="Group 41">
                  <a:extLst>
                    <a:ext uri="{FF2B5EF4-FFF2-40B4-BE49-F238E27FC236}">
                      <a16:creationId xmlns:a16="http://schemas.microsoft.com/office/drawing/2014/main" id="{8C8EDB3E-2F89-14CE-77CA-960C1BD30C2F}"/>
                    </a:ext>
                  </a:extLst>
                </p:cNvPr>
                <p:cNvGrpSpPr/>
                <p:nvPr/>
              </p:nvGrpSpPr>
              <p:grpSpPr>
                <a:xfrm>
                  <a:off x="5367119" y="1184699"/>
                  <a:ext cx="1399032" cy="3111800"/>
                  <a:chOff x="5773982" y="1184699"/>
                  <a:chExt cx="1399032" cy="3111800"/>
                </a:xfrm>
              </p:grpSpPr>
              <p:sp>
                <p:nvSpPr>
                  <p:cNvPr id="44" name="TextBox 43">
                    <a:extLst>
                      <a:ext uri="{FF2B5EF4-FFF2-40B4-BE49-F238E27FC236}">
                        <a16:creationId xmlns:a16="http://schemas.microsoft.com/office/drawing/2014/main" id="{30C04356-5E11-043B-30C5-810B8D1C7E50}"/>
                      </a:ext>
                    </a:extLst>
                  </p:cNvPr>
                  <p:cNvSpPr txBox="1"/>
                  <p:nvPr/>
                </p:nvSpPr>
                <p:spPr>
                  <a:xfrm>
                    <a:off x="5837835" y="4073408"/>
                    <a:ext cx="796206"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Naïve </a:t>
                    </a:r>
                  </a:p>
                </p:txBody>
              </p:sp>
              <p:sp>
                <p:nvSpPr>
                  <p:cNvPr id="45" name="TextBox 44">
                    <a:extLst>
                      <a:ext uri="{FF2B5EF4-FFF2-40B4-BE49-F238E27FC236}">
                        <a16:creationId xmlns:a16="http://schemas.microsoft.com/office/drawing/2014/main" id="{5B425764-9294-05BC-DE27-04EE8C6F965F}"/>
                      </a:ext>
                    </a:extLst>
                  </p:cNvPr>
                  <p:cNvSpPr txBox="1"/>
                  <p:nvPr/>
                </p:nvSpPr>
                <p:spPr>
                  <a:xfrm>
                    <a:off x="6331309" y="4073408"/>
                    <a:ext cx="759703" cy="223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Treated</a:t>
                    </a:r>
                  </a:p>
                </p:txBody>
              </p:sp>
              <p:grpSp>
                <p:nvGrpSpPr>
                  <p:cNvPr id="46" name="Group 45">
                    <a:extLst>
                      <a:ext uri="{FF2B5EF4-FFF2-40B4-BE49-F238E27FC236}">
                        <a16:creationId xmlns:a16="http://schemas.microsoft.com/office/drawing/2014/main" id="{F118325E-BE2F-E371-7876-86CC5501189B}"/>
                      </a:ext>
                    </a:extLst>
                  </p:cNvPr>
                  <p:cNvGrpSpPr/>
                  <p:nvPr/>
                </p:nvGrpSpPr>
                <p:grpSpPr>
                  <a:xfrm>
                    <a:off x="5773982" y="1184699"/>
                    <a:ext cx="1399032" cy="3017520"/>
                    <a:chOff x="5773982" y="1184699"/>
                    <a:chExt cx="1399032" cy="3017520"/>
                  </a:xfrm>
                </p:grpSpPr>
                <p:graphicFrame>
                  <p:nvGraphicFramePr>
                    <p:cNvPr id="47" name="Chart 46">
                      <a:extLst>
                        <a:ext uri="{FF2B5EF4-FFF2-40B4-BE49-F238E27FC236}">
                          <a16:creationId xmlns:a16="http://schemas.microsoft.com/office/drawing/2014/main" id="{578990A3-3983-345D-8F89-57B82F5163FF}"/>
                        </a:ext>
                      </a:extLst>
                    </p:cNvPr>
                    <p:cNvGraphicFramePr/>
                    <p:nvPr/>
                  </p:nvGraphicFramePr>
                  <p:xfrm>
                    <a:off x="5773982" y="1184699"/>
                    <a:ext cx="1399032" cy="3017520"/>
                  </p:xfrm>
                  <a:graphic>
                    <a:graphicData uri="http://schemas.openxmlformats.org/drawingml/2006/chart">
                      <c:chart xmlns:c="http://schemas.openxmlformats.org/drawingml/2006/chart" xmlns:r="http://schemas.openxmlformats.org/officeDocument/2006/relationships" r:id="rId7"/>
                    </a:graphicData>
                  </a:graphic>
                </p:graphicFrame>
                <p:sp>
                  <p:nvSpPr>
                    <p:cNvPr id="48" name="TextBox 47">
                      <a:extLst>
                        <a:ext uri="{FF2B5EF4-FFF2-40B4-BE49-F238E27FC236}">
                          <a16:creationId xmlns:a16="http://schemas.microsoft.com/office/drawing/2014/main" id="{6E48A9A2-E788-C7BF-7086-25EFBFF565D3}"/>
                        </a:ext>
                      </a:extLst>
                    </p:cNvPr>
                    <p:cNvSpPr txBox="1"/>
                    <p:nvPr/>
                  </p:nvSpPr>
                  <p:spPr>
                    <a:xfrm>
                      <a:off x="6302668" y="2376942"/>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49.0%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34.8-63.4</a:t>
                      </a:r>
                    </a:p>
                  </p:txBody>
                </p:sp>
                <p:sp>
                  <p:nvSpPr>
                    <p:cNvPr id="49" name="TextBox 48">
                      <a:extLst>
                        <a:ext uri="{FF2B5EF4-FFF2-40B4-BE49-F238E27FC236}">
                          <a16:creationId xmlns:a16="http://schemas.microsoft.com/office/drawing/2014/main" id="{727E2DB5-DB3D-4828-F169-A5DCEA719F26}"/>
                        </a:ext>
                      </a:extLst>
                    </p:cNvPr>
                    <p:cNvSpPr txBox="1"/>
                    <p:nvPr/>
                  </p:nvSpPr>
                  <p:spPr>
                    <a:xfrm>
                      <a:off x="5827446" y="2155688"/>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57.1%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37.2-75.5</a:t>
                      </a:r>
                    </a:p>
                  </p:txBody>
                </p:sp>
                <p:sp>
                  <p:nvSpPr>
                    <p:cNvPr id="50" name="TextBox 49">
                      <a:extLst>
                        <a:ext uri="{FF2B5EF4-FFF2-40B4-BE49-F238E27FC236}">
                          <a16:creationId xmlns:a16="http://schemas.microsoft.com/office/drawing/2014/main" id="{C3D6B0F1-47D2-3D8F-683C-0118A6CAAF49}"/>
                        </a:ext>
                      </a:extLst>
                    </p:cNvPr>
                    <p:cNvSpPr txBox="1"/>
                    <p:nvPr/>
                  </p:nvSpPr>
                  <p:spPr>
                    <a:xfrm>
                      <a:off x="5966193"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(n=28)</a:t>
                      </a:r>
                    </a:p>
                  </p:txBody>
                </p:sp>
                <p:sp>
                  <p:nvSpPr>
                    <p:cNvPr id="51" name="TextBox 50">
                      <a:extLst>
                        <a:ext uri="{FF2B5EF4-FFF2-40B4-BE49-F238E27FC236}">
                          <a16:creationId xmlns:a16="http://schemas.microsoft.com/office/drawing/2014/main" id="{6452CB61-62BD-E705-7D54-80EC3DC4331A}"/>
                        </a:ext>
                      </a:extLst>
                    </p:cNvPr>
                    <p:cNvSpPr txBox="1"/>
                    <p:nvPr/>
                  </p:nvSpPr>
                  <p:spPr>
                    <a:xfrm>
                      <a:off x="6441415"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(n=51)</a:t>
                      </a:r>
                    </a:p>
                  </p:txBody>
                </p:sp>
              </p:grpSp>
            </p:grpSp>
            <p:sp>
              <p:nvSpPr>
                <p:cNvPr id="43" name="TextBox 42">
                  <a:extLst>
                    <a:ext uri="{FF2B5EF4-FFF2-40B4-BE49-F238E27FC236}">
                      <a16:creationId xmlns:a16="http://schemas.microsoft.com/office/drawing/2014/main" id="{0109A13B-F0C6-8F10-32C5-44ABC3DEC470}"/>
                    </a:ext>
                  </a:extLst>
                </p:cNvPr>
                <p:cNvSpPr txBox="1"/>
                <p:nvPr/>
              </p:nvSpPr>
              <p:spPr>
                <a:xfrm>
                  <a:off x="5239032" y="4391484"/>
                  <a:ext cx="1671676" cy="238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BEV Exposure</a:t>
                  </a:r>
                </a:p>
              </p:txBody>
            </p:sp>
          </p:grpSp>
          <p:cxnSp>
            <p:nvCxnSpPr>
              <p:cNvPr id="41" name="Straight Connector 40">
                <a:extLst>
                  <a:ext uri="{FF2B5EF4-FFF2-40B4-BE49-F238E27FC236}">
                    <a16:creationId xmlns:a16="http://schemas.microsoft.com/office/drawing/2014/main" id="{155B8406-3D42-EA68-99DC-4B9B7413F393}"/>
                  </a:ext>
                </a:extLst>
              </p:cNvPr>
              <p:cNvCxnSpPr>
                <a:cxnSpLocks/>
              </p:cNvCxnSpPr>
              <p:nvPr/>
            </p:nvCxnSpPr>
            <p:spPr>
              <a:xfrm>
                <a:off x="5660701" y="4081689"/>
                <a:ext cx="822960" cy="0"/>
              </a:xfrm>
              <a:prstGeom prst="line">
                <a:avLst/>
              </a:prstGeom>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267B1222-B64A-79C0-3788-1D99032E08AC}"/>
                </a:ext>
              </a:extLst>
            </p:cNvPr>
            <p:cNvGrpSpPr/>
            <p:nvPr/>
          </p:nvGrpSpPr>
          <p:grpSpPr>
            <a:xfrm>
              <a:off x="6524951" y="893019"/>
              <a:ext cx="1505831" cy="3622175"/>
              <a:chOff x="6479231" y="854919"/>
              <a:chExt cx="1505831" cy="3622175"/>
            </a:xfrm>
          </p:grpSpPr>
          <p:grpSp>
            <p:nvGrpSpPr>
              <p:cNvPr id="31" name="Group 30">
                <a:extLst>
                  <a:ext uri="{FF2B5EF4-FFF2-40B4-BE49-F238E27FC236}">
                    <a16:creationId xmlns:a16="http://schemas.microsoft.com/office/drawing/2014/main" id="{B9D50899-C46C-E231-A168-5DAEF991EBC3}"/>
                  </a:ext>
                </a:extLst>
              </p:cNvPr>
              <p:cNvGrpSpPr/>
              <p:nvPr/>
            </p:nvGrpSpPr>
            <p:grpSpPr>
              <a:xfrm>
                <a:off x="6479231" y="854919"/>
                <a:ext cx="1505831" cy="3622175"/>
                <a:chOff x="6479231" y="1184699"/>
                <a:chExt cx="1505831" cy="3622175"/>
              </a:xfrm>
            </p:grpSpPr>
            <p:grpSp>
              <p:nvGrpSpPr>
                <p:cNvPr id="33" name="Group 32">
                  <a:extLst>
                    <a:ext uri="{FF2B5EF4-FFF2-40B4-BE49-F238E27FC236}">
                      <a16:creationId xmlns:a16="http://schemas.microsoft.com/office/drawing/2014/main" id="{7249E4E6-260D-3FAD-B7EC-85A5D8EBB564}"/>
                    </a:ext>
                  </a:extLst>
                </p:cNvPr>
                <p:cNvGrpSpPr/>
                <p:nvPr/>
              </p:nvGrpSpPr>
              <p:grpSpPr>
                <a:xfrm>
                  <a:off x="6479231" y="1184699"/>
                  <a:ext cx="1505831" cy="3234958"/>
                  <a:chOff x="6743359" y="1184699"/>
                  <a:chExt cx="1505831" cy="3234958"/>
                </a:xfrm>
              </p:grpSpPr>
              <p:sp>
                <p:nvSpPr>
                  <p:cNvPr id="35" name="TextBox 34">
                    <a:extLst>
                      <a:ext uri="{FF2B5EF4-FFF2-40B4-BE49-F238E27FC236}">
                        <a16:creationId xmlns:a16="http://schemas.microsoft.com/office/drawing/2014/main" id="{BFA7D9C8-3535-B493-BEDD-36BCA691E6E8}"/>
                      </a:ext>
                    </a:extLst>
                  </p:cNvPr>
                  <p:cNvSpPr txBox="1"/>
                  <p:nvPr/>
                </p:nvSpPr>
                <p:spPr>
                  <a:xfrm>
                    <a:off x="7104560" y="4073408"/>
                    <a:ext cx="796205"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PARPi and BEV</a:t>
                    </a:r>
                  </a:p>
                </p:txBody>
              </p:sp>
              <p:grpSp>
                <p:nvGrpSpPr>
                  <p:cNvPr id="36" name="Group 35">
                    <a:extLst>
                      <a:ext uri="{FF2B5EF4-FFF2-40B4-BE49-F238E27FC236}">
                        <a16:creationId xmlns:a16="http://schemas.microsoft.com/office/drawing/2014/main" id="{354CDE4D-EF15-8FEA-3F10-27977C997216}"/>
                      </a:ext>
                    </a:extLst>
                  </p:cNvPr>
                  <p:cNvGrpSpPr/>
                  <p:nvPr/>
                </p:nvGrpSpPr>
                <p:grpSpPr>
                  <a:xfrm>
                    <a:off x="6743359" y="1184699"/>
                    <a:ext cx="1505831" cy="3017520"/>
                    <a:chOff x="6743359" y="1184699"/>
                    <a:chExt cx="1505831" cy="3017520"/>
                  </a:xfrm>
                </p:grpSpPr>
                <p:graphicFrame>
                  <p:nvGraphicFramePr>
                    <p:cNvPr id="37" name="Chart 36">
                      <a:extLst>
                        <a:ext uri="{FF2B5EF4-FFF2-40B4-BE49-F238E27FC236}">
                          <a16:creationId xmlns:a16="http://schemas.microsoft.com/office/drawing/2014/main" id="{B277263E-FD41-0679-02A6-BDFBB1FA2C8C}"/>
                        </a:ext>
                      </a:extLst>
                    </p:cNvPr>
                    <p:cNvGraphicFramePr/>
                    <p:nvPr/>
                  </p:nvGraphicFramePr>
                  <p:xfrm>
                    <a:off x="6743359" y="1184699"/>
                    <a:ext cx="1505831" cy="3017520"/>
                  </p:xfrm>
                  <a:graphic>
                    <a:graphicData uri="http://schemas.openxmlformats.org/drawingml/2006/chart">
                      <c:chart xmlns:c="http://schemas.openxmlformats.org/drawingml/2006/chart" xmlns:r="http://schemas.openxmlformats.org/officeDocument/2006/relationships" r:id="rId8"/>
                    </a:graphicData>
                  </a:graphic>
                </p:graphicFrame>
                <p:sp>
                  <p:nvSpPr>
                    <p:cNvPr id="38" name="TextBox 37">
                      <a:extLst>
                        <a:ext uri="{FF2B5EF4-FFF2-40B4-BE49-F238E27FC236}">
                          <a16:creationId xmlns:a16="http://schemas.microsoft.com/office/drawing/2014/main" id="{A1156BE0-985D-C991-78D0-DB8B748B5018}"/>
                        </a:ext>
                      </a:extLst>
                    </p:cNvPr>
                    <p:cNvSpPr txBox="1"/>
                    <p:nvPr/>
                  </p:nvSpPr>
                  <p:spPr>
                    <a:xfrm>
                      <a:off x="7094170" y="2522620"/>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43.9%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28.5-60.3</a:t>
                      </a:r>
                    </a:p>
                  </p:txBody>
                </p:sp>
                <p:sp>
                  <p:nvSpPr>
                    <p:cNvPr id="39" name="TextBox 38">
                      <a:extLst>
                        <a:ext uri="{FF2B5EF4-FFF2-40B4-BE49-F238E27FC236}">
                          <a16:creationId xmlns:a16="http://schemas.microsoft.com/office/drawing/2014/main" id="{B5C3678C-0316-B614-45D0-0578C4EA3E2F}"/>
                        </a:ext>
                      </a:extLst>
                    </p:cNvPr>
                    <p:cNvSpPr txBox="1"/>
                    <p:nvPr/>
                  </p:nvSpPr>
                  <p:spPr>
                    <a:xfrm>
                      <a:off x="7232917"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(n=41)</a:t>
                      </a:r>
                    </a:p>
                  </p:txBody>
                </p:sp>
              </p:grpSp>
            </p:grpSp>
            <p:sp>
              <p:nvSpPr>
                <p:cNvPr id="34" name="TextBox 33">
                  <a:extLst>
                    <a:ext uri="{FF2B5EF4-FFF2-40B4-BE49-F238E27FC236}">
                      <a16:creationId xmlns:a16="http://schemas.microsoft.com/office/drawing/2014/main" id="{C29B03E8-C651-6DC5-7F21-547A4EB5B788}"/>
                    </a:ext>
                  </a:extLst>
                </p:cNvPr>
                <p:cNvSpPr txBox="1"/>
                <p:nvPr/>
              </p:nvSpPr>
              <p:spPr>
                <a:xfrm>
                  <a:off x="6688509" y="4398974"/>
                  <a:ext cx="1132245" cy="407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Both PARPi &amp; BEV Exposure</a:t>
                  </a:r>
                </a:p>
              </p:txBody>
            </p:sp>
          </p:grpSp>
          <p:cxnSp>
            <p:nvCxnSpPr>
              <p:cNvPr id="32" name="Straight Connector 31">
                <a:extLst>
                  <a:ext uri="{FF2B5EF4-FFF2-40B4-BE49-F238E27FC236}">
                    <a16:creationId xmlns:a16="http://schemas.microsoft.com/office/drawing/2014/main" id="{8BE4B086-417B-6D33-912F-A256B23B5467}"/>
                  </a:ext>
                </a:extLst>
              </p:cNvPr>
              <p:cNvCxnSpPr>
                <a:cxnSpLocks/>
              </p:cNvCxnSpPr>
              <p:nvPr/>
            </p:nvCxnSpPr>
            <p:spPr>
              <a:xfrm>
                <a:off x="6834276" y="4081689"/>
                <a:ext cx="822960" cy="0"/>
              </a:xfrm>
              <a:prstGeom prst="line">
                <a:avLst/>
              </a:prstGeom>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B1A3EFC8-2089-A4C9-DB76-14A979B4D8EB}"/>
                </a:ext>
              </a:extLst>
            </p:cNvPr>
            <p:cNvGrpSpPr/>
            <p:nvPr/>
          </p:nvGrpSpPr>
          <p:grpSpPr>
            <a:xfrm>
              <a:off x="7483914" y="893019"/>
              <a:ext cx="1671676" cy="3614686"/>
              <a:chOff x="7560114" y="854919"/>
              <a:chExt cx="1671676" cy="3614686"/>
            </a:xfrm>
          </p:grpSpPr>
          <p:grpSp>
            <p:nvGrpSpPr>
              <p:cNvPr id="19" name="Group 18">
                <a:extLst>
                  <a:ext uri="{FF2B5EF4-FFF2-40B4-BE49-F238E27FC236}">
                    <a16:creationId xmlns:a16="http://schemas.microsoft.com/office/drawing/2014/main" id="{407E688E-9C42-4D75-801E-0F863ACB8C15}"/>
                  </a:ext>
                </a:extLst>
              </p:cNvPr>
              <p:cNvGrpSpPr/>
              <p:nvPr/>
            </p:nvGrpSpPr>
            <p:grpSpPr>
              <a:xfrm>
                <a:off x="7560114" y="854919"/>
                <a:ext cx="1671676" cy="3614686"/>
                <a:chOff x="7560114" y="1184699"/>
                <a:chExt cx="1671676" cy="3614686"/>
              </a:xfrm>
            </p:grpSpPr>
            <p:grpSp>
              <p:nvGrpSpPr>
                <p:cNvPr id="21" name="Group 20">
                  <a:extLst>
                    <a:ext uri="{FF2B5EF4-FFF2-40B4-BE49-F238E27FC236}">
                      <a16:creationId xmlns:a16="http://schemas.microsoft.com/office/drawing/2014/main" id="{A67BDAA4-BBA6-2297-D177-FBF0823E6C8B}"/>
                    </a:ext>
                  </a:extLst>
                </p:cNvPr>
                <p:cNvGrpSpPr/>
                <p:nvPr/>
              </p:nvGrpSpPr>
              <p:grpSpPr>
                <a:xfrm>
                  <a:off x="7698144" y="1184699"/>
                  <a:ext cx="1399032" cy="3096458"/>
                  <a:chOff x="7840549" y="1184699"/>
                  <a:chExt cx="1399032" cy="3096458"/>
                </a:xfrm>
              </p:grpSpPr>
              <p:sp>
                <p:nvSpPr>
                  <p:cNvPr id="23" name="TextBox 22">
                    <a:extLst>
                      <a:ext uri="{FF2B5EF4-FFF2-40B4-BE49-F238E27FC236}">
                        <a16:creationId xmlns:a16="http://schemas.microsoft.com/office/drawing/2014/main" id="{F9F37C8B-A4E3-413A-0957-A238DE6BCAC8}"/>
                      </a:ext>
                    </a:extLst>
                  </p:cNvPr>
                  <p:cNvSpPr txBox="1"/>
                  <p:nvPr/>
                </p:nvSpPr>
                <p:spPr>
                  <a:xfrm>
                    <a:off x="7902508" y="4073408"/>
                    <a:ext cx="796205"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≤12 mo</a:t>
                    </a:r>
                  </a:p>
                </p:txBody>
              </p:sp>
              <p:sp>
                <p:nvSpPr>
                  <p:cNvPr id="24" name="TextBox 23">
                    <a:extLst>
                      <a:ext uri="{FF2B5EF4-FFF2-40B4-BE49-F238E27FC236}">
                        <a16:creationId xmlns:a16="http://schemas.microsoft.com/office/drawing/2014/main" id="{663365EE-FAFF-F362-79B1-2362807DE109}"/>
                      </a:ext>
                    </a:extLst>
                  </p:cNvPr>
                  <p:cNvSpPr txBox="1"/>
                  <p:nvPr/>
                </p:nvSpPr>
                <p:spPr>
                  <a:xfrm>
                    <a:off x="8368373" y="4073408"/>
                    <a:ext cx="796205"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&gt;12 mo</a:t>
                    </a:r>
                  </a:p>
                </p:txBody>
              </p:sp>
              <p:grpSp>
                <p:nvGrpSpPr>
                  <p:cNvPr id="25" name="Group 24">
                    <a:extLst>
                      <a:ext uri="{FF2B5EF4-FFF2-40B4-BE49-F238E27FC236}">
                        <a16:creationId xmlns:a16="http://schemas.microsoft.com/office/drawing/2014/main" id="{21878A8F-F942-3382-F549-CB5AAAFCCF1D}"/>
                      </a:ext>
                    </a:extLst>
                  </p:cNvPr>
                  <p:cNvGrpSpPr/>
                  <p:nvPr/>
                </p:nvGrpSpPr>
                <p:grpSpPr>
                  <a:xfrm>
                    <a:off x="7840549" y="1184699"/>
                    <a:ext cx="1399032" cy="3017520"/>
                    <a:chOff x="7840549" y="1184699"/>
                    <a:chExt cx="1399032" cy="3017520"/>
                  </a:xfrm>
                </p:grpSpPr>
                <p:graphicFrame>
                  <p:nvGraphicFramePr>
                    <p:cNvPr id="26" name="Chart 25">
                      <a:extLst>
                        <a:ext uri="{FF2B5EF4-FFF2-40B4-BE49-F238E27FC236}">
                          <a16:creationId xmlns:a16="http://schemas.microsoft.com/office/drawing/2014/main" id="{FF5BCD8C-3C1E-82F0-27ED-6ABA00A3E772}"/>
                        </a:ext>
                      </a:extLst>
                    </p:cNvPr>
                    <p:cNvGraphicFramePr/>
                    <p:nvPr/>
                  </p:nvGraphicFramePr>
                  <p:xfrm>
                    <a:off x="7840549" y="1184699"/>
                    <a:ext cx="1399032" cy="3017520"/>
                  </p:xfrm>
                  <a:graphic>
                    <a:graphicData uri="http://schemas.openxmlformats.org/drawingml/2006/chart">
                      <c:chart xmlns:c="http://schemas.openxmlformats.org/drawingml/2006/chart" xmlns:r="http://schemas.openxmlformats.org/officeDocument/2006/relationships" r:id="rId9"/>
                    </a:graphicData>
                  </a:graphic>
                </p:graphicFrame>
                <p:sp>
                  <p:nvSpPr>
                    <p:cNvPr id="27" name="TextBox 26">
                      <a:extLst>
                        <a:ext uri="{FF2B5EF4-FFF2-40B4-BE49-F238E27FC236}">
                          <a16:creationId xmlns:a16="http://schemas.microsoft.com/office/drawing/2014/main" id="{AC23056E-25EE-52EF-C0FB-7CE81A555040}"/>
                        </a:ext>
                      </a:extLst>
                    </p:cNvPr>
                    <p:cNvSpPr txBox="1"/>
                    <p:nvPr/>
                  </p:nvSpPr>
                  <p:spPr>
                    <a:xfrm>
                      <a:off x="7892118" y="2570014"/>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41.9%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27.0-57.9</a:t>
                      </a:r>
                    </a:p>
                  </p:txBody>
                </p:sp>
                <p:sp>
                  <p:nvSpPr>
                    <p:cNvPr id="28" name="TextBox 27">
                      <a:extLst>
                        <a:ext uri="{FF2B5EF4-FFF2-40B4-BE49-F238E27FC236}">
                          <a16:creationId xmlns:a16="http://schemas.microsoft.com/office/drawing/2014/main" id="{6F426574-A974-3684-E795-A8CEE061B481}"/>
                        </a:ext>
                      </a:extLst>
                    </p:cNvPr>
                    <p:cNvSpPr txBox="1"/>
                    <p:nvPr/>
                  </p:nvSpPr>
                  <p:spPr>
                    <a:xfrm>
                      <a:off x="8357983" y="1950492"/>
                      <a:ext cx="81698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64.7%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Arial Narrow" panose="020B0606020202030204" pitchFamily="34" charset="0"/>
                          <a:ea typeface="ＭＳ Ｐゴシック" charset="0"/>
                          <a:cs typeface="+mn-cs"/>
                        </a:rPr>
                        <a:t>46.5-80.3</a:t>
                      </a:r>
                    </a:p>
                  </p:txBody>
                </p:sp>
                <p:sp>
                  <p:nvSpPr>
                    <p:cNvPr id="29" name="TextBox 28">
                      <a:extLst>
                        <a:ext uri="{FF2B5EF4-FFF2-40B4-BE49-F238E27FC236}">
                          <a16:creationId xmlns:a16="http://schemas.microsoft.com/office/drawing/2014/main" id="{DCB1EE04-9D04-CD22-F161-00AD24AB3624}"/>
                        </a:ext>
                      </a:extLst>
                    </p:cNvPr>
                    <p:cNvSpPr txBox="1"/>
                    <p:nvPr/>
                  </p:nvSpPr>
                  <p:spPr>
                    <a:xfrm>
                      <a:off x="8030865"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(n=43)</a:t>
                      </a:r>
                    </a:p>
                  </p:txBody>
                </p:sp>
                <p:sp>
                  <p:nvSpPr>
                    <p:cNvPr id="30" name="TextBox 29">
                      <a:extLst>
                        <a:ext uri="{FF2B5EF4-FFF2-40B4-BE49-F238E27FC236}">
                          <a16:creationId xmlns:a16="http://schemas.microsoft.com/office/drawing/2014/main" id="{C654EB33-70F5-FC34-554A-36999B30F4F3}"/>
                        </a:ext>
                      </a:extLst>
                    </p:cNvPr>
                    <p:cNvSpPr txBox="1"/>
                    <p:nvPr/>
                  </p:nvSpPr>
                  <p:spPr>
                    <a:xfrm>
                      <a:off x="8496730" y="3841743"/>
                      <a:ext cx="539491" cy="192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charset="0"/>
                          <a:cs typeface="+mn-cs"/>
                        </a:rPr>
                        <a:t>(n=34)</a:t>
                      </a:r>
                    </a:p>
                  </p:txBody>
                </p:sp>
              </p:grpSp>
            </p:grpSp>
            <p:sp>
              <p:nvSpPr>
                <p:cNvPr id="22" name="TextBox 21">
                  <a:extLst>
                    <a:ext uri="{FF2B5EF4-FFF2-40B4-BE49-F238E27FC236}">
                      <a16:creationId xmlns:a16="http://schemas.microsoft.com/office/drawing/2014/main" id="{343D5B69-DB36-4361-1E7F-5ED17BB36DC2}"/>
                    </a:ext>
                  </a:extLst>
                </p:cNvPr>
                <p:cNvSpPr txBox="1"/>
                <p:nvPr/>
              </p:nvSpPr>
              <p:spPr>
                <a:xfrm>
                  <a:off x="7560114" y="4391485"/>
                  <a:ext cx="1671676" cy="407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Most Recent </a:t>
                  </a:r>
                  <a:b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br>
                  <a:r>
                    <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rPr>
                    <a:t>PFI</a:t>
                  </a:r>
                  <a:r>
                    <a:rPr kumimoji="0" lang="en-US" sz="1467" b="1" i="0" u="none" strike="noStrike" kern="1200" cap="none" spc="0" normalizeH="0" baseline="30000" noProof="0" dirty="0">
                      <a:ln>
                        <a:noFill/>
                      </a:ln>
                      <a:solidFill>
                        <a:prstClr val="black"/>
                      </a:solidFill>
                      <a:effectLst/>
                      <a:uLnTx/>
                      <a:uFillTx/>
                      <a:latin typeface="Arial Narrow" panose="020B0606020202030204" pitchFamily="34" charset="0"/>
                      <a:ea typeface="ＭＳ Ｐゴシック" charset="0"/>
                      <a:cs typeface="+mn-cs"/>
                    </a:rPr>
                    <a:t>b</a:t>
                  </a:r>
                  <a:endParaRPr kumimoji="0" lang="en-US" sz="1467"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charset="0"/>
                    <a:cs typeface="+mn-cs"/>
                  </a:endParaRPr>
                </a:p>
              </p:txBody>
            </p:sp>
          </p:grpSp>
          <p:cxnSp>
            <p:nvCxnSpPr>
              <p:cNvPr id="20" name="Straight Connector 19">
                <a:extLst>
                  <a:ext uri="{FF2B5EF4-FFF2-40B4-BE49-F238E27FC236}">
                    <a16:creationId xmlns:a16="http://schemas.microsoft.com/office/drawing/2014/main" id="{D4E18218-9E6E-E6A7-F3AE-6CABCDDA0AE4}"/>
                  </a:ext>
                </a:extLst>
              </p:cNvPr>
              <p:cNvCxnSpPr>
                <a:cxnSpLocks/>
              </p:cNvCxnSpPr>
              <p:nvPr/>
            </p:nvCxnSpPr>
            <p:spPr>
              <a:xfrm>
                <a:off x="7977871" y="4081689"/>
                <a:ext cx="822960" cy="0"/>
              </a:xfrm>
              <a:prstGeom prst="line">
                <a:avLst/>
              </a:prstGeom>
            </p:spPr>
            <p:style>
              <a:lnRef idx="1">
                <a:schemeClr val="dk1"/>
              </a:lnRef>
              <a:fillRef idx="0">
                <a:schemeClr val="dk1"/>
              </a:fillRef>
              <a:effectRef idx="0">
                <a:schemeClr val="dk1"/>
              </a:effectRef>
              <a:fontRef idx="minor">
                <a:schemeClr val="tx1"/>
              </a:fontRef>
            </p:style>
          </p:cxnSp>
        </p:grpSp>
        <p:cxnSp>
          <p:nvCxnSpPr>
            <p:cNvPr id="13" name="Straight Connector 12">
              <a:extLst>
                <a:ext uri="{FF2B5EF4-FFF2-40B4-BE49-F238E27FC236}">
                  <a16:creationId xmlns:a16="http://schemas.microsoft.com/office/drawing/2014/main" id="{17AD4A1A-3769-BA37-44E8-A85D0CEFD9BD}"/>
                </a:ext>
              </a:extLst>
            </p:cNvPr>
            <p:cNvCxnSpPr>
              <a:cxnSpLocks/>
            </p:cNvCxnSpPr>
            <p:nvPr/>
          </p:nvCxnSpPr>
          <p:spPr>
            <a:xfrm>
              <a:off x="501610" y="3809228"/>
              <a:ext cx="8380033"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569D9EE-3A2C-B556-BF92-DC662E76D3C8}"/>
                </a:ext>
              </a:extLst>
            </p:cNvPr>
            <p:cNvCxnSpPr>
              <a:cxnSpLocks/>
            </p:cNvCxnSpPr>
            <p:nvPr/>
          </p:nvCxnSpPr>
          <p:spPr>
            <a:xfrm>
              <a:off x="2162770" y="1018068"/>
              <a:ext cx="0" cy="2743200"/>
            </a:xfrm>
            <a:prstGeom prst="line">
              <a:avLst/>
            </a:prstGeom>
            <a:ln>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BBB84B9B-A127-8292-C7A1-C7D8E2D36E7E}"/>
                </a:ext>
              </a:extLst>
            </p:cNvPr>
            <p:cNvCxnSpPr>
              <a:cxnSpLocks/>
            </p:cNvCxnSpPr>
            <p:nvPr/>
          </p:nvCxnSpPr>
          <p:spPr>
            <a:xfrm>
              <a:off x="3404830" y="1018068"/>
              <a:ext cx="0" cy="2743200"/>
            </a:xfrm>
            <a:prstGeom prst="line">
              <a:avLst/>
            </a:prstGeom>
            <a:ln>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4CA7E8EA-978D-45D5-CD16-C7EE35614FB6}"/>
                </a:ext>
              </a:extLst>
            </p:cNvPr>
            <p:cNvCxnSpPr>
              <a:cxnSpLocks/>
            </p:cNvCxnSpPr>
            <p:nvPr/>
          </p:nvCxnSpPr>
          <p:spPr>
            <a:xfrm>
              <a:off x="5607010" y="1018068"/>
              <a:ext cx="0" cy="2743200"/>
            </a:xfrm>
            <a:prstGeom prst="line">
              <a:avLst/>
            </a:prstGeom>
            <a:ln>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C7739F43-5A89-8706-D7BA-7F066C5C2356}"/>
                </a:ext>
              </a:extLst>
            </p:cNvPr>
            <p:cNvCxnSpPr>
              <a:cxnSpLocks/>
            </p:cNvCxnSpPr>
            <p:nvPr/>
          </p:nvCxnSpPr>
          <p:spPr>
            <a:xfrm>
              <a:off x="6871930" y="1018068"/>
              <a:ext cx="0" cy="2743200"/>
            </a:xfrm>
            <a:prstGeom prst="line">
              <a:avLst/>
            </a:prstGeom>
            <a:ln>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463F9CF6-9266-3E66-01CB-5FC545984962}"/>
                </a:ext>
              </a:extLst>
            </p:cNvPr>
            <p:cNvCxnSpPr>
              <a:cxnSpLocks/>
            </p:cNvCxnSpPr>
            <p:nvPr/>
          </p:nvCxnSpPr>
          <p:spPr>
            <a:xfrm>
              <a:off x="7694890" y="1018068"/>
              <a:ext cx="0" cy="2743200"/>
            </a:xfrm>
            <a:prstGeom prst="line">
              <a:avLst/>
            </a:prstGeom>
            <a:ln>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grpSp>
      <p:sp>
        <p:nvSpPr>
          <p:cNvPr id="99" name="TextBox 98">
            <a:extLst>
              <a:ext uri="{FF2B5EF4-FFF2-40B4-BE49-F238E27FC236}">
                <a16:creationId xmlns:a16="http://schemas.microsoft.com/office/drawing/2014/main" id="{EF3E5211-0267-EBD9-E6E6-08D0FD7DECF8}"/>
              </a:ext>
            </a:extLst>
          </p:cNvPr>
          <p:cNvSpPr txBox="1"/>
          <p:nvPr/>
        </p:nvSpPr>
        <p:spPr>
          <a:xfrm>
            <a:off x="489635" y="870059"/>
            <a:ext cx="5977823"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lumMod val="65000"/>
                    <a:lumOff val="35000"/>
                  </a:prstClr>
                </a:solidFill>
                <a:effectLst/>
                <a:uLnTx/>
                <a:uFillTx/>
                <a:latin typeface="Aptos" panose="02110004020202020204"/>
                <a:ea typeface="ＭＳ Ｐゴシック" charset="0"/>
                <a:cs typeface="+mn-cs"/>
              </a:rPr>
              <a:t>Total population ORR: 51.9% (95% CI, 40.4-63.3)</a:t>
            </a:r>
          </a:p>
        </p:txBody>
      </p:sp>
      <p:sp>
        <p:nvSpPr>
          <p:cNvPr id="100" name="Rectangle 99">
            <a:extLst>
              <a:ext uri="{FF2B5EF4-FFF2-40B4-BE49-F238E27FC236}">
                <a16:creationId xmlns:a16="http://schemas.microsoft.com/office/drawing/2014/main" id="{702946BC-3983-3A20-735B-0E0644167EDD}"/>
              </a:ext>
            </a:extLst>
          </p:cNvPr>
          <p:cNvSpPr/>
          <p:nvPr/>
        </p:nvSpPr>
        <p:spPr>
          <a:xfrm>
            <a:off x="6002411" y="1975524"/>
            <a:ext cx="602262" cy="35185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1" name="5-Point Star 100">
            <a:extLst>
              <a:ext uri="{FF2B5EF4-FFF2-40B4-BE49-F238E27FC236}">
                <a16:creationId xmlns:a16="http://schemas.microsoft.com/office/drawing/2014/main" id="{9C063206-D0D2-84E2-8467-D8E0BE8283B7}"/>
              </a:ext>
            </a:extLst>
          </p:cNvPr>
          <p:cNvSpPr/>
          <p:nvPr/>
        </p:nvSpPr>
        <p:spPr>
          <a:xfrm>
            <a:off x="4908457" y="1343654"/>
            <a:ext cx="308849" cy="506204"/>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2" name="5-Point Star 101">
            <a:extLst>
              <a:ext uri="{FF2B5EF4-FFF2-40B4-BE49-F238E27FC236}">
                <a16:creationId xmlns:a16="http://schemas.microsoft.com/office/drawing/2014/main" id="{D8DA561C-2D0B-6C53-39A6-2DA0568B3628}"/>
              </a:ext>
            </a:extLst>
          </p:cNvPr>
          <p:cNvSpPr/>
          <p:nvPr/>
        </p:nvSpPr>
        <p:spPr>
          <a:xfrm>
            <a:off x="3198196" y="1377521"/>
            <a:ext cx="308849" cy="506204"/>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3" name="5-Point Star 102">
            <a:extLst>
              <a:ext uri="{FF2B5EF4-FFF2-40B4-BE49-F238E27FC236}">
                <a16:creationId xmlns:a16="http://schemas.microsoft.com/office/drawing/2014/main" id="{3A2BB2D6-366B-E6A0-D46B-D86DF06B7F05}"/>
              </a:ext>
            </a:extLst>
          </p:cNvPr>
          <p:cNvSpPr/>
          <p:nvPr/>
        </p:nvSpPr>
        <p:spPr>
          <a:xfrm>
            <a:off x="11183967" y="1738100"/>
            <a:ext cx="359426" cy="461665"/>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105" name="Table 104">
            <a:extLst>
              <a:ext uri="{FF2B5EF4-FFF2-40B4-BE49-F238E27FC236}">
                <a16:creationId xmlns:a16="http://schemas.microsoft.com/office/drawing/2014/main" id="{24A466BF-9C4F-77DD-9928-1A7DECB021AA}"/>
              </a:ext>
            </a:extLst>
          </p:cNvPr>
          <p:cNvGraphicFramePr>
            <a:graphicFrameLocks noGrp="1"/>
          </p:cNvGraphicFramePr>
          <p:nvPr/>
        </p:nvGraphicFramePr>
        <p:xfrm>
          <a:off x="7296930" y="410749"/>
          <a:ext cx="3483103" cy="1509441"/>
        </p:xfrm>
        <a:graphic>
          <a:graphicData uri="http://schemas.openxmlformats.org/drawingml/2006/table">
            <a:tbl>
              <a:tblPr firstRow="1" bandRow="1">
                <a:tableStyleId>{5C22544A-7EE6-4342-B048-85BDC9FD1C3A}</a:tableStyleId>
              </a:tblPr>
              <a:tblGrid>
                <a:gridCol w="1661943">
                  <a:extLst>
                    <a:ext uri="{9D8B030D-6E8A-4147-A177-3AD203B41FA5}">
                      <a16:colId xmlns:a16="http://schemas.microsoft.com/office/drawing/2014/main" val="1577698366"/>
                    </a:ext>
                  </a:extLst>
                </a:gridCol>
                <a:gridCol w="1821160">
                  <a:extLst>
                    <a:ext uri="{9D8B030D-6E8A-4147-A177-3AD203B41FA5}">
                      <a16:colId xmlns:a16="http://schemas.microsoft.com/office/drawing/2014/main" val="512195394"/>
                    </a:ext>
                  </a:extLst>
                </a:gridCol>
              </a:tblGrid>
              <a:tr h="494453">
                <a:tc>
                  <a:txBody>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defRPr/>
                      </a:pPr>
                      <a:r>
                        <a:rPr lang="en-US" sz="1600" b="1" kern="100" dirty="0">
                          <a:effectLst/>
                          <a:latin typeface="Arial Narrow" panose="020B0606020202030204" pitchFamily="34" charset="0"/>
                          <a:ea typeface="Calibri" panose="020F0502020204030204" pitchFamily="34" charset="0"/>
                          <a:cs typeface="Times New Roman" panose="02020603050405020304" pitchFamily="18" charset="0"/>
                        </a:rPr>
                        <a:t>Exposure to PARPis</a:t>
                      </a:r>
                    </a:p>
                  </a:txBody>
                  <a:tcPr marL="121920" marR="121920" marT="60960" marB="60960" anchor="ctr">
                    <a:lnB w="28575" cap="flat" cmpd="sng" algn="ctr">
                      <a:solidFill>
                        <a:schemeClr val="tx1"/>
                      </a:solidFill>
                      <a:prstDash val="solid"/>
                      <a:round/>
                      <a:headEnd type="none" w="med" len="med"/>
                      <a:tailEnd type="none" w="med" len="med"/>
                    </a:lnB>
                    <a:solidFill>
                      <a:schemeClr val="accent2"/>
                    </a:solidFill>
                  </a:tcPr>
                </a:tc>
                <a:tc>
                  <a:txBody>
                    <a:bodyPr/>
                    <a:lstStyle/>
                    <a:p>
                      <a:pPr marR="0" algn="ctr" rtl="0">
                        <a:lnSpc>
                          <a:spcPts val="1100"/>
                        </a:lnSpc>
                        <a:spcBef>
                          <a:spcPts val="0"/>
                        </a:spcBef>
                        <a:spcAft>
                          <a:spcPts val="0"/>
                        </a:spcAft>
                        <a:buClr>
                          <a:srgbClr val="000000"/>
                        </a:buClr>
                        <a:buFont typeface="Arial"/>
                      </a:pPr>
                      <a:r>
                        <a:rPr lang="en-US" sz="1600" b="1" i="0" u="none" strike="noStrike" cap="none" baseline="0" dirty="0">
                          <a:solidFill>
                            <a:schemeClr val="bg1"/>
                          </a:solidFill>
                          <a:latin typeface="Arial Narrow" panose="020B0604020202020204" pitchFamily="34" charset="0"/>
                          <a:ea typeface="+mn-ea"/>
                          <a:cs typeface="Arial Narrow" panose="020B0604020202020204" pitchFamily="34" charset="0"/>
                          <a:sym typeface="Arial"/>
                        </a:rPr>
                        <a:t>Median DOR </a:t>
                      </a:r>
                    </a:p>
                    <a:p>
                      <a:pPr marR="0" algn="ctr" rtl="0">
                        <a:lnSpc>
                          <a:spcPts val="1100"/>
                        </a:lnSpc>
                        <a:spcBef>
                          <a:spcPts val="0"/>
                        </a:spcBef>
                        <a:spcAft>
                          <a:spcPts val="0"/>
                        </a:spcAft>
                        <a:buClr>
                          <a:srgbClr val="000000"/>
                        </a:buClr>
                        <a:buFont typeface="Arial"/>
                      </a:pPr>
                      <a:r>
                        <a:rPr lang="en-US" sz="1600" b="1" i="0" u="none" strike="noStrike" cap="none" baseline="0" dirty="0">
                          <a:solidFill>
                            <a:schemeClr val="bg1"/>
                          </a:solidFill>
                          <a:latin typeface="Arial Narrow" panose="020B0604020202020204" pitchFamily="34" charset="0"/>
                          <a:ea typeface="+mn-ea"/>
                          <a:cs typeface="Arial Narrow" panose="020B0604020202020204" pitchFamily="34" charset="0"/>
                          <a:sym typeface="Arial"/>
                        </a:rPr>
                        <a:t>months (95% CI) </a:t>
                      </a:r>
                      <a:endParaRPr lang="en-US" sz="1600" b="1" i="0" u="none" strike="noStrike" cap="none" dirty="0">
                        <a:solidFill>
                          <a:schemeClr val="bg1"/>
                        </a:solidFill>
                        <a:latin typeface="Arial Narrow" panose="020B0604020202020204" pitchFamily="34" charset="0"/>
                        <a:ea typeface="+mn-ea"/>
                        <a:cs typeface="Arial Narrow" panose="020B0604020202020204" pitchFamily="34" charset="0"/>
                        <a:sym typeface="Arial"/>
                      </a:endParaRPr>
                    </a:p>
                  </a:txBody>
                  <a:tcPr marL="121920" marR="121920" marT="60960" marB="60960" anchor="ctr">
                    <a:lnB w="2857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507050863"/>
                  </a:ext>
                </a:extLst>
              </a:tr>
              <a:tr h="253747">
                <a:tc>
                  <a:txBody>
                    <a:bodyPr/>
                    <a:lstStyle/>
                    <a:p>
                      <a:pPr marL="0" marR="0" indent="111125">
                        <a:lnSpc>
                          <a:spcPct val="107000"/>
                        </a:lnSpc>
                        <a:spcBef>
                          <a:spcPts val="0"/>
                        </a:spcBef>
                        <a:spcAft>
                          <a:spcPts val="0"/>
                        </a:spcAft>
                      </a:pPr>
                      <a:r>
                        <a:rPr lang="en-US" sz="1600" b="0" kern="100" dirty="0">
                          <a:effectLst/>
                          <a:latin typeface="Arial Narrow" panose="020B0606020202030204" pitchFamily="34" charset="0"/>
                          <a:ea typeface="Calibri" panose="020F0502020204030204" pitchFamily="34" charset="0"/>
                          <a:cs typeface="Times New Roman" panose="02020603050405020304" pitchFamily="18" charset="0"/>
                        </a:rPr>
                        <a:t>Naïve </a:t>
                      </a:r>
                    </a:p>
                  </a:txBody>
                  <a:tcPr marL="12700" marR="12700" marT="12700" marB="0" anchor="ctr">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1600" b="0" kern="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8.8 (3.5-NR)</a:t>
                      </a:r>
                    </a:p>
                  </a:txBody>
                  <a:tcPr marL="12700" marR="12700" marT="12700" marB="0" anchor="ctr">
                    <a:lnL w="12700" cap="flat" cmpd="sng" algn="ctr">
                      <a:solidFill>
                        <a:schemeClr val="bg1">
                          <a:lumMod val="75000"/>
                        </a:schemeClr>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913186082"/>
                  </a:ext>
                </a:extLst>
              </a:tr>
              <a:tr h="253747">
                <a:tc>
                  <a:txBody>
                    <a:bodyPr/>
                    <a:lstStyle/>
                    <a:p>
                      <a:pPr marL="0" marR="0" indent="111125">
                        <a:lnSpc>
                          <a:spcPct val="107000"/>
                        </a:lnSpc>
                        <a:spcBef>
                          <a:spcPts val="0"/>
                        </a:spcBef>
                        <a:spcAft>
                          <a:spcPts val="0"/>
                        </a:spcAft>
                      </a:pPr>
                      <a:r>
                        <a:rPr lang="en-US" sz="1600" b="0" kern="100" dirty="0">
                          <a:effectLst/>
                          <a:latin typeface="Arial Narrow" panose="020B0606020202030204" pitchFamily="34" charset="0"/>
                          <a:ea typeface="Calibri" panose="020F0502020204030204" pitchFamily="34" charset="0"/>
                          <a:cs typeface="Times New Roman" panose="02020603050405020304" pitchFamily="18" charset="0"/>
                        </a:rPr>
                        <a:t>Treated</a:t>
                      </a:r>
                    </a:p>
                  </a:txBody>
                  <a:tcPr marL="12700" marR="12700" marT="12700" marB="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1600" b="0" kern="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8.3 (5.5-10.8)</a:t>
                      </a:r>
                    </a:p>
                  </a:txBody>
                  <a:tcPr marL="12700" marR="12700" marT="12700" marB="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042151275"/>
                  </a:ext>
                </a:extLst>
              </a:tr>
              <a:tr h="253747">
                <a:tc>
                  <a:txBody>
                    <a:bodyPr/>
                    <a:lstStyle/>
                    <a:p>
                      <a:pPr marL="0" marR="0" lvl="0" indent="176213"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b="0" kern="100" dirty="0">
                          <a:effectLst/>
                          <a:latin typeface="Arial Narrow" panose="020B0606020202030204" pitchFamily="34" charset="0"/>
                          <a:ea typeface="Calibri" panose="020F0502020204030204" pitchFamily="34" charset="0"/>
                          <a:cs typeface="Times New Roman" panose="02020603050405020304" pitchFamily="18" charset="0"/>
                        </a:rPr>
                        <a:t>PD with PARPi</a:t>
                      </a:r>
                      <a:r>
                        <a:rPr lang="en-US" sz="1600" b="0" kern="100" baseline="30000" dirty="0">
                          <a:effectLst/>
                          <a:latin typeface="Arial Narrow" panose="020B0606020202030204" pitchFamily="34" charset="0"/>
                          <a:ea typeface="Calibri" panose="020F0502020204030204" pitchFamily="34" charset="0"/>
                          <a:cs typeface="Times New Roman" panose="02020603050405020304" pitchFamily="18" charset="0"/>
                        </a:rPr>
                        <a:t>a</a:t>
                      </a:r>
                    </a:p>
                  </a:txBody>
                  <a:tcPr marL="12700" marR="12700" marT="12700" marB="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1600" b="0" kern="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7.3 (5.0-10.8)</a:t>
                      </a:r>
                    </a:p>
                  </a:txBody>
                  <a:tcPr marL="12700" marR="12700" marT="12700" marB="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038352163"/>
                  </a:ext>
                </a:extLst>
              </a:tr>
              <a:tr h="253747">
                <a:tc>
                  <a:txBody>
                    <a:bodyPr/>
                    <a:lstStyle/>
                    <a:p>
                      <a:pPr marL="0" marR="0" lvl="0" indent="176213"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b="0" kern="100" dirty="0">
                          <a:effectLst/>
                          <a:latin typeface="Arial Narrow" panose="020B0606020202030204" pitchFamily="34" charset="0"/>
                          <a:ea typeface="Calibri" panose="020F0502020204030204" pitchFamily="34" charset="0"/>
                          <a:cs typeface="Times New Roman" panose="02020603050405020304" pitchFamily="18" charset="0"/>
                        </a:rPr>
                        <a:t>No PD with PARPi</a:t>
                      </a:r>
                    </a:p>
                  </a:txBody>
                  <a:tcPr marL="12700" marR="12700" marT="12700" marB="0"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1600" b="0" kern="1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8.4 (7.0-NR)</a:t>
                      </a:r>
                    </a:p>
                  </a:txBody>
                  <a:tcPr marL="12700" marR="12700" marT="12700" marB="0"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161982374"/>
                  </a:ext>
                </a:extLst>
              </a:tr>
            </a:tbl>
          </a:graphicData>
        </a:graphic>
      </p:graphicFrame>
      <p:sp>
        <p:nvSpPr>
          <p:cNvPr id="104" name="TextBox 103">
            <a:extLst>
              <a:ext uri="{FF2B5EF4-FFF2-40B4-BE49-F238E27FC236}">
                <a16:creationId xmlns:a16="http://schemas.microsoft.com/office/drawing/2014/main" id="{D73689EE-0A51-EE10-EAB9-58BA4A8B316F}"/>
              </a:ext>
            </a:extLst>
          </p:cNvPr>
          <p:cNvSpPr txBox="1"/>
          <p:nvPr/>
        </p:nvSpPr>
        <p:spPr>
          <a:xfrm>
            <a:off x="152402" y="6505571"/>
            <a:ext cx="29335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charset="0"/>
                <a:cs typeface="+mn-cs"/>
              </a:rPr>
              <a:t>Alvarez Secord; Ann Oncol 2025</a:t>
            </a:r>
          </a:p>
        </p:txBody>
      </p:sp>
    </p:spTree>
    <p:extLst>
      <p:ext uri="{BB962C8B-B14F-4D97-AF65-F5344CB8AC3E}">
        <p14:creationId xmlns:p14="http://schemas.microsoft.com/office/powerpoint/2010/main" val="2652235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B800E6D1-E919-447A-8769-DE54BF3B5587}"/>
              </a:ext>
            </a:extLst>
          </p:cNvPr>
          <p:cNvSpPr txBox="1">
            <a:spLocks/>
          </p:cNvSpPr>
          <p:nvPr/>
        </p:nvSpPr>
        <p:spPr>
          <a:xfrm>
            <a:off x="157037" y="328907"/>
            <a:ext cx="10966268" cy="836622"/>
          </a:xfrm>
          <a:prstGeom prst="rect">
            <a:avLst/>
          </a:prstGeom>
        </p:spPr>
        <p:txBody>
          <a:bodyPr/>
          <a:lstStyle>
            <a:lvl1pPr algn="l" defTabSz="457200" rtl="0" eaLnBrk="1" latinLnBrk="0" hangingPunct="1">
              <a:lnSpc>
                <a:spcPct val="90000"/>
              </a:lnSpc>
              <a:spcBef>
                <a:spcPct val="0"/>
              </a:spcBef>
              <a:buNone/>
              <a:defRPr sz="3000" b="1" kern="1200">
                <a:solidFill>
                  <a:schemeClr val="tx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29305A"/>
                </a:solidFill>
                <a:effectLst/>
                <a:uLnTx/>
                <a:uFillTx/>
                <a:latin typeface="Arial" panose="020B0604020202020204" pitchFamily="34" charset="0"/>
                <a:ea typeface="+mj-ea"/>
                <a:cs typeface="Arial" panose="020B0604020202020204" pitchFamily="34" charset="0"/>
                <a:sym typeface="Helvetica Neue"/>
              </a:rPr>
              <a:t>GOG-3078/IMGN853-0421/GLORIOSA</a:t>
            </a:r>
          </a:p>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29305A"/>
                </a:solidFill>
                <a:effectLst/>
                <a:uLnTx/>
                <a:uFillTx/>
                <a:latin typeface="Arial" panose="020B0604020202020204" pitchFamily="34" charset="0"/>
                <a:ea typeface="+mj-ea"/>
                <a:cs typeface="Arial" panose="020B0604020202020204" pitchFamily="34" charset="0"/>
                <a:sym typeface="Helvetica Neue"/>
              </a:rPr>
              <a:t>Randomized Phase 3 Trial for Mirvetuximab + Bevacizumab Maintenance in FRα-high Platinum Sensitive Ovarian Cancer</a:t>
            </a:r>
            <a:endParaRPr kumimoji="0" lang="en-US" sz="2000" b="1"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sym typeface="Helvetica Neue"/>
            </a:endParaRPr>
          </a:p>
        </p:txBody>
      </p:sp>
      <p:sp>
        <p:nvSpPr>
          <p:cNvPr id="12" name="TextBox 11">
            <a:extLst>
              <a:ext uri="{FF2B5EF4-FFF2-40B4-BE49-F238E27FC236}">
                <a16:creationId xmlns:a16="http://schemas.microsoft.com/office/drawing/2014/main" id="{7464455A-B0DB-40CA-8B90-4692DB4E0FFB}"/>
              </a:ext>
            </a:extLst>
          </p:cNvPr>
          <p:cNvSpPr txBox="1"/>
          <p:nvPr/>
        </p:nvSpPr>
        <p:spPr>
          <a:xfrm>
            <a:off x="157036" y="5930833"/>
            <a:ext cx="138207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Helvetica Neue"/>
              </a:rPr>
              <a:t>NCT05445778</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Helvetica Neue"/>
            </a:endParaRPr>
          </a:p>
        </p:txBody>
      </p:sp>
      <p:pic>
        <p:nvPicPr>
          <p:cNvPr id="4" name="Picture 3" descr="Logo&#10;&#10;Description automatically generated">
            <a:extLst>
              <a:ext uri="{FF2B5EF4-FFF2-40B4-BE49-F238E27FC236}">
                <a16:creationId xmlns:a16="http://schemas.microsoft.com/office/drawing/2014/main" id="{FDC3B78A-A8E2-79DD-AAB8-79D6F3BF1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37" y="6192443"/>
            <a:ext cx="1698644" cy="653129"/>
          </a:xfrm>
          <a:prstGeom prst="rect">
            <a:avLst/>
          </a:prstGeom>
        </p:spPr>
      </p:pic>
      <p:sp>
        <p:nvSpPr>
          <p:cNvPr id="10" name="TextBox 9">
            <a:extLst>
              <a:ext uri="{FF2B5EF4-FFF2-40B4-BE49-F238E27FC236}">
                <a16:creationId xmlns:a16="http://schemas.microsoft.com/office/drawing/2014/main" id="{48B5EF14-8E24-C9B7-CEF7-9E2C4EE0E152}"/>
              </a:ext>
            </a:extLst>
          </p:cNvPr>
          <p:cNvSpPr txBox="1">
            <a:spLocks/>
          </p:cNvSpPr>
          <p:nvPr/>
        </p:nvSpPr>
        <p:spPr>
          <a:xfrm>
            <a:off x="3315058" y="5044012"/>
            <a:ext cx="5029200" cy="1292662"/>
          </a:xfrm>
          <a:prstGeom prst="rect">
            <a:avLst/>
          </a:prstGeom>
          <a:solidFill>
            <a:srgbClr val="489E9F"/>
          </a:solidFill>
          <a:ln w="38100">
            <a:solidFill>
              <a:srgbClr val="002060"/>
            </a:solidFill>
          </a:ln>
        </p:spPr>
        <p:txBody>
          <a:bodyPr wrap="square"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FFFF"/>
                </a:solidFill>
                <a:effectLst/>
                <a:uLnTx/>
                <a:uFillTx/>
                <a:latin typeface="Helvetica Neue Medium"/>
                <a:ea typeface="ＭＳ Ｐゴシック" charset="0"/>
                <a:cs typeface="+mn-cs"/>
                <a:sym typeface="Helvetica Neue"/>
              </a:rPr>
              <a:t>Key Eligibility Criteria:</a:t>
            </a:r>
          </a:p>
          <a:p>
            <a:pPr marL="250826" marR="0" lvl="0" indent="-228600" algn="l" defTabSz="914412"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Helvetica Neue Medium"/>
                <a:ea typeface="ＭＳ Ｐゴシック" charset="0"/>
                <a:cs typeface="Arial"/>
                <a:sym typeface="Helvetica Neue"/>
              </a:rPr>
              <a:t>Platinum-sensitive HGS ovarian cancer  </a:t>
            </a:r>
          </a:p>
          <a:p>
            <a:pPr marL="250826" marR="0" lvl="0" indent="-228600" algn="l" defTabSz="914412"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Helvetica Neue Medium"/>
                <a:ea typeface="ＭＳ Ｐゴシック" charset="0"/>
                <a:cs typeface="Arial"/>
                <a:sym typeface="Helvetica Neue"/>
              </a:rPr>
              <a:t>1 prior platinum treatment</a:t>
            </a:r>
          </a:p>
          <a:p>
            <a:pPr marL="250826" marR="0" lvl="0" indent="-228600" algn="l" defTabSz="914412"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Helvetica Neue Medium"/>
                <a:ea typeface="ＭＳ Ｐゴシック" charset="0"/>
                <a:cs typeface="Arial"/>
                <a:sym typeface="Helvetica Neue"/>
              </a:rPr>
              <a:t>Prior PARPi required if BRCA+</a:t>
            </a:r>
          </a:p>
          <a:p>
            <a:pPr marL="250826" marR="0" lvl="0" indent="-228600" algn="l" defTabSz="914412"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Helvetica Neue Medium"/>
                <a:ea typeface="ＭＳ Ｐゴシック" charset="0"/>
                <a:cs typeface="Arial"/>
                <a:sym typeface="Helvetica Neue"/>
              </a:rPr>
              <a:t>CR, PR, or SD after treatment with platinum-based doublet + bevacizumab required</a:t>
            </a:r>
            <a:endParaRPr kumimoji="0" lang="en-US" sz="1300" b="0" i="0" u="none" strike="noStrike" kern="0" cap="none" spc="0" normalizeH="0" baseline="0" noProof="0" dirty="0">
              <a:ln>
                <a:noFill/>
              </a:ln>
              <a:solidFill>
                <a:srgbClr val="FFFFFF"/>
              </a:solidFill>
              <a:effectLst/>
              <a:uLnTx/>
              <a:uFillTx/>
              <a:latin typeface="Helvetica Neue Medium"/>
              <a:ea typeface="ＭＳ Ｐゴシック" charset="0"/>
              <a:cs typeface="Arial"/>
              <a:sym typeface="Helvetica Neue"/>
            </a:endParaRPr>
          </a:p>
        </p:txBody>
      </p:sp>
      <p:pic>
        <p:nvPicPr>
          <p:cNvPr id="3" name="Picture 2">
            <a:extLst>
              <a:ext uri="{FF2B5EF4-FFF2-40B4-BE49-F238E27FC236}">
                <a16:creationId xmlns:a16="http://schemas.microsoft.com/office/drawing/2014/main" id="{C8D78DDE-9609-D73D-B7A6-2FDF226036A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8324" y="1687948"/>
            <a:ext cx="11955352" cy="2698469"/>
          </a:xfrm>
          <a:prstGeom prst="rect">
            <a:avLst/>
          </a:prstGeom>
        </p:spPr>
      </p:pic>
      <p:pic>
        <p:nvPicPr>
          <p:cNvPr id="2" name="Picture 1" descr="A flag with stars and stripes">
            <a:extLst>
              <a:ext uri="{FF2B5EF4-FFF2-40B4-BE49-F238E27FC236}">
                <a16:creationId xmlns:a16="http://schemas.microsoft.com/office/drawing/2014/main" id="{BE0C0BA8-177E-59B1-FDE6-49BD96548C5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57037" y="5166739"/>
            <a:ext cx="495333" cy="260876"/>
          </a:xfrm>
          <a:prstGeom prst="rect">
            <a:avLst/>
          </a:prstGeom>
        </p:spPr>
      </p:pic>
      <p:pic>
        <p:nvPicPr>
          <p:cNvPr id="6" name="Picture 5" descr="A red and white flag with a leaf">
            <a:extLst>
              <a:ext uri="{FF2B5EF4-FFF2-40B4-BE49-F238E27FC236}">
                <a16:creationId xmlns:a16="http://schemas.microsoft.com/office/drawing/2014/main" id="{E68F3722-6ED1-D3A7-FAF1-BC3BA477AD56}"/>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89669" y="5149100"/>
            <a:ext cx="495389" cy="316843"/>
          </a:xfrm>
          <a:prstGeom prst="rect">
            <a:avLst/>
          </a:prstGeom>
        </p:spPr>
      </p:pic>
      <p:pic>
        <p:nvPicPr>
          <p:cNvPr id="7" name="Picture 6" descr="A picture containing graphics, circle, logo, graphic design&#10;&#10;Description automatically generated">
            <a:extLst>
              <a:ext uri="{FF2B5EF4-FFF2-40B4-BE49-F238E27FC236}">
                <a16:creationId xmlns:a16="http://schemas.microsoft.com/office/drawing/2014/main" id="{6F030F8C-270A-7C05-6358-78F8D59185C1}"/>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417878" y="5168150"/>
            <a:ext cx="369956" cy="261610"/>
          </a:xfrm>
          <a:prstGeom prst="rect">
            <a:avLst/>
          </a:prstGeom>
        </p:spPr>
      </p:pic>
    </p:spTree>
    <p:extLst>
      <p:ext uri="{BB962C8B-B14F-4D97-AF65-F5344CB8AC3E}">
        <p14:creationId xmlns:p14="http://schemas.microsoft.com/office/powerpoint/2010/main" val="4293646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BE830-A2F9-B3FB-AFC7-AC6F96FC8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AD6C8-B347-C8F4-C934-EBEC2E77819A}"/>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314284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E888A-0913-0CBE-AB45-75478A9ED8D2}"/>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04310CAF-3B9F-BA93-8772-C1EFA37B736F}"/>
              </a:ext>
            </a:extLst>
          </p:cNvPr>
          <p:cNvSpPr>
            <a:spLocks noGrp="1"/>
          </p:cNvSpPr>
          <p:nvPr>
            <p:ph type="subTitle" idx="1"/>
          </p:nvPr>
        </p:nvSpPr>
        <p:spPr>
          <a:xfrm>
            <a:off x="1832747" y="3842262"/>
            <a:ext cx="8526505" cy="2937247"/>
          </a:xfrm>
        </p:spPr>
        <p:txBody>
          <a:bodyPr/>
          <a:lstStyle/>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Jennifer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Filipi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MSN, NP</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Gynecologic Oncology </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 Cancer Center</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sp>
        <p:nvSpPr>
          <p:cNvPr id="4" name="Title 3">
            <a:extLst>
              <a:ext uri="{FF2B5EF4-FFF2-40B4-BE49-F238E27FC236}">
                <a16:creationId xmlns:a16="http://schemas.microsoft.com/office/drawing/2014/main" id="{5D6C09FD-B3B7-6738-2E73-54BE168323E4}"/>
              </a:ext>
            </a:extLst>
          </p:cNvPr>
          <p:cNvSpPr>
            <a:spLocks noGrp="1"/>
          </p:cNvSpPr>
          <p:nvPr>
            <p:ph type="title"/>
          </p:nvPr>
        </p:nvSpPr>
        <p:spPr>
          <a:xfrm>
            <a:off x="0" y="1657513"/>
            <a:ext cx="12180722" cy="1048277"/>
          </a:xfrm>
        </p:spPr>
        <p:txBody>
          <a:bodyPr>
            <a:noAutofit/>
          </a:bodyPr>
          <a:lstStyle/>
          <a:p>
            <a:r>
              <a:rPr lang="en-US" sz="4000" b="1" i="0" u="none" strike="noStrike" dirty="0">
                <a:solidFill>
                  <a:srgbClr val="000000"/>
                </a:solidFill>
                <a:effectLst/>
                <a:latin typeface="Aptos" panose="020B0004020202020204" pitchFamily="34" charset="0"/>
              </a:rPr>
              <a:t>Nursing Considerations for Patients Receiving Mirvetuximab Soravtansine</a:t>
            </a:r>
            <a:endParaRPr lang="en-US" sz="4000" b="1" dirty="0">
              <a:solidFill>
                <a:srgbClr val="002E51"/>
              </a:solidFill>
            </a:endParaRPr>
          </a:p>
        </p:txBody>
      </p:sp>
    </p:spTree>
    <p:extLst>
      <p:ext uri="{BB962C8B-B14F-4D97-AF65-F5344CB8AC3E}">
        <p14:creationId xmlns:p14="http://schemas.microsoft.com/office/powerpoint/2010/main" val="549805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a:extLst>
              <a:ext uri="{FF2B5EF4-FFF2-40B4-BE49-F238E27FC236}">
                <a16:creationId xmlns:a16="http://schemas.microsoft.com/office/drawing/2014/main" id="{7CEC3C6D-C7D1-DD87-D9DB-712AA87D521E}"/>
              </a:ext>
            </a:extLst>
          </p:cNvPr>
          <p:cNvPicPr>
            <a:picLocks noGrp="1" noChangeAspect="1"/>
          </p:cNvPicPr>
          <p:nvPr>
            <p:ph idx="1"/>
          </p:nvPr>
        </p:nvPicPr>
        <p:blipFill>
          <a:blip r:embed="rId2"/>
          <a:srcRect l="7937" r="3587" b="1"/>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BF2B08B-BCF4-77CE-2AC9-B555AE824B69}"/>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100" dirty="0"/>
              <a:t>64-year-old new grandmother with platinum resistant ovarian cancer</a:t>
            </a:r>
          </a:p>
        </p:txBody>
      </p:sp>
      <p:sp>
        <p:nvSpPr>
          <p:cNvPr id="4" name="Text Placeholder 3">
            <a:extLst>
              <a:ext uri="{FF2B5EF4-FFF2-40B4-BE49-F238E27FC236}">
                <a16:creationId xmlns:a16="http://schemas.microsoft.com/office/drawing/2014/main" id="{9E2A814B-C88D-330B-04FE-C30579D31329}"/>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dirty="0"/>
              <a:t>Diagnosed in 2019</a:t>
            </a:r>
          </a:p>
          <a:p>
            <a:pPr indent="-228600">
              <a:buFont typeface="Arial" panose="020B0604020202020204" pitchFamily="34" charset="0"/>
              <a:buChar char="•"/>
            </a:pPr>
            <a:r>
              <a:rPr lang="en-US" sz="2000" dirty="0"/>
              <a:t>Negative genetics</a:t>
            </a:r>
          </a:p>
          <a:p>
            <a:pPr indent="-228600">
              <a:buFont typeface="Arial" panose="020B0604020202020204" pitchFamily="34" charset="0"/>
              <a:buChar char="•"/>
            </a:pPr>
            <a:r>
              <a:rPr lang="en-US" sz="2000" dirty="0"/>
              <a:t>C/T and cytoreductive surgery</a:t>
            </a:r>
          </a:p>
          <a:p>
            <a:pPr indent="-228600">
              <a:buFont typeface="Arial" panose="020B0604020202020204" pitchFamily="34" charset="0"/>
              <a:buChar char="•"/>
            </a:pPr>
            <a:r>
              <a:rPr lang="en-US" sz="2000" dirty="0"/>
              <a:t>Recurrence in 2021: C/PLD</a:t>
            </a:r>
          </a:p>
          <a:p>
            <a:pPr indent="-228600">
              <a:buFont typeface="Arial" panose="020B0604020202020204" pitchFamily="34" charset="0"/>
              <a:buChar char="•"/>
            </a:pPr>
            <a:r>
              <a:rPr lang="en-US" sz="2000" dirty="0"/>
              <a:t>Recurrence in 2023: C/Gem/Bev</a:t>
            </a:r>
          </a:p>
          <a:p>
            <a:pPr indent="-228600">
              <a:buFont typeface="Arial" panose="020B0604020202020204" pitchFamily="34" charset="0"/>
              <a:buChar char="•"/>
            </a:pPr>
            <a:r>
              <a:rPr lang="en-US" sz="2000" dirty="0"/>
              <a:t>Jan 2025: recurrence c/b rectal bleeding, hydronephrosis, significant pain</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1543408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5F59-947C-4FFA-247C-9259C754ACD1}"/>
              </a:ext>
            </a:extLst>
          </p:cNvPr>
          <p:cNvSpPr>
            <a:spLocks noGrp="1"/>
          </p:cNvSpPr>
          <p:nvPr>
            <p:ph type="title"/>
          </p:nvPr>
        </p:nvSpPr>
        <p:spPr/>
        <p:txBody>
          <a:bodyPr/>
          <a:lstStyle/>
          <a:p>
            <a:r>
              <a:rPr lang="en-US" dirty="0"/>
              <a:t>Molecular testing	</a:t>
            </a:r>
          </a:p>
        </p:txBody>
      </p:sp>
      <p:sp>
        <p:nvSpPr>
          <p:cNvPr id="3" name="Content Placeholder 2">
            <a:extLst>
              <a:ext uri="{FF2B5EF4-FFF2-40B4-BE49-F238E27FC236}">
                <a16:creationId xmlns:a16="http://schemas.microsoft.com/office/drawing/2014/main" id="{A2E3655C-F1E9-F8EC-BF9B-6CB5B664F223}"/>
              </a:ext>
            </a:extLst>
          </p:cNvPr>
          <p:cNvSpPr>
            <a:spLocks noGrp="1"/>
          </p:cNvSpPr>
          <p:nvPr>
            <p:ph idx="1"/>
          </p:nvPr>
        </p:nvSpPr>
        <p:spPr/>
        <p:txBody>
          <a:bodyPr/>
          <a:lstStyle/>
          <a:p>
            <a:r>
              <a:rPr lang="en-US" dirty="0"/>
              <a:t>Snapshot (in house molecular testing) with no actionable mutations</a:t>
            </a:r>
          </a:p>
          <a:p>
            <a:r>
              <a:rPr lang="en-US" dirty="0"/>
              <a:t>HER2 negative (0)</a:t>
            </a:r>
          </a:p>
          <a:p>
            <a:r>
              <a:rPr lang="en-US" dirty="0"/>
              <a:t>FOLR1 +</a:t>
            </a:r>
          </a:p>
          <a:p>
            <a:endParaRPr lang="en-US" dirty="0"/>
          </a:p>
          <a:p>
            <a:endParaRPr lang="en-US" dirty="0"/>
          </a:p>
        </p:txBody>
      </p:sp>
      <p:pic>
        <p:nvPicPr>
          <p:cNvPr id="4" name="Picture 3">
            <a:extLst>
              <a:ext uri="{FF2B5EF4-FFF2-40B4-BE49-F238E27FC236}">
                <a16:creationId xmlns:a16="http://schemas.microsoft.com/office/drawing/2014/main" id="{70528C6B-75B3-F34D-AB51-315F0342EE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4001294"/>
            <a:ext cx="10591800" cy="1925781"/>
          </a:xfrm>
          <a:prstGeom prst="rect">
            <a:avLst/>
          </a:prstGeom>
        </p:spPr>
      </p:pic>
      <p:sp>
        <p:nvSpPr>
          <p:cNvPr id="5" name="Rectangle 4">
            <a:extLst>
              <a:ext uri="{FF2B5EF4-FFF2-40B4-BE49-F238E27FC236}">
                <a16:creationId xmlns:a16="http://schemas.microsoft.com/office/drawing/2014/main" id="{6B86AA25-52B9-59BA-901D-4E2F4C9B5B6B}"/>
              </a:ext>
            </a:extLst>
          </p:cNvPr>
          <p:cNvSpPr/>
          <p:nvPr/>
        </p:nvSpPr>
        <p:spPr>
          <a:xfrm>
            <a:off x="3156857" y="4408714"/>
            <a:ext cx="1262743" cy="25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MIRV</a:t>
            </a:r>
          </a:p>
        </p:txBody>
      </p:sp>
    </p:spTree>
    <p:extLst>
      <p:ext uri="{BB962C8B-B14F-4D97-AF65-F5344CB8AC3E}">
        <p14:creationId xmlns:p14="http://schemas.microsoft.com/office/powerpoint/2010/main" val="2691457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4" name="Rectangle 103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772C2E37-8ADC-D101-18AA-FA7E7FD25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407" b="20742"/>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05C5226-436B-6528-2283-F43B16BE7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51" r="11026" b="-1"/>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82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F2D9BB-30B3-8CAB-C462-83B9ADE4734B}"/>
              </a:ext>
            </a:extLst>
          </p:cNvPr>
          <p:cNvPicPr>
            <a:picLocks noChangeAspect="1"/>
          </p:cNvPicPr>
          <p:nvPr/>
        </p:nvPicPr>
        <p:blipFill>
          <a:blip r:embed="rId2"/>
          <a:stretch>
            <a:fillRect/>
          </a:stretch>
        </p:blipFill>
        <p:spPr>
          <a:xfrm>
            <a:off x="4737100" y="1590472"/>
            <a:ext cx="1600200" cy="1838528"/>
          </a:xfrm>
          <a:prstGeom prst="rect">
            <a:avLst/>
          </a:prstGeom>
        </p:spPr>
      </p:pic>
      <p:sp>
        <p:nvSpPr>
          <p:cNvPr id="2" name="Title 1">
            <a:extLst>
              <a:ext uri="{FF2B5EF4-FFF2-40B4-BE49-F238E27FC236}">
                <a16:creationId xmlns:a16="http://schemas.microsoft.com/office/drawing/2014/main" id="{A03B7870-5F19-1EA8-86C9-9395CEA30C87}"/>
              </a:ext>
            </a:extLst>
          </p:cNvPr>
          <p:cNvSpPr>
            <a:spLocks noGrp="1"/>
          </p:cNvSpPr>
          <p:nvPr>
            <p:ph type="title"/>
          </p:nvPr>
        </p:nvSpPr>
        <p:spPr>
          <a:xfrm>
            <a:off x="355600" y="365125"/>
            <a:ext cx="10998200" cy="1325563"/>
          </a:xfrm>
        </p:spPr>
        <p:txBody>
          <a:bodyPr/>
          <a:lstStyle/>
          <a:p>
            <a:r>
              <a:rPr lang="en-US" dirty="0"/>
              <a:t>Mirvetuximab</a:t>
            </a:r>
          </a:p>
        </p:txBody>
      </p:sp>
      <p:sp>
        <p:nvSpPr>
          <p:cNvPr id="3" name="Content Placeholder 2">
            <a:extLst>
              <a:ext uri="{FF2B5EF4-FFF2-40B4-BE49-F238E27FC236}">
                <a16:creationId xmlns:a16="http://schemas.microsoft.com/office/drawing/2014/main" id="{2BE9E0BF-A50C-D792-BA8F-5C5159A044AD}"/>
              </a:ext>
            </a:extLst>
          </p:cNvPr>
          <p:cNvSpPr>
            <a:spLocks noGrp="1"/>
          </p:cNvSpPr>
          <p:nvPr>
            <p:ph sz="half" idx="1"/>
          </p:nvPr>
        </p:nvSpPr>
        <p:spPr>
          <a:xfrm>
            <a:off x="355600" y="1835149"/>
            <a:ext cx="5181600" cy="4657725"/>
          </a:xfrm>
        </p:spPr>
        <p:txBody>
          <a:bodyPr>
            <a:normAutofit lnSpcReduction="10000"/>
          </a:bodyPr>
          <a:lstStyle/>
          <a:p>
            <a:r>
              <a:rPr lang="en-US" dirty="0"/>
              <a:t>Antibody drug conjugate </a:t>
            </a:r>
          </a:p>
          <a:p>
            <a:pPr lvl="1"/>
            <a:r>
              <a:rPr lang="en-US" dirty="0"/>
              <a:t>3 components </a:t>
            </a:r>
          </a:p>
          <a:p>
            <a:pPr lvl="2"/>
            <a:r>
              <a:rPr lang="en-US" dirty="0"/>
              <a:t>Antibody, linker, </a:t>
            </a:r>
          </a:p>
          <a:p>
            <a:pPr marL="914400" lvl="2" indent="0">
              <a:buNone/>
            </a:pPr>
            <a:r>
              <a:rPr lang="en-US" dirty="0"/>
              <a:t>    cytotoxic payload</a:t>
            </a:r>
          </a:p>
          <a:p>
            <a:pPr marL="914400" lvl="2" indent="0">
              <a:buNone/>
            </a:pPr>
            <a:endParaRPr lang="en-US" dirty="0"/>
          </a:p>
          <a:p>
            <a:r>
              <a:rPr lang="en-US" dirty="0"/>
              <a:t>Targets folate receptor 1 (FOLR1) on surface of cancer cells</a:t>
            </a:r>
          </a:p>
          <a:p>
            <a:pPr lvl="1"/>
            <a:r>
              <a:rPr lang="en-US" dirty="0"/>
              <a:t>Often present in </a:t>
            </a:r>
            <a:r>
              <a:rPr lang="en-US" dirty="0" err="1"/>
              <a:t>ov</a:t>
            </a:r>
            <a:r>
              <a:rPr lang="en-US" dirty="0"/>
              <a:t> ca cells; limited expression in normal cells </a:t>
            </a:r>
          </a:p>
          <a:p>
            <a:r>
              <a:rPr lang="en-US" dirty="0"/>
              <a:t>Bystander effect</a:t>
            </a:r>
          </a:p>
        </p:txBody>
      </p:sp>
      <p:sp>
        <p:nvSpPr>
          <p:cNvPr id="4" name="Content Placeholder 3">
            <a:extLst>
              <a:ext uri="{FF2B5EF4-FFF2-40B4-BE49-F238E27FC236}">
                <a16:creationId xmlns:a16="http://schemas.microsoft.com/office/drawing/2014/main" id="{52F48368-076E-62E9-3998-7144B6FA289E}"/>
              </a:ext>
            </a:extLst>
          </p:cNvPr>
          <p:cNvSpPr>
            <a:spLocks noGrp="1"/>
          </p:cNvSpPr>
          <p:nvPr>
            <p:ph sz="half" idx="2"/>
          </p:nvPr>
        </p:nvSpPr>
        <p:spPr>
          <a:xfrm>
            <a:off x="6654800" y="1835149"/>
            <a:ext cx="5181600" cy="2151063"/>
          </a:xfrm>
        </p:spPr>
        <p:txBody>
          <a:bodyPr>
            <a:normAutofit lnSpcReduction="10000"/>
          </a:bodyPr>
          <a:lstStyle/>
          <a:p>
            <a:r>
              <a:rPr lang="en-US" dirty="0"/>
              <a:t>Approved for platinum resistant ovarian cancer </a:t>
            </a:r>
          </a:p>
          <a:p>
            <a:r>
              <a:rPr lang="en-US" dirty="0"/>
              <a:t>+ expression = 75% or greater </a:t>
            </a:r>
          </a:p>
          <a:p>
            <a:endParaRPr lang="en-US" dirty="0"/>
          </a:p>
          <a:p>
            <a:endParaRPr lang="en-US" dirty="0"/>
          </a:p>
        </p:txBody>
      </p:sp>
    </p:spTree>
    <p:extLst>
      <p:ext uri="{BB962C8B-B14F-4D97-AF65-F5344CB8AC3E}">
        <p14:creationId xmlns:p14="http://schemas.microsoft.com/office/powerpoint/2010/main" val="2366903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229AC-8203-70AF-4CDD-8A02E5429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8677A-A1DF-50B9-29F6-7D60307D1BC9}"/>
              </a:ext>
            </a:extLst>
          </p:cNvPr>
          <p:cNvSpPr>
            <a:spLocks noGrp="1"/>
          </p:cNvSpPr>
          <p:nvPr>
            <p:ph type="title"/>
          </p:nvPr>
        </p:nvSpPr>
        <p:spPr/>
        <p:txBody>
          <a:bodyPr/>
          <a:lstStyle/>
          <a:p>
            <a:r>
              <a:rPr lang="en-US" dirty="0"/>
              <a:t>Case study </a:t>
            </a:r>
          </a:p>
        </p:txBody>
      </p:sp>
      <p:sp>
        <p:nvSpPr>
          <p:cNvPr id="3" name="Content Placeholder 2">
            <a:extLst>
              <a:ext uri="{FF2B5EF4-FFF2-40B4-BE49-F238E27FC236}">
                <a16:creationId xmlns:a16="http://schemas.microsoft.com/office/drawing/2014/main" id="{E90D85EE-5067-5D1E-979F-63B95EC40D15}"/>
              </a:ext>
            </a:extLst>
          </p:cNvPr>
          <p:cNvSpPr>
            <a:spLocks noGrp="1"/>
          </p:cNvSpPr>
          <p:nvPr>
            <p:ph idx="1"/>
          </p:nvPr>
        </p:nvSpPr>
        <p:spPr>
          <a:xfrm>
            <a:off x="2231135" y="2483808"/>
            <a:ext cx="8091669" cy="3101983"/>
          </a:xfrm>
        </p:spPr>
        <p:txBody>
          <a:bodyPr>
            <a:noAutofit/>
          </a:bodyPr>
          <a:lstStyle/>
          <a:p>
            <a:pPr marL="238125" indent="-238125"/>
            <a:r>
              <a:rPr lang="en-US" sz="2000" dirty="0">
                <a:solidFill>
                  <a:schemeClr val="tx1"/>
                </a:solidFill>
              </a:rPr>
              <a:t>Patient with history of </a:t>
            </a:r>
            <a:r>
              <a:rPr lang="en-US" sz="2000" dirty="0">
                <a:solidFill>
                  <a:schemeClr val="tx1"/>
                </a:solidFill>
                <a:effectLst/>
              </a:rPr>
              <a:t>IIIC high grade serous ovarian cancer </a:t>
            </a:r>
          </a:p>
          <a:p>
            <a:pPr marL="238125" indent="-238125"/>
            <a:r>
              <a:rPr lang="en-US" sz="2000" dirty="0">
                <a:solidFill>
                  <a:schemeClr val="tx1"/>
                </a:solidFill>
              </a:rPr>
              <a:t>Initially presented with abdominal pain and was found to have bilateral pelvic masses and elevated CA-125</a:t>
            </a:r>
            <a:endParaRPr lang="en-US" sz="2000" dirty="0">
              <a:solidFill>
                <a:schemeClr val="tx1"/>
              </a:solidFill>
              <a:effectLst/>
            </a:endParaRPr>
          </a:p>
          <a:p>
            <a:pPr marL="238125" indent="-238125"/>
            <a:r>
              <a:rPr lang="en-US" sz="2000" dirty="0">
                <a:solidFill>
                  <a:schemeClr val="tx1"/>
                </a:solidFill>
              </a:rPr>
              <a:t>Underwent debulking surgery and 6 cycles of carboplatin/paclitaxel </a:t>
            </a:r>
          </a:p>
          <a:p>
            <a:pPr marL="238125" indent="-238125"/>
            <a:r>
              <a:rPr lang="en-US" sz="2000" dirty="0">
                <a:solidFill>
                  <a:schemeClr val="tx1"/>
                </a:solidFill>
              </a:rPr>
              <a:t>Germline </a:t>
            </a:r>
            <a:r>
              <a:rPr lang="en-US" sz="2000" b="1" dirty="0">
                <a:solidFill>
                  <a:schemeClr val="tx1"/>
                </a:solidFill>
              </a:rPr>
              <a:t>BRCA2 mutation</a:t>
            </a:r>
          </a:p>
          <a:p>
            <a:pPr marL="238125" indent="-238125"/>
            <a:r>
              <a:rPr lang="en-US" sz="2000" dirty="0">
                <a:solidFill>
                  <a:schemeClr val="tx1"/>
                </a:solidFill>
              </a:rPr>
              <a:t>Counseled on </a:t>
            </a:r>
            <a:r>
              <a:rPr lang="en-US" sz="2000" dirty="0" err="1">
                <a:solidFill>
                  <a:schemeClr val="tx1"/>
                </a:solidFill>
              </a:rPr>
              <a:t>parp</a:t>
            </a:r>
            <a:r>
              <a:rPr lang="en-US" sz="2000" dirty="0">
                <a:solidFill>
                  <a:schemeClr val="tx1"/>
                </a:solidFill>
              </a:rPr>
              <a:t> inhibitors immediately </a:t>
            </a:r>
          </a:p>
          <a:p>
            <a:pPr marL="238125" indent="-238125"/>
            <a:r>
              <a:rPr lang="en-US" sz="2000" dirty="0">
                <a:solidFill>
                  <a:schemeClr val="tx1"/>
                </a:solidFill>
              </a:rPr>
              <a:t>Completed 2 years of maintenance Olaparib 300 mg BID in 2022</a:t>
            </a:r>
          </a:p>
          <a:p>
            <a:pPr marL="238125" indent="-238125"/>
            <a:r>
              <a:rPr lang="en-US" sz="2000" dirty="0">
                <a:solidFill>
                  <a:schemeClr val="tx1"/>
                </a:solidFill>
              </a:rPr>
              <a:t>Tolerated treatment well, currently has no evidence of disease </a:t>
            </a:r>
            <a:endParaRPr lang="en-US" sz="2000" dirty="0">
              <a:solidFill>
                <a:schemeClr val="tx1"/>
              </a:solidFill>
              <a:effectLst/>
            </a:endParaRPr>
          </a:p>
          <a:p>
            <a:pPr marL="238125" indent="-238125"/>
            <a:r>
              <a:rPr lang="en-US" sz="2000" dirty="0">
                <a:solidFill>
                  <a:schemeClr val="tx1"/>
                </a:solidFill>
                <a:effectLst/>
              </a:rPr>
              <a:t>Biopsychosocial Issues:  Adopted, good family support, history of stroke </a:t>
            </a:r>
          </a:p>
        </p:txBody>
      </p:sp>
      <p:sp>
        <p:nvSpPr>
          <p:cNvPr id="4" name="TextBox 3">
            <a:extLst>
              <a:ext uri="{FF2B5EF4-FFF2-40B4-BE49-F238E27FC236}">
                <a16:creationId xmlns:a16="http://schemas.microsoft.com/office/drawing/2014/main" id="{1E496A84-43B4-0E40-092A-B7AD2E73A987}"/>
              </a:ext>
            </a:extLst>
          </p:cNvPr>
          <p:cNvSpPr txBox="1"/>
          <p:nvPr/>
        </p:nvSpPr>
        <p:spPr>
          <a:xfrm>
            <a:off x="9108392" y="6453336"/>
            <a:ext cx="3036280" cy="584775"/>
          </a:xfrm>
          <a:prstGeom prst="rect">
            <a:avLst/>
          </a:prstGeom>
          <a:noFill/>
        </p:spPr>
        <p:txBody>
          <a:bodyPr wrap="none" rtlCol="0">
            <a:spAutoFit/>
          </a:bodyPr>
          <a:lstStyle/>
          <a:p>
            <a:r>
              <a:rPr lang="en-US" sz="1600" b="0" dirty="0">
                <a:solidFill>
                  <a:schemeClr val="tx1"/>
                </a:solidFill>
                <a:latin typeface="Arial" panose="020B0604020202020204" pitchFamily="34" charset="0"/>
                <a:cs typeface="Arial" panose="020B0604020202020204" pitchFamily="34" charset="0"/>
              </a:rPr>
              <a:t>Courtesy of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Courtney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Arn</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CNP</a:t>
            </a:r>
          </a:p>
          <a:p>
            <a:endParaRPr lang="en-US" sz="1600" dirty="0"/>
          </a:p>
        </p:txBody>
      </p:sp>
    </p:spTree>
    <p:extLst>
      <p:ext uri="{BB962C8B-B14F-4D97-AF65-F5344CB8AC3E}">
        <p14:creationId xmlns:p14="http://schemas.microsoft.com/office/powerpoint/2010/main" val="383395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A0AA-B4A6-3129-7ADA-A1E0713BB4E2}"/>
              </a:ext>
            </a:extLst>
          </p:cNvPr>
          <p:cNvSpPr>
            <a:spLocks noGrp="1"/>
          </p:cNvSpPr>
          <p:nvPr>
            <p:ph type="title"/>
          </p:nvPr>
        </p:nvSpPr>
        <p:spPr/>
        <p:txBody>
          <a:bodyPr/>
          <a:lstStyle/>
          <a:p>
            <a:r>
              <a:rPr lang="en-US" dirty="0"/>
              <a:t>Mirvetuximab: Common Side Effects </a:t>
            </a:r>
          </a:p>
        </p:txBody>
      </p:sp>
      <p:sp>
        <p:nvSpPr>
          <p:cNvPr id="3" name="Content Placeholder 2">
            <a:extLst>
              <a:ext uri="{FF2B5EF4-FFF2-40B4-BE49-F238E27FC236}">
                <a16:creationId xmlns:a16="http://schemas.microsoft.com/office/drawing/2014/main" id="{B3A5CA5B-4E65-B866-8376-6F45BFC513E2}"/>
              </a:ext>
            </a:extLst>
          </p:cNvPr>
          <p:cNvSpPr>
            <a:spLocks noGrp="1"/>
          </p:cNvSpPr>
          <p:nvPr>
            <p:ph idx="1"/>
          </p:nvPr>
        </p:nvSpPr>
        <p:spPr>
          <a:xfrm>
            <a:off x="838200" y="1965325"/>
            <a:ext cx="10515600" cy="4351338"/>
          </a:xfrm>
        </p:spPr>
        <p:txBody>
          <a:bodyPr/>
          <a:lstStyle/>
          <a:p>
            <a:endParaRPr lang="en-US" sz="2800" dirty="0">
              <a:latin typeface="Times New Roman" panose="02020603050405020304" pitchFamily="18" charset="0"/>
              <a:ea typeface="SimSun" panose="02010600030101010101" pitchFamily="2" charset="-122"/>
            </a:endParaRPr>
          </a:p>
          <a:p>
            <a:endParaRPr lang="en-US" dirty="0"/>
          </a:p>
        </p:txBody>
      </p:sp>
      <p:sp>
        <p:nvSpPr>
          <p:cNvPr id="4" name="Content Placeholder 2">
            <a:extLst>
              <a:ext uri="{FF2B5EF4-FFF2-40B4-BE49-F238E27FC236}">
                <a16:creationId xmlns:a16="http://schemas.microsoft.com/office/drawing/2014/main" id="{DF5927F8-7172-C816-CE45-9428EF4F042C}"/>
              </a:ext>
            </a:extLst>
          </p:cNvPr>
          <p:cNvSpPr txBox="1">
            <a:spLocks/>
          </p:cNvSpPr>
          <p:nvPr/>
        </p:nvSpPr>
        <p:spPr>
          <a:xfrm>
            <a:off x="635000" y="1875774"/>
            <a:ext cx="11444111" cy="337101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157861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157861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Eye disorders: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Blurry vision, dry eyes, eye irritation, eye redness</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157861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Low blood cell counts</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157861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Fatigue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157861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Nausea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vomiting</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157861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Most common on the day(s) of chemotherapy and for 2-3 days afterwards</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157861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Diarrhea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constipation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157861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Liver enzyme elevations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1578610"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Peripheral neuropathy</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mn-cs"/>
              </a:rPr>
              <a:t>: </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157861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Numbness, tingling (“pins and needles”), or burning sensations in the hands and/or feet</a:t>
            </a:r>
          </a:p>
          <a:p>
            <a:pPr marL="1489075" marR="0" lvl="4"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1578610" algn="l"/>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If you already have neuropathy when you start this treatment, it may get worse</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1514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F610-3978-0866-538C-D88392C67C27}"/>
              </a:ext>
            </a:extLst>
          </p:cNvPr>
          <p:cNvSpPr>
            <a:spLocks noGrp="1"/>
          </p:cNvSpPr>
          <p:nvPr>
            <p:ph type="title"/>
          </p:nvPr>
        </p:nvSpPr>
        <p:spPr/>
        <p:txBody>
          <a:bodyPr/>
          <a:lstStyle/>
          <a:p>
            <a:r>
              <a:rPr lang="en-US" dirty="0"/>
              <a:t>Mirvetuximab: Rare but Serious Side Effects</a:t>
            </a:r>
          </a:p>
        </p:txBody>
      </p:sp>
      <p:sp>
        <p:nvSpPr>
          <p:cNvPr id="4" name="Content Placeholder 2">
            <a:extLst>
              <a:ext uri="{FF2B5EF4-FFF2-40B4-BE49-F238E27FC236}">
                <a16:creationId xmlns:a16="http://schemas.microsoft.com/office/drawing/2014/main" id="{B7D71D40-D0DE-2558-7FBB-E1A00B1798EF}"/>
              </a:ext>
            </a:extLst>
          </p:cNvPr>
          <p:cNvSpPr>
            <a:spLocks noGrp="1"/>
          </p:cNvSpPr>
          <p:nvPr>
            <p:ph sz="half" idx="1"/>
          </p:nvPr>
        </p:nvSpPr>
        <p:spPr/>
        <p:txBody>
          <a:bodyPr>
            <a:normAutofit/>
          </a:bodyPr>
          <a:lstStyle/>
          <a:p>
            <a:pPr marL="342900" indent="-342900">
              <a:buFont typeface="Arial" panose="020B0604020202020204" pitchFamily="34" charset="0"/>
              <a:buChar char="•"/>
            </a:pPr>
            <a:r>
              <a:rPr lang="en-US" sz="2400" b="1" dirty="0"/>
              <a:t>Infusion related/hypersensitivity reactions</a:t>
            </a:r>
          </a:p>
          <a:p>
            <a:pPr marL="1031875" lvl="2" indent="-342900"/>
            <a:r>
              <a:rPr lang="en-US" sz="2200" dirty="0"/>
              <a:t>This reaction is most common with the first infusion and the risk for it after the first infusion significantly declines</a:t>
            </a:r>
          </a:p>
          <a:p>
            <a:pPr marL="342900" indent="-342900">
              <a:buFont typeface="Arial" panose="020B0604020202020204" pitchFamily="34" charset="0"/>
              <a:buChar char="•"/>
            </a:pPr>
            <a:r>
              <a:rPr lang="en-US" sz="2400" b="1" dirty="0"/>
              <a:t>Inflammation of the lungs</a:t>
            </a:r>
          </a:p>
          <a:p>
            <a:pPr marL="1031875" lvl="2" indent="-342900"/>
            <a:r>
              <a:rPr lang="en-US" sz="2200" dirty="0"/>
              <a:t>If you experience unexplainable symptoms consisting of but not limited to dry cough, shortness of breath, or difficulty breathing then report it to your oncologist</a:t>
            </a:r>
          </a:p>
          <a:p>
            <a:pPr marL="1031875" lvl="2" indent="-342900"/>
            <a:endParaRPr lang="en-US" dirty="0"/>
          </a:p>
        </p:txBody>
      </p:sp>
      <p:pic>
        <p:nvPicPr>
          <p:cNvPr id="6" name="Content Placeholder 5">
            <a:extLst>
              <a:ext uri="{FF2B5EF4-FFF2-40B4-BE49-F238E27FC236}">
                <a16:creationId xmlns:a16="http://schemas.microsoft.com/office/drawing/2014/main" id="{5939391E-20FD-B569-D201-268E4DC92E9C}"/>
              </a:ext>
            </a:extLst>
          </p:cNvPr>
          <p:cNvPicPr>
            <a:picLocks noGrp="1" noChangeAspect="1"/>
          </p:cNvPicPr>
          <p:nvPr>
            <p:ph sz="half" idx="2"/>
          </p:nvPr>
        </p:nvPicPr>
        <p:blipFill>
          <a:blip r:embed="rId2"/>
          <a:stretch>
            <a:fillRect/>
          </a:stretch>
        </p:blipFill>
        <p:spPr>
          <a:xfrm>
            <a:off x="6172200" y="1943485"/>
            <a:ext cx="5181600" cy="4115617"/>
          </a:xfrm>
          <a:prstGeom prst="rect">
            <a:avLst/>
          </a:prstGeom>
          <a:effectLst>
            <a:outerShdw blurRad="292100" dist="50800" dir="2700000" algn="ctr" rotWithShape="0">
              <a:srgbClr val="000000">
                <a:alpha val="35000"/>
              </a:srgbClr>
            </a:outerShdw>
          </a:effectLst>
        </p:spPr>
      </p:pic>
    </p:spTree>
    <p:extLst>
      <p:ext uri="{BB962C8B-B14F-4D97-AF65-F5344CB8AC3E}">
        <p14:creationId xmlns:p14="http://schemas.microsoft.com/office/powerpoint/2010/main" val="1267754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43E1-9CB0-4057-8135-0ABD34F93757}"/>
              </a:ext>
            </a:extLst>
          </p:cNvPr>
          <p:cNvSpPr>
            <a:spLocks noGrp="1"/>
          </p:cNvSpPr>
          <p:nvPr>
            <p:ph type="title"/>
          </p:nvPr>
        </p:nvSpPr>
        <p:spPr>
          <a:xfrm>
            <a:off x="635000" y="0"/>
            <a:ext cx="9880600" cy="1325563"/>
          </a:xfrm>
        </p:spPr>
        <p:txBody>
          <a:bodyPr/>
          <a:lstStyle/>
          <a:p>
            <a:r>
              <a:rPr lang="en-US" dirty="0"/>
              <a:t>Eye Care During Treatment</a:t>
            </a:r>
          </a:p>
        </p:txBody>
      </p:sp>
      <p:pic>
        <p:nvPicPr>
          <p:cNvPr id="3" name="Picture 2">
            <a:extLst>
              <a:ext uri="{FF2B5EF4-FFF2-40B4-BE49-F238E27FC236}">
                <a16:creationId xmlns:a16="http://schemas.microsoft.com/office/drawing/2014/main" id="{B3A99725-3728-C6F6-DBE4-535E5EACA893}"/>
              </a:ext>
            </a:extLst>
          </p:cNvPr>
          <p:cNvPicPr>
            <a:picLocks noChangeAspect="1"/>
          </p:cNvPicPr>
          <p:nvPr/>
        </p:nvPicPr>
        <p:blipFill>
          <a:blip r:embed="rId2"/>
          <a:stretch>
            <a:fillRect/>
          </a:stretch>
        </p:blipFill>
        <p:spPr>
          <a:xfrm>
            <a:off x="4419600" y="4723110"/>
            <a:ext cx="7772400" cy="1987420"/>
          </a:xfrm>
          <a:prstGeom prst="rect">
            <a:avLst/>
          </a:prstGeom>
        </p:spPr>
      </p:pic>
      <p:sp>
        <p:nvSpPr>
          <p:cNvPr id="6" name="Content Placeholder 2">
            <a:extLst>
              <a:ext uri="{FF2B5EF4-FFF2-40B4-BE49-F238E27FC236}">
                <a16:creationId xmlns:a16="http://schemas.microsoft.com/office/drawing/2014/main" id="{02744DE5-4037-85DE-0350-32D3E4629611}"/>
              </a:ext>
            </a:extLst>
          </p:cNvPr>
          <p:cNvSpPr txBox="1">
            <a:spLocks/>
          </p:cNvSpPr>
          <p:nvPr/>
        </p:nvSpPr>
        <p:spPr>
          <a:xfrm>
            <a:off x="246056" y="1141180"/>
            <a:ext cx="11564943" cy="30117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1578610" algn="l"/>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 decrease risk of visual complications, you will be required to: </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Have an eye examination (visual acuity and slit lamp) done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prior</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to your first infusion</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Have follow-up eye exams before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every other dose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of mirvetuximab soravtansine during the first 8 treatment cycles, then as directed by your provider</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Administer </a:t>
            </a:r>
            <a:r>
              <a:rPr kumimoji="0" lang="en-US" sz="1600" b="1" i="0" u="none" strike="noStrike" kern="1200" cap="none" spc="0" normalizeH="0" baseline="0" noProof="0" dirty="0">
                <a:ln>
                  <a:noFill/>
                </a:ln>
                <a:solidFill>
                  <a:srgbClr val="E97132"/>
                </a:solidFill>
                <a:effectLst/>
                <a:uLnTx/>
                <a:uFillTx/>
                <a:latin typeface="Aptos" panose="02110004020202020204"/>
                <a:ea typeface="+mn-ea"/>
                <a:cs typeface="+mn-cs"/>
              </a:rPr>
              <a:t>preservative free artificial tears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in each eye at least four times a day, starting with the first treatment and continuing until the end of treatment </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Administer </a:t>
            </a:r>
            <a:r>
              <a:rPr kumimoji="0" lang="en-US" sz="1600" b="1" i="0" u="none" strike="noStrike" kern="1200" cap="none" spc="0" normalizeH="0" baseline="0" noProof="0" dirty="0">
                <a:ln>
                  <a:noFill/>
                </a:ln>
                <a:solidFill>
                  <a:srgbClr val="E97132"/>
                </a:solidFill>
                <a:effectLst/>
                <a:uLnTx/>
                <a:uFillTx/>
                <a:latin typeface="Aptos" panose="02110004020202020204"/>
                <a:ea typeface="+mn-ea"/>
                <a:cs typeface="+mn-cs"/>
              </a:rPr>
              <a:t>corticosteroid eye drops</a:t>
            </a:r>
            <a:r>
              <a:rPr kumimoji="0" lang="en-US" sz="1600" b="0" i="0" u="none" strike="noStrike" kern="1200" cap="none" spc="0" normalizeH="0" baseline="0" noProof="0" dirty="0">
                <a:ln>
                  <a:noFill/>
                </a:ln>
                <a:solidFill>
                  <a:srgbClr val="E97132"/>
                </a:solidFill>
                <a:effectLst/>
                <a:uLnTx/>
                <a:uFillTx/>
                <a:latin typeface="Aptos" panose="02110004020202020204"/>
                <a:ea typeface="+mn-ea"/>
                <a:cs typeface="+mn-cs"/>
              </a:rPr>
              <a:t>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in each eye starting the day prior to and on days 1 to 8 of each treatment cycle, starting with the first cycle and continuing until the end of treatment</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Avoid the use of contact lenses</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Use caution when driving or operating heavy machinery </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Wear sunglasses when outdoors because your eyes may become more sensitive to sunlight during treatment with mirvetuximab soravtansine</a:t>
            </a:r>
          </a:p>
          <a:p>
            <a:pPr marL="1031875"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If you experience eye toxicity, your oncologist may hold (temporarily stop) this medication until your condition improves</a:t>
            </a:r>
          </a:p>
          <a:p>
            <a:pPr marL="1031875" marR="0" lvl="2"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1941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3" name="Slide Background">
            <a:extLst>
              <a:ext uri="{FF2B5EF4-FFF2-40B4-BE49-F238E27FC236}">
                <a16:creationId xmlns:a16="http://schemas.microsoft.com/office/drawing/2014/main" id="{AC1DE9E0-67EC-4D54-808F-5601F5D5A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2074" name="Rectangle 2073">
            <a:extLst>
              <a:ext uri="{FF2B5EF4-FFF2-40B4-BE49-F238E27FC236}">
                <a16:creationId xmlns:a16="http://schemas.microsoft.com/office/drawing/2014/main" id="{EBBC9B49-BD2F-9734-23B4-8E3309065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278233"/>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988BA92-1018-1C14-E794-088851D55793}"/>
              </a:ext>
            </a:extLst>
          </p:cNvPr>
          <p:cNvSpPr>
            <a:spLocks noGrp="1"/>
          </p:cNvSpPr>
          <p:nvPr>
            <p:ph type="title"/>
          </p:nvPr>
        </p:nvSpPr>
        <p:spPr>
          <a:xfrm>
            <a:off x="761801" y="0"/>
            <a:ext cx="10320469" cy="1475508"/>
          </a:xfrm>
        </p:spPr>
        <p:txBody>
          <a:bodyPr>
            <a:normAutofit/>
          </a:bodyPr>
          <a:lstStyle/>
          <a:p>
            <a:r>
              <a:rPr lang="en-US" sz="4000"/>
              <a:t>Back to our case…</a:t>
            </a:r>
          </a:p>
        </p:txBody>
      </p:sp>
      <p:sp>
        <p:nvSpPr>
          <p:cNvPr id="3" name="Content Placeholder 2">
            <a:extLst>
              <a:ext uri="{FF2B5EF4-FFF2-40B4-BE49-F238E27FC236}">
                <a16:creationId xmlns:a16="http://schemas.microsoft.com/office/drawing/2014/main" id="{A0750D9E-CF33-D889-577E-D699880F7ABD}"/>
              </a:ext>
            </a:extLst>
          </p:cNvPr>
          <p:cNvSpPr>
            <a:spLocks noGrp="1"/>
          </p:cNvSpPr>
          <p:nvPr>
            <p:ph idx="1"/>
          </p:nvPr>
        </p:nvSpPr>
        <p:spPr>
          <a:xfrm>
            <a:off x="761802" y="2299854"/>
            <a:ext cx="3207899" cy="3685309"/>
          </a:xfrm>
        </p:spPr>
        <p:txBody>
          <a:bodyPr anchor="ctr">
            <a:normAutofit/>
          </a:bodyPr>
          <a:lstStyle/>
          <a:p>
            <a:r>
              <a:rPr lang="en-US" sz="1600"/>
              <a:t>3 cycles later, complete resolution of rectal bleeding and pain </a:t>
            </a:r>
          </a:p>
          <a:p>
            <a:r>
              <a:rPr lang="en-US" sz="1600"/>
              <a:t>CA125 decreasing </a:t>
            </a:r>
          </a:p>
          <a:p>
            <a:r>
              <a:rPr lang="en-US" sz="1600"/>
              <a:t>Mild blurred vision with changes on eye exam. </a:t>
            </a:r>
          </a:p>
          <a:p>
            <a:pPr lvl="1"/>
            <a:r>
              <a:rPr lang="en-US" sz="1600"/>
              <a:t>Management: ophthalmologist visit, held x1 week</a:t>
            </a:r>
          </a:p>
          <a:p>
            <a:pPr lvl="1"/>
            <a:r>
              <a:rPr lang="en-US" sz="1600"/>
              <a:t>Lower dose by one dose level </a:t>
            </a:r>
          </a:p>
          <a:p>
            <a:r>
              <a:rPr lang="en-US" sz="1600"/>
              <a:t>Eye toxicity resolved </a:t>
            </a:r>
          </a:p>
          <a:p>
            <a:r>
              <a:rPr lang="en-US" sz="1600"/>
              <a:t>Continues to tolerate well </a:t>
            </a:r>
          </a:p>
        </p:txBody>
      </p:sp>
      <p:pic>
        <p:nvPicPr>
          <p:cNvPr id="2050" name="Picture 2">
            <a:extLst>
              <a:ext uri="{FF2B5EF4-FFF2-40B4-BE49-F238E27FC236}">
                <a16:creationId xmlns:a16="http://schemas.microsoft.com/office/drawing/2014/main" id="{2F8BFB7A-DCCF-DED9-BF94-AE1B09CFE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95"/>
          <a:stretch/>
        </p:blipFill>
        <p:spPr bwMode="auto">
          <a:xfrm>
            <a:off x="4629916" y="1856507"/>
            <a:ext cx="3778224" cy="45720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092C527D-CEF5-4C6C-9777-3078D78E3BE5" descr="IMG_8779.jpg">
            <a:extLst>
              <a:ext uri="{FF2B5EF4-FFF2-40B4-BE49-F238E27FC236}">
                <a16:creationId xmlns:a16="http://schemas.microsoft.com/office/drawing/2014/main" id="{7EACD082-C6B0-CC7F-9B2C-9C0C1EF3A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 b="12701"/>
          <a:stretch/>
        </p:blipFill>
        <p:spPr bwMode="auto">
          <a:xfrm>
            <a:off x="8407987" y="1856507"/>
            <a:ext cx="3784014" cy="45720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4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DFB4E-4835-F1B5-7BEA-2568655CABC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91287AF-8139-6ACC-20C5-D861A01A0EF7}"/>
              </a:ext>
            </a:extLst>
          </p:cNvPr>
          <p:cNvSpPr/>
          <p:nvPr/>
        </p:nvSpPr>
        <p:spPr bwMode="auto">
          <a:xfrm>
            <a:off x="758949" y="1916832"/>
            <a:ext cx="1008958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55957D2-7F2F-A296-B131-BFBCB040D3DC}"/>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33518EC-3D46-A1D5-B032-CD80557F2A6C}"/>
              </a:ext>
            </a:extLst>
          </p:cNvPr>
          <p:cNvSpPr>
            <a:spLocks noGrp="1"/>
          </p:cNvSpPr>
          <p:nvPr>
            <p:ph idx="1"/>
          </p:nvPr>
        </p:nvSpPr>
        <p:spPr>
          <a:xfrm>
            <a:off x="912286" y="1366291"/>
            <a:ext cx="979222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Ovarian Cancer (OC) Management </a:t>
            </a:r>
          </a:p>
          <a:p>
            <a:pPr marL="0" indent="0">
              <a:spcBef>
                <a:spcPts val="1800"/>
              </a:spcBef>
              <a:spcAft>
                <a:spcPts val="0"/>
              </a:spcAft>
              <a:buNone/>
            </a:pPr>
            <a:r>
              <a:rPr lang="en-US" sz="2500" dirty="0">
                <a:solidFill>
                  <a:schemeClr val="bg1"/>
                </a:solidFill>
              </a:rPr>
              <a:t>Module 1: Genetic Testing for Newly Diagnosed Advanced OC</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 Maintenance in Newly Diagnosed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Other Available and Investigational Novel Strategies for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Mirvetuximab Soravtansine in OC Treatment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860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txBox="1">
            <a:spLocks noChangeArrowheads="1"/>
          </p:cNvSpPr>
          <p:nvPr/>
        </p:nvSpPr>
        <p:spPr bwMode="auto">
          <a:xfrm>
            <a:off x="719191" y="623578"/>
            <a:ext cx="10866926" cy="1277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charset="0"/>
                <a:cs typeface="+mn-cs"/>
              </a:rPr>
              <a:t>Overview of Ovarian Cancer Management; </a:t>
            </a: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mn-cs"/>
              </a:rPr>
              <a:t>Importance of Genetic Testing in Newly Diagnosed Advanced OC </a:t>
            </a:r>
          </a:p>
        </p:txBody>
      </p:sp>
      <p:sp>
        <p:nvSpPr>
          <p:cNvPr id="4" name="Rectangle 3"/>
          <p:cNvSpPr txBox="1">
            <a:spLocks noChangeArrowheads="1"/>
          </p:cNvSpPr>
          <p:nvPr/>
        </p:nvSpPr>
        <p:spPr bwMode="auto">
          <a:xfrm>
            <a:off x="821935" y="2588489"/>
            <a:ext cx="11157735" cy="196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Shannon N. Westin, MD, MPH</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Professor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Department of Gynecologic Oncology and Reproductive Medicine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0280" y="151783"/>
            <a:ext cx="10756900" cy="950913"/>
          </a:xfrm>
          <a:prstGeom prst="rect">
            <a:avLst/>
          </a:prstGeom>
        </p:spPr>
        <p:txBody>
          <a:bodyPr>
            <a:normAutofit/>
          </a:bodyPr>
          <a:lstStyle/>
          <a:p>
            <a:r>
              <a:rPr lang="en-US" sz="3600" b="1" dirty="0">
                <a:effectLst/>
              </a:rPr>
              <a:t>Typical Course of </a:t>
            </a:r>
            <a:r>
              <a:rPr lang="en-US" sz="3600" b="1" dirty="0">
                <a:effectLst/>
                <a:cs typeface="+mj-cs"/>
              </a:rPr>
              <a:t>Advanced</a:t>
            </a:r>
            <a:r>
              <a:rPr lang="en-US" sz="3600" b="1" dirty="0">
                <a:effectLst/>
              </a:rPr>
              <a:t> Ovarian Cancer</a:t>
            </a:r>
            <a:endParaRPr lang="en-US" sz="3600" b="1" baseline="30000" dirty="0">
              <a:effectLst/>
            </a:endParaRPr>
          </a:p>
        </p:txBody>
      </p:sp>
      <p:sp>
        <p:nvSpPr>
          <p:cNvPr id="21" name="TextBox 20">
            <a:extLst>
              <a:ext uri="{FF2B5EF4-FFF2-40B4-BE49-F238E27FC236}">
                <a16:creationId xmlns:a16="http://schemas.microsoft.com/office/drawing/2014/main" id="{8ABB3B78-000B-4C8F-8447-0B95E40A98D0}"/>
              </a:ext>
            </a:extLst>
          </p:cNvPr>
          <p:cNvSpPr txBox="1"/>
          <p:nvPr/>
        </p:nvSpPr>
        <p:spPr>
          <a:xfrm>
            <a:off x="288577" y="6407870"/>
            <a:ext cx="11614845" cy="364202"/>
          </a:xfrm>
          <a:prstGeom prst="rect">
            <a:avLst/>
          </a:prstGeom>
          <a:noFill/>
        </p:spPr>
        <p:txBody>
          <a:bodyPr wrap="square" lIns="0" tIns="0" rIns="0" bIns="0" rtlCol="0" anchor="b" anchorCtr="0">
            <a:spAutoFit/>
          </a:bodyPr>
          <a:lstStyle/>
          <a:p>
            <a:pPr marL="0" marR="0" lvl="0" indent="0" algn="l" defTabSz="609585" rtl="0" eaLnBrk="1" fontAlgn="auto" latinLnBrk="0" hangingPunct="1">
              <a:lnSpc>
                <a:spcPct val="100000"/>
              </a:lnSpc>
              <a:spcBef>
                <a:spcPts val="24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609585" rtl="0" eaLnBrk="1" fontAlgn="auto" latinLnBrk="0" hangingPunct="1">
              <a:lnSpc>
                <a:spcPct val="100000"/>
              </a:lnSpc>
              <a:spcBef>
                <a:spcPts val="24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Ledermann JA, et al.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Ann Oncol. 2013,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Pignata S, et al.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Ann Oncol.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2017; du Bois A, et al.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Cancer</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2009, Wilson MK, et al.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Ann Oncol</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2017</a:t>
            </a:r>
          </a:p>
        </p:txBody>
      </p:sp>
      <p:sp>
        <p:nvSpPr>
          <p:cNvPr id="23" name="Rectangle 22">
            <a:extLst>
              <a:ext uri="{FF2B5EF4-FFF2-40B4-BE49-F238E27FC236}">
                <a16:creationId xmlns:a16="http://schemas.microsoft.com/office/drawing/2014/main" id="{F090FEDB-CCD2-4F49-A91C-2F16165644D3}"/>
              </a:ext>
            </a:extLst>
          </p:cNvPr>
          <p:cNvSpPr>
            <a:spLocks noChangeArrowheads="1"/>
          </p:cNvSpPr>
          <p:nvPr/>
        </p:nvSpPr>
        <p:spPr bwMode="auto">
          <a:xfrm>
            <a:off x="471488" y="2953120"/>
            <a:ext cx="1463040" cy="914400"/>
          </a:xfrm>
          <a:prstGeom prst="rect">
            <a:avLst/>
          </a:prstGeom>
          <a:solidFill>
            <a:srgbClr val="A2D4E6"/>
          </a:solidFill>
          <a:ln w="9525">
            <a:solidFill>
              <a:schemeClr val="accent1">
                <a:lumMod val="60000"/>
                <a:lumOff val="40000"/>
              </a:schemeClr>
            </a:solid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First-Line </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Treatment</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Stage III, IV</a:t>
            </a:r>
          </a:p>
        </p:txBody>
      </p:sp>
      <p:sp>
        <p:nvSpPr>
          <p:cNvPr id="24" name="Rectangle 23">
            <a:extLst>
              <a:ext uri="{FF2B5EF4-FFF2-40B4-BE49-F238E27FC236}">
                <a16:creationId xmlns:a16="http://schemas.microsoft.com/office/drawing/2014/main" id="{D992E82C-9483-445F-870D-84671E4BFA99}"/>
              </a:ext>
            </a:extLst>
          </p:cNvPr>
          <p:cNvSpPr>
            <a:spLocks noChangeArrowheads="1"/>
          </p:cNvSpPr>
          <p:nvPr/>
        </p:nvSpPr>
        <p:spPr bwMode="auto">
          <a:xfrm>
            <a:off x="2922149" y="2948874"/>
            <a:ext cx="1463040" cy="891786"/>
          </a:xfrm>
          <a:prstGeom prst="rect">
            <a:avLst/>
          </a:prstGeom>
          <a:solidFill>
            <a:schemeClr val="accent2">
              <a:lumMod val="60000"/>
              <a:lumOff val="40000"/>
            </a:schemeClr>
          </a:solidFill>
          <a:ln w="9525">
            <a:noFill/>
            <a:miter lim="800000"/>
            <a:headEnd/>
            <a:tailEnd/>
          </a:ln>
        </p:spPr>
        <p:txBody>
          <a:bodyPr wrap="non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First Response</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70-80 %</a:t>
            </a:r>
          </a:p>
        </p:txBody>
      </p:sp>
      <p:cxnSp>
        <p:nvCxnSpPr>
          <p:cNvPr id="26" name="Straight Arrow Connector 25">
            <a:extLst>
              <a:ext uri="{FF2B5EF4-FFF2-40B4-BE49-F238E27FC236}">
                <a16:creationId xmlns:a16="http://schemas.microsoft.com/office/drawing/2014/main" id="{3AA40AAA-0D24-431C-855E-05226959D6FB}"/>
              </a:ext>
            </a:extLst>
          </p:cNvPr>
          <p:cNvCxnSpPr>
            <a:cxnSpLocks/>
            <a:stCxn id="23" idx="3"/>
            <a:endCxn id="24" idx="1"/>
          </p:cNvCxnSpPr>
          <p:nvPr/>
        </p:nvCxnSpPr>
        <p:spPr>
          <a:xfrm>
            <a:off x="1934530" y="3410320"/>
            <a:ext cx="987623" cy="0"/>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 name="Rectangle 26">
            <a:extLst>
              <a:ext uri="{FF2B5EF4-FFF2-40B4-BE49-F238E27FC236}">
                <a16:creationId xmlns:a16="http://schemas.microsoft.com/office/drawing/2014/main" id="{B903C1A4-B07C-4B0D-A5D8-32FE677D1753}"/>
              </a:ext>
            </a:extLst>
          </p:cNvPr>
          <p:cNvSpPr>
            <a:spLocks noChangeArrowheads="1"/>
          </p:cNvSpPr>
          <p:nvPr/>
        </p:nvSpPr>
        <p:spPr bwMode="auto">
          <a:xfrm>
            <a:off x="471488" y="1019729"/>
            <a:ext cx="4587400" cy="1542474"/>
          </a:xfrm>
          <a:prstGeom prst="rect">
            <a:avLst/>
          </a:prstGeom>
          <a:noFill/>
          <a:ln w="57150">
            <a:solidFill>
              <a:schemeClr val="accent1"/>
            </a:solidFill>
            <a:miter lim="800000"/>
            <a:headEnd/>
            <a:tailEnd/>
          </a:ln>
        </p:spPr>
        <p:txBody>
          <a:bodyPr wrap="square" anchor="ctr">
            <a:spAutoFit/>
          </a:bodyPr>
          <a:lstStyle/>
          <a:p>
            <a:pPr marL="0" marR="0" lvl="0" indent="0" algn="ctr" defTabSz="684576"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Surgery (primary or IDS) </a:t>
            </a: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primary or adjuvant chemotherapy carboplatin/paclitaxel </a:t>
            </a:r>
          </a:p>
          <a:p>
            <a:pPr marL="0" marR="0" lvl="0" indent="0" algn="ctr" defTabSz="684576"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bevacizumab</a:t>
            </a:r>
          </a:p>
          <a:p>
            <a:pPr marL="0" marR="0" lvl="0" indent="0" algn="ctr" defTabSz="684576"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PARPi</a:t>
            </a:r>
          </a:p>
        </p:txBody>
      </p:sp>
      <p:cxnSp>
        <p:nvCxnSpPr>
          <p:cNvPr id="34" name="Straight Arrow Connector 33">
            <a:extLst>
              <a:ext uri="{FF2B5EF4-FFF2-40B4-BE49-F238E27FC236}">
                <a16:creationId xmlns:a16="http://schemas.microsoft.com/office/drawing/2014/main" id="{6F6E3629-430C-40C5-AE5A-815749C50308}"/>
              </a:ext>
            </a:extLst>
          </p:cNvPr>
          <p:cNvCxnSpPr>
            <a:cxnSpLocks/>
            <a:stCxn id="24" idx="3"/>
            <a:endCxn id="31" idx="1"/>
          </p:cNvCxnSpPr>
          <p:nvPr/>
        </p:nvCxnSpPr>
        <p:spPr>
          <a:xfrm>
            <a:off x="4385193" y="3410321"/>
            <a:ext cx="987623" cy="8295"/>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Rectangle 41">
            <a:extLst>
              <a:ext uri="{FF2B5EF4-FFF2-40B4-BE49-F238E27FC236}">
                <a16:creationId xmlns:a16="http://schemas.microsoft.com/office/drawing/2014/main" id="{BB70B9BD-8466-4C7B-99A8-0DB3A757E3F2}"/>
              </a:ext>
            </a:extLst>
          </p:cNvPr>
          <p:cNvSpPr>
            <a:spLocks noChangeArrowheads="1"/>
          </p:cNvSpPr>
          <p:nvPr/>
        </p:nvSpPr>
        <p:spPr bwMode="auto">
          <a:xfrm>
            <a:off x="7823476" y="2948874"/>
            <a:ext cx="1643849" cy="1401558"/>
          </a:xfrm>
          <a:prstGeom prst="rect">
            <a:avLst/>
          </a:prstGeom>
          <a:solidFill>
            <a:srgbClr val="A2D4E6"/>
          </a:solidFill>
          <a:ln w="9525">
            <a:no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Second </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Response/</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Disease Stabilization</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Maintenance?</a:t>
            </a:r>
          </a:p>
        </p:txBody>
      </p:sp>
      <p:sp>
        <p:nvSpPr>
          <p:cNvPr id="43" name="Rectangle 42">
            <a:extLst>
              <a:ext uri="{FF2B5EF4-FFF2-40B4-BE49-F238E27FC236}">
                <a16:creationId xmlns:a16="http://schemas.microsoft.com/office/drawing/2014/main" id="{B4DA8EF4-740C-404D-8AB7-93DE3C149513}"/>
              </a:ext>
            </a:extLst>
          </p:cNvPr>
          <p:cNvSpPr>
            <a:spLocks noChangeArrowheads="1"/>
          </p:cNvSpPr>
          <p:nvPr/>
        </p:nvSpPr>
        <p:spPr bwMode="auto">
          <a:xfrm>
            <a:off x="5648446" y="1211499"/>
            <a:ext cx="6088734" cy="1169551"/>
          </a:xfrm>
          <a:prstGeom prst="rect">
            <a:avLst/>
          </a:prstGeom>
          <a:ln w="57150">
            <a:solidFill>
              <a:schemeClr val="accent1"/>
            </a:solidFill>
            <a:headEnd/>
            <a:tailEnd/>
          </a:ln>
        </p:spPr>
        <p:style>
          <a:lnRef idx="2">
            <a:schemeClr val="accent3"/>
          </a:lnRef>
          <a:fillRef idx="1">
            <a:schemeClr val="lt1"/>
          </a:fillRef>
          <a:effectRef idx="0">
            <a:schemeClr val="accent3"/>
          </a:effectRef>
          <a:fontRef idx="minor">
            <a:schemeClr val="dk1"/>
          </a:fontRef>
        </p:style>
        <p:txBody>
          <a:bodyPr wrap="square" tIns="91440" bIns="91440" anchor="ctr">
            <a:sp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Platinum Sensitive</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Progression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&gt;6 months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after completion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of</a:t>
            </a:r>
            <a:endParaRPr kumimoji="0" lang="en-US" sz="1500" b="0" i="0" u="none" strike="noStrike" kern="1200" cap="none" spc="0" normalizeH="0" baseline="0" noProof="0" dirty="0">
              <a:ln>
                <a:noFill/>
              </a:ln>
              <a:solidFill>
                <a:prstClr val="black"/>
              </a:solidFill>
              <a:effectLst/>
              <a:uLnTx/>
              <a:uFillTx/>
              <a:latin typeface="Calibri" panose="020F0502020204030204"/>
              <a:ea typeface="ヒラギノ角ゴ Pro W3"/>
              <a:cs typeface="Arial" panose="020B0604020202020204" pitchFamily="34" charset="0"/>
            </a:endParaRP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platinum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-based chemotherapy: Good Prognosis </a:t>
            </a:r>
            <a:endParaRPr kumimoji="0" lang="en-US" sz="1500" b="0" i="0" u="none" strike="noStrike" kern="1200" cap="none" spc="0" normalizeH="0" baseline="0" noProof="0" dirty="0">
              <a:ln>
                <a:noFill/>
              </a:ln>
              <a:solidFill>
                <a:prstClr val="black"/>
              </a:solidFill>
              <a:effectLst/>
              <a:uLnTx/>
              <a:uFillTx/>
              <a:latin typeface="Calibri" panose="020F0502020204030204"/>
              <a:ea typeface="ヒラギノ角ゴ Pro W3"/>
              <a:cs typeface="Arial" panose="020B0604020202020204" pitchFamily="34" charset="0"/>
            </a:endParaRPr>
          </a:p>
        </p:txBody>
      </p:sp>
      <p:sp>
        <p:nvSpPr>
          <p:cNvPr id="44" name="Rectangle 43">
            <a:extLst>
              <a:ext uri="{FF2B5EF4-FFF2-40B4-BE49-F238E27FC236}">
                <a16:creationId xmlns:a16="http://schemas.microsoft.com/office/drawing/2014/main" id="{759F19E6-6A43-4CEC-8949-84C221A75431}"/>
              </a:ext>
            </a:extLst>
          </p:cNvPr>
          <p:cNvSpPr>
            <a:spLocks noChangeArrowheads="1"/>
          </p:cNvSpPr>
          <p:nvPr/>
        </p:nvSpPr>
        <p:spPr bwMode="auto">
          <a:xfrm>
            <a:off x="5648446" y="4730847"/>
            <a:ext cx="6088734" cy="923330"/>
          </a:xfrm>
          <a:prstGeom prst="rect">
            <a:avLst/>
          </a:prstGeom>
          <a:solidFill>
            <a:schemeClr val="bg1">
              <a:lumMod val="85000"/>
            </a:schemeClr>
          </a:solidFill>
          <a:ln w="57150">
            <a:solidFill>
              <a:schemeClr val="accent1"/>
            </a:solidFill>
            <a:headEnd/>
            <a:tailEnd/>
          </a:ln>
        </p:spPr>
        <p:style>
          <a:lnRef idx="2">
            <a:schemeClr val="accent3"/>
          </a:lnRef>
          <a:fillRef idx="1">
            <a:schemeClr val="lt1"/>
          </a:fillRef>
          <a:effectRef idx="0">
            <a:schemeClr val="accent3"/>
          </a:effectRef>
          <a:fontRef idx="minor">
            <a:schemeClr val="dk1"/>
          </a:fontRef>
        </p:style>
        <p:txBody>
          <a:bodyPr wrap="square" tIns="91440" bIns="91440" anchor="ctr">
            <a:sp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Platinum Resistant</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Progression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&lt;6 months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after completion of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platinum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-based chemotherapy: Poor Prognosis </a:t>
            </a:r>
          </a:p>
        </p:txBody>
      </p:sp>
      <p:cxnSp>
        <p:nvCxnSpPr>
          <p:cNvPr id="45" name="Straight Arrow Connector 44">
            <a:extLst>
              <a:ext uri="{FF2B5EF4-FFF2-40B4-BE49-F238E27FC236}">
                <a16:creationId xmlns:a16="http://schemas.microsoft.com/office/drawing/2014/main" id="{0734EC94-D86C-4026-AA62-6388F828364F}"/>
              </a:ext>
            </a:extLst>
          </p:cNvPr>
          <p:cNvCxnSpPr>
            <a:cxnSpLocks/>
            <a:stCxn id="31" idx="3"/>
            <a:endCxn id="42" idx="1"/>
          </p:cNvCxnSpPr>
          <p:nvPr/>
        </p:nvCxnSpPr>
        <p:spPr>
          <a:xfrm>
            <a:off x="6835848" y="3392644"/>
            <a:ext cx="987628" cy="257009"/>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5" name="Rectangle 54">
            <a:extLst>
              <a:ext uri="{FF2B5EF4-FFF2-40B4-BE49-F238E27FC236}">
                <a16:creationId xmlns:a16="http://schemas.microsoft.com/office/drawing/2014/main" id="{3F60BF8D-C491-4461-ADA8-DF5BE9236988}"/>
              </a:ext>
            </a:extLst>
          </p:cNvPr>
          <p:cNvSpPr>
            <a:spLocks noChangeArrowheads="1"/>
          </p:cNvSpPr>
          <p:nvPr/>
        </p:nvSpPr>
        <p:spPr bwMode="auto">
          <a:xfrm>
            <a:off x="10274140" y="2961414"/>
            <a:ext cx="1463040" cy="1254887"/>
          </a:xfrm>
          <a:prstGeom prst="rect">
            <a:avLst/>
          </a:prstGeom>
          <a:solidFill>
            <a:srgbClr val="D9B9D8"/>
          </a:solidFill>
          <a:ln w="9525">
            <a:no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Relapse/</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Progression </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(100%)</a:t>
            </a:r>
          </a:p>
        </p:txBody>
      </p:sp>
      <p:sp>
        <p:nvSpPr>
          <p:cNvPr id="31" name="Rectangle 30">
            <a:extLst>
              <a:ext uri="{FF2B5EF4-FFF2-40B4-BE49-F238E27FC236}">
                <a16:creationId xmlns:a16="http://schemas.microsoft.com/office/drawing/2014/main" id="{58671BE2-732D-4344-95C4-85F775BD18FD}"/>
              </a:ext>
            </a:extLst>
          </p:cNvPr>
          <p:cNvSpPr>
            <a:spLocks noChangeArrowheads="1"/>
          </p:cNvSpPr>
          <p:nvPr/>
        </p:nvSpPr>
        <p:spPr bwMode="auto">
          <a:xfrm>
            <a:off x="5372808" y="2948874"/>
            <a:ext cx="1463040" cy="887540"/>
          </a:xfrm>
          <a:prstGeom prst="rect">
            <a:avLst/>
          </a:prstGeom>
          <a:solidFill>
            <a:srgbClr val="F6B4BC"/>
          </a:solidFill>
          <a:ln w="9525">
            <a:noFill/>
            <a:miter lim="800000"/>
            <a:headEnd/>
            <a:tailEnd/>
          </a:ln>
        </p:spPr>
        <p:txBody>
          <a:bodyPr wrap="non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Relapse/</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Progression </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(70%-80%)</a:t>
            </a:r>
          </a:p>
        </p:txBody>
      </p:sp>
      <p:cxnSp>
        <p:nvCxnSpPr>
          <p:cNvPr id="41" name="Straight Arrow Connector 40">
            <a:extLst>
              <a:ext uri="{FF2B5EF4-FFF2-40B4-BE49-F238E27FC236}">
                <a16:creationId xmlns:a16="http://schemas.microsoft.com/office/drawing/2014/main" id="{9E29541E-24BC-4D95-943C-864908F25A3D}"/>
              </a:ext>
            </a:extLst>
          </p:cNvPr>
          <p:cNvCxnSpPr>
            <a:cxnSpLocks/>
          </p:cNvCxnSpPr>
          <p:nvPr/>
        </p:nvCxnSpPr>
        <p:spPr>
          <a:xfrm flipV="1">
            <a:off x="9467325" y="3425232"/>
            <a:ext cx="806815" cy="16357"/>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Arrow Connector 19">
            <a:extLst>
              <a:ext uri="{FF2B5EF4-FFF2-40B4-BE49-F238E27FC236}">
                <a16:creationId xmlns:a16="http://schemas.microsoft.com/office/drawing/2014/main" id="{3AA40AAA-0D24-431C-855E-05226959D6FB}"/>
              </a:ext>
            </a:extLst>
          </p:cNvPr>
          <p:cNvCxnSpPr>
            <a:cxnSpLocks/>
          </p:cNvCxnSpPr>
          <p:nvPr/>
        </p:nvCxnSpPr>
        <p:spPr>
          <a:xfrm>
            <a:off x="3653669" y="3939210"/>
            <a:ext cx="0" cy="787291"/>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 name="TextBox 9"/>
          <p:cNvSpPr txBox="1"/>
          <p:nvPr/>
        </p:nvSpPr>
        <p:spPr>
          <a:xfrm>
            <a:off x="471489" y="4766751"/>
            <a:ext cx="4587399" cy="923330"/>
          </a:xfrm>
          <a:prstGeom prst="rect">
            <a:avLst/>
          </a:prstGeom>
          <a:solidFill>
            <a:schemeClr val="bg1"/>
          </a:solidFill>
          <a:ln w="571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Surveillance every 3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Maintenance 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Which Agent to Consider</a:t>
            </a:r>
          </a:p>
        </p:txBody>
      </p:sp>
      <p:cxnSp>
        <p:nvCxnSpPr>
          <p:cNvPr id="28" name="Straight Arrow Connector 27">
            <a:extLst>
              <a:ext uri="{FF2B5EF4-FFF2-40B4-BE49-F238E27FC236}">
                <a16:creationId xmlns:a16="http://schemas.microsoft.com/office/drawing/2014/main" id="{3AA40AAA-0D24-431C-855E-05226959D6FB}"/>
              </a:ext>
            </a:extLst>
          </p:cNvPr>
          <p:cNvCxnSpPr>
            <a:cxnSpLocks/>
          </p:cNvCxnSpPr>
          <p:nvPr/>
        </p:nvCxnSpPr>
        <p:spPr>
          <a:xfrm flipV="1">
            <a:off x="4004653" y="3853449"/>
            <a:ext cx="1287783" cy="796036"/>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Left Arrow 14"/>
          <p:cNvSpPr/>
          <p:nvPr/>
        </p:nvSpPr>
        <p:spPr>
          <a:xfrm rot="10800000" flipV="1">
            <a:off x="1163782" y="2204970"/>
            <a:ext cx="407476" cy="4571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775715D-ECF7-2381-C50B-5A5D0F0A4FD1}"/>
              </a:ext>
            </a:extLst>
          </p:cNvPr>
          <p:cNvSpPr txBox="1"/>
          <p:nvPr/>
        </p:nvSpPr>
        <p:spPr>
          <a:xfrm>
            <a:off x="430975" y="3266701"/>
            <a:ext cx="4587399" cy="523220"/>
          </a:xfrm>
          <a:prstGeom prst="rect">
            <a:avLst/>
          </a:prstGeom>
          <a:solidFill>
            <a:schemeClr val="bg1"/>
          </a:solidFill>
          <a:ln w="8572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GENETIC TESTING!!!!!</a:t>
            </a:r>
          </a:p>
        </p:txBody>
      </p:sp>
    </p:spTree>
    <p:custDataLst>
      <p:tags r:id="rId1"/>
    </p:custDataLst>
    <p:extLst>
      <p:ext uri="{BB962C8B-B14F-4D97-AF65-F5344CB8AC3E}">
        <p14:creationId xmlns:p14="http://schemas.microsoft.com/office/powerpoint/2010/main" val="2952141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4CDDDC-1C17-4521-9E18-13AE014ECB2B}"/>
              </a:ext>
            </a:extLst>
          </p:cNvPr>
          <p:cNvSpPr>
            <a:spLocks noGrp="1"/>
          </p:cNvSpPr>
          <p:nvPr>
            <p:ph type="title" idx="4294967295"/>
          </p:nvPr>
        </p:nvSpPr>
        <p:spPr>
          <a:xfrm>
            <a:off x="2295163" y="94333"/>
            <a:ext cx="7886700" cy="993775"/>
          </a:xfrm>
          <a:prstGeom prst="rect">
            <a:avLst/>
          </a:prstGeom>
        </p:spPr>
        <p:txBody>
          <a:bodyPr>
            <a:normAutofit/>
          </a:bodyPr>
          <a:lstStyle/>
          <a:p>
            <a:r>
              <a:rPr lang="en-US" dirty="0">
                <a:solidFill>
                  <a:schemeClr val="tx1"/>
                </a:solidFill>
              </a:rPr>
              <a:t>Germline vs Somatic Mutations</a:t>
            </a:r>
          </a:p>
        </p:txBody>
      </p:sp>
      <p:sp>
        <p:nvSpPr>
          <p:cNvPr id="7" name="AutoShape 48">
            <a:extLst>
              <a:ext uri="{FF2B5EF4-FFF2-40B4-BE49-F238E27FC236}">
                <a16:creationId xmlns:a16="http://schemas.microsoft.com/office/drawing/2014/main" id="{8358427A-0129-4653-820D-B86EA00761C3}"/>
              </a:ext>
            </a:extLst>
          </p:cNvPr>
          <p:cNvSpPr>
            <a:spLocks noChangeArrowheads="1"/>
          </p:cNvSpPr>
          <p:nvPr/>
        </p:nvSpPr>
        <p:spPr bwMode="auto">
          <a:xfrm>
            <a:off x="2311079" y="5730672"/>
            <a:ext cx="7870784" cy="799030"/>
          </a:xfrm>
          <a:prstGeom prst="roundRect">
            <a:avLst>
              <a:gd name="adj" fmla="val 16667"/>
            </a:avLst>
          </a:prstGeom>
          <a:solidFill>
            <a:schemeClr val="accent2"/>
          </a:solidFill>
          <a:ln w="9525">
            <a:noFill/>
            <a:round/>
            <a:headEnd/>
            <a:tailEnd/>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a:cs typeface="Calibri"/>
              </a:rPr>
              <a:t>Germline mutations are inherited and found in all cells – they are stable and do not change.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a:cs typeface="Calibri"/>
              </a:rPr>
              <a:t>Somatic mutations are not inherited and are found within the tumor – they can change over time.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ＭＳ Ｐゴシック"/>
                <a:cs typeface="Calibri"/>
              </a:rPr>
              <a:t>Both can impact cancer risk </a:t>
            </a:r>
          </a:p>
        </p:txBody>
      </p:sp>
      <p:grpSp>
        <p:nvGrpSpPr>
          <p:cNvPr id="2" name="Group 1">
            <a:extLst>
              <a:ext uri="{FF2B5EF4-FFF2-40B4-BE49-F238E27FC236}">
                <a16:creationId xmlns:a16="http://schemas.microsoft.com/office/drawing/2014/main" id="{EEECC9FF-C7C0-B970-B789-F86D75F383C5}"/>
              </a:ext>
            </a:extLst>
          </p:cNvPr>
          <p:cNvGrpSpPr/>
          <p:nvPr/>
        </p:nvGrpSpPr>
        <p:grpSpPr>
          <a:xfrm>
            <a:off x="959531" y="1293541"/>
            <a:ext cx="10584258" cy="4270917"/>
            <a:chOff x="1753792" y="1801417"/>
            <a:chExt cx="8821341" cy="3559552"/>
          </a:xfrm>
        </p:grpSpPr>
        <p:sp>
          <p:nvSpPr>
            <p:cNvPr id="100" name="Rounded Rectangle 99">
              <a:extLst>
                <a:ext uri="{FF2B5EF4-FFF2-40B4-BE49-F238E27FC236}">
                  <a16:creationId xmlns:a16="http://schemas.microsoft.com/office/drawing/2014/main" id="{EB78BCD1-E1A6-4C02-9430-F5848EBE1DB3}"/>
                </a:ext>
              </a:extLst>
            </p:cNvPr>
            <p:cNvSpPr/>
            <p:nvPr/>
          </p:nvSpPr>
          <p:spPr>
            <a:xfrm>
              <a:off x="1753792" y="1801417"/>
              <a:ext cx="831056" cy="500063"/>
            </a:xfrm>
            <a:prstGeom prst="roundRect">
              <a:avLst/>
            </a:prstGeom>
            <a:solidFill>
              <a:schemeClr val="accent3"/>
            </a:solidFill>
            <a:ln w="28575">
              <a:noFill/>
            </a:ln>
          </p:spPr>
          <p:style>
            <a:lnRef idx="2">
              <a:schemeClr val="accent5"/>
            </a:lnRef>
            <a:fillRef idx="1">
              <a:schemeClr val="lt1"/>
            </a:fillRef>
            <a:effectRef idx="0">
              <a:schemeClr val="accent5"/>
            </a:effectRef>
            <a:fontRef idx="minor">
              <a:schemeClr val="dk1"/>
            </a:fontRef>
          </p:style>
          <p:txBody>
            <a:bodyPr lIns="0" rIns="0" anchor="ct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Germline mutation</a:t>
              </a:r>
            </a:p>
          </p:txBody>
        </p:sp>
        <p:sp>
          <p:nvSpPr>
            <p:cNvPr id="106" name="Rectangle 105">
              <a:extLst>
                <a:ext uri="{FF2B5EF4-FFF2-40B4-BE49-F238E27FC236}">
                  <a16:creationId xmlns:a16="http://schemas.microsoft.com/office/drawing/2014/main" id="{00499D91-7EA5-446D-95D1-14BC1B941A06}"/>
                </a:ext>
              </a:extLst>
            </p:cNvPr>
            <p:cNvSpPr/>
            <p:nvPr/>
          </p:nvSpPr>
          <p:spPr>
            <a:xfrm>
              <a:off x="1840706" y="4570810"/>
              <a:ext cx="1610916" cy="428900"/>
            </a:xfrm>
            <a:prstGeom prst="rect">
              <a:avLst/>
            </a:prstGeom>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8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A5A5A5"/>
                  </a:solidFill>
                  <a:effectLst/>
                  <a:uLnTx/>
                  <a:uFillTx/>
                  <a:latin typeface="Calibri" panose="020F0502020204030204" pitchFamily="34" charset="0"/>
                  <a:ea typeface="MS PGothic" panose="020B0600070205080204" pitchFamily="34" charset="-128"/>
                  <a:cs typeface="Calibri" panose="020F0502020204030204" pitchFamily="34" charset="0"/>
                </a:rPr>
                <a:t>Half of gametes carry mutation</a:t>
              </a:r>
              <a:endParaRPr kumimoji="0" lang="en-US" sz="1350" b="1" i="0" u="none" strike="noStrike" kern="1200" cap="none" spc="0" normalizeH="0" baseline="0" noProof="0" dirty="0">
                <a:ln>
                  <a:noFill/>
                </a:ln>
                <a:solidFill>
                  <a:srgbClr val="A5A5A5"/>
                </a:solidFill>
                <a:effectLst/>
                <a:uLnTx/>
                <a:uFillTx/>
                <a:latin typeface="Calibri" panose="020F0502020204030204" pitchFamily="34" charset="0"/>
                <a:ea typeface="MS PGothic" panose="020B0600070205080204" pitchFamily="34" charset="-128"/>
                <a:cs typeface="Arial" charset="0"/>
              </a:endParaRPr>
            </a:p>
          </p:txBody>
        </p:sp>
        <p:grpSp>
          <p:nvGrpSpPr>
            <p:cNvPr id="107" name="U-Turn Arrow 106">
              <a:extLst>
                <a:ext uri="{FF2B5EF4-FFF2-40B4-BE49-F238E27FC236}">
                  <a16:creationId xmlns:a16="http://schemas.microsoft.com/office/drawing/2014/main" id="{A600D75D-3152-4681-90F5-1F6D8E75DC69}"/>
                </a:ext>
              </a:extLst>
            </p:cNvPr>
            <p:cNvGrpSpPr>
              <a:grpSpLocks/>
            </p:cNvGrpSpPr>
            <p:nvPr/>
          </p:nvGrpSpPr>
          <p:grpSpPr bwMode="auto">
            <a:xfrm>
              <a:off x="6572250" y="2057400"/>
              <a:ext cx="2552700" cy="3028950"/>
              <a:chOff x="4240" y="1008"/>
              <a:chExt cx="2144" cy="2544"/>
            </a:xfrm>
          </p:grpSpPr>
          <p:pic>
            <p:nvPicPr>
              <p:cNvPr id="195591" name="U-Turn Arrow 106">
                <a:extLst>
                  <a:ext uri="{FF2B5EF4-FFF2-40B4-BE49-F238E27FC236}">
                    <a16:creationId xmlns:a16="http://schemas.microsoft.com/office/drawing/2014/main" id="{73880833-A3EF-40BC-9050-56C59952B26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 y="1008"/>
                <a:ext cx="2144" cy="2544"/>
              </a:xfrm>
              <a:prstGeom prst="rect">
                <a:avLst/>
              </a:prstGeom>
              <a:noFill/>
              <a:extLst>
                <a:ext uri="{909E8E84-426E-40DD-AFC4-6F175D3DCCD1}">
                  <a14:hiddenFill xmlns:a14="http://schemas.microsoft.com/office/drawing/2010/main">
                    <a:solidFill>
                      <a:srgbClr val="FFFFFF"/>
                    </a:solidFill>
                  </a14:hiddenFill>
                </a:ext>
              </a:extLst>
            </p:spPr>
          </p:pic>
          <p:sp>
            <p:nvSpPr>
              <p:cNvPr id="195592" name="Text Box 8">
                <a:extLst>
                  <a:ext uri="{FF2B5EF4-FFF2-40B4-BE49-F238E27FC236}">
                    <a16:creationId xmlns:a16="http://schemas.microsoft.com/office/drawing/2014/main" id="{197C4924-742F-4EC5-85A7-4D74DF0F0209}"/>
                  </a:ext>
                </a:extLst>
              </p:cNvPr>
              <p:cNvSpPr txBox="1">
                <a:spLocks noChangeArrowheads="1"/>
              </p:cNvSpPr>
              <p:nvPr/>
            </p:nvSpPr>
            <p:spPr bwMode="auto">
              <a:xfrm rot="5400000">
                <a:off x="4048" y="1213"/>
                <a:ext cx="2538" cy="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grpSp>
        <p:sp>
          <p:nvSpPr>
            <p:cNvPr id="108" name="Rounded Rectangle 107">
              <a:extLst>
                <a:ext uri="{FF2B5EF4-FFF2-40B4-BE49-F238E27FC236}">
                  <a16:creationId xmlns:a16="http://schemas.microsoft.com/office/drawing/2014/main" id="{7B67B3DB-A7D9-44C4-894C-7295380E0658}"/>
                </a:ext>
              </a:extLst>
            </p:cNvPr>
            <p:cNvSpPr/>
            <p:nvPr/>
          </p:nvSpPr>
          <p:spPr>
            <a:xfrm>
              <a:off x="8907068" y="1999060"/>
              <a:ext cx="944165" cy="476250"/>
            </a:xfrm>
            <a:prstGeom prst="roundRect">
              <a:avLst/>
            </a:prstGeom>
            <a:solidFill>
              <a:schemeClr val="accent3"/>
            </a:solidFill>
            <a:ln w="28575">
              <a:noFill/>
            </a:ln>
          </p:spPr>
          <p:style>
            <a:lnRef idx="2">
              <a:schemeClr val="accent5"/>
            </a:lnRef>
            <a:fillRef idx="1">
              <a:schemeClr val="lt1"/>
            </a:fillRef>
            <a:effectRef idx="0">
              <a:schemeClr val="accent5"/>
            </a:effectRef>
            <a:fontRef idx="minor">
              <a:schemeClr val="dk1"/>
            </a:fontRef>
          </p:style>
          <p:txBody>
            <a:bodyPr lIns="0" rIns="0" anchor="ct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Somatic mutation</a:t>
              </a:r>
            </a:p>
          </p:txBody>
        </p:sp>
        <p:sp>
          <p:nvSpPr>
            <p:cNvPr id="110" name="Rounded Rectangle 109">
              <a:extLst>
                <a:ext uri="{FF2B5EF4-FFF2-40B4-BE49-F238E27FC236}">
                  <a16:creationId xmlns:a16="http://schemas.microsoft.com/office/drawing/2014/main" id="{C320F985-1CE9-4AD8-85EA-B40DD2B35CD6}"/>
                </a:ext>
              </a:extLst>
            </p:cNvPr>
            <p:cNvSpPr/>
            <p:nvPr/>
          </p:nvSpPr>
          <p:spPr>
            <a:xfrm>
              <a:off x="9192818" y="3491448"/>
              <a:ext cx="1382315" cy="462084"/>
            </a:xfrm>
            <a:prstGeom prst="roundRect">
              <a:avLst>
                <a:gd name="adj" fmla="val 13614"/>
              </a:avLst>
            </a:prstGeom>
            <a:solidFill>
              <a:srgbClr val="D7DCDF"/>
            </a:solidFill>
            <a:ln>
              <a:noFill/>
            </a:ln>
          </p:spPr>
          <p:txBody>
            <a:bodyPr lIns="34290" rIns="34290" anchor="ct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8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8E1400"/>
                  </a:solidFill>
                  <a:effectLst/>
                  <a:uLnTx/>
                  <a:uFillTx/>
                  <a:latin typeface="Calibri" panose="020F0502020204030204" pitchFamily="34" charset="0"/>
                  <a:ea typeface="MS PGothic" panose="020B0600070205080204" pitchFamily="34" charset="-128"/>
                  <a:cs typeface="Calibri" panose="020F0502020204030204" pitchFamily="34" charset="0"/>
                </a:rPr>
                <a:t>Mutation only in affected area</a:t>
              </a:r>
              <a:endParaRPr kumimoji="0" lang="en-US" sz="1350" b="1" i="0" u="none" strike="noStrike" kern="1200" cap="none" spc="0" normalizeH="0" baseline="0" noProof="0" dirty="0">
                <a:ln>
                  <a:noFill/>
                </a:ln>
                <a:solidFill>
                  <a:srgbClr val="8E1400"/>
                </a:solidFill>
                <a:effectLst/>
                <a:uLnTx/>
                <a:uFillTx/>
                <a:latin typeface="Calibri" panose="020F0502020204030204" pitchFamily="34" charset="0"/>
                <a:ea typeface="MS PGothic" panose="020B0600070205080204" pitchFamily="34" charset="-128"/>
                <a:cs typeface="Arial" charset="0"/>
              </a:endParaRPr>
            </a:p>
          </p:txBody>
        </p:sp>
        <p:grpSp>
          <p:nvGrpSpPr>
            <p:cNvPr id="111" name="Group 110">
              <a:extLst>
                <a:ext uri="{FF2B5EF4-FFF2-40B4-BE49-F238E27FC236}">
                  <a16:creationId xmlns:a16="http://schemas.microsoft.com/office/drawing/2014/main" id="{7C9B3D8C-FC59-4146-9BCE-BED5ACE19F5B}"/>
                </a:ext>
              </a:extLst>
            </p:cNvPr>
            <p:cNvGrpSpPr/>
            <p:nvPr/>
          </p:nvGrpSpPr>
          <p:grpSpPr>
            <a:xfrm>
              <a:off x="6728480" y="1965300"/>
              <a:ext cx="517710" cy="489464"/>
              <a:chOff x="6595499" y="824302"/>
              <a:chExt cx="1839533" cy="1839533"/>
            </a:xfrm>
            <a:solidFill>
              <a:schemeClr val="accent1"/>
            </a:solidFill>
          </p:grpSpPr>
          <p:grpSp>
            <p:nvGrpSpPr>
              <p:cNvPr id="236" name="Group 235">
                <a:extLst>
                  <a:ext uri="{FF2B5EF4-FFF2-40B4-BE49-F238E27FC236}">
                    <a16:creationId xmlns:a16="http://schemas.microsoft.com/office/drawing/2014/main" id="{72AAB2D3-9120-44C4-A879-CE1FAF46AC97}"/>
                  </a:ext>
                </a:extLst>
              </p:cNvPr>
              <p:cNvGrpSpPr/>
              <p:nvPr/>
            </p:nvGrpSpPr>
            <p:grpSpPr>
              <a:xfrm>
                <a:off x="6595499" y="824302"/>
                <a:ext cx="1839533" cy="1839533"/>
                <a:chOff x="7694142" y="1135483"/>
                <a:chExt cx="1839533" cy="1839533"/>
              </a:xfrm>
              <a:grpFill/>
            </p:grpSpPr>
            <p:sp>
              <p:nvSpPr>
                <p:cNvPr id="238" name="Oval 237">
                  <a:extLst>
                    <a:ext uri="{FF2B5EF4-FFF2-40B4-BE49-F238E27FC236}">
                      <a16:creationId xmlns:a16="http://schemas.microsoft.com/office/drawing/2014/main" id="{66B6931E-DD9C-492F-9AAC-D470EBBACBE9}"/>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39" name="Oval 238">
                  <a:extLst>
                    <a:ext uri="{FF2B5EF4-FFF2-40B4-BE49-F238E27FC236}">
                      <a16:creationId xmlns:a16="http://schemas.microsoft.com/office/drawing/2014/main" id="{79D8D36D-8ACB-4D37-A599-88857AA2AF6C}"/>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237" name="Oval 236">
                <a:extLst>
                  <a:ext uri="{FF2B5EF4-FFF2-40B4-BE49-F238E27FC236}">
                    <a16:creationId xmlns:a16="http://schemas.microsoft.com/office/drawing/2014/main" id="{D71160F3-FD57-4043-9D62-7D8B7C1BF982}"/>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nvGrpSpPr>
            <p:cNvPr id="112" name="Group 111">
              <a:extLst>
                <a:ext uri="{FF2B5EF4-FFF2-40B4-BE49-F238E27FC236}">
                  <a16:creationId xmlns:a16="http://schemas.microsoft.com/office/drawing/2014/main" id="{D7F9CAFA-E847-4A4F-943C-9A1D7FDDFEF7}"/>
                </a:ext>
              </a:extLst>
            </p:cNvPr>
            <p:cNvGrpSpPr/>
            <p:nvPr/>
          </p:nvGrpSpPr>
          <p:grpSpPr>
            <a:xfrm rot="1800000">
              <a:off x="7324064" y="1937327"/>
              <a:ext cx="71626" cy="521111"/>
              <a:chOff x="5494868" y="511569"/>
              <a:chExt cx="564133" cy="4166035"/>
            </a:xfrm>
            <a:solidFill>
              <a:schemeClr val="accent1"/>
            </a:solidFill>
          </p:grpSpPr>
          <p:sp>
            <p:nvSpPr>
              <p:cNvPr id="233" name="Triangle 14">
                <a:extLst>
                  <a:ext uri="{FF2B5EF4-FFF2-40B4-BE49-F238E27FC236}">
                    <a16:creationId xmlns:a16="http://schemas.microsoft.com/office/drawing/2014/main" id="{147DCD28-CBAC-4519-93D0-CAA179396662}"/>
                  </a:ext>
                </a:extLst>
              </p:cNvPr>
              <p:cNvSpPr/>
              <p:nvPr/>
            </p:nvSpPr>
            <p:spPr>
              <a:xfrm flipV="1">
                <a:off x="5711529" y="2005033"/>
                <a:ext cx="347472" cy="2672571"/>
              </a:xfrm>
              <a:custGeom>
                <a:avLst/>
                <a:gdLst>
                  <a:gd name="connsiteX0" fmla="*/ 0 w 127291"/>
                  <a:gd name="connsiteY0" fmla="*/ 3055100 h 3055100"/>
                  <a:gd name="connsiteX1" fmla="*/ 63646 w 127291"/>
                  <a:gd name="connsiteY1" fmla="*/ 0 h 3055100"/>
                  <a:gd name="connsiteX2" fmla="*/ 127291 w 127291"/>
                  <a:gd name="connsiteY2" fmla="*/ 3055100 h 3055100"/>
                  <a:gd name="connsiteX3" fmla="*/ 0 w 127291"/>
                  <a:gd name="connsiteY3" fmla="*/ 3055100 h 3055100"/>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2578 w 521150"/>
                  <a:gd name="connsiteY0" fmla="*/ 2958502 h 2958502"/>
                  <a:gd name="connsiteX1" fmla="*/ 85116 w 521150"/>
                  <a:gd name="connsiteY1" fmla="*/ 1801853 h 2958502"/>
                  <a:gd name="connsiteX2" fmla="*/ 521150 w 521150"/>
                  <a:gd name="connsiteY2" fmla="*/ 17133 h 2958502"/>
                  <a:gd name="connsiteX3" fmla="*/ 129869 w 521150"/>
                  <a:gd name="connsiteY3" fmla="*/ 2958502 h 2958502"/>
                  <a:gd name="connsiteX4" fmla="*/ 2578 w 521150"/>
                  <a:gd name="connsiteY4" fmla="*/ 2958502 h 2958502"/>
                  <a:gd name="connsiteX0" fmla="*/ 2578 w 521778"/>
                  <a:gd name="connsiteY0" fmla="*/ 2941370 h 2941370"/>
                  <a:gd name="connsiteX1" fmla="*/ 85116 w 521778"/>
                  <a:gd name="connsiteY1" fmla="*/ 1784721 h 2941370"/>
                  <a:gd name="connsiteX2" fmla="*/ 521150 w 521778"/>
                  <a:gd name="connsiteY2" fmla="*/ 1 h 2941370"/>
                  <a:gd name="connsiteX3" fmla="*/ 180650 w 521778"/>
                  <a:gd name="connsiteY3" fmla="*/ 1789271 h 2941370"/>
                  <a:gd name="connsiteX4" fmla="*/ 129869 w 521778"/>
                  <a:gd name="connsiteY4" fmla="*/ 2941370 h 2941370"/>
                  <a:gd name="connsiteX5" fmla="*/ 2578 w 521778"/>
                  <a:gd name="connsiteY5" fmla="*/ 2941370 h 2941370"/>
                  <a:gd name="connsiteX0" fmla="*/ 2578 w 521778"/>
                  <a:gd name="connsiteY0" fmla="*/ 2941370 h 2941370"/>
                  <a:gd name="connsiteX1" fmla="*/ 85116 w 521778"/>
                  <a:gd name="connsiteY1" fmla="*/ 1784721 h 2941370"/>
                  <a:gd name="connsiteX2" fmla="*/ 521150 w 521778"/>
                  <a:gd name="connsiteY2" fmla="*/ 1 h 2941370"/>
                  <a:gd name="connsiteX3" fmla="*/ 180650 w 521778"/>
                  <a:gd name="connsiteY3" fmla="*/ 1789271 h 2941370"/>
                  <a:gd name="connsiteX4" fmla="*/ 129869 w 521778"/>
                  <a:gd name="connsiteY4" fmla="*/ 2941370 h 2941370"/>
                  <a:gd name="connsiteX5" fmla="*/ 2578 w 521778"/>
                  <a:gd name="connsiteY5" fmla="*/ 2941370 h 2941370"/>
                  <a:gd name="connsiteX0" fmla="*/ 36427 w 555627"/>
                  <a:gd name="connsiteY0" fmla="*/ 2941370 h 2941370"/>
                  <a:gd name="connsiteX1" fmla="*/ 41627 w 555627"/>
                  <a:gd name="connsiteY1" fmla="*/ 1748327 h 2941370"/>
                  <a:gd name="connsiteX2" fmla="*/ 554999 w 555627"/>
                  <a:gd name="connsiteY2" fmla="*/ 1 h 2941370"/>
                  <a:gd name="connsiteX3" fmla="*/ 214499 w 555627"/>
                  <a:gd name="connsiteY3" fmla="*/ 1789271 h 2941370"/>
                  <a:gd name="connsiteX4" fmla="*/ 163718 w 555627"/>
                  <a:gd name="connsiteY4" fmla="*/ 2941370 h 2941370"/>
                  <a:gd name="connsiteX5" fmla="*/ 36427 w 555627"/>
                  <a:gd name="connsiteY5" fmla="*/ 2941370 h 2941370"/>
                  <a:gd name="connsiteX0" fmla="*/ 20417 w 539617"/>
                  <a:gd name="connsiteY0" fmla="*/ 2941370 h 2941370"/>
                  <a:gd name="connsiteX1" fmla="*/ 25617 w 539617"/>
                  <a:gd name="connsiteY1" fmla="*/ 1748327 h 2941370"/>
                  <a:gd name="connsiteX2" fmla="*/ 538989 w 539617"/>
                  <a:gd name="connsiteY2" fmla="*/ 1 h 2941370"/>
                  <a:gd name="connsiteX3" fmla="*/ 198489 w 539617"/>
                  <a:gd name="connsiteY3" fmla="*/ 1789271 h 2941370"/>
                  <a:gd name="connsiteX4" fmla="*/ 147708 w 539617"/>
                  <a:gd name="connsiteY4" fmla="*/ 2941370 h 2941370"/>
                  <a:gd name="connsiteX5" fmla="*/ 20417 w 539617"/>
                  <a:gd name="connsiteY5" fmla="*/ 2941370 h 2941370"/>
                  <a:gd name="connsiteX0" fmla="*/ 26169 w 545369"/>
                  <a:gd name="connsiteY0" fmla="*/ 2941370 h 2941370"/>
                  <a:gd name="connsiteX1" fmla="*/ 31369 w 545369"/>
                  <a:gd name="connsiteY1" fmla="*/ 1748327 h 2941370"/>
                  <a:gd name="connsiteX2" fmla="*/ 544741 w 545369"/>
                  <a:gd name="connsiteY2" fmla="*/ 1 h 2941370"/>
                  <a:gd name="connsiteX3" fmla="*/ 204241 w 545369"/>
                  <a:gd name="connsiteY3" fmla="*/ 1789271 h 2941370"/>
                  <a:gd name="connsiteX4" fmla="*/ 153460 w 545369"/>
                  <a:gd name="connsiteY4" fmla="*/ 2941370 h 2941370"/>
                  <a:gd name="connsiteX5" fmla="*/ 26169 w 545369"/>
                  <a:gd name="connsiteY5" fmla="*/ 2941370 h 2941370"/>
                  <a:gd name="connsiteX0" fmla="*/ 7942 w 527142"/>
                  <a:gd name="connsiteY0" fmla="*/ 2941370 h 2941370"/>
                  <a:gd name="connsiteX1" fmla="*/ 13142 w 527142"/>
                  <a:gd name="connsiteY1" fmla="*/ 1748327 h 2941370"/>
                  <a:gd name="connsiteX2" fmla="*/ 526514 w 527142"/>
                  <a:gd name="connsiteY2" fmla="*/ 1 h 2941370"/>
                  <a:gd name="connsiteX3" fmla="*/ 186014 w 527142"/>
                  <a:gd name="connsiteY3" fmla="*/ 1789271 h 2941370"/>
                  <a:gd name="connsiteX4" fmla="*/ 135233 w 527142"/>
                  <a:gd name="connsiteY4" fmla="*/ 2941370 h 2941370"/>
                  <a:gd name="connsiteX5" fmla="*/ 7942 w 527142"/>
                  <a:gd name="connsiteY5" fmla="*/ 2941370 h 2941370"/>
                  <a:gd name="connsiteX0" fmla="*/ 7942 w 527142"/>
                  <a:gd name="connsiteY0" fmla="*/ 2941370 h 2941370"/>
                  <a:gd name="connsiteX1" fmla="*/ 13142 w 527142"/>
                  <a:gd name="connsiteY1" fmla="*/ 1748327 h 2941370"/>
                  <a:gd name="connsiteX2" fmla="*/ 526514 w 527142"/>
                  <a:gd name="connsiteY2" fmla="*/ 1 h 2941370"/>
                  <a:gd name="connsiteX3" fmla="*/ 186014 w 527142"/>
                  <a:gd name="connsiteY3" fmla="*/ 1789271 h 2941370"/>
                  <a:gd name="connsiteX4" fmla="*/ 135233 w 527142"/>
                  <a:gd name="connsiteY4" fmla="*/ 2941370 h 2941370"/>
                  <a:gd name="connsiteX5" fmla="*/ 7942 w 527142"/>
                  <a:gd name="connsiteY5" fmla="*/ 2941370 h 2941370"/>
                  <a:gd name="connsiteX0" fmla="*/ 426 w 519626"/>
                  <a:gd name="connsiteY0" fmla="*/ 2941370 h 2941370"/>
                  <a:gd name="connsiteX1" fmla="*/ 5626 w 519626"/>
                  <a:gd name="connsiteY1" fmla="*/ 1748327 h 2941370"/>
                  <a:gd name="connsiteX2" fmla="*/ 518998 w 519626"/>
                  <a:gd name="connsiteY2" fmla="*/ 1 h 2941370"/>
                  <a:gd name="connsiteX3" fmla="*/ 178498 w 519626"/>
                  <a:gd name="connsiteY3" fmla="*/ 1789271 h 2941370"/>
                  <a:gd name="connsiteX4" fmla="*/ 127717 w 519626"/>
                  <a:gd name="connsiteY4" fmla="*/ 2941370 h 2941370"/>
                  <a:gd name="connsiteX5" fmla="*/ 426 w 519626"/>
                  <a:gd name="connsiteY5" fmla="*/ 2941370 h 2941370"/>
                  <a:gd name="connsiteX0" fmla="*/ 426 w 519022"/>
                  <a:gd name="connsiteY0" fmla="*/ 2958997 h 2958997"/>
                  <a:gd name="connsiteX1" fmla="*/ 5626 w 519022"/>
                  <a:gd name="connsiteY1" fmla="*/ 1765954 h 2958997"/>
                  <a:gd name="connsiteX2" fmla="*/ 160301 w 519022"/>
                  <a:gd name="connsiteY2" fmla="*/ 942540 h 2958997"/>
                  <a:gd name="connsiteX3" fmla="*/ 518998 w 519022"/>
                  <a:gd name="connsiteY3" fmla="*/ 17628 h 2958997"/>
                  <a:gd name="connsiteX4" fmla="*/ 178498 w 519022"/>
                  <a:gd name="connsiteY4" fmla="*/ 1806898 h 2958997"/>
                  <a:gd name="connsiteX5" fmla="*/ 127717 w 519022"/>
                  <a:gd name="connsiteY5" fmla="*/ 2958997 h 2958997"/>
                  <a:gd name="connsiteX6" fmla="*/ 426 w 519022"/>
                  <a:gd name="connsiteY6" fmla="*/ 2958997 h 2958997"/>
                  <a:gd name="connsiteX0" fmla="*/ 426 w 522730"/>
                  <a:gd name="connsiteY0" fmla="*/ 2941380 h 2941380"/>
                  <a:gd name="connsiteX1" fmla="*/ 5626 w 522730"/>
                  <a:gd name="connsiteY1" fmla="*/ 1748337 h 2941380"/>
                  <a:gd name="connsiteX2" fmla="*/ 160301 w 522730"/>
                  <a:gd name="connsiteY2" fmla="*/ 924923 h 2941380"/>
                  <a:gd name="connsiteX3" fmla="*/ 518998 w 522730"/>
                  <a:gd name="connsiteY3" fmla="*/ 11 h 2941380"/>
                  <a:gd name="connsiteX4" fmla="*/ 337722 w 522730"/>
                  <a:gd name="connsiteY4" fmla="*/ 943120 h 2941380"/>
                  <a:gd name="connsiteX5" fmla="*/ 178498 w 522730"/>
                  <a:gd name="connsiteY5" fmla="*/ 1789281 h 2941380"/>
                  <a:gd name="connsiteX6" fmla="*/ 127717 w 522730"/>
                  <a:gd name="connsiteY6" fmla="*/ 2941380 h 2941380"/>
                  <a:gd name="connsiteX7" fmla="*/ 426 w 522730"/>
                  <a:gd name="connsiteY7" fmla="*/ 2941380 h 2941380"/>
                  <a:gd name="connsiteX0" fmla="*/ 426 w 558434"/>
                  <a:gd name="connsiteY0" fmla="*/ 2941380 h 2941380"/>
                  <a:gd name="connsiteX1" fmla="*/ 5626 w 558434"/>
                  <a:gd name="connsiteY1" fmla="*/ 1748337 h 2941380"/>
                  <a:gd name="connsiteX2" fmla="*/ 160301 w 558434"/>
                  <a:gd name="connsiteY2" fmla="*/ 924923 h 2941380"/>
                  <a:gd name="connsiteX3" fmla="*/ 518998 w 558434"/>
                  <a:gd name="connsiteY3" fmla="*/ 11 h 2941380"/>
                  <a:gd name="connsiteX4" fmla="*/ 528791 w 558434"/>
                  <a:gd name="connsiteY4" fmla="*/ 1047753 h 2941380"/>
                  <a:gd name="connsiteX5" fmla="*/ 178498 w 558434"/>
                  <a:gd name="connsiteY5" fmla="*/ 1789281 h 2941380"/>
                  <a:gd name="connsiteX6" fmla="*/ 127717 w 558434"/>
                  <a:gd name="connsiteY6" fmla="*/ 2941380 h 2941380"/>
                  <a:gd name="connsiteX7" fmla="*/ 426 w 558434"/>
                  <a:gd name="connsiteY7" fmla="*/ 2941380 h 2941380"/>
                  <a:gd name="connsiteX0" fmla="*/ 30594 w 588602"/>
                  <a:gd name="connsiteY0" fmla="*/ 2941379 h 2941379"/>
                  <a:gd name="connsiteX1" fmla="*/ 35794 w 588602"/>
                  <a:gd name="connsiteY1" fmla="*/ 1748336 h 2941379"/>
                  <a:gd name="connsiteX2" fmla="*/ 472523 w 588602"/>
                  <a:gd name="connsiteY2" fmla="*/ 1006809 h 2941379"/>
                  <a:gd name="connsiteX3" fmla="*/ 549166 w 588602"/>
                  <a:gd name="connsiteY3" fmla="*/ 10 h 2941379"/>
                  <a:gd name="connsiteX4" fmla="*/ 558959 w 588602"/>
                  <a:gd name="connsiteY4" fmla="*/ 1047752 h 2941379"/>
                  <a:gd name="connsiteX5" fmla="*/ 208666 w 588602"/>
                  <a:gd name="connsiteY5" fmla="*/ 1789280 h 2941379"/>
                  <a:gd name="connsiteX6" fmla="*/ 157885 w 588602"/>
                  <a:gd name="connsiteY6" fmla="*/ 2941379 h 2941379"/>
                  <a:gd name="connsiteX7" fmla="*/ 30594 w 588602"/>
                  <a:gd name="connsiteY7" fmla="*/ 2941379 h 2941379"/>
                  <a:gd name="connsiteX0" fmla="*/ 30594 w 588602"/>
                  <a:gd name="connsiteY0" fmla="*/ 2941380 h 2941380"/>
                  <a:gd name="connsiteX1" fmla="*/ 35794 w 588602"/>
                  <a:gd name="connsiteY1" fmla="*/ 1748337 h 2941380"/>
                  <a:gd name="connsiteX2" fmla="*/ 472523 w 588602"/>
                  <a:gd name="connsiteY2" fmla="*/ 1006810 h 2941380"/>
                  <a:gd name="connsiteX3" fmla="*/ 549166 w 588602"/>
                  <a:gd name="connsiteY3" fmla="*/ 11 h 2941380"/>
                  <a:gd name="connsiteX4" fmla="*/ 558959 w 588602"/>
                  <a:gd name="connsiteY4" fmla="*/ 1047753 h 2941380"/>
                  <a:gd name="connsiteX5" fmla="*/ 208666 w 588602"/>
                  <a:gd name="connsiteY5" fmla="*/ 1789281 h 2941380"/>
                  <a:gd name="connsiteX6" fmla="*/ 157885 w 588602"/>
                  <a:gd name="connsiteY6" fmla="*/ 2941380 h 2941380"/>
                  <a:gd name="connsiteX7" fmla="*/ 30594 w 588602"/>
                  <a:gd name="connsiteY7" fmla="*/ 2941380 h 2941380"/>
                  <a:gd name="connsiteX0" fmla="*/ 30594 w 588602"/>
                  <a:gd name="connsiteY0" fmla="*/ 2941380 h 2941380"/>
                  <a:gd name="connsiteX1" fmla="*/ 35794 w 588602"/>
                  <a:gd name="connsiteY1" fmla="*/ 1748337 h 2941380"/>
                  <a:gd name="connsiteX2" fmla="*/ 472523 w 588602"/>
                  <a:gd name="connsiteY2" fmla="*/ 1006810 h 2941380"/>
                  <a:gd name="connsiteX3" fmla="*/ 549166 w 588602"/>
                  <a:gd name="connsiteY3" fmla="*/ 11 h 2941380"/>
                  <a:gd name="connsiteX4" fmla="*/ 558959 w 588602"/>
                  <a:gd name="connsiteY4" fmla="*/ 1047753 h 2941380"/>
                  <a:gd name="connsiteX5" fmla="*/ 208666 w 588602"/>
                  <a:gd name="connsiteY5" fmla="*/ 1789281 h 2941380"/>
                  <a:gd name="connsiteX6" fmla="*/ 157885 w 588602"/>
                  <a:gd name="connsiteY6" fmla="*/ 2941380 h 2941380"/>
                  <a:gd name="connsiteX7" fmla="*/ 30594 w 588602"/>
                  <a:gd name="connsiteY7" fmla="*/ 2941380 h 2941380"/>
                  <a:gd name="connsiteX0" fmla="*/ 29428 w 587436"/>
                  <a:gd name="connsiteY0" fmla="*/ 2941381 h 2941381"/>
                  <a:gd name="connsiteX1" fmla="*/ 34628 w 587436"/>
                  <a:gd name="connsiteY1" fmla="*/ 1748338 h 2941381"/>
                  <a:gd name="connsiteX2" fmla="*/ 455482 w 587436"/>
                  <a:gd name="connsiteY2" fmla="*/ 965536 h 2941381"/>
                  <a:gd name="connsiteX3" fmla="*/ 548000 w 587436"/>
                  <a:gd name="connsiteY3" fmla="*/ 12 h 2941381"/>
                  <a:gd name="connsiteX4" fmla="*/ 557793 w 587436"/>
                  <a:gd name="connsiteY4" fmla="*/ 1047754 h 2941381"/>
                  <a:gd name="connsiteX5" fmla="*/ 207500 w 587436"/>
                  <a:gd name="connsiteY5" fmla="*/ 1789282 h 2941381"/>
                  <a:gd name="connsiteX6" fmla="*/ 156719 w 587436"/>
                  <a:gd name="connsiteY6" fmla="*/ 2941381 h 2941381"/>
                  <a:gd name="connsiteX7" fmla="*/ 29428 w 587436"/>
                  <a:gd name="connsiteY7" fmla="*/ 2941381 h 2941381"/>
                  <a:gd name="connsiteX0" fmla="*/ 29428 w 585324"/>
                  <a:gd name="connsiteY0" fmla="*/ 2941381 h 2941381"/>
                  <a:gd name="connsiteX1" fmla="*/ 34628 w 585324"/>
                  <a:gd name="connsiteY1" fmla="*/ 1748338 h 2941381"/>
                  <a:gd name="connsiteX2" fmla="*/ 455482 w 585324"/>
                  <a:gd name="connsiteY2" fmla="*/ 965536 h 2941381"/>
                  <a:gd name="connsiteX3" fmla="*/ 548000 w 585324"/>
                  <a:gd name="connsiteY3" fmla="*/ 12 h 2941381"/>
                  <a:gd name="connsiteX4" fmla="*/ 554618 w 585324"/>
                  <a:gd name="connsiteY4" fmla="*/ 1003304 h 2941381"/>
                  <a:gd name="connsiteX5" fmla="*/ 207500 w 585324"/>
                  <a:gd name="connsiteY5" fmla="*/ 1789282 h 2941381"/>
                  <a:gd name="connsiteX6" fmla="*/ 156719 w 585324"/>
                  <a:gd name="connsiteY6" fmla="*/ 2941381 h 2941381"/>
                  <a:gd name="connsiteX7" fmla="*/ 29428 w 585324"/>
                  <a:gd name="connsiteY7" fmla="*/ 2941381 h 2941381"/>
                  <a:gd name="connsiteX0" fmla="*/ 29428 w 585324"/>
                  <a:gd name="connsiteY0" fmla="*/ 2941369 h 2941369"/>
                  <a:gd name="connsiteX1" fmla="*/ 34628 w 585324"/>
                  <a:gd name="connsiteY1" fmla="*/ 1748326 h 2941369"/>
                  <a:gd name="connsiteX2" fmla="*/ 455482 w 585324"/>
                  <a:gd name="connsiteY2" fmla="*/ 965524 h 2941369"/>
                  <a:gd name="connsiteX3" fmla="*/ 548000 w 585324"/>
                  <a:gd name="connsiteY3" fmla="*/ 0 h 2941369"/>
                  <a:gd name="connsiteX4" fmla="*/ 554618 w 585324"/>
                  <a:gd name="connsiteY4" fmla="*/ 1003292 h 2941369"/>
                  <a:gd name="connsiteX5" fmla="*/ 207500 w 585324"/>
                  <a:gd name="connsiteY5" fmla="*/ 1789270 h 2941369"/>
                  <a:gd name="connsiteX6" fmla="*/ 156719 w 585324"/>
                  <a:gd name="connsiteY6" fmla="*/ 2941369 h 2941369"/>
                  <a:gd name="connsiteX7" fmla="*/ 29428 w 585324"/>
                  <a:gd name="connsiteY7" fmla="*/ 2941369 h 2941369"/>
                  <a:gd name="connsiteX0" fmla="*/ 29428 w 560087"/>
                  <a:gd name="connsiteY0" fmla="*/ 2941369 h 2941369"/>
                  <a:gd name="connsiteX1" fmla="*/ 34628 w 560087"/>
                  <a:gd name="connsiteY1" fmla="*/ 1748326 h 2941369"/>
                  <a:gd name="connsiteX2" fmla="*/ 455482 w 560087"/>
                  <a:gd name="connsiteY2" fmla="*/ 965524 h 2941369"/>
                  <a:gd name="connsiteX3" fmla="*/ 548000 w 560087"/>
                  <a:gd name="connsiteY3" fmla="*/ 0 h 2941369"/>
                  <a:gd name="connsiteX4" fmla="*/ 554618 w 560087"/>
                  <a:gd name="connsiteY4" fmla="*/ 1003292 h 2941369"/>
                  <a:gd name="connsiteX5" fmla="*/ 207500 w 560087"/>
                  <a:gd name="connsiteY5" fmla="*/ 1789270 h 2941369"/>
                  <a:gd name="connsiteX6" fmla="*/ 156719 w 560087"/>
                  <a:gd name="connsiteY6" fmla="*/ 2941369 h 2941369"/>
                  <a:gd name="connsiteX7" fmla="*/ 29428 w 560087"/>
                  <a:gd name="connsiteY7" fmla="*/ 2941369 h 2941369"/>
                  <a:gd name="connsiteX0" fmla="*/ 29428 w 560127"/>
                  <a:gd name="connsiteY0" fmla="*/ 2846119 h 2846119"/>
                  <a:gd name="connsiteX1" fmla="*/ 34628 w 560127"/>
                  <a:gd name="connsiteY1" fmla="*/ 1653076 h 2846119"/>
                  <a:gd name="connsiteX2" fmla="*/ 455482 w 560127"/>
                  <a:gd name="connsiteY2" fmla="*/ 870274 h 2846119"/>
                  <a:gd name="connsiteX3" fmla="*/ 551175 w 560127"/>
                  <a:gd name="connsiteY3" fmla="*/ 0 h 2846119"/>
                  <a:gd name="connsiteX4" fmla="*/ 554618 w 560127"/>
                  <a:gd name="connsiteY4" fmla="*/ 908042 h 2846119"/>
                  <a:gd name="connsiteX5" fmla="*/ 207500 w 560127"/>
                  <a:gd name="connsiteY5" fmla="*/ 1694020 h 2846119"/>
                  <a:gd name="connsiteX6" fmla="*/ 156719 w 560127"/>
                  <a:gd name="connsiteY6" fmla="*/ 2846119 h 2846119"/>
                  <a:gd name="connsiteX7" fmla="*/ 29428 w 560127"/>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898"/>
                  <a:gd name="connsiteY0" fmla="*/ 2846119 h 2846119"/>
                  <a:gd name="connsiteX1" fmla="*/ 34628 w 559898"/>
                  <a:gd name="connsiteY1" fmla="*/ 1653076 h 2846119"/>
                  <a:gd name="connsiteX2" fmla="*/ 455482 w 559898"/>
                  <a:gd name="connsiteY2" fmla="*/ 870274 h 2846119"/>
                  <a:gd name="connsiteX3" fmla="*/ 551175 w 559898"/>
                  <a:gd name="connsiteY3" fmla="*/ 0 h 2846119"/>
                  <a:gd name="connsiteX4" fmla="*/ 554618 w 559898"/>
                  <a:gd name="connsiteY4" fmla="*/ 908042 h 2846119"/>
                  <a:gd name="connsiteX5" fmla="*/ 207500 w 559898"/>
                  <a:gd name="connsiteY5" fmla="*/ 1694020 h 2846119"/>
                  <a:gd name="connsiteX6" fmla="*/ 156719 w 559898"/>
                  <a:gd name="connsiteY6" fmla="*/ 2846119 h 2846119"/>
                  <a:gd name="connsiteX7" fmla="*/ 29428 w 559898"/>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207500 w 551175"/>
                  <a:gd name="connsiteY5" fmla="*/ 169402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207500 w 551175"/>
                  <a:gd name="connsiteY5" fmla="*/ 169402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147175 w 551175"/>
                  <a:gd name="connsiteY5" fmla="*/ 166227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03818 w 551175"/>
                  <a:gd name="connsiteY4" fmla="*/ 869942 h 2846119"/>
                  <a:gd name="connsiteX5" fmla="*/ 147175 w 551175"/>
                  <a:gd name="connsiteY5" fmla="*/ 1662270 h 2846119"/>
                  <a:gd name="connsiteX6" fmla="*/ 156719 w 551175"/>
                  <a:gd name="connsiteY6" fmla="*/ 2846119 h 2846119"/>
                  <a:gd name="connsiteX7" fmla="*/ 29428 w 551175"/>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43022 w 537478"/>
                  <a:gd name="connsiteY6" fmla="*/ 2846119 h 2846119"/>
                  <a:gd name="connsiteX7" fmla="*/ 15731 w 537478"/>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43022 w 537478"/>
                  <a:gd name="connsiteY6" fmla="*/ 2846119 h 2846119"/>
                  <a:gd name="connsiteX7" fmla="*/ 15731 w 537478"/>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74772 w 537478"/>
                  <a:gd name="connsiteY6" fmla="*/ 2836594 h 2846119"/>
                  <a:gd name="connsiteX7" fmla="*/ 15731 w 537478"/>
                  <a:gd name="connsiteY7" fmla="*/ 2846119 h 2846119"/>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35346 w 539346"/>
                  <a:gd name="connsiteY5" fmla="*/ 1662270 h 2836594"/>
                  <a:gd name="connsiteX6" fmla="*/ 176640 w 539346"/>
                  <a:gd name="connsiteY6" fmla="*/ 2836594 h 2836594"/>
                  <a:gd name="connsiteX7" fmla="*/ 8074 w 539346"/>
                  <a:gd name="connsiteY7" fmla="*/ 2836594 h 2836594"/>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35346 w 539346"/>
                  <a:gd name="connsiteY5" fmla="*/ 1662270 h 2836594"/>
                  <a:gd name="connsiteX6" fmla="*/ 176640 w 539346"/>
                  <a:gd name="connsiteY6" fmla="*/ 2836594 h 2836594"/>
                  <a:gd name="connsiteX7" fmla="*/ 8074 w 539346"/>
                  <a:gd name="connsiteY7" fmla="*/ 2836594 h 2836594"/>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19471 w 539346"/>
                  <a:gd name="connsiteY5" fmla="*/ 1662270 h 2836594"/>
                  <a:gd name="connsiteX6" fmla="*/ 176640 w 539346"/>
                  <a:gd name="connsiteY6" fmla="*/ 2836594 h 2836594"/>
                  <a:gd name="connsiteX7" fmla="*/ 8074 w 539346"/>
                  <a:gd name="connsiteY7" fmla="*/ 2836594 h 283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2836594">
                    <a:moveTo>
                      <a:pt x="8074" y="2836594"/>
                    </a:moveTo>
                    <a:cubicBezTo>
                      <a:pt x="80749" y="2462607"/>
                      <a:pt x="-49797" y="1980796"/>
                      <a:pt x="22799" y="1653076"/>
                    </a:cubicBezTo>
                    <a:cubicBezTo>
                      <a:pt x="95395" y="1325356"/>
                      <a:pt x="357562" y="1145787"/>
                      <a:pt x="443653" y="870274"/>
                    </a:cubicBezTo>
                    <a:cubicBezTo>
                      <a:pt x="529744" y="594761"/>
                      <a:pt x="160526" y="343042"/>
                      <a:pt x="539346" y="0"/>
                    </a:cubicBezTo>
                    <a:cubicBezTo>
                      <a:pt x="206966" y="349108"/>
                      <a:pt x="548739" y="571730"/>
                      <a:pt x="491989" y="869942"/>
                    </a:cubicBezTo>
                    <a:cubicBezTo>
                      <a:pt x="435239" y="1168154"/>
                      <a:pt x="154472" y="1329227"/>
                      <a:pt x="119471" y="1662270"/>
                    </a:cubicBezTo>
                    <a:cubicBezTo>
                      <a:pt x="52720" y="2106438"/>
                      <a:pt x="244419" y="2473128"/>
                      <a:pt x="176640" y="2836594"/>
                    </a:cubicBezTo>
                    <a:lnTo>
                      <a:pt x="8074" y="2836594"/>
                    </a:lnTo>
                    <a:close/>
                  </a:path>
                </a:pathLst>
              </a:custGeom>
              <a:grpFill/>
              <a:ln w="12700" cap="rnd">
                <a:solidFill>
                  <a:srgbClr val="003854"/>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34" name="Rounded Rectangle 19">
                <a:extLst>
                  <a:ext uri="{FF2B5EF4-FFF2-40B4-BE49-F238E27FC236}">
                    <a16:creationId xmlns:a16="http://schemas.microsoft.com/office/drawing/2014/main" id="{1B5AA94F-2361-44A6-B29C-46E041CBD81C}"/>
                  </a:ext>
                </a:extLst>
              </p:cNvPr>
              <p:cNvSpPr/>
              <p:nvPr/>
            </p:nvSpPr>
            <p:spPr>
              <a:xfrm>
                <a:off x="5625094" y="1285923"/>
                <a:ext cx="292607" cy="768780"/>
              </a:xfrm>
              <a:custGeom>
                <a:avLst/>
                <a:gdLst>
                  <a:gd name="connsiteX0" fmla="*/ 0 w 391488"/>
                  <a:gd name="connsiteY0" fmla="*/ 65249 h 857774"/>
                  <a:gd name="connsiteX1" fmla="*/ 65249 w 391488"/>
                  <a:gd name="connsiteY1" fmla="*/ 0 h 857774"/>
                  <a:gd name="connsiteX2" fmla="*/ 326239 w 391488"/>
                  <a:gd name="connsiteY2" fmla="*/ 0 h 857774"/>
                  <a:gd name="connsiteX3" fmla="*/ 391488 w 391488"/>
                  <a:gd name="connsiteY3" fmla="*/ 65249 h 857774"/>
                  <a:gd name="connsiteX4" fmla="*/ 391488 w 391488"/>
                  <a:gd name="connsiteY4" fmla="*/ 792525 h 857774"/>
                  <a:gd name="connsiteX5" fmla="*/ 326239 w 391488"/>
                  <a:gd name="connsiteY5" fmla="*/ 857774 h 857774"/>
                  <a:gd name="connsiteX6" fmla="*/ 65249 w 391488"/>
                  <a:gd name="connsiteY6" fmla="*/ 857774 h 857774"/>
                  <a:gd name="connsiteX7" fmla="*/ 0 w 391488"/>
                  <a:gd name="connsiteY7" fmla="*/ 792525 h 857774"/>
                  <a:gd name="connsiteX8" fmla="*/ 0 w 391488"/>
                  <a:gd name="connsiteY8" fmla="*/ 65249 h 857774"/>
                  <a:gd name="connsiteX0" fmla="*/ 0 w 391488"/>
                  <a:gd name="connsiteY0" fmla="*/ 65249 h 866240"/>
                  <a:gd name="connsiteX1" fmla="*/ 65249 w 391488"/>
                  <a:gd name="connsiteY1" fmla="*/ 0 h 866240"/>
                  <a:gd name="connsiteX2" fmla="*/ 326239 w 391488"/>
                  <a:gd name="connsiteY2" fmla="*/ 0 h 866240"/>
                  <a:gd name="connsiteX3" fmla="*/ 391488 w 391488"/>
                  <a:gd name="connsiteY3" fmla="*/ 65249 h 866240"/>
                  <a:gd name="connsiteX4" fmla="*/ 391488 w 391488"/>
                  <a:gd name="connsiteY4" fmla="*/ 792525 h 866240"/>
                  <a:gd name="connsiteX5" fmla="*/ 326239 w 391488"/>
                  <a:gd name="connsiteY5" fmla="*/ 857774 h 866240"/>
                  <a:gd name="connsiteX6" fmla="*/ 65249 w 391488"/>
                  <a:gd name="connsiteY6" fmla="*/ 857774 h 866240"/>
                  <a:gd name="connsiteX7" fmla="*/ 0 w 391488"/>
                  <a:gd name="connsiteY7" fmla="*/ 792525 h 866240"/>
                  <a:gd name="connsiteX8" fmla="*/ 0 w 391488"/>
                  <a:gd name="connsiteY8" fmla="*/ 65249 h 866240"/>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3747"/>
                  <a:gd name="connsiteX1" fmla="*/ 65249 w 391488"/>
                  <a:gd name="connsiteY1" fmla="*/ 0 h 873747"/>
                  <a:gd name="connsiteX2" fmla="*/ 326239 w 391488"/>
                  <a:gd name="connsiteY2" fmla="*/ 0 h 873747"/>
                  <a:gd name="connsiteX3" fmla="*/ 391488 w 391488"/>
                  <a:gd name="connsiteY3" fmla="*/ 65249 h 873747"/>
                  <a:gd name="connsiteX4" fmla="*/ 391488 w 391488"/>
                  <a:gd name="connsiteY4" fmla="*/ 792525 h 873747"/>
                  <a:gd name="connsiteX5" fmla="*/ 329414 w 391488"/>
                  <a:gd name="connsiteY5" fmla="*/ 860949 h 873747"/>
                  <a:gd name="connsiteX6" fmla="*/ 65249 w 391488"/>
                  <a:gd name="connsiteY6" fmla="*/ 857774 h 873747"/>
                  <a:gd name="connsiteX7" fmla="*/ 0 w 391488"/>
                  <a:gd name="connsiteY7" fmla="*/ 792525 h 873747"/>
                  <a:gd name="connsiteX8" fmla="*/ 0 w 391488"/>
                  <a:gd name="connsiteY8" fmla="*/ 65249 h 873747"/>
                  <a:gd name="connsiteX0" fmla="*/ 0 w 391488"/>
                  <a:gd name="connsiteY0" fmla="*/ 65249 h 875236"/>
                  <a:gd name="connsiteX1" fmla="*/ 65249 w 391488"/>
                  <a:gd name="connsiteY1" fmla="*/ 0 h 875236"/>
                  <a:gd name="connsiteX2" fmla="*/ 326239 w 391488"/>
                  <a:gd name="connsiteY2" fmla="*/ 0 h 875236"/>
                  <a:gd name="connsiteX3" fmla="*/ 391488 w 391488"/>
                  <a:gd name="connsiteY3" fmla="*/ 65249 h 875236"/>
                  <a:gd name="connsiteX4" fmla="*/ 391488 w 391488"/>
                  <a:gd name="connsiteY4" fmla="*/ 792525 h 875236"/>
                  <a:gd name="connsiteX5" fmla="*/ 329414 w 391488"/>
                  <a:gd name="connsiteY5" fmla="*/ 860949 h 875236"/>
                  <a:gd name="connsiteX6" fmla="*/ 71599 w 391488"/>
                  <a:gd name="connsiteY6" fmla="*/ 860949 h 875236"/>
                  <a:gd name="connsiteX7" fmla="*/ 0 w 391488"/>
                  <a:gd name="connsiteY7" fmla="*/ 792525 h 875236"/>
                  <a:gd name="connsiteX8" fmla="*/ 0 w 391488"/>
                  <a:gd name="connsiteY8" fmla="*/ 65249 h 87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88" h="875236">
                    <a:moveTo>
                      <a:pt x="0" y="65249"/>
                    </a:moveTo>
                    <a:cubicBezTo>
                      <a:pt x="0" y="29213"/>
                      <a:pt x="29213" y="0"/>
                      <a:pt x="65249" y="0"/>
                    </a:cubicBezTo>
                    <a:lnTo>
                      <a:pt x="326239" y="0"/>
                    </a:lnTo>
                    <a:cubicBezTo>
                      <a:pt x="362275" y="0"/>
                      <a:pt x="391488" y="29213"/>
                      <a:pt x="391488" y="65249"/>
                    </a:cubicBezTo>
                    <a:lnTo>
                      <a:pt x="391488" y="792525"/>
                    </a:lnTo>
                    <a:cubicBezTo>
                      <a:pt x="391488" y="828561"/>
                      <a:pt x="365450" y="845074"/>
                      <a:pt x="329414" y="860949"/>
                    </a:cubicBezTo>
                    <a:cubicBezTo>
                      <a:pt x="280517" y="879999"/>
                      <a:pt x="130021" y="879999"/>
                      <a:pt x="71599" y="860949"/>
                    </a:cubicBezTo>
                    <a:cubicBezTo>
                      <a:pt x="29213" y="848249"/>
                      <a:pt x="0" y="828561"/>
                      <a:pt x="0" y="792525"/>
                    </a:cubicBezTo>
                    <a:lnTo>
                      <a:pt x="0" y="65249"/>
                    </a:lnTo>
                    <a:close/>
                  </a:path>
                </a:pathLst>
              </a:custGeom>
              <a:grp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35" name="Oval 9">
                <a:extLst>
                  <a:ext uri="{FF2B5EF4-FFF2-40B4-BE49-F238E27FC236}">
                    <a16:creationId xmlns:a16="http://schemas.microsoft.com/office/drawing/2014/main" id="{D1533331-B3FD-43EF-99D8-CCCCE787611A}"/>
                  </a:ext>
                </a:extLst>
              </p:cNvPr>
              <p:cNvSpPr/>
              <p:nvPr/>
            </p:nvSpPr>
            <p:spPr>
              <a:xfrm>
                <a:off x="5494868" y="511569"/>
                <a:ext cx="553056" cy="896910"/>
              </a:xfrm>
              <a:custGeom>
                <a:avLst/>
                <a:gdLst>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5 w 1447805"/>
                  <a:gd name="connsiteY0" fmla="*/ 1221049 h 1944949"/>
                  <a:gd name="connsiteX1" fmla="*/ 715027 w 1447805"/>
                  <a:gd name="connsiteY1" fmla="*/ 0 h 1944949"/>
                  <a:gd name="connsiteX2" fmla="*/ 1447805 w 1447805"/>
                  <a:gd name="connsiteY2" fmla="*/ 1221049 h 1944949"/>
                  <a:gd name="connsiteX3" fmla="*/ 723905 w 1447805"/>
                  <a:gd name="connsiteY3" fmla="*/ 1944949 h 1944949"/>
                  <a:gd name="connsiteX4" fmla="*/ 5 w 1447805"/>
                  <a:gd name="connsiteY4" fmla="*/ 1221049 h 1944949"/>
                  <a:gd name="connsiteX0" fmla="*/ 1 w 1447801"/>
                  <a:gd name="connsiteY0" fmla="*/ 2478482 h 3202382"/>
                  <a:gd name="connsiteX1" fmla="*/ 724167 w 1447801"/>
                  <a:gd name="connsiteY1" fmla="*/ 0 h 3202382"/>
                  <a:gd name="connsiteX2" fmla="*/ 1447801 w 1447801"/>
                  <a:gd name="connsiteY2" fmla="*/ 2478482 h 3202382"/>
                  <a:gd name="connsiteX3" fmla="*/ 723901 w 1447801"/>
                  <a:gd name="connsiteY3" fmla="*/ 3202382 h 3202382"/>
                  <a:gd name="connsiteX4" fmla="*/ 1 w 1447801"/>
                  <a:gd name="connsiteY4" fmla="*/ 2478482 h 3202382"/>
                  <a:gd name="connsiteX0" fmla="*/ 1 w 1447984"/>
                  <a:gd name="connsiteY0" fmla="*/ 2478482 h 3202382"/>
                  <a:gd name="connsiteX1" fmla="*/ 724167 w 1447984"/>
                  <a:gd name="connsiteY1" fmla="*/ 0 h 3202382"/>
                  <a:gd name="connsiteX2" fmla="*/ 1447801 w 1447984"/>
                  <a:gd name="connsiteY2" fmla="*/ 2478482 h 3202382"/>
                  <a:gd name="connsiteX3" fmla="*/ 723901 w 1447984"/>
                  <a:gd name="connsiteY3" fmla="*/ 3202382 h 3202382"/>
                  <a:gd name="connsiteX4" fmla="*/ 1 w 1447984"/>
                  <a:gd name="connsiteY4" fmla="*/ 2478482 h 3202382"/>
                  <a:gd name="connsiteX0" fmla="*/ 1 w 1447926"/>
                  <a:gd name="connsiteY0" fmla="*/ 2478505 h 3202639"/>
                  <a:gd name="connsiteX1" fmla="*/ 724167 w 1447926"/>
                  <a:gd name="connsiteY1" fmla="*/ 23 h 3202639"/>
                  <a:gd name="connsiteX2" fmla="*/ 1447801 w 1447926"/>
                  <a:gd name="connsiteY2" fmla="*/ 2430143 h 3202639"/>
                  <a:gd name="connsiteX3" fmla="*/ 723901 w 1447926"/>
                  <a:gd name="connsiteY3" fmla="*/ 3202405 h 3202639"/>
                  <a:gd name="connsiteX4" fmla="*/ 1 w 1447926"/>
                  <a:gd name="connsiteY4" fmla="*/ 2478505 h 3202639"/>
                  <a:gd name="connsiteX0" fmla="*/ 1 w 1447926"/>
                  <a:gd name="connsiteY0" fmla="*/ 2478507 h 3202643"/>
                  <a:gd name="connsiteX1" fmla="*/ 724167 w 1447926"/>
                  <a:gd name="connsiteY1" fmla="*/ 25 h 3202643"/>
                  <a:gd name="connsiteX2" fmla="*/ 1447801 w 1447926"/>
                  <a:gd name="connsiteY2" fmla="*/ 2430145 h 3202643"/>
                  <a:gd name="connsiteX3" fmla="*/ 723901 w 1447926"/>
                  <a:gd name="connsiteY3" fmla="*/ 3202407 h 3202643"/>
                  <a:gd name="connsiteX4" fmla="*/ 1 w 1447926"/>
                  <a:gd name="connsiteY4" fmla="*/ 2478507 h 3202643"/>
                  <a:gd name="connsiteX0" fmla="*/ 1 w 1447926"/>
                  <a:gd name="connsiteY0" fmla="*/ 2478703 h 3202837"/>
                  <a:gd name="connsiteX1" fmla="*/ 724167 w 1447926"/>
                  <a:gd name="connsiteY1" fmla="*/ 221 h 3202837"/>
                  <a:gd name="connsiteX2" fmla="*/ 1447801 w 1447926"/>
                  <a:gd name="connsiteY2" fmla="*/ 2430341 h 3202837"/>
                  <a:gd name="connsiteX3" fmla="*/ 723901 w 1447926"/>
                  <a:gd name="connsiteY3" fmla="*/ 3202603 h 3202837"/>
                  <a:gd name="connsiteX4" fmla="*/ 1 w 1447926"/>
                  <a:gd name="connsiteY4" fmla="*/ 2478703 h 3202837"/>
                  <a:gd name="connsiteX0" fmla="*/ 4 w 1447932"/>
                  <a:gd name="connsiteY0" fmla="*/ 2478699 h 2962629"/>
                  <a:gd name="connsiteX1" fmla="*/ 724170 w 1447932"/>
                  <a:gd name="connsiteY1" fmla="*/ 217 h 2962629"/>
                  <a:gd name="connsiteX2" fmla="*/ 1447804 w 1447932"/>
                  <a:gd name="connsiteY2" fmla="*/ 2430337 h 2962629"/>
                  <a:gd name="connsiteX3" fmla="*/ 733048 w 1447932"/>
                  <a:gd name="connsiteY3" fmla="*/ 2960784 h 2962629"/>
                  <a:gd name="connsiteX4" fmla="*/ 4 w 1447932"/>
                  <a:gd name="connsiteY4" fmla="*/ 2478699 h 2962629"/>
                  <a:gd name="connsiteX0" fmla="*/ 4 w 1447932"/>
                  <a:gd name="connsiteY0" fmla="*/ 2478701 h 3074106"/>
                  <a:gd name="connsiteX1" fmla="*/ 724170 w 1447932"/>
                  <a:gd name="connsiteY1" fmla="*/ 219 h 3074106"/>
                  <a:gd name="connsiteX2" fmla="*/ 1447804 w 1447932"/>
                  <a:gd name="connsiteY2" fmla="*/ 2430339 h 3074106"/>
                  <a:gd name="connsiteX3" fmla="*/ 733048 w 1447932"/>
                  <a:gd name="connsiteY3" fmla="*/ 3073633 h 3074106"/>
                  <a:gd name="connsiteX4" fmla="*/ 4 w 1447932"/>
                  <a:gd name="connsiteY4" fmla="*/ 2478701 h 3074106"/>
                  <a:gd name="connsiteX0" fmla="*/ 4 w 1447932"/>
                  <a:gd name="connsiteY0" fmla="*/ 2478701 h 3074106"/>
                  <a:gd name="connsiteX1" fmla="*/ 724170 w 1447932"/>
                  <a:gd name="connsiteY1" fmla="*/ 219 h 3074106"/>
                  <a:gd name="connsiteX2" fmla="*/ 1447804 w 1447932"/>
                  <a:gd name="connsiteY2" fmla="*/ 2430339 h 3074106"/>
                  <a:gd name="connsiteX3" fmla="*/ 733048 w 1447932"/>
                  <a:gd name="connsiteY3" fmla="*/ 3073633 h 3074106"/>
                  <a:gd name="connsiteX4" fmla="*/ 4 w 1447932"/>
                  <a:gd name="connsiteY4" fmla="*/ 2478701 h 3074106"/>
                  <a:gd name="connsiteX0" fmla="*/ 243 w 1448171"/>
                  <a:gd name="connsiteY0" fmla="*/ 2478701 h 3074106"/>
                  <a:gd name="connsiteX1" fmla="*/ 724409 w 1448171"/>
                  <a:gd name="connsiteY1" fmla="*/ 219 h 3074106"/>
                  <a:gd name="connsiteX2" fmla="*/ 1448043 w 1448171"/>
                  <a:gd name="connsiteY2" fmla="*/ 2430339 h 3074106"/>
                  <a:gd name="connsiteX3" fmla="*/ 733287 w 1448171"/>
                  <a:gd name="connsiteY3" fmla="*/ 3073633 h 3074106"/>
                  <a:gd name="connsiteX4" fmla="*/ 243 w 1448171"/>
                  <a:gd name="connsiteY4" fmla="*/ 2478701 h 3074106"/>
                  <a:gd name="connsiteX0" fmla="*/ 243 w 1448171"/>
                  <a:gd name="connsiteY0" fmla="*/ 2478701 h 3074106"/>
                  <a:gd name="connsiteX1" fmla="*/ 724409 w 1448171"/>
                  <a:gd name="connsiteY1" fmla="*/ 219 h 3074106"/>
                  <a:gd name="connsiteX2" fmla="*/ 1448043 w 1448171"/>
                  <a:gd name="connsiteY2" fmla="*/ 2430339 h 3074106"/>
                  <a:gd name="connsiteX3" fmla="*/ 733287 w 1448171"/>
                  <a:gd name="connsiteY3" fmla="*/ 3073633 h 3074106"/>
                  <a:gd name="connsiteX4" fmla="*/ 243 w 1448171"/>
                  <a:gd name="connsiteY4" fmla="*/ 2478701 h 3074106"/>
                  <a:gd name="connsiteX0" fmla="*/ 243 w 1448043"/>
                  <a:gd name="connsiteY0" fmla="*/ 2478701 h 3074106"/>
                  <a:gd name="connsiteX1" fmla="*/ 724409 w 1448043"/>
                  <a:gd name="connsiteY1" fmla="*/ 219 h 3074106"/>
                  <a:gd name="connsiteX2" fmla="*/ 1448043 w 1448043"/>
                  <a:gd name="connsiteY2" fmla="*/ 2430339 h 3074106"/>
                  <a:gd name="connsiteX3" fmla="*/ 733287 w 1448043"/>
                  <a:gd name="connsiteY3" fmla="*/ 3073633 h 3074106"/>
                  <a:gd name="connsiteX4" fmla="*/ 243 w 1448043"/>
                  <a:gd name="connsiteY4" fmla="*/ 2478701 h 3074106"/>
                  <a:gd name="connsiteX0" fmla="*/ 243 w 1448043"/>
                  <a:gd name="connsiteY0" fmla="*/ 2478701 h 3074106"/>
                  <a:gd name="connsiteX1" fmla="*/ 724409 w 1448043"/>
                  <a:gd name="connsiteY1" fmla="*/ 219 h 3074106"/>
                  <a:gd name="connsiteX2" fmla="*/ 1448043 w 1448043"/>
                  <a:gd name="connsiteY2" fmla="*/ 2430339 h 3074106"/>
                  <a:gd name="connsiteX3" fmla="*/ 733287 w 1448043"/>
                  <a:gd name="connsiteY3" fmla="*/ 3073633 h 3074106"/>
                  <a:gd name="connsiteX4" fmla="*/ 243 w 1448043"/>
                  <a:gd name="connsiteY4" fmla="*/ 2478701 h 307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043" h="3074106">
                    <a:moveTo>
                      <a:pt x="243" y="2478701"/>
                    </a:moveTo>
                    <a:cubicBezTo>
                      <a:pt x="-10381" y="1966465"/>
                      <a:pt x="327661" y="-23962"/>
                      <a:pt x="724409" y="219"/>
                    </a:cubicBezTo>
                    <a:cubicBezTo>
                      <a:pt x="1121157" y="24400"/>
                      <a:pt x="1438899" y="1756484"/>
                      <a:pt x="1448043" y="2430339"/>
                    </a:cubicBezTo>
                    <a:cubicBezTo>
                      <a:pt x="1448043" y="2975228"/>
                      <a:pt x="974587" y="3065573"/>
                      <a:pt x="733287" y="3073633"/>
                    </a:cubicBezTo>
                    <a:cubicBezTo>
                      <a:pt x="491987" y="3081693"/>
                      <a:pt x="10867" y="2990937"/>
                      <a:pt x="243" y="2478701"/>
                    </a:cubicBezTo>
                    <a:close/>
                  </a:path>
                </a:pathLst>
              </a:custGeom>
              <a:grp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113" name="Rectangle 112">
              <a:extLst>
                <a:ext uri="{FF2B5EF4-FFF2-40B4-BE49-F238E27FC236}">
                  <a16:creationId xmlns:a16="http://schemas.microsoft.com/office/drawing/2014/main" id="{89FCDD4D-22AE-49F7-B868-FA7BFA6E5AEA}"/>
                </a:ext>
              </a:extLst>
            </p:cNvPr>
            <p:cNvSpPr/>
            <p:nvPr/>
          </p:nvSpPr>
          <p:spPr>
            <a:xfrm>
              <a:off x="7968871" y="2618186"/>
              <a:ext cx="677430" cy="276999"/>
            </a:xfrm>
            <a:prstGeom prst="rect">
              <a:avLst/>
            </a:prstGeom>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Embryo</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114" name="Rectangle 113">
              <a:extLst>
                <a:ext uri="{FF2B5EF4-FFF2-40B4-BE49-F238E27FC236}">
                  <a16:creationId xmlns:a16="http://schemas.microsoft.com/office/drawing/2014/main" id="{4225BF69-5C0A-40E3-9BD7-C3370CA67781}"/>
                </a:ext>
              </a:extLst>
            </p:cNvPr>
            <p:cNvSpPr/>
            <p:nvPr/>
          </p:nvSpPr>
          <p:spPr>
            <a:xfrm>
              <a:off x="6512646" y="2446736"/>
              <a:ext cx="1287212" cy="276999"/>
            </a:xfrm>
            <a:prstGeom prst="rect">
              <a:avLst/>
            </a:prstGeom>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Parental gametes</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123" name="Rectangle 122">
              <a:extLst>
                <a:ext uri="{FF2B5EF4-FFF2-40B4-BE49-F238E27FC236}">
                  <a16:creationId xmlns:a16="http://schemas.microsoft.com/office/drawing/2014/main" id="{67FF6123-D406-48B5-8890-86AA32CB89E9}"/>
                </a:ext>
              </a:extLst>
            </p:cNvPr>
            <p:cNvSpPr/>
            <p:nvPr/>
          </p:nvSpPr>
          <p:spPr>
            <a:xfrm>
              <a:off x="8535364" y="4979195"/>
              <a:ext cx="795795" cy="276999"/>
            </a:xfrm>
            <a:prstGeom prst="rect">
              <a:avLst/>
            </a:prstGeom>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Organism</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124" name="Rectangle 123">
              <a:extLst>
                <a:ext uri="{FF2B5EF4-FFF2-40B4-BE49-F238E27FC236}">
                  <a16:creationId xmlns:a16="http://schemas.microsoft.com/office/drawing/2014/main" id="{10E6E769-F1AD-4A3E-9F76-463256FAA475}"/>
                </a:ext>
              </a:extLst>
            </p:cNvPr>
            <p:cNvSpPr/>
            <p:nvPr/>
          </p:nvSpPr>
          <p:spPr>
            <a:xfrm>
              <a:off x="7160768" y="5069683"/>
              <a:ext cx="1349472" cy="276999"/>
            </a:xfrm>
            <a:prstGeom prst="rect">
              <a:avLst/>
            </a:prstGeom>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Offspring gametes</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138" name="Rectangle 137">
              <a:extLst>
                <a:ext uri="{FF2B5EF4-FFF2-40B4-BE49-F238E27FC236}">
                  <a16:creationId xmlns:a16="http://schemas.microsoft.com/office/drawing/2014/main" id="{733FA36C-9BE7-4930-864D-BAACB438ED35}"/>
                </a:ext>
              </a:extLst>
            </p:cNvPr>
            <p:cNvSpPr/>
            <p:nvPr/>
          </p:nvSpPr>
          <p:spPr>
            <a:xfrm>
              <a:off x="6031707" y="4558904"/>
              <a:ext cx="1435894" cy="428900"/>
            </a:xfrm>
            <a:prstGeom prst="rect">
              <a:avLst/>
            </a:prstGeom>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8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4472C4"/>
                  </a:solidFill>
                  <a:effectLst/>
                  <a:uLnTx/>
                  <a:uFillTx/>
                  <a:latin typeface="Calibri" panose="020F0502020204030204" pitchFamily="34" charset="0"/>
                  <a:ea typeface="MS PGothic" panose="020B0600070205080204" pitchFamily="34" charset="-128"/>
                  <a:cs typeface="Calibri" panose="020F0502020204030204" pitchFamily="34" charset="0"/>
                </a:rPr>
                <a:t>No gametes carry mutation</a:t>
              </a:r>
              <a:endParaRPr kumimoji="0" lang="en-US" sz="1350" b="1" i="0" u="none" strike="noStrike" kern="1200" cap="none" spc="0" normalizeH="0" baseline="0" noProof="0" dirty="0">
                <a:ln>
                  <a:noFill/>
                </a:ln>
                <a:solidFill>
                  <a:srgbClr val="4472C4"/>
                </a:solidFill>
                <a:effectLst/>
                <a:uLnTx/>
                <a:uFillTx/>
                <a:latin typeface="Calibri" panose="020F0502020204030204" pitchFamily="34" charset="0"/>
                <a:ea typeface="MS PGothic" panose="020B0600070205080204" pitchFamily="34" charset="-128"/>
                <a:cs typeface="Arial" charset="0"/>
              </a:endParaRPr>
            </a:p>
          </p:txBody>
        </p:sp>
        <p:grpSp>
          <p:nvGrpSpPr>
            <p:cNvPr id="139" name="U-Turn Arrow 138">
              <a:extLst>
                <a:ext uri="{FF2B5EF4-FFF2-40B4-BE49-F238E27FC236}">
                  <a16:creationId xmlns:a16="http://schemas.microsoft.com/office/drawing/2014/main" id="{A6B2425E-91F6-43C8-A3F3-53EC17A362D9}"/>
                </a:ext>
              </a:extLst>
            </p:cNvPr>
            <p:cNvGrpSpPr>
              <a:grpSpLocks/>
            </p:cNvGrpSpPr>
            <p:nvPr/>
          </p:nvGrpSpPr>
          <p:grpSpPr bwMode="auto">
            <a:xfrm>
              <a:off x="2581276" y="2066926"/>
              <a:ext cx="2562225" cy="3038475"/>
              <a:chOff x="888" y="1016"/>
              <a:chExt cx="2152" cy="2552"/>
            </a:xfrm>
          </p:grpSpPr>
          <p:pic>
            <p:nvPicPr>
              <p:cNvPr id="195603" name="U-Turn Arrow 138">
                <a:extLst>
                  <a:ext uri="{FF2B5EF4-FFF2-40B4-BE49-F238E27FC236}">
                    <a16:creationId xmlns:a16="http://schemas.microsoft.com/office/drawing/2014/main" id="{7EC5C2E2-39B5-4FA2-9569-90A4BB3B2E9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 y="1016"/>
                <a:ext cx="2152" cy="2552"/>
              </a:xfrm>
              <a:prstGeom prst="rect">
                <a:avLst/>
              </a:prstGeom>
              <a:noFill/>
              <a:extLst>
                <a:ext uri="{909E8E84-426E-40DD-AFC4-6F175D3DCCD1}">
                  <a14:hiddenFill xmlns:a14="http://schemas.microsoft.com/office/drawing/2010/main">
                    <a:solidFill>
                      <a:srgbClr val="FFFFFF"/>
                    </a:solidFill>
                  </a14:hiddenFill>
                </a:ext>
              </a:extLst>
            </p:spPr>
          </p:pic>
          <p:sp>
            <p:nvSpPr>
              <p:cNvPr id="195604" name="Text Box 20">
                <a:extLst>
                  <a:ext uri="{FF2B5EF4-FFF2-40B4-BE49-F238E27FC236}">
                    <a16:creationId xmlns:a16="http://schemas.microsoft.com/office/drawing/2014/main" id="{018FA879-BADC-452F-8C96-FEB3AC00D3B0}"/>
                  </a:ext>
                </a:extLst>
              </p:cNvPr>
              <p:cNvSpPr txBox="1">
                <a:spLocks noChangeArrowheads="1"/>
              </p:cNvSpPr>
              <p:nvPr/>
            </p:nvSpPr>
            <p:spPr bwMode="auto">
              <a:xfrm rot="5400000">
                <a:off x="698" y="1225"/>
                <a:ext cx="2538" cy="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grpSp>
        <p:sp>
          <p:nvSpPr>
            <p:cNvPr id="141" name="Rectangle 140">
              <a:extLst>
                <a:ext uri="{FF2B5EF4-FFF2-40B4-BE49-F238E27FC236}">
                  <a16:creationId xmlns:a16="http://schemas.microsoft.com/office/drawing/2014/main" id="{FBE7F982-DC73-4B70-A2BA-CD28829835E6}"/>
                </a:ext>
              </a:extLst>
            </p:cNvPr>
            <p:cNvSpPr/>
            <p:nvPr/>
          </p:nvSpPr>
          <p:spPr>
            <a:xfrm>
              <a:off x="3980278" y="2631283"/>
              <a:ext cx="677430" cy="276999"/>
            </a:xfrm>
            <a:prstGeom prst="rect">
              <a:avLst/>
            </a:prstGeom>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Embryo</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147" name="Rectangle 146">
              <a:extLst>
                <a:ext uri="{FF2B5EF4-FFF2-40B4-BE49-F238E27FC236}">
                  <a16:creationId xmlns:a16="http://schemas.microsoft.com/office/drawing/2014/main" id="{30D24259-8A18-42D2-BBF9-E6716BAE6995}"/>
                </a:ext>
              </a:extLst>
            </p:cNvPr>
            <p:cNvSpPr/>
            <p:nvPr/>
          </p:nvSpPr>
          <p:spPr>
            <a:xfrm>
              <a:off x="2524053" y="2461024"/>
              <a:ext cx="1287212" cy="276999"/>
            </a:xfrm>
            <a:prstGeom prst="rect">
              <a:avLst/>
            </a:prstGeom>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Parental gametes</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pic>
          <p:nvPicPr>
            <p:cNvPr id="148" name="Picture 147">
              <a:extLst>
                <a:ext uri="{FF2B5EF4-FFF2-40B4-BE49-F238E27FC236}">
                  <a16:creationId xmlns:a16="http://schemas.microsoft.com/office/drawing/2014/main" id="{1D2A17C5-B0DD-45C0-80D1-62143772A3D1}"/>
                </a:ext>
              </a:extLst>
            </p:cNvPr>
            <p:cNvPicPr>
              <a:picLocks noChangeAspect="1"/>
            </p:cNvPicPr>
            <p:nvPr/>
          </p:nvPicPr>
          <p:blipFill>
            <a:blip r:embed="rId5">
              <a:duotone>
                <a:schemeClr val="accent3">
                  <a:shade val="45000"/>
                  <a:satMod val="135000"/>
                </a:schemeClr>
                <a:prstClr val="white"/>
              </a:duotone>
            </a:blip>
            <a:stretch>
              <a:fillRect/>
            </a:stretch>
          </p:blipFill>
          <p:spPr>
            <a:xfrm>
              <a:off x="3793948" y="1936016"/>
              <a:ext cx="869186" cy="692658"/>
            </a:xfrm>
            <a:prstGeom prst="rect">
              <a:avLst/>
            </a:prstGeom>
          </p:spPr>
        </p:pic>
        <p:sp>
          <p:nvSpPr>
            <p:cNvPr id="149" name="Rounded Rectangle 148">
              <a:extLst>
                <a:ext uri="{FF2B5EF4-FFF2-40B4-BE49-F238E27FC236}">
                  <a16:creationId xmlns:a16="http://schemas.microsoft.com/office/drawing/2014/main" id="{4ED5F5A9-4522-467A-901A-E2D2CC1A15F3}"/>
                </a:ext>
              </a:extLst>
            </p:cNvPr>
            <p:cNvSpPr/>
            <p:nvPr/>
          </p:nvSpPr>
          <p:spPr>
            <a:xfrm>
              <a:off x="5208986" y="3255169"/>
              <a:ext cx="1197769" cy="820200"/>
            </a:xfrm>
            <a:prstGeom prst="roundRect">
              <a:avLst>
                <a:gd name="adj" fmla="val 13614"/>
              </a:avLst>
            </a:prstGeom>
            <a:solidFill>
              <a:srgbClr val="D7DCDF"/>
            </a:solidFill>
            <a:ln>
              <a:noFill/>
            </a:ln>
          </p:spPr>
          <p:txBody>
            <a:bodyPr lIns="34290" rIns="3429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8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8E1400"/>
                  </a:solidFill>
                  <a:effectLst/>
                  <a:uLnTx/>
                  <a:uFillTx/>
                  <a:latin typeface="Calibri" panose="020F0502020204030204" pitchFamily="34" charset="0"/>
                  <a:ea typeface="MS PGothic" panose="020B0600070205080204" pitchFamily="34" charset="-128"/>
                  <a:cs typeface="Calibri" panose="020F0502020204030204" pitchFamily="34" charset="0"/>
                </a:rPr>
                <a:t>Entire organism carries mutation</a:t>
              </a:r>
              <a:endParaRPr kumimoji="0" lang="en-US" sz="1350" b="1" i="0" u="none" strike="noStrike" kern="1200" cap="none" spc="0" normalizeH="0" baseline="0" noProof="0" dirty="0">
                <a:ln>
                  <a:noFill/>
                </a:ln>
                <a:solidFill>
                  <a:srgbClr val="8E1400"/>
                </a:solidFill>
                <a:effectLst/>
                <a:uLnTx/>
                <a:uFillTx/>
                <a:latin typeface="Calibri" panose="020F0502020204030204" pitchFamily="34" charset="0"/>
                <a:ea typeface="MS PGothic" panose="020B0600070205080204" pitchFamily="34" charset="-128"/>
                <a:cs typeface="Arial" charset="0"/>
              </a:endParaRPr>
            </a:p>
          </p:txBody>
        </p:sp>
        <p:sp>
          <p:nvSpPr>
            <p:cNvPr id="151" name="Rectangle 150">
              <a:extLst>
                <a:ext uri="{FF2B5EF4-FFF2-40B4-BE49-F238E27FC236}">
                  <a16:creationId xmlns:a16="http://schemas.microsoft.com/office/drawing/2014/main" id="{A135AF13-272F-47DB-8D63-7C7CA8BDF029}"/>
                </a:ext>
              </a:extLst>
            </p:cNvPr>
            <p:cNvSpPr/>
            <p:nvPr/>
          </p:nvSpPr>
          <p:spPr>
            <a:xfrm>
              <a:off x="4546770" y="4993483"/>
              <a:ext cx="795795" cy="276999"/>
            </a:xfrm>
            <a:prstGeom prst="rect">
              <a:avLst/>
            </a:prstGeom>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Organism</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156" name="Rectangle 155">
              <a:extLst>
                <a:ext uri="{FF2B5EF4-FFF2-40B4-BE49-F238E27FC236}">
                  <a16:creationId xmlns:a16="http://schemas.microsoft.com/office/drawing/2014/main" id="{200B2AE7-232E-4101-BD43-AD4B0DF995CD}"/>
                </a:ext>
              </a:extLst>
            </p:cNvPr>
            <p:cNvSpPr/>
            <p:nvPr/>
          </p:nvSpPr>
          <p:spPr>
            <a:xfrm>
              <a:off x="3172174" y="5083970"/>
              <a:ext cx="1349472" cy="276999"/>
            </a:xfrm>
            <a:prstGeom prst="rect">
              <a:avLst/>
            </a:prstGeom>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Offspring gametes</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162" name="Rectangle 161">
              <a:extLst>
                <a:ext uri="{FF2B5EF4-FFF2-40B4-BE49-F238E27FC236}">
                  <a16:creationId xmlns:a16="http://schemas.microsoft.com/office/drawing/2014/main" id="{CDFCD09D-6CF3-48EF-9AAD-55E67BB5FA39}"/>
                </a:ext>
              </a:extLst>
            </p:cNvPr>
            <p:cNvSpPr/>
            <p:nvPr/>
          </p:nvSpPr>
          <p:spPr>
            <a:xfrm rot="16200000">
              <a:off x="4645819" y="4390936"/>
              <a:ext cx="1070372" cy="168059"/>
            </a:xfrm>
            <a:prstGeom prst="rect">
              <a:avLst/>
            </a:prstGeom>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8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A6A6A6"/>
                  </a:solidFill>
                  <a:effectLst/>
                  <a:uLnTx/>
                  <a:uFillTx/>
                  <a:latin typeface="Calibri" panose="020F0502020204030204" pitchFamily="34" charset="0"/>
                  <a:ea typeface="MS PGothic" panose="020B0600070205080204" pitchFamily="34" charset="-128"/>
                  <a:cs typeface="Calibri" panose="020F0502020204030204" pitchFamily="34" charset="0"/>
                </a:rPr>
                <a:t>©Medscape, LLC</a:t>
              </a:r>
              <a:endParaRPr kumimoji="0" lang="en-US" sz="600" b="0" i="0" u="none" strike="noStrike" kern="1200" cap="none" spc="0" normalizeH="0" baseline="0" noProof="0" dirty="0">
                <a:ln>
                  <a:noFill/>
                </a:ln>
                <a:solidFill>
                  <a:srgbClr val="A6A6A6"/>
                </a:solidFill>
                <a:effectLst/>
                <a:uLnTx/>
                <a:uFillTx/>
                <a:latin typeface="Calibri" panose="020F0502020204030204" pitchFamily="34" charset="0"/>
                <a:ea typeface="MS PGothic" panose="020B0600070205080204" pitchFamily="34" charset="-128"/>
                <a:cs typeface="Arial" charset="0"/>
              </a:endParaRPr>
            </a:p>
          </p:txBody>
        </p:sp>
        <p:sp>
          <p:nvSpPr>
            <p:cNvPr id="163" name="Rectangle 162">
              <a:extLst>
                <a:ext uri="{FF2B5EF4-FFF2-40B4-BE49-F238E27FC236}">
                  <a16:creationId xmlns:a16="http://schemas.microsoft.com/office/drawing/2014/main" id="{79363AD9-9264-49A2-B8F3-4D5B86C678E2}"/>
                </a:ext>
              </a:extLst>
            </p:cNvPr>
            <p:cNvSpPr/>
            <p:nvPr/>
          </p:nvSpPr>
          <p:spPr>
            <a:xfrm rot="16200000">
              <a:off x="8657035" y="4376649"/>
              <a:ext cx="1070372" cy="168059"/>
            </a:xfrm>
            <a:prstGeom prst="rect">
              <a:avLst/>
            </a:prstGeom>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8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A6A6A6"/>
                  </a:solidFill>
                  <a:effectLst/>
                  <a:uLnTx/>
                  <a:uFillTx/>
                  <a:latin typeface="Calibri" panose="020F0502020204030204" pitchFamily="34" charset="0"/>
                  <a:ea typeface="MS PGothic" panose="020B0600070205080204" pitchFamily="34" charset="-128"/>
                  <a:cs typeface="Calibri" panose="020F0502020204030204" pitchFamily="34" charset="0"/>
                </a:rPr>
                <a:t>©Medscape, LLC</a:t>
              </a:r>
              <a:endParaRPr kumimoji="0" lang="en-US" sz="600" b="0" i="0" u="none" strike="noStrike" kern="1200" cap="none" spc="0" normalizeH="0" baseline="0" noProof="0" dirty="0">
                <a:ln>
                  <a:noFill/>
                </a:ln>
                <a:solidFill>
                  <a:srgbClr val="A6A6A6"/>
                </a:solidFill>
                <a:effectLst/>
                <a:uLnTx/>
                <a:uFillTx/>
                <a:latin typeface="Calibri" panose="020F0502020204030204" pitchFamily="34" charset="0"/>
                <a:ea typeface="MS PGothic" panose="020B0600070205080204" pitchFamily="34" charset="-128"/>
                <a:cs typeface="Arial" charset="0"/>
              </a:endParaRPr>
            </a:p>
          </p:txBody>
        </p:sp>
        <p:pic>
          <p:nvPicPr>
            <p:cNvPr id="164" name="Picture 163">
              <a:extLst>
                <a:ext uri="{FF2B5EF4-FFF2-40B4-BE49-F238E27FC236}">
                  <a16:creationId xmlns:a16="http://schemas.microsoft.com/office/drawing/2014/main" id="{FB3D4C6F-E9DB-43FB-B359-EDF944DAC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2600326"/>
              <a:ext cx="68580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74">
              <a:extLst>
                <a:ext uri="{FF2B5EF4-FFF2-40B4-BE49-F238E27FC236}">
                  <a16:creationId xmlns:a16="http://schemas.microsoft.com/office/drawing/2014/main" id="{777D6731-0674-4BC8-A01E-78969AD26E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0" y="2581276"/>
              <a:ext cx="68580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75">
              <a:extLst>
                <a:ext uri="{FF2B5EF4-FFF2-40B4-BE49-F238E27FC236}">
                  <a16:creationId xmlns:a16="http://schemas.microsoft.com/office/drawing/2014/main" id="{1B4072CB-EAD5-441B-BDFB-36D491EB59B4}"/>
                </a:ext>
              </a:extLst>
            </p:cNvPr>
            <p:cNvPicPr>
              <a:picLocks noChangeAspect="1"/>
            </p:cNvPicPr>
            <p:nvPr/>
          </p:nvPicPr>
          <p:blipFill>
            <a:blip r:embed="rId8">
              <a:duotone>
                <a:schemeClr val="accent1">
                  <a:shade val="45000"/>
                  <a:satMod val="135000"/>
                </a:schemeClr>
                <a:prstClr val="white"/>
              </a:duotone>
            </a:blip>
            <a:stretch>
              <a:fillRect/>
            </a:stretch>
          </p:blipFill>
          <p:spPr>
            <a:xfrm>
              <a:off x="7782466" y="1921875"/>
              <a:ext cx="869186" cy="692658"/>
            </a:xfrm>
            <a:prstGeom prst="rect">
              <a:avLst/>
            </a:prstGeom>
          </p:spPr>
        </p:pic>
        <p:grpSp>
          <p:nvGrpSpPr>
            <p:cNvPr id="177" name="Group 176">
              <a:extLst>
                <a:ext uri="{FF2B5EF4-FFF2-40B4-BE49-F238E27FC236}">
                  <a16:creationId xmlns:a16="http://schemas.microsoft.com/office/drawing/2014/main" id="{D7D701FF-A41A-4507-8B6D-96333F710C7B}"/>
                </a:ext>
              </a:extLst>
            </p:cNvPr>
            <p:cNvGrpSpPr/>
            <p:nvPr/>
          </p:nvGrpSpPr>
          <p:grpSpPr>
            <a:xfrm>
              <a:off x="2832985" y="1979440"/>
              <a:ext cx="517710" cy="489464"/>
              <a:chOff x="6595499" y="824302"/>
              <a:chExt cx="1839533" cy="1839533"/>
            </a:xfrm>
            <a:solidFill>
              <a:schemeClr val="accent3"/>
            </a:solidFill>
          </p:grpSpPr>
          <p:grpSp>
            <p:nvGrpSpPr>
              <p:cNvPr id="229" name="Group 228">
                <a:extLst>
                  <a:ext uri="{FF2B5EF4-FFF2-40B4-BE49-F238E27FC236}">
                    <a16:creationId xmlns:a16="http://schemas.microsoft.com/office/drawing/2014/main" id="{C73A2F05-1A60-449F-8DFA-80011F64C548}"/>
                  </a:ext>
                </a:extLst>
              </p:cNvPr>
              <p:cNvGrpSpPr/>
              <p:nvPr/>
            </p:nvGrpSpPr>
            <p:grpSpPr>
              <a:xfrm>
                <a:off x="6595499" y="824302"/>
                <a:ext cx="1839533" cy="1839533"/>
                <a:chOff x="7694142" y="1135483"/>
                <a:chExt cx="1839533" cy="1839533"/>
              </a:xfrm>
              <a:grpFill/>
            </p:grpSpPr>
            <p:sp>
              <p:nvSpPr>
                <p:cNvPr id="231" name="Oval 230">
                  <a:extLst>
                    <a:ext uri="{FF2B5EF4-FFF2-40B4-BE49-F238E27FC236}">
                      <a16:creationId xmlns:a16="http://schemas.microsoft.com/office/drawing/2014/main" id="{FFF71C04-E53F-4E6F-B792-1B3CDA7D0556}"/>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32" name="Oval 231">
                  <a:extLst>
                    <a:ext uri="{FF2B5EF4-FFF2-40B4-BE49-F238E27FC236}">
                      <a16:creationId xmlns:a16="http://schemas.microsoft.com/office/drawing/2014/main" id="{28AB0F78-2A37-4E35-9AFB-C41693D8E487}"/>
                    </a:ext>
                  </a:extLst>
                </p:cNvPr>
                <p:cNvSpPr/>
                <p:nvPr/>
              </p:nvSpPr>
              <p:spPr>
                <a:xfrm>
                  <a:off x="7890014" y="1331351"/>
                  <a:ext cx="1447800" cy="1447799"/>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230" name="Oval 229">
                <a:extLst>
                  <a:ext uri="{FF2B5EF4-FFF2-40B4-BE49-F238E27FC236}">
                    <a16:creationId xmlns:a16="http://schemas.microsoft.com/office/drawing/2014/main" id="{7F5B0232-5E8E-4ADE-9CC4-1196AF6B60F7}"/>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nvGrpSpPr>
            <p:cNvPr id="195618" name="Group 177">
              <a:extLst>
                <a:ext uri="{FF2B5EF4-FFF2-40B4-BE49-F238E27FC236}">
                  <a16:creationId xmlns:a16="http://schemas.microsoft.com/office/drawing/2014/main" id="{10D2B484-3119-439E-BD17-C71B6428C2F2}"/>
                </a:ext>
              </a:extLst>
            </p:cNvPr>
            <p:cNvGrpSpPr>
              <a:grpSpLocks/>
            </p:cNvGrpSpPr>
            <p:nvPr/>
          </p:nvGrpSpPr>
          <p:grpSpPr bwMode="auto">
            <a:xfrm rot="1800000">
              <a:off x="3406378" y="1987155"/>
              <a:ext cx="71438" cy="520303"/>
              <a:chOff x="5494868" y="511569"/>
              <a:chExt cx="564133" cy="4166035"/>
            </a:xfrm>
          </p:grpSpPr>
          <p:sp>
            <p:nvSpPr>
              <p:cNvPr id="226" name="Triangle 14">
                <a:extLst>
                  <a:ext uri="{FF2B5EF4-FFF2-40B4-BE49-F238E27FC236}">
                    <a16:creationId xmlns:a16="http://schemas.microsoft.com/office/drawing/2014/main" id="{6E67B338-1AB1-4FB3-AB7D-717E535FDE1F}"/>
                  </a:ext>
                </a:extLst>
              </p:cNvPr>
              <p:cNvSpPr/>
              <p:nvPr/>
            </p:nvSpPr>
            <p:spPr>
              <a:xfrm flipV="1">
                <a:off x="5708320" y="2007367"/>
                <a:ext cx="347879" cy="2669315"/>
              </a:xfrm>
              <a:custGeom>
                <a:avLst/>
                <a:gdLst>
                  <a:gd name="connsiteX0" fmla="*/ 0 w 127291"/>
                  <a:gd name="connsiteY0" fmla="*/ 3055100 h 3055100"/>
                  <a:gd name="connsiteX1" fmla="*/ 63646 w 127291"/>
                  <a:gd name="connsiteY1" fmla="*/ 0 h 3055100"/>
                  <a:gd name="connsiteX2" fmla="*/ 127291 w 127291"/>
                  <a:gd name="connsiteY2" fmla="*/ 3055100 h 3055100"/>
                  <a:gd name="connsiteX3" fmla="*/ 0 w 127291"/>
                  <a:gd name="connsiteY3" fmla="*/ 3055100 h 3055100"/>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2578 w 521150"/>
                  <a:gd name="connsiteY0" fmla="*/ 2958502 h 2958502"/>
                  <a:gd name="connsiteX1" fmla="*/ 85116 w 521150"/>
                  <a:gd name="connsiteY1" fmla="*/ 1801853 h 2958502"/>
                  <a:gd name="connsiteX2" fmla="*/ 521150 w 521150"/>
                  <a:gd name="connsiteY2" fmla="*/ 17133 h 2958502"/>
                  <a:gd name="connsiteX3" fmla="*/ 129869 w 521150"/>
                  <a:gd name="connsiteY3" fmla="*/ 2958502 h 2958502"/>
                  <a:gd name="connsiteX4" fmla="*/ 2578 w 521150"/>
                  <a:gd name="connsiteY4" fmla="*/ 2958502 h 2958502"/>
                  <a:gd name="connsiteX0" fmla="*/ 2578 w 521778"/>
                  <a:gd name="connsiteY0" fmla="*/ 2941370 h 2941370"/>
                  <a:gd name="connsiteX1" fmla="*/ 85116 w 521778"/>
                  <a:gd name="connsiteY1" fmla="*/ 1784721 h 2941370"/>
                  <a:gd name="connsiteX2" fmla="*/ 521150 w 521778"/>
                  <a:gd name="connsiteY2" fmla="*/ 1 h 2941370"/>
                  <a:gd name="connsiteX3" fmla="*/ 180650 w 521778"/>
                  <a:gd name="connsiteY3" fmla="*/ 1789271 h 2941370"/>
                  <a:gd name="connsiteX4" fmla="*/ 129869 w 521778"/>
                  <a:gd name="connsiteY4" fmla="*/ 2941370 h 2941370"/>
                  <a:gd name="connsiteX5" fmla="*/ 2578 w 521778"/>
                  <a:gd name="connsiteY5" fmla="*/ 2941370 h 2941370"/>
                  <a:gd name="connsiteX0" fmla="*/ 2578 w 521778"/>
                  <a:gd name="connsiteY0" fmla="*/ 2941370 h 2941370"/>
                  <a:gd name="connsiteX1" fmla="*/ 85116 w 521778"/>
                  <a:gd name="connsiteY1" fmla="*/ 1784721 h 2941370"/>
                  <a:gd name="connsiteX2" fmla="*/ 521150 w 521778"/>
                  <a:gd name="connsiteY2" fmla="*/ 1 h 2941370"/>
                  <a:gd name="connsiteX3" fmla="*/ 180650 w 521778"/>
                  <a:gd name="connsiteY3" fmla="*/ 1789271 h 2941370"/>
                  <a:gd name="connsiteX4" fmla="*/ 129869 w 521778"/>
                  <a:gd name="connsiteY4" fmla="*/ 2941370 h 2941370"/>
                  <a:gd name="connsiteX5" fmla="*/ 2578 w 521778"/>
                  <a:gd name="connsiteY5" fmla="*/ 2941370 h 2941370"/>
                  <a:gd name="connsiteX0" fmla="*/ 36427 w 555627"/>
                  <a:gd name="connsiteY0" fmla="*/ 2941370 h 2941370"/>
                  <a:gd name="connsiteX1" fmla="*/ 41627 w 555627"/>
                  <a:gd name="connsiteY1" fmla="*/ 1748327 h 2941370"/>
                  <a:gd name="connsiteX2" fmla="*/ 554999 w 555627"/>
                  <a:gd name="connsiteY2" fmla="*/ 1 h 2941370"/>
                  <a:gd name="connsiteX3" fmla="*/ 214499 w 555627"/>
                  <a:gd name="connsiteY3" fmla="*/ 1789271 h 2941370"/>
                  <a:gd name="connsiteX4" fmla="*/ 163718 w 555627"/>
                  <a:gd name="connsiteY4" fmla="*/ 2941370 h 2941370"/>
                  <a:gd name="connsiteX5" fmla="*/ 36427 w 555627"/>
                  <a:gd name="connsiteY5" fmla="*/ 2941370 h 2941370"/>
                  <a:gd name="connsiteX0" fmla="*/ 20417 w 539617"/>
                  <a:gd name="connsiteY0" fmla="*/ 2941370 h 2941370"/>
                  <a:gd name="connsiteX1" fmla="*/ 25617 w 539617"/>
                  <a:gd name="connsiteY1" fmla="*/ 1748327 h 2941370"/>
                  <a:gd name="connsiteX2" fmla="*/ 538989 w 539617"/>
                  <a:gd name="connsiteY2" fmla="*/ 1 h 2941370"/>
                  <a:gd name="connsiteX3" fmla="*/ 198489 w 539617"/>
                  <a:gd name="connsiteY3" fmla="*/ 1789271 h 2941370"/>
                  <a:gd name="connsiteX4" fmla="*/ 147708 w 539617"/>
                  <a:gd name="connsiteY4" fmla="*/ 2941370 h 2941370"/>
                  <a:gd name="connsiteX5" fmla="*/ 20417 w 539617"/>
                  <a:gd name="connsiteY5" fmla="*/ 2941370 h 2941370"/>
                  <a:gd name="connsiteX0" fmla="*/ 26169 w 545369"/>
                  <a:gd name="connsiteY0" fmla="*/ 2941370 h 2941370"/>
                  <a:gd name="connsiteX1" fmla="*/ 31369 w 545369"/>
                  <a:gd name="connsiteY1" fmla="*/ 1748327 h 2941370"/>
                  <a:gd name="connsiteX2" fmla="*/ 544741 w 545369"/>
                  <a:gd name="connsiteY2" fmla="*/ 1 h 2941370"/>
                  <a:gd name="connsiteX3" fmla="*/ 204241 w 545369"/>
                  <a:gd name="connsiteY3" fmla="*/ 1789271 h 2941370"/>
                  <a:gd name="connsiteX4" fmla="*/ 153460 w 545369"/>
                  <a:gd name="connsiteY4" fmla="*/ 2941370 h 2941370"/>
                  <a:gd name="connsiteX5" fmla="*/ 26169 w 545369"/>
                  <a:gd name="connsiteY5" fmla="*/ 2941370 h 2941370"/>
                  <a:gd name="connsiteX0" fmla="*/ 7942 w 527142"/>
                  <a:gd name="connsiteY0" fmla="*/ 2941370 h 2941370"/>
                  <a:gd name="connsiteX1" fmla="*/ 13142 w 527142"/>
                  <a:gd name="connsiteY1" fmla="*/ 1748327 h 2941370"/>
                  <a:gd name="connsiteX2" fmla="*/ 526514 w 527142"/>
                  <a:gd name="connsiteY2" fmla="*/ 1 h 2941370"/>
                  <a:gd name="connsiteX3" fmla="*/ 186014 w 527142"/>
                  <a:gd name="connsiteY3" fmla="*/ 1789271 h 2941370"/>
                  <a:gd name="connsiteX4" fmla="*/ 135233 w 527142"/>
                  <a:gd name="connsiteY4" fmla="*/ 2941370 h 2941370"/>
                  <a:gd name="connsiteX5" fmla="*/ 7942 w 527142"/>
                  <a:gd name="connsiteY5" fmla="*/ 2941370 h 2941370"/>
                  <a:gd name="connsiteX0" fmla="*/ 7942 w 527142"/>
                  <a:gd name="connsiteY0" fmla="*/ 2941370 h 2941370"/>
                  <a:gd name="connsiteX1" fmla="*/ 13142 w 527142"/>
                  <a:gd name="connsiteY1" fmla="*/ 1748327 h 2941370"/>
                  <a:gd name="connsiteX2" fmla="*/ 526514 w 527142"/>
                  <a:gd name="connsiteY2" fmla="*/ 1 h 2941370"/>
                  <a:gd name="connsiteX3" fmla="*/ 186014 w 527142"/>
                  <a:gd name="connsiteY3" fmla="*/ 1789271 h 2941370"/>
                  <a:gd name="connsiteX4" fmla="*/ 135233 w 527142"/>
                  <a:gd name="connsiteY4" fmla="*/ 2941370 h 2941370"/>
                  <a:gd name="connsiteX5" fmla="*/ 7942 w 527142"/>
                  <a:gd name="connsiteY5" fmla="*/ 2941370 h 2941370"/>
                  <a:gd name="connsiteX0" fmla="*/ 426 w 519626"/>
                  <a:gd name="connsiteY0" fmla="*/ 2941370 h 2941370"/>
                  <a:gd name="connsiteX1" fmla="*/ 5626 w 519626"/>
                  <a:gd name="connsiteY1" fmla="*/ 1748327 h 2941370"/>
                  <a:gd name="connsiteX2" fmla="*/ 518998 w 519626"/>
                  <a:gd name="connsiteY2" fmla="*/ 1 h 2941370"/>
                  <a:gd name="connsiteX3" fmla="*/ 178498 w 519626"/>
                  <a:gd name="connsiteY3" fmla="*/ 1789271 h 2941370"/>
                  <a:gd name="connsiteX4" fmla="*/ 127717 w 519626"/>
                  <a:gd name="connsiteY4" fmla="*/ 2941370 h 2941370"/>
                  <a:gd name="connsiteX5" fmla="*/ 426 w 519626"/>
                  <a:gd name="connsiteY5" fmla="*/ 2941370 h 2941370"/>
                  <a:gd name="connsiteX0" fmla="*/ 426 w 519022"/>
                  <a:gd name="connsiteY0" fmla="*/ 2958997 h 2958997"/>
                  <a:gd name="connsiteX1" fmla="*/ 5626 w 519022"/>
                  <a:gd name="connsiteY1" fmla="*/ 1765954 h 2958997"/>
                  <a:gd name="connsiteX2" fmla="*/ 160301 w 519022"/>
                  <a:gd name="connsiteY2" fmla="*/ 942540 h 2958997"/>
                  <a:gd name="connsiteX3" fmla="*/ 518998 w 519022"/>
                  <a:gd name="connsiteY3" fmla="*/ 17628 h 2958997"/>
                  <a:gd name="connsiteX4" fmla="*/ 178498 w 519022"/>
                  <a:gd name="connsiteY4" fmla="*/ 1806898 h 2958997"/>
                  <a:gd name="connsiteX5" fmla="*/ 127717 w 519022"/>
                  <a:gd name="connsiteY5" fmla="*/ 2958997 h 2958997"/>
                  <a:gd name="connsiteX6" fmla="*/ 426 w 519022"/>
                  <a:gd name="connsiteY6" fmla="*/ 2958997 h 2958997"/>
                  <a:gd name="connsiteX0" fmla="*/ 426 w 522730"/>
                  <a:gd name="connsiteY0" fmla="*/ 2941380 h 2941380"/>
                  <a:gd name="connsiteX1" fmla="*/ 5626 w 522730"/>
                  <a:gd name="connsiteY1" fmla="*/ 1748337 h 2941380"/>
                  <a:gd name="connsiteX2" fmla="*/ 160301 w 522730"/>
                  <a:gd name="connsiteY2" fmla="*/ 924923 h 2941380"/>
                  <a:gd name="connsiteX3" fmla="*/ 518998 w 522730"/>
                  <a:gd name="connsiteY3" fmla="*/ 11 h 2941380"/>
                  <a:gd name="connsiteX4" fmla="*/ 337722 w 522730"/>
                  <a:gd name="connsiteY4" fmla="*/ 943120 h 2941380"/>
                  <a:gd name="connsiteX5" fmla="*/ 178498 w 522730"/>
                  <a:gd name="connsiteY5" fmla="*/ 1789281 h 2941380"/>
                  <a:gd name="connsiteX6" fmla="*/ 127717 w 522730"/>
                  <a:gd name="connsiteY6" fmla="*/ 2941380 h 2941380"/>
                  <a:gd name="connsiteX7" fmla="*/ 426 w 522730"/>
                  <a:gd name="connsiteY7" fmla="*/ 2941380 h 2941380"/>
                  <a:gd name="connsiteX0" fmla="*/ 426 w 558434"/>
                  <a:gd name="connsiteY0" fmla="*/ 2941380 h 2941380"/>
                  <a:gd name="connsiteX1" fmla="*/ 5626 w 558434"/>
                  <a:gd name="connsiteY1" fmla="*/ 1748337 h 2941380"/>
                  <a:gd name="connsiteX2" fmla="*/ 160301 w 558434"/>
                  <a:gd name="connsiteY2" fmla="*/ 924923 h 2941380"/>
                  <a:gd name="connsiteX3" fmla="*/ 518998 w 558434"/>
                  <a:gd name="connsiteY3" fmla="*/ 11 h 2941380"/>
                  <a:gd name="connsiteX4" fmla="*/ 528791 w 558434"/>
                  <a:gd name="connsiteY4" fmla="*/ 1047753 h 2941380"/>
                  <a:gd name="connsiteX5" fmla="*/ 178498 w 558434"/>
                  <a:gd name="connsiteY5" fmla="*/ 1789281 h 2941380"/>
                  <a:gd name="connsiteX6" fmla="*/ 127717 w 558434"/>
                  <a:gd name="connsiteY6" fmla="*/ 2941380 h 2941380"/>
                  <a:gd name="connsiteX7" fmla="*/ 426 w 558434"/>
                  <a:gd name="connsiteY7" fmla="*/ 2941380 h 2941380"/>
                  <a:gd name="connsiteX0" fmla="*/ 30594 w 588602"/>
                  <a:gd name="connsiteY0" fmla="*/ 2941379 h 2941379"/>
                  <a:gd name="connsiteX1" fmla="*/ 35794 w 588602"/>
                  <a:gd name="connsiteY1" fmla="*/ 1748336 h 2941379"/>
                  <a:gd name="connsiteX2" fmla="*/ 472523 w 588602"/>
                  <a:gd name="connsiteY2" fmla="*/ 1006809 h 2941379"/>
                  <a:gd name="connsiteX3" fmla="*/ 549166 w 588602"/>
                  <a:gd name="connsiteY3" fmla="*/ 10 h 2941379"/>
                  <a:gd name="connsiteX4" fmla="*/ 558959 w 588602"/>
                  <a:gd name="connsiteY4" fmla="*/ 1047752 h 2941379"/>
                  <a:gd name="connsiteX5" fmla="*/ 208666 w 588602"/>
                  <a:gd name="connsiteY5" fmla="*/ 1789280 h 2941379"/>
                  <a:gd name="connsiteX6" fmla="*/ 157885 w 588602"/>
                  <a:gd name="connsiteY6" fmla="*/ 2941379 h 2941379"/>
                  <a:gd name="connsiteX7" fmla="*/ 30594 w 588602"/>
                  <a:gd name="connsiteY7" fmla="*/ 2941379 h 2941379"/>
                  <a:gd name="connsiteX0" fmla="*/ 30594 w 588602"/>
                  <a:gd name="connsiteY0" fmla="*/ 2941380 h 2941380"/>
                  <a:gd name="connsiteX1" fmla="*/ 35794 w 588602"/>
                  <a:gd name="connsiteY1" fmla="*/ 1748337 h 2941380"/>
                  <a:gd name="connsiteX2" fmla="*/ 472523 w 588602"/>
                  <a:gd name="connsiteY2" fmla="*/ 1006810 h 2941380"/>
                  <a:gd name="connsiteX3" fmla="*/ 549166 w 588602"/>
                  <a:gd name="connsiteY3" fmla="*/ 11 h 2941380"/>
                  <a:gd name="connsiteX4" fmla="*/ 558959 w 588602"/>
                  <a:gd name="connsiteY4" fmla="*/ 1047753 h 2941380"/>
                  <a:gd name="connsiteX5" fmla="*/ 208666 w 588602"/>
                  <a:gd name="connsiteY5" fmla="*/ 1789281 h 2941380"/>
                  <a:gd name="connsiteX6" fmla="*/ 157885 w 588602"/>
                  <a:gd name="connsiteY6" fmla="*/ 2941380 h 2941380"/>
                  <a:gd name="connsiteX7" fmla="*/ 30594 w 588602"/>
                  <a:gd name="connsiteY7" fmla="*/ 2941380 h 2941380"/>
                  <a:gd name="connsiteX0" fmla="*/ 30594 w 588602"/>
                  <a:gd name="connsiteY0" fmla="*/ 2941380 h 2941380"/>
                  <a:gd name="connsiteX1" fmla="*/ 35794 w 588602"/>
                  <a:gd name="connsiteY1" fmla="*/ 1748337 h 2941380"/>
                  <a:gd name="connsiteX2" fmla="*/ 472523 w 588602"/>
                  <a:gd name="connsiteY2" fmla="*/ 1006810 h 2941380"/>
                  <a:gd name="connsiteX3" fmla="*/ 549166 w 588602"/>
                  <a:gd name="connsiteY3" fmla="*/ 11 h 2941380"/>
                  <a:gd name="connsiteX4" fmla="*/ 558959 w 588602"/>
                  <a:gd name="connsiteY4" fmla="*/ 1047753 h 2941380"/>
                  <a:gd name="connsiteX5" fmla="*/ 208666 w 588602"/>
                  <a:gd name="connsiteY5" fmla="*/ 1789281 h 2941380"/>
                  <a:gd name="connsiteX6" fmla="*/ 157885 w 588602"/>
                  <a:gd name="connsiteY6" fmla="*/ 2941380 h 2941380"/>
                  <a:gd name="connsiteX7" fmla="*/ 30594 w 588602"/>
                  <a:gd name="connsiteY7" fmla="*/ 2941380 h 2941380"/>
                  <a:gd name="connsiteX0" fmla="*/ 29428 w 587436"/>
                  <a:gd name="connsiteY0" fmla="*/ 2941381 h 2941381"/>
                  <a:gd name="connsiteX1" fmla="*/ 34628 w 587436"/>
                  <a:gd name="connsiteY1" fmla="*/ 1748338 h 2941381"/>
                  <a:gd name="connsiteX2" fmla="*/ 455482 w 587436"/>
                  <a:gd name="connsiteY2" fmla="*/ 965536 h 2941381"/>
                  <a:gd name="connsiteX3" fmla="*/ 548000 w 587436"/>
                  <a:gd name="connsiteY3" fmla="*/ 12 h 2941381"/>
                  <a:gd name="connsiteX4" fmla="*/ 557793 w 587436"/>
                  <a:gd name="connsiteY4" fmla="*/ 1047754 h 2941381"/>
                  <a:gd name="connsiteX5" fmla="*/ 207500 w 587436"/>
                  <a:gd name="connsiteY5" fmla="*/ 1789282 h 2941381"/>
                  <a:gd name="connsiteX6" fmla="*/ 156719 w 587436"/>
                  <a:gd name="connsiteY6" fmla="*/ 2941381 h 2941381"/>
                  <a:gd name="connsiteX7" fmla="*/ 29428 w 587436"/>
                  <a:gd name="connsiteY7" fmla="*/ 2941381 h 2941381"/>
                  <a:gd name="connsiteX0" fmla="*/ 29428 w 585324"/>
                  <a:gd name="connsiteY0" fmla="*/ 2941381 h 2941381"/>
                  <a:gd name="connsiteX1" fmla="*/ 34628 w 585324"/>
                  <a:gd name="connsiteY1" fmla="*/ 1748338 h 2941381"/>
                  <a:gd name="connsiteX2" fmla="*/ 455482 w 585324"/>
                  <a:gd name="connsiteY2" fmla="*/ 965536 h 2941381"/>
                  <a:gd name="connsiteX3" fmla="*/ 548000 w 585324"/>
                  <a:gd name="connsiteY3" fmla="*/ 12 h 2941381"/>
                  <a:gd name="connsiteX4" fmla="*/ 554618 w 585324"/>
                  <a:gd name="connsiteY4" fmla="*/ 1003304 h 2941381"/>
                  <a:gd name="connsiteX5" fmla="*/ 207500 w 585324"/>
                  <a:gd name="connsiteY5" fmla="*/ 1789282 h 2941381"/>
                  <a:gd name="connsiteX6" fmla="*/ 156719 w 585324"/>
                  <a:gd name="connsiteY6" fmla="*/ 2941381 h 2941381"/>
                  <a:gd name="connsiteX7" fmla="*/ 29428 w 585324"/>
                  <a:gd name="connsiteY7" fmla="*/ 2941381 h 2941381"/>
                  <a:gd name="connsiteX0" fmla="*/ 29428 w 585324"/>
                  <a:gd name="connsiteY0" fmla="*/ 2941369 h 2941369"/>
                  <a:gd name="connsiteX1" fmla="*/ 34628 w 585324"/>
                  <a:gd name="connsiteY1" fmla="*/ 1748326 h 2941369"/>
                  <a:gd name="connsiteX2" fmla="*/ 455482 w 585324"/>
                  <a:gd name="connsiteY2" fmla="*/ 965524 h 2941369"/>
                  <a:gd name="connsiteX3" fmla="*/ 548000 w 585324"/>
                  <a:gd name="connsiteY3" fmla="*/ 0 h 2941369"/>
                  <a:gd name="connsiteX4" fmla="*/ 554618 w 585324"/>
                  <a:gd name="connsiteY4" fmla="*/ 1003292 h 2941369"/>
                  <a:gd name="connsiteX5" fmla="*/ 207500 w 585324"/>
                  <a:gd name="connsiteY5" fmla="*/ 1789270 h 2941369"/>
                  <a:gd name="connsiteX6" fmla="*/ 156719 w 585324"/>
                  <a:gd name="connsiteY6" fmla="*/ 2941369 h 2941369"/>
                  <a:gd name="connsiteX7" fmla="*/ 29428 w 585324"/>
                  <a:gd name="connsiteY7" fmla="*/ 2941369 h 2941369"/>
                  <a:gd name="connsiteX0" fmla="*/ 29428 w 560087"/>
                  <a:gd name="connsiteY0" fmla="*/ 2941369 h 2941369"/>
                  <a:gd name="connsiteX1" fmla="*/ 34628 w 560087"/>
                  <a:gd name="connsiteY1" fmla="*/ 1748326 h 2941369"/>
                  <a:gd name="connsiteX2" fmla="*/ 455482 w 560087"/>
                  <a:gd name="connsiteY2" fmla="*/ 965524 h 2941369"/>
                  <a:gd name="connsiteX3" fmla="*/ 548000 w 560087"/>
                  <a:gd name="connsiteY3" fmla="*/ 0 h 2941369"/>
                  <a:gd name="connsiteX4" fmla="*/ 554618 w 560087"/>
                  <a:gd name="connsiteY4" fmla="*/ 1003292 h 2941369"/>
                  <a:gd name="connsiteX5" fmla="*/ 207500 w 560087"/>
                  <a:gd name="connsiteY5" fmla="*/ 1789270 h 2941369"/>
                  <a:gd name="connsiteX6" fmla="*/ 156719 w 560087"/>
                  <a:gd name="connsiteY6" fmla="*/ 2941369 h 2941369"/>
                  <a:gd name="connsiteX7" fmla="*/ 29428 w 560087"/>
                  <a:gd name="connsiteY7" fmla="*/ 2941369 h 2941369"/>
                  <a:gd name="connsiteX0" fmla="*/ 29428 w 560127"/>
                  <a:gd name="connsiteY0" fmla="*/ 2846119 h 2846119"/>
                  <a:gd name="connsiteX1" fmla="*/ 34628 w 560127"/>
                  <a:gd name="connsiteY1" fmla="*/ 1653076 h 2846119"/>
                  <a:gd name="connsiteX2" fmla="*/ 455482 w 560127"/>
                  <a:gd name="connsiteY2" fmla="*/ 870274 h 2846119"/>
                  <a:gd name="connsiteX3" fmla="*/ 551175 w 560127"/>
                  <a:gd name="connsiteY3" fmla="*/ 0 h 2846119"/>
                  <a:gd name="connsiteX4" fmla="*/ 554618 w 560127"/>
                  <a:gd name="connsiteY4" fmla="*/ 908042 h 2846119"/>
                  <a:gd name="connsiteX5" fmla="*/ 207500 w 560127"/>
                  <a:gd name="connsiteY5" fmla="*/ 1694020 h 2846119"/>
                  <a:gd name="connsiteX6" fmla="*/ 156719 w 560127"/>
                  <a:gd name="connsiteY6" fmla="*/ 2846119 h 2846119"/>
                  <a:gd name="connsiteX7" fmla="*/ 29428 w 560127"/>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898"/>
                  <a:gd name="connsiteY0" fmla="*/ 2846119 h 2846119"/>
                  <a:gd name="connsiteX1" fmla="*/ 34628 w 559898"/>
                  <a:gd name="connsiteY1" fmla="*/ 1653076 h 2846119"/>
                  <a:gd name="connsiteX2" fmla="*/ 455482 w 559898"/>
                  <a:gd name="connsiteY2" fmla="*/ 870274 h 2846119"/>
                  <a:gd name="connsiteX3" fmla="*/ 551175 w 559898"/>
                  <a:gd name="connsiteY3" fmla="*/ 0 h 2846119"/>
                  <a:gd name="connsiteX4" fmla="*/ 554618 w 559898"/>
                  <a:gd name="connsiteY4" fmla="*/ 908042 h 2846119"/>
                  <a:gd name="connsiteX5" fmla="*/ 207500 w 559898"/>
                  <a:gd name="connsiteY5" fmla="*/ 1694020 h 2846119"/>
                  <a:gd name="connsiteX6" fmla="*/ 156719 w 559898"/>
                  <a:gd name="connsiteY6" fmla="*/ 2846119 h 2846119"/>
                  <a:gd name="connsiteX7" fmla="*/ 29428 w 559898"/>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207500 w 551175"/>
                  <a:gd name="connsiteY5" fmla="*/ 169402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207500 w 551175"/>
                  <a:gd name="connsiteY5" fmla="*/ 169402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147175 w 551175"/>
                  <a:gd name="connsiteY5" fmla="*/ 166227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03818 w 551175"/>
                  <a:gd name="connsiteY4" fmla="*/ 869942 h 2846119"/>
                  <a:gd name="connsiteX5" fmla="*/ 147175 w 551175"/>
                  <a:gd name="connsiteY5" fmla="*/ 1662270 h 2846119"/>
                  <a:gd name="connsiteX6" fmla="*/ 156719 w 551175"/>
                  <a:gd name="connsiteY6" fmla="*/ 2846119 h 2846119"/>
                  <a:gd name="connsiteX7" fmla="*/ 29428 w 551175"/>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43022 w 537478"/>
                  <a:gd name="connsiteY6" fmla="*/ 2846119 h 2846119"/>
                  <a:gd name="connsiteX7" fmla="*/ 15731 w 537478"/>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43022 w 537478"/>
                  <a:gd name="connsiteY6" fmla="*/ 2846119 h 2846119"/>
                  <a:gd name="connsiteX7" fmla="*/ 15731 w 537478"/>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74772 w 537478"/>
                  <a:gd name="connsiteY6" fmla="*/ 2836594 h 2846119"/>
                  <a:gd name="connsiteX7" fmla="*/ 15731 w 537478"/>
                  <a:gd name="connsiteY7" fmla="*/ 2846119 h 2846119"/>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35346 w 539346"/>
                  <a:gd name="connsiteY5" fmla="*/ 1662270 h 2836594"/>
                  <a:gd name="connsiteX6" fmla="*/ 176640 w 539346"/>
                  <a:gd name="connsiteY6" fmla="*/ 2836594 h 2836594"/>
                  <a:gd name="connsiteX7" fmla="*/ 8074 w 539346"/>
                  <a:gd name="connsiteY7" fmla="*/ 2836594 h 2836594"/>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35346 w 539346"/>
                  <a:gd name="connsiteY5" fmla="*/ 1662270 h 2836594"/>
                  <a:gd name="connsiteX6" fmla="*/ 176640 w 539346"/>
                  <a:gd name="connsiteY6" fmla="*/ 2836594 h 2836594"/>
                  <a:gd name="connsiteX7" fmla="*/ 8074 w 539346"/>
                  <a:gd name="connsiteY7" fmla="*/ 2836594 h 2836594"/>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19471 w 539346"/>
                  <a:gd name="connsiteY5" fmla="*/ 1662270 h 2836594"/>
                  <a:gd name="connsiteX6" fmla="*/ 176640 w 539346"/>
                  <a:gd name="connsiteY6" fmla="*/ 2836594 h 2836594"/>
                  <a:gd name="connsiteX7" fmla="*/ 8074 w 539346"/>
                  <a:gd name="connsiteY7" fmla="*/ 2836594 h 283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2836594">
                    <a:moveTo>
                      <a:pt x="8074" y="2836594"/>
                    </a:moveTo>
                    <a:cubicBezTo>
                      <a:pt x="80749" y="2462607"/>
                      <a:pt x="-49797" y="1980796"/>
                      <a:pt x="22799" y="1653076"/>
                    </a:cubicBezTo>
                    <a:cubicBezTo>
                      <a:pt x="95395" y="1325356"/>
                      <a:pt x="357562" y="1145787"/>
                      <a:pt x="443653" y="870274"/>
                    </a:cubicBezTo>
                    <a:cubicBezTo>
                      <a:pt x="529744" y="594761"/>
                      <a:pt x="160526" y="343042"/>
                      <a:pt x="539346" y="0"/>
                    </a:cubicBezTo>
                    <a:cubicBezTo>
                      <a:pt x="206966" y="349108"/>
                      <a:pt x="548739" y="571730"/>
                      <a:pt x="491989" y="869942"/>
                    </a:cubicBezTo>
                    <a:cubicBezTo>
                      <a:pt x="435239" y="1168154"/>
                      <a:pt x="154472" y="1329227"/>
                      <a:pt x="119471" y="1662270"/>
                    </a:cubicBezTo>
                    <a:cubicBezTo>
                      <a:pt x="52720" y="2106438"/>
                      <a:pt x="244419" y="2473128"/>
                      <a:pt x="176640" y="2836594"/>
                    </a:cubicBezTo>
                    <a:lnTo>
                      <a:pt x="8074" y="2836594"/>
                    </a:lnTo>
                    <a:close/>
                  </a:path>
                </a:pathLst>
              </a:custGeom>
              <a:solidFill>
                <a:srgbClr val="003854"/>
              </a:solidFill>
              <a:ln w="12700" cap="rnd">
                <a:solidFill>
                  <a:srgbClr val="003854"/>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27" name="Rounded Rectangle 19">
                <a:extLst>
                  <a:ext uri="{FF2B5EF4-FFF2-40B4-BE49-F238E27FC236}">
                    <a16:creationId xmlns:a16="http://schemas.microsoft.com/office/drawing/2014/main" id="{6B5B8AAF-EB15-4E69-BA20-48BF1C4419E3}"/>
                  </a:ext>
                </a:extLst>
              </p:cNvPr>
              <p:cNvSpPr/>
              <p:nvPr/>
            </p:nvSpPr>
            <p:spPr>
              <a:xfrm>
                <a:off x="5618378" y="1280309"/>
                <a:ext cx="291466" cy="772198"/>
              </a:xfrm>
              <a:custGeom>
                <a:avLst/>
                <a:gdLst>
                  <a:gd name="connsiteX0" fmla="*/ 0 w 391488"/>
                  <a:gd name="connsiteY0" fmla="*/ 65249 h 857774"/>
                  <a:gd name="connsiteX1" fmla="*/ 65249 w 391488"/>
                  <a:gd name="connsiteY1" fmla="*/ 0 h 857774"/>
                  <a:gd name="connsiteX2" fmla="*/ 326239 w 391488"/>
                  <a:gd name="connsiteY2" fmla="*/ 0 h 857774"/>
                  <a:gd name="connsiteX3" fmla="*/ 391488 w 391488"/>
                  <a:gd name="connsiteY3" fmla="*/ 65249 h 857774"/>
                  <a:gd name="connsiteX4" fmla="*/ 391488 w 391488"/>
                  <a:gd name="connsiteY4" fmla="*/ 792525 h 857774"/>
                  <a:gd name="connsiteX5" fmla="*/ 326239 w 391488"/>
                  <a:gd name="connsiteY5" fmla="*/ 857774 h 857774"/>
                  <a:gd name="connsiteX6" fmla="*/ 65249 w 391488"/>
                  <a:gd name="connsiteY6" fmla="*/ 857774 h 857774"/>
                  <a:gd name="connsiteX7" fmla="*/ 0 w 391488"/>
                  <a:gd name="connsiteY7" fmla="*/ 792525 h 857774"/>
                  <a:gd name="connsiteX8" fmla="*/ 0 w 391488"/>
                  <a:gd name="connsiteY8" fmla="*/ 65249 h 857774"/>
                  <a:gd name="connsiteX0" fmla="*/ 0 w 391488"/>
                  <a:gd name="connsiteY0" fmla="*/ 65249 h 866240"/>
                  <a:gd name="connsiteX1" fmla="*/ 65249 w 391488"/>
                  <a:gd name="connsiteY1" fmla="*/ 0 h 866240"/>
                  <a:gd name="connsiteX2" fmla="*/ 326239 w 391488"/>
                  <a:gd name="connsiteY2" fmla="*/ 0 h 866240"/>
                  <a:gd name="connsiteX3" fmla="*/ 391488 w 391488"/>
                  <a:gd name="connsiteY3" fmla="*/ 65249 h 866240"/>
                  <a:gd name="connsiteX4" fmla="*/ 391488 w 391488"/>
                  <a:gd name="connsiteY4" fmla="*/ 792525 h 866240"/>
                  <a:gd name="connsiteX5" fmla="*/ 326239 w 391488"/>
                  <a:gd name="connsiteY5" fmla="*/ 857774 h 866240"/>
                  <a:gd name="connsiteX6" fmla="*/ 65249 w 391488"/>
                  <a:gd name="connsiteY6" fmla="*/ 857774 h 866240"/>
                  <a:gd name="connsiteX7" fmla="*/ 0 w 391488"/>
                  <a:gd name="connsiteY7" fmla="*/ 792525 h 866240"/>
                  <a:gd name="connsiteX8" fmla="*/ 0 w 391488"/>
                  <a:gd name="connsiteY8" fmla="*/ 65249 h 866240"/>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3747"/>
                  <a:gd name="connsiteX1" fmla="*/ 65249 w 391488"/>
                  <a:gd name="connsiteY1" fmla="*/ 0 h 873747"/>
                  <a:gd name="connsiteX2" fmla="*/ 326239 w 391488"/>
                  <a:gd name="connsiteY2" fmla="*/ 0 h 873747"/>
                  <a:gd name="connsiteX3" fmla="*/ 391488 w 391488"/>
                  <a:gd name="connsiteY3" fmla="*/ 65249 h 873747"/>
                  <a:gd name="connsiteX4" fmla="*/ 391488 w 391488"/>
                  <a:gd name="connsiteY4" fmla="*/ 792525 h 873747"/>
                  <a:gd name="connsiteX5" fmla="*/ 329414 w 391488"/>
                  <a:gd name="connsiteY5" fmla="*/ 860949 h 873747"/>
                  <a:gd name="connsiteX6" fmla="*/ 65249 w 391488"/>
                  <a:gd name="connsiteY6" fmla="*/ 857774 h 873747"/>
                  <a:gd name="connsiteX7" fmla="*/ 0 w 391488"/>
                  <a:gd name="connsiteY7" fmla="*/ 792525 h 873747"/>
                  <a:gd name="connsiteX8" fmla="*/ 0 w 391488"/>
                  <a:gd name="connsiteY8" fmla="*/ 65249 h 873747"/>
                  <a:gd name="connsiteX0" fmla="*/ 0 w 391488"/>
                  <a:gd name="connsiteY0" fmla="*/ 65249 h 875236"/>
                  <a:gd name="connsiteX1" fmla="*/ 65249 w 391488"/>
                  <a:gd name="connsiteY1" fmla="*/ 0 h 875236"/>
                  <a:gd name="connsiteX2" fmla="*/ 326239 w 391488"/>
                  <a:gd name="connsiteY2" fmla="*/ 0 h 875236"/>
                  <a:gd name="connsiteX3" fmla="*/ 391488 w 391488"/>
                  <a:gd name="connsiteY3" fmla="*/ 65249 h 875236"/>
                  <a:gd name="connsiteX4" fmla="*/ 391488 w 391488"/>
                  <a:gd name="connsiteY4" fmla="*/ 792525 h 875236"/>
                  <a:gd name="connsiteX5" fmla="*/ 329414 w 391488"/>
                  <a:gd name="connsiteY5" fmla="*/ 860949 h 875236"/>
                  <a:gd name="connsiteX6" fmla="*/ 71599 w 391488"/>
                  <a:gd name="connsiteY6" fmla="*/ 860949 h 875236"/>
                  <a:gd name="connsiteX7" fmla="*/ 0 w 391488"/>
                  <a:gd name="connsiteY7" fmla="*/ 792525 h 875236"/>
                  <a:gd name="connsiteX8" fmla="*/ 0 w 391488"/>
                  <a:gd name="connsiteY8" fmla="*/ 65249 h 87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88" h="875236">
                    <a:moveTo>
                      <a:pt x="0" y="65249"/>
                    </a:moveTo>
                    <a:cubicBezTo>
                      <a:pt x="0" y="29213"/>
                      <a:pt x="29213" y="0"/>
                      <a:pt x="65249" y="0"/>
                    </a:cubicBezTo>
                    <a:lnTo>
                      <a:pt x="326239" y="0"/>
                    </a:lnTo>
                    <a:cubicBezTo>
                      <a:pt x="362275" y="0"/>
                      <a:pt x="391488" y="29213"/>
                      <a:pt x="391488" y="65249"/>
                    </a:cubicBezTo>
                    <a:lnTo>
                      <a:pt x="391488" y="792525"/>
                    </a:lnTo>
                    <a:cubicBezTo>
                      <a:pt x="391488" y="828561"/>
                      <a:pt x="365450" y="845074"/>
                      <a:pt x="329414" y="860949"/>
                    </a:cubicBezTo>
                    <a:cubicBezTo>
                      <a:pt x="280517" y="879999"/>
                      <a:pt x="130021" y="879999"/>
                      <a:pt x="71599" y="860949"/>
                    </a:cubicBezTo>
                    <a:cubicBezTo>
                      <a:pt x="29213" y="848249"/>
                      <a:pt x="0" y="828561"/>
                      <a:pt x="0" y="792525"/>
                    </a:cubicBezTo>
                    <a:lnTo>
                      <a:pt x="0" y="65249"/>
                    </a:lnTo>
                    <a:close/>
                  </a:path>
                </a:pathLst>
              </a:custGeom>
              <a:solidFill>
                <a:srgbClr val="003854"/>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28" name="Oval 9">
                <a:extLst>
                  <a:ext uri="{FF2B5EF4-FFF2-40B4-BE49-F238E27FC236}">
                    <a16:creationId xmlns:a16="http://schemas.microsoft.com/office/drawing/2014/main" id="{4FDF51A0-2CEB-4CB2-8538-27219942B634}"/>
                  </a:ext>
                </a:extLst>
              </p:cNvPr>
              <p:cNvSpPr/>
              <p:nvPr/>
            </p:nvSpPr>
            <p:spPr>
              <a:xfrm>
                <a:off x="5497643" y="512951"/>
                <a:ext cx="554728" cy="896127"/>
              </a:xfrm>
              <a:custGeom>
                <a:avLst/>
                <a:gdLst>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5 w 1447805"/>
                  <a:gd name="connsiteY0" fmla="*/ 1221049 h 1944949"/>
                  <a:gd name="connsiteX1" fmla="*/ 715027 w 1447805"/>
                  <a:gd name="connsiteY1" fmla="*/ 0 h 1944949"/>
                  <a:gd name="connsiteX2" fmla="*/ 1447805 w 1447805"/>
                  <a:gd name="connsiteY2" fmla="*/ 1221049 h 1944949"/>
                  <a:gd name="connsiteX3" fmla="*/ 723905 w 1447805"/>
                  <a:gd name="connsiteY3" fmla="*/ 1944949 h 1944949"/>
                  <a:gd name="connsiteX4" fmla="*/ 5 w 1447805"/>
                  <a:gd name="connsiteY4" fmla="*/ 1221049 h 1944949"/>
                  <a:gd name="connsiteX0" fmla="*/ 1 w 1447801"/>
                  <a:gd name="connsiteY0" fmla="*/ 2478482 h 3202382"/>
                  <a:gd name="connsiteX1" fmla="*/ 724167 w 1447801"/>
                  <a:gd name="connsiteY1" fmla="*/ 0 h 3202382"/>
                  <a:gd name="connsiteX2" fmla="*/ 1447801 w 1447801"/>
                  <a:gd name="connsiteY2" fmla="*/ 2478482 h 3202382"/>
                  <a:gd name="connsiteX3" fmla="*/ 723901 w 1447801"/>
                  <a:gd name="connsiteY3" fmla="*/ 3202382 h 3202382"/>
                  <a:gd name="connsiteX4" fmla="*/ 1 w 1447801"/>
                  <a:gd name="connsiteY4" fmla="*/ 2478482 h 3202382"/>
                  <a:gd name="connsiteX0" fmla="*/ 1 w 1447984"/>
                  <a:gd name="connsiteY0" fmla="*/ 2478482 h 3202382"/>
                  <a:gd name="connsiteX1" fmla="*/ 724167 w 1447984"/>
                  <a:gd name="connsiteY1" fmla="*/ 0 h 3202382"/>
                  <a:gd name="connsiteX2" fmla="*/ 1447801 w 1447984"/>
                  <a:gd name="connsiteY2" fmla="*/ 2478482 h 3202382"/>
                  <a:gd name="connsiteX3" fmla="*/ 723901 w 1447984"/>
                  <a:gd name="connsiteY3" fmla="*/ 3202382 h 3202382"/>
                  <a:gd name="connsiteX4" fmla="*/ 1 w 1447984"/>
                  <a:gd name="connsiteY4" fmla="*/ 2478482 h 3202382"/>
                  <a:gd name="connsiteX0" fmla="*/ 1 w 1447926"/>
                  <a:gd name="connsiteY0" fmla="*/ 2478505 h 3202639"/>
                  <a:gd name="connsiteX1" fmla="*/ 724167 w 1447926"/>
                  <a:gd name="connsiteY1" fmla="*/ 23 h 3202639"/>
                  <a:gd name="connsiteX2" fmla="*/ 1447801 w 1447926"/>
                  <a:gd name="connsiteY2" fmla="*/ 2430143 h 3202639"/>
                  <a:gd name="connsiteX3" fmla="*/ 723901 w 1447926"/>
                  <a:gd name="connsiteY3" fmla="*/ 3202405 h 3202639"/>
                  <a:gd name="connsiteX4" fmla="*/ 1 w 1447926"/>
                  <a:gd name="connsiteY4" fmla="*/ 2478505 h 3202639"/>
                  <a:gd name="connsiteX0" fmla="*/ 1 w 1447926"/>
                  <a:gd name="connsiteY0" fmla="*/ 2478507 h 3202643"/>
                  <a:gd name="connsiteX1" fmla="*/ 724167 w 1447926"/>
                  <a:gd name="connsiteY1" fmla="*/ 25 h 3202643"/>
                  <a:gd name="connsiteX2" fmla="*/ 1447801 w 1447926"/>
                  <a:gd name="connsiteY2" fmla="*/ 2430145 h 3202643"/>
                  <a:gd name="connsiteX3" fmla="*/ 723901 w 1447926"/>
                  <a:gd name="connsiteY3" fmla="*/ 3202407 h 3202643"/>
                  <a:gd name="connsiteX4" fmla="*/ 1 w 1447926"/>
                  <a:gd name="connsiteY4" fmla="*/ 2478507 h 3202643"/>
                  <a:gd name="connsiteX0" fmla="*/ 1 w 1447926"/>
                  <a:gd name="connsiteY0" fmla="*/ 2478703 h 3202837"/>
                  <a:gd name="connsiteX1" fmla="*/ 724167 w 1447926"/>
                  <a:gd name="connsiteY1" fmla="*/ 221 h 3202837"/>
                  <a:gd name="connsiteX2" fmla="*/ 1447801 w 1447926"/>
                  <a:gd name="connsiteY2" fmla="*/ 2430341 h 3202837"/>
                  <a:gd name="connsiteX3" fmla="*/ 723901 w 1447926"/>
                  <a:gd name="connsiteY3" fmla="*/ 3202603 h 3202837"/>
                  <a:gd name="connsiteX4" fmla="*/ 1 w 1447926"/>
                  <a:gd name="connsiteY4" fmla="*/ 2478703 h 3202837"/>
                  <a:gd name="connsiteX0" fmla="*/ 4 w 1447932"/>
                  <a:gd name="connsiteY0" fmla="*/ 2478699 h 2962629"/>
                  <a:gd name="connsiteX1" fmla="*/ 724170 w 1447932"/>
                  <a:gd name="connsiteY1" fmla="*/ 217 h 2962629"/>
                  <a:gd name="connsiteX2" fmla="*/ 1447804 w 1447932"/>
                  <a:gd name="connsiteY2" fmla="*/ 2430337 h 2962629"/>
                  <a:gd name="connsiteX3" fmla="*/ 733048 w 1447932"/>
                  <a:gd name="connsiteY3" fmla="*/ 2960784 h 2962629"/>
                  <a:gd name="connsiteX4" fmla="*/ 4 w 1447932"/>
                  <a:gd name="connsiteY4" fmla="*/ 2478699 h 2962629"/>
                  <a:gd name="connsiteX0" fmla="*/ 4 w 1447932"/>
                  <a:gd name="connsiteY0" fmla="*/ 2478701 h 3074106"/>
                  <a:gd name="connsiteX1" fmla="*/ 724170 w 1447932"/>
                  <a:gd name="connsiteY1" fmla="*/ 219 h 3074106"/>
                  <a:gd name="connsiteX2" fmla="*/ 1447804 w 1447932"/>
                  <a:gd name="connsiteY2" fmla="*/ 2430339 h 3074106"/>
                  <a:gd name="connsiteX3" fmla="*/ 733048 w 1447932"/>
                  <a:gd name="connsiteY3" fmla="*/ 3073633 h 3074106"/>
                  <a:gd name="connsiteX4" fmla="*/ 4 w 1447932"/>
                  <a:gd name="connsiteY4" fmla="*/ 2478701 h 3074106"/>
                  <a:gd name="connsiteX0" fmla="*/ 4 w 1447932"/>
                  <a:gd name="connsiteY0" fmla="*/ 2478701 h 3074106"/>
                  <a:gd name="connsiteX1" fmla="*/ 724170 w 1447932"/>
                  <a:gd name="connsiteY1" fmla="*/ 219 h 3074106"/>
                  <a:gd name="connsiteX2" fmla="*/ 1447804 w 1447932"/>
                  <a:gd name="connsiteY2" fmla="*/ 2430339 h 3074106"/>
                  <a:gd name="connsiteX3" fmla="*/ 733048 w 1447932"/>
                  <a:gd name="connsiteY3" fmla="*/ 3073633 h 3074106"/>
                  <a:gd name="connsiteX4" fmla="*/ 4 w 1447932"/>
                  <a:gd name="connsiteY4" fmla="*/ 2478701 h 3074106"/>
                  <a:gd name="connsiteX0" fmla="*/ 243 w 1448171"/>
                  <a:gd name="connsiteY0" fmla="*/ 2478701 h 3074106"/>
                  <a:gd name="connsiteX1" fmla="*/ 724409 w 1448171"/>
                  <a:gd name="connsiteY1" fmla="*/ 219 h 3074106"/>
                  <a:gd name="connsiteX2" fmla="*/ 1448043 w 1448171"/>
                  <a:gd name="connsiteY2" fmla="*/ 2430339 h 3074106"/>
                  <a:gd name="connsiteX3" fmla="*/ 733287 w 1448171"/>
                  <a:gd name="connsiteY3" fmla="*/ 3073633 h 3074106"/>
                  <a:gd name="connsiteX4" fmla="*/ 243 w 1448171"/>
                  <a:gd name="connsiteY4" fmla="*/ 2478701 h 3074106"/>
                  <a:gd name="connsiteX0" fmla="*/ 243 w 1448171"/>
                  <a:gd name="connsiteY0" fmla="*/ 2478701 h 3074106"/>
                  <a:gd name="connsiteX1" fmla="*/ 724409 w 1448171"/>
                  <a:gd name="connsiteY1" fmla="*/ 219 h 3074106"/>
                  <a:gd name="connsiteX2" fmla="*/ 1448043 w 1448171"/>
                  <a:gd name="connsiteY2" fmla="*/ 2430339 h 3074106"/>
                  <a:gd name="connsiteX3" fmla="*/ 733287 w 1448171"/>
                  <a:gd name="connsiteY3" fmla="*/ 3073633 h 3074106"/>
                  <a:gd name="connsiteX4" fmla="*/ 243 w 1448171"/>
                  <a:gd name="connsiteY4" fmla="*/ 2478701 h 3074106"/>
                  <a:gd name="connsiteX0" fmla="*/ 243 w 1448043"/>
                  <a:gd name="connsiteY0" fmla="*/ 2478701 h 3074106"/>
                  <a:gd name="connsiteX1" fmla="*/ 724409 w 1448043"/>
                  <a:gd name="connsiteY1" fmla="*/ 219 h 3074106"/>
                  <a:gd name="connsiteX2" fmla="*/ 1448043 w 1448043"/>
                  <a:gd name="connsiteY2" fmla="*/ 2430339 h 3074106"/>
                  <a:gd name="connsiteX3" fmla="*/ 733287 w 1448043"/>
                  <a:gd name="connsiteY3" fmla="*/ 3073633 h 3074106"/>
                  <a:gd name="connsiteX4" fmla="*/ 243 w 1448043"/>
                  <a:gd name="connsiteY4" fmla="*/ 2478701 h 3074106"/>
                  <a:gd name="connsiteX0" fmla="*/ 243 w 1448043"/>
                  <a:gd name="connsiteY0" fmla="*/ 2478701 h 3074106"/>
                  <a:gd name="connsiteX1" fmla="*/ 724409 w 1448043"/>
                  <a:gd name="connsiteY1" fmla="*/ 219 h 3074106"/>
                  <a:gd name="connsiteX2" fmla="*/ 1448043 w 1448043"/>
                  <a:gd name="connsiteY2" fmla="*/ 2430339 h 3074106"/>
                  <a:gd name="connsiteX3" fmla="*/ 733287 w 1448043"/>
                  <a:gd name="connsiteY3" fmla="*/ 3073633 h 3074106"/>
                  <a:gd name="connsiteX4" fmla="*/ 243 w 1448043"/>
                  <a:gd name="connsiteY4" fmla="*/ 2478701 h 307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043" h="3074106">
                    <a:moveTo>
                      <a:pt x="243" y="2478701"/>
                    </a:moveTo>
                    <a:cubicBezTo>
                      <a:pt x="-10381" y="1966465"/>
                      <a:pt x="327661" y="-23962"/>
                      <a:pt x="724409" y="219"/>
                    </a:cubicBezTo>
                    <a:cubicBezTo>
                      <a:pt x="1121157" y="24400"/>
                      <a:pt x="1438899" y="1756484"/>
                      <a:pt x="1448043" y="2430339"/>
                    </a:cubicBezTo>
                    <a:cubicBezTo>
                      <a:pt x="1448043" y="2975228"/>
                      <a:pt x="974587" y="3065573"/>
                      <a:pt x="733287" y="3073633"/>
                    </a:cubicBezTo>
                    <a:cubicBezTo>
                      <a:pt x="491987" y="3081693"/>
                      <a:pt x="10867" y="2990937"/>
                      <a:pt x="243" y="2478701"/>
                    </a:cubicBezTo>
                    <a:close/>
                  </a:path>
                </a:pathLst>
              </a:custGeom>
              <a:solidFill>
                <a:srgbClr val="003854"/>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nvGrpSpPr>
            <p:cNvPr id="206" name="Group 205">
              <a:extLst>
                <a:ext uri="{FF2B5EF4-FFF2-40B4-BE49-F238E27FC236}">
                  <a16:creationId xmlns:a16="http://schemas.microsoft.com/office/drawing/2014/main" id="{352D13F9-6B19-4486-BA81-769E2BEE5AED}"/>
                </a:ext>
              </a:extLst>
            </p:cNvPr>
            <p:cNvGrpSpPr/>
            <p:nvPr/>
          </p:nvGrpSpPr>
          <p:grpSpPr>
            <a:xfrm>
              <a:off x="3566913" y="4478096"/>
              <a:ext cx="288364" cy="272631"/>
              <a:chOff x="6595499" y="824302"/>
              <a:chExt cx="1839533" cy="1839533"/>
            </a:xfrm>
            <a:solidFill>
              <a:schemeClr val="accent3"/>
            </a:solidFill>
          </p:grpSpPr>
          <p:grpSp>
            <p:nvGrpSpPr>
              <p:cNvPr id="222" name="Group 221">
                <a:extLst>
                  <a:ext uri="{FF2B5EF4-FFF2-40B4-BE49-F238E27FC236}">
                    <a16:creationId xmlns:a16="http://schemas.microsoft.com/office/drawing/2014/main" id="{7E18936C-383D-4F62-9C67-E0F5CDA34407}"/>
                  </a:ext>
                </a:extLst>
              </p:cNvPr>
              <p:cNvGrpSpPr/>
              <p:nvPr/>
            </p:nvGrpSpPr>
            <p:grpSpPr>
              <a:xfrm>
                <a:off x="6595499" y="824302"/>
                <a:ext cx="1839533" cy="1839533"/>
                <a:chOff x="7694142" y="1135483"/>
                <a:chExt cx="1839533" cy="1839533"/>
              </a:xfrm>
              <a:grpFill/>
            </p:grpSpPr>
            <p:sp>
              <p:nvSpPr>
                <p:cNvPr id="224" name="Oval 223">
                  <a:extLst>
                    <a:ext uri="{FF2B5EF4-FFF2-40B4-BE49-F238E27FC236}">
                      <a16:creationId xmlns:a16="http://schemas.microsoft.com/office/drawing/2014/main" id="{1E984D17-A56C-41C4-A4F6-E13AD7A2E140}"/>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A5A5A5"/>
                    </a:solidFill>
                    <a:effectLst/>
                    <a:uLnTx/>
                    <a:uFillTx/>
                    <a:latin typeface="Calibri" panose="020F0502020204030204"/>
                    <a:ea typeface="ＭＳ Ｐゴシック"/>
                    <a:cs typeface="+mn-cs"/>
                  </a:endParaRPr>
                </a:p>
              </p:txBody>
            </p:sp>
            <p:sp>
              <p:nvSpPr>
                <p:cNvPr id="225" name="Oval 224">
                  <a:extLst>
                    <a:ext uri="{FF2B5EF4-FFF2-40B4-BE49-F238E27FC236}">
                      <a16:creationId xmlns:a16="http://schemas.microsoft.com/office/drawing/2014/main" id="{4291E92D-9ECF-4C0D-95E9-76ED7E089B67}"/>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A5A5A5"/>
                    </a:solidFill>
                    <a:effectLst/>
                    <a:uLnTx/>
                    <a:uFillTx/>
                    <a:latin typeface="Calibri" panose="020F0502020204030204"/>
                    <a:ea typeface="ＭＳ Ｐゴシック"/>
                    <a:cs typeface="+mn-cs"/>
                  </a:endParaRPr>
                </a:p>
              </p:txBody>
            </p:sp>
          </p:grpSp>
          <p:sp>
            <p:nvSpPr>
              <p:cNvPr id="223" name="Oval 222">
                <a:extLst>
                  <a:ext uri="{FF2B5EF4-FFF2-40B4-BE49-F238E27FC236}">
                    <a16:creationId xmlns:a16="http://schemas.microsoft.com/office/drawing/2014/main" id="{EDC5B6E9-07E4-4CC4-9CA3-99902EF20622}"/>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A5A5A5"/>
                  </a:solidFill>
                  <a:effectLst/>
                  <a:uLnTx/>
                  <a:uFillTx/>
                  <a:latin typeface="Calibri" panose="020F0502020204030204"/>
                  <a:ea typeface="ＭＳ Ｐゴシック"/>
                  <a:cs typeface="+mn-cs"/>
                </a:endParaRPr>
              </a:p>
            </p:txBody>
          </p:sp>
        </p:grpSp>
        <p:grpSp>
          <p:nvGrpSpPr>
            <p:cNvPr id="207" name="Group 206">
              <a:extLst>
                <a:ext uri="{FF2B5EF4-FFF2-40B4-BE49-F238E27FC236}">
                  <a16:creationId xmlns:a16="http://schemas.microsoft.com/office/drawing/2014/main" id="{59C428E5-7D56-46F8-A177-9B3F3BE2D095}"/>
                </a:ext>
              </a:extLst>
            </p:cNvPr>
            <p:cNvGrpSpPr/>
            <p:nvPr/>
          </p:nvGrpSpPr>
          <p:grpSpPr>
            <a:xfrm>
              <a:off x="3905388" y="4475992"/>
              <a:ext cx="288364" cy="272631"/>
              <a:chOff x="6595499" y="824302"/>
              <a:chExt cx="1839533" cy="1839533"/>
            </a:xfrm>
            <a:solidFill>
              <a:schemeClr val="accent1"/>
            </a:solidFill>
          </p:grpSpPr>
          <p:grpSp>
            <p:nvGrpSpPr>
              <p:cNvPr id="218" name="Group 217">
                <a:extLst>
                  <a:ext uri="{FF2B5EF4-FFF2-40B4-BE49-F238E27FC236}">
                    <a16:creationId xmlns:a16="http://schemas.microsoft.com/office/drawing/2014/main" id="{269F4998-2A71-443F-964F-88E9059E3020}"/>
                  </a:ext>
                </a:extLst>
              </p:cNvPr>
              <p:cNvGrpSpPr/>
              <p:nvPr/>
            </p:nvGrpSpPr>
            <p:grpSpPr>
              <a:xfrm>
                <a:off x="6595499" y="824302"/>
                <a:ext cx="1839533" cy="1839533"/>
                <a:chOff x="7694142" y="1135483"/>
                <a:chExt cx="1839533" cy="1839533"/>
              </a:xfrm>
              <a:grpFill/>
            </p:grpSpPr>
            <p:sp>
              <p:nvSpPr>
                <p:cNvPr id="220" name="Oval 219">
                  <a:extLst>
                    <a:ext uri="{FF2B5EF4-FFF2-40B4-BE49-F238E27FC236}">
                      <a16:creationId xmlns:a16="http://schemas.microsoft.com/office/drawing/2014/main" id="{AEE8A381-03B0-47B7-BB78-4AEA813AC451}"/>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21" name="Oval 220">
                  <a:extLst>
                    <a:ext uri="{FF2B5EF4-FFF2-40B4-BE49-F238E27FC236}">
                      <a16:creationId xmlns:a16="http://schemas.microsoft.com/office/drawing/2014/main" id="{31E18B23-0C3F-4E44-9604-2CB05A1D6B90}"/>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219" name="Oval 218">
                <a:extLst>
                  <a:ext uri="{FF2B5EF4-FFF2-40B4-BE49-F238E27FC236}">
                    <a16:creationId xmlns:a16="http://schemas.microsoft.com/office/drawing/2014/main" id="{AC014B59-D84A-4C0A-9DC8-5F6813BD8970}"/>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nvGrpSpPr>
            <p:cNvPr id="208" name="Group 207">
              <a:extLst>
                <a:ext uri="{FF2B5EF4-FFF2-40B4-BE49-F238E27FC236}">
                  <a16:creationId xmlns:a16="http://schemas.microsoft.com/office/drawing/2014/main" id="{4C7510E1-EA30-4B0C-AB7F-ED4075EF4823}"/>
                </a:ext>
              </a:extLst>
            </p:cNvPr>
            <p:cNvGrpSpPr/>
            <p:nvPr/>
          </p:nvGrpSpPr>
          <p:grpSpPr>
            <a:xfrm>
              <a:off x="3566913" y="4789010"/>
              <a:ext cx="288364" cy="272631"/>
              <a:chOff x="6595499" y="824302"/>
              <a:chExt cx="1839533" cy="1839533"/>
            </a:xfrm>
            <a:solidFill>
              <a:schemeClr val="accent3"/>
            </a:solidFill>
          </p:grpSpPr>
          <p:grpSp>
            <p:nvGrpSpPr>
              <p:cNvPr id="214" name="Group 213">
                <a:extLst>
                  <a:ext uri="{FF2B5EF4-FFF2-40B4-BE49-F238E27FC236}">
                    <a16:creationId xmlns:a16="http://schemas.microsoft.com/office/drawing/2014/main" id="{1620B0D6-47EB-4084-8154-62B5682F6F35}"/>
                  </a:ext>
                </a:extLst>
              </p:cNvPr>
              <p:cNvGrpSpPr/>
              <p:nvPr/>
            </p:nvGrpSpPr>
            <p:grpSpPr>
              <a:xfrm>
                <a:off x="6595499" y="824302"/>
                <a:ext cx="1839533" cy="1839533"/>
                <a:chOff x="7694142" y="1135483"/>
                <a:chExt cx="1839533" cy="1839533"/>
              </a:xfrm>
              <a:grpFill/>
            </p:grpSpPr>
            <p:sp>
              <p:nvSpPr>
                <p:cNvPr id="216" name="Oval 215">
                  <a:extLst>
                    <a:ext uri="{FF2B5EF4-FFF2-40B4-BE49-F238E27FC236}">
                      <a16:creationId xmlns:a16="http://schemas.microsoft.com/office/drawing/2014/main" id="{63DC36A3-E4A5-4829-8020-DACF7D4BE7A7}"/>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A5A5A5"/>
                    </a:solidFill>
                    <a:effectLst/>
                    <a:uLnTx/>
                    <a:uFillTx/>
                    <a:latin typeface="Calibri" panose="020F0502020204030204"/>
                    <a:ea typeface="ＭＳ Ｐゴシック"/>
                    <a:cs typeface="+mn-cs"/>
                  </a:endParaRPr>
                </a:p>
              </p:txBody>
            </p:sp>
            <p:sp>
              <p:nvSpPr>
                <p:cNvPr id="217" name="Oval 216">
                  <a:extLst>
                    <a:ext uri="{FF2B5EF4-FFF2-40B4-BE49-F238E27FC236}">
                      <a16:creationId xmlns:a16="http://schemas.microsoft.com/office/drawing/2014/main" id="{919A6063-F598-456E-A9E1-C66616CF2A29}"/>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A5A5A5"/>
                    </a:solidFill>
                    <a:effectLst/>
                    <a:uLnTx/>
                    <a:uFillTx/>
                    <a:latin typeface="Calibri" panose="020F0502020204030204"/>
                    <a:ea typeface="ＭＳ Ｐゴシック"/>
                    <a:cs typeface="+mn-cs"/>
                  </a:endParaRPr>
                </a:p>
              </p:txBody>
            </p:sp>
          </p:grpSp>
          <p:sp>
            <p:nvSpPr>
              <p:cNvPr id="215" name="Oval 214">
                <a:extLst>
                  <a:ext uri="{FF2B5EF4-FFF2-40B4-BE49-F238E27FC236}">
                    <a16:creationId xmlns:a16="http://schemas.microsoft.com/office/drawing/2014/main" id="{15B01217-EB4C-438B-95A7-BB40C3C8CCAF}"/>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A5A5A5"/>
                  </a:solidFill>
                  <a:effectLst/>
                  <a:uLnTx/>
                  <a:uFillTx/>
                  <a:latin typeface="Calibri" panose="020F0502020204030204"/>
                  <a:ea typeface="ＭＳ Ｐゴシック"/>
                  <a:cs typeface="+mn-cs"/>
                </a:endParaRPr>
              </a:p>
            </p:txBody>
          </p:sp>
        </p:grpSp>
        <p:grpSp>
          <p:nvGrpSpPr>
            <p:cNvPr id="209" name="Group 208">
              <a:extLst>
                <a:ext uri="{FF2B5EF4-FFF2-40B4-BE49-F238E27FC236}">
                  <a16:creationId xmlns:a16="http://schemas.microsoft.com/office/drawing/2014/main" id="{CD807E73-3A13-4431-B5B8-83F77FFAC2C6}"/>
                </a:ext>
              </a:extLst>
            </p:cNvPr>
            <p:cNvGrpSpPr/>
            <p:nvPr/>
          </p:nvGrpSpPr>
          <p:grpSpPr>
            <a:xfrm>
              <a:off x="3905388" y="4786906"/>
              <a:ext cx="288364" cy="272631"/>
              <a:chOff x="6595499" y="824302"/>
              <a:chExt cx="1839533" cy="1839533"/>
            </a:xfrm>
            <a:solidFill>
              <a:schemeClr val="accent1"/>
            </a:solidFill>
          </p:grpSpPr>
          <p:grpSp>
            <p:nvGrpSpPr>
              <p:cNvPr id="210" name="Group 209">
                <a:extLst>
                  <a:ext uri="{FF2B5EF4-FFF2-40B4-BE49-F238E27FC236}">
                    <a16:creationId xmlns:a16="http://schemas.microsoft.com/office/drawing/2014/main" id="{7CA5F5E0-AD7E-45FE-A66E-B6D21D562B51}"/>
                  </a:ext>
                </a:extLst>
              </p:cNvPr>
              <p:cNvGrpSpPr/>
              <p:nvPr/>
            </p:nvGrpSpPr>
            <p:grpSpPr>
              <a:xfrm>
                <a:off x="6595499" y="824302"/>
                <a:ext cx="1839533" cy="1839533"/>
                <a:chOff x="7694142" y="1135483"/>
                <a:chExt cx="1839533" cy="1839533"/>
              </a:xfrm>
              <a:grpFill/>
            </p:grpSpPr>
            <p:sp>
              <p:nvSpPr>
                <p:cNvPr id="212" name="Oval 211">
                  <a:extLst>
                    <a:ext uri="{FF2B5EF4-FFF2-40B4-BE49-F238E27FC236}">
                      <a16:creationId xmlns:a16="http://schemas.microsoft.com/office/drawing/2014/main" id="{B2F550A9-A2AC-462D-8409-B1F5F4F5BFFD}"/>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13" name="Oval 212">
                  <a:extLst>
                    <a:ext uri="{FF2B5EF4-FFF2-40B4-BE49-F238E27FC236}">
                      <a16:creationId xmlns:a16="http://schemas.microsoft.com/office/drawing/2014/main" id="{3118841D-1895-47E7-88D2-B385C0403965}"/>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211" name="Oval 210">
                <a:extLst>
                  <a:ext uri="{FF2B5EF4-FFF2-40B4-BE49-F238E27FC236}">
                    <a16:creationId xmlns:a16="http://schemas.microsoft.com/office/drawing/2014/main" id="{72FE05FD-5A46-4E77-AADC-0EB3FD2746A5}"/>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nvGrpSpPr>
            <p:cNvPr id="180" name="Group 179">
              <a:extLst>
                <a:ext uri="{FF2B5EF4-FFF2-40B4-BE49-F238E27FC236}">
                  <a16:creationId xmlns:a16="http://schemas.microsoft.com/office/drawing/2014/main" id="{A5F9E684-BDDF-414B-A951-482A29E37AB4}"/>
                </a:ext>
              </a:extLst>
            </p:cNvPr>
            <p:cNvGrpSpPr/>
            <p:nvPr/>
          </p:nvGrpSpPr>
          <p:grpSpPr>
            <a:xfrm>
              <a:off x="7555433" y="4461536"/>
              <a:ext cx="626837" cy="583545"/>
              <a:chOff x="5727744" y="3429000"/>
              <a:chExt cx="908850" cy="894907"/>
            </a:xfrm>
            <a:solidFill>
              <a:schemeClr val="accent1"/>
            </a:solidFill>
          </p:grpSpPr>
          <p:grpSp>
            <p:nvGrpSpPr>
              <p:cNvPr id="186" name="Group 185">
                <a:extLst>
                  <a:ext uri="{FF2B5EF4-FFF2-40B4-BE49-F238E27FC236}">
                    <a16:creationId xmlns:a16="http://schemas.microsoft.com/office/drawing/2014/main" id="{B613B2C8-F9CA-4B48-875C-7C1482444FE7}"/>
                  </a:ext>
                </a:extLst>
              </p:cNvPr>
              <p:cNvGrpSpPr/>
              <p:nvPr/>
            </p:nvGrpSpPr>
            <p:grpSpPr>
              <a:xfrm>
                <a:off x="6218496" y="3429000"/>
                <a:ext cx="418098" cy="418099"/>
                <a:chOff x="6595499" y="824302"/>
                <a:chExt cx="1839533" cy="1839533"/>
              </a:xfrm>
              <a:grpFill/>
            </p:grpSpPr>
            <p:grpSp>
              <p:nvGrpSpPr>
                <p:cNvPr id="202" name="Group 201">
                  <a:extLst>
                    <a:ext uri="{FF2B5EF4-FFF2-40B4-BE49-F238E27FC236}">
                      <a16:creationId xmlns:a16="http://schemas.microsoft.com/office/drawing/2014/main" id="{99DBCD3E-7BEE-458E-8EAD-76132E576371}"/>
                    </a:ext>
                  </a:extLst>
                </p:cNvPr>
                <p:cNvGrpSpPr/>
                <p:nvPr/>
              </p:nvGrpSpPr>
              <p:grpSpPr>
                <a:xfrm>
                  <a:off x="6595499" y="824302"/>
                  <a:ext cx="1839533" cy="1839533"/>
                  <a:chOff x="7694142" y="1135483"/>
                  <a:chExt cx="1839533" cy="1839533"/>
                </a:xfrm>
                <a:grpFill/>
              </p:grpSpPr>
              <p:sp>
                <p:nvSpPr>
                  <p:cNvPr id="204" name="Oval 203">
                    <a:extLst>
                      <a:ext uri="{FF2B5EF4-FFF2-40B4-BE49-F238E27FC236}">
                        <a16:creationId xmlns:a16="http://schemas.microsoft.com/office/drawing/2014/main" id="{77FC65E6-FA84-4E08-A43A-287011C6164D}"/>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05" name="Oval 204">
                    <a:extLst>
                      <a:ext uri="{FF2B5EF4-FFF2-40B4-BE49-F238E27FC236}">
                        <a16:creationId xmlns:a16="http://schemas.microsoft.com/office/drawing/2014/main" id="{82B6297D-C624-47A3-A4CD-C796FD5E2237}"/>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203" name="Oval 202">
                  <a:extLst>
                    <a:ext uri="{FF2B5EF4-FFF2-40B4-BE49-F238E27FC236}">
                      <a16:creationId xmlns:a16="http://schemas.microsoft.com/office/drawing/2014/main" id="{4002BA03-6557-4752-B1ED-F2B6A04A1F36}"/>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nvGrpSpPr>
              <p:cNvPr id="187" name="Group 186">
                <a:extLst>
                  <a:ext uri="{FF2B5EF4-FFF2-40B4-BE49-F238E27FC236}">
                    <a16:creationId xmlns:a16="http://schemas.microsoft.com/office/drawing/2014/main" id="{BA174E44-0BA9-4547-A0F3-5E21583233F6}"/>
                  </a:ext>
                </a:extLst>
              </p:cNvPr>
              <p:cNvGrpSpPr/>
              <p:nvPr/>
            </p:nvGrpSpPr>
            <p:grpSpPr>
              <a:xfrm>
                <a:off x="6218496" y="3905808"/>
                <a:ext cx="418098" cy="418099"/>
                <a:chOff x="6595499" y="824302"/>
                <a:chExt cx="1839533" cy="1839533"/>
              </a:xfrm>
              <a:grpFill/>
            </p:grpSpPr>
            <p:grpSp>
              <p:nvGrpSpPr>
                <p:cNvPr id="198" name="Group 197">
                  <a:extLst>
                    <a:ext uri="{FF2B5EF4-FFF2-40B4-BE49-F238E27FC236}">
                      <a16:creationId xmlns:a16="http://schemas.microsoft.com/office/drawing/2014/main" id="{0D70B9C4-EEBD-451B-8C61-37AE27BF8BA8}"/>
                    </a:ext>
                  </a:extLst>
                </p:cNvPr>
                <p:cNvGrpSpPr/>
                <p:nvPr/>
              </p:nvGrpSpPr>
              <p:grpSpPr>
                <a:xfrm>
                  <a:off x="6595499" y="824302"/>
                  <a:ext cx="1839533" cy="1839533"/>
                  <a:chOff x="7694142" y="1135483"/>
                  <a:chExt cx="1839533" cy="1839533"/>
                </a:xfrm>
                <a:grpFill/>
              </p:grpSpPr>
              <p:sp>
                <p:nvSpPr>
                  <p:cNvPr id="200" name="Oval 199">
                    <a:extLst>
                      <a:ext uri="{FF2B5EF4-FFF2-40B4-BE49-F238E27FC236}">
                        <a16:creationId xmlns:a16="http://schemas.microsoft.com/office/drawing/2014/main" id="{82882C09-8382-4298-92CC-292B59CD5D15}"/>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01" name="Oval 200">
                    <a:extLst>
                      <a:ext uri="{FF2B5EF4-FFF2-40B4-BE49-F238E27FC236}">
                        <a16:creationId xmlns:a16="http://schemas.microsoft.com/office/drawing/2014/main" id="{CFB13866-12C1-479C-AB32-7E8CE4893176}"/>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199" name="Oval 198">
                  <a:extLst>
                    <a:ext uri="{FF2B5EF4-FFF2-40B4-BE49-F238E27FC236}">
                      <a16:creationId xmlns:a16="http://schemas.microsoft.com/office/drawing/2014/main" id="{548D5EEB-05FD-4186-A4BE-B63F30803D35}"/>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nvGrpSpPr>
              <p:cNvPr id="188" name="Group 187">
                <a:extLst>
                  <a:ext uri="{FF2B5EF4-FFF2-40B4-BE49-F238E27FC236}">
                    <a16:creationId xmlns:a16="http://schemas.microsoft.com/office/drawing/2014/main" id="{60FD42FE-4615-4B24-B41E-9B765A460131}"/>
                  </a:ext>
                </a:extLst>
              </p:cNvPr>
              <p:cNvGrpSpPr/>
              <p:nvPr/>
            </p:nvGrpSpPr>
            <p:grpSpPr>
              <a:xfrm>
                <a:off x="5727744" y="3429000"/>
                <a:ext cx="418098" cy="418099"/>
                <a:chOff x="6595499" y="824302"/>
                <a:chExt cx="1839533" cy="1839533"/>
              </a:xfrm>
              <a:grpFill/>
            </p:grpSpPr>
            <p:grpSp>
              <p:nvGrpSpPr>
                <p:cNvPr id="194" name="Group 193">
                  <a:extLst>
                    <a:ext uri="{FF2B5EF4-FFF2-40B4-BE49-F238E27FC236}">
                      <a16:creationId xmlns:a16="http://schemas.microsoft.com/office/drawing/2014/main" id="{342AE287-9DF7-4B18-AD71-01E0015EE01B}"/>
                    </a:ext>
                  </a:extLst>
                </p:cNvPr>
                <p:cNvGrpSpPr/>
                <p:nvPr/>
              </p:nvGrpSpPr>
              <p:grpSpPr>
                <a:xfrm>
                  <a:off x="6595499" y="824302"/>
                  <a:ext cx="1839533" cy="1839533"/>
                  <a:chOff x="7694142" y="1135483"/>
                  <a:chExt cx="1839533" cy="1839533"/>
                </a:xfrm>
                <a:grpFill/>
              </p:grpSpPr>
              <p:sp>
                <p:nvSpPr>
                  <p:cNvPr id="196" name="Oval 195">
                    <a:extLst>
                      <a:ext uri="{FF2B5EF4-FFF2-40B4-BE49-F238E27FC236}">
                        <a16:creationId xmlns:a16="http://schemas.microsoft.com/office/drawing/2014/main" id="{B1567FBC-42AF-4164-834A-586DA357E63A}"/>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197" name="Oval 196">
                    <a:extLst>
                      <a:ext uri="{FF2B5EF4-FFF2-40B4-BE49-F238E27FC236}">
                        <a16:creationId xmlns:a16="http://schemas.microsoft.com/office/drawing/2014/main" id="{42DE6C5D-4DF1-4F9D-966A-CB19E0E9CC1F}"/>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195" name="Oval 194">
                  <a:extLst>
                    <a:ext uri="{FF2B5EF4-FFF2-40B4-BE49-F238E27FC236}">
                      <a16:creationId xmlns:a16="http://schemas.microsoft.com/office/drawing/2014/main" id="{42818536-1B91-4124-9137-2E4C5578CFA5}"/>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nvGrpSpPr>
              <p:cNvPr id="189" name="Group 188">
                <a:extLst>
                  <a:ext uri="{FF2B5EF4-FFF2-40B4-BE49-F238E27FC236}">
                    <a16:creationId xmlns:a16="http://schemas.microsoft.com/office/drawing/2014/main" id="{AD1A9D89-4789-48CE-9269-65C1CB4F7CB2}"/>
                  </a:ext>
                </a:extLst>
              </p:cNvPr>
              <p:cNvGrpSpPr/>
              <p:nvPr/>
            </p:nvGrpSpPr>
            <p:grpSpPr>
              <a:xfrm>
                <a:off x="5727744" y="3905808"/>
                <a:ext cx="418098" cy="418099"/>
                <a:chOff x="6595499" y="824302"/>
                <a:chExt cx="1839533" cy="1839533"/>
              </a:xfrm>
              <a:grpFill/>
            </p:grpSpPr>
            <p:grpSp>
              <p:nvGrpSpPr>
                <p:cNvPr id="190" name="Group 189">
                  <a:extLst>
                    <a:ext uri="{FF2B5EF4-FFF2-40B4-BE49-F238E27FC236}">
                      <a16:creationId xmlns:a16="http://schemas.microsoft.com/office/drawing/2014/main" id="{3B565F7C-2561-4AF1-A66F-DFCE12490382}"/>
                    </a:ext>
                  </a:extLst>
                </p:cNvPr>
                <p:cNvGrpSpPr/>
                <p:nvPr/>
              </p:nvGrpSpPr>
              <p:grpSpPr>
                <a:xfrm>
                  <a:off x="6595499" y="824302"/>
                  <a:ext cx="1839533" cy="1839533"/>
                  <a:chOff x="7694142" y="1135483"/>
                  <a:chExt cx="1839533" cy="1839533"/>
                </a:xfrm>
                <a:grpFill/>
              </p:grpSpPr>
              <p:sp>
                <p:nvSpPr>
                  <p:cNvPr id="192" name="Oval 191">
                    <a:extLst>
                      <a:ext uri="{FF2B5EF4-FFF2-40B4-BE49-F238E27FC236}">
                        <a16:creationId xmlns:a16="http://schemas.microsoft.com/office/drawing/2014/main" id="{1CCFA188-7D72-41C7-93CB-87CE61E4F6FE}"/>
                      </a:ext>
                    </a:extLst>
                  </p:cNvPr>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193" name="Oval 192">
                    <a:extLst>
                      <a:ext uri="{FF2B5EF4-FFF2-40B4-BE49-F238E27FC236}">
                        <a16:creationId xmlns:a16="http://schemas.microsoft.com/office/drawing/2014/main" id="{B86A616C-4BD6-4E33-8735-EE69D99F9F06}"/>
                      </a:ext>
                    </a:extLst>
                  </p:cNvPr>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sp>
              <p:nvSpPr>
                <p:cNvPr id="191" name="Oval 190">
                  <a:extLst>
                    <a:ext uri="{FF2B5EF4-FFF2-40B4-BE49-F238E27FC236}">
                      <a16:creationId xmlns:a16="http://schemas.microsoft.com/office/drawing/2014/main" id="{A0F0790B-6295-4B0E-A699-8D2A7ED9F555}"/>
                    </a:ext>
                  </a:extLst>
                </p:cNvPr>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grpSp>
        </p:grpSp>
        <p:sp>
          <p:nvSpPr>
            <p:cNvPr id="181" name="Oval 180">
              <a:extLst>
                <a:ext uri="{FF2B5EF4-FFF2-40B4-BE49-F238E27FC236}">
                  <a16:creationId xmlns:a16="http://schemas.microsoft.com/office/drawing/2014/main" id="{2DD25E9F-5C7A-472B-8DC3-53F424D93C43}"/>
                </a:ext>
              </a:extLst>
            </p:cNvPr>
            <p:cNvSpPr/>
            <p:nvPr/>
          </p:nvSpPr>
          <p:spPr>
            <a:xfrm>
              <a:off x="8949930" y="3617119"/>
              <a:ext cx="120253" cy="114300"/>
            </a:xfrm>
            <a:prstGeom prst="ellipse">
              <a:avLst/>
            </a:prstGeom>
            <a:solidFill>
              <a:srgbClr val="8E1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182" name="Oval 181">
              <a:extLst>
                <a:ext uri="{FF2B5EF4-FFF2-40B4-BE49-F238E27FC236}">
                  <a16:creationId xmlns:a16="http://schemas.microsoft.com/office/drawing/2014/main" id="{115509FA-DA89-4AF1-A977-137AA4BD2F4B}"/>
                </a:ext>
              </a:extLst>
            </p:cNvPr>
            <p:cNvSpPr/>
            <p:nvPr/>
          </p:nvSpPr>
          <p:spPr>
            <a:xfrm>
              <a:off x="8396289" y="2455070"/>
              <a:ext cx="35719" cy="345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183" name="Oval 109">
              <a:extLst>
                <a:ext uri="{FF2B5EF4-FFF2-40B4-BE49-F238E27FC236}">
                  <a16:creationId xmlns:a16="http://schemas.microsoft.com/office/drawing/2014/main" id="{5460D420-753B-4CFA-AF36-6BB5647305A4}"/>
                </a:ext>
              </a:extLst>
            </p:cNvPr>
            <p:cNvSpPr/>
            <p:nvPr/>
          </p:nvSpPr>
          <p:spPr>
            <a:xfrm>
              <a:off x="8945166" y="3609975"/>
              <a:ext cx="110728" cy="132160"/>
            </a:xfrm>
            <a:custGeom>
              <a:avLst/>
              <a:gdLst>
                <a:gd name="connsiteX0" fmla="*/ 0 w 358221"/>
                <a:gd name="connsiteY0" fmla="*/ 170802 h 341603"/>
                <a:gd name="connsiteX1" fmla="*/ 179111 w 358221"/>
                <a:gd name="connsiteY1" fmla="*/ 0 h 341603"/>
                <a:gd name="connsiteX2" fmla="*/ 358222 w 358221"/>
                <a:gd name="connsiteY2" fmla="*/ 170802 h 341603"/>
                <a:gd name="connsiteX3" fmla="*/ 179111 w 358221"/>
                <a:gd name="connsiteY3" fmla="*/ 341604 h 341603"/>
                <a:gd name="connsiteX4" fmla="*/ 0 w 358221"/>
                <a:gd name="connsiteY4" fmla="*/ 170802 h 341603"/>
                <a:gd name="connsiteX0" fmla="*/ 279 w 358501"/>
                <a:gd name="connsiteY0" fmla="*/ 154927 h 325729"/>
                <a:gd name="connsiteX1" fmla="*/ 150815 w 358501"/>
                <a:gd name="connsiteY1" fmla="*/ 0 h 325729"/>
                <a:gd name="connsiteX2" fmla="*/ 358501 w 358501"/>
                <a:gd name="connsiteY2" fmla="*/ 154927 h 325729"/>
                <a:gd name="connsiteX3" fmla="*/ 179390 w 358501"/>
                <a:gd name="connsiteY3" fmla="*/ 325729 h 325729"/>
                <a:gd name="connsiteX4" fmla="*/ 279 w 358501"/>
                <a:gd name="connsiteY4" fmla="*/ 154927 h 325729"/>
                <a:gd name="connsiteX0" fmla="*/ 279 w 363091"/>
                <a:gd name="connsiteY0" fmla="*/ 157927 h 328729"/>
                <a:gd name="connsiteX1" fmla="*/ 150815 w 363091"/>
                <a:gd name="connsiteY1" fmla="*/ 3000 h 328729"/>
                <a:gd name="connsiteX2" fmla="*/ 296498 w 363091"/>
                <a:gd name="connsiteY2" fmla="*/ 63324 h 328729"/>
                <a:gd name="connsiteX3" fmla="*/ 358501 w 363091"/>
                <a:gd name="connsiteY3" fmla="*/ 157927 h 328729"/>
                <a:gd name="connsiteX4" fmla="*/ 179390 w 363091"/>
                <a:gd name="connsiteY4" fmla="*/ 328729 h 328729"/>
                <a:gd name="connsiteX5" fmla="*/ 279 w 363091"/>
                <a:gd name="connsiteY5" fmla="*/ 157927 h 328729"/>
                <a:gd name="connsiteX0" fmla="*/ 157 w 363464"/>
                <a:gd name="connsiteY0" fmla="*/ 162258 h 333060"/>
                <a:gd name="connsiteX1" fmla="*/ 150693 w 363464"/>
                <a:gd name="connsiteY1" fmla="*/ 7331 h 333060"/>
                <a:gd name="connsiteX2" fmla="*/ 302726 w 363464"/>
                <a:gd name="connsiteY2" fmla="*/ 39080 h 333060"/>
                <a:gd name="connsiteX3" fmla="*/ 358379 w 363464"/>
                <a:gd name="connsiteY3" fmla="*/ 162258 h 333060"/>
                <a:gd name="connsiteX4" fmla="*/ 179268 w 363464"/>
                <a:gd name="connsiteY4" fmla="*/ 333060 h 333060"/>
                <a:gd name="connsiteX5" fmla="*/ 157 w 363464"/>
                <a:gd name="connsiteY5" fmla="*/ 162258 h 333060"/>
                <a:gd name="connsiteX0" fmla="*/ 157 w 363464"/>
                <a:gd name="connsiteY0" fmla="*/ 159156 h 329958"/>
                <a:gd name="connsiteX1" fmla="*/ 150693 w 363464"/>
                <a:gd name="connsiteY1" fmla="*/ 4229 h 329958"/>
                <a:gd name="connsiteX2" fmla="*/ 302726 w 363464"/>
                <a:gd name="connsiteY2" fmla="*/ 35978 h 329958"/>
                <a:gd name="connsiteX3" fmla="*/ 358379 w 363464"/>
                <a:gd name="connsiteY3" fmla="*/ 159156 h 329958"/>
                <a:gd name="connsiteX4" fmla="*/ 179268 w 363464"/>
                <a:gd name="connsiteY4" fmla="*/ 329958 h 329958"/>
                <a:gd name="connsiteX5" fmla="*/ 157 w 363464"/>
                <a:gd name="connsiteY5" fmla="*/ 159156 h 329958"/>
                <a:gd name="connsiteX0" fmla="*/ 157 w 344120"/>
                <a:gd name="connsiteY0" fmla="*/ 159156 h 329973"/>
                <a:gd name="connsiteX1" fmla="*/ 150693 w 344120"/>
                <a:gd name="connsiteY1" fmla="*/ 4229 h 329973"/>
                <a:gd name="connsiteX2" fmla="*/ 302726 w 344120"/>
                <a:gd name="connsiteY2" fmla="*/ 35978 h 329973"/>
                <a:gd name="connsiteX3" fmla="*/ 336154 w 344120"/>
                <a:gd name="connsiteY3" fmla="*/ 168681 h 329973"/>
                <a:gd name="connsiteX4" fmla="*/ 179268 w 344120"/>
                <a:gd name="connsiteY4" fmla="*/ 329958 h 329973"/>
                <a:gd name="connsiteX5" fmla="*/ 157 w 344120"/>
                <a:gd name="connsiteY5" fmla="*/ 159156 h 329973"/>
                <a:gd name="connsiteX0" fmla="*/ 157 w 344120"/>
                <a:gd name="connsiteY0" fmla="*/ 159156 h 329977"/>
                <a:gd name="connsiteX1" fmla="*/ 150693 w 344120"/>
                <a:gd name="connsiteY1" fmla="*/ 4229 h 329977"/>
                <a:gd name="connsiteX2" fmla="*/ 302726 w 344120"/>
                <a:gd name="connsiteY2" fmla="*/ 35978 h 329977"/>
                <a:gd name="connsiteX3" fmla="*/ 336154 w 344120"/>
                <a:gd name="connsiteY3" fmla="*/ 168681 h 329977"/>
                <a:gd name="connsiteX4" fmla="*/ 179268 w 344120"/>
                <a:gd name="connsiteY4" fmla="*/ 329958 h 329977"/>
                <a:gd name="connsiteX5" fmla="*/ 157 w 344120"/>
                <a:gd name="connsiteY5" fmla="*/ 159156 h 329977"/>
                <a:gd name="connsiteX0" fmla="*/ 157 w 344120"/>
                <a:gd name="connsiteY0" fmla="*/ 159156 h 329977"/>
                <a:gd name="connsiteX1" fmla="*/ 150693 w 344120"/>
                <a:gd name="connsiteY1" fmla="*/ 4229 h 329977"/>
                <a:gd name="connsiteX2" fmla="*/ 302726 w 344120"/>
                <a:gd name="connsiteY2" fmla="*/ 35978 h 329977"/>
                <a:gd name="connsiteX3" fmla="*/ 336154 w 344120"/>
                <a:gd name="connsiteY3" fmla="*/ 168681 h 329977"/>
                <a:gd name="connsiteX4" fmla="*/ 179268 w 344120"/>
                <a:gd name="connsiteY4" fmla="*/ 329958 h 329977"/>
                <a:gd name="connsiteX5" fmla="*/ 157 w 344120"/>
                <a:gd name="connsiteY5" fmla="*/ 159156 h 329977"/>
                <a:gd name="connsiteX0" fmla="*/ 2349 w 346312"/>
                <a:gd name="connsiteY0" fmla="*/ 159156 h 329977"/>
                <a:gd name="connsiteX1" fmla="*/ 152885 w 346312"/>
                <a:gd name="connsiteY1" fmla="*/ 4229 h 329977"/>
                <a:gd name="connsiteX2" fmla="*/ 304918 w 346312"/>
                <a:gd name="connsiteY2" fmla="*/ 35978 h 329977"/>
                <a:gd name="connsiteX3" fmla="*/ 338346 w 346312"/>
                <a:gd name="connsiteY3" fmla="*/ 168681 h 329977"/>
                <a:gd name="connsiteX4" fmla="*/ 181460 w 346312"/>
                <a:gd name="connsiteY4" fmla="*/ 329958 h 329977"/>
                <a:gd name="connsiteX5" fmla="*/ 2349 w 346312"/>
                <a:gd name="connsiteY5" fmla="*/ 159156 h 329977"/>
                <a:gd name="connsiteX0" fmla="*/ 25213 w 369176"/>
                <a:gd name="connsiteY0" fmla="*/ 159156 h 329977"/>
                <a:gd name="connsiteX1" fmla="*/ 175749 w 369176"/>
                <a:gd name="connsiteY1" fmla="*/ 4229 h 329977"/>
                <a:gd name="connsiteX2" fmla="*/ 327782 w 369176"/>
                <a:gd name="connsiteY2" fmla="*/ 35978 h 329977"/>
                <a:gd name="connsiteX3" fmla="*/ 361210 w 369176"/>
                <a:gd name="connsiteY3" fmla="*/ 168681 h 329977"/>
                <a:gd name="connsiteX4" fmla="*/ 204324 w 369176"/>
                <a:gd name="connsiteY4" fmla="*/ 329958 h 329977"/>
                <a:gd name="connsiteX5" fmla="*/ 25213 w 369176"/>
                <a:gd name="connsiteY5" fmla="*/ 159156 h 329977"/>
                <a:gd name="connsiteX0" fmla="*/ 29343 w 328856"/>
                <a:gd name="connsiteY0" fmla="*/ 165844 h 330298"/>
                <a:gd name="connsiteX1" fmla="*/ 135429 w 328856"/>
                <a:gd name="connsiteY1" fmla="*/ 4567 h 330298"/>
                <a:gd name="connsiteX2" fmla="*/ 287462 w 328856"/>
                <a:gd name="connsiteY2" fmla="*/ 36316 h 330298"/>
                <a:gd name="connsiteX3" fmla="*/ 320890 w 328856"/>
                <a:gd name="connsiteY3" fmla="*/ 169019 h 330298"/>
                <a:gd name="connsiteX4" fmla="*/ 164004 w 328856"/>
                <a:gd name="connsiteY4" fmla="*/ 330296 h 330298"/>
                <a:gd name="connsiteX5" fmla="*/ 29343 w 328856"/>
                <a:gd name="connsiteY5" fmla="*/ 165844 h 330298"/>
                <a:gd name="connsiteX0" fmla="*/ 6878 w 306391"/>
                <a:gd name="connsiteY0" fmla="*/ 165844 h 330298"/>
                <a:gd name="connsiteX1" fmla="*/ 112964 w 306391"/>
                <a:gd name="connsiteY1" fmla="*/ 4567 h 330298"/>
                <a:gd name="connsiteX2" fmla="*/ 264997 w 306391"/>
                <a:gd name="connsiteY2" fmla="*/ 36316 h 330298"/>
                <a:gd name="connsiteX3" fmla="*/ 298425 w 306391"/>
                <a:gd name="connsiteY3" fmla="*/ 169019 h 330298"/>
                <a:gd name="connsiteX4" fmla="*/ 141539 w 306391"/>
                <a:gd name="connsiteY4" fmla="*/ 330296 h 330298"/>
                <a:gd name="connsiteX5" fmla="*/ 6878 w 306391"/>
                <a:gd name="connsiteY5" fmla="*/ 165844 h 330298"/>
                <a:gd name="connsiteX0" fmla="*/ 6593 w 312456"/>
                <a:gd name="connsiteY0" fmla="*/ 132469 h 328912"/>
                <a:gd name="connsiteX1" fmla="*/ 119029 w 312456"/>
                <a:gd name="connsiteY1" fmla="*/ 2942 h 328912"/>
                <a:gd name="connsiteX2" fmla="*/ 271062 w 312456"/>
                <a:gd name="connsiteY2" fmla="*/ 34691 h 328912"/>
                <a:gd name="connsiteX3" fmla="*/ 304490 w 312456"/>
                <a:gd name="connsiteY3" fmla="*/ 167394 h 328912"/>
                <a:gd name="connsiteX4" fmla="*/ 147604 w 312456"/>
                <a:gd name="connsiteY4" fmla="*/ 328671 h 328912"/>
                <a:gd name="connsiteX5" fmla="*/ 6593 w 312456"/>
                <a:gd name="connsiteY5" fmla="*/ 132469 h 328912"/>
                <a:gd name="connsiteX0" fmla="*/ 6593 w 312456"/>
                <a:gd name="connsiteY0" fmla="*/ 132757 h 329200"/>
                <a:gd name="connsiteX1" fmla="*/ 119029 w 312456"/>
                <a:gd name="connsiteY1" fmla="*/ 3230 h 329200"/>
                <a:gd name="connsiteX2" fmla="*/ 271062 w 312456"/>
                <a:gd name="connsiteY2" fmla="*/ 34979 h 329200"/>
                <a:gd name="connsiteX3" fmla="*/ 304490 w 312456"/>
                <a:gd name="connsiteY3" fmla="*/ 167682 h 329200"/>
                <a:gd name="connsiteX4" fmla="*/ 147604 w 312456"/>
                <a:gd name="connsiteY4" fmla="*/ 328959 h 329200"/>
                <a:gd name="connsiteX5" fmla="*/ 6593 w 312456"/>
                <a:gd name="connsiteY5" fmla="*/ 132757 h 329200"/>
                <a:gd name="connsiteX0" fmla="*/ 6518 w 310858"/>
                <a:gd name="connsiteY0" fmla="*/ 132757 h 329200"/>
                <a:gd name="connsiteX1" fmla="*/ 118954 w 310858"/>
                <a:gd name="connsiteY1" fmla="*/ 3230 h 329200"/>
                <a:gd name="connsiteX2" fmla="*/ 261462 w 310858"/>
                <a:gd name="connsiteY2" fmla="*/ 34979 h 329200"/>
                <a:gd name="connsiteX3" fmla="*/ 304415 w 310858"/>
                <a:gd name="connsiteY3" fmla="*/ 167682 h 329200"/>
                <a:gd name="connsiteX4" fmla="*/ 147529 w 310858"/>
                <a:gd name="connsiteY4" fmla="*/ 328959 h 329200"/>
                <a:gd name="connsiteX5" fmla="*/ 6518 w 310858"/>
                <a:gd name="connsiteY5" fmla="*/ 132757 h 329200"/>
                <a:gd name="connsiteX0" fmla="*/ 6518 w 310858"/>
                <a:gd name="connsiteY0" fmla="*/ 132757 h 331791"/>
                <a:gd name="connsiteX1" fmla="*/ 118954 w 310858"/>
                <a:gd name="connsiteY1" fmla="*/ 3230 h 331791"/>
                <a:gd name="connsiteX2" fmla="*/ 261462 w 310858"/>
                <a:gd name="connsiteY2" fmla="*/ 34979 h 331791"/>
                <a:gd name="connsiteX3" fmla="*/ 304415 w 310858"/>
                <a:gd name="connsiteY3" fmla="*/ 167682 h 331791"/>
                <a:gd name="connsiteX4" fmla="*/ 147529 w 310858"/>
                <a:gd name="connsiteY4" fmla="*/ 328959 h 331791"/>
                <a:gd name="connsiteX5" fmla="*/ 58261 w 310858"/>
                <a:gd name="connsiteY5" fmla="*/ 260403 h 331791"/>
                <a:gd name="connsiteX6" fmla="*/ 6518 w 310858"/>
                <a:gd name="connsiteY6" fmla="*/ 132757 h 331791"/>
                <a:gd name="connsiteX0" fmla="*/ 6518 w 310858"/>
                <a:gd name="connsiteY0" fmla="*/ 132757 h 337888"/>
                <a:gd name="connsiteX1" fmla="*/ 118954 w 310858"/>
                <a:gd name="connsiteY1" fmla="*/ 3230 h 337888"/>
                <a:gd name="connsiteX2" fmla="*/ 261462 w 310858"/>
                <a:gd name="connsiteY2" fmla="*/ 34979 h 337888"/>
                <a:gd name="connsiteX3" fmla="*/ 304415 w 310858"/>
                <a:gd name="connsiteY3" fmla="*/ 167682 h 337888"/>
                <a:gd name="connsiteX4" fmla="*/ 188804 w 310858"/>
                <a:gd name="connsiteY4" fmla="*/ 335309 h 337888"/>
                <a:gd name="connsiteX5" fmla="*/ 58261 w 310858"/>
                <a:gd name="connsiteY5" fmla="*/ 260403 h 337888"/>
                <a:gd name="connsiteX6" fmla="*/ 6518 w 310858"/>
                <a:gd name="connsiteY6" fmla="*/ 132757 h 337888"/>
                <a:gd name="connsiteX0" fmla="*/ 6518 w 310858"/>
                <a:gd name="connsiteY0" fmla="*/ 132757 h 335827"/>
                <a:gd name="connsiteX1" fmla="*/ 118954 w 310858"/>
                <a:gd name="connsiteY1" fmla="*/ 3230 h 335827"/>
                <a:gd name="connsiteX2" fmla="*/ 261462 w 310858"/>
                <a:gd name="connsiteY2" fmla="*/ 34979 h 335827"/>
                <a:gd name="connsiteX3" fmla="*/ 304415 w 310858"/>
                <a:gd name="connsiteY3" fmla="*/ 167682 h 335827"/>
                <a:gd name="connsiteX4" fmla="*/ 188804 w 310858"/>
                <a:gd name="connsiteY4" fmla="*/ 335309 h 335827"/>
                <a:gd name="connsiteX5" fmla="*/ 58261 w 310858"/>
                <a:gd name="connsiteY5" fmla="*/ 260403 h 335827"/>
                <a:gd name="connsiteX6" fmla="*/ 6518 w 310858"/>
                <a:gd name="connsiteY6" fmla="*/ 132757 h 335827"/>
                <a:gd name="connsiteX0" fmla="*/ 105 w 304445"/>
                <a:gd name="connsiteY0" fmla="*/ 132757 h 335956"/>
                <a:gd name="connsiteX1" fmla="*/ 112541 w 304445"/>
                <a:gd name="connsiteY1" fmla="*/ 3230 h 335956"/>
                <a:gd name="connsiteX2" fmla="*/ 255049 w 304445"/>
                <a:gd name="connsiteY2" fmla="*/ 34979 h 335956"/>
                <a:gd name="connsiteX3" fmla="*/ 298002 w 304445"/>
                <a:gd name="connsiteY3" fmla="*/ 167682 h 335956"/>
                <a:gd name="connsiteX4" fmla="*/ 182391 w 304445"/>
                <a:gd name="connsiteY4" fmla="*/ 335309 h 335956"/>
                <a:gd name="connsiteX5" fmla="*/ 93123 w 304445"/>
                <a:gd name="connsiteY5" fmla="*/ 222303 h 335956"/>
                <a:gd name="connsiteX6" fmla="*/ 105 w 304445"/>
                <a:gd name="connsiteY6" fmla="*/ 132757 h 335956"/>
                <a:gd name="connsiteX0" fmla="*/ 1921 w 306261"/>
                <a:gd name="connsiteY0" fmla="*/ 132757 h 335956"/>
                <a:gd name="connsiteX1" fmla="*/ 114357 w 306261"/>
                <a:gd name="connsiteY1" fmla="*/ 3230 h 335956"/>
                <a:gd name="connsiteX2" fmla="*/ 256865 w 306261"/>
                <a:gd name="connsiteY2" fmla="*/ 34979 h 335956"/>
                <a:gd name="connsiteX3" fmla="*/ 299818 w 306261"/>
                <a:gd name="connsiteY3" fmla="*/ 167682 h 335956"/>
                <a:gd name="connsiteX4" fmla="*/ 184207 w 306261"/>
                <a:gd name="connsiteY4" fmla="*/ 335309 h 335956"/>
                <a:gd name="connsiteX5" fmla="*/ 94939 w 306261"/>
                <a:gd name="connsiteY5" fmla="*/ 222303 h 335956"/>
                <a:gd name="connsiteX6" fmla="*/ 1921 w 306261"/>
                <a:gd name="connsiteY6" fmla="*/ 132757 h 335956"/>
                <a:gd name="connsiteX0" fmla="*/ 1921 w 306261"/>
                <a:gd name="connsiteY0" fmla="*/ 132757 h 335310"/>
                <a:gd name="connsiteX1" fmla="*/ 114357 w 306261"/>
                <a:gd name="connsiteY1" fmla="*/ 3230 h 335310"/>
                <a:gd name="connsiteX2" fmla="*/ 256865 w 306261"/>
                <a:gd name="connsiteY2" fmla="*/ 34979 h 335310"/>
                <a:gd name="connsiteX3" fmla="*/ 299818 w 306261"/>
                <a:gd name="connsiteY3" fmla="*/ 167682 h 335310"/>
                <a:gd name="connsiteX4" fmla="*/ 184207 w 306261"/>
                <a:gd name="connsiteY4" fmla="*/ 335309 h 335310"/>
                <a:gd name="connsiteX5" fmla="*/ 94939 w 306261"/>
                <a:gd name="connsiteY5" fmla="*/ 222303 h 335310"/>
                <a:gd name="connsiteX6" fmla="*/ 1921 w 306261"/>
                <a:gd name="connsiteY6" fmla="*/ 132757 h 335310"/>
                <a:gd name="connsiteX0" fmla="*/ 1921 w 306261"/>
                <a:gd name="connsiteY0" fmla="*/ 132757 h 328960"/>
                <a:gd name="connsiteX1" fmla="*/ 114357 w 306261"/>
                <a:gd name="connsiteY1" fmla="*/ 3230 h 328960"/>
                <a:gd name="connsiteX2" fmla="*/ 256865 w 306261"/>
                <a:gd name="connsiteY2" fmla="*/ 34979 h 328960"/>
                <a:gd name="connsiteX3" fmla="*/ 299818 w 306261"/>
                <a:gd name="connsiteY3" fmla="*/ 167682 h 328960"/>
                <a:gd name="connsiteX4" fmla="*/ 203257 w 306261"/>
                <a:gd name="connsiteY4" fmla="*/ 328959 h 328960"/>
                <a:gd name="connsiteX5" fmla="*/ 94939 w 306261"/>
                <a:gd name="connsiteY5" fmla="*/ 222303 h 328960"/>
                <a:gd name="connsiteX6" fmla="*/ 1921 w 306261"/>
                <a:gd name="connsiteY6" fmla="*/ 132757 h 328960"/>
                <a:gd name="connsiteX0" fmla="*/ 1921 w 288738"/>
                <a:gd name="connsiteY0" fmla="*/ 132757 h 329060"/>
                <a:gd name="connsiteX1" fmla="*/ 114357 w 288738"/>
                <a:gd name="connsiteY1" fmla="*/ 3230 h 329060"/>
                <a:gd name="connsiteX2" fmla="*/ 256865 w 288738"/>
                <a:gd name="connsiteY2" fmla="*/ 34979 h 329060"/>
                <a:gd name="connsiteX3" fmla="*/ 277593 w 288738"/>
                <a:gd name="connsiteY3" fmla="*/ 202607 h 329060"/>
                <a:gd name="connsiteX4" fmla="*/ 203257 w 288738"/>
                <a:gd name="connsiteY4" fmla="*/ 328959 h 329060"/>
                <a:gd name="connsiteX5" fmla="*/ 94939 w 288738"/>
                <a:gd name="connsiteY5" fmla="*/ 222303 h 329060"/>
                <a:gd name="connsiteX6" fmla="*/ 1921 w 288738"/>
                <a:gd name="connsiteY6" fmla="*/ 132757 h 329060"/>
                <a:gd name="connsiteX0" fmla="*/ 1921 w 288738"/>
                <a:gd name="connsiteY0" fmla="*/ 132757 h 329726"/>
                <a:gd name="connsiteX1" fmla="*/ 114357 w 288738"/>
                <a:gd name="connsiteY1" fmla="*/ 3230 h 329726"/>
                <a:gd name="connsiteX2" fmla="*/ 256865 w 288738"/>
                <a:gd name="connsiteY2" fmla="*/ 34979 h 329726"/>
                <a:gd name="connsiteX3" fmla="*/ 277593 w 288738"/>
                <a:gd name="connsiteY3" fmla="*/ 202607 h 329726"/>
                <a:gd name="connsiteX4" fmla="*/ 203257 w 288738"/>
                <a:gd name="connsiteY4" fmla="*/ 328959 h 329726"/>
                <a:gd name="connsiteX5" fmla="*/ 94939 w 288738"/>
                <a:gd name="connsiteY5" fmla="*/ 222303 h 329726"/>
                <a:gd name="connsiteX6" fmla="*/ 1921 w 288738"/>
                <a:gd name="connsiteY6" fmla="*/ 132757 h 32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38" h="329726">
                  <a:moveTo>
                    <a:pt x="1921" y="132757"/>
                  </a:moveTo>
                  <a:cubicBezTo>
                    <a:pt x="-13893" y="58145"/>
                    <a:pt x="71866" y="19526"/>
                    <a:pt x="114357" y="3230"/>
                  </a:cubicBezTo>
                  <a:cubicBezTo>
                    <a:pt x="156848" y="-13066"/>
                    <a:pt x="200026" y="37733"/>
                    <a:pt x="256865" y="34979"/>
                  </a:cubicBezTo>
                  <a:cubicBezTo>
                    <a:pt x="291479" y="60800"/>
                    <a:pt x="297111" y="158373"/>
                    <a:pt x="277593" y="202607"/>
                  </a:cubicBezTo>
                  <a:cubicBezTo>
                    <a:pt x="261250" y="269066"/>
                    <a:pt x="281324" y="319326"/>
                    <a:pt x="203257" y="328959"/>
                  </a:cubicBezTo>
                  <a:cubicBezTo>
                    <a:pt x="125190" y="338592"/>
                    <a:pt x="118441" y="255003"/>
                    <a:pt x="94939" y="222303"/>
                  </a:cubicBezTo>
                  <a:cubicBezTo>
                    <a:pt x="71437" y="189603"/>
                    <a:pt x="17735" y="207369"/>
                    <a:pt x="1921" y="13275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cxnSp>
          <p:nvCxnSpPr>
            <p:cNvPr id="184" name="Curved Connector 183">
              <a:extLst>
                <a:ext uri="{FF2B5EF4-FFF2-40B4-BE49-F238E27FC236}">
                  <a16:creationId xmlns:a16="http://schemas.microsoft.com/office/drawing/2014/main" id="{2D6E1AE6-2A99-4354-B17E-B6EA701CD685}"/>
                </a:ext>
              </a:extLst>
            </p:cNvPr>
            <p:cNvCxnSpPr/>
            <p:nvPr/>
          </p:nvCxnSpPr>
          <p:spPr>
            <a:xfrm>
              <a:off x="2590801" y="1971676"/>
              <a:ext cx="240506" cy="207169"/>
            </a:xfrm>
            <a:prstGeom prst="curvedConnector3">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5" name="Curved Connector 184">
              <a:extLst>
                <a:ext uri="{FF2B5EF4-FFF2-40B4-BE49-F238E27FC236}">
                  <a16:creationId xmlns:a16="http://schemas.microsoft.com/office/drawing/2014/main" id="{8AA1C380-6738-4CAB-9E9B-05D449E9281F}"/>
                </a:ext>
              </a:extLst>
            </p:cNvPr>
            <p:cNvCxnSpPr/>
            <p:nvPr/>
          </p:nvCxnSpPr>
          <p:spPr>
            <a:xfrm rot="10800000" flipV="1">
              <a:off x="8585597" y="2301479"/>
              <a:ext cx="308372" cy="176213"/>
            </a:xfrm>
            <a:prstGeom prst="curvedConnector3">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1053" y="380833"/>
            <a:ext cx="9650413" cy="979488"/>
          </a:xfrm>
        </p:spPr>
        <p:txBody>
          <a:bodyPr/>
          <a:lstStyle/>
          <a:p>
            <a:r>
              <a:rPr lang="en-US" dirty="0">
                <a:solidFill>
                  <a:schemeClr val="tx1"/>
                </a:solidFill>
                <a:latin typeface="Arial" panose="020B0604020202020204" pitchFamily="34" charset="0"/>
                <a:cs typeface="Arial" panose="020B0604020202020204" pitchFamily="34" charset="0"/>
              </a:rPr>
              <a:t>Which genes are associated with ovarian cancer risk and who should we test?</a:t>
            </a:r>
          </a:p>
        </p:txBody>
      </p:sp>
      <p:sp>
        <p:nvSpPr>
          <p:cNvPr id="3" name="Text Placeholder 2"/>
          <p:cNvSpPr>
            <a:spLocks noGrp="1"/>
          </p:cNvSpPr>
          <p:nvPr>
            <p:ph idx="4294967295"/>
          </p:nvPr>
        </p:nvSpPr>
        <p:spPr>
          <a:xfrm>
            <a:off x="0" y="1746960"/>
            <a:ext cx="10856913" cy="2087103"/>
          </a:xfrm>
        </p:spPr>
        <p:txBody>
          <a:bodyPr>
            <a:normAutofit fontScale="92500" lnSpcReduction="10000"/>
          </a:bodyPr>
          <a:lstStyle/>
          <a:p>
            <a:pPr marL="914400" lvl="1" indent="-457200">
              <a:spcAft>
                <a:spcPts val="1200"/>
              </a:spcAft>
              <a:buFont typeface="Arial"/>
              <a:buChar char="•"/>
            </a:pPr>
            <a:r>
              <a:rPr lang="en-US" sz="3200" i="1" dirty="0">
                <a:latin typeface="Calibri" panose="020F0502020204030204" pitchFamily="34" charset="0"/>
              </a:rPr>
              <a:t>BRCA1</a:t>
            </a:r>
            <a:r>
              <a:rPr lang="en-US" sz="3200" dirty="0">
                <a:latin typeface="Calibri" panose="020F0502020204030204" pitchFamily="34" charset="0"/>
              </a:rPr>
              <a:t> and </a:t>
            </a:r>
            <a:r>
              <a:rPr lang="en-US" sz="3200" i="1" dirty="0">
                <a:latin typeface="Calibri" panose="020F0502020204030204" pitchFamily="34" charset="0"/>
              </a:rPr>
              <a:t>BRCA2</a:t>
            </a:r>
          </a:p>
          <a:p>
            <a:pPr marL="914400" lvl="1" indent="-457200">
              <a:spcAft>
                <a:spcPts val="1200"/>
              </a:spcAft>
              <a:buFont typeface="Arial"/>
              <a:buChar char="•"/>
            </a:pPr>
            <a:r>
              <a:rPr lang="en-US" sz="3200" i="1" dirty="0">
                <a:latin typeface="Calibri" panose="020F0502020204030204" pitchFamily="34" charset="0"/>
              </a:rPr>
              <a:t>RAD51C</a:t>
            </a:r>
            <a:r>
              <a:rPr lang="en-US" sz="3200" dirty="0">
                <a:latin typeface="Calibri" panose="020F0502020204030204" pitchFamily="34" charset="0"/>
              </a:rPr>
              <a:t>, </a:t>
            </a:r>
            <a:r>
              <a:rPr lang="en-US" sz="3200" i="1" dirty="0">
                <a:latin typeface="Calibri" panose="020F0502020204030204" pitchFamily="34" charset="0"/>
              </a:rPr>
              <a:t>RAD51D</a:t>
            </a:r>
            <a:r>
              <a:rPr lang="en-US" sz="3200" dirty="0">
                <a:latin typeface="Calibri" panose="020F0502020204030204" pitchFamily="34" charset="0"/>
              </a:rPr>
              <a:t>, </a:t>
            </a:r>
            <a:r>
              <a:rPr lang="en-US" sz="3200" i="1" dirty="0">
                <a:latin typeface="Calibri" panose="020F0502020204030204" pitchFamily="34" charset="0"/>
              </a:rPr>
              <a:t>BRIP1, PALB2</a:t>
            </a:r>
          </a:p>
          <a:p>
            <a:pPr marL="914400" lvl="1" indent="-457200">
              <a:spcAft>
                <a:spcPts val="1200"/>
              </a:spcAft>
              <a:buFont typeface="Arial"/>
              <a:buChar char="•"/>
            </a:pPr>
            <a:r>
              <a:rPr lang="en-US" sz="3200" dirty="0">
                <a:latin typeface="Calibri" panose="020F0502020204030204" pitchFamily="34" charset="0"/>
              </a:rPr>
              <a:t>Lynch syndrome (</a:t>
            </a:r>
            <a:r>
              <a:rPr lang="en-US" sz="3200" i="1" dirty="0">
                <a:latin typeface="Calibri" panose="020F0502020204030204" pitchFamily="34" charset="0"/>
              </a:rPr>
              <a:t>MLH1, MSH2, MSH6, PMS2, EPCAM</a:t>
            </a:r>
            <a:r>
              <a:rPr lang="en-US" sz="3200" dirty="0">
                <a:latin typeface="Calibri" panose="020F0502020204030204" pitchFamily="34" charset="0"/>
              </a:rPr>
              <a:t>)</a:t>
            </a:r>
          </a:p>
          <a:p>
            <a:pPr marL="457200" lvl="1" indent="0">
              <a:spcAft>
                <a:spcPts val="1200"/>
              </a:spcAft>
              <a:buNone/>
            </a:pPr>
            <a:endParaRPr lang="en-US" sz="3200" dirty="0">
              <a:latin typeface="Calibri" panose="020F0502020204030204" pitchFamily="34" charset="0"/>
            </a:endParaRPr>
          </a:p>
        </p:txBody>
      </p:sp>
      <p:pic>
        <p:nvPicPr>
          <p:cNvPr id="4" name="Picture 3">
            <a:extLst>
              <a:ext uri="{FF2B5EF4-FFF2-40B4-BE49-F238E27FC236}">
                <a16:creationId xmlns:a16="http://schemas.microsoft.com/office/drawing/2014/main" id="{36665B9D-D21E-6E3C-F166-950368CB387D}"/>
              </a:ext>
            </a:extLst>
          </p:cNvPr>
          <p:cNvPicPr>
            <a:picLocks noChangeAspect="1"/>
          </p:cNvPicPr>
          <p:nvPr/>
        </p:nvPicPr>
        <p:blipFill>
          <a:blip r:embed="rId3"/>
          <a:stretch>
            <a:fillRect/>
          </a:stretch>
        </p:blipFill>
        <p:spPr>
          <a:xfrm>
            <a:off x="1259335" y="3685648"/>
            <a:ext cx="9673330" cy="3035827"/>
          </a:xfrm>
          <a:prstGeom prst="rect">
            <a:avLst/>
          </a:prstGeom>
        </p:spPr>
      </p:pic>
    </p:spTree>
    <p:extLst>
      <p:ext uri="{BB962C8B-B14F-4D97-AF65-F5344CB8AC3E}">
        <p14:creationId xmlns:p14="http://schemas.microsoft.com/office/powerpoint/2010/main" val="2919341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0A2C6-FDBD-4230-84AE-C18D82DEFB28}"/>
              </a:ext>
            </a:extLst>
          </p:cNvPr>
          <p:cNvSpPr>
            <a:spLocks noGrp="1"/>
          </p:cNvSpPr>
          <p:nvPr>
            <p:ph type="title"/>
          </p:nvPr>
        </p:nvSpPr>
        <p:spPr>
          <a:xfrm>
            <a:off x="305741" y="5241780"/>
            <a:ext cx="11580513" cy="829404"/>
          </a:xfrm>
        </p:spPr>
        <p:txBody>
          <a:bodyPr>
            <a:normAutofit fontScale="90000"/>
          </a:bodyPr>
          <a:lstStyle/>
          <a:p>
            <a:pPr algn="ctr"/>
            <a:r>
              <a:rPr lang="en-US" dirty="0">
                <a:solidFill>
                  <a:schemeClr val="tx1"/>
                </a:solidFill>
              </a:rPr>
              <a:t>Clinical Implications: </a:t>
            </a:r>
            <a:br>
              <a:rPr lang="en-US" dirty="0">
                <a:solidFill>
                  <a:schemeClr val="tx1"/>
                </a:solidFill>
              </a:rPr>
            </a:br>
            <a:r>
              <a:rPr lang="en-US" sz="2200" dirty="0">
                <a:solidFill>
                  <a:schemeClr val="tx1"/>
                </a:solidFill>
              </a:rPr>
              <a:t>Approximately 50% High Grade Epithelial Ovarian Cancers Characterized by HRD</a:t>
            </a:r>
            <a:br>
              <a:rPr lang="en-US" sz="2200" dirty="0">
                <a:solidFill>
                  <a:schemeClr val="tx1"/>
                </a:solidFill>
              </a:rPr>
            </a:br>
            <a:r>
              <a:rPr lang="en-US" sz="2200" dirty="0">
                <a:solidFill>
                  <a:schemeClr val="tx1"/>
                </a:solidFill>
              </a:rPr>
              <a:t>Is this targetable in recurrent epithelial ovarian cancer?</a:t>
            </a:r>
          </a:p>
        </p:txBody>
      </p:sp>
      <p:pic>
        <p:nvPicPr>
          <p:cNvPr id="21" name="Picture 20" descr="Pie.png">
            <a:extLst>
              <a:ext uri="{FF2B5EF4-FFF2-40B4-BE49-F238E27FC236}">
                <a16:creationId xmlns:a16="http://schemas.microsoft.com/office/drawing/2014/main" id="{B68BC472-CC47-47BE-8F6C-A41593461B6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2622655" y="643120"/>
            <a:ext cx="6946687" cy="4598660"/>
          </a:xfrm>
          <a:prstGeom prst="rect">
            <a:avLst/>
          </a:prstGeom>
        </p:spPr>
      </p:pic>
      <p:sp>
        <p:nvSpPr>
          <p:cNvPr id="23" name="Text Placeholder 3">
            <a:extLst>
              <a:ext uri="{FF2B5EF4-FFF2-40B4-BE49-F238E27FC236}">
                <a16:creationId xmlns:a16="http://schemas.microsoft.com/office/drawing/2014/main" id="{9E68027B-0DF8-42ED-AD0C-D10C100B119E}"/>
              </a:ext>
            </a:extLst>
          </p:cNvPr>
          <p:cNvSpPr txBox="1">
            <a:spLocks/>
          </p:cNvSpPr>
          <p:nvPr/>
        </p:nvSpPr>
        <p:spPr>
          <a:xfrm>
            <a:off x="423105" y="931014"/>
            <a:ext cx="10642588" cy="451024"/>
          </a:xfrm>
          <a:prstGeom prst="rect">
            <a:avLst/>
          </a:prstGeom>
          <a:noFill/>
          <a:ln>
            <a:noFill/>
          </a:ln>
        </p:spPr>
        <p:txBody>
          <a:bodyPr vert="horz" lIns="91440" tIns="45720" rIns="91440" bIns="45720" rtlCol="0" anchor="t">
            <a:noAutofit/>
          </a:bodyPr>
          <a:lstStyle>
            <a:lvl1pPr marL="0" marR="0" indent="0" algn="l" defTabSz="1219170" rtl="0" eaLnBrk="1" fontAlgn="base" latinLnBrk="0" hangingPunct="1">
              <a:lnSpc>
                <a:spcPct val="100000"/>
              </a:lnSpc>
              <a:spcBef>
                <a:spcPct val="0"/>
              </a:spcBef>
              <a:spcAft>
                <a:spcPts val="400"/>
              </a:spcAft>
              <a:buClr>
                <a:srgbClr val="7AB800"/>
              </a:buClr>
              <a:buSzTx/>
              <a:buFontTx/>
              <a:buNone/>
              <a:tabLst/>
              <a:defRPr sz="1867" b="0" i="1" baseline="0">
                <a:solidFill>
                  <a:schemeClr val="accent4"/>
                </a:solidFill>
                <a:latin typeface="Arial" pitchFamily="34" charset="0"/>
                <a:ea typeface="+mn-ea"/>
                <a:cs typeface="Arial" pitchFamily="34" charset="0"/>
              </a:defRPr>
            </a:lvl1pPr>
            <a:lvl2pPr marL="241294" indent="-239178" algn="l" rtl="0" eaLnBrk="1" fontAlgn="base" hangingPunct="1">
              <a:lnSpc>
                <a:spcPct val="100000"/>
              </a:lnSpc>
              <a:spcBef>
                <a:spcPct val="0"/>
              </a:spcBef>
              <a:spcAft>
                <a:spcPts val="400"/>
              </a:spcAft>
              <a:buClr>
                <a:srgbClr val="4B306A"/>
              </a:buClr>
              <a:buFont typeface="Arial" panose="020B0604020202020204" pitchFamily="34" charset="0"/>
              <a:buNone/>
              <a:defRPr sz="2133" b="0">
                <a:solidFill>
                  <a:schemeClr val="tx1"/>
                </a:solidFill>
                <a:latin typeface="+mn-lt"/>
              </a:defRPr>
            </a:lvl2pPr>
            <a:lvl3pPr marL="673083" indent="-186262" algn="l" rtl="0" eaLnBrk="1" fontAlgn="base" hangingPunct="1">
              <a:lnSpc>
                <a:spcPct val="100000"/>
              </a:lnSpc>
              <a:spcBef>
                <a:spcPct val="0"/>
              </a:spcBef>
              <a:spcAft>
                <a:spcPts val="400"/>
              </a:spcAft>
              <a:buClr>
                <a:srgbClr val="4B306A"/>
              </a:buClr>
              <a:buSzPct val="75000"/>
              <a:buFont typeface="Arial" pitchFamily="34" charset="0"/>
              <a:buChar char="–"/>
              <a:defRPr sz="1867">
                <a:solidFill>
                  <a:schemeClr val="tx1"/>
                </a:solidFill>
                <a:latin typeface="+mn-lt"/>
              </a:defRPr>
            </a:lvl3pPr>
            <a:lvl4pPr marL="954593" indent="-171446" algn="l" rtl="0" eaLnBrk="1" fontAlgn="base" hangingPunct="1">
              <a:lnSpc>
                <a:spcPct val="100000"/>
              </a:lnSpc>
              <a:spcBef>
                <a:spcPct val="0"/>
              </a:spcBef>
              <a:spcAft>
                <a:spcPts val="400"/>
              </a:spcAft>
              <a:buClr>
                <a:srgbClr val="4B306A"/>
              </a:buClr>
              <a:buSzPct val="100000"/>
              <a:buChar char="•"/>
              <a:defRPr sz="1600">
                <a:solidFill>
                  <a:schemeClr val="tx1"/>
                </a:solidFill>
                <a:latin typeface="+mn-lt"/>
              </a:defRPr>
            </a:lvl4pPr>
            <a:lvl5pPr marL="1435064" indent="-175680" algn="l" rtl="0" eaLnBrk="1" fontAlgn="base" hangingPunct="1">
              <a:lnSpc>
                <a:spcPct val="100000"/>
              </a:lnSpc>
              <a:spcBef>
                <a:spcPct val="0"/>
              </a:spcBef>
              <a:spcAft>
                <a:spcPct val="0"/>
              </a:spcAft>
              <a:buClr>
                <a:srgbClr val="7AB800"/>
              </a:buClr>
              <a:buChar char="•"/>
              <a:defRPr sz="1467">
                <a:solidFill>
                  <a:schemeClr val="tx1"/>
                </a:solidFill>
                <a:latin typeface="+mn-lt"/>
              </a:defRPr>
            </a:lvl5pPr>
            <a:lvl6pPr marL="1620798" indent="-176209" algn="l" rtl="0" eaLnBrk="1" fontAlgn="base" hangingPunct="1">
              <a:spcBef>
                <a:spcPct val="0"/>
              </a:spcBef>
              <a:spcAft>
                <a:spcPct val="0"/>
              </a:spcAft>
              <a:buChar char="•"/>
              <a:defRPr sz="1467">
                <a:solidFill>
                  <a:schemeClr val="tx1"/>
                </a:solidFill>
                <a:latin typeface="+mn-lt"/>
              </a:defRPr>
            </a:lvl6pPr>
            <a:lvl7pPr marL="2077987" indent="-176209" algn="l" rtl="0" eaLnBrk="1" fontAlgn="base" hangingPunct="1">
              <a:spcBef>
                <a:spcPct val="0"/>
              </a:spcBef>
              <a:spcAft>
                <a:spcPct val="0"/>
              </a:spcAft>
              <a:buChar char="•"/>
              <a:defRPr sz="1467">
                <a:solidFill>
                  <a:schemeClr val="tx1"/>
                </a:solidFill>
                <a:latin typeface="+mn-lt"/>
              </a:defRPr>
            </a:lvl7pPr>
            <a:lvl8pPr marL="2535175" indent="-176209" algn="l" rtl="0" eaLnBrk="1" fontAlgn="base" hangingPunct="1">
              <a:spcBef>
                <a:spcPct val="0"/>
              </a:spcBef>
              <a:spcAft>
                <a:spcPct val="0"/>
              </a:spcAft>
              <a:buChar char="•"/>
              <a:defRPr sz="1467">
                <a:solidFill>
                  <a:schemeClr val="tx1"/>
                </a:solidFill>
                <a:latin typeface="+mn-lt"/>
              </a:defRPr>
            </a:lvl8pPr>
            <a:lvl9pPr marL="2992364" indent="-176209" algn="l" rtl="0" eaLnBrk="1" fontAlgn="base" hangingPunct="1">
              <a:spcBef>
                <a:spcPct val="0"/>
              </a:spcBef>
              <a:spcAft>
                <a:spcPct val="0"/>
              </a:spcAft>
              <a:buChar char="•"/>
              <a:defRPr sz="1467">
                <a:solidFill>
                  <a:schemeClr val="tx1"/>
                </a:solidFill>
                <a:latin typeface="+mn-lt"/>
              </a:defRPr>
            </a:lvl9pPr>
          </a:lstStyle>
          <a:p>
            <a:pPr marL="0" marR="0" lvl="0" indent="0" algn="l" defTabSz="1219170" rtl="0" eaLnBrk="1" fontAlgn="base" latinLnBrk="0" hangingPunct="1">
              <a:lnSpc>
                <a:spcPct val="100000"/>
              </a:lnSpc>
              <a:spcBef>
                <a:spcPct val="0"/>
              </a:spcBef>
              <a:spcAft>
                <a:spcPts val="400"/>
              </a:spcAft>
              <a:buClr>
                <a:srgbClr val="7AB800"/>
              </a:buClr>
              <a:buSzTx/>
              <a:buFontTx/>
              <a:buNone/>
              <a:tabLst/>
              <a:defRPr/>
            </a:pPr>
            <a:r>
              <a:rPr kumimoji="0" lang="en-US" sz="1867" b="0" i="1" u="none" strike="noStrike" kern="0" cap="none" spc="0" normalizeH="0" baseline="0" noProof="0" dirty="0">
                <a:ln>
                  <a:noFill/>
                </a:ln>
                <a:solidFill>
                  <a:srgbClr val="3C0F53"/>
                </a:solidFill>
                <a:effectLst/>
                <a:uLnTx/>
                <a:uFillTx/>
                <a:latin typeface="Arial" pitchFamily="34" charset="0"/>
                <a:ea typeface="+mn-ea"/>
                <a:cs typeface="Arial" pitchFamily="34" charset="0"/>
              </a:rPr>
              <a:t>These defects can be identified using different clinical and molecular biomarkers</a:t>
            </a:r>
          </a:p>
        </p:txBody>
      </p:sp>
      <p:sp>
        <p:nvSpPr>
          <p:cNvPr id="24" name="Text Placeholder 34">
            <a:extLst>
              <a:ext uri="{FF2B5EF4-FFF2-40B4-BE49-F238E27FC236}">
                <a16:creationId xmlns:a16="http://schemas.microsoft.com/office/drawing/2014/main" id="{818C04B4-E403-4188-80EA-8F6C736DBDB2}"/>
              </a:ext>
            </a:extLst>
          </p:cNvPr>
          <p:cNvSpPr txBox="1">
            <a:spLocks/>
          </p:cNvSpPr>
          <p:nvPr/>
        </p:nvSpPr>
        <p:spPr>
          <a:xfrm>
            <a:off x="423105" y="6455095"/>
            <a:ext cx="9144000" cy="274320"/>
          </a:xfrm>
          <a:prstGeom prst="rect">
            <a:avLst/>
          </a:prstGeom>
          <a:solidFill>
            <a:schemeClr val="bg1"/>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Konstantinopoulos PA,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Cancer Discov</a:t>
            </a:r>
            <a:r>
              <a:rPr kumimoji="0" lang="en-US" sz="1400" b="0" i="0" u="none" strike="noStrike" kern="1200" cap="none" spc="0" normalizeH="0" baseline="0" noProof="0" dirty="0">
                <a:ln>
                  <a:noFill/>
                </a:ln>
                <a:solidFill>
                  <a:srgbClr val="000000"/>
                </a:solidFill>
                <a:effectLst/>
                <a:uLnTx/>
                <a:uFillTx/>
                <a:latin typeface="Arial"/>
                <a:ea typeface="+mn-ea"/>
                <a:cs typeface="+mn-cs"/>
              </a:rPr>
              <a:t>. 2015</a:t>
            </a:r>
          </a:p>
        </p:txBody>
      </p:sp>
      <p:sp>
        <p:nvSpPr>
          <p:cNvPr id="3" name="Title 1">
            <a:extLst>
              <a:ext uri="{FF2B5EF4-FFF2-40B4-BE49-F238E27FC236}">
                <a16:creationId xmlns:a16="http://schemas.microsoft.com/office/drawing/2014/main" id="{0C96C845-7F4B-6E01-4A17-536AB294DBD0}"/>
              </a:ext>
            </a:extLst>
          </p:cNvPr>
          <p:cNvSpPr txBox="1">
            <a:spLocks/>
          </p:cNvSpPr>
          <p:nvPr/>
        </p:nvSpPr>
        <p:spPr>
          <a:xfrm>
            <a:off x="1" y="195279"/>
            <a:ext cx="12192000" cy="10369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Common Aberrations in Ovarian Cancer </a:t>
            </a:r>
            <a:endParaRPr kumimoji="0" lang="en-US" sz="3600" b="1" i="0" u="none" strike="noStrike" kern="1200" cap="none" spc="0" normalizeH="0" baseline="0" noProof="0" dirty="0">
              <a:ln>
                <a:noFill/>
              </a:ln>
              <a:solidFill>
                <a:srgbClr val="00539B"/>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00979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52823" y="198078"/>
            <a:ext cx="7886700" cy="855406"/>
          </a:xfrm>
          <a:prstGeom prst="rect">
            <a:avLst/>
          </a:prstGeom>
        </p:spPr>
        <p:txBody>
          <a:bodyPr/>
          <a:lstStyle>
            <a:lvl1pPr algn="ctr" rtl="0" eaLnBrk="0" fontAlgn="base" hangingPunct="0">
              <a:spcBef>
                <a:spcPct val="0"/>
              </a:spcBef>
              <a:spcAft>
                <a:spcPct val="0"/>
              </a:spcAft>
              <a:defRPr sz="36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3600">
                <a:solidFill>
                  <a:schemeClr val="tx1"/>
                </a:solidFill>
                <a:latin typeface="MetaPlusNormal-Roman" pitchFamily="34" charset="0"/>
                <a:ea typeface="ＭＳ Ｐゴシック" charset="0"/>
                <a:cs typeface="ＭＳ Ｐゴシック" charset="0"/>
              </a:defRPr>
            </a:lvl2pPr>
            <a:lvl3pPr algn="ctr" rtl="0" eaLnBrk="0" fontAlgn="base" hangingPunct="0">
              <a:spcBef>
                <a:spcPct val="0"/>
              </a:spcBef>
              <a:spcAft>
                <a:spcPct val="0"/>
              </a:spcAft>
              <a:defRPr sz="3600">
                <a:solidFill>
                  <a:schemeClr val="tx1"/>
                </a:solidFill>
                <a:latin typeface="MetaPlusNormal-Roman" pitchFamily="34" charset="0"/>
                <a:ea typeface="ＭＳ Ｐゴシック" charset="0"/>
                <a:cs typeface="ＭＳ Ｐゴシック" charset="0"/>
              </a:defRPr>
            </a:lvl3pPr>
            <a:lvl4pPr algn="ctr" rtl="0" eaLnBrk="0" fontAlgn="base" hangingPunct="0">
              <a:spcBef>
                <a:spcPct val="0"/>
              </a:spcBef>
              <a:spcAft>
                <a:spcPct val="0"/>
              </a:spcAft>
              <a:defRPr sz="3600">
                <a:solidFill>
                  <a:schemeClr val="tx1"/>
                </a:solidFill>
                <a:latin typeface="MetaPlusNormal-Roman" pitchFamily="34" charset="0"/>
                <a:ea typeface="ＭＳ Ｐゴシック" charset="0"/>
                <a:cs typeface="ＭＳ Ｐゴシック" charset="0"/>
              </a:defRPr>
            </a:lvl4pPr>
            <a:lvl5pPr algn="ctr" rtl="0" eaLnBrk="0" fontAlgn="base" hangingPunct="0">
              <a:spcBef>
                <a:spcPct val="0"/>
              </a:spcBef>
              <a:spcAft>
                <a:spcPct val="0"/>
              </a:spcAft>
              <a:defRPr sz="3600">
                <a:solidFill>
                  <a:schemeClr val="tx1"/>
                </a:solidFill>
                <a:latin typeface="MetaPlusNormal-Roman" pitchFamily="34" charset="0"/>
                <a:ea typeface="ＭＳ Ｐゴシック" charset="0"/>
                <a:cs typeface="ＭＳ Ｐゴシック" charset="0"/>
              </a:defRPr>
            </a:lvl5pPr>
            <a:lvl6pPr marL="457200" algn="ctr" rtl="0" fontAlgn="base">
              <a:spcBef>
                <a:spcPct val="0"/>
              </a:spcBef>
              <a:spcAft>
                <a:spcPct val="0"/>
              </a:spcAft>
              <a:defRPr sz="3600">
                <a:solidFill>
                  <a:schemeClr val="tx1"/>
                </a:solidFill>
                <a:latin typeface="MetaPlusNormal-Roman" pitchFamily="34" charset="0"/>
              </a:defRPr>
            </a:lvl6pPr>
            <a:lvl7pPr marL="914400" algn="ctr" rtl="0" fontAlgn="base">
              <a:spcBef>
                <a:spcPct val="0"/>
              </a:spcBef>
              <a:spcAft>
                <a:spcPct val="0"/>
              </a:spcAft>
              <a:defRPr sz="3600">
                <a:solidFill>
                  <a:schemeClr val="tx1"/>
                </a:solidFill>
                <a:latin typeface="MetaPlusNormal-Roman" pitchFamily="34" charset="0"/>
              </a:defRPr>
            </a:lvl7pPr>
            <a:lvl8pPr marL="1371600" algn="ctr" rtl="0" fontAlgn="base">
              <a:spcBef>
                <a:spcPct val="0"/>
              </a:spcBef>
              <a:spcAft>
                <a:spcPct val="0"/>
              </a:spcAft>
              <a:defRPr sz="3600">
                <a:solidFill>
                  <a:schemeClr val="tx1"/>
                </a:solidFill>
                <a:latin typeface="MetaPlusNormal-Roman" pitchFamily="34" charset="0"/>
              </a:defRPr>
            </a:lvl8pPr>
            <a:lvl9pPr marL="1828800" algn="ctr" rtl="0" fontAlgn="base">
              <a:spcBef>
                <a:spcPct val="0"/>
              </a:spcBef>
              <a:spcAft>
                <a:spcPct val="0"/>
              </a:spcAft>
              <a:defRPr sz="3600">
                <a:solidFill>
                  <a:schemeClr val="tx1"/>
                </a:solidFill>
                <a:latin typeface="MetaPlusNormal-Roman"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Importance of Cascade Testing</a:t>
            </a:r>
          </a:p>
        </p:txBody>
      </p:sp>
      <p:graphicFrame>
        <p:nvGraphicFramePr>
          <p:cNvPr id="4" name="Diagram 3"/>
          <p:cNvGraphicFramePr/>
          <p:nvPr/>
        </p:nvGraphicFramePr>
        <p:xfrm>
          <a:off x="3148173" y="1218761"/>
          <a:ext cx="6096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658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idx="4294967295"/>
          </p:nvPr>
        </p:nvSpPr>
        <p:spPr>
          <a:xfrm>
            <a:off x="1185862" y="228600"/>
            <a:ext cx="11485756" cy="1143000"/>
          </a:xfrm>
          <a:prstGeom prst="rect">
            <a:avLst/>
          </a:prstGeom>
        </p:spPr>
        <p:txBody>
          <a:bodyPr/>
          <a:lstStyle/>
          <a:p>
            <a:r>
              <a:rPr lang="en-US" sz="3200" b="1" dirty="0">
                <a:latin typeface="Arial" charset="0"/>
                <a:cs typeface="ＭＳ Ｐゴシック" charset="0"/>
              </a:rPr>
              <a:t>Universal Genetic Testing: Missed Opportunities</a:t>
            </a:r>
          </a:p>
        </p:txBody>
      </p:sp>
      <p:sp>
        <p:nvSpPr>
          <p:cNvPr id="11267" name="Rectangle 3"/>
          <p:cNvSpPr>
            <a:spLocks noGrp="1" noChangeArrowheads="1"/>
          </p:cNvSpPr>
          <p:nvPr>
            <p:ph type="body" idx="4294967295"/>
          </p:nvPr>
        </p:nvSpPr>
        <p:spPr>
          <a:xfrm>
            <a:off x="379140" y="1371600"/>
            <a:ext cx="11485755" cy="4114800"/>
          </a:xfrm>
          <a:prstGeom prst="rect">
            <a:avLst/>
          </a:prstGeom>
        </p:spPr>
        <p:txBody>
          <a:bodyPr/>
          <a:lstStyle/>
          <a:p>
            <a:pPr marL="1066800" indent="-457200">
              <a:defRPr/>
            </a:pPr>
            <a:r>
              <a:rPr lang="en-US" sz="2800" dirty="0">
                <a:latin typeface="+mj-lt"/>
              </a:rPr>
              <a:t>Meta-analysis (n=35 studies)</a:t>
            </a:r>
          </a:p>
          <a:p>
            <a:pPr marL="1066800" indent="-457200">
              <a:defRPr/>
            </a:pPr>
            <a:r>
              <a:rPr lang="en-US" sz="2800" dirty="0">
                <a:latin typeface="+mj-lt"/>
              </a:rPr>
              <a:t>39% Referral to genetic counseling</a:t>
            </a:r>
          </a:p>
          <a:p>
            <a:pPr marL="1066800" indent="-457200">
              <a:defRPr/>
            </a:pPr>
            <a:r>
              <a:rPr lang="en-US" sz="2800" dirty="0">
                <a:latin typeface="+mj-lt"/>
              </a:rPr>
              <a:t>30% Completion of genetic testing</a:t>
            </a:r>
          </a:p>
          <a:p>
            <a:pPr marL="609600" indent="0">
              <a:buNone/>
              <a:defRPr/>
            </a:pPr>
            <a:endParaRPr lang="en-US" sz="2800" dirty="0">
              <a:latin typeface="+mj-lt"/>
            </a:endParaRPr>
          </a:p>
          <a:p>
            <a:pPr marL="609600" indent="0">
              <a:buNone/>
              <a:defRPr/>
            </a:pPr>
            <a:r>
              <a:rPr lang="en-US" sz="2800" dirty="0">
                <a:latin typeface="+mj-lt"/>
              </a:rPr>
              <a:t> </a:t>
            </a:r>
          </a:p>
        </p:txBody>
      </p:sp>
      <p:pic>
        <p:nvPicPr>
          <p:cNvPr id="3" name="Picture 2">
            <a:extLst>
              <a:ext uri="{FF2B5EF4-FFF2-40B4-BE49-F238E27FC236}">
                <a16:creationId xmlns:a16="http://schemas.microsoft.com/office/drawing/2014/main" id="{4DA2E605-7A70-E646-855C-5D8F57298B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9306"/>
          <a:stretch/>
        </p:blipFill>
        <p:spPr>
          <a:xfrm>
            <a:off x="2789451" y="3001848"/>
            <a:ext cx="6613097" cy="3242836"/>
          </a:xfrm>
          <a:prstGeom prst="rect">
            <a:avLst/>
          </a:prstGeom>
        </p:spPr>
      </p:pic>
      <p:sp>
        <p:nvSpPr>
          <p:cNvPr id="4" name="TextBox 3">
            <a:extLst>
              <a:ext uri="{FF2B5EF4-FFF2-40B4-BE49-F238E27FC236}">
                <a16:creationId xmlns:a16="http://schemas.microsoft.com/office/drawing/2014/main" id="{B7C80497-B682-D24B-AF65-D5ECCB29A0C7}"/>
              </a:ext>
            </a:extLst>
          </p:cNvPr>
          <p:cNvSpPr txBox="1"/>
          <p:nvPr/>
        </p:nvSpPr>
        <p:spPr>
          <a:xfrm>
            <a:off x="4650059" y="6444734"/>
            <a:ext cx="2531326"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Lin et al Gyn Onc 2021</a:t>
            </a:r>
          </a:p>
        </p:txBody>
      </p:sp>
    </p:spTree>
    <p:extLst>
      <p:ext uri="{BB962C8B-B14F-4D97-AF65-F5344CB8AC3E}">
        <p14:creationId xmlns:p14="http://schemas.microsoft.com/office/powerpoint/2010/main" val="1988422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E10D4-9236-EBD4-396E-08D7A49F8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D82E5-C646-40B6-C9B8-9A6924D118D3}"/>
              </a:ext>
            </a:extLst>
          </p:cNvPr>
          <p:cNvSpPr>
            <a:spLocks noGrp="1"/>
          </p:cNvSpPr>
          <p:nvPr>
            <p:ph type="title"/>
          </p:nvPr>
        </p:nvSpPr>
        <p:spPr>
          <a:xfrm>
            <a:off x="0" y="0"/>
            <a:ext cx="12192000" cy="1164002"/>
          </a:xfrm>
        </p:spPr>
        <p:txBody>
          <a:bodyPr/>
          <a:lstStyle/>
          <a:p>
            <a:r>
              <a:rPr lang="en-US" dirty="0"/>
              <a:t>Faculty</a:t>
            </a:r>
          </a:p>
        </p:txBody>
      </p:sp>
      <p:sp>
        <p:nvSpPr>
          <p:cNvPr id="11" name="Text Box 7">
            <a:extLst>
              <a:ext uri="{FF2B5EF4-FFF2-40B4-BE49-F238E27FC236}">
                <a16:creationId xmlns:a16="http://schemas.microsoft.com/office/drawing/2014/main" id="{89A0D444-FF0B-DD5B-DF85-74E8633BA9EC}"/>
              </a:ext>
            </a:extLst>
          </p:cNvPr>
          <p:cNvSpPr txBox="1">
            <a:spLocks noChangeArrowheads="1"/>
          </p:cNvSpPr>
          <p:nvPr/>
        </p:nvSpPr>
        <p:spPr bwMode="auto">
          <a:xfrm>
            <a:off x="1767900" y="1228900"/>
            <a:ext cx="315203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Courtney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Arn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James Cancer </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Hospital </a:t>
            </a: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Solove 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sp>
        <p:nvSpPr>
          <p:cNvPr id="20" name="Text Box 7">
            <a:extLst>
              <a:ext uri="{FF2B5EF4-FFF2-40B4-BE49-F238E27FC236}">
                <a16:creationId xmlns:a16="http://schemas.microsoft.com/office/drawing/2014/main" id="{BF2E04A2-E03B-A00F-73C0-6DD11E8BFA0D}"/>
              </a:ext>
            </a:extLst>
          </p:cNvPr>
          <p:cNvSpPr txBox="1">
            <a:spLocks noChangeArrowheads="1"/>
          </p:cNvSpPr>
          <p:nvPr/>
        </p:nvSpPr>
        <p:spPr bwMode="auto">
          <a:xfrm>
            <a:off x="1767899" y="3697397"/>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Jennifer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Filipi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MSN, 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Gynecologic Oncology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sp>
        <p:nvSpPr>
          <p:cNvPr id="23" name="Text Box 7">
            <a:extLst>
              <a:ext uri="{FF2B5EF4-FFF2-40B4-BE49-F238E27FC236}">
                <a16:creationId xmlns:a16="http://schemas.microsoft.com/office/drawing/2014/main" id="{71F312BD-9C50-948B-CDA4-C143D4F3EC56}"/>
              </a:ext>
            </a:extLst>
          </p:cNvPr>
          <p:cNvSpPr txBox="1">
            <a:spLocks noChangeArrowheads="1"/>
          </p:cNvSpPr>
          <p:nvPr/>
        </p:nvSpPr>
        <p:spPr bwMode="auto">
          <a:xfrm>
            <a:off x="7673960"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David M O’Malley,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and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Gynecologic Oncology in Obstetrics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Gynecology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 G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Boutselis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Chair in Gynecologic Oncology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 and The James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 </a:t>
            </a:r>
          </a:p>
        </p:txBody>
      </p:sp>
      <p:sp>
        <p:nvSpPr>
          <p:cNvPr id="25" name="Text Box 7">
            <a:extLst>
              <a:ext uri="{FF2B5EF4-FFF2-40B4-BE49-F238E27FC236}">
                <a16:creationId xmlns:a16="http://schemas.microsoft.com/office/drawing/2014/main" id="{F7DD2FD1-0AD1-A6A6-1053-4258D8D21782}"/>
              </a:ext>
            </a:extLst>
          </p:cNvPr>
          <p:cNvSpPr txBox="1">
            <a:spLocks noChangeArrowheads="1"/>
          </p:cNvSpPr>
          <p:nvPr/>
        </p:nvSpPr>
        <p:spPr bwMode="auto">
          <a:xfrm>
            <a:off x="7673960" y="3697397"/>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Shannon N Westin, MD, MPH, FASCO, FACOG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Gynecologic Oncology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Early Drug Development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Gynecologic Oncology and Reproductive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pic>
        <p:nvPicPr>
          <p:cNvPr id="26" name="Picture 25">
            <a:extLst>
              <a:ext uri="{FF2B5EF4-FFF2-40B4-BE49-F238E27FC236}">
                <a16:creationId xmlns:a16="http://schemas.microsoft.com/office/drawing/2014/main" id="{242225FF-6F92-FA87-DAE3-AC0578AABC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2321" y="3697397"/>
            <a:ext cx="1261872" cy="1261872"/>
          </a:xfrm>
          <a:prstGeom prst="rect">
            <a:avLst/>
          </a:prstGeom>
        </p:spPr>
      </p:pic>
      <p:pic>
        <p:nvPicPr>
          <p:cNvPr id="3" name="Picture 2">
            <a:extLst>
              <a:ext uri="{FF2B5EF4-FFF2-40B4-BE49-F238E27FC236}">
                <a16:creationId xmlns:a16="http://schemas.microsoft.com/office/drawing/2014/main" id="{9092D3C1-7703-54D0-0912-E75238E444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1228900"/>
            <a:ext cx="1261872" cy="1261872"/>
          </a:xfrm>
          <a:prstGeom prst="rect">
            <a:avLst/>
          </a:prstGeom>
        </p:spPr>
      </p:pic>
      <p:pic>
        <p:nvPicPr>
          <p:cNvPr id="4" name="Picture 3">
            <a:extLst>
              <a:ext uri="{FF2B5EF4-FFF2-40B4-BE49-F238E27FC236}">
                <a16:creationId xmlns:a16="http://schemas.microsoft.com/office/drawing/2014/main" id="{7FE27560-8C47-58B5-B7A6-32EB189A3B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6260" y="1228900"/>
            <a:ext cx="1261872" cy="1261872"/>
          </a:xfrm>
          <a:prstGeom prst="rect">
            <a:avLst/>
          </a:prstGeom>
        </p:spPr>
      </p:pic>
      <p:pic>
        <p:nvPicPr>
          <p:cNvPr id="5" name="Picture 4">
            <a:extLst>
              <a:ext uri="{FF2B5EF4-FFF2-40B4-BE49-F238E27FC236}">
                <a16:creationId xmlns:a16="http://schemas.microsoft.com/office/drawing/2014/main" id="{FCC5FA4E-96B4-C624-A446-D82A498DDC8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6260" y="3697397"/>
            <a:ext cx="1261872" cy="1261872"/>
          </a:xfrm>
          <a:prstGeom prst="rect">
            <a:avLst/>
          </a:prstGeom>
        </p:spPr>
      </p:pic>
    </p:spTree>
    <p:custDataLst>
      <p:tags r:id="rId1"/>
    </p:custDataLst>
    <p:extLst>
      <p:ext uri="{BB962C8B-B14F-4D97-AF65-F5344CB8AC3E}">
        <p14:creationId xmlns:p14="http://schemas.microsoft.com/office/powerpoint/2010/main" val="2655777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598" y="195944"/>
            <a:ext cx="8229600" cy="1143000"/>
          </a:xfrm>
          <a:prstGeom prst="rect">
            <a:avLst/>
          </a:prstGeom>
        </p:spPr>
        <p:txBody>
          <a:bodyPr/>
          <a:lstStyle/>
          <a:p>
            <a:r>
              <a:rPr lang="en-US" sz="3600" b="1" dirty="0">
                <a:solidFill>
                  <a:srgbClr val="000000"/>
                </a:solidFill>
              </a:rPr>
              <a:t>New Testing Paradigm</a:t>
            </a:r>
          </a:p>
        </p:txBody>
      </p:sp>
      <p:sp>
        <p:nvSpPr>
          <p:cNvPr id="5" name="TextBox 4"/>
          <p:cNvSpPr txBox="1"/>
          <p:nvPr/>
        </p:nvSpPr>
        <p:spPr>
          <a:xfrm>
            <a:off x="3053429" y="1447801"/>
            <a:ext cx="5905501" cy="830997"/>
          </a:xfrm>
          <a:prstGeom prst="rect">
            <a:avLst/>
          </a:prstGeom>
          <a:solidFill>
            <a:srgbClr val="92D050"/>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DIAGNOSIS OF EPITHELIAL OVARIAN CANCER</a:t>
            </a:r>
          </a:p>
        </p:txBody>
      </p:sp>
      <p:sp>
        <p:nvSpPr>
          <p:cNvPr id="6" name="Down Arrow 5"/>
          <p:cNvSpPr/>
          <p:nvPr/>
        </p:nvSpPr>
        <p:spPr>
          <a:xfrm>
            <a:off x="3385457" y="2387655"/>
            <a:ext cx="356096" cy="4099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Down Arrow 6"/>
          <p:cNvSpPr/>
          <p:nvPr/>
        </p:nvSpPr>
        <p:spPr>
          <a:xfrm>
            <a:off x="5785756" y="2387654"/>
            <a:ext cx="356096" cy="4099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Down Arrow 9"/>
          <p:cNvSpPr/>
          <p:nvPr/>
        </p:nvSpPr>
        <p:spPr>
          <a:xfrm>
            <a:off x="8098972" y="2387655"/>
            <a:ext cx="356096" cy="4099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TextBox 2"/>
          <p:cNvSpPr txBox="1"/>
          <p:nvPr/>
        </p:nvSpPr>
        <p:spPr>
          <a:xfrm>
            <a:off x="2514598" y="2998924"/>
            <a:ext cx="2068286" cy="646331"/>
          </a:xfrm>
          <a:prstGeom prst="rect">
            <a:avLst/>
          </a:prstGeom>
          <a:solidFill>
            <a:srgbClr val="FFCC00"/>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SOMATIC TESTING ALONE</a:t>
            </a:r>
          </a:p>
        </p:txBody>
      </p:sp>
      <p:sp>
        <p:nvSpPr>
          <p:cNvPr id="11" name="TextBox 10"/>
          <p:cNvSpPr txBox="1"/>
          <p:nvPr/>
        </p:nvSpPr>
        <p:spPr>
          <a:xfrm>
            <a:off x="4914897" y="2992507"/>
            <a:ext cx="2068286" cy="646331"/>
          </a:xfrm>
          <a:prstGeom prst="rect">
            <a:avLst/>
          </a:prstGeom>
          <a:solidFill>
            <a:schemeClr val="bg1">
              <a:lumMod val="65000"/>
            </a:scheme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GERMLINE TESTING ALONE</a:t>
            </a:r>
          </a:p>
        </p:txBody>
      </p:sp>
      <p:sp>
        <p:nvSpPr>
          <p:cNvPr id="12" name="TextBox 11"/>
          <p:cNvSpPr txBox="1"/>
          <p:nvPr/>
        </p:nvSpPr>
        <p:spPr>
          <a:xfrm>
            <a:off x="7228113" y="2854008"/>
            <a:ext cx="2068286" cy="1200329"/>
          </a:xfrm>
          <a:prstGeom prst="rect">
            <a:avLst/>
          </a:prstGeom>
          <a:solidFill>
            <a:srgbClr val="FF3300"/>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PAIRED GERMLINE AND SOMATIC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 TESTING</a:t>
            </a:r>
          </a:p>
        </p:txBody>
      </p:sp>
      <p:sp>
        <p:nvSpPr>
          <p:cNvPr id="13" name="Down Arrow 12"/>
          <p:cNvSpPr/>
          <p:nvPr/>
        </p:nvSpPr>
        <p:spPr>
          <a:xfrm>
            <a:off x="3385457" y="3777338"/>
            <a:ext cx="326571" cy="8273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4" name="TextBox 13"/>
          <p:cNvSpPr txBox="1"/>
          <p:nvPr/>
        </p:nvSpPr>
        <p:spPr>
          <a:xfrm>
            <a:off x="2514598" y="4734712"/>
            <a:ext cx="2068286" cy="923330"/>
          </a:xfrm>
          <a:prstGeom prst="rect">
            <a:avLst/>
          </a:prstGeom>
          <a:solidFill>
            <a:schemeClr val="bg1">
              <a:lumMod val="65000"/>
            </a:scheme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GERMLINE TESTING IF POSITIVE</a:t>
            </a:r>
          </a:p>
        </p:txBody>
      </p:sp>
      <p:sp>
        <p:nvSpPr>
          <p:cNvPr id="15" name="Down Arrow 14"/>
          <p:cNvSpPr/>
          <p:nvPr/>
        </p:nvSpPr>
        <p:spPr>
          <a:xfrm>
            <a:off x="5785755" y="3777338"/>
            <a:ext cx="326571" cy="8273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TextBox 15"/>
          <p:cNvSpPr txBox="1"/>
          <p:nvPr/>
        </p:nvSpPr>
        <p:spPr>
          <a:xfrm>
            <a:off x="4914897" y="4724389"/>
            <a:ext cx="2068286" cy="923330"/>
          </a:xfrm>
          <a:prstGeom prst="rect">
            <a:avLst/>
          </a:prstGeom>
          <a:solidFill>
            <a:srgbClr val="FFCC00"/>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SOMATIC TESTING IF NEGATIVE</a:t>
            </a:r>
          </a:p>
        </p:txBody>
      </p:sp>
      <p:sp>
        <p:nvSpPr>
          <p:cNvPr id="4" name="Oval 3">
            <a:extLst>
              <a:ext uri="{FF2B5EF4-FFF2-40B4-BE49-F238E27FC236}">
                <a16:creationId xmlns:a16="http://schemas.microsoft.com/office/drawing/2014/main" id="{497A91CD-59A3-1442-8A39-941D2C75990C}"/>
              </a:ext>
            </a:extLst>
          </p:cNvPr>
          <p:cNvSpPr/>
          <p:nvPr/>
        </p:nvSpPr>
        <p:spPr>
          <a:xfrm>
            <a:off x="7315196" y="4604653"/>
            <a:ext cx="3169924" cy="195089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HRD TESTING</a:t>
            </a:r>
          </a:p>
        </p:txBody>
      </p:sp>
    </p:spTree>
    <p:extLst>
      <p:ext uri="{BB962C8B-B14F-4D97-AF65-F5344CB8AC3E}">
        <p14:creationId xmlns:p14="http://schemas.microsoft.com/office/powerpoint/2010/main" val="1921247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1C3B-99EE-479D-976A-69044247B0DA}"/>
              </a:ext>
            </a:extLst>
          </p:cNvPr>
          <p:cNvSpPr>
            <a:spLocks noGrp="1"/>
          </p:cNvSpPr>
          <p:nvPr>
            <p:ph type="title" idx="4294967295"/>
          </p:nvPr>
        </p:nvSpPr>
        <p:spPr>
          <a:xfrm>
            <a:off x="208547" y="177704"/>
            <a:ext cx="11373853" cy="949325"/>
          </a:xfrm>
          <a:prstGeom prst="rect">
            <a:avLst/>
          </a:prstGeom>
        </p:spPr>
        <p:txBody>
          <a:bodyPr>
            <a:normAutofit fontScale="90000"/>
          </a:bodyPr>
          <a:lstStyle/>
          <a:p>
            <a:pPr algn="l"/>
            <a:r>
              <a:rPr lang="en-US" b="1" dirty="0">
                <a:latin typeface="Arial" panose="020B0604020202020204" pitchFamily="34" charset="0"/>
                <a:cs typeface="Arial" panose="020B0604020202020204" pitchFamily="34" charset="0"/>
              </a:rPr>
              <a:t>Molecular Testing in Ovarian Cancer: Which Tests Should Be Used?</a:t>
            </a:r>
          </a:p>
        </p:txBody>
      </p:sp>
      <p:sp>
        <p:nvSpPr>
          <p:cNvPr id="5" name="Text Placeholder 4">
            <a:extLst>
              <a:ext uri="{FF2B5EF4-FFF2-40B4-BE49-F238E27FC236}">
                <a16:creationId xmlns:a16="http://schemas.microsoft.com/office/drawing/2014/main" id="{F7E1C8FC-19C4-423D-8F04-DE6624375478}"/>
              </a:ext>
            </a:extLst>
          </p:cNvPr>
          <p:cNvSpPr>
            <a:spLocks noGrp="1"/>
          </p:cNvSpPr>
          <p:nvPr>
            <p:ph type="body" sz="quarter" idx="4294967295"/>
          </p:nvPr>
        </p:nvSpPr>
        <p:spPr>
          <a:xfrm>
            <a:off x="122663" y="6308725"/>
            <a:ext cx="9845675" cy="549275"/>
          </a:xfrm>
          <a:prstGeom prst="rect">
            <a:avLst/>
          </a:prstGeom>
        </p:spPr>
        <p:txBody>
          <a:bodyPr>
            <a:normAutofit fontScale="55000" lnSpcReduction="20000"/>
          </a:bodyPr>
          <a:lstStyle/>
          <a:p>
            <a:r>
              <a:rPr lang="en-US" baseline="30000" dirty="0"/>
              <a:t>a</a:t>
            </a:r>
            <a:r>
              <a:rPr lang="en-US" dirty="0"/>
              <a:t> Tests have not been compared head-to-head. Paired with development of respective drugs.</a:t>
            </a:r>
          </a:p>
        </p:txBody>
      </p:sp>
      <p:sp>
        <p:nvSpPr>
          <p:cNvPr id="12" name="Title 1">
            <a:extLst>
              <a:ext uri="{FF2B5EF4-FFF2-40B4-BE49-F238E27FC236}">
                <a16:creationId xmlns:a16="http://schemas.microsoft.com/office/drawing/2014/main" id="{036160A5-F291-09A8-57BE-40D4FAB64D70}"/>
              </a:ext>
            </a:extLst>
          </p:cNvPr>
          <p:cNvSpPr txBox="1">
            <a:spLocks/>
          </p:cNvSpPr>
          <p:nvPr/>
        </p:nvSpPr>
        <p:spPr>
          <a:xfrm>
            <a:off x="699911" y="1395842"/>
            <a:ext cx="5446283" cy="2868542"/>
          </a:xfrm>
          <a:prstGeom prst="rect">
            <a:avLst/>
          </a:prstGeom>
          <a:solidFill>
            <a:schemeClr val="accent6">
              <a:alpha val="10000"/>
            </a:schemeClr>
          </a:solidFill>
        </p:spPr>
        <p:txBody>
          <a:bodyPr vert="horz" lIns="121920" tIns="10800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auto" latinLnBrk="0" hangingPunct="1">
              <a:lnSpc>
                <a:spcPct val="85000"/>
              </a:lnSpc>
              <a:spcBef>
                <a:spcPct val="0"/>
              </a:spcBef>
              <a:spcAft>
                <a:spcPts val="200"/>
              </a:spcAft>
              <a:buClrTx/>
              <a:buSzTx/>
              <a:buFontTx/>
              <a:buNone/>
              <a:tabLst/>
              <a:defRPr/>
            </a:pPr>
            <a:r>
              <a:rPr kumimoji="0" lang="en-US" sz="2133" b="1" i="0" u="none" strike="noStrike" kern="1200" cap="none" spc="0" normalizeH="0" baseline="0" noProof="0" dirty="0" err="1">
                <a:ln>
                  <a:noFill/>
                </a:ln>
                <a:solidFill>
                  <a:srgbClr val="404040"/>
                </a:solidFill>
                <a:effectLst/>
                <a:uLnTx/>
                <a:uFillTx/>
                <a:latin typeface="Franklin Gothic Book" panose="020B0503020102020204"/>
                <a:ea typeface="+mj-ea"/>
                <a:cs typeface="Arial" panose="020B0604020202020204" pitchFamily="34" charset="0"/>
              </a:rPr>
              <a:t>MyChoice</a:t>
            </a:r>
            <a:r>
              <a:rPr kumimoji="0" lang="en-US" sz="2133" b="1" i="0" u="none" strike="noStrike" kern="1200" cap="none" spc="0" normalizeH="0" baseline="30000" noProof="0" dirty="0">
                <a:ln>
                  <a:noFill/>
                </a:ln>
                <a:solidFill>
                  <a:srgbClr val="404040"/>
                </a:solidFill>
                <a:effectLst/>
                <a:uLnTx/>
                <a:uFillTx/>
                <a:latin typeface="Franklin Gothic Book" panose="020B0503020102020204"/>
                <a:ea typeface="+mj-ea"/>
                <a:cs typeface="Arial" panose="020B0604020202020204" pitchFamily="34" charset="0"/>
              </a:rPr>
              <a:t>®</a:t>
            </a:r>
            <a:r>
              <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 </a:t>
            </a:r>
          </a:p>
          <a:p>
            <a:pPr marL="0" marR="0" lvl="0" indent="0" algn="l" defTabSz="685783" rtl="0" eaLnBrk="1" fontAlgn="auto" latinLnBrk="0" hangingPunct="1">
              <a:lnSpc>
                <a:spcPct val="85000"/>
              </a:lnSpc>
              <a:spcBef>
                <a:spcPct val="0"/>
              </a:spcBef>
              <a:spcAft>
                <a:spcPts val="20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(CDx olaparib, niraparib, veliparib)</a:t>
            </a:r>
          </a:p>
        </p:txBody>
      </p:sp>
      <p:sp>
        <p:nvSpPr>
          <p:cNvPr id="13" name="Title 1">
            <a:extLst>
              <a:ext uri="{FF2B5EF4-FFF2-40B4-BE49-F238E27FC236}">
                <a16:creationId xmlns:a16="http://schemas.microsoft.com/office/drawing/2014/main" id="{6909E087-F333-D3F9-C4EA-0703EB80EC0C}"/>
              </a:ext>
            </a:extLst>
          </p:cNvPr>
          <p:cNvSpPr txBox="1">
            <a:spLocks/>
          </p:cNvSpPr>
          <p:nvPr/>
        </p:nvSpPr>
        <p:spPr>
          <a:xfrm>
            <a:off x="6620212" y="1395842"/>
            <a:ext cx="2261061" cy="4738258"/>
          </a:xfrm>
          <a:prstGeom prst="rect">
            <a:avLst/>
          </a:prstGeom>
          <a:solidFill>
            <a:schemeClr val="accent4">
              <a:alpha val="10000"/>
            </a:schemeClr>
          </a:solidFill>
        </p:spPr>
        <p:txBody>
          <a:bodyPr vert="horz" lIns="121920" tIns="10800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auto" latinLnBrk="0" hangingPunct="1">
              <a:lnSpc>
                <a:spcPct val="85000"/>
              </a:lnSpc>
              <a:spcBef>
                <a:spcPct val="0"/>
              </a:spcBef>
              <a:spcAft>
                <a:spcPts val="200"/>
              </a:spcAft>
              <a:buClrTx/>
              <a:buSzTx/>
              <a:buFontTx/>
              <a:buNone/>
              <a:tabLst/>
              <a:defRPr/>
            </a:pPr>
            <a:r>
              <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FoundationOne</a:t>
            </a:r>
            <a:r>
              <a:rPr kumimoji="0" lang="en-US" sz="2133" b="1" i="0" u="none" strike="noStrike" kern="1200" cap="none" spc="0" normalizeH="0" baseline="30000" noProof="0" dirty="0">
                <a:ln>
                  <a:noFill/>
                </a:ln>
                <a:solidFill>
                  <a:srgbClr val="404040"/>
                </a:solidFill>
                <a:effectLst/>
                <a:uLnTx/>
                <a:uFillTx/>
                <a:latin typeface="Franklin Gothic Book" panose="020B0503020102020204"/>
                <a:ea typeface="+mj-ea"/>
                <a:cs typeface="Arial" panose="020B0604020202020204" pitchFamily="34" charset="0"/>
              </a:rPr>
              <a:t>®</a:t>
            </a:r>
            <a:r>
              <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 </a:t>
            </a:r>
          </a:p>
          <a:p>
            <a:pPr marL="0" marR="0" lvl="0" indent="0" algn="l" defTabSz="685783" rtl="0" eaLnBrk="1" fontAlgn="auto" latinLnBrk="0" hangingPunct="1">
              <a:lnSpc>
                <a:spcPct val="85000"/>
              </a:lnSpc>
              <a:spcBef>
                <a:spcPct val="0"/>
              </a:spcBef>
              <a:spcAft>
                <a:spcPts val="200"/>
              </a:spcAft>
              <a:buClrTx/>
              <a:buSzTx/>
              <a:buFontTx/>
              <a:buNone/>
              <a:tabLst/>
              <a:defRPr/>
            </a:pPr>
            <a:r>
              <a:rPr kumimoji="0" lang="en-US" sz="1400" b="0" i="1"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(CDx rucaparib)</a:t>
            </a:r>
          </a:p>
        </p:txBody>
      </p:sp>
      <p:pic>
        <p:nvPicPr>
          <p:cNvPr id="14" name="Picture 13">
            <a:extLst>
              <a:ext uri="{FF2B5EF4-FFF2-40B4-BE49-F238E27FC236}">
                <a16:creationId xmlns:a16="http://schemas.microsoft.com/office/drawing/2014/main" id="{A75B9DBA-11BD-908A-3A30-9DAA1668A819}"/>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3109" y="2380023"/>
            <a:ext cx="2969891" cy="1209115"/>
          </a:xfrm>
          <a:prstGeom prst="rect">
            <a:avLst/>
          </a:prstGeom>
        </p:spPr>
      </p:pic>
      <p:sp>
        <p:nvSpPr>
          <p:cNvPr id="15" name="Content Placeholder 2">
            <a:extLst>
              <a:ext uri="{FF2B5EF4-FFF2-40B4-BE49-F238E27FC236}">
                <a16:creationId xmlns:a16="http://schemas.microsoft.com/office/drawing/2014/main" id="{9869EF3B-50E0-3F54-60E2-5F67BB96DBEC}"/>
              </a:ext>
            </a:extLst>
          </p:cNvPr>
          <p:cNvSpPr txBox="1">
            <a:spLocks/>
          </p:cNvSpPr>
          <p:nvPr/>
        </p:nvSpPr>
        <p:spPr>
          <a:xfrm>
            <a:off x="585881" y="3566130"/>
            <a:ext cx="1436019" cy="47870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50000"/>
                  </a:prstClr>
                </a:solidFill>
                <a:effectLst/>
                <a:uLnTx/>
                <a:uFillTx/>
                <a:latin typeface="Franklin Gothic Book" panose="020B0503020102020204"/>
                <a:ea typeface="+mn-ea"/>
                <a:cs typeface="Arial" panose="020B0604020202020204" pitchFamily="34" charset="0"/>
              </a:rPr>
              <a:t>Loss of Heterozygosity</a:t>
            </a:r>
            <a:endParaRPr kumimoji="0" lang="en-US" sz="2000" b="0" i="0" u="none" strike="sngStrike" kern="1200" cap="none" spc="0" normalizeH="0" baseline="0" noProof="0" dirty="0">
              <a:ln>
                <a:noFill/>
              </a:ln>
              <a:solidFill>
                <a:prstClr val="black">
                  <a:lumMod val="50000"/>
                </a:prstClr>
              </a:solidFill>
              <a:effectLst/>
              <a:highlight>
                <a:srgbClr val="FFFF00"/>
              </a:highlight>
              <a:uLnTx/>
              <a:uFillTx/>
              <a:latin typeface="Franklin Gothic Book" panose="020B0503020102020204"/>
              <a:ea typeface="+mn-ea"/>
              <a:cs typeface="Arial" panose="020B0604020202020204" pitchFamily="34" charset="0"/>
            </a:endParaRPr>
          </a:p>
        </p:txBody>
      </p:sp>
      <p:sp>
        <p:nvSpPr>
          <p:cNvPr id="16" name="Content Placeholder 2">
            <a:extLst>
              <a:ext uri="{FF2B5EF4-FFF2-40B4-BE49-F238E27FC236}">
                <a16:creationId xmlns:a16="http://schemas.microsoft.com/office/drawing/2014/main" id="{387FA580-F989-0FA6-0CDF-6CBAFDA89F59}"/>
              </a:ext>
            </a:extLst>
          </p:cNvPr>
          <p:cNvSpPr txBox="1">
            <a:spLocks/>
          </p:cNvSpPr>
          <p:nvPr/>
        </p:nvSpPr>
        <p:spPr>
          <a:xfrm>
            <a:off x="2031069" y="3566130"/>
            <a:ext cx="1130473" cy="47870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50000"/>
                  </a:prstClr>
                </a:solidFill>
                <a:effectLst/>
                <a:uLnTx/>
                <a:uFillTx/>
                <a:latin typeface="Franklin Gothic Book" panose="020B0503020102020204"/>
                <a:ea typeface="+mn-ea"/>
                <a:cs typeface="Arial" panose="020B0604020202020204" pitchFamily="34" charset="0"/>
              </a:rPr>
              <a:t>Telomeric Allelic Imbalance</a:t>
            </a:r>
            <a:endParaRPr kumimoji="0" lang="en-US" sz="2000" b="0" i="0" u="none" strike="sngStrike" kern="1200" cap="none" spc="0" normalizeH="0" baseline="0" noProof="0" dirty="0">
              <a:ln>
                <a:noFill/>
              </a:ln>
              <a:solidFill>
                <a:prstClr val="black">
                  <a:lumMod val="50000"/>
                </a:prstClr>
              </a:solidFill>
              <a:effectLst/>
              <a:highlight>
                <a:srgbClr val="FFFF00"/>
              </a:highlight>
              <a:uLnTx/>
              <a:uFillTx/>
              <a:latin typeface="Franklin Gothic Book" panose="020B0503020102020204"/>
              <a:ea typeface="+mn-ea"/>
              <a:cs typeface="Arial" panose="020B0604020202020204" pitchFamily="34" charset="0"/>
            </a:endParaRPr>
          </a:p>
        </p:txBody>
      </p:sp>
      <p:sp>
        <p:nvSpPr>
          <p:cNvPr id="17" name="Content Placeholder 2">
            <a:extLst>
              <a:ext uri="{FF2B5EF4-FFF2-40B4-BE49-F238E27FC236}">
                <a16:creationId xmlns:a16="http://schemas.microsoft.com/office/drawing/2014/main" id="{45FD1F6D-00AD-6866-547E-B21EBBA13F4F}"/>
              </a:ext>
            </a:extLst>
          </p:cNvPr>
          <p:cNvSpPr txBox="1">
            <a:spLocks/>
          </p:cNvSpPr>
          <p:nvPr/>
        </p:nvSpPr>
        <p:spPr>
          <a:xfrm>
            <a:off x="3294778" y="3566130"/>
            <a:ext cx="1309623" cy="47870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50000"/>
                  </a:prstClr>
                </a:solidFill>
                <a:effectLst/>
                <a:uLnTx/>
                <a:uFillTx/>
                <a:latin typeface="Franklin Gothic Book" panose="020B0503020102020204"/>
                <a:ea typeface="+mn-ea"/>
                <a:cs typeface="Arial" panose="020B0604020202020204" pitchFamily="34" charset="0"/>
              </a:rPr>
              <a:t>Large-Scale State Transitions</a:t>
            </a:r>
            <a:endParaRPr kumimoji="0" lang="en-US" sz="2000" b="0" i="0" u="none" strike="sngStrike" kern="1200" cap="none" spc="0" normalizeH="0" baseline="0" noProof="0" dirty="0">
              <a:ln>
                <a:noFill/>
              </a:ln>
              <a:solidFill>
                <a:prstClr val="black">
                  <a:lumMod val="50000"/>
                </a:prstClr>
              </a:solidFill>
              <a:effectLst/>
              <a:highlight>
                <a:srgbClr val="FFFF00"/>
              </a:highlight>
              <a:uLnTx/>
              <a:uFillTx/>
              <a:latin typeface="Franklin Gothic Book" panose="020B0503020102020204"/>
              <a:ea typeface="+mn-ea"/>
              <a:cs typeface="Arial" panose="020B0604020202020204" pitchFamily="34" charset="0"/>
            </a:endParaRPr>
          </a:p>
        </p:txBody>
      </p:sp>
      <p:pic>
        <p:nvPicPr>
          <p:cNvPr id="18" name="Picture 17">
            <a:extLst>
              <a:ext uri="{FF2B5EF4-FFF2-40B4-BE49-F238E27FC236}">
                <a16:creationId xmlns:a16="http://schemas.microsoft.com/office/drawing/2014/main" id="{6A2E4AD4-A874-B237-A82D-5EEA8734C767}"/>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42672"/>
          <a:stretch/>
        </p:blipFill>
        <p:spPr>
          <a:xfrm>
            <a:off x="7564760" y="2380023"/>
            <a:ext cx="371964" cy="1209600"/>
          </a:xfrm>
          <a:prstGeom prst="rect">
            <a:avLst/>
          </a:prstGeom>
        </p:spPr>
      </p:pic>
      <p:sp>
        <p:nvSpPr>
          <p:cNvPr id="19" name="Title 1">
            <a:extLst>
              <a:ext uri="{FF2B5EF4-FFF2-40B4-BE49-F238E27FC236}">
                <a16:creationId xmlns:a16="http://schemas.microsoft.com/office/drawing/2014/main" id="{0552A1A4-7C25-8F05-9ACE-6ECAE3CF3734}"/>
              </a:ext>
            </a:extLst>
          </p:cNvPr>
          <p:cNvSpPr txBox="1">
            <a:spLocks/>
          </p:cNvSpPr>
          <p:nvPr/>
        </p:nvSpPr>
        <p:spPr>
          <a:xfrm>
            <a:off x="4208178" y="2737380"/>
            <a:ext cx="426568" cy="464751"/>
          </a:xfrm>
          <a:prstGeom prst="rect">
            <a:avLst/>
          </a:prstGeom>
        </p:spPr>
        <p:txBody>
          <a:bodyPr vert="horz" lIns="121920" tIns="6096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auto" latinLnBrk="0" hangingPunct="1">
              <a:lnSpc>
                <a:spcPct val="85000"/>
              </a:lnSpc>
              <a:spcBef>
                <a:spcPct val="0"/>
              </a:spcBef>
              <a:spcAft>
                <a:spcPts val="800"/>
              </a:spcAft>
              <a:buClrTx/>
              <a:buSzTx/>
              <a:buFontTx/>
              <a:buNone/>
              <a:tabLst/>
              <a:defRPr/>
            </a:pPr>
            <a:r>
              <a:rPr kumimoji="0" lang="en-US" sz="2133" b="0" i="0" u="none" strike="noStrike" kern="1200" cap="none" spc="0" normalizeH="0" baseline="0" noProof="0" dirty="0">
                <a:ln>
                  <a:noFill/>
                </a:ln>
                <a:solidFill>
                  <a:prstClr val="black">
                    <a:lumMod val="50000"/>
                  </a:prstClr>
                </a:solidFill>
                <a:effectLst/>
                <a:uLnTx/>
                <a:uFillTx/>
                <a:latin typeface="Calibri Light" panose="020F0302020204030204"/>
                <a:ea typeface="+mj-ea"/>
                <a:cs typeface="Arial" panose="020B0604020202020204" pitchFamily="34" charset="0"/>
              </a:rPr>
              <a:t>=</a:t>
            </a:r>
            <a:endParaRPr kumimoji="0" lang="en-US" sz="1467" b="0" i="1" u="none" strike="noStrike" kern="1200" cap="none" spc="0" normalizeH="0" baseline="0" noProof="0" dirty="0">
              <a:ln>
                <a:noFill/>
              </a:ln>
              <a:solidFill>
                <a:prstClr val="black">
                  <a:lumMod val="50000"/>
                </a:prstClr>
              </a:solidFill>
              <a:effectLst/>
              <a:uLnTx/>
              <a:uFillTx/>
              <a:latin typeface="Calibri Light" panose="020F0302020204030204"/>
              <a:ea typeface="+mj-ea"/>
              <a:cs typeface="Arial" panose="020B0604020202020204" pitchFamily="34" charset="0"/>
            </a:endParaRPr>
          </a:p>
        </p:txBody>
      </p:sp>
      <p:sp>
        <p:nvSpPr>
          <p:cNvPr id="20" name="Content Placeholder 2">
            <a:extLst>
              <a:ext uri="{FF2B5EF4-FFF2-40B4-BE49-F238E27FC236}">
                <a16:creationId xmlns:a16="http://schemas.microsoft.com/office/drawing/2014/main" id="{BE441790-6F42-0B53-4CA0-656D25005640}"/>
              </a:ext>
            </a:extLst>
          </p:cNvPr>
          <p:cNvSpPr txBox="1">
            <a:spLocks/>
          </p:cNvSpPr>
          <p:nvPr/>
        </p:nvSpPr>
        <p:spPr>
          <a:xfrm>
            <a:off x="7043340" y="3566130"/>
            <a:ext cx="1414805" cy="47870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50000"/>
                  </a:prstClr>
                </a:solidFill>
                <a:effectLst/>
                <a:uLnTx/>
                <a:uFillTx/>
                <a:latin typeface="Franklin Gothic Book" panose="020B0503020102020204"/>
                <a:ea typeface="+mn-ea"/>
                <a:cs typeface="Arial" panose="020B0604020202020204" pitchFamily="34" charset="0"/>
              </a:rPr>
              <a:t>Loss of Heterozygosity</a:t>
            </a:r>
            <a:endParaRPr kumimoji="0" lang="en-US" sz="2000" b="0" i="0" u="none" strike="sngStrike" kern="1200" cap="none" spc="0" normalizeH="0" baseline="0" noProof="0" dirty="0">
              <a:ln>
                <a:noFill/>
              </a:ln>
              <a:solidFill>
                <a:prstClr val="black">
                  <a:lumMod val="50000"/>
                </a:prstClr>
              </a:solidFill>
              <a:effectLst/>
              <a:highlight>
                <a:srgbClr val="FFFF00"/>
              </a:highlight>
              <a:uLnTx/>
              <a:uFillTx/>
              <a:latin typeface="Franklin Gothic Book" panose="020B0503020102020204"/>
              <a:ea typeface="+mn-ea"/>
              <a:cs typeface="Arial" panose="020B0604020202020204" pitchFamily="34" charset="0"/>
            </a:endParaRPr>
          </a:p>
        </p:txBody>
      </p:sp>
      <p:sp>
        <p:nvSpPr>
          <p:cNvPr id="21" name="Title 1">
            <a:extLst>
              <a:ext uri="{FF2B5EF4-FFF2-40B4-BE49-F238E27FC236}">
                <a16:creationId xmlns:a16="http://schemas.microsoft.com/office/drawing/2014/main" id="{6D7C017A-7258-4EF6-1F3F-311BC3924F45}"/>
              </a:ext>
            </a:extLst>
          </p:cNvPr>
          <p:cNvSpPr txBox="1">
            <a:spLocks/>
          </p:cNvSpPr>
          <p:nvPr/>
        </p:nvSpPr>
        <p:spPr>
          <a:xfrm>
            <a:off x="4604401" y="2678672"/>
            <a:ext cx="1856867" cy="669205"/>
          </a:xfrm>
          <a:prstGeom prst="rect">
            <a:avLst/>
          </a:prstGeom>
        </p:spPr>
        <p:txBody>
          <a:bodyPr vert="horz" lIns="121920" tIns="6096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auto" latinLnBrk="0" hangingPunct="1">
              <a:lnSpc>
                <a:spcPct val="85000"/>
              </a:lnSpc>
              <a:spcBef>
                <a:spcPct val="0"/>
              </a:spcBef>
              <a:spcAft>
                <a:spcPts val="800"/>
              </a:spcAft>
              <a:buClrTx/>
              <a:buSzTx/>
              <a:buFontTx/>
              <a:buNone/>
              <a:tabLst/>
              <a:defRPr/>
            </a:pPr>
            <a:r>
              <a:rPr kumimoji="0" lang="en-US" sz="2133" b="1" i="0" u="none" strike="noStrike" kern="1200" cap="none" spc="0" normalizeH="0" baseline="0" noProof="0" dirty="0" err="1">
                <a:ln>
                  <a:noFill/>
                </a:ln>
                <a:solidFill>
                  <a:srgbClr val="404040"/>
                </a:solidFill>
                <a:effectLst/>
                <a:uLnTx/>
                <a:uFillTx/>
                <a:latin typeface="Franklin Gothic Book" panose="020B0503020102020204"/>
                <a:ea typeface="+mj-ea"/>
                <a:cs typeface="Arial" panose="020B0604020202020204" pitchFamily="34" charset="0"/>
              </a:rPr>
              <a:t>MyChoice</a:t>
            </a:r>
            <a:r>
              <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 </a:t>
            </a:r>
            <a:r>
              <a:rPr kumimoji="0" lang="en-US" sz="2133" b="1" i="0" u="none" strike="noStrike" kern="1200" cap="none" spc="0" normalizeH="0" baseline="0" noProof="0" dirty="0">
                <a:ln>
                  <a:noFill/>
                </a:ln>
                <a:solidFill>
                  <a:srgbClr val="B14D5A"/>
                </a:solidFill>
                <a:effectLst/>
                <a:uLnTx/>
                <a:uFillTx/>
                <a:latin typeface="Franklin Gothic Book" panose="020B0503020102020204"/>
                <a:ea typeface="+mj-ea"/>
                <a:cs typeface="Arial" panose="020B0604020202020204" pitchFamily="34" charset="0"/>
              </a:rPr>
              <a:t>“GIS” </a:t>
            </a:r>
            <a:r>
              <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Score</a:t>
            </a:r>
            <a:endParaRPr kumimoji="0" lang="en-US" sz="1467"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endParaRPr>
          </a:p>
        </p:txBody>
      </p:sp>
      <p:sp>
        <p:nvSpPr>
          <p:cNvPr id="22" name="Content Placeholder 2">
            <a:extLst>
              <a:ext uri="{FF2B5EF4-FFF2-40B4-BE49-F238E27FC236}">
                <a16:creationId xmlns:a16="http://schemas.microsoft.com/office/drawing/2014/main" id="{5320BECD-6727-3FA7-4000-716C7C833901}"/>
              </a:ext>
            </a:extLst>
          </p:cNvPr>
          <p:cNvSpPr txBox="1">
            <a:spLocks/>
          </p:cNvSpPr>
          <p:nvPr/>
        </p:nvSpPr>
        <p:spPr>
          <a:xfrm>
            <a:off x="699911" y="4477977"/>
            <a:ext cx="5446283" cy="1656397"/>
          </a:xfrm>
          <a:prstGeom prst="rect">
            <a:avLst/>
          </a:prstGeom>
          <a:solidFill>
            <a:schemeClr val="accent3">
              <a:lumMod val="20000"/>
              <a:lumOff val="80000"/>
              <a:alpha val="50000"/>
            </a:schemeClr>
          </a:solidFill>
        </p:spPr>
        <p:txBody>
          <a:bodyPr vert="horz" lIns="216000" tIns="14400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Homologous recombination status is determined by </a:t>
            </a:r>
            <a:r>
              <a:rPr kumimoji="0" lang="en-US" sz="2000" b="1" i="0" u="none" strike="noStrike" kern="1200" cap="none" spc="0" normalizeH="0" baseline="0" noProof="0" dirty="0">
                <a:ln>
                  <a:noFill/>
                </a:ln>
                <a:solidFill>
                  <a:srgbClr val="B14D5A"/>
                </a:solidFill>
                <a:effectLst/>
                <a:uLnTx/>
                <a:uFillTx/>
                <a:latin typeface="Franklin Gothic Book" panose="020B0503020102020204"/>
                <a:ea typeface="+mn-ea"/>
                <a:cs typeface="Arial" panose="020B0604020202020204" pitchFamily="34" charset="0"/>
              </a:rPr>
              <a:t>genomic instability score:</a:t>
            </a:r>
          </a:p>
          <a:p>
            <a:pPr marL="171450" marR="0" lvl="0" indent="-171450" algn="l" defTabSz="685783" rtl="0" eaLnBrk="1" fontAlgn="auto" latinLnBrk="0" hangingPunct="1">
              <a:lnSpc>
                <a:spcPct val="90000"/>
              </a:lnSpc>
              <a:spcBef>
                <a:spcPts val="0"/>
              </a:spcBef>
              <a:spcAft>
                <a:spcPts val="600"/>
              </a:spcAft>
              <a:buClr>
                <a:srgbClr val="B14D5A"/>
              </a:buClr>
              <a:buSzPct val="85000"/>
              <a:buFont typeface="Wingdings" pitchFamily="2" charset="2"/>
              <a:buChar char="§"/>
              <a:tabLst/>
              <a:defRPr/>
            </a:pPr>
            <a:r>
              <a:rPr kumimoji="0" lang="en-US" sz="1400" b="1"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HR-deficient tumors: </a:t>
            </a: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tissue GIS ≥42 </a:t>
            </a:r>
            <a:r>
              <a:rPr kumimoji="0" lang="en-US" sz="1400" b="1" i="1"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or</a:t>
            </a: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 a </a:t>
            </a:r>
            <a:r>
              <a:rPr kumimoji="0" lang="en-US" sz="1400" b="0" i="1"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BRCA</a:t>
            </a: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 mutation </a:t>
            </a:r>
          </a:p>
          <a:p>
            <a:pPr marL="171450" marR="0" lvl="0" indent="-171450" algn="l" defTabSz="685783" rtl="0" eaLnBrk="1" fontAlgn="auto" latinLnBrk="0" hangingPunct="1">
              <a:lnSpc>
                <a:spcPct val="90000"/>
              </a:lnSpc>
              <a:spcBef>
                <a:spcPts val="0"/>
              </a:spcBef>
              <a:spcAft>
                <a:spcPts val="600"/>
              </a:spcAft>
              <a:buClr>
                <a:srgbClr val="B14D5A"/>
              </a:buClr>
              <a:buSzPct val="85000"/>
              <a:buFont typeface="Wingdings" pitchFamily="2" charset="2"/>
              <a:buChar char="§"/>
              <a:tabLst/>
              <a:defRPr/>
            </a:pPr>
            <a:r>
              <a:rPr kumimoji="0" lang="en-US" sz="1400" b="1"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HR-proficient tumors: </a:t>
            </a: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tissue GIS &lt;42</a:t>
            </a:r>
          </a:p>
          <a:p>
            <a:pPr marL="171450" marR="0" lvl="0" indent="-171450" algn="l" defTabSz="685783" rtl="0" eaLnBrk="1" fontAlgn="auto" latinLnBrk="0" hangingPunct="1">
              <a:lnSpc>
                <a:spcPct val="90000"/>
              </a:lnSpc>
              <a:spcBef>
                <a:spcPts val="0"/>
              </a:spcBef>
              <a:spcAft>
                <a:spcPts val="600"/>
              </a:spcAft>
              <a:buClr>
                <a:srgbClr val="B14D5A"/>
              </a:buClr>
              <a:buSzPct val="85000"/>
              <a:buFont typeface="Wingdings"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rPr>
              <a:t>HR not determined</a:t>
            </a:r>
          </a:p>
          <a:p>
            <a:pPr marL="171446" marR="0" lvl="0" indent="-171446" algn="l" defTabSz="685783"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Arial" panose="020B0604020202020204" pitchFamily="34" charset="0"/>
            </a:endParaRPr>
          </a:p>
        </p:txBody>
      </p:sp>
      <p:sp>
        <p:nvSpPr>
          <p:cNvPr id="24" name="Title 1">
            <a:extLst>
              <a:ext uri="{FF2B5EF4-FFF2-40B4-BE49-F238E27FC236}">
                <a16:creationId xmlns:a16="http://schemas.microsoft.com/office/drawing/2014/main" id="{E2287BF8-0D9F-BAC8-88EE-BB79E540B68A}"/>
              </a:ext>
            </a:extLst>
          </p:cNvPr>
          <p:cNvSpPr txBox="1">
            <a:spLocks/>
          </p:cNvSpPr>
          <p:nvPr/>
        </p:nvSpPr>
        <p:spPr>
          <a:xfrm>
            <a:off x="9355291" y="1395842"/>
            <a:ext cx="2570009" cy="2250684"/>
          </a:xfrm>
          <a:prstGeom prst="rect">
            <a:avLst/>
          </a:prstGeom>
          <a:solidFill>
            <a:schemeClr val="accent5">
              <a:alpha val="10000"/>
            </a:schemeClr>
          </a:solidFill>
        </p:spPr>
        <p:txBody>
          <a:bodyPr vert="horz" lIns="121920" tIns="10800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auto" latinLnBrk="0" hangingPunct="1">
              <a:lnSpc>
                <a:spcPct val="85000"/>
              </a:lnSpc>
              <a:spcBef>
                <a:spcPct val="0"/>
              </a:spcBef>
              <a:spcAft>
                <a:spcPts val="800"/>
              </a:spcAft>
              <a:buClrTx/>
              <a:buSzTx/>
              <a:buFontTx/>
              <a:buNone/>
              <a:tabLst/>
              <a:defRPr/>
            </a:pPr>
            <a:r>
              <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Caris</a:t>
            </a:r>
            <a:r>
              <a:rPr kumimoji="0" lang="en-US" sz="2133" b="1" i="0" u="none" strike="noStrike" kern="1200" cap="none" spc="0" normalizeH="0" baseline="30000" noProof="0" dirty="0">
                <a:ln>
                  <a:noFill/>
                </a:ln>
                <a:solidFill>
                  <a:srgbClr val="404040"/>
                </a:solidFill>
                <a:effectLst/>
                <a:uLnTx/>
                <a:uFillTx/>
                <a:latin typeface="Franklin Gothic Book" panose="020B0503020102020204"/>
                <a:ea typeface="+mj-ea"/>
                <a:cs typeface="Arial" panose="020B0604020202020204" pitchFamily="34" charset="0"/>
              </a:rPr>
              <a:t>®</a:t>
            </a:r>
            <a:endPar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endParaRPr>
          </a:p>
          <a:p>
            <a:pPr marL="0" marR="0" lvl="0" indent="0" algn="l" defTabSz="685783" rtl="0" eaLnBrk="1" fontAlgn="auto" latinLnBrk="0" hangingPunct="1">
              <a:lnSpc>
                <a:spcPct val="85000"/>
              </a:lnSpc>
              <a:spcBef>
                <a:spcPct val="0"/>
              </a:spcBef>
              <a:spcAft>
                <a:spcPts val="800"/>
              </a:spcAft>
              <a:buClrTx/>
              <a:buSzTx/>
              <a:buFontTx/>
              <a:buNone/>
              <a:tabLst/>
              <a:defRPr/>
            </a:pPr>
            <a:endParaRPr kumimoji="0" lang="en-US" sz="1400" b="0" i="1"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endParaRPr>
          </a:p>
        </p:txBody>
      </p:sp>
      <p:sp>
        <p:nvSpPr>
          <p:cNvPr id="27" name="Rectangle 26">
            <a:extLst>
              <a:ext uri="{FF2B5EF4-FFF2-40B4-BE49-F238E27FC236}">
                <a16:creationId xmlns:a16="http://schemas.microsoft.com/office/drawing/2014/main" id="{EB84EC64-18FB-5CF7-7CFC-4A21ACE22BED}"/>
              </a:ext>
            </a:extLst>
          </p:cNvPr>
          <p:cNvSpPr/>
          <p:nvPr/>
        </p:nvSpPr>
        <p:spPr>
          <a:xfrm>
            <a:off x="9355290" y="1710818"/>
            <a:ext cx="2570400" cy="193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172800" marR="0" lvl="0" indent="-172800" algn="l" defTabSz="914400" rtl="0" eaLnBrk="1" fontAlgn="auto" latinLnBrk="0" hangingPunct="1">
              <a:lnSpc>
                <a:spcPct val="100000"/>
              </a:lnSpc>
              <a:spcBef>
                <a:spcPts val="0"/>
              </a:spcBef>
              <a:spcAft>
                <a:spcPts val="600"/>
              </a:spcAft>
              <a:buClr>
                <a:srgbClr val="B14D5A"/>
              </a:buClr>
              <a:buSzPct val="85000"/>
              <a:buFont typeface="Wingdings" pitchFamily="2" charset="2"/>
              <a:buChar char="§"/>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Genomic scar score (LOH + LST)</a:t>
            </a:r>
          </a:p>
          <a:p>
            <a:pPr marL="172800" marR="0" lvl="0" indent="-172800" algn="l" defTabSz="914400" rtl="0" eaLnBrk="1" fontAlgn="auto" latinLnBrk="0" hangingPunct="1">
              <a:lnSpc>
                <a:spcPct val="100000"/>
              </a:lnSpc>
              <a:spcBef>
                <a:spcPts val="1200"/>
              </a:spcBef>
              <a:spcAft>
                <a:spcPts val="600"/>
              </a:spcAft>
              <a:buClr>
                <a:srgbClr val="B14D5A"/>
              </a:buClr>
              <a:buSzPct val="85000"/>
              <a:buFont typeface="Wingdings" pitchFamily="2" charset="2"/>
              <a:buChar char="§"/>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HRD genes, including </a:t>
            </a:r>
            <a:r>
              <a:rPr kumimoji="0" lang="en-US" sz="1600" b="0" i="1" u="none" strike="noStrike" kern="1200" cap="none" spc="0" normalizeH="0" baseline="0" noProof="0" dirty="0">
                <a:ln>
                  <a:noFill/>
                </a:ln>
                <a:solidFill>
                  <a:srgbClr val="404040"/>
                </a:solidFill>
                <a:effectLst/>
                <a:uLnTx/>
                <a:uFillTx/>
                <a:latin typeface="Franklin Gothic Book" panose="020B0503020102020204"/>
                <a:ea typeface="+mn-ea"/>
                <a:cs typeface="+mn-cs"/>
              </a:rPr>
              <a:t>BRCA1 </a:t>
            </a: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and </a:t>
            </a:r>
            <a:r>
              <a:rPr kumimoji="0" lang="en-US" sz="1600" b="0" i="1" u="none" strike="noStrike" kern="1200" cap="none" spc="0" normalizeH="0" baseline="0" noProof="0" dirty="0">
                <a:ln>
                  <a:noFill/>
                </a:ln>
                <a:solidFill>
                  <a:srgbClr val="404040"/>
                </a:solidFill>
                <a:effectLst/>
                <a:uLnTx/>
                <a:uFillTx/>
                <a:latin typeface="Franklin Gothic Book" panose="020B0503020102020204"/>
                <a:ea typeface="+mn-ea"/>
                <a:cs typeface="+mn-cs"/>
              </a:rPr>
              <a:t>BRCA2</a:t>
            </a:r>
            <a:endPar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36F26BEC-709B-2A94-4D5A-4295B5EA0FA8}"/>
              </a:ext>
            </a:extLst>
          </p:cNvPr>
          <p:cNvSpPr txBox="1"/>
          <p:nvPr/>
        </p:nvSpPr>
        <p:spPr>
          <a:xfrm>
            <a:off x="6861552" y="4477977"/>
            <a:ext cx="17783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Franklin Gothic Book" panose="020B0503020102020204"/>
                <a:ea typeface="ＭＳ Ｐゴシック" charset="0"/>
                <a:cs typeface="+mn-cs"/>
              </a:rPr>
              <a:t>HR-deficient tumors: </a:t>
            </a: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Gulim" panose="020B0600000101010101" pitchFamily="34" charset="-127"/>
                <a:cs typeface="+mn-cs"/>
              </a:rPr>
              <a:t>LOH </a:t>
            </a: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Gulim" panose="020B0600000101010101" pitchFamily="34" charset="-127"/>
                <a:cs typeface="+mn-cs"/>
              </a:rPr>
              <a:t>≥16 </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ＭＳ Ｐゴシック" charset="0"/>
              <a:cs typeface="+mn-cs"/>
            </a:endParaRPr>
          </a:p>
        </p:txBody>
      </p:sp>
      <p:sp>
        <p:nvSpPr>
          <p:cNvPr id="6" name="Title 1">
            <a:extLst>
              <a:ext uri="{FF2B5EF4-FFF2-40B4-BE49-F238E27FC236}">
                <a16:creationId xmlns:a16="http://schemas.microsoft.com/office/drawing/2014/main" id="{FF7C1F93-A02F-DBF9-BD08-625DCA4889B7}"/>
              </a:ext>
            </a:extLst>
          </p:cNvPr>
          <p:cNvSpPr txBox="1">
            <a:spLocks/>
          </p:cNvSpPr>
          <p:nvPr/>
        </p:nvSpPr>
        <p:spPr>
          <a:xfrm>
            <a:off x="9355290" y="3805481"/>
            <a:ext cx="2570009" cy="2250684"/>
          </a:xfrm>
          <a:prstGeom prst="rect">
            <a:avLst/>
          </a:prstGeom>
          <a:solidFill>
            <a:schemeClr val="tx2">
              <a:alpha val="10000"/>
            </a:schemeClr>
          </a:solidFill>
        </p:spPr>
        <p:txBody>
          <a:bodyPr vert="horz" lIns="121920" tIns="10800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83" rtl="0" eaLnBrk="1" fontAlgn="auto" latinLnBrk="0" hangingPunct="1">
              <a:lnSpc>
                <a:spcPct val="85000"/>
              </a:lnSpc>
              <a:spcBef>
                <a:spcPct val="0"/>
              </a:spcBef>
              <a:spcAft>
                <a:spcPts val="800"/>
              </a:spcAft>
              <a:buClrTx/>
              <a:buSzTx/>
              <a:buFontTx/>
              <a:buNone/>
              <a:tabLst/>
              <a:defRPr/>
            </a:pPr>
            <a:r>
              <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rPr>
              <a:t>Tempus</a:t>
            </a:r>
            <a:r>
              <a:rPr kumimoji="0" lang="en-US" sz="2133" b="1" i="0" u="none" strike="noStrike" kern="1200" cap="none" spc="0" normalizeH="0" baseline="30000" noProof="0" dirty="0">
                <a:ln>
                  <a:noFill/>
                </a:ln>
                <a:solidFill>
                  <a:srgbClr val="404040"/>
                </a:solidFill>
                <a:effectLst/>
                <a:uLnTx/>
                <a:uFillTx/>
                <a:latin typeface="Franklin Gothic Book" panose="020B0503020102020204"/>
                <a:ea typeface="+mj-ea"/>
                <a:cs typeface="Arial" panose="020B0604020202020204" pitchFamily="34" charset="0"/>
              </a:rPr>
              <a:t>®</a:t>
            </a:r>
            <a:endParaRPr kumimoji="0" lang="en-US" sz="2133" b="1" i="0"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endParaRPr>
          </a:p>
          <a:p>
            <a:pPr marL="0" marR="0" lvl="0" indent="0" algn="l" defTabSz="685783" rtl="0" eaLnBrk="1" fontAlgn="auto" latinLnBrk="0" hangingPunct="1">
              <a:lnSpc>
                <a:spcPct val="85000"/>
              </a:lnSpc>
              <a:spcBef>
                <a:spcPct val="0"/>
              </a:spcBef>
              <a:spcAft>
                <a:spcPts val="800"/>
              </a:spcAft>
              <a:buClrTx/>
              <a:buSzTx/>
              <a:buFontTx/>
              <a:buNone/>
              <a:tabLst/>
              <a:defRPr/>
            </a:pPr>
            <a:endParaRPr kumimoji="0" lang="en-US" sz="1400" b="0" i="1" u="none" strike="noStrike" kern="1200" cap="none" spc="0" normalizeH="0" baseline="0" noProof="0" dirty="0">
              <a:ln>
                <a:noFill/>
              </a:ln>
              <a:solidFill>
                <a:srgbClr val="404040"/>
              </a:solidFill>
              <a:effectLst/>
              <a:uLnTx/>
              <a:uFillTx/>
              <a:latin typeface="Franklin Gothic Book" panose="020B0503020102020204"/>
              <a:ea typeface="+mj-ea"/>
              <a:cs typeface="Arial" panose="020B0604020202020204" pitchFamily="34" charset="0"/>
            </a:endParaRPr>
          </a:p>
        </p:txBody>
      </p:sp>
      <p:sp>
        <p:nvSpPr>
          <p:cNvPr id="7" name="Rectangle 6">
            <a:extLst>
              <a:ext uri="{FF2B5EF4-FFF2-40B4-BE49-F238E27FC236}">
                <a16:creationId xmlns:a16="http://schemas.microsoft.com/office/drawing/2014/main" id="{6CFD8465-9087-5C6F-D46A-DD679CC1EC4D}"/>
              </a:ext>
            </a:extLst>
          </p:cNvPr>
          <p:cNvSpPr/>
          <p:nvPr/>
        </p:nvSpPr>
        <p:spPr>
          <a:xfrm>
            <a:off x="9354899" y="4065635"/>
            <a:ext cx="2570400" cy="193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172800" marR="0" lvl="0" indent="-172800" algn="l" defTabSz="914400" rtl="0" eaLnBrk="1" fontAlgn="auto" latinLnBrk="0" hangingPunct="1">
              <a:lnSpc>
                <a:spcPct val="100000"/>
              </a:lnSpc>
              <a:spcBef>
                <a:spcPts val="0"/>
              </a:spcBef>
              <a:spcAft>
                <a:spcPts val="600"/>
              </a:spcAft>
              <a:buClr>
                <a:srgbClr val="B14D5A"/>
              </a:buClr>
              <a:buSzPct val="85000"/>
              <a:buFont typeface="Wingdings" pitchFamily="2" charset="2"/>
              <a:buChar char="§"/>
              <a:tabLst/>
              <a:defRPr/>
            </a:pPr>
            <a:r>
              <a:rPr kumimoji="0" lang="en-US" sz="1600" b="0" i="1" u="none" strike="noStrike" kern="1200" cap="none" spc="0" normalizeH="0" baseline="0" noProof="0" dirty="0">
                <a:ln>
                  <a:noFill/>
                </a:ln>
                <a:solidFill>
                  <a:srgbClr val="404040"/>
                </a:solidFill>
                <a:effectLst/>
                <a:uLnTx/>
                <a:uFillTx/>
                <a:latin typeface="Franklin Gothic Book" panose="020B0503020102020204"/>
                <a:ea typeface="+mn-ea"/>
                <a:cs typeface="+mn-cs"/>
              </a:rPr>
              <a:t>BRCA</a:t>
            </a: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 LOH and somatic genome-wide LOH</a:t>
            </a:r>
          </a:p>
          <a:p>
            <a:pPr marL="172800" marR="0" lvl="0" indent="-172800" algn="l" defTabSz="914400" rtl="0" eaLnBrk="1" fontAlgn="auto" latinLnBrk="0" hangingPunct="1">
              <a:lnSpc>
                <a:spcPct val="100000"/>
              </a:lnSpc>
              <a:spcBef>
                <a:spcPts val="1200"/>
              </a:spcBef>
              <a:spcAft>
                <a:spcPts val="600"/>
              </a:spcAft>
              <a:buClr>
                <a:srgbClr val="B14D5A"/>
              </a:buClr>
              <a:buSzPct val="85000"/>
              <a:buFont typeface="Wingdings" pitchFamily="2" charset="2"/>
              <a:buChar char="§"/>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HRD genes, including </a:t>
            </a:r>
            <a:r>
              <a:rPr kumimoji="0" lang="en-US" sz="1600" b="0" i="1" u="none" strike="noStrike" kern="1200" cap="none" spc="0" normalizeH="0" baseline="0" noProof="0" dirty="0">
                <a:ln>
                  <a:noFill/>
                </a:ln>
                <a:solidFill>
                  <a:srgbClr val="404040"/>
                </a:solidFill>
                <a:effectLst/>
                <a:uLnTx/>
                <a:uFillTx/>
                <a:latin typeface="Franklin Gothic Book" panose="020B0503020102020204"/>
                <a:ea typeface="+mn-ea"/>
                <a:cs typeface="+mn-cs"/>
              </a:rPr>
              <a:t>BRCA1 </a:t>
            </a: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and </a:t>
            </a:r>
            <a:r>
              <a:rPr kumimoji="0" lang="en-US" sz="1600" b="0" i="1" u="none" strike="noStrike" kern="1200" cap="none" spc="0" normalizeH="0" baseline="0" noProof="0" dirty="0">
                <a:ln>
                  <a:noFill/>
                </a:ln>
                <a:solidFill>
                  <a:srgbClr val="404040"/>
                </a:solidFill>
                <a:effectLst/>
                <a:uLnTx/>
                <a:uFillTx/>
                <a:latin typeface="Franklin Gothic Book" panose="020B0503020102020204"/>
                <a:ea typeface="+mn-ea"/>
                <a:cs typeface="+mn-cs"/>
              </a:rPr>
              <a:t>BRCA2</a:t>
            </a:r>
            <a:endPar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5590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70D012-02BA-641C-36BF-F3B505B5E03B}"/>
              </a:ext>
            </a:extLst>
          </p:cNvPr>
          <p:cNvGrpSpPr/>
          <p:nvPr/>
        </p:nvGrpSpPr>
        <p:grpSpPr>
          <a:xfrm>
            <a:off x="591065" y="245326"/>
            <a:ext cx="11069346" cy="6445404"/>
            <a:chOff x="591065" y="239674"/>
            <a:chExt cx="10159314" cy="5915515"/>
          </a:xfrm>
        </p:grpSpPr>
        <p:pic>
          <p:nvPicPr>
            <p:cNvPr id="4" name="Picture 3">
              <a:extLst>
                <a:ext uri="{FF2B5EF4-FFF2-40B4-BE49-F238E27FC236}">
                  <a16:creationId xmlns:a16="http://schemas.microsoft.com/office/drawing/2014/main" id="{7795D61F-54B1-1A66-BB62-F289FDCC48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043" b="1184"/>
            <a:stretch/>
          </p:blipFill>
          <p:spPr>
            <a:xfrm>
              <a:off x="591065" y="239674"/>
              <a:ext cx="10159314" cy="5915515"/>
            </a:xfrm>
            <a:prstGeom prst="rect">
              <a:avLst/>
            </a:prstGeom>
          </p:spPr>
        </p:pic>
        <p:sp>
          <p:nvSpPr>
            <p:cNvPr id="3" name="Rectangle 2">
              <a:extLst>
                <a:ext uri="{FF2B5EF4-FFF2-40B4-BE49-F238E27FC236}">
                  <a16:creationId xmlns:a16="http://schemas.microsoft.com/office/drawing/2014/main" id="{0BCCCB40-A934-82E6-781C-5070F694CBC1}"/>
                </a:ext>
              </a:extLst>
            </p:cNvPr>
            <p:cNvSpPr/>
            <p:nvPr/>
          </p:nvSpPr>
          <p:spPr>
            <a:xfrm>
              <a:off x="1968107" y="1782501"/>
              <a:ext cx="1100138" cy="3518704"/>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1140965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0E3EF23-099C-4C97-A502-76D7B81069CD}"/>
              </a:ext>
            </a:extLst>
          </p:cNvPr>
          <p:cNvSpPr txBox="1"/>
          <p:nvPr/>
        </p:nvSpPr>
        <p:spPr>
          <a:xfrm>
            <a:off x="2273033" y="6507558"/>
            <a:ext cx="8526740" cy="252377"/>
          </a:xfrm>
          <a:prstGeom prst="rect">
            <a:avLst/>
          </a:prstGeom>
          <a:noFill/>
        </p:spPr>
        <p:txBody>
          <a:bodyPr wrap="square" lIns="0" tIns="0" rIns="0" bIns="0" rtlCol="0" anchor="b" anchorCtr="0">
            <a:spAutoFit/>
          </a:bodyPr>
          <a:lstStyle/>
          <a:p>
            <a:pPr marL="0" marR="0" lvl="0" indent="0" algn="ctr" defTabSz="457189" rtl="0" eaLnBrk="1" fontAlgn="auto" latinLnBrk="0" hangingPunct="1">
              <a:lnSpc>
                <a:spcPct val="80000"/>
              </a:lnSpc>
              <a:spcBef>
                <a:spcPts val="18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rPr>
              <a:t>Burger RA et al. </a:t>
            </a:r>
            <a:r>
              <a:rPr kumimoji="0" lang="en-US" sz="2000" b="0" i="1"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rPr>
              <a:t>N Engl J Med. </a:t>
            </a:r>
            <a:r>
              <a:rPr kumimoji="0" lang="en-US" sz="2000" b="0" i="0"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rPr>
              <a:t>2011; Perren TJ et al. </a:t>
            </a:r>
            <a:r>
              <a:rPr kumimoji="0" lang="en-US" sz="2000" b="0" i="1"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rPr>
              <a:t>N Engl J Med.</a:t>
            </a:r>
            <a:r>
              <a:rPr kumimoji="0" lang="en-US" sz="2000" b="0" i="0"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rPr>
              <a:t> 2011</a:t>
            </a:r>
          </a:p>
        </p:txBody>
      </p:sp>
      <p:sp>
        <p:nvSpPr>
          <p:cNvPr id="5" name="TextBox 4">
            <a:extLst>
              <a:ext uri="{FF2B5EF4-FFF2-40B4-BE49-F238E27FC236}">
                <a16:creationId xmlns:a16="http://schemas.microsoft.com/office/drawing/2014/main" id="{80E4F02D-1BBE-364E-8D31-0E74B6EF57DB}"/>
              </a:ext>
            </a:extLst>
          </p:cNvPr>
          <p:cNvSpPr txBox="1"/>
          <p:nvPr/>
        </p:nvSpPr>
        <p:spPr>
          <a:xfrm>
            <a:off x="197483" y="1244257"/>
            <a:ext cx="1377300" cy="369332"/>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ＭＳ Ｐゴシック" charset="0"/>
                <a:cs typeface="Arial" panose="020B0604020202020204" pitchFamily="34" charset="0"/>
              </a:rPr>
              <a:t>GOG-0218 </a:t>
            </a:r>
          </a:p>
        </p:txBody>
      </p:sp>
      <p:sp>
        <p:nvSpPr>
          <p:cNvPr id="260" name="TextBox 259">
            <a:extLst>
              <a:ext uri="{FF2B5EF4-FFF2-40B4-BE49-F238E27FC236}">
                <a16:creationId xmlns:a16="http://schemas.microsoft.com/office/drawing/2014/main" id="{26B3385F-FF43-4A44-9567-707CC9AD3F44}"/>
              </a:ext>
            </a:extLst>
          </p:cNvPr>
          <p:cNvSpPr txBox="1"/>
          <p:nvPr/>
        </p:nvSpPr>
        <p:spPr>
          <a:xfrm>
            <a:off x="5950595" y="1242296"/>
            <a:ext cx="889987" cy="369332"/>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ＭＳ Ｐゴシック" charset="0"/>
                <a:cs typeface="Arial" panose="020B0604020202020204" pitchFamily="34" charset="0"/>
              </a:rPr>
              <a:t>ICON7</a:t>
            </a:r>
          </a:p>
        </p:txBody>
      </p:sp>
      <p:grpSp>
        <p:nvGrpSpPr>
          <p:cNvPr id="109" name="Group 108">
            <a:extLst>
              <a:ext uri="{FF2B5EF4-FFF2-40B4-BE49-F238E27FC236}">
                <a16:creationId xmlns:a16="http://schemas.microsoft.com/office/drawing/2014/main" id="{FC703D83-38C3-405C-AB61-D69D1902B8D9}"/>
              </a:ext>
            </a:extLst>
          </p:cNvPr>
          <p:cNvGrpSpPr/>
          <p:nvPr/>
        </p:nvGrpSpPr>
        <p:grpSpPr>
          <a:xfrm>
            <a:off x="524299" y="1473516"/>
            <a:ext cx="5344710" cy="1759620"/>
            <a:chOff x="817738" y="1857059"/>
            <a:chExt cx="4999075" cy="1351932"/>
          </a:xfrm>
        </p:grpSpPr>
        <p:sp>
          <p:nvSpPr>
            <p:cNvPr id="112" name="Left Brace 111">
              <a:extLst>
                <a:ext uri="{FF2B5EF4-FFF2-40B4-BE49-F238E27FC236}">
                  <a16:creationId xmlns:a16="http://schemas.microsoft.com/office/drawing/2014/main" id="{7A4FCD41-3446-40BE-B022-A9449503745F}"/>
                </a:ext>
              </a:extLst>
            </p:cNvPr>
            <p:cNvSpPr/>
            <p:nvPr/>
          </p:nvSpPr>
          <p:spPr>
            <a:xfrm>
              <a:off x="4095050" y="2328875"/>
              <a:ext cx="296455" cy="364328"/>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8486FC3-44C0-4286-8C59-ABD895378674}"/>
                </a:ext>
              </a:extLst>
            </p:cNvPr>
            <p:cNvSpPr/>
            <p:nvPr/>
          </p:nvSpPr>
          <p:spPr>
            <a:xfrm>
              <a:off x="817738" y="1999480"/>
              <a:ext cx="1356532" cy="525353"/>
            </a:xfrm>
            <a:prstGeom prst="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Advanced epithelial ovarian cancer</a:t>
              </a:r>
            </a:p>
          </p:txBody>
        </p:sp>
        <p:cxnSp>
          <p:nvCxnSpPr>
            <p:cNvPr id="8" name="Straight Connector 7">
              <a:extLst>
                <a:ext uri="{FF2B5EF4-FFF2-40B4-BE49-F238E27FC236}">
                  <a16:creationId xmlns:a16="http://schemas.microsoft.com/office/drawing/2014/main" id="{ACE56FA0-A87C-4373-A1F5-87871B5D3A92}"/>
                </a:ext>
              </a:extLst>
            </p:cNvPr>
            <p:cNvCxnSpPr>
              <a:cxnSpLocks/>
            </p:cNvCxnSpPr>
            <p:nvPr/>
          </p:nvCxnSpPr>
          <p:spPr>
            <a:xfrm flipH="1">
              <a:off x="2168829" y="2258482"/>
              <a:ext cx="196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D29BAF-5586-4217-A387-7D2BA55E01D3}"/>
                </a:ext>
              </a:extLst>
            </p:cNvPr>
            <p:cNvCxnSpPr>
              <a:cxnSpLocks/>
            </p:cNvCxnSpPr>
            <p:nvPr/>
          </p:nvCxnSpPr>
          <p:spPr>
            <a:xfrm>
              <a:off x="2366387" y="2004891"/>
              <a:ext cx="0" cy="507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D8C4FA-273E-4FA7-8FC5-2BD45BE11E21}"/>
                </a:ext>
              </a:extLst>
            </p:cNvPr>
            <p:cNvCxnSpPr>
              <a:cxnSpLocks/>
              <a:stCxn id="430" idx="3"/>
            </p:cNvCxnSpPr>
            <p:nvPr/>
          </p:nvCxnSpPr>
          <p:spPr>
            <a:xfrm flipH="1" flipV="1">
              <a:off x="2368208" y="2007431"/>
              <a:ext cx="3434340" cy="22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F6A4A9C-181E-4F53-AED3-61485EE30DB6}"/>
                </a:ext>
              </a:extLst>
            </p:cNvPr>
            <p:cNvCxnSpPr>
              <a:cxnSpLocks/>
            </p:cNvCxnSpPr>
            <p:nvPr/>
          </p:nvCxnSpPr>
          <p:spPr>
            <a:xfrm>
              <a:off x="2368207" y="2511039"/>
              <a:ext cx="281505" cy="0"/>
            </a:xfrm>
            <a:prstGeom prst="line">
              <a:avLst/>
            </a:prstGeom>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B0AE88F2-6389-4815-8FE5-138D42057CD5}"/>
                </a:ext>
              </a:extLst>
            </p:cNvPr>
            <p:cNvSpPr/>
            <p:nvPr/>
          </p:nvSpPr>
          <p:spPr>
            <a:xfrm>
              <a:off x="2558505" y="1857059"/>
              <a:ext cx="1553718"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 rtlCol="0" anchor="ct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placebo </a:t>
              </a:r>
            </a:p>
          </p:txBody>
        </p:sp>
        <p:sp>
          <p:nvSpPr>
            <p:cNvPr id="430" name="Rectangle 429">
              <a:extLst>
                <a:ext uri="{FF2B5EF4-FFF2-40B4-BE49-F238E27FC236}">
                  <a16:creationId xmlns:a16="http://schemas.microsoft.com/office/drawing/2014/main" id="{933B3807-F45B-48AE-83F4-1D923A4C2BBF}"/>
                </a:ext>
              </a:extLst>
            </p:cNvPr>
            <p:cNvSpPr/>
            <p:nvPr/>
          </p:nvSpPr>
          <p:spPr>
            <a:xfrm>
              <a:off x="4319078" y="1870271"/>
              <a:ext cx="1483470"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Placebo </a:t>
              </a:r>
            </a:p>
          </p:txBody>
        </p:sp>
        <p:sp>
          <p:nvSpPr>
            <p:cNvPr id="483" name="Rectangle 482">
              <a:extLst>
                <a:ext uri="{FF2B5EF4-FFF2-40B4-BE49-F238E27FC236}">
                  <a16:creationId xmlns:a16="http://schemas.microsoft.com/office/drawing/2014/main" id="{D4A51BAB-0994-4B8E-81B0-D1E98547FA84}"/>
                </a:ext>
              </a:extLst>
            </p:cNvPr>
            <p:cNvSpPr/>
            <p:nvPr/>
          </p:nvSpPr>
          <p:spPr>
            <a:xfrm>
              <a:off x="4319078" y="2212245"/>
              <a:ext cx="1483470" cy="320040"/>
            </a:xfrm>
            <a:prstGeom prst="rect">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 rtlCol="0" anchor="ct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Placebo </a:t>
              </a:r>
              <a:b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(Bev Initiation) </a:t>
              </a:r>
            </a:p>
          </p:txBody>
        </p:sp>
        <p:sp>
          <p:nvSpPr>
            <p:cNvPr id="484" name="Rectangle 483">
              <a:extLst>
                <a:ext uri="{FF2B5EF4-FFF2-40B4-BE49-F238E27FC236}">
                  <a16:creationId xmlns:a16="http://schemas.microsoft.com/office/drawing/2014/main" id="{29A58B93-A3D6-4E38-8DC2-096FBE5D9BCE}"/>
                </a:ext>
              </a:extLst>
            </p:cNvPr>
            <p:cNvSpPr/>
            <p:nvPr/>
          </p:nvSpPr>
          <p:spPr>
            <a:xfrm>
              <a:off x="4319794" y="2554218"/>
              <a:ext cx="148347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 rtlCol="0" anchor="ct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Bevacizumab </a:t>
              </a:r>
              <a:b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(Bev throughout) </a:t>
              </a:r>
            </a:p>
          </p:txBody>
        </p:sp>
        <p:sp>
          <p:nvSpPr>
            <p:cNvPr id="488" name="Rectangle 487">
              <a:extLst>
                <a:ext uri="{FF2B5EF4-FFF2-40B4-BE49-F238E27FC236}">
                  <a16:creationId xmlns:a16="http://schemas.microsoft.com/office/drawing/2014/main" id="{242D4528-A090-4610-83D8-6774CEB78363}"/>
                </a:ext>
              </a:extLst>
            </p:cNvPr>
            <p:cNvSpPr/>
            <p:nvPr/>
          </p:nvSpPr>
          <p:spPr>
            <a:xfrm>
              <a:off x="2548363" y="2356800"/>
              <a:ext cx="156386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 rtlCol="0" anchor="ct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bevacizumab </a:t>
              </a:r>
            </a:p>
          </p:txBody>
        </p:sp>
        <p:sp>
          <p:nvSpPr>
            <p:cNvPr id="41" name="Left Brace 40">
              <a:extLst>
                <a:ext uri="{FF2B5EF4-FFF2-40B4-BE49-F238E27FC236}">
                  <a16:creationId xmlns:a16="http://schemas.microsoft.com/office/drawing/2014/main" id="{0A671CC8-26E8-474A-963E-19F343C06EC2}"/>
                </a:ext>
              </a:extLst>
            </p:cNvPr>
            <p:cNvSpPr/>
            <p:nvPr/>
          </p:nvSpPr>
          <p:spPr>
            <a:xfrm rot="16200000">
              <a:off x="3273814" y="2136572"/>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A65A7E20-9F75-4862-AAE4-545A767B726C}"/>
                </a:ext>
              </a:extLst>
            </p:cNvPr>
            <p:cNvSpPr txBox="1"/>
            <p:nvPr/>
          </p:nvSpPr>
          <p:spPr>
            <a:xfrm>
              <a:off x="2647761" y="2946512"/>
              <a:ext cx="1381191" cy="262479"/>
            </a:xfrm>
            <a:prstGeom prst="rect">
              <a:avLst/>
            </a:prstGeom>
            <a:noFill/>
          </p:spPr>
          <p:txBody>
            <a:bodyPr wrap="none" rtlCol="0">
              <a:spAutoFit/>
            </a:bodyP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Cycles 1–6; </a:t>
              </a:r>
              <a:b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bevacizumab at cycle 2</a:t>
              </a:r>
            </a:p>
          </p:txBody>
        </p:sp>
        <p:sp>
          <p:nvSpPr>
            <p:cNvPr id="485" name="Left Brace 484">
              <a:extLst>
                <a:ext uri="{FF2B5EF4-FFF2-40B4-BE49-F238E27FC236}">
                  <a16:creationId xmlns:a16="http://schemas.microsoft.com/office/drawing/2014/main" id="{4A79F7FF-138B-42D8-ADD1-160946B35C57}"/>
                </a:ext>
              </a:extLst>
            </p:cNvPr>
            <p:cNvSpPr/>
            <p:nvPr/>
          </p:nvSpPr>
          <p:spPr>
            <a:xfrm rot="16200000">
              <a:off x="4995489" y="2166294"/>
              <a:ext cx="133887" cy="15087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6" name="TextBox 495">
              <a:extLst>
                <a:ext uri="{FF2B5EF4-FFF2-40B4-BE49-F238E27FC236}">
                  <a16:creationId xmlns:a16="http://schemas.microsoft.com/office/drawing/2014/main" id="{DD503EC8-B628-4C85-AB82-CAA79EE960D3}"/>
                </a:ext>
              </a:extLst>
            </p:cNvPr>
            <p:cNvSpPr txBox="1"/>
            <p:nvPr/>
          </p:nvSpPr>
          <p:spPr>
            <a:xfrm>
              <a:off x="4350633" y="2946512"/>
              <a:ext cx="1420173" cy="262479"/>
            </a:xfrm>
            <a:prstGeom prst="rect">
              <a:avLst/>
            </a:prstGeom>
            <a:noFill/>
          </p:spPr>
          <p:txBody>
            <a:bodyPr wrap="none" rtlCol="0">
              <a:spAutoFit/>
            </a:bodyP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Until disease progression </a:t>
              </a:r>
              <a:b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or up to 22 cycles</a:t>
              </a:r>
            </a:p>
          </p:txBody>
        </p:sp>
      </p:grpSp>
      <p:grpSp>
        <p:nvGrpSpPr>
          <p:cNvPr id="107" name="Group 106">
            <a:extLst>
              <a:ext uri="{FF2B5EF4-FFF2-40B4-BE49-F238E27FC236}">
                <a16:creationId xmlns:a16="http://schemas.microsoft.com/office/drawing/2014/main" id="{173168E1-D599-4191-BD59-01DB6702F449}"/>
              </a:ext>
            </a:extLst>
          </p:cNvPr>
          <p:cNvGrpSpPr/>
          <p:nvPr/>
        </p:nvGrpSpPr>
        <p:grpSpPr>
          <a:xfrm>
            <a:off x="6214271" y="1613589"/>
            <a:ext cx="5717908" cy="1824064"/>
            <a:chOff x="6703459" y="1878373"/>
            <a:chExt cx="5003541" cy="1278302"/>
          </a:xfrm>
        </p:grpSpPr>
        <p:sp>
          <p:nvSpPr>
            <p:cNvPr id="490" name="Rectangle 489">
              <a:extLst>
                <a:ext uri="{FF2B5EF4-FFF2-40B4-BE49-F238E27FC236}">
                  <a16:creationId xmlns:a16="http://schemas.microsoft.com/office/drawing/2014/main" id="{B755E08C-DB2F-4A60-904A-BE802B5CAC3E}"/>
                </a:ext>
              </a:extLst>
            </p:cNvPr>
            <p:cNvSpPr/>
            <p:nvPr/>
          </p:nvSpPr>
          <p:spPr>
            <a:xfrm>
              <a:off x="6703459" y="2012039"/>
              <a:ext cx="1356532" cy="533400"/>
            </a:xfrm>
            <a:prstGeom prst="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Advanced epithelial ovarian cancer</a:t>
              </a:r>
            </a:p>
          </p:txBody>
        </p:sp>
        <p:cxnSp>
          <p:nvCxnSpPr>
            <p:cNvPr id="491" name="Straight Connector 490">
              <a:extLst>
                <a:ext uri="{FF2B5EF4-FFF2-40B4-BE49-F238E27FC236}">
                  <a16:creationId xmlns:a16="http://schemas.microsoft.com/office/drawing/2014/main" id="{6AABC209-D0C5-4FBE-A4DA-CE7647B3355B}"/>
                </a:ext>
              </a:extLst>
            </p:cNvPr>
            <p:cNvCxnSpPr>
              <a:cxnSpLocks/>
              <a:endCxn id="490" idx="3"/>
            </p:cNvCxnSpPr>
            <p:nvPr/>
          </p:nvCxnSpPr>
          <p:spPr>
            <a:xfrm flipH="1" flipV="1">
              <a:off x="8059991" y="2278739"/>
              <a:ext cx="196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3903271A-5F9A-4215-89D2-97E780F35770}"/>
                </a:ext>
              </a:extLst>
            </p:cNvPr>
            <p:cNvCxnSpPr>
              <a:cxnSpLocks/>
            </p:cNvCxnSpPr>
            <p:nvPr/>
          </p:nvCxnSpPr>
          <p:spPr>
            <a:xfrm>
              <a:off x="8256772" y="2038393"/>
              <a:ext cx="0" cy="4962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2B468186-4BC4-44FD-AF70-51F10B28DEF4}"/>
                </a:ext>
              </a:extLst>
            </p:cNvPr>
            <p:cNvCxnSpPr>
              <a:cxnSpLocks/>
            </p:cNvCxnSpPr>
            <p:nvPr/>
          </p:nvCxnSpPr>
          <p:spPr>
            <a:xfrm flipH="1" flipV="1">
              <a:off x="8253238" y="2038393"/>
              <a:ext cx="17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64FAC8B6-8FDC-48CA-B733-804FCCAA3BD0}"/>
                </a:ext>
              </a:extLst>
            </p:cNvPr>
            <p:cNvCxnSpPr>
              <a:cxnSpLocks/>
            </p:cNvCxnSpPr>
            <p:nvPr/>
          </p:nvCxnSpPr>
          <p:spPr>
            <a:xfrm flipV="1">
              <a:off x="8253236" y="2534611"/>
              <a:ext cx="3220622" cy="0"/>
            </a:xfrm>
            <a:prstGeom prst="line">
              <a:avLst/>
            </a:prstGeom>
          </p:spPr>
          <p:style>
            <a:lnRef idx="1">
              <a:schemeClr val="accent1"/>
            </a:lnRef>
            <a:fillRef idx="0">
              <a:schemeClr val="accent1"/>
            </a:fillRef>
            <a:effectRef idx="0">
              <a:schemeClr val="accent1"/>
            </a:effectRef>
            <a:fontRef idx="minor">
              <a:schemeClr val="tx1"/>
            </a:fontRef>
          </p:style>
        </p:cxnSp>
        <p:sp>
          <p:nvSpPr>
            <p:cNvPr id="495" name="Rectangle 494">
              <a:extLst>
                <a:ext uri="{FF2B5EF4-FFF2-40B4-BE49-F238E27FC236}">
                  <a16:creationId xmlns:a16="http://schemas.microsoft.com/office/drawing/2014/main" id="{BC1A7FB4-16E3-4BFF-AF58-857EB81B0975}"/>
                </a:ext>
              </a:extLst>
            </p:cNvPr>
            <p:cNvSpPr/>
            <p:nvPr/>
          </p:nvSpPr>
          <p:spPr>
            <a:xfrm>
              <a:off x="8443536" y="1878373"/>
              <a:ext cx="1553718"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a:t>
              </a:r>
            </a:p>
          </p:txBody>
        </p:sp>
        <p:sp>
          <p:nvSpPr>
            <p:cNvPr id="498" name="Rectangle 497">
              <a:extLst>
                <a:ext uri="{FF2B5EF4-FFF2-40B4-BE49-F238E27FC236}">
                  <a16:creationId xmlns:a16="http://schemas.microsoft.com/office/drawing/2014/main" id="{74095605-091C-4588-91CF-4D0E7C1BAA89}"/>
                </a:ext>
              </a:extLst>
            </p:cNvPr>
            <p:cNvSpPr/>
            <p:nvPr/>
          </p:nvSpPr>
          <p:spPr>
            <a:xfrm>
              <a:off x="10173877" y="2375040"/>
              <a:ext cx="148347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Bevacizumab </a:t>
              </a:r>
            </a:p>
          </p:txBody>
        </p:sp>
        <p:sp>
          <p:nvSpPr>
            <p:cNvPr id="500" name="Rectangle 499">
              <a:extLst>
                <a:ext uri="{FF2B5EF4-FFF2-40B4-BE49-F238E27FC236}">
                  <a16:creationId xmlns:a16="http://schemas.microsoft.com/office/drawing/2014/main" id="{3CBC7D74-B060-460A-A175-C23F8786F462}"/>
                </a:ext>
              </a:extLst>
            </p:cNvPr>
            <p:cNvSpPr/>
            <p:nvPr/>
          </p:nvSpPr>
          <p:spPr>
            <a:xfrm>
              <a:off x="8433394" y="2374591"/>
              <a:ext cx="1563861"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bevacizumab </a:t>
              </a:r>
            </a:p>
          </p:txBody>
        </p:sp>
        <p:sp>
          <p:nvSpPr>
            <p:cNvPr id="497" name="Left Brace 496">
              <a:extLst>
                <a:ext uri="{FF2B5EF4-FFF2-40B4-BE49-F238E27FC236}">
                  <a16:creationId xmlns:a16="http://schemas.microsoft.com/office/drawing/2014/main" id="{4FC34197-57EB-4E8C-ACB3-3717E4578A51}"/>
                </a:ext>
              </a:extLst>
            </p:cNvPr>
            <p:cNvSpPr/>
            <p:nvPr/>
          </p:nvSpPr>
          <p:spPr>
            <a:xfrm rot="16200000">
              <a:off x="9170323" y="2072404"/>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9" name="TextBox 498">
              <a:extLst>
                <a:ext uri="{FF2B5EF4-FFF2-40B4-BE49-F238E27FC236}">
                  <a16:creationId xmlns:a16="http://schemas.microsoft.com/office/drawing/2014/main" id="{91ECC902-0C73-4F11-AEDA-14CF0E1055B2}"/>
                </a:ext>
              </a:extLst>
            </p:cNvPr>
            <p:cNvSpPr txBox="1"/>
            <p:nvPr/>
          </p:nvSpPr>
          <p:spPr>
            <a:xfrm>
              <a:off x="8866649" y="2882344"/>
              <a:ext cx="736435" cy="170799"/>
            </a:xfrm>
            <a:prstGeom prst="rect">
              <a:avLst/>
            </a:prstGeom>
            <a:noFill/>
          </p:spPr>
          <p:txBody>
            <a:bodyPr wrap="none" rtlCol="0">
              <a:spAutoFit/>
            </a:bodyP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Cycles 1–6</a:t>
              </a:r>
            </a:p>
          </p:txBody>
        </p:sp>
        <p:sp>
          <p:nvSpPr>
            <p:cNvPr id="501" name="Left Brace 500">
              <a:extLst>
                <a:ext uri="{FF2B5EF4-FFF2-40B4-BE49-F238E27FC236}">
                  <a16:creationId xmlns:a16="http://schemas.microsoft.com/office/drawing/2014/main" id="{FF0BCC72-813D-4E4C-A651-06B54BEF555D}"/>
                </a:ext>
              </a:extLst>
            </p:cNvPr>
            <p:cNvSpPr/>
            <p:nvPr/>
          </p:nvSpPr>
          <p:spPr>
            <a:xfrm rot="16200000">
              <a:off x="10855954" y="2072404"/>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2" name="TextBox 501">
              <a:extLst>
                <a:ext uri="{FF2B5EF4-FFF2-40B4-BE49-F238E27FC236}">
                  <a16:creationId xmlns:a16="http://schemas.microsoft.com/office/drawing/2014/main" id="{2E8166DC-2D56-454F-8127-F78C1121D52F}"/>
                </a:ext>
              </a:extLst>
            </p:cNvPr>
            <p:cNvSpPr txBox="1"/>
            <p:nvPr/>
          </p:nvSpPr>
          <p:spPr>
            <a:xfrm>
              <a:off x="10138847" y="2882344"/>
              <a:ext cx="1563317" cy="274331"/>
            </a:xfrm>
            <a:prstGeom prst="rect">
              <a:avLst/>
            </a:prstGeom>
            <a:noFill/>
          </p:spPr>
          <p:txBody>
            <a:bodyPr wrap="none" rtlCol="0">
              <a:spAutoFit/>
            </a:bodyP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Until disease progression </a:t>
              </a:r>
              <a:b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or 12 cycles</a:t>
              </a:r>
            </a:p>
          </p:txBody>
        </p:sp>
      </p:grpSp>
      <p:sp>
        <p:nvSpPr>
          <p:cNvPr id="429" name="Title 1">
            <a:extLst>
              <a:ext uri="{FF2B5EF4-FFF2-40B4-BE49-F238E27FC236}">
                <a16:creationId xmlns:a16="http://schemas.microsoft.com/office/drawing/2014/main" id="{36A8EE3D-D74A-403E-858D-DEEEFE85FF89}"/>
              </a:ext>
            </a:extLst>
          </p:cNvPr>
          <p:cNvSpPr>
            <a:spLocks noGrp="1"/>
          </p:cNvSpPr>
          <p:nvPr>
            <p:ph type="title"/>
          </p:nvPr>
        </p:nvSpPr>
        <p:spPr>
          <a:xfrm>
            <a:off x="268015" y="126379"/>
            <a:ext cx="11186048" cy="994172"/>
          </a:xfrm>
        </p:spPr>
        <p:txBody>
          <a:bodyPr>
            <a:noAutofit/>
          </a:bodyPr>
          <a:lstStyle/>
          <a:p>
            <a:r>
              <a:rPr lang="en-US" sz="2800" b="1" dirty="0">
                <a:latin typeface="Arial" panose="020B0604020202020204" pitchFamily="34" charset="0"/>
                <a:cs typeface="Arial" panose="020B0604020202020204" pitchFamily="34" charset="0"/>
              </a:rPr>
              <a:t>First-Line Chemotherapy Standard of Care: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Carboplatin, Paclitaxel &amp; Bevacizumab + Maintenance  </a:t>
            </a:r>
          </a:p>
        </p:txBody>
      </p:sp>
      <p:pic>
        <p:nvPicPr>
          <p:cNvPr id="7" name="Picture 6">
            <a:extLst>
              <a:ext uri="{FF2B5EF4-FFF2-40B4-BE49-F238E27FC236}">
                <a16:creationId xmlns:a16="http://schemas.microsoft.com/office/drawing/2014/main" id="{25B4C818-372C-0CB9-3842-DD0ECEC474C7}"/>
              </a:ext>
            </a:extLst>
          </p:cNvPr>
          <p:cNvPicPr>
            <a:picLocks noChangeAspect="1"/>
          </p:cNvPicPr>
          <p:nvPr/>
        </p:nvPicPr>
        <p:blipFill>
          <a:blip r:embed="rId4"/>
          <a:srcRect l="4089" t="5675" r="9816" b="14559"/>
          <a:stretch/>
        </p:blipFill>
        <p:spPr>
          <a:xfrm>
            <a:off x="947221" y="3675308"/>
            <a:ext cx="9813073" cy="2608168"/>
          </a:xfrm>
          <a:prstGeom prst="rect">
            <a:avLst/>
          </a:prstGeom>
        </p:spPr>
      </p:pic>
    </p:spTree>
    <p:custDataLst>
      <p:tags r:id="rId1"/>
    </p:custDataLst>
    <p:extLst>
      <p:ext uri="{BB962C8B-B14F-4D97-AF65-F5344CB8AC3E}">
        <p14:creationId xmlns:p14="http://schemas.microsoft.com/office/powerpoint/2010/main" val="3616467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20B92-423C-95C4-BEAB-55CDA6BE1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84202-4928-2C21-5033-44A41327A153}"/>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825689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9D32C-5BB8-9E67-FE17-F592AB8439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8DC643B-ADD3-1D51-2DD3-21FD7F5AF78B}"/>
              </a:ext>
            </a:extLst>
          </p:cNvPr>
          <p:cNvSpPr/>
          <p:nvPr/>
        </p:nvSpPr>
        <p:spPr bwMode="auto">
          <a:xfrm>
            <a:off x="758949" y="2564904"/>
            <a:ext cx="10017572"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73FE272-8E82-69ED-BDBC-8A6C5C8A7E3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E6C4DF6-D4CB-B1B4-E7BC-A2D675D1EA04}"/>
              </a:ext>
            </a:extLst>
          </p:cNvPr>
          <p:cNvSpPr>
            <a:spLocks noGrp="1"/>
          </p:cNvSpPr>
          <p:nvPr>
            <p:ph idx="1"/>
          </p:nvPr>
        </p:nvSpPr>
        <p:spPr>
          <a:xfrm>
            <a:off x="912286" y="1366291"/>
            <a:ext cx="979222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Ovarian Cancer (OC) Management </a:t>
            </a:r>
          </a:p>
          <a:p>
            <a:pPr marL="0" indent="0">
              <a:spcBef>
                <a:spcPts val="1800"/>
              </a:spcBef>
              <a:spcAft>
                <a:spcPts val="0"/>
              </a:spcAft>
              <a:buNone/>
            </a:pPr>
            <a:r>
              <a:rPr lang="en-US" sz="2500" dirty="0">
                <a:solidFill>
                  <a:srgbClr val="0432FF"/>
                </a:solidFill>
              </a:rPr>
              <a:t>Module 1: </a:t>
            </a:r>
            <a:r>
              <a:rPr lang="en-US" sz="2500" dirty="0">
                <a:solidFill>
                  <a:schemeClr val="tx1"/>
                </a:solidFill>
              </a:rPr>
              <a:t>Genetic Testing for Newly Diagnosed Advanced OC</a:t>
            </a:r>
          </a:p>
          <a:p>
            <a:pPr marL="0" indent="0">
              <a:spcBef>
                <a:spcPts val="1800"/>
              </a:spcBef>
              <a:spcAft>
                <a:spcPts val="0"/>
              </a:spcAft>
              <a:buNone/>
            </a:pPr>
            <a:r>
              <a:rPr lang="en-US" sz="2500" dirty="0">
                <a:solidFill>
                  <a:schemeClr val="bg1"/>
                </a:solidFill>
              </a:rPr>
              <a:t>Module 2: Role of PARP Inhibitor Maintenance in Newly Diagnosed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Other Available and Investigational Novel Strategies for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Mirvetuximab Soravtansine in OC Treatment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5444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011EC-89EF-EA7E-5109-7CE4C670CC27}"/>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3C5D3AD-BC91-DC56-0B8B-8D6BC0A4995D}"/>
              </a:ext>
            </a:extLst>
          </p:cNvPr>
          <p:cNvSpPr>
            <a:spLocks noGrp="1"/>
          </p:cNvSpPr>
          <p:nvPr>
            <p:ph idx="1"/>
          </p:nvPr>
        </p:nvSpPr>
        <p:spPr>
          <a:xfrm>
            <a:off x="528634" y="1988840"/>
            <a:ext cx="11183989" cy="4524375"/>
          </a:xfrm>
        </p:spPr>
        <p:txBody>
          <a:bodyPr/>
          <a:lstStyle/>
          <a:p>
            <a:pPr marL="98425" indent="0">
              <a:buNone/>
            </a:pPr>
            <a:endParaRPr lang="en-US" sz="2800" dirty="0"/>
          </a:p>
          <a:p>
            <a:pPr marL="98425" indent="0">
              <a:buNone/>
            </a:pPr>
            <a:r>
              <a:rPr lang="en-US" sz="2800" dirty="0"/>
              <a:t>A patient with newly diagnosed advanced OC with a germline BRCA2 mutation has undergone debulking surgery and 6 cycles of carboplatin/paclitaxel and is about to start PARP inhibitor maintenance </a:t>
            </a:r>
          </a:p>
        </p:txBody>
      </p:sp>
      <p:sp>
        <p:nvSpPr>
          <p:cNvPr id="5" name="Text Placeholder 3">
            <a:extLst>
              <a:ext uri="{FF2B5EF4-FFF2-40B4-BE49-F238E27FC236}">
                <a16:creationId xmlns:a16="http://schemas.microsoft.com/office/drawing/2014/main" id="{64678797-4083-09E4-82AA-883520AC3E57}"/>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49742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994065" y="343406"/>
            <a:ext cx="5413394" cy="1572608"/>
          </a:xfrm>
        </p:spPr>
        <p:txBody>
          <a:bodyPr anchor="t"/>
          <a:lstStyle/>
          <a:p>
            <a:r>
              <a:rPr lang="en-US" b="1" cap="all" dirty="0">
                <a:solidFill>
                  <a:srgbClr val="FF0000"/>
                </a:solidFill>
              </a:rPr>
              <a:t>Advances in Ovarian Cancer</a:t>
            </a:r>
          </a:p>
        </p:txBody>
      </p:sp>
      <p:sp>
        <p:nvSpPr>
          <p:cNvPr id="6" name="Subtitle 5"/>
          <p:cNvSpPr>
            <a:spLocks noGrp="1"/>
          </p:cNvSpPr>
          <p:nvPr>
            <p:ph type="body" sz="quarter" idx="10"/>
          </p:nvPr>
        </p:nvSpPr>
        <p:spPr>
          <a:xfrm>
            <a:off x="994065" y="1771788"/>
            <a:ext cx="5419493" cy="790575"/>
          </a:xfrm>
        </p:spPr>
        <p:txBody>
          <a:bodyPr/>
          <a:lstStyle/>
          <a:p>
            <a:pPr>
              <a:lnSpc>
                <a:spcPct val="90000"/>
              </a:lnSpc>
            </a:pPr>
            <a:r>
              <a:rPr lang="en-US" sz="2400" dirty="0">
                <a:solidFill>
                  <a:schemeClr val="tx1"/>
                </a:solidFill>
              </a:rPr>
              <a:t>David O’Malley, MD</a:t>
            </a:r>
            <a:br>
              <a:rPr lang="en-US" sz="2400" dirty="0">
                <a:solidFill>
                  <a:schemeClr val="accent6">
                    <a:lumMod val="50000"/>
                  </a:schemeClr>
                </a:solidFill>
              </a:rPr>
            </a:br>
            <a:r>
              <a:rPr lang="en-US" sz="1400" dirty="0">
                <a:solidFill>
                  <a:schemeClr val="tx1"/>
                </a:solidFill>
              </a:rPr>
              <a:t>Professor</a:t>
            </a:r>
          </a:p>
          <a:p>
            <a:pPr>
              <a:lnSpc>
                <a:spcPct val="90000"/>
              </a:lnSpc>
            </a:pPr>
            <a:r>
              <a:rPr lang="en-US" sz="1400" dirty="0">
                <a:solidFill>
                  <a:schemeClr val="tx1"/>
                </a:solidFill>
              </a:rPr>
              <a:t>Division Director, Gynecologic Oncology</a:t>
            </a:r>
          </a:p>
          <a:p>
            <a:pPr>
              <a:lnSpc>
                <a:spcPct val="90000"/>
              </a:lnSpc>
            </a:pPr>
            <a:r>
              <a:rPr lang="en-US" sz="1400" dirty="0">
                <a:solidFill>
                  <a:schemeClr val="tx1"/>
                </a:solidFill>
              </a:rPr>
              <a:t>Co-Director, </a:t>
            </a:r>
            <a:r>
              <a:rPr lang="en-US" sz="1400" dirty="0" err="1">
                <a:solidFill>
                  <a:schemeClr val="tx1"/>
                </a:solidFill>
              </a:rPr>
              <a:t>Gyn</a:t>
            </a:r>
            <a:r>
              <a:rPr lang="en-US" sz="1400" dirty="0">
                <a:solidFill>
                  <a:schemeClr val="tx1"/>
                </a:solidFill>
              </a:rPr>
              <a:t> Oncology Phase I Program</a:t>
            </a:r>
          </a:p>
          <a:p>
            <a:pPr>
              <a:lnSpc>
                <a:spcPct val="90000"/>
              </a:lnSpc>
            </a:pPr>
            <a:br>
              <a:rPr lang="en-US" dirty="0">
                <a:solidFill>
                  <a:schemeClr val="tx1"/>
                </a:solidFill>
              </a:rPr>
            </a:b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57705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1B8C4E-D196-4470-9287-9823ACFC5F39}"/>
              </a:ext>
            </a:extLst>
          </p:cNvPr>
          <p:cNvSpPr>
            <a:spLocks noGrp="1"/>
          </p:cNvSpPr>
          <p:nvPr>
            <p:ph type="title"/>
          </p:nvPr>
        </p:nvSpPr>
        <p:spPr>
          <a:xfrm>
            <a:off x="7044518" y="3777343"/>
            <a:ext cx="3992089" cy="738833"/>
          </a:xfrm>
        </p:spPr>
        <p:txBody>
          <a:bodyPr/>
          <a:lstStyle/>
          <a:p>
            <a:r>
              <a:rPr lang="en-US" sz="2800" dirty="0" err="1"/>
              <a:t>PARPi</a:t>
            </a:r>
            <a:r>
              <a:rPr lang="en-US" sz="2800" dirty="0"/>
              <a:t> in The First Line</a:t>
            </a:r>
            <a:endParaRPr lang="en-US" dirty="0"/>
          </a:p>
        </p:txBody>
      </p:sp>
      <p:sp>
        <p:nvSpPr>
          <p:cNvPr id="3" name="Slide Number Placeholder 2">
            <a:extLst>
              <a:ext uri="{FF2B5EF4-FFF2-40B4-BE49-F238E27FC236}">
                <a16:creationId xmlns:a16="http://schemas.microsoft.com/office/drawing/2014/main" id="{FAD7BF80-B9BF-411B-9FAE-A220AEA9F3CA}"/>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C956E73-2E7A-40C4-98E5-5009DBC8D49F}" type="slidenum">
              <a:rPr kumimoji="0" lang="en-US" sz="1000" b="0" i="0" u="none" strike="noStrike" kern="1200" cap="none" spc="0" normalizeH="0" baseline="0" noProof="0" smtClean="0">
                <a:ln>
                  <a:noFill/>
                </a:ln>
                <a:solidFill>
                  <a:srgbClr val="717070">
                    <a:lumMod val="60000"/>
                    <a:lumOff val="40000"/>
                  </a:srgb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1000" b="0" i="0" u="none" strike="noStrike" kern="1200" cap="none" spc="0" normalizeH="0" baseline="0" noProof="0" dirty="0">
              <a:ln>
                <a:noFill/>
              </a:ln>
              <a:solidFill>
                <a:srgbClr val="717070">
                  <a:lumMod val="60000"/>
                  <a:lumOff val="40000"/>
                </a:srgbClr>
              </a:solidFill>
              <a:effectLst/>
              <a:uLnTx/>
              <a:uFillTx/>
              <a:latin typeface="Arial" charset="0"/>
              <a:ea typeface="+mn-ea"/>
              <a:cs typeface="+mn-cs"/>
            </a:endParaRPr>
          </a:p>
        </p:txBody>
      </p:sp>
    </p:spTree>
    <p:extLst>
      <p:ext uri="{BB962C8B-B14F-4D97-AF65-F5344CB8AC3E}">
        <p14:creationId xmlns:p14="http://schemas.microsoft.com/office/powerpoint/2010/main" val="292030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603" y="316000"/>
            <a:ext cx="7886700" cy="994172"/>
          </a:xfrm>
        </p:spPr>
        <p:txBody>
          <a:bodyPr>
            <a:noAutofit/>
          </a:bodyPr>
          <a:lstStyle/>
          <a:p>
            <a:r>
              <a:rPr lang="en-US" sz="2700" dirty="0"/>
              <a:t>Integrated Maintenance Treatment Paradigm for </a:t>
            </a:r>
            <a:br>
              <a:rPr lang="en-US" sz="2700" dirty="0"/>
            </a:br>
            <a:r>
              <a:rPr lang="en-US" sz="2700" dirty="0"/>
              <a:t>Use in 1-L Ovarian Cancer </a:t>
            </a:r>
            <a:r>
              <a:rPr lang="en-US" sz="2700" baseline="30000" dirty="0"/>
              <a:t>(2022)</a:t>
            </a:r>
            <a:endParaRPr lang="en-US" sz="2700" dirty="0">
              <a:solidFill>
                <a:schemeClr val="tx2"/>
              </a:solidFill>
            </a:endParaRPr>
          </a:p>
        </p:txBody>
      </p:sp>
      <p:sp>
        <p:nvSpPr>
          <p:cNvPr id="12" name="Text Box 11">
            <a:extLst>
              <a:ext uri="{FF2B5EF4-FFF2-40B4-BE49-F238E27FC236}">
                <a16:creationId xmlns:a16="http://schemas.microsoft.com/office/drawing/2014/main" id="{A0690A67-88C6-FA4A-BCE0-88B9C5451B48}"/>
              </a:ext>
            </a:extLst>
          </p:cNvPr>
          <p:cNvSpPr txBox="1">
            <a:spLocks noChangeArrowheads="1"/>
          </p:cNvSpPr>
          <p:nvPr/>
        </p:nvSpPr>
        <p:spPr bwMode="auto">
          <a:xfrm>
            <a:off x="2160276" y="5461976"/>
            <a:ext cx="791267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a-DK"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 NCCN guidelines. </a:t>
            </a:r>
            <a:r>
              <a:rPr kumimoji="0" lang="da-DK"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Ovarian</a:t>
            </a:r>
            <a:r>
              <a:rPr kumimoji="0" lang="da-DK"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Cancer March, 2025. </a:t>
            </a:r>
            <a:endParaRPr kumimoji="0" lang="it-IT"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aphicFrame>
        <p:nvGraphicFramePr>
          <p:cNvPr id="9" name="Diagram 8">
            <a:extLst>
              <a:ext uri="{FF2B5EF4-FFF2-40B4-BE49-F238E27FC236}">
                <a16:creationId xmlns:a16="http://schemas.microsoft.com/office/drawing/2014/main" id="{C7BBC536-48DD-B946-847A-9BAC32306004}"/>
              </a:ext>
            </a:extLst>
          </p:cNvPr>
          <p:cNvGraphicFramePr/>
          <p:nvPr/>
        </p:nvGraphicFramePr>
        <p:xfrm>
          <a:off x="3068611" y="1580249"/>
          <a:ext cx="6096000" cy="422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4F7548E9-92FB-7448-9A50-F57A88BFB7AD}"/>
              </a:ext>
            </a:extLst>
          </p:cNvPr>
          <p:cNvSpPr txBox="1"/>
          <p:nvPr/>
        </p:nvSpPr>
        <p:spPr>
          <a:xfrm>
            <a:off x="2853593" y="2163803"/>
            <a:ext cx="1617751" cy="738664"/>
          </a:xfrm>
          <a:prstGeom prst="rect">
            <a:avLst/>
          </a:prstGeom>
          <a:noFill/>
          <a:ln>
            <a:solidFill>
              <a:schemeClr val="accent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Decision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NACT vs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Primary debulking</a:t>
            </a:r>
          </a:p>
        </p:txBody>
      </p:sp>
      <p:sp>
        <p:nvSpPr>
          <p:cNvPr id="16" name="TextBox 15">
            <a:extLst>
              <a:ext uri="{FF2B5EF4-FFF2-40B4-BE49-F238E27FC236}">
                <a16:creationId xmlns:a16="http://schemas.microsoft.com/office/drawing/2014/main" id="{24918754-ECB4-3540-BDAE-D7D753B670B4}"/>
              </a:ext>
            </a:extLst>
          </p:cNvPr>
          <p:cNvSpPr txBox="1"/>
          <p:nvPr/>
        </p:nvSpPr>
        <p:spPr>
          <a:xfrm>
            <a:off x="3068613" y="4509616"/>
            <a:ext cx="1606465" cy="523220"/>
          </a:xfrm>
          <a:prstGeom prst="rect">
            <a:avLst/>
          </a:prstGeom>
          <a:noFill/>
          <a:ln>
            <a:solidFill>
              <a:schemeClr val="accent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Decision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Bevacizumab Y/N</a:t>
            </a:r>
          </a:p>
        </p:txBody>
      </p:sp>
      <p:sp>
        <p:nvSpPr>
          <p:cNvPr id="17" name="Down Arrow 16">
            <a:extLst>
              <a:ext uri="{FF2B5EF4-FFF2-40B4-BE49-F238E27FC236}">
                <a16:creationId xmlns:a16="http://schemas.microsoft.com/office/drawing/2014/main" id="{05AF289B-A387-C349-80EB-FEF5D3B80909}"/>
              </a:ext>
            </a:extLst>
          </p:cNvPr>
          <p:cNvSpPr/>
          <p:nvPr/>
        </p:nvSpPr>
        <p:spPr>
          <a:xfrm>
            <a:off x="2932132" y="2921037"/>
            <a:ext cx="363474" cy="43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Down Arrow 18">
            <a:extLst>
              <a:ext uri="{FF2B5EF4-FFF2-40B4-BE49-F238E27FC236}">
                <a16:creationId xmlns:a16="http://schemas.microsoft.com/office/drawing/2014/main" id="{68C4CA73-ED97-204E-A355-AF7B7C825186}"/>
              </a:ext>
            </a:extLst>
          </p:cNvPr>
          <p:cNvSpPr/>
          <p:nvPr/>
        </p:nvSpPr>
        <p:spPr>
          <a:xfrm rot="10800000">
            <a:off x="3616193" y="4146883"/>
            <a:ext cx="363474" cy="354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9D383E69-96CC-D443-B629-7100E64DEB00}"/>
              </a:ext>
            </a:extLst>
          </p:cNvPr>
          <p:cNvSpPr txBox="1"/>
          <p:nvPr/>
        </p:nvSpPr>
        <p:spPr>
          <a:xfrm>
            <a:off x="6095739" y="5447475"/>
            <a:ext cx="1178528" cy="523220"/>
          </a:xfrm>
          <a:prstGeom prst="rect">
            <a:avLst/>
          </a:prstGeom>
          <a:noFill/>
          <a:ln>
            <a:solidFill>
              <a:schemeClr val="accent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Decision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Add </a:t>
            </a:r>
            <a:r>
              <a:rPr kumimoji="0" lang="en-US" sz="1400" b="0" i="0" u="none" strike="noStrike" kern="1200" cap="none" spc="0" normalizeH="0" baseline="0" noProof="0" dirty="0" err="1">
                <a:ln>
                  <a:noFill/>
                </a:ln>
                <a:solidFill>
                  <a:srgbClr val="000000"/>
                </a:solidFill>
                <a:effectLst/>
                <a:uLnTx/>
                <a:uFillTx/>
                <a:latin typeface="Arial" charset="0"/>
                <a:ea typeface="+mn-ea"/>
                <a:cs typeface="+mn-cs"/>
              </a:rPr>
              <a:t>PARPi</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a:t>
            </a:r>
          </a:p>
        </p:txBody>
      </p:sp>
      <p:sp>
        <p:nvSpPr>
          <p:cNvPr id="21" name="Down Arrow 20">
            <a:extLst>
              <a:ext uri="{FF2B5EF4-FFF2-40B4-BE49-F238E27FC236}">
                <a16:creationId xmlns:a16="http://schemas.microsoft.com/office/drawing/2014/main" id="{19A8860F-60D6-7144-95C6-B4BE2732A8C8}"/>
              </a:ext>
            </a:extLst>
          </p:cNvPr>
          <p:cNvSpPr/>
          <p:nvPr/>
        </p:nvSpPr>
        <p:spPr>
          <a:xfrm rot="10800000">
            <a:off x="6923023" y="5076532"/>
            <a:ext cx="363474" cy="354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140FE73B-4FE0-724C-9B1D-479CC4919114}"/>
              </a:ext>
            </a:extLst>
          </p:cNvPr>
          <p:cNvSpPr txBox="1"/>
          <p:nvPr/>
        </p:nvSpPr>
        <p:spPr>
          <a:xfrm>
            <a:off x="9376399" y="1633264"/>
            <a:ext cx="1103700"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SOLO-1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PRIMA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ATHENA</a:t>
            </a:r>
          </a:p>
        </p:txBody>
      </p:sp>
      <p:sp>
        <p:nvSpPr>
          <p:cNvPr id="23" name="TextBox 22">
            <a:extLst>
              <a:ext uri="{FF2B5EF4-FFF2-40B4-BE49-F238E27FC236}">
                <a16:creationId xmlns:a16="http://schemas.microsoft.com/office/drawing/2014/main" id="{620C3EE0-3C9C-404C-B97B-6C0BAC213FA0}"/>
              </a:ext>
            </a:extLst>
          </p:cNvPr>
          <p:cNvSpPr txBox="1"/>
          <p:nvPr/>
        </p:nvSpPr>
        <p:spPr>
          <a:xfrm>
            <a:off x="9368647" y="2856558"/>
            <a:ext cx="1103700"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PRIMA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ATHENA</a:t>
            </a:r>
          </a:p>
        </p:txBody>
      </p:sp>
      <p:sp>
        <p:nvSpPr>
          <p:cNvPr id="24" name="TextBox 23">
            <a:extLst>
              <a:ext uri="{FF2B5EF4-FFF2-40B4-BE49-F238E27FC236}">
                <a16:creationId xmlns:a16="http://schemas.microsoft.com/office/drawing/2014/main" id="{5142ADDA-E3C9-E842-BA82-5E08F6EBD7F2}"/>
              </a:ext>
            </a:extLst>
          </p:cNvPr>
          <p:cNvSpPr txBox="1"/>
          <p:nvPr/>
        </p:nvSpPr>
        <p:spPr>
          <a:xfrm>
            <a:off x="9378334" y="4063486"/>
            <a:ext cx="93698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PAOLA</a:t>
            </a:r>
          </a:p>
        </p:txBody>
      </p:sp>
      <p:sp>
        <p:nvSpPr>
          <p:cNvPr id="25" name="TextBox 24">
            <a:extLst>
              <a:ext uri="{FF2B5EF4-FFF2-40B4-BE49-F238E27FC236}">
                <a16:creationId xmlns:a16="http://schemas.microsoft.com/office/drawing/2014/main" id="{B2C30602-638E-EE4B-B7E0-9DE0C468985D}"/>
              </a:ext>
            </a:extLst>
          </p:cNvPr>
          <p:cNvSpPr txBox="1"/>
          <p:nvPr/>
        </p:nvSpPr>
        <p:spPr>
          <a:xfrm>
            <a:off x="9376399" y="4933330"/>
            <a:ext cx="1172116"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GOG 218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GOG 262</a:t>
            </a:r>
          </a:p>
        </p:txBody>
      </p:sp>
      <p:sp>
        <p:nvSpPr>
          <p:cNvPr id="26" name="TextBox 25">
            <a:extLst>
              <a:ext uri="{FF2B5EF4-FFF2-40B4-BE49-F238E27FC236}">
                <a16:creationId xmlns:a16="http://schemas.microsoft.com/office/drawing/2014/main" id="{A07E4005-8F0A-1144-BCC6-A6C557D53B64}"/>
              </a:ext>
            </a:extLst>
          </p:cNvPr>
          <p:cNvSpPr txBox="1"/>
          <p:nvPr/>
        </p:nvSpPr>
        <p:spPr>
          <a:xfrm>
            <a:off x="8305593" y="1244864"/>
            <a:ext cx="224292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charset="0"/>
                <a:ea typeface="+mn-ea"/>
                <a:cs typeface="+mn-cs"/>
              </a:rPr>
              <a:t>Supporting Phase 3 trial</a:t>
            </a:r>
          </a:p>
        </p:txBody>
      </p:sp>
    </p:spTree>
    <p:extLst>
      <p:ext uri="{BB962C8B-B14F-4D97-AF65-F5344CB8AC3E}">
        <p14:creationId xmlns:p14="http://schemas.microsoft.com/office/powerpoint/2010/main" val="2192680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Arn</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392495279"/>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Eisai Inc, Genmab US Inc,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1812985" y="132390"/>
            <a:ext cx="8566030" cy="685800"/>
          </a:xfrm>
        </p:spPr>
        <p:txBody>
          <a:bodyPr>
            <a:noAutofit/>
          </a:bodyPr>
          <a:lstStyle/>
          <a:p>
            <a:pPr algn="ctr"/>
            <a:r>
              <a:rPr lang="en-US" dirty="0"/>
              <a:t>PARP Inhibitors Yield Synthetic Lethality </a:t>
            </a:r>
            <a:br>
              <a:rPr lang="en-US" dirty="0"/>
            </a:br>
            <a:r>
              <a:rPr lang="en-US" dirty="0"/>
              <a:t>in Patients With HRD</a:t>
            </a:r>
          </a:p>
        </p:txBody>
      </p:sp>
      <p:sp>
        <p:nvSpPr>
          <p:cNvPr id="3" name="Content Placeholder 2"/>
          <p:cNvSpPr>
            <a:spLocks noGrp="1"/>
          </p:cNvSpPr>
          <p:nvPr>
            <p:ph idx="1"/>
          </p:nvPr>
        </p:nvSpPr>
        <p:spPr>
          <a:xfrm>
            <a:off x="1851804" y="1356094"/>
            <a:ext cx="8566030" cy="4707947"/>
          </a:xfrm>
        </p:spPr>
        <p:txBody>
          <a:bodyPr/>
          <a:lstStyle/>
          <a:p>
            <a:r>
              <a:rPr lang="en-GB" sz="1600" b="1" dirty="0"/>
              <a:t>PARP inhibitors prevent repair of single-strand breaks, which accumulate and </a:t>
            </a:r>
            <a:r>
              <a:rPr lang="en-US" sz="1600" b="1" dirty="0"/>
              <a:t>generate double-strand breaks</a:t>
            </a:r>
          </a:p>
          <a:p>
            <a:r>
              <a:rPr lang="en-US" sz="1600" b="1" dirty="0"/>
              <a:t>People with HRD cannot repair double-strand breaks, which triggers cell death</a:t>
            </a:r>
          </a:p>
          <a:p>
            <a:pPr lvl="2"/>
            <a:endParaRPr lang="en-US" sz="1600" b="1" dirty="0"/>
          </a:p>
          <a:p>
            <a:pPr lvl="2"/>
            <a:endParaRPr lang="en-GB" sz="1600" b="1" dirty="0"/>
          </a:p>
        </p:txBody>
      </p:sp>
      <p:sp>
        <p:nvSpPr>
          <p:cNvPr id="2" name="Text Placeholder 1">
            <a:extLst>
              <a:ext uri="{FF2B5EF4-FFF2-40B4-BE49-F238E27FC236}">
                <a16:creationId xmlns:a16="http://schemas.microsoft.com/office/drawing/2014/main" id="{6824EC6E-0AB8-45C8-AAAB-AD2481112A64}"/>
              </a:ext>
            </a:extLst>
          </p:cNvPr>
          <p:cNvSpPr>
            <a:spLocks noGrp="1"/>
          </p:cNvSpPr>
          <p:nvPr>
            <p:ph type="body" sz="quarter" idx="10"/>
          </p:nvPr>
        </p:nvSpPr>
        <p:spPr>
          <a:xfrm>
            <a:off x="1679359" y="6288427"/>
            <a:ext cx="8229600" cy="394748"/>
          </a:xfrm>
        </p:spPr>
        <p:txBody>
          <a:bodyPr>
            <a:noAutofit/>
          </a:bodyPr>
          <a:lstStyle/>
          <a:p>
            <a:pPr>
              <a:spcBef>
                <a:spcPts val="0"/>
              </a:spcBef>
            </a:pPr>
            <a:r>
              <a:rPr lang="en-US" b="1" dirty="0"/>
              <a:t>HRD, homologous recombination deficiency</a:t>
            </a:r>
          </a:p>
          <a:p>
            <a:pPr>
              <a:spcBef>
                <a:spcPts val="0"/>
              </a:spcBef>
            </a:pPr>
            <a:r>
              <a:rPr lang="en-US" sz="900" b="1" dirty="0" err="1"/>
              <a:t>Sonnenblick</a:t>
            </a:r>
            <a:r>
              <a:rPr lang="en-US" sz="900" b="1" dirty="0"/>
              <a:t> A, et al. </a:t>
            </a:r>
            <a:r>
              <a:rPr lang="en-US" sz="900" b="1" i="1" dirty="0"/>
              <a:t>Nat Rev </a:t>
            </a:r>
            <a:r>
              <a:rPr lang="en-US" sz="900" b="1" i="1" dirty="0" err="1"/>
              <a:t>Clin</a:t>
            </a:r>
            <a:r>
              <a:rPr lang="en-US" sz="900" b="1" i="1" dirty="0"/>
              <a:t> </a:t>
            </a:r>
            <a:r>
              <a:rPr lang="en-US" sz="900" b="1" i="1" dirty="0" err="1"/>
              <a:t>Oncol</a:t>
            </a:r>
            <a:r>
              <a:rPr lang="en-US" sz="900" b="1" i="1" dirty="0"/>
              <a:t>. </a:t>
            </a:r>
            <a:r>
              <a:rPr lang="en-US" sz="900" b="1" dirty="0"/>
              <a:t>2015;12(1):27-41.</a:t>
            </a:r>
          </a:p>
        </p:txBody>
      </p:sp>
      <p:grpSp>
        <p:nvGrpSpPr>
          <p:cNvPr id="4" name="Group 3">
            <a:extLst>
              <a:ext uri="{FF2B5EF4-FFF2-40B4-BE49-F238E27FC236}">
                <a16:creationId xmlns:a16="http://schemas.microsoft.com/office/drawing/2014/main" id="{EFACF20C-9511-4090-AEB9-E7332D2C15B0}"/>
              </a:ext>
            </a:extLst>
          </p:cNvPr>
          <p:cNvGrpSpPr/>
          <p:nvPr/>
        </p:nvGrpSpPr>
        <p:grpSpPr>
          <a:xfrm>
            <a:off x="1977874" y="2944328"/>
            <a:ext cx="8439961" cy="2750676"/>
            <a:chOff x="453873" y="2525308"/>
            <a:chExt cx="8439961" cy="3667568"/>
          </a:xfrm>
        </p:grpSpPr>
        <p:pic>
          <p:nvPicPr>
            <p:cNvPr id="7" name="Picture 6">
              <a:extLst>
                <a:ext uri="{FF2B5EF4-FFF2-40B4-BE49-F238E27FC236}">
                  <a16:creationId xmlns:a16="http://schemas.microsoft.com/office/drawing/2014/main" id="{155966BA-BC33-429A-BB5B-601BF5794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5867" y="2695400"/>
              <a:ext cx="3195944" cy="525038"/>
            </a:xfrm>
            <a:prstGeom prst="rect">
              <a:avLst/>
            </a:prstGeom>
          </p:spPr>
        </p:pic>
        <p:sp>
          <p:nvSpPr>
            <p:cNvPr id="10" name="TextBox 9">
              <a:extLst>
                <a:ext uri="{FF2B5EF4-FFF2-40B4-BE49-F238E27FC236}">
                  <a16:creationId xmlns:a16="http://schemas.microsoft.com/office/drawing/2014/main" id="{0C1F354D-523D-42CA-ACAB-B64D2D23DD68}"/>
                </a:ext>
              </a:extLst>
            </p:cNvPr>
            <p:cNvSpPr txBox="1"/>
            <p:nvPr/>
          </p:nvSpPr>
          <p:spPr>
            <a:xfrm>
              <a:off x="3531988" y="3221300"/>
              <a:ext cx="2023702" cy="304800"/>
            </a:xfrm>
            <a:prstGeom prst="rect">
              <a:avLst/>
            </a:prstGeom>
            <a:noFill/>
          </p:spPr>
          <p:txBody>
            <a:bodyPr wrap="none" lIns="34290" rIns="34290" rtlCol="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charset="0"/>
                  <a:ea typeface="+mn-ea"/>
                  <a:cs typeface="+mn-cs"/>
                </a:rPr>
                <a:t>Single-strand break</a:t>
              </a:r>
            </a:p>
          </p:txBody>
        </p:sp>
        <p:pic>
          <p:nvPicPr>
            <p:cNvPr id="12" name="Picture 11">
              <a:extLst>
                <a:ext uri="{FF2B5EF4-FFF2-40B4-BE49-F238E27FC236}">
                  <a16:creationId xmlns:a16="http://schemas.microsoft.com/office/drawing/2014/main" id="{256F268E-F5CF-476F-85F2-2FA15C273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339" y="3758631"/>
              <a:ext cx="2397524" cy="426806"/>
            </a:xfrm>
            <a:prstGeom prst="rect">
              <a:avLst/>
            </a:prstGeom>
          </p:spPr>
        </p:pic>
        <p:pic>
          <p:nvPicPr>
            <p:cNvPr id="13" name="Picture 12">
              <a:extLst>
                <a:ext uri="{FF2B5EF4-FFF2-40B4-BE49-F238E27FC236}">
                  <a16:creationId xmlns:a16="http://schemas.microsoft.com/office/drawing/2014/main" id="{18905C00-79B4-4145-85FE-F564DBBEC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73" y="5506355"/>
              <a:ext cx="2397524" cy="340347"/>
            </a:xfrm>
            <a:prstGeom prst="rect">
              <a:avLst/>
            </a:prstGeom>
          </p:spPr>
        </p:pic>
        <p:pic>
          <p:nvPicPr>
            <p:cNvPr id="14" name="Picture 13">
              <a:extLst>
                <a:ext uri="{FF2B5EF4-FFF2-40B4-BE49-F238E27FC236}">
                  <a16:creationId xmlns:a16="http://schemas.microsoft.com/office/drawing/2014/main" id="{EB9D3E89-B810-4BE1-9B86-ED972DFF4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6310" y="5506355"/>
              <a:ext cx="2397524" cy="340347"/>
            </a:xfrm>
            <a:prstGeom prst="rect">
              <a:avLst/>
            </a:prstGeom>
          </p:spPr>
        </p:pic>
        <p:pic>
          <p:nvPicPr>
            <p:cNvPr id="16" name="Picture 15">
              <a:extLst>
                <a:ext uri="{FF2B5EF4-FFF2-40B4-BE49-F238E27FC236}">
                  <a16:creationId xmlns:a16="http://schemas.microsoft.com/office/drawing/2014/main" id="{D15029A4-D752-4EB4-9BD3-A761BEECF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6729" y="5451684"/>
              <a:ext cx="2526062" cy="449688"/>
            </a:xfrm>
            <a:prstGeom prst="rect">
              <a:avLst/>
            </a:prstGeom>
          </p:spPr>
        </p:pic>
        <p:sp>
          <p:nvSpPr>
            <p:cNvPr id="11" name="Oval 10">
              <a:extLst>
                <a:ext uri="{FF2B5EF4-FFF2-40B4-BE49-F238E27FC236}">
                  <a16:creationId xmlns:a16="http://schemas.microsoft.com/office/drawing/2014/main" id="{3F42BA6C-4DBE-4DBE-8E71-C800B8459FE3}"/>
                </a:ext>
              </a:extLst>
            </p:cNvPr>
            <p:cNvSpPr/>
            <p:nvPr/>
          </p:nvSpPr>
          <p:spPr>
            <a:xfrm>
              <a:off x="4232910" y="2525308"/>
              <a:ext cx="497840" cy="279293"/>
            </a:xfrm>
            <a:prstGeom prst="ellipse">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B133C482-66E4-4505-8D09-B086AC073434}"/>
                </a:ext>
              </a:extLst>
            </p:cNvPr>
            <p:cNvSpPr txBox="1"/>
            <p:nvPr/>
          </p:nvSpPr>
          <p:spPr>
            <a:xfrm>
              <a:off x="4270158" y="2554118"/>
              <a:ext cx="442807" cy="178556"/>
            </a:xfrm>
            <a:prstGeom prst="rect">
              <a:avLst/>
            </a:prstGeom>
            <a:noFill/>
          </p:spPr>
          <p:txBody>
            <a:bodyPr wrap="none" lIns="34290" rIns="34290" rtlCol="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675" b="1" i="0" u="none" strike="noStrike" kern="1200" cap="none" spc="0" normalizeH="0" baseline="0" noProof="0" dirty="0">
                  <a:ln>
                    <a:noFill/>
                  </a:ln>
                  <a:solidFill>
                    <a:srgbClr val="FFFFFF"/>
                  </a:solidFill>
                  <a:effectLst/>
                  <a:uLnTx/>
                  <a:uFillTx/>
                  <a:latin typeface="Arial" charset="0"/>
                  <a:ea typeface="+mn-ea"/>
                  <a:cs typeface="+mn-cs"/>
                </a:rPr>
                <a:t>PARP</a:t>
              </a:r>
            </a:p>
          </p:txBody>
        </p:sp>
        <p:sp>
          <p:nvSpPr>
            <p:cNvPr id="19" name="TextBox 18">
              <a:extLst>
                <a:ext uri="{FF2B5EF4-FFF2-40B4-BE49-F238E27FC236}">
                  <a16:creationId xmlns:a16="http://schemas.microsoft.com/office/drawing/2014/main" id="{9DE9999B-4445-486E-A7BF-5BD08579AD4D}"/>
                </a:ext>
              </a:extLst>
            </p:cNvPr>
            <p:cNvSpPr txBox="1"/>
            <p:nvPr/>
          </p:nvSpPr>
          <p:spPr>
            <a:xfrm>
              <a:off x="966395" y="3522088"/>
              <a:ext cx="2023702" cy="304800"/>
            </a:xfrm>
            <a:prstGeom prst="rect">
              <a:avLst/>
            </a:prstGeom>
            <a:noFill/>
          </p:spPr>
          <p:txBody>
            <a:bodyPr wrap="none" lIns="34290" rIns="34290" rtlCol="0">
              <a:no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charset="0"/>
                  <a:ea typeface="+mn-ea"/>
                  <a:cs typeface="+mn-cs"/>
                </a:rPr>
                <a:t>PARP inhibitors</a:t>
              </a:r>
            </a:p>
          </p:txBody>
        </p:sp>
        <p:sp>
          <p:nvSpPr>
            <p:cNvPr id="20" name="TextBox 19">
              <a:extLst>
                <a:ext uri="{FF2B5EF4-FFF2-40B4-BE49-F238E27FC236}">
                  <a16:creationId xmlns:a16="http://schemas.microsoft.com/office/drawing/2014/main" id="{31D46625-41B8-4BB2-8D71-81146182BFFD}"/>
                </a:ext>
              </a:extLst>
            </p:cNvPr>
            <p:cNvSpPr txBox="1"/>
            <p:nvPr/>
          </p:nvSpPr>
          <p:spPr>
            <a:xfrm>
              <a:off x="2014400" y="4177651"/>
              <a:ext cx="2023702" cy="304800"/>
            </a:xfrm>
            <a:prstGeom prst="rect">
              <a:avLst/>
            </a:prstGeom>
            <a:noFill/>
          </p:spPr>
          <p:txBody>
            <a:bodyPr wrap="none" lIns="34290" rIns="34290" rtlCol="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charset="0"/>
                  <a:ea typeface="+mn-ea"/>
                  <a:cs typeface="+mn-cs"/>
                </a:rPr>
                <a:t>Double-strand breaks</a:t>
              </a:r>
            </a:p>
          </p:txBody>
        </p:sp>
        <p:sp>
          <p:nvSpPr>
            <p:cNvPr id="21" name="TextBox 20">
              <a:extLst>
                <a:ext uri="{FF2B5EF4-FFF2-40B4-BE49-F238E27FC236}">
                  <a16:creationId xmlns:a16="http://schemas.microsoft.com/office/drawing/2014/main" id="{21A553B6-0CE4-4CAC-904B-02CF95E0FDEC}"/>
                </a:ext>
              </a:extLst>
            </p:cNvPr>
            <p:cNvSpPr txBox="1"/>
            <p:nvPr/>
          </p:nvSpPr>
          <p:spPr>
            <a:xfrm>
              <a:off x="1652635" y="4927986"/>
              <a:ext cx="2063253" cy="595396"/>
            </a:xfrm>
            <a:prstGeom prst="rect">
              <a:avLst/>
            </a:prstGeom>
            <a:noFill/>
          </p:spPr>
          <p:txBody>
            <a:bodyPr wrap="none" lIns="34290" rIns="34290" rtlCol="0">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charset="0"/>
                  <a:ea typeface="+mn-ea"/>
                  <a:cs typeface="+mn-cs"/>
                </a:rPr>
                <a:t>Repair by </a:t>
              </a:r>
              <a:br>
                <a:rPr kumimoji="0" lang="en-US" sz="1050" b="1" i="0" u="none" strike="noStrike" kern="1200" cap="none" spc="0" normalizeH="0" baseline="0" noProof="0" dirty="0">
                  <a:ln>
                    <a:noFill/>
                  </a:ln>
                  <a:solidFill>
                    <a:srgbClr val="000000"/>
                  </a:solidFill>
                  <a:effectLst/>
                  <a:uLnTx/>
                  <a:uFillTx/>
                  <a:latin typeface="Arial" charset="0"/>
                  <a:ea typeface="+mn-ea"/>
                  <a:cs typeface="+mn-cs"/>
                </a:rPr>
              </a:br>
              <a:r>
                <a:rPr kumimoji="0" lang="en-US" sz="1050" b="1" i="0" u="none" strike="noStrike" kern="1200" cap="none" spc="0" normalizeH="0" baseline="0" noProof="0" dirty="0">
                  <a:ln>
                    <a:noFill/>
                  </a:ln>
                  <a:solidFill>
                    <a:srgbClr val="000000"/>
                  </a:solidFill>
                  <a:effectLst/>
                  <a:uLnTx/>
                  <a:uFillTx/>
                  <a:latin typeface="Arial" charset="0"/>
                  <a:ea typeface="+mn-ea"/>
                  <a:cs typeface="+mn-cs"/>
                </a:rPr>
                <a:t>homologous recombination</a:t>
              </a:r>
            </a:p>
          </p:txBody>
        </p:sp>
        <p:sp>
          <p:nvSpPr>
            <p:cNvPr id="22" name="TextBox 21">
              <a:extLst>
                <a:ext uri="{FF2B5EF4-FFF2-40B4-BE49-F238E27FC236}">
                  <a16:creationId xmlns:a16="http://schemas.microsoft.com/office/drawing/2014/main" id="{F4A6FC48-5F62-4C72-B20C-FA996630EE6B}"/>
                </a:ext>
              </a:extLst>
            </p:cNvPr>
            <p:cNvSpPr txBox="1"/>
            <p:nvPr/>
          </p:nvSpPr>
          <p:spPr>
            <a:xfrm>
              <a:off x="4726543" y="4927987"/>
              <a:ext cx="1767510" cy="510909"/>
            </a:xfrm>
            <a:prstGeom prst="rect">
              <a:avLst/>
            </a:prstGeom>
            <a:noFill/>
          </p:spPr>
          <p:txBody>
            <a:bodyPr wrap="square" lIns="34290" rIns="34290"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charset="0"/>
                  <a:ea typeface="+mn-ea"/>
                  <a:cs typeface="+mn-cs"/>
                </a:rPr>
                <a:t>No homologous</a:t>
              </a:r>
              <a:br>
                <a:rPr kumimoji="0" lang="en-US" sz="1050" b="1" i="0" u="none" strike="noStrike" kern="1200" cap="none" spc="0" normalizeH="0" baseline="0" noProof="0" dirty="0">
                  <a:ln>
                    <a:noFill/>
                  </a:ln>
                  <a:solidFill>
                    <a:srgbClr val="000000"/>
                  </a:solidFill>
                  <a:effectLst/>
                  <a:uLnTx/>
                  <a:uFillTx/>
                  <a:latin typeface="Arial" charset="0"/>
                  <a:ea typeface="+mn-ea"/>
                  <a:cs typeface="+mn-cs"/>
                </a:rPr>
              </a:br>
              <a:r>
                <a:rPr kumimoji="0" lang="en-US" sz="1050" b="1" i="0" u="none" strike="noStrike" kern="1200" cap="none" spc="0" normalizeH="0" baseline="0" noProof="0" dirty="0">
                  <a:ln>
                    <a:noFill/>
                  </a:ln>
                  <a:solidFill>
                    <a:srgbClr val="000000"/>
                  </a:solidFill>
                  <a:effectLst/>
                  <a:uLnTx/>
                  <a:uFillTx/>
                  <a:latin typeface="Arial" charset="0"/>
                  <a:ea typeface="+mn-ea"/>
                  <a:cs typeface="+mn-cs"/>
                </a:rPr>
                <a:t>recombination or repair</a:t>
              </a:r>
            </a:p>
          </p:txBody>
        </p:sp>
        <p:sp>
          <p:nvSpPr>
            <p:cNvPr id="23" name="TextBox 22">
              <a:extLst>
                <a:ext uri="{FF2B5EF4-FFF2-40B4-BE49-F238E27FC236}">
                  <a16:creationId xmlns:a16="http://schemas.microsoft.com/office/drawing/2014/main" id="{7BDB61F0-87ED-45AD-89A2-A272CDDC3D81}"/>
                </a:ext>
              </a:extLst>
            </p:cNvPr>
            <p:cNvSpPr txBox="1"/>
            <p:nvPr/>
          </p:nvSpPr>
          <p:spPr>
            <a:xfrm>
              <a:off x="640784" y="5888076"/>
              <a:ext cx="2023702" cy="304800"/>
            </a:xfrm>
            <a:prstGeom prst="rect">
              <a:avLst/>
            </a:prstGeom>
            <a:noFill/>
          </p:spPr>
          <p:txBody>
            <a:bodyPr wrap="none" lIns="34290" rIns="34290" rtlCol="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Cell survival</a:t>
              </a:r>
            </a:p>
          </p:txBody>
        </p:sp>
        <p:sp>
          <p:nvSpPr>
            <p:cNvPr id="24" name="TextBox 23">
              <a:extLst>
                <a:ext uri="{FF2B5EF4-FFF2-40B4-BE49-F238E27FC236}">
                  <a16:creationId xmlns:a16="http://schemas.microsoft.com/office/drawing/2014/main" id="{B76850B8-9740-4D56-8574-6B3EC9AAAE52}"/>
                </a:ext>
              </a:extLst>
            </p:cNvPr>
            <p:cNvSpPr txBox="1"/>
            <p:nvPr/>
          </p:nvSpPr>
          <p:spPr>
            <a:xfrm>
              <a:off x="3708291" y="5888076"/>
              <a:ext cx="2023702" cy="304800"/>
            </a:xfrm>
            <a:prstGeom prst="rect">
              <a:avLst/>
            </a:prstGeom>
            <a:noFill/>
          </p:spPr>
          <p:txBody>
            <a:bodyPr wrap="none" lIns="34290" rIns="34290" rtlCol="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Cell death</a:t>
              </a:r>
            </a:p>
          </p:txBody>
        </p:sp>
        <p:sp>
          <p:nvSpPr>
            <p:cNvPr id="25" name="TextBox 24">
              <a:extLst>
                <a:ext uri="{FF2B5EF4-FFF2-40B4-BE49-F238E27FC236}">
                  <a16:creationId xmlns:a16="http://schemas.microsoft.com/office/drawing/2014/main" id="{91BA3AAB-9D3F-491B-BC2D-999679ECED83}"/>
                </a:ext>
              </a:extLst>
            </p:cNvPr>
            <p:cNvSpPr txBox="1"/>
            <p:nvPr/>
          </p:nvSpPr>
          <p:spPr>
            <a:xfrm>
              <a:off x="6673258" y="5888076"/>
              <a:ext cx="2023702" cy="304800"/>
            </a:xfrm>
            <a:prstGeom prst="rect">
              <a:avLst/>
            </a:prstGeom>
            <a:noFill/>
          </p:spPr>
          <p:txBody>
            <a:bodyPr wrap="none" lIns="34290" rIns="34290" rtlCol="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DNA repaired</a:t>
              </a:r>
            </a:p>
          </p:txBody>
        </p:sp>
        <p:sp>
          <p:nvSpPr>
            <p:cNvPr id="26" name="Freeform: Shape 25">
              <a:extLst>
                <a:ext uri="{FF2B5EF4-FFF2-40B4-BE49-F238E27FC236}">
                  <a16:creationId xmlns:a16="http://schemas.microsoft.com/office/drawing/2014/main" id="{4F473348-493A-4527-90CC-64D9036565A9}"/>
                </a:ext>
              </a:extLst>
            </p:cNvPr>
            <p:cNvSpPr/>
            <p:nvPr/>
          </p:nvSpPr>
          <p:spPr>
            <a:xfrm>
              <a:off x="3052159" y="3569274"/>
              <a:ext cx="4654927" cy="1887466"/>
            </a:xfrm>
            <a:custGeom>
              <a:avLst/>
              <a:gdLst>
                <a:gd name="connsiteX0" fmla="*/ 0 w 4652387"/>
                <a:gd name="connsiteY0" fmla="*/ 120580 h 1838849"/>
                <a:gd name="connsiteX1" fmla="*/ 0 w 4652387"/>
                <a:gd name="connsiteY1" fmla="*/ 0 h 1838849"/>
                <a:gd name="connsiteX2" fmla="*/ 4652387 w 4652387"/>
                <a:gd name="connsiteY2" fmla="*/ 0 h 1838849"/>
                <a:gd name="connsiteX3" fmla="*/ 4652387 w 4652387"/>
                <a:gd name="connsiteY3" fmla="*/ 1838849 h 1838849"/>
                <a:gd name="connsiteX0" fmla="*/ 0 w 4654927"/>
                <a:gd name="connsiteY0" fmla="*/ 176460 h 1838849"/>
                <a:gd name="connsiteX1" fmla="*/ 2540 w 4654927"/>
                <a:gd name="connsiteY1" fmla="*/ 0 h 1838849"/>
                <a:gd name="connsiteX2" fmla="*/ 4654927 w 4654927"/>
                <a:gd name="connsiteY2" fmla="*/ 0 h 1838849"/>
                <a:gd name="connsiteX3" fmla="*/ 4654927 w 4654927"/>
                <a:gd name="connsiteY3" fmla="*/ 1838849 h 1838849"/>
              </a:gdLst>
              <a:ahLst/>
              <a:cxnLst>
                <a:cxn ang="0">
                  <a:pos x="connsiteX0" y="connsiteY0"/>
                </a:cxn>
                <a:cxn ang="0">
                  <a:pos x="connsiteX1" y="connsiteY1"/>
                </a:cxn>
                <a:cxn ang="0">
                  <a:pos x="connsiteX2" y="connsiteY2"/>
                </a:cxn>
                <a:cxn ang="0">
                  <a:pos x="connsiteX3" y="connsiteY3"/>
                </a:cxn>
              </a:cxnLst>
              <a:rect l="l" t="t" r="r" b="b"/>
              <a:pathLst>
                <a:path w="4654927" h="1838849">
                  <a:moveTo>
                    <a:pt x="0" y="176460"/>
                  </a:moveTo>
                  <a:cubicBezTo>
                    <a:pt x="847" y="117640"/>
                    <a:pt x="1693" y="58820"/>
                    <a:pt x="2540" y="0"/>
                  </a:cubicBezTo>
                  <a:lnTo>
                    <a:pt x="4654927" y="0"/>
                  </a:lnTo>
                  <a:lnTo>
                    <a:pt x="4654927" y="1838849"/>
                  </a:lnTo>
                </a:path>
              </a:pathLst>
            </a:custGeom>
            <a:noFill/>
            <a:ln w="28575">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8" name="Straight Connector 27">
              <a:extLst>
                <a:ext uri="{FF2B5EF4-FFF2-40B4-BE49-F238E27FC236}">
                  <a16:creationId xmlns:a16="http://schemas.microsoft.com/office/drawing/2014/main" id="{81E7F959-6417-4D31-93AC-DBBC9713CEB3}"/>
                </a:ext>
              </a:extLst>
            </p:cNvPr>
            <p:cNvCxnSpPr>
              <a:cxnSpLocks/>
            </p:cNvCxnSpPr>
            <p:nvPr/>
          </p:nvCxnSpPr>
          <p:spPr>
            <a:xfrm flipV="1">
              <a:off x="4543839" y="3459325"/>
              <a:ext cx="0" cy="109949"/>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94E912A-3056-474E-9271-BB5BAEA0DAB0}"/>
                </a:ext>
              </a:extLst>
            </p:cNvPr>
            <p:cNvSpPr txBox="1"/>
            <p:nvPr/>
          </p:nvSpPr>
          <p:spPr>
            <a:xfrm>
              <a:off x="830103" y="4678462"/>
              <a:ext cx="1529584" cy="234276"/>
            </a:xfrm>
            <a:prstGeom prst="rect">
              <a:avLst/>
            </a:prstGeom>
            <a:solidFill>
              <a:schemeClr val="accent1">
                <a:lumMod val="75000"/>
              </a:schemeClr>
            </a:solidFill>
          </p:spPr>
          <p:txBody>
            <a:bodyPr wrap="none" lIns="34290" rIns="34290" rtlCol="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mn-ea"/>
                  <a:cs typeface="+mn-cs"/>
                </a:rPr>
                <a:t>Normal Cell</a:t>
              </a:r>
            </a:p>
          </p:txBody>
        </p:sp>
        <p:sp>
          <p:nvSpPr>
            <p:cNvPr id="32" name="TextBox 31">
              <a:extLst>
                <a:ext uri="{FF2B5EF4-FFF2-40B4-BE49-F238E27FC236}">
                  <a16:creationId xmlns:a16="http://schemas.microsoft.com/office/drawing/2014/main" id="{F24F8229-42AD-4E2F-86F5-345B3B3B66E4}"/>
                </a:ext>
              </a:extLst>
            </p:cNvPr>
            <p:cNvSpPr txBox="1"/>
            <p:nvPr/>
          </p:nvSpPr>
          <p:spPr>
            <a:xfrm>
              <a:off x="3937587" y="4678462"/>
              <a:ext cx="1529584" cy="234276"/>
            </a:xfrm>
            <a:prstGeom prst="rect">
              <a:avLst/>
            </a:prstGeom>
            <a:solidFill>
              <a:schemeClr val="accent1">
                <a:lumMod val="75000"/>
              </a:schemeClr>
            </a:solidFill>
          </p:spPr>
          <p:txBody>
            <a:bodyPr wrap="none" lIns="34290" rIns="34290" rtlCol="0">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mn-ea"/>
                  <a:cs typeface="+mn-cs"/>
                </a:rPr>
                <a:t>Cell with HRD</a:t>
              </a:r>
            </a:p>
          </p:txBody>
        </p:sp>
        <p:sp>
          <p:nvSpPr>
            <p:cNvPr id="33" name="Freeform: Shape 32">
              <a:extLst>
                <a:ext uri="{FF2B5EF4-FFF2-40B4-BE49-F238E27FC236}">
                  <a16:creationId xmlns:a16="http://schemas.microsoft.com/office/drawing/2014/main" id="{80B4C506-D0C0-4C28-882F-8BBA2C1CBC8B}"/>
                </a:ext>
              </a:extLst>
            </p:cNvPr>
            <p:cNvSpPr/>
            <p:nvPr/>
          </p:nvSpPr>
          <p:spPr>
            <a:xfrm>
              <a:off x="1597152" y="4513524"/>
              <a:ext cx="3106082" cy="158284"/>
            </a:xfrm>
            <a:custGeom>
              <a:avLst/>
              <a:gdLst>
                <a:gd name="connsiteX0" fmla="*/ 0 w 3133344"/>
                <a:gd name="connsiteY0" fmla="*/ 164592 h 170688"/>
                <a:gd name="connsiteX1" fmla="*/ 0 w 3133344"/>
                <a:gd name="connsiteY1" fmla="*/ 0 h 170688"/>
                <a:gd name="connsiteX2" fmla="*/ 3133344 w 3133344"/>
                <a:gd name="connsiteY2" fmla="*/ 0 h 170688"/>
                <a:gd name="connsiteX3" fmla="*/ 3133344 w 3133344"/>
                <a:gd name="connsiteY3" fmla="*/ 170688 h 170688"/>
              </a:gdLst>
              <a:ahLst/>
              <a:cxnLst>
                <a:cxn ang="0">
                  <a:pos x="connsiteX0" y="connsiteY0"/>
                </a:cxn>
                <a:cxn ang="0">
                  <a:pos x="connsiteX1" y="connsiteY1"/>
                </a:cxn>
                <a:cxn ang="0">
                  <a:pos x="connsiteX2" y="connsiteY2"/>
                </a:cxn>
                <a:cxn ang="0">
                  <a:pos x="connsiteX3" y="connsiteY3"/>
                </a:cxn>
              </a:cxnLst>
              <a:rect l="l" t="t" r="r" b="b"/>
              <a:pathLst>
                <a:path w="3133344" h="170688">
                  <a:moveTo>
                    <a:pt x="0" y="164592"/>
                  </a:moveTo>
                  <a:lnTo>
                    <a:pt x="0" y="0"/>
                  </a:lnTo>
                  <a:lnTo>
                    <a:pt x="3133344" y="0"/>
                  </a:lnTo>
                  <a:lnTo>
                    <a:pt x="3133344" y="170688"/>
                  </a:lnTo>
                </a:path>
              </a:pathLst>
            </a:custGeom>
            <a:noFill/>
            <a:ln w="28575">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4" name="Straight Connector 33">
              <a:extLst>
                <a:ext uri="{FF2B5EF4-FFF2-40B4-BE49-F238E27FC236}">
                  <a16:creationId xmlns:a16="http://schemas.microsoft.com/office/drawing/2014/main" id="{AC5C60AB-9B04-4B8E-B9E8-F5875474BE1D}"/>
                </a:ext>
              </a:extLst>
            </p:cNvPr>
            <p:cNvCxnSpPr>
              <a:cxnSpLocks/>
            </p:cNvCxnSpPr>
            <p:nvPr/>
          </p:nvCxnSpPr>
          <p:spPr>
            <a:xfrm flipV="1">
              <a:off x="3054478" y="4403575"/>
              <a:ext cx="0" cy="109949"/>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5723D7D-BAC6-446C-A5A5-64EB8107784C}"/>
                </a:ext>
              </a:extLst>
            </p:cNvPr>
            <p:cNvCxnSpPr>
              <a:stCxn id="31" idx="2"/>
            </p:cNvCxnSpPr>
            <p:nvPr/>
          </p:nvCxnSpPr>
          <p:spPr>
            <a:xfrm>
              <a:off x="1594895" y="4912738"/>
              <a:ext cx="2257" cy="548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0164F9E-DFDC-425F-B8D6-02954DC0C48D}"/>
                </a:ext>
              </a:extLst>
            </p:cNvPr>
            <p:cNvCxnSpPr/>
            <p:nvPr/>
          </p:nvCxnSpPr>
          <p:spPr>
            <a:xfrm>
              <a:off x="4700122" y="4908100"/>
              <a:ext cx="2257" cy="548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8492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BE548-5043-4A12-A0D1-69A76E625A30}"/>
              </a:ext>
            </a:extLst>
          </p:cNvPr>
          <p:cNvSpPr>
            <a:spLocks noGrp="1"/>
          </p:cNvSpPr>
          <p:nvPr>
            <p:ph type="title"/>
          </p:nvPr>
        </p:nvSpPr>
        <p:spPr>
          <a:xfrm>
            <a:off x="1375630" y="796651"/>
            <a:ext cx="9760456" cy="415499"/>
          </a:xfrm>
        </p:spPr>
        <p:txBody>
          <a:bodyPr/>
          <a:lstStyle/>
          <a:p>
            <a:r>
              <a:rPr lang="en-GB" dirty="0">
                <a:solidFill>
                  <a:srgbClr val="C00000"/>
                </a:solidFill>
              </a:rPr>
              <a:t>SOLO-1: Phase III trial investigating maintenance therapy with a PARP inhibitor in newly diagnosed advanced </a:t>
            </a:r>
            <a:r>
              <a:rPr lang="en-GB" i="1" dirty="0" err="1">
                <a:solidFill>
                  <a:srgbClr val="C00000"/>
                </a:solidFill>
              </a:rPr>
              <a:t>BRCA</a:t>
            </a:r>
            <a:r>
              <a:rPr lang="en-GB" baseline="30000" dirty="0" err="1">
                <a:solidFill>
                  <a:srgbClr val="C00000"/>
                </a:solidFill>
              </a:rPr>
              <a:t>mut</a:t>
            </a:r>
            <a:r>
              <a:rPr lang="en-GB" baseline="30000" dirty="0">
                <a:solidFill>
                  <a:srgbClr val="C00000"/>
                </a:solidFill>
              </a:rPr>
              <a:t> </a:t>
            </a:r>
            <a:r>
              <a:rPr lang="en-GB" dirty="0">
                <a:solidFill>
                  <a:srgbClr val="C00000"/>
                </a:solidFill>
              </a:rPr>
              <a:t>ovarian cancer</a:t>
            </a:r>
            <a:endParaRPr lang="en-US" cap="none" dirty="0"/>
          </a:p>
        </p:txBody>
      </p:sp>
      <p:sp>
        <p:nvSpPr>
          <p:cNvPr id="5" name="Rectangle 4">
            <a:extLst>
              <a:ext uri="{FF2B5EF4-FFF2-40B4-BE49-F238E27FC236}">
                <a16:creationId xmlns:a16="http://schemas.microsoft.com/office/drawing/2014/main" id="{281292D2-2AFD-493F-B012-714EA74A0FE9}"/>
              </a:ext>
            </a:extLst>
          </p:cNvPr>
          <p:cNvSpPr/>
          <p:nvPr/>
        </p:nvSpPr>
        <p:spPr>
          <a:xfrm>
            <a:off x="2183419" y="1831451"/>
            <a:ext cx="2094047" cy="2862322"/>
          </a:xfrm>
          <a:prstGeom prst="rect">
            <a:avLst/>
          </a:prstGeom>
          <a:solidFill>
            <a:schemeClr val="accent4">
              <a:lumMod val="20000"/>
              <a:lumOff val="80000"/>
              <a:alpha val="74902"/>
            </a:schemeClr>
          </a:solidFill>
          <a:ln>
            <a:noFill/>
          </a:ln>
        </p:spPr>
        <p:txBody>
          <a:bodyPr wrap="square" rtlCol="0" anchor="ctr">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a:ea typeface="+mn-ea"/>
                <a:cs typeface="+mn-cs"/>
              </a:rPr>
              <a:t>Newly diagnosed, FIGO </a:t>
            </a:r>
            <a:br>
              <a:rPr kumimoji="0" lang="en-NZ" sz="1200" b="0" i="0" u="none" strike="noStrike" kern="1200" cap="none" spc="0" normalizeH="0" baseline="0" noProof="0" dirty="0">
                <a:ln>
                  <a:noFill/>
                </a:ln>
                <a:solidFill>
                  <a:srgbClr val="000000"/>
                </a:solidFill>
                <a:effectLst/>
                <a:uLnTx/>
                <a:uFillTx/>
                <a:latin typeface="Arial"/>
                <a:ea typeface="+mn-ea"/>
                <a:cs typeface="+mn-cs"/>
              </a:rPr>
            </a:br>
            <a:r>
              <a:rPr kumimoji="0" lang="en-NZ" sz="1200" b="0" i="0" u="none" strike="noStrike" kern="1200" cap="none" spc="0" normalizeH="0" baseline="0" noProof="0" dirty="0">
                <a:ln>
                  <a:noFill/>
                </a:ln>
                <a:solidFill>
                  <a:srgbClr val="000000"/>
                </a:solidFill>
                <a:effectLst/>
                <a:uLnTx/>
                <a:uFillTx/>
                <a:latin typeface="Arial"/>
                <a:ea typeface="+mn-ea"/>
                <a:cs typeface="+mn-cs"/>
              </a:rPr>
              <a:t>stage III–IV, high-grade </a:t>
            </a:r>
            <a:r>
              <a:rPr kumimoji="0" lang="en-US" sz="1200" b="0" i="0" u="none" strike="noStrike" kern="1200" cap="none" spc="0" normalizeH="0" baseline="0" noProof="0" dirty="0">
                <a:ln>
                  <a:noFill/>
                </a:ln>
                <a:solidFill>
                  <a:srgbClr val="000000"/>
                </a:solidFill>
                <a:effectLst/>
                <a:uLnTx/>
                <a:uFillTx/>
                <a:latin typeface="Arial"/>
                <a:ea typeface="+mn-ea"/>
                <a:cs typeface="+mn-cs"/>
              </a:rPr>
              <a:t>serous or endometrioid ovarian, primary peritoneal or fallopian tube cancer</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a:ea typeface="+mn-ea"/>
                <a:cs typeface="+mn-cs"/>
              </a:rPr>
              <a:t>G</a:t>
            </a:r>
            <a:r>
              <a:rPr kumimoji="0" lang="en-US" sz="1200" b="0" i="0" u="none" strike="noStrike" kern="1200" cap="none" spc="0" normalizeH="0" baseline="0" noProof="0" dirty="0" err="1">
                <a:ln>
                  <a:noFill/>
                </a:ln>
                <a:solidFill>
                  <a:srgbClr val="000000"/>
                </a:solidFill>
                <a:effectLst/>
                <a:uLnTx/>
                <a:uFillTx/>
                <a:latin typeface="Arial"/>
                <a:ea typeface="+mn-ea"/>
                <a:cs typeface="+mn-cs"/>
              </a:rPr>
              <a:t>ermline</a:t>
            </a:r>
            <a:r>
              <a:rPr kumimoji="0" lang="en-US" sz="1200" b="0" i="0" u="none" strike="noStrike" kern="1200" cap="none" spc="0" normalizeH="0" baseline="0" noProof="0" dirty="0">
                <a:ln>
                  <a:noFill/>
                </a:ln>
                <a:solidFill>
                  <a:srgbClr val="000000"/>
                </a:solidFill>
                <a:effectLst/>
                <a:uLnTx/>
                <a:uFillTx/>
                <a:latin typeface="Arial"/>
                <a:ea typeface="+mn-ea"/>
                <a:cs typeface="+mn-cs"/>
              </a:rPr>
              <a:t> or somatic </a:t>
            </a:r>
            <a:r>
              <a:rPr kumimoji="0" lang="en-US" sz="1200" b="0" i="1" u="none" strike="noStrike" kern="1200" cap="none" spc="0" normalizeH="0" baseline="0" noProof="0" dirty="0" err="1">
                <a:ln>
                  <a:noFill/>
                </a:ln>
                <a:solidFill>
                  <a:srgbClr val="000000"/>
                </a:solidFill>
                <a:effectLst/>
                <a:uLnTx/>
                <a:uFillTx/>
                <a:latin typeface="Arial"/>
                <a:ea typeface="+mn-ea"/>
                <a:cs typeface="+mn-cs"/>
              </a:rPr>
              <a:t>BRCA</a:t>
            </a:r>
            <a:r>
              <a:rPr kumimoji="0" lang="en-US" sz="1200" b="0" i="0" u="none" strike="noStrike" kern="1200" cap="none" spc="0" normalizeH="0" baseline="0" noProof="0" dirty="0" err="1">
                <a:ln>
                  <a:noFill/>
                </a:ln>
                <a:solidFill>
                  <a:srgbClr val="000000"/>
                </a:solidFill>
                <a:effectLst/>
                <a:uLnTx/>
                <a:uFillTx/>
                <a:latin typeface="Arial"/>
                <a:ea typeface="+mn-ea"/>
                <a:cs typeface="+mn-cs"/>
              </a:rPr>
              <a:t>m</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a:ea typeface="+mn-ea"/>
                <a:cs typeface="+mn-cs"/>
              </a:rPr>
              <a:t>E</a:t>
            </a:r>
            <a:r>
              <a:rPr kumimoji="0" lang="en-US" sz="1200" b="0" i="0" u="none" strike="noStrike" kern="1200" cap="none" spc="0" normalizeH="0" baseline="0" noProof="0" dirty="0">
                <a:ln>
                  <a:noFill/>
                </a:ln>
                <a:solidFill>
                  <a:srgbClr val="000000"/>
                </a:solidFill>
                <a:effectLst/>
                <a:uLnTx/>
                <a:uFillTx/>
                <a:latin typeface="Arial"/>
                <a:ea typeface="+mn-ea"/>
                <a:cs typeface="+mn-cs"/>
              </a:rPr>
              <a:t>COG performance status 0–1</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a:ea typeface="+mn-ea"/>
                <a:cs typeface="+mn-cs"/>
              </a:rPr>
              <a:t>Cytoreductive surgery*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a:ea typeface="+mn-ea"/>
                <a:cs typeface="+mn-cs"/>
              </a:rPr>
              <a:t>In clinical complete response or partial response after platinum-based chemotherapy</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FFFCC16D-C86D-451E-8757-3D5A094357A1}"/>
              </a:ext>
            </a:extLst>
          </p:cNvPr>
          <p:cNvCxnSpPr>
            <a:cxnSpLocks/>
          </p:cNvCxnSpPr>
          <p:nvPr/>
        </p:nvCxnSpPr>
        <p:spPr>
          <a:xfrm>
            <a:off x="4279164" y="3253423"/>
            <a:ext cx="2160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FB97883-FAAA-42D8-9BC6-12C0FFEDC7FC}"/>
              </a:ext>
            </a:extLst>
          </p:cNvPr>
          <p:cNvCxnSpPr>
            <a:cxnSpLocks/>
          </p:cNvCxnSpPr>
          <p:nvPr/>
        </p:nvCxnSpPr>
        <p:spPr>
          <a:xfrm flipH="1" flipV="1">
            <a:off x="4495166" y="2392214"/>
            <a:ext cx="3401" cy="87039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489A3AC-2DCB-4ECF-8C30-3DF0845FE297}"/>
              </a:ext>
            </a:extLst>
          </p:cNvPr>
          <p:cNvCxnSpPr>
            <a:cxnSpLocks/>
          </p:cNvCxnSpPr>
          <p:nvPr/>
        </p:nvCxnSpPr>
        <p:spPr>
          <a:xfrm flipV="1">
            <a:off x="4498564" y="3262611"/>
            <a:ext cx="0" cy="87288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7B88E9D-4239-4086-A4AE-6C3368803C7F}"/>
              </a:ext>
            </a:extLst>
          </p:cNvPr>
          <p:cNvCxnSpPr>
            <a:cxnSpLocks/>
          </p:cNvCxnSpPr>
          <p:nvPr/>
        </p:nvCxnSpPr>
        <p:spPr>
          <a:xfrm>
            <a:off x="4477709" y="2404973"/>
            <a:ext cx="51523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3EA4741B-0DAA-4368-86AB-2061A9865C52}"/>
              </a:ext>
            </a:extLst>
          </p:cNvPr>
          <p:cNvCxnSpPr>
            <a:cxnSpLocks/>
            <a:endCxn id="19" idx="1"/>
          </p:cNvCxnSpPr>
          <p:nvPr/>
        </p:nvCxnSpPr>
        <p:spPr>
          <a:xfrm flipV="1">
            <a:off x="4501830" y="4116116"/>
            <a:ext cx="491112" cy="183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58E5C0DC-7365-4080-8554-6AD3955F942F}"/>
              </a:ext>
            </a:extLst>
          </p:cNvPr>
          <p:cNvSpPr/>
          <p:nvPr/>
        </p:nvSpPr>
        <p:spPr>
          <a:xfrm>
            <a:off x="4875121" y="2180675"/>
            <a:ext cx="1531188" cy="461665"/>
          </a:xfrm>
          <a:prstGeom prst="rect">
            <a:avLst/>
          </a:prstGeom>
          <a:solidFill>
            <a:schemeClr val="accent2"/>
          </a:solidFill>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NZ" sz="1200" b="0" i="0" u="none" strike="noStrike" kern="1200" cap="none" spc="0" normalizeH="0" baseline="0" noProof="0" dirty="0">
                <a:ln>
                  <a:noFill/>
                </a:ln>
                <a:solidFill>
                  <a:srgbClr val="FFFFFF"/>
                </a:solidFill>
                <a:effectLst/>
                <a:uLnTx/>
                <a:uFillTx/>
                <a:latin typeface="Arial"/>
                <a:ea typeface="+mn-ea"/>
                <a:cs typeface="+mn-cs"/>
              </a:rPr>
              <a:t>Olaparib 300 mg </a:t>
            </a:r>
            <a:r>
              <a:rPr kumimoji="0" lang="en-NZ" sz="1200" b="0" i="0" u="none" strike="noStrike" kern="1200" cap="none" spc="0" normalizeH="0" baseline="0" noProof="0" dirty="0" err="1">
                <a:ln>
                  <a:noFill/>
                </a:ln>
                <a:solidFill>
                  <a:srgbClr val="FFFFFF"/>
                </a:solidFill>
                <a:effectLst/>
                <a:uLnTx/>
                <a:uFillTx/>
                <a:latin typeface="Arial"/>
                <a:ea typeface="+mn-ea"/>
                <a:cs typeface="+mn-cs"/>
              </a:rPr>
              <a:t>bd</a:t>
            </a:r>
            <a:br>
              <a:rPr kumimoji="0" lang="en-NZ" sz="1200" b="0" i="0" u="none" strike="noStrike" kern="1200" cap="none" spc="0" normalizeH="0" baseline="0" noProof="0" dirty="0">
                <a:ln>
                  <a:noFill/>
                </a:ln>
                <a:solidFill>
                  <a:srgbClr val="FFFFFF"/>
                </a:solidFill>
                <a:effectLst/>
                <a:uLnTx/>
                <a:uFillTx/>
                <a:latin typeface="Arial"/>
                <a:ea typeface="+mn-ea"/>
                <a:cs typeface="+mn-cs"/>
              </a:rPr>
            </a:br>
            <a:r>
              <a:rPr kumimoji="0" lang="en-NZ" sz="1200" b="0" i="0" u="none" strike="noStrike" kern="1200" cap="none" spc="0" normalizeH="0" baseline="0" noProof="0" dirty="0">
                <a:ln>
                  <a:noFill/>
                </a:ln>
                <a:solidFill>
                  <a:srgbClr val="FFFFFF"/>
                </a:solidFill>
                <a:effectLst/>
                <a:uLnTx/>
                <a:uFillTx/>
                <a:latin typeface="Arial"/>
                <a:ea typeface="+mn-ea"/>
                <a:cs typeface="+mn-cs"/>
              </a:rPr>
              <a:t>(N=260)</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0C851C7A-9A3A-4F97-B4F9-25461DAB80C9}"/>
              </a:ext>
            </a:extLst>
          </p:cNvPr>
          <p:cNvSpPr/>
          <p:nvPr/>
        </p:nvSpPr>
        <p:spPr>
          <a:xfrm>
            <a:off x="4992942" y="3885285"/>
            <a:ext cx="1260280" cy="461665"/>
          </a:xfrm>
          <a:prstGeom prst="rect">
            <a:avLst/>
          </a:prstGeom>
          <a:solidFill>
            <a:schemeClr val="accent1"/>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NZ" sz="1200" b="0" i="0" u="none" strike="noStrike" kern="1200" cap="none" spc="0" normalizeH="0" baseline="0" noProof="0" dirty="0">
                <a:ln>
                  <a:noFill/>
                </a:ln>
                <a:solidFill>
                  <a:srgbClr val="FFFFFF"/>
                </a:solidFill>
                <a:effectLst/>
                <a:uLnTx/>
                <a:uFillTx/>
                <a:latin typeface="Arial"/>
                <a:ea typeface="+mn-ea"/>
                <a:cs typeface="+mn-cs"/>
              </a:rPr>
              <a:t>Placebo</a:t>
            </a:r>
            <a:br>
              <a:rPr kumimoji="0" lang="en-NZ" sz="1200" b="0" i="0" u="none" strike="noStrike" kern="1200" cap="none" spc="0" normalizeH="0" baseline="0" noProof="0" dirty="0">
                <a:ln>
                  <a:noFill/>
                </a:ln>
                <a:solidFill>
                  <a:srgbClr val="FFFFFF"/>
                </a:solidFill>
                <a:effectLst/>
                <a:uLnTx/>
                <a:uFillTx/>
                <a:latin typeface="Arial"/>
                <a:ea typeface="+mn-ea"/>
                <a:cs typeface="+mn-cs"/>
              </a:rPr>
            </a:br>
            <a:r>
              <a:rPr kumimoji="0" lang="en-NZ" sz="1200" b="0" i="0" u="none" strike="noStrike" kern="1200" cap="none" spc="0" normalizeH="0" baseline="0" noProof="0" dirty="0">
                <a:ln>
                  <a:noFill/>
                </a:ln>
                <a:solidFill>
                  <a:srgbClr val="FFFFFF"/>
                </a:solidFill>
                <a:effectLst/>
                <a:uLnTx/>
                <a:uFillTx/>
                <a:latin typeface="Arial"/>
                <a:ea typeface="+mn-ea"/>
                <a:cs typeface="+mn-cs"/>
              </a:rPr>
              <a:t>(N=131)</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FDDFD26E-C113-42C1-9DDF-5ECFA519DA84}"/>
              </a:ext>
            </a:extLst>
          </p:cNvPr>
          <p:cNvSpPr txBox="1"/>
          <p:nvPr/>
        </p:nvSpPr>
        <p:spPr>
          <a:xfrm>
            <a:off x="4880369" y="2763090"/>
            <a:ext cx="13904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rgbClr val="000000"/>
                </a:solidFill>
                <a:effectLst/>
                <a:uLnTx/>
                <a:uFillTx/>
                <a:latin typeface="Arial Narrow"/>
                <a:ea typeface="+mn-ea"/>
                <a:cs typeface="Arial Narrow"/>
              </a:rPr>
              <a:t>2</a:t>
            </a:r>
            <a:r>
              <a:rPr kumimoji="0" lang="en-GB" sz="1200" b="0" i="0" u="none" strike="noStrike" kern="1200" cap="none" spc="0" normalizeH="0" baseline="0" noProof="0" dirty="0">
                <a:ln>
                  <a:noFill/>
                </a:ln>
                <a:solidFill>
                  <a:srgbClr val="000000"/>
                </a:solidFill>
                <a:effectLst/>
                <a:uLnTx/>
                <a:uFillTx/>
                <a:latin typeface="Arial Narrow"/>
                <a:ea typeface="+mn-ea"/>
                <a:cs typeface="+mn-cs"/>
              </a:rPr>
              <a:t>:1 r</a:t>
            </a:r>
            <a:r>
              <a:rPr kumimoji="0" lang="en-NZ" sz="1200" b="0" i="0" u="none" strike="noStrike" kern="1200" cap="none" spc="0" normalizeH="0" baseline="0" noProof="0" dirty="0" err="1">
                <a:ln>
                  <a:noFill/>
                </a:ln>
                <a:solidFill>
                  <a:srgbClr val="000000"/>
                </a:solidFill>
                <a:effectLst/>
                <a:uLnTx/>
                <a:uFillTx/>
                <a:latin typeface="Arial Narrow"/>
                <a:ea typeface="+mn-ea"/>
                <a:cs typeface="Arial Narrow"/>
              </a:rPr>
              <a:t>andomization</a:t>
            </a:r>
            <a:endParaRPr kumimoji="0" lang="en-NZ" sz="12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29" name="Rectangle 28">
            <a:extLst>
              <a:ext uri="{FF2B5EF4-FFF2-40B4-BE49-F238E27FC236}">
                <a16:creationId xmlns:a16="http://schemas.microsoft.com/office/drawing/2014/main" id="{8E1C00F8-E2E2-4071-8B46-FAF4EE76A467}"/>
              </a:ext>
            </a:extLst>
          </p:cNvPr>
          <p:cNvSpPr/>
          <p:nvPr/>
        </p:nvSpPr>
        <p:spPr>
          <a:xfrm>
            <a:off x="6578258" y="1923783"/>
            <a:ext cx="1573909" cy="2677656"/>
          </a:xfrm>
          <a:prstGeom prst="rect">
            <a:avLst/>
          </a:prstGeom>
          <a:solidFill>
            <a:schemeClr val="accent1">
              <a:lumMod val="20000"/>
              <a:lumOff val="80000"/>
            </a:schemeClr>
          </a:solidFill>
        </p:spPr>
        <p:txBody>
          <a:bodyPr wrap="square" rtlCol="0" anchor="ctr">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a:ea typeface="+mn-ea"/>
                <a:cs typeface="+mn-cs"/>
              </a:rPr>
              <a:t>Study treatment continued until disease progression</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a:ea typeface="+mn-ea"/>
                <a:cs typeface="+mn-cs"/>
              </a:rPr>
              <a:t>Patients with no evidence of disease at 2 years stopped treatment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a:ea typeface="+mn-ea"/>
                <a:cs typeface="+mn-cs"/>
              </a:rPr>
              <a:t>Patients with a partial response at 2 years could continue treatment</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E5F61CFE-A5E4-4F96-AB0C-D6F2CD77B053}"/>
              </a:ext>
            </a:extLst>
          </p:cNvPr>
          <p:cNvGrpSpPr/>
          <p:nvPr/>
        </p:nvGrpSpPr>
        <p:grpSpPr>
          <a:xfrm>
            <a:off x="8361505" y="1669534"/>
            <a:ext cx="2101396" cy="3365026"/>
            <a:chOff x="6837505" y="411335"/>
            <a:chExt cx="2101396" cy="3365026"/>
          </a:xfrm>
        </p:grpSpPr>
        <p:sp>
          <p:nvSpPr>
            <p:cNvPr id="38" name="Rectangle 37">
              <a:extLst>
                <a:ext uri="{FF2B5EF4-FFF2-40B4-BE49-F238E27FC236}">
                  <a16:creationId xmlns:a16="http://schemas.microsoft.com/office/drawing/2014/main" id="{A05D2420-C007-4EF5-AE34-B1E00FD49A48}"/>
                </a:ext>
              </a:extLst>
            </p:cNvPr>
            <p:cNvSpPr/>
            <p:nvPr/>
          </p:nvSpPr>
          <p:spPr>
            <a:xfrm>
              <a:off x="7687014" y="1992038"/>
              <a:ext cx="184731" cy="369332"/>
            </a:xfrm>
            <a:prstGeom prst="rect">
              <a:avLst/>
            </a:prstGeom>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A75171D2-F733-4390-95B8-0A47E0FE9564}"/>
                </a:ext>
              </a:extLst>
            </p:cNvPr>
            <p:cNvSpPr/>
            <p:nvPr/>
          </p:nvSpPr>
          <p:spPr>
            <a:xfrm>
              <a:off x="6863445" y="1950043"/>
              <a:ext cx="2075456" cy="369332"/>
            </a:xfrm>
            <a:prstGeom prst="rect">
              <a:avLst/>
            </a:prstGeom>
            <a:solidFill>
              <a:schemeClr val="bg1">
                <a:lumMod val="95000"/>
              </a:schemeClr>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91075F63-EA02-4790-9511-4226F6BA740F}"/>
                </a:ext>
              </a:extLst>
            </p:cNvPr>
            <p:cNvSpPr/>
            <p:nvPr/>
          </p:nvSpPr>
          <p:spPr>
            <a:xfrm>
              <a:off x="6855139" y="411335"/>
              <a:ext cx="2075456" cy="276999"/>
            </a:xfrm>
            <a:prstGeom prst="rect">
              <a:avLst/>
            </a:prstGeom>
            <a:solidFill>
              <a:schemeClr val="tx2">
                <a:lumMod val="20000"/>
                <a:lumOff val="80000"/>
              </a:schemeClr>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NZ" sz="1200" b="1" i="0" u="none" strike="noStrike" kern="1200" cap="none" spc="0" normalizeH="0" baseline="0" noProof="0" dirty="0">
                  <a:ln>
                    <a:noFill/>
                  </a:ln>
                  <a:solidFill>
                    <a:srgbClr val="000000"/>
                  </a:solidFill>
                  <a:effectLst/>
                  <a:uLnTx/>
                  <a:uFillTx/>
                  <a:latin typeface="Arial"/>
                  <a:ea typeface="+mn-ea"/>
                  <a:cs typeface="+mn-cs"/>
                </a:rPr>
                <a:t>Primary endpoint</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39" name="TextBox 38">
              <a:extLst>
                <a:ext uri="{FF2B5EF4-FFF2-40B4-BE49-F238E27FC236}">
                  <a16:creationId xmlns:a16="http://schemas.microsoft.com/office/drawing/2014/main" id="{9B78F47D-C19E-4E5F-A374-265C9EBCA390}"/>
                </a:ext>
              </a:extLst>
            </p:cNvPr>
            <p:cNvSpPr txBox="1"/>
            <p:nvPr/>
          </p:nvSpPr>
          <p:spPr>
            <a:xfrm>
              <a:off x="6837505" y="777015"/>
              <a:ext cx="2016472" cy="461665"/>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Narrow"/>
                  <a:ea typeface="+mn-ea"/>
                  <a:cs typeface="Arial Narrow"/>
                </a:rPr>
                <a:t>Investigator-assessed PFS (modified RECIST 1.1)</a:t>
              </a:r>
              <a:endParaRPr kumimoji="0" lang="en-US" sz="12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42" name="Rectangle 41">
              <a:extLst>
                <a:ext uri="{FF2B5EF4-FFF2-40B4-BE49-F238E27FC236}">
                  <a16:creationId xmlns:a16="http://schemas.microsoft.com/office/drawing/2014/main" id="{0B9A8944-B12F-49A1-96CE-D309B06D39B8}"/>
                </a:ext>
              </a:extLst>
            </p:cNvPr>
            <p:cNvSpPr/>
            <p:nvPr/>
          </p:nvSpPr>
          <p:spPr>
            <a:xfrm>
              <a:off x="6855139" y="1458993"/>
              <a:ext cx="2075456" cy="276999"/>
            </a:xfrm>
            <a:prstGeom prst="rect">
              <a:avLst/>
            </a:prstGeom>
            <a:solidFill>
              <a:schemeClr val="accent3">
                <a:lumMod val="40000"/>
                <a:lumOff val="60000"/>
              </a:schemeClr>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NZ" sz="1200" b="1" i="0" u="none" strike="noStrike" kern="1200" cap="none" spc="0" normalizeH="0" baseline="0" noProof="0" dirty="0">
                  <a:ln>
                    <a:noFill/>
                  </a:ln>
                  <a:solidFill>
                    <a:srgbClr val="000000"/>
                  </a:solidFill>
                  <a:effectLst/>
                  <a:uLnTx/>
                  <a:uFillTx/>
                  <a:latin typeface="Arial"/>
                  <a:ea typeface="+mn-ea"/>
                  <a:cs typeface="+mn-cs"/>
                </a:rPr>
                <a:t>Secondary endpoints</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5A370B75-E772-43C0-9B43-FB59E0C67DC0}"/>
                </a:ext>
              </a:extLst>
            </p:cNvPr>
            <p:cNvSpPr txBox="1"/>
            <p:nvPr/>
          </p:nvSpPr>
          <p:spPr>
            <a:xfrm>
              <a:off x="6905175" y="1837369"/>
              <a:ext cx="1975384" cy="1938992"/>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Narrow"/>
                  <a:ea typeface="+mn-ea"/>
                  <a:cs typeface="Arial Narrow"/>
                </a:rPr>
                <a:t>PFS using BICR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Narrow"/>
                  <a:ea typeface="+mn-ea"/>
                  <a:cs typeface="Arial Narrow"/>
                </a:rPr>
                <a:t>PFS2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srgbClr val="000000"/>
                  </a:solidFill>
                  <a:effectLst/>
                  <a:uLnTx/>
                  <a:uFillTx/>
                  <a:latin typeface="Arial Narrow"/>
                  <a:ea typeface="+mn-ea"/>
                  <a:cs typeface="Arial Narrow"/>
                </a:rPr>
                <a:t>Overall survival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Time from randomization to first subsequent therapy or death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Time from randomization to second subsequent therapy or death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0000"/>
                  </a:solidFill>
                  <a:effectLst/>
                  <a:uLnTx/>
                  <a:uFillTx/>
                  <a:latin typeface="Arial Narrow"/>
                  <a:ea typeface="+mn-ea"/>
                  <a:cs typeface="+mn-cs"/>
                </a:rPr>
                <a:t>HRQoL</a:t>
              </a:r>
              <a:r>
                <a:rPr kumimoji="0" lang="en-US" sz="1200" b="0" i="0" u="none" strike="noStrike" kern="1200" cap="none" spc="0" normalizeH="0" baseline="0" noProof="0" dirty="0">
                  <a:ln>
                    <a:noFill/>
                  </a:ln>
                  <a:solidFill>
                    <a:srgbClr val="000000"/>
                  </a:solidFill>
                  <a:effectLst/>
                  <a:uLnTx/>
                  <a:uFillTx/>
                  <a:latin typeface="Arial Narrow"/>
                  <a:ea typeface="+mn-ea"/>
                  <a:cs typeface="+mn-cs"/>
                </a:rPr>
                <a:t> (FACT-O TOI score) </a:t>
              </a:r>
              <a:endParaRPr kumimoji="0" lang="en-US" sz="1200" b="0" i="0" u="none" strike="noStrike" kern="1200" cap="none" spc="0" normalizeH="0" baseline="0" noProof="0" dirty="0">
                <a:ln>
                  <a:noFill/>
                </a:ln>
                <a:solidFill>
                  <a:srgbClr val="000000"/>
                </a:solidFill>
                <a:effectLst/>
                <a:uLnTx/>
                <a:uFillTx/>
                <a:latin typeface="Arial Narrow"/>
                <a:ea typeface="+mn-ea"/>
                <a:cs typeface="Arial Narrow"/>
              </a:endParaRPr>
            </a:p>
          </p:txBody>
        </p:sp>
      </p:grpSp>
      <p:sp>
        <p:nvSpPr>
          <p:cNvPr id="45" name="TextBox 44">
            <a:extLst>
              <a:ext uri="{FF2B5EF4-FFF2-40B4-BE49-F238E27FC236}">
                <a16:creationId xmlns:a16="http://schemas.microsoft.com/office/drawing/2014/main" id="{3D85C17F-1C38-4744-B628-BEFBBEF4BD6D}"/>
              </a:ext>
            </a:extLst>
          </p:cNvPr>
          <p:cNvSpPr txBox="1"/>
          <p:nvPr/>
        </p:nvSpPr>
        <p:spPr>
          <a:xfrm>
            <a:off x="2183419" y="5159543"/>
            <a:ext cx="8354364" cy="6463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*Upfront or interval attempt at optimal cytoreductive surgery for stage III disease and either biopsy and/or upfront or interval cytoreductive surgery for stage IV disease.  BICR, blinded independent central review; ECOG, Eastern Cooperative Oncology Group; </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FACT-O, Functional Assessment of Cancer Therapy – </a:t>
            </a:r>
            <a:b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Ovarian Cancer;</a:t>
            </a:r>
            <a:r>
              <a:rPr kumimoji="0" lang="en-US" sz="900" b="0" i="0" u="none" strike="noStrike" kern="1200" cap="none" spc="0" normalizeH="0" baseline="0" noProof="0" dirty="0">
                <a:ln>
                  <a:noFill/>
                </a:ln>
                <a:solidFill>
                  <a:srgbClr val="000000"/>
                </a:solidFill>
                <a:effectLst/>
                <a:uLnTx/>
                <a:uFillTx/>
                <a:latin typeface="Arial"/>
                <a:ea typeface="+mn-ea"/>
                <a:cs typeface="+mn-cs"/>
              </a:rPr>
              <a:t> FIGO, International Federation of Gynecology and Obstetrics; </a:t>
            </a:r>
            <a:r>
              <a:rPr kumimoji="0" lang="en-US" sz="900" b="0" i="0" u="none" strike="noStrike" kern="1200" cap="none" spc="0" normalizeH="0" baseline="0" noProof="0" dirty="0" err="1">
                <a:ln>
                  <a:noFill/>
                </a:ln>
                <a:solidFill>
                  <a:srgbClr val="000000"/>
                </a:solidFill>
                <a:effectLst/>
                <a:uLnTx/>
                <a:uFillTx/>
                <a:latin typeface="Arial"/>
                <a:ea typeface="+mn-ea"/>
                <a:cs typeface="+mn-cs"/>
              </a:rPr>
              <a:t>HRQoL</a:t>
            </a:r>
            <a:r>
              <a:rPr kumimoji="0" lang="en-US" sz="900" b="0" i="0" u="none" strike="noStrike" kern="1200" cap="none" spc="0" normalizeH="0" baseline="0" noProof="0" dirty="0">
                <a:ln>
                  <a:noFill/>
                </a:ln>
                <a:solidFill>
                  <a:srgbClr val="000000"/>
                </a:solidFill>
                <a:effectLst/>
                <a:uLnTx/>
                <a:uFillTx/>
                <a:latin typeface="Arial"/>
                <a:ea typeface="+mn-ea"/>
                <a:cs typeface="+mn-cs"/>
              </a:rPr>
              <a:t>, health-related quality of life; PFS, progression-free survival;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PFS2, time to second progression or death; RECIST, Response Evaluation Criteria in Solid </a:t>
            </a:r>
            <a:r>
              <a:rPr kumimoji="0" lang="en-US" sz="900" b="0" i="0" u="none" strike="noStrike" kern="1200" cap="none" spc="0" normalizeH="0" baseline="0" noProof="0" dirty="0" err="1">
                <a:ln>
                  <a:noFill/>
                </a:ln>
                <a:solidFill>
                  <a:srgbClr val="000000"/>
                </a:solidFill>
                <a:effectLst/>
                <a:uLnTx/>
                <a:uFillTx/>
                <a:latin typeface="Arial"/>
                <a:ea typeface="+mn-ea"/>
                <a:cs typeface="+mn-cs"/>
              </a:rPr>
              <a:t>Tumours</a:t>
            </a:r>
            <a:r>
              <a:rPr kumimoji="0" lang="en-US" sz="900" b="0" i="0" u="none" strike="noStrike" kern="1200" cap="none" spc="0" normalizeH="0" baseline="0" noProof="0" dirty="0">
                <a:ln>
                  <a:noFill/>
                </a:ln>
                <a:solidFill>
                  <a:srgbClr val="000000"/>
                </a:solidFill>
                <a:effectLst/>
                <a:uLnTx/>
                <a:uFillTx/>
                <a:latin typeface="Arial"/>
                <a:ea typeface="+mn-ea"/>
                <a:cs typeface="+mn-cs"/>
              </a:rPr>
              <a:t>; </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TOI, Trial Outcome Index </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2D1474CA-D9A9-48F0-912B-FDF0EB739D2E}"/>
              </a:ext>
            </a:extLst>
          </p:cNvPr>
          <p:cNvSpPr txBox="1"/>
          <p:nvPr/>
        </p:nvSpPr>
        <p:spPr>
          <a:xfrm>
            <a:off x="4898001" y="3121682"/>
            <a:ext cx="13904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srgbClr val="000000"/>
                </a:solidFill>
                <a:effectLst/>
                <a:uLnTx/>
                <a:uFillTx/>
                <a:latin typeface="Arial Narrow"/>
                <a:ea typeface="+mn-ea"/>
                <a:cs typeface="Arial Narrow"/>
              </a:rPr>
              <a:t>Stratified by response to platinum-based chemotherapy </a:t>
            </a:r>
            <a:endParaRPr kumimoji="0" lang="en-US" sz="1200" b="0" i="0" u="none" strike="noStrike" kern="1200" cap="none" spc="0" normalizeH="0" baseline="0" noProof="0" dirty="0">
              <a:ln>
                <a:noFill/>
              </a:ln>
              <a:solidFill>
                <a:srgbClr val="000000"/>
              </a:solidFill>
              <a:effectLst/>
              <a:uLnTx/>
              <a:uFillTx/>
              <a:latin typeface="Arial Narrow"/>
              <a:ea typeface="+mn-ea"/>
              <a:cs typeface="+mn-cs"/>
            </a:endParaRPr>
          </a:p>
        </p:txBody>
      </p:sp>
      <p:cxnSp>
        <p:nvCxnSpPr>
          <p:cNvPr id="23" name="Straight Arrow Connector 22">
            <a:extLst>
              <a:ext uri="{FF2B5EF4-FFF2-40B4-BE49-F238E27FC236}">
                <a16:creationId xmlns:a16="http://schemas.microsoft.com/office/drawing/2014/main" id="{955F6B8B-16FB-4791-AF50-D563C2B9152B}"/>
              </a:ext>
            </a:extLst>
          </p:cNvPr>
          <p:cNvCxnSpPr>
            <a:cxnSpLocks/>
          </p:cNvCxnSpPr>
          <p:nvPr/>
        </p:nvCxnSpPr>
        <p:spPr>
          <a:xfrm>
            <a:off x="4516198" y="4949468"/>
            <a:ext cx="351385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F8A73F2-2444-4042-B44C-2EED6265257B}"/>
              </a:ext>
            </a:extLst>
          </p:cNvPr>
          <p:cNvSpPr txBox="1"/>
          <p:nvPr/>
        </p:nvSpPr>
        <p:spPr>
          <a:xfrm>
            <a:off x="4773740" y="4621320"/>
            <a:ext cx="325631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srgbClr val="000000"/>
                </a:solidFill>
                <a:effectLst/>
                <a:uLnTx/>
                <a:uFillTx/>
                <a:latin typeface="Arial Narrow"/>
                <a:ea typeface="+mn-ea"/>
                <a:cs typeface="Arial Narrow"/>
              </a:rPr>
              <a:t>2 years’ treatment if no evidence of disease</a:t>
            </a:r>
            <a:endParaRPr kumimoji="0" lang="en-US" sz="14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24" name="TextBox 23">
            <a:extLst>
              <a:ext uri="{FF2B5EF4-FFF2-40B4-BE49-F238E27FC236}">
                <a16:creationId xmlns:a16="http://schemas.microsoft.com/office/drawing/2014/main" id="{0F2358DE-29B2-3D4E-9750-3B19073380F4}"/>
              </a:ext>
            </a:extLst>
          </p:cNvPr>
          <p:cNvSpPr txBox="1"/>
          <p:nvPr/>
        </p:nvSpPr>
        <p:spPr>
          <a:xfrm>
            <a:off x="1988138" y="6011807"/>
            <a:ext cx="2089033"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Moore et al ESMO 2018; NEJM 2018</a:t>
            </a:r>
          </a:p>
        </p:txBody>
      </p:sp>
    </p:spTree>
    <p:custDataLst>
      <p:tags r:id="rId1"/>
    </p:custDataLst>
    <p:extLst>
      <p:ext uri="{BB962C8B-B14F-4D97-AF65-F5344CB8AC3E}">
        <p14:creationId xmlns:p14="http://schemas.microsoft.com/office/powerpoint/2010/main" val="854180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56F9267C-08EE-3D8F-4A64-1A77C755C268}"/>
              </a:ext>
            </a:extLst>
          </p:cNvPr>
          <p:cNvSpPr txBox="1"/>
          <p:nvPr/>
        </p:nvSpPr>
        <p:spPr>
          <a:xfrm>
            <a:off x="4505118" y="4833613"/>
            <a:ext cx="1653018"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Months since randomization </a:t>
            </a:r>
          </a:p>
        </p:txBody>
      </p:sp>
      <p:sp>
        <p:nvSpPr>
          <p:cNvPr id="73" name="TextBox 72">
            <a:extLst>
              <a:ext uri="{FF2B5EF4-FFF2-40B4-BE49-F238E27FC236}">
                <a16:creationId xmlns:a16="http://schemas.microsoft.com/office/drawing/2014/main" id="{97C604C8-0164-40F6-6DD3-372264C8DEED}"/>
              </a:ext>
            </a:extLst>
          </p:cNvPr>
          <p:cNvSpPr txBox="1"/>
          <p:nvPr/>
        </p:nvSpPr>
        <p:spPr>
          <a:xfrm>
            <a:off x="2485446"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260</a:t>
            </a:r>
          </a:p>
        </p:txBody>
      </p:sp>
      <p:sp>
        <p:nvSpPr>
          <p:cNvPr id="74" name="TextBox 73">
            <a:extLst>
              <a:ext uri="{FF2B5EF4-FFF2-40B4-BE49-F238E27FC236}">
                <a16:creationId xmlns:a16="http://schemas.microsoft.com/office/drawing/2014/main" id="{A7162EDE-CB50-AD47-1B6A-E44B270A1614}"/>
              </a:ext>
            </a:extLst>
          </p:cNvPr>
          <p:cNvSpPr txBox="1"/>
          <p:nvPr/>
        </p:nvSpPr>
        <p:spPr>
          <a:xfrm>
            <a:off x="7876911" y="5065988"/>
            <a:ext cx="242374"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75" name="TextBox 74">
            <a:extLst>
              <a:ext uri="{FF2B5EF4-FFF2-40B4-BE49-F238E27FC236}">
                <a16:creationId xmlns:a16="http://schemas.microsoft.com/office/drawing/2014/main" id="{AE76F74C-1B6D-326B-130D-104B3674B4C9}"/>
              </a:ext>
            </a:extLst>
          </p:cNvPr>
          <p:cNvSpPr txBox="1"/>
          <p:nvPr/>
        </p:nvSpPr>
        <p:spPr>
          <a:xfrm>
            <a:off x="2799196"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240</a:t>
            </a:r>
          </a:p>
        </p:txBody>
      </p:sp>
      <p:sp>
        <p:nvSpPr>
          <p:cNvPr id="76" name="TextBox 75">
            <a:extLst>
              <a:ext uri="{FF2B5EF4-FFF2-40B4-BE49-F238E27FC236}">
                <a16:creationId xmlns:a16="http://schemas.microsoft.com/office/drawing/2014/main" id="{3C0C640B-8E16-E124-99F8-2F252289FE93}"/>
              </a:ext>
            </a:extLst>
          </p:cNvPr>
          <p:cNvSpPr txBox="1"/>
          <p:nvPr/>
        </p:nvSpPr>
        <p:spPr>
          <a:xfrm>
            <a:off x="3112947"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223</a:t>
            </a:r>
          </a:p>
        </p:txBody>
      </p:sp>
      <p:sp>
        <p:nvSpPr>
          <p:cNvPr id="77" name="TextBox 76">
            <a:extLst>
              <a:ext uri="{FF2B5EF4-FFF2-40B4-BE49-F238E27FC236}">
                <a16:creationId xmlns:a16="http://schemas.microsoft.com/office/drawing/2014/main" id="{831925EF-488D-2274-C72B-C80FB16ED63B}"/>
              </a:ext>
            </a:extLst>
          </p:cNvPr>
          <p:cNvSpPr txBox="1"/>
          <p:nvPr/>
        </p:nvSpPr>
        <p:spPr>
          <a:xfrm>
            <a:off x="3426697"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203</a:t>
            </a:r>
          </a:p>
        </p:txBody>
      </p:sp>
      <p:sp>
        <p:nvSpPr>
          <p:cNvPr id="78" name="TextBox 77">
            <a:extLst>
              <a:ext uri="{FF2B5EF4-FFF2-40B4-BE49-F238E27FC236}">
                <a16:creationId xmlns:a16="http://schemas.microsoft.com/office/drawing/2014/main" id="{211CC460-5688-C152-4D9E-68A5AB14E26D}"/>
              </a:ext>
            </a:extLst>
          </p:cNvPr>
          <p:cNvSpPr txBox="1"/>
          <p:nvPr/>
        </p:nvSpPr>
        <p:spPr>
          <a:xfrm>
            <a:off x="3740448"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190</a:t>
            </a:r>
          </a:p>
        </p:txBody>
      </p:sp>
      <p:sp>
        <p:nvSpPr>
          <p:cNvPr id="79" name="TextBox 78">
            <a:extLst>
              <a:ext uri="{FF2B5EF4-FFF2-40B4-BE49-F238E27FC236}">
                <a16:creationId xmlns:a16="http://schemas.microsoft.com/office/drawing/2014/main" id="{7002FDDA-97C3-63BE-58F9-41AADE4F9A77}"/>
              </a:ext>
            </a:extLst>
          </p:cNvPr>
          <p:cNvSpPr txBox="1"/>
          <p:nvPr/>
        </p:nvSpPr>
        <p:spPr>
          <a:xfrm>
            <a:off x="4054198"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160</a:t>
            </a:r>
          </a:p>
        </p:txBody>
      </p:sp>
      <p:sp>
        <p:nvSpPr>
          <p:cNvPr id="80" name="TextBox 79">
            <a:extLst>
              <a:ext uri="{FF2B5EF4-FFF2-40B4-BE49-F238E27FC236}">
                <a16:creationId xmlns:a16="http://schemas.microsoft.com/office/drawing/2014/main" id="{DC4549F6-9FAE-9B38-A5BA-3ACFFFE0246A}"/>
              </a:ext>
            </a:extLst>
          </p:cNvPr>
          <p:cNvSpPr txBox="1"/>
          <p:nvPr/>
        </p:nvSpPr>
        <p:spPr>
          <a:xfrm>
            <a:off x="4367948"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147</a:t>
            </a:r>
          </a:p>
        </p:txBody>
      </p:sp>
      <p:sp>
        <p:nvSpPr>
          <p:cNvPr id="81" name="TextBox 80">
            <a:extLst>
              <a:ext uri="{FF2B5EF4-FFF2-40B4-BE49-F238E27FC236}">
                <a16:creationId xmlns:a16="http://schemas.microsoft.com/office/drawing/2014/main" id="{E0E7D151-57EB-2C5B-68B1-B8A166405B19}"/>
              </a:ext>
            </a:extLst>
          </p:cNvPr>
          <p:cNvSpPr txBox="1"/>
          <p:nvPr/>
        </p:nvSpPr>
        <p:spPr>
          <a:xfrm>
            <a:off x="4681699"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141</a:t>
            </a:r>
          </a:p>
        </p:txBody>
      </p:sp>
      <p:sp>
        <p:nvSpPr>
          <p:cNvPr id="82" name="TextBox 81">
            <a:extLst>
              <a:ext uri="{FF2B5EF4-FFF2-40B4-BE49-F238E27FC236}">
                <a16:creationId xmlns:a16="http://schemas.microsoft.com/office/drawing/2014/main" id="{034594D6-7AE5-E86E-5CA7-20C127ECBC88}"/>
              </a:ext>
            </a:extLst>
          </p:cNvPr>
          <p:cNvSpPr txBox="1"/>
          <p:nvPr/>
        </p:nvSpPr>
        <p:spPr>
          <a:xfrm>
            <a:off x="4995449"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132</a:t>
            </a:r>
          </a:p>
        </p:txBody>
      </p:sp>
      <p:sp>
        <p:nvSpPr>
          <p:cNvPr id="83" name="TextBox 82">
            <a:extLst>
              <a:ext uri="{FF2B5EF4-FFF2-40B4-BE49-F238E27FC236}">
                <a16:creationId xmlns:a16="http://schemas.microsoft.com/office/drawing/2014/main" id="{516417E2-C047-6FB0-577A-341D8DF006A8}"/>
              </a:ext>
            </a:extLst>
          </p:cNvPr>
          <p:cNvSpPr txBox="1"/>
          <p:nvPr/>
        </p:nvSpPr>
        <p:spPr>
          <a:xfrm>
            <a:off x="5309199"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125</a:t>
            </a:r>
          </a:p>
        </p:txBody>
      </p:sp>
      <p:sp>
        <p:nvSpPr>
          <p:cNvPr id="84" name="TextBox 83">
            <a:extLst>
              <a:ext uri="{FF2B5EF4-FFF2-40B4-BE49-F238E27FC236}">
                <a16:creationId xmlns:a16="http://schemas.microsoft.com/office/drawing/2014/main" id="{60A38029-53B8-932D-6A86-44748B386713}"/>
              </a:ext>
            </a:extLst>
          </p:cNvPr>
          <p:cNvSpPr txBox="1"/>
          <p:nvPr/>
        </p:nvSpPr>
        <p:spPr>
          <a:xfrm>
            <a:off x="5622950"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119</a:t>
            </a:r>
          </a:p>
        </p:txBody>
      </p:sp>
      <p:sp>
        <p:nvSpPr>
          <p:cNvPr id="85" name="TextBox 84">
            <a:extLst>
              <a:ext uri="{FF2B5EF4-FFF2-40B4-BE49-F238E27FC236}">
                <a16:creationId xmlns:a16="http://schemas.microsoft.com/office/drawing/2014/main" id="{807FA589-99E1-8F77-9F2F-004F5303CEE1}"/>
              </a:ext>
            </a:extLst>
          </p:cNvPr>
          <p:cNvSpPr txBox="1"/>
          <p:nvPr/>
        </p:nvSpPr>
        <p:spPr>
          <a:xfrm>
            <a:off x="5936700"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115</a:t>
            </a:r>
          </a:p>
        </p:txBody>
      </p:sp>
      <p:sp>
        <p:nvSpPr>
          <p:cNvPr id="86" name="TextBox 85">
            <a:extLst>
              <a:ext uri="{FF2B5EF4-FFF2-40B4-BE49-F238E27FC236}">
                <a16:creationId xmlns:a16="http://schemas.microsoft.com/office/drawing/2014/main" id="{CF9DB44F-230B-42E9-8EFC-275CDB18CDD5}"/>
              </a:ext>
            </a:extLst>
          </p:cNvPr>
          <p:cNvSpPr txBox="1"/>
          <p:nvPr/>
        </p:nvSpPr>
        <p:spPr>
          <a:xfrm>
            <a:off x="6250450"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111</a:t>
            </a:r>
          </a:p>
        </p:txBody>
      </p:sp>
      <p:sp>
        <p:nvSpPr>
          <p:cNvPr id="87" name="TextBox 86">
            <a:extLst>
              <a:ext uri="{FF2B5EF4-FFF2-40B4-BE49-F238E27FC236}">
                <a16:creationId xmlns:a16="http://schemas.microsoft.com/office/drawing/2014/main" id="{CDA41112-E73D-4A6D-E66D-33677F7C13BD}"/>
              </a:ext>
            </a:extLst>
          </p:cNvPr>
          <p:cNvSpPr txBox="1"/>
          <p:nvPr/>
        </p:nvSpPr>
        <p:spPr>
          <a:xfrm>
            <a:off x="6564201" y="5065988"/>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102</a:t>
            </a:r>
          </a:p>
        </p:txBody>
      </p:sp>
      <p:sp>
        <p:nvSpPr>
          <p:cNvPr id="88" name="TextBox 87">
            <a:extLst>
              <a:ext uri="{FF2B5EF4-FFF2-40B4-BE49-F238E27FC236}">
                <a16:creationId xmlns:a16="http://schemas.microsoft.com/office/drawing/2014/main" id="{7BDA2CB1-9F8F-4A6A-2F44-1A5620922F9A}"/>
              </a:ext>
            </a:extLst>
          </p:cNvPr>
          <p:cNvSpPr txBox="1"/>
          <p:nvPr/>
        </p:nvSpPr>
        <p:spPr>
          <a:xfrm>
            <a:off x="6906803" y="5065988"/>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75</a:t>
            </a:r>
          </a:p>
        </p:txBody>
      </p:sp>
      <p:sp>
        <p:nvSpPr>
          <p:cNvPr id="89" name="TextBox 88">
            <a:extLst>
              <a:ext uri="{FF2B5EF4-FFF2-40B4-BE49-F238E27FC236}">
                <a16:creationId xmlns:a16="http://schemas.microsoft.com/office/drawing/2014/main" id="{9537A2CA-A5E6-535A-11D0-ECCFFDCDF46F}"/>
              </a:ext>
            </a:extLst>
          </p:cNvPr>
          <p:cNvSpPr txBox="1"/>
          <p:nvPr/>
        </p:nvSpPr>
        <p:spPr>
          <a:xfrm>
            <a:off x="7220553" y="5065988"/>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31</a:t>
            </a:r>
          </a:p>
        </p:txBody>
      </p:sp>
      <p:sp>
        <p:nvSpPr>
          <p:cNvPr id="90" name="TextBox 89">
            <a:extLst>
              <a:ext uri="{FF2B5EF4-FFF2-40B4-BE49-F238E27FC236}">
                <a16:creationId xmlns:a16="http://schemas.microsoft.com/office/drawing/2014/main" id="{E3024589-DDF7-1B06-72C8-BB0207B93A91}"/>
              </a:ext>
            </a:extLst>
          </p:cNvPr>
          <p:cNvSpPr txBox="1"/>
          <p:nvPr/>
        </p:nvSpPr>
        <p:spPr>
          <a:xfrm>
            <a:off x="7563157" y="5065988"/>
            <a:ext cx="242374"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5</a:t>
            </a:r>
          </a:p>
        </p:txBody>
      </p:sp>
      <p:sp>
        <p:nvSpPr>
          <p:cNvPr id="91" name="TextBox 90">
            <a:extLst>
              <a:ext uri="{FF2B5EF4-FFF2-40B4-BE49-F238E27FC236}">
                <a16:creationId xmlns:a16="http://schemas.microsoft.com/office/drawing/2014/main" id="{31133784-2056-10B6-16AA-EA2AD998A935}"/>
              </a:ext>
            </a:extLst>
          </p:cNvPr>
          <p:cNvSpPr txBox="1"/>
          <p:nvPr/>
        </p:nvSpPr>
        <p:spPr>
          <a:xfrm>
            <a:off x="2485446" y="5248483"/>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131</a:t>
            </a:r>
          </a:p>
        </p:txBody>
      </p:sp>
      <p:sp>
        <p:nvSpPr>
          <p:cNvPr id="92" name="TextBox 91">
            <a:extLst>
              <a:ext uri="{FF2B5EF4-FFF2-40B4-BE49-F238E27FC236}">
                <a16:creationId xmlns:a16="http://schemas.microsoft.com/office/drawing/2014/main" id="{A1400D20-0BFE-77C4-16A9-286A21766699}"/>
              </a:ext>
            </a:extLst>
          </p:cNvPr>
          <p:cNvSpPr txBox="1"/>
          <p:nvPr/>
        </p:nvSpPr>
        <p:spPr>
          <a:xfrm>
            <a:off x="7876911" y="5248483"/>
            <a:ext cx="242374"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93" name="TextBox 92">
            <a:extLst>
              <a:ext uri="{FF2B5EF4-FFF2-40B4-BE49-F238E27FC236}">
                <a16:creationId xmlns:a16="http://schemas.microsoft.com/office/drawing/2014/main" id="{F87A3E48-9405-24A0-6621-07BEA89142AB}"/>
              </a:ext>
            </a:extLst>
          </p:cNvPr>
          <p:cNvSpPr txBox="1"/>
          <p:nvPr/>
        </p:nvSpPr>
        <p:spPr>
          <a:xfrm>
            <a:off x="2799196" y="5248483"/>
            <a:ext cx="35779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114</a:t>
            </a:r>
          </a:p>
        </p:txBody>
      </p:sp>
      <p:sp>
        <p:nvSpPr>
          <p:cNvPr id="94" name="TextBox 93">
            <a:extLst>
              <a:ext uri="{FF2B5EF4-FFF2-40B4-BE49-F238E27FC236}">
                <a16:creationId xmlns:a16="http://schemas.microsoft.com/office/drawing/2014/main" id="{72C11527-164E-A88D-8CCD-7308BF11AF50}"/>
              </a:ext>
            </a:extLst>
          </p:cNvPr>
          <p:cNvSpPr txBox="1"/>
          <p:nvPr/>
        </p:nvSpPr>
        <p:spPr>
          <a:xfrm>
            <a:off x="3169873"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79</a:t>
            </a:r>
          </a:p>
        </p:txBody>
      </p:sp>
      <p:sp>
        <p:nvSpPr>
          <p:cNvPr id="95" name="TextBox 94">
            <a:extLst>
              <a:ext uri="{FF2B5EF4-FFF2-40B4-BE49-F238E27FC236}">
                <a16:creationId xmlns:a16="http://schemas.microsoft.com/office/drawing/2014/main" id="{B8BDCF68-5892-12F0-87F2-F55C01541672}"/>
              </a:ext>
            </a:extLst>
          </p:cNvPr>
          <p:cNvSpPr txBox="1"/>
          <p:nvPr/>
        </p:nvSpPr>
        <p:spPr>
          <a:xfrm>
            <a:off x="3477905"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55</a:t>
            </a:r>
          </a:p>
        </p:txBody>
      </p:sp>
      <p:sp>
        <p:nvSpPr>
          <p:cNvPr id="96" name="TextBox 95">
            <a:extLst>
              <a:ext uri="{FF2B5EF4-FFF2-40B4-BE49-F238E27FC236}">
                <a16:creationId xmlns:a16="http://schemas.microsoft.com/office/drawing/2014/main" id="{F74088E5-EF34-31C5-3771-BD706F4B286A}"/>
              </a:ext>
            </a:extLst>
          </p:cNvPr>
          <p:cNvSpPr txBox="1"/>
          <p:nvPr/>
        </p:nvSpPr>
        <p:spPr>
          <a:xfrm>
            <a:off x="3783037"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45</a:t>
            </a:r>
          </a:p>
        </p:txBody>
      </p:sp>
      <p:sp>
        <p:nvSpPr>
          <p:cNvPr id="97" name="TextBox 96">
            <a:extLst>
              <a:ext uri="{FF2B5EF4-FFF2-40B4-BE49-F238E27FC236}">
                <a16:creationId xmlns:a16="http://schemas.microsoft.com/office/drawing/2014/main" id="{D0CFD41D-C98B-1118-F196-1EEDCC516D87}"/>
              </a:ext>
            </a:extLst>
          </p:cNvPr>
          <p:cNvSpPr txBox="1"/>
          <p:nvPr/>
        </p:nvSpPr>
        <p:spPr>
          <a:xfrm>
            <a:off x="4097615"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39</a:t>
            </a:r>
          </a:p>
        </p:txBody>
      </p:sp>
      <p:sp>
        <p:nvSpPr>
          <p:cNvPr id="98" name="TextBox 97">
            <a:extLst>
              <a:ext uri="{FF2B5EF4-FFF2-40B4-BE49-F238E27FC236}">
                <a16:creationId xmlns:a16="http://schemas.microsoft.com/office/drawing/2014/main" id="{4ECC8752-4C26-1126-13E5-B71229B41D31}"/>
              </a:ext>
            </a:extLst>
          </p:cNvPr>
          <p:cNvSpPr txBox="1"/>
          <p:nvPr/>
        </p:nvSpPr>
        <p:spPr>
          <a:xfrm>
            <a:off x="4411704" y="5227340"/>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32</a:t>
            </a:r>
          </a:p>
        </p:txBody>
      </p:sp>
      <p:sp>
        <p:nvSpPr>
          <p:cNvPr id="99" name="TextBox 98">
            <a:extLst>
              <a:ext uri="{FF2B5EF4-FFF2-40B4-BE49-F238E27FC236}">
                <a16:creationId xmlns:a16="http://schemas.microsoft.com/office/drawing/2014/main" id="{73F7358C-5970-FCCD-B6BA-D770CFFDEFD5}"/>
              </a:ext>
            </a:extLst>
          </p:cNvPr>
          <p:cNvSpPr txBox="1"/>
          <p:nvPr/>
        </p:nvSpPr>
        <p:spPr>
          <a:xfrm>
            <a:off x="4731741"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28</a:t>
            </a:r>
          </a:p>
        </p:txBody>
      </p:sp>
      <p:sp>
        <p:nvSpPr>
          <p:cNvPr id="100" name="TextBox 99">
            <a:extLst>
              <a:ext uri="{FF2B5EF4-FFF2-40B4-BE49-F238E27FC236}">
                <a16:creationId xmlns:a16="http://schemas.microsoft.com/office/drawing/2014/main" id="{C4B07001-D102-11D8-5940-A9BFFFBE4917}"/>
              </a:ext>
            </a:extLst>
          </p:cNvPr>
          <p:cNvSpPr txBox="1"/>
          <p:nvPr/>
        </p:nvSpPr>
        <p:spPr>
          <a:xfrm>
            <a:off x="5054612"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26</a:t>
            </a:r>
          </a:p>
        </p:txBody>
      </p:sp>
      <p:sp>
        <p:nvSpPr>
          <p:cNvPr id="101" name="TextBox 100">
            <a:extLst>
              <a:ext uri="{FF2B5EF4-FFF2-40B4-BE49-F238E27FC236}">
                <a16:creationId xmlns:a16="http://schemas.microsoft.com/office/drawing/2014/main" id="{A26B57F1-F678-1636-3303-D17848A21D97}"/>
              </a:ext>
            </a:extLst>
          </p:cNvPr>
          <p:cNvSpPr txBox="1"/>
          <p:nvPr/>
        </p:nvSpPr>
        <p:spPr>
          <a:xfrm>
            <a:off x="5368701"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25</a:t>
            </a:r>
          </a:p>
        </p:txBody>
      </p:sp>
      <p:sp>
        <p:nvSpPr>
          <p:cNvPr id="102" name="TextBox 101">
            <a:extLst>
              <a:ext uri="{FF2B5EF4-FFF2-40B4-BE49-F238E27FC236}">
                <a16:creationId xmlns:a16="http://schemas.microsoft.com/office/drawing/2014/main" id="{CBE511F6-A21B-7938-42A7-DB901B7EAEEC}"/>
              </a:ext>
            </a:extLst>
          </p:cNvPr>
          <p:cNvSpPr txBox="1"/>
          <p:nvPr/>
        </p:nvSpPr>
        <p:spPr>
          <a:xfrm>
            <a:off x="5678641"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25</a:t>
            </a:r>
          </a:p>
        </p:txBody>
      </p:sp>
      <p:sp>
        <p:nvSpPr>
          <p:cNvPr id="103" name="TextBox 102">
            <a:extLst>
              <a:ext uri="{FF2B5EF4-FFF2-40B4-BE49-F238E27FC236}">
                <a16:creationId xmlns:a16="http://schemas.microsoft.com/office/drawing/2014/main" id="{1F53245D-9644-30EC-9A24-BE40BE09D203}"/>
              </a:ext>
            </a:extLst>
          </p:cNvPr>
          <p:cNvSpPr txBox="1"/>
          <p:nvPr/>
        </p:nvSpPr>
        <p:spPr>
          <a:xfrm>
            <a:off x="5998057"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24</a:t>
            </a:r>
          </a:p>
        </p:txBody>
      </p:sp>
      <p:sp>
        <p:nvSpPr>
          <p:cNvPr id="104" name="TextBox 103">
            <a:extLst>
              <a:ext uri="{FF2B5EF4-FFF2-40B4-BE49-F238E27FC236}">
                <a16:creationId xmlns:a16="http://schemas.microsoft.com/office/drawing/2014/main" id="{33E241A4-7A70-C3AA-7775-53710CE8F44C}"/>
              </a:ext>
            </a:extLst>
          </p:cNvPr>
          <p:cNvSpPr txBox="1"/>
          <p:nvPr/>
        </p:nvSpPr>
        <p:spPr>
          <a:xfrm>
            <a:off x="6306089"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24</a:t>
            </a:r>
          </a:p>
        </p:txBody>
      </p:sp>
      <p:sp>
        <p:nvSpPr>
          <p:cNvPr id="105" name="TextBox 104">
            <a:extLst>
              <a:ext uri="{FF2B5EF4-FFF2-40B4-BE49-F238E27FC236}">
                <a16:creationId xmlns:a16="http://schemas.microsoft.com/office/drawing/2014/main" id="{696495EE-206D-7DAB-F56A-15603C98A76C}"/>
              </a:ext>
            </a:extLst>
          </p:cNvPr>
          <p:cNvSpPr txBox="1"/>
          <p:nvPr/>
        </p:nvSpPr>
        <p:spPr>
          <a:xfrm>
            <a:off x="6620178"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23</a:t>
            </a:r>
          </a:p>
        </p:txBody>
      </p:sp>
      <p:sp>
        <p:nvSpPr>
          <p:cNvPr id="106" name="TextBox 105">
            <a:extLst>
              <a:ext uri="{FF2B5EF4-FFF2-40B4-BE49-F238E27FC236}">
                <a16:creationId xmlns:a16="http://schemas.microsoft.com/office/drawing/2014/main" id="{164A3FDA-6F12-9EEF-09A1-855CB3EAE036}"/>
              </a:ext>
            </a:extLst>
          </p:cNvPr>
          <p:cNvSpPr txBox="1"/>
          <p:nvPr/>
        </p:nvSpPr>
        <p:spPr>
          <a:xfrm>
            <a:off x="6906803" y="5248483"/>
            <a:ext cx="30008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18</a:t>
            </a:r>
          </a:p>
        </p:txBody>
      </p:sp>
      <p:sp>
        <p:nvSpPr>
          <p:cNvPr id="107" name="TextBox 106">
            <a:extLst>
              <a:ext uri="{FF2B5EF4-FFF2-40B4-BE49-F238E27FC236}">
                <a16:creationId xmlns:a16="http://schemas.microsoft.com/office/drawing/2014/main" id="{6D724183-6DDB-7282-32B8-3FFB7925D90A}"/>
              </a:ext>
            </a:extLst>
          </p:cNvPr>
          <p:cNvSpPr txBox="1"/>
          <p:nvPr/>
        </p:nvSpPr>
        <p:spPr>
          <a:xfrm>
            <a:off x="7249406" y="5248483"/>
            <a:ext cx="242374"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a:t>
            </a:r>
          </a:p>
        </p:txBody>
      </p:sp>
      <p:sp>
        <p:nvSpPr>
          <p:cNvPr id="108" name="TextBox 107">
            <a:extLst>
              <a:ext uri="{FF2B5EF4-FFF2-40B4-BE49-F238E27FC236}">
                <a16:creationId xmlns:a16="http://schemas.microsoft.com/office/drawing/2014/main" id="{F8D0D60E-559E-5AB8-B424-454F9F69381D}"/>
              </a:ext>
            </a:extLst>
          </p:cNvPr>
          <p:cNvSpPr txBox="1"/>
          <p:nvPr/>
        </p:nvSpPr>
        <p:spPr>
          <a:xfrm>
            <a:off x="7563157" y="5248483"/>
            <a:ext cx="242374"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a:t>
            </a:r>
          </a:p>
        </p:txBody>
      </p:sp>
      <p:sp>
        <p:nvSpPr>
          <p:cNvPr id="109" name="TextBox 108">
            <a:extLst>
              <a:ext uri="{FF2B5EF4-FFF2-40B4-BE49-F238E27FC236}">
                <a16:creationId xmlns:a16="http://schemas.microsoft.com/office/drawing/2014/main" id="{C9A1558B-3CDF-87A3-E40C-CE89A60E3894}"/>
              </a:ext>
            </a:extLst>
          </p:cNvPr>
          <p:cNvSpPr txBox="1"/>
          <p:nvPr/>
        </p:nvSpPr>
        <p:spPr>
          <a:xfrm>
            <a:off x="1814724" y="4875506"/>
            <a:ext cx="68961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No. at risk</a:t>
            </a:r>
          </a:p>
        </p:txBody>
      </p:sp>
      <p:sp>
        <p:nvSpPr>
          <p:cNvPr id="110" name="TextBox 109">
            <a:extLst>
              <a:ext uri="{FF2B5EF4-FFF2-40B4-BE49-F238E27FC236}">
                <a16:creationId xmlns:a16="http://schemas.microsoft.com/office/drawing/2014/main" id="{7EEA1EDD-3799-EA18-6CC8-C049ACD409D7}"/>
              </a:ext>
            </a:extLst>
          </p:cNvPr>
          <p:cNvSpPr txBox="1"/>
          <p:nvPr/>
        </p:nvSpPr>
        <p:spPr>
          <a:xfrm>
            <a:off x="1810203" y="5065988"/>
            <a:ext cx="580608"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rPr>
              <a:t>Olaparib</a:t>
            </a:r>
          </a:p>
        </p:txBody>
      </p:sp>
      <p:sp>
        <p:nvSpPr>
          <p:cNvPr id="111" name="TextBox 110">
            <a:extLst>
              <a:ext uri="{FF2B5EF4-FFF2-40B4-BE49-F238E27FC236}">
                <a16:creationId xmlns:a16="http://schemas.microsoft.com/office/drawing/2014/main" id="{A6098E64-91CB-FD8F-E169-C59865A84501}"/>
              </a:ext>
            </a:extLst>
          </p:cNvPr>
          <p:cNvSpPr txBox="1"/>
          <p:nvPr/>
        </p:nvSpPr>
        <p:spPr>
          <a:xfrm>
            <a:off x="1809601" y="5248483"/>
            <a:ext cx="562976"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rPr>
              <a:t>Placebo</a:t>
            </a:r>
          </a:p>
        </p:txBody>
      </p:sp>
      <p:grpSp>
        <p:nvGrpSpPr>
          <p:cNvPr id="3" name="Group 2">
            <a:extLst>
              <a:ext uri="{FF2B5EF4-FFF2-40B4-BE49-F238E27FC236}">
                <a16:creationId xmlns:a16="http://schemas.microsoft.com/office/drawing/2014/main" id="{8179AEC6-DCEE-451C-88EC-108267C4CCD1}"/>
              </a:ext>
            </a:extLst>
          </p:cNvPr>
          <p:cNvGrpSpPr/>
          <p:nvPr/>
        </p:nvGrpSpPr>
        <p:grpSpPr>
          <a:xfrm>
            <a:off x="1864724" y="1923937"/>
            <a:ext cx="6513144" cy="2943901"/>
            <a:chOff x="340724" y="882595"/>
            <a:chExt cx="6513144" cy="3027812"/>
          </a:xfrm>
        </p:grpSpPr>
        <p:sp>
          <p:nvSpPr>
            <p:cNvPr id="4" name="Line 5">
              <a:extLst>
                <a:ext uri="{FF2B5EF4-FFF2-40B4-BE49-F238E27FC236}">
                  <a16:creationId xmlns:a16="http://schemas.microsoft.com/office/drawing/2014/main" id="{E9DA7D85-078D-315A-5D7C-93A99A65DA3F}"/>
                </a:ext>
              </a:extLst>
            </p:cNvPr>
            <p:cNvSpPr>
              <a:spLocks noChangeShapeType="1"/>
            </p:cNvSpPr>
            <p:nvPr/>
          </p:nvSpPr>
          <p:spPr bwMode="auto">
            <a:xfrm flipV="1">
              <a:off x="4279594" y="2259701"/>
              <a:ext cx="0" cy="1334016"/>
            </a:xfrm>
            <a:prstGeom prst="line">
              <a:avLst/>
            </a:prstGeom>
            <a:noFill/>
            <a:ln w="10160" cap="sq">
              <a:solidFill>
                <a:srgbClr val="808080"/>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 name="Line 6">
              <a:extLst>
                <a:ext uri="{FF2B5EF4-FFF2-40B4-BE49-F238E27FC236}">
                  <a16:creationId xmlns:a16="http://schemas.microsoft.com/office/drawing/2014/main" id="{BC188DF5-91A9-9A08-C092-5C49D7EF2D0B}"/>
                </a:ext>
              </a:extLst>
            </p:cNvPr>
            <p:cNvSpPr>
              <a:spLocks noChangeShapeType="1"/>
            </p:cNvSpPr>
            <p:nvPr/>
          </p:nvSpPr>
          <p:spPr bwMode="auto">
            <a:xfrm flipV="1">
              <a:off x="5534676" y="2410351"/>
              <a:ext cx="0" cy="1183366"/>
            </a:xfrm>
            <a:prstGeom prst="line">
              <a:avLst/>
            </a:prstGeom>
            <a:noFill/>
            <a:ln w="10160" cap="sq">
              <a:solidFill>
                <a:srgbClr val="808080"/>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 name="TextBox 5">
              <a:extLst>
                <a:ext uri="{FF2B5EF4-FFF2-40B4-BE49-F238E27FC236}">
                  <a16:creationId xmlns:a16="http://schemas.microsoft.com/office/drawing/2014/main" id="{A7EFD7CC-D258-9DEB-F0C9-BE4E0465C984}"/>
                </a:ext>
              </a:extLst>
            </p:cNvPr>
            <p:cNvSpPr txBox="1"/>
            <p:nvPr/>
          </p:nvSpPr>
          <p:spPr>
            <a:xfrm>
              <a:off x="3828864" y="1954740"/>
              <a:ext cx="557472" cy="28489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rPr>
                <a:t>51.2%</a:t>
              </a:r>
              <a:endParaRPr kumimoji="0" lang="en-GB" sz="12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294F339-1507-5DEE-41A9-7B97A3C3BE99}"/>
                </a:ext>
              </a:extLst>
            </p:cNvPr>
            <p:cNvSpPr txBox="1"/>
            <p:nvPr/>
          </p:nvSpPr>
          <p:spPr>
            <a:xfrm>
              <a:off x="3817587" y="2981076"/>
              <a:ext cx="540074" cy="28489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rPr>
                <a:t>22.5%</a:t>
              </a:r>
              <a:endParaRPr kumimoji="0" lang="en-GB" sz="12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18BECF8-753C-56E9-0B78-691DC14D1D80}"/>
                </a:ext>
              </a:extLst>
            </p:cNvPr>
            <p:cNvSpPr txBox="1"/>
            <p:nvPr/>
          </p:nvSpPr>
          <p:spPr>
            <a:xfrm>
              <a:off x="5067710" y="3027919"/>
              <a:ext cx="578560" cy="28489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rPr>
                <a:t>20.6%</a:t>
              </a:r>
              <a:endParaRPr kumimoji="0" lang="en-GB" sz="12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AEAFFCE-E5B2-A7A0-7199-DF8FC318A228}"/>
                </a:ext>
              </a:extLst>
            </p:cNvPr>
            <p:cNvSpPr txBox="1"/>
            <p:nvPr/>
          </p:nvSpPr>
          <p:spPr>
            <a:xfrm>
              <a:off x="5057120" y="2100549"/>
              <a:ext cx="556286" cy="28489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rPr>
                <a:t>45.3%</a:t>
              </a:r>
              <a:endParaRPr kumimoji="0" lang="en-GB" sz="12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4C8E9917-5FD6-1E4D-D9B0-76D43FF8C084}"/>
                </a:ext>
              </a:extLst>
            </p:cNvPr>
            <p:cNvSpPr txBox="1"/>
            <p:nvPr/>
          </p:nvSpPr>
          <p:spPr>
            <a:xfrm>
              <a:off x="5846593" y="2507004"/>
              <a:ext cx="1007275" cy="28489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rPr>
                <a:t>Olaparib</a:t>
              </a:r>
              <a:endParaRPr kumimoji="0" lang="en-GB" sz="12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300C835-1816-27BB-E412-31CF6B09B7DA}"/>
                </a:ext>
              </a:extLst>
            </p:cNvPr>
            <p:cNvSpPr txBox="1"/>
            <p:nvPr/>
          </p:nvSpPr>
          <p:spPr>
            <a:xfrm>
              <a:off x="5802763" y="2891384"/>
              <a:ext cx="1007275" cy="28489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rPr>
                <a:t>Placebo</a:t>
              </a:r>
              <a:endParaRPr kumimoji="0" lang="en-GB" sz="12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endParaRPr>
            </a:p>
          </p:txBody>
        </p:sp>
        <p:sp>
          <p:nvSpPr>
            <p:cNvPr id="12" name="Line 290">
              <a:extLst>
                <a:ext uri="{FF2B5EF4-FFF2-40B4-BE49-F238E27FC236}">
                  <a16:creationId xmlns:a16="http://schemas.microsoft.com/office/drawing/2014/main" id="{C34C81A3-2B3A-7723-FF55-EEB91AE49CD7}"/>
                </a:ext>
              </a:extLst>
            </p:cNvPr>
            <p:cNvSpPr>
              <a:spLocks noChangeShapeType="1"/>
            </p:cNvSpPr>
            <p:nvPr/>
          </p:nvSpPr>
          <p:spPr bwMode="auto">
            <a:xfrm flipH="1">
              <a:off x="1136645" y="3588866"/>
              <a:ext cx="5341965"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 name="Line 291">
              <a:extLst>
                <a:ext uri="{FF2B5EF4-FFF2-40B4-BE49-F238E27FC236}">
                  <a16:creationId xmlns:a16="http://schemas.microsoft.com/office/drawing/2014/main" id="{ACAA8BD6-584A-AE98-2200-A27BF23D6A4B}"/>
                </a:ext>
              </a:extLst>
            </p:cNvPr>
            <p:cNvSpPr>
              <a:spLocks noChangeShapeType="1"/>
            </p:cNvSpPr>
            <p:nvPr/>
          </p:nvSpPr>
          <p:spPr bwMode="auto">
            <a:xfrm>
              <a:off x="1100519" y="3588866"/>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 name="Line 292">
              <a:extLst>
                <a:ext uri="{FF2B5EF4-FFF2-40B4-BE49-F238E27FC236}">
                  <a16:creationId xmlns:a16="http://schemas.microsoft.com/office/drawing/2014/main" id="{1CDE66A4-2255-415D-984A-7D914C3C0810}"/>
                </a:ext>
              </a:extLst>
            </p:cNvPr>
            <p:cNvSpPr>
              <a:spLocks noChangeShapeType="1"/>
            </p:cNvSpPr>
            <p:nvPr/>
          </p:nvSpPr>
          <p:spPr bwMode="auto">
            <a:xfrm flipV="1">
              <a:off x="1136645"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 name="Line 293">
              <a:extLst>
                <a:ext uri="{FF2B5EF4-FFF2-40B4-BE49-F238E27FC236}">
                  <a16:creationId xmlns:a16="http://schemas.microsoft.com/office/drawing/2014/main" id="{CA223F58-5187-53F3-2036-EFF34248470A}"/>
                </a:ext>
              </a:extLst>
            </p:cNvPr>
            <p:cNvSpPr>
              <a:spLocks noChangeShapeType="1"/>
            </p:cNvSpPr>
            <p:nvPr/>
          </p:nvSpPr>
          <p:spPr bwMode="auto">
            <a:xfrm flipV="1">
              <a:off x="1451289"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 name="Line 294">
              <a:extLst>
                <a:ext uri="{FF2B5EF4-FFF2-40B4-BE49-F238E27FC236}">
                  <a16:creationId xmlns:a16="http://schemas.microsoft.com/office/drawing/2014/main" id="{01B24CFC-6ABC-EB86-49BF-81EBCC87EF91}"/>
                </a:ext>
              </a:extLst>
            </p:cNvPr>
            <p:cNvSpPr>
              <a:spLocks noChangeShapeType="1"/>
            </p:cNvSpPr>
            <p:nvPr/>
          </p:nvSpPr>
          <p:spPr bwMode="auto">
            <a:xfrm flipV="1">
              <a:off x="1765934"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 name="Line 295">
              <a:extLst>
                <a:ext uri="{FF2B5EF4-FFF2-40B4-BE49-F238E27FC236}">
                  <a16:creationId xmlns:a16="http://schemas.microsoft.com/office/drawing/2014/main" id="{E99C783B-EB3C-9125-B76C-35E278EE32CA}"/>
                </a:ext>
              </a:extLst>
            </p:cNvPr>
            <p:cNvSpPr>
              <a:spLocks noChangeShapeType="1"/>
            </p:cNvSpPr>
            <p:nvPr/>
          </p:nvSpPr>
          <p:spPr bwMode="auto">
            <a:xfrm flipV="1">
              <a:off x="2077082"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 name="Line 296">
              <a:extLst>
                <a:ext uri="{FF2B5EF4-FFF2-40B4-BE49-F238E27FC236}">
                  <a16:creationId xmlns:a16="http://schemas.microsoft.com/office/drawing/2014/main" id="{A3907384-C0FE-2367-E18C-D447B63967AB}"/>
                </a:ext>
              </a:extLst>
            </p:cNvPr>
            <p:cNvSpPr>
              <a:spLocks noChangeShapeType="1"/>
            </p:cNvSpPr>
            <p:nvPr/>
          </p:nvSpPr>
          <p:spPr bwMode="auto">
            <a:xfrm flipV="1">
              <a:off x="2391727"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 name="Line 297">
              <a:extLst>
                <a:ext uri="{FF2B5EF4-FFF2-40B4-BE49-F238E27FC236}">
                  <a16:creationId xmlns:a16="http://schemas.microsoft.com/office/drawing/2014/main" id="{9A7D4720-6F08-9F83-AF21-E2AC8D9FE442}"/>
                </a:ext>
              </a:extLst>
            </p:cNvPr>
            <p:cNvSpPr>
              <a:spLocks noChangeShapeType="1"/>
            </p:cNvSpPr>
            <p:nvPr/>
          </p:nvSpPr>
          <p:spPr bwMode="auto">
            <a:xfrm flipV="1">
              <a:off x="2706371"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 name="Line 298">
              <a:extLst>
                <a:ext uri="{FF2B5EF4-FFF2-40B4-BE49-F238E27FC236}">
                  <a16:creationId xmlns:a16="http://schemas.microsoft.com/office/drawing/2014/main" id="{B41BE739-A03B-68EE-A24C-F23692142BBB}"/>
                </a:ext>
              </a:extLst>
            </p:cNvPr>
            <p:cNvSpPr>
              <a:spLocks noChangeShapeType="1"/>
            </p:cNvSpPr>
            <p:nvPr/>
          </p:nvSpPr>
          <p:spPr bwMode="auto">
            <a:xfrm flipV="1">
              <a:off x="3021016"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 name="Line 299">
              <a:extLst>
                <a:ext uri="{FF2B5EF4-FFF2-40B4-BE49-F238E27FC236}">
                  <a16:creationId xmlns:a16="http://schemas.microsoft.com/office/drawing/2014/main" id="{56D889BE-A0F3-6264-42C8-7DFC1AE25D63}"/>
                </a:ext>
              </a:extLst>
            </p:cNvPr>
            <p:cNvSpPr>
              <a:spLocks noChangeShapeType="1"/>
            </p:cNvSpPr>
            <p:nvPr/>
          </p:nvSpPr>
          <p:spPr bwMode="auto">
            <a:xfrm flipV="1">
              <a:off x="3335660"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 name="Line 300">
              <a:extLst>
                <a:ext uri="{FF2B5EF4-FFF2-40B4-BE49-F238E27FC236}">
                  <a16:creationId xmlns:a16="http://schemas.microsoft.com/office/drawing/2014/main" id="{CCF8EE3B-119E-2019-2B32-D0F92677C95C}"/>
                </a:ext>
              </a:extLst>
            </p:cNvPr>
            <p:cNvSpPr>
              <a:spLocks noChangeShapeType="1"/>
            </p:cNvSpPr>
            <p:nvPr/>
          </p:nvSpPr>
          <p:spPr bwMode="auto">
            <a:xfrm flipV="1">
              <a:off x="3650305"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 name="Line 301">
              <a:extLst>
                <a:ext uri="{FF2B5EF4-FFF2-40B4-BE49-F238E27FC236}">
                  <a16:creationId xmlns:a16="http://schemas.microsoft.com/office/drawing/2014/main" id="{B17ADD6A-D415-986A-F6A5-C971348241D5}"/>
                </a:ext>
              </a:extLst>
            </p:cNvPr>
            <p:cNvSpPr>
              <a:spLocks noChangeShapeType="1"/>
            </p:cNvSpPr>
            <p:nvPr/>
          </p:nvSpPr>
          <p:spPr bwMode="auto">
            <a:xfrm flipV="1">
              <a:off x="4279594"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 name="Line 302">
              <a:extLst>
                <a:ext uri="{FF2B5EF4-FFF2-40B4-BE49-F238E27FC236}">
                  <a16:creationId xmlns:a16="http://schemas.microsoft.com/office/drawing/2014/main" id="{E8AD6FC5-B0D5-BABB-9452-DD52A1C0D5DD}"/>
                </a:ext>
              </a:extLst>
            </p:cNvPr>
            <p:cNvSpPr>
              <a:spLocks noChangeShapeType="1"/>
            </p:cNvSpPr>
            <p:nvPr/>
          </p:nvSpPr>
          <p:spPr bwMode="auto">
            <a:xfrm flipV="1">
              <a:off x="4905387"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 name="Line 303">
              <a:extLst>
                <a:ext uri="{FF2B5EF4-FFF2-40B4-BE49-F238E27FC236}">
                  <a16:creationId xmlns:a16="http://schemas.microsoft.com/office/drawing/2014/main" id="{31BDBEA9-FA50-99A0-BA2F-8BEBF49237C9}"/>
                </a:ext>
              </a:extLst>
            </p:cNvPr>
            <p:cNvSpPr>
              <a:spLocks noChangeShapeType="1"/>
            </p:cNvSpPr>
            <p:nvPr/>
          </p:nvSpPr>
          <p:spPr bwMode="auto">
            <a:xfrm flipV="1">
              <a:off x="5534676"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 name="Line 304">
              <a:extLst>
                <a:ext uri="{FF2B5EF4-FFF2-40B4-BE49-F238E27FC236}">
                  <a16:creationId xmlns:a16="http://schemas.microsoft.com/office/drawing/2014/main" id="{F65D76D9-A84F-846E-F795-3726C6AB2EC2}"/>
                </a:ext>
              </a:extLst>
            </p:cNvPr>
            <p:cNvSpPr>
              <a:spLocks noChangeShapeType="1"/>
            </p:cNvSpPr>
            <p:nvPr/>
          </p:nvSpPr>
          <p:spPr bwMode="auto">
            <a:xfrm flipV="1">
              <a:off x="6163965"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 name="Line 305">
              <a:extLst>
                <a:ext uri="{FF2B5EF4-FFF2-40B4-BE49-F238E27FC236}">
                  <a16:creationId xmlns:a16="http://schemas.microsoft.com/office/drawing/2014/main" id="{0C727DD7-D31E-7CF4-0787-727824260964}"/>
                </a:ext>
              </a:extLst>
            </p:cNvPr>
            <p:cNvSpPr>
              <a:spLocks noChangeShapeType="1"/>
            </p:cNvSpPr>
            <p:nvPr/>
          </p:nvSpPr>
          <p:spPr bwMode="auto">
            <a:xfrm flipV="1">
              <a:off x="3964950"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 name="Line 306">
              <a:extLst>
                <a:ext uri="{FF2B5EF4-FFF2-40B4-BE49-F238E27FC236}">
                  <a16:creationId xmlns:a16="http://schemas.microsoft.com/office/drawing/2014/main" id="{7B0E69D9-52B7-E50C-284E-2FA060FC1B8C}"/>
                </a:ext>
              </a:extLst>
            </p:cNvPr>
            <p:cNvSpPr>
              <a:spLocks noChangeShapeType="1"/>
            </p:cNvSpPr>
            <p:nvPr/>
          </p:nvSpPr>
          <p:spPr bwMode="auto">
            <a:xfrm flipV="1">
              <a:off x="4594238"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 name="Line 307">
              <a:extLst>
                <a:ext uri="{FF2B5EF4-FFF2-40B4-BE49-F238E27FC236}">
                  <a16:creationId xmlns:a16="http://schemas.microsoft.com/office/drawing/2014/main" id="{FC3A81E7-9CD6-D431-C7EA-E90037AC75A8}"/>
                </a:ext>
              </a:extLst>
            </p:cNvPr>
            <p:cNvSpPr>
              <a:spLocks noChangeShapeType="1"/>
            </p:cNvSpPr>
            <p:nvPr/>
          </p:nvSpPr>
          <p:spPr bwMode="auto">
            <a:xfrm flipV="1">
              <a:off x="5220031"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 name="Line 308">
              <a:extLst>
                <a:ext uri="{FF2B5EF4-FFF2-40B4-BE49-F238E27FC236}">
                  <a16:creationId xmlns:a16="http://schemas.microsoft.com/office/drawing/2014/main" id="{7B05842B-EA96-F58D-042B-C9C2AE9D73FD}"/>
                </a:ext>
              </a:extLst>
            </p:cNvPr>
            <p:cNvSpPr>
              <a:spLocks noChangeShapeType="1"/>
            </p:cNvSpPr>
            <p:nvPr/>
          </p:nvSpPr>
          <p:spPr bwMode="auto">
            <a:xfrm flipV="1">
              <a:off x="5849320"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 name="Line 310">
              <a:extLst>
                <a:ext uri="{FF2B5EF4-FFF2-40B4-BE49-F238E27FC236}">
                  <a16:creationId xmlns:a16="http://schemas.microsoft.com/office/drawing/2014/main" id="{4E24DA31-D00A-27CA-36CB-F63D9A192FFB}"/>
                </a:ext>
              </a:extLst>
            </p:cNvPr>
            <p:cNvSpPr>
              <a:spLocks noChangeShapeType="1"/>
            </p:cNvSpPr>
            <p:nvPr/>
          </p:nvSpPr>
          <p:spPr bwMode="auto">
            <a:xfrm>
              <a:off x="1136645" y="977836"/>
              <a:ext cx="0" cy="261103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 name="Line 311">
              <a:extLst>
                <a:ext uri="{FF2B5EF4-FFF2-40B4-BE49-F238E27FC236}">
                  <a16:creationId xmlns:a16="http://schemas.microsoft.com/office/drawing/2014/main" id="{F7E4C453-7311-7790-73B3-75C6EAFB3634}"/>
                </a:ext>
              </a:extLst>
            </p:cNvPr>
            <p:cNvSpPr>
              <a:spLocks noChangeShapeType="1"/>
            </p:cNvSpPr>
            <p:nvPr/>
          </p:nvSpPr>
          <p:spPr bwMode="auto">
            <a:xfrm>
              <a:off x="1100519" y="1238504"/>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 name="Line 312">
              <a:extLst>
                <a:ext uri="{FF2B5EF4-FFF2-40B4-BE49-F238E27FC236}">
                  <a16:creationId xmlns:a16="http://schemas.microsoft.com/office/drawing/2014/main" id="{F3BDD2BB-09B3-3F58-4AED-CA73F76FB6BF}"/>
                </a:ext>
              </a:extLst>
            </p:cNvPr>
            <p:cNvSpPr>
              <a:spLocks noChangeShapeType="1"/>
            </p:cNvSpPr>
            <p:nvPr/>
          </p:nvSpPr>
          <p:spPr bwMode="auto">
            <a:xfrm>
              <a:off x="1100519" y="1499173"/>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 name="Line 313">
              <a:extLst>
                <a:ext uri="{FF2B5EF4-FFF2-40B4-BE49-F238E27FC236}">
                  <a16:creationId xmlns:a16="http://schemas.microsoft.com/office/drawing/2014/main" id="{86022D2E-F18C-F5AE-53A9-E6D513FE6851}"/>
                </a:ext>
              </a:extLst>
            </p:cNvPr>
            <p:cNvSpPr>
              <a:spLocks noChangeShapeType="1"/>
            </p:cNvSpPr>
            <p:nvPr/>
          </p:nvSpPr>
          <p:spPr bwMode="auto">
            <a:xfrm>
              <a:off x="1100519" y="1763100"/>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 name="Line 314">
              <a:extLst>
                <a:ext uri="{FF2B5EF4-FFF2-40B4-BE49-F238E27FC236}">
                  <a16:creationId xmlns:a16="http://schemas.microsoft.com/office/drawing/2014/main" id="{CF877AEA-140E-D12D-C361-8618D24FF704}"/>
                </a:ext>
              </a:extLst>
            </p:cNvPr>
            <p:cNvSpPr>
              <a:spLocks noChangeShapeType="1"/>
            </p:cNvSpPr>
            <p:nvPr/>
          </p:nvSpPr>
          <p:spPr bwMode="auto">
            <a:xfrm>
              <a:off x="1100519" y="2024855"/>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 name="Line 315">
              <a:extLst>
                <a:ext uri="{FF2B5EF4-FFF2-40B4-BE49-F238E27FC236}">
                  <a16:creationId xmlns:a16="http://schemas.microsoft.com/office/drawing/2014/main" id="{678DE218-A5BE-71FC-29C9-1F55F1DEC24C}"/>
                </a:ext>
              </a:extLst>
            </p:cNvPr>
            <p:cNvSpPr>
              <a:spLocks noChangeShapeType="1"/>
            </p:cNvSpPr>
            <p:nvPr/>
          </p:nvSpPr>
          <p:spPr bwMode="auto">
            <a:xfrm>
              <a:off x="1100519" y="2285523"/>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 name="Line 316">
              <a:extLst>
                <a:ext uri="{FF2B5EF4-FFF2-40B4-BE49-F238E27FC236}">
                  <a16:creationId xmlns:a16="http://schemas.microsoft.com/office/drawing/2014/main" id="{62A7A1AC-7D66-1D8A-5006-6A904DCB5BA3}"/>
                </a:ext>
              </a:extLst>
            </p:cNvPr>
            <p:cNvSpPr>
              <a:spLocks noChangeShapeType="1"/>
            </p:cNvSpPr>
            <p:nvPr/>
          </p:nvSpPr>
          <p:spPr bwMode="auto">
            <a:xfrm>
              <a:off x="1100519" y="2546192"/>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 name="Line 317">
              <a:extLst>
                <a:ext uri="{FF2B5EF4-FFF2-40B4-BE49-F238E27FC236}">
                  <a16:creationId xmlns:a16="http://schemas.microsoft.com/office/drawing/2014/main" id="{5EDD2F86-9732-2A7D-79FC-F3E6A1A91F25}"/>
                </a:ext>
              </a:extLst>
            </p:cNvPr>
            <p:cNvSpPr>
              <a:spLocks noChangeShapeType="1"/>
            </p:cNvSpPr>
            <p:nvPr/>
          </p:nvSpPr>
          <p:spPr bwMode="auto">
            <a:xfrm>
              <a:off x="1100519" y="2806860"/>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 name="Line 318">
              <a:extLst>
                <a:ext uri="{FF2B5EF4-FFF2-40B4-BE49-F238E27FC236}">
                  <a16:creationId xmlns:a16="http://schemas.microsoft.com/office/drawing/2014/main" id="{AD521378-AE91-CB0D-D88A-577ECC9057D3}"/>
                </a:ext>
              </a:extLst>
            </p:cNvPr>
            <p:cNvSpPr>
              <a:spLocks noChangeShapeType="1"/>
            </p:cNvSpPr>
            <p:nvPr/>
          </p:nvSpPr>
          <p:spPr bwMode="auto">
            <a:xfrm>
              <a:off x="1100519" y="3067529"/>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 name="Line 319">
              <a:extLst>
                <a:ext uri="{FF2B5EF4-FFF2-40B4-BE49-F238E27FC236}">
                  <a16:creationId xmlns:a16="http://schemas.microsoft.com/office/drawing/2014/main" id="{61EFF424-12D0-B5D5-6672-CBE284E37B6C}"/>
                </a:ext>
              </a:extLst>
            </p:cNvPr>
            <p:cNvSpPr>
              <a:spLocks noChangeShapeType="1"/>
            </p:cNvSpPr>
            <p:nvPr/>
          </p:nvSpPr>
          <p:spPr bwMode="auto">
            <a:xfrm>
              <a:off x="1100519" y="3328197"/>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 name="Line 320">
              <a:extLst>
                <a:ext uri="{FF2B5EF4-FFF2-40B4-BE49-F238E27FC236}">
                  <a16:creationId xmlns:a16="http://schemas.microsoft.com/office/drawing/2014/main" id="{B155CBE5-4895-E542-8182-D74D4ADE3062}"/>
                </a:ext>
              </a:extLst>
            </p:cNvPr>
            <p:cNvSpPr>
              <a:spLocks noChangeShapeType="1"/>
            </p:cNvSpPr>
            <p:nvPr/>
          </p:nvSpPr>
          <p:spPr bwMode="auto">
            <a:xfrm flipH="1">
              <a:off x="1100519" y="977836"/>
              <a:ext cx="36126"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 name="TextBox 41">
              <a:extLst>
                <a:ext uri="{FF2B5EF4-FFF2-40B4-BE49-F238E27FC236}">
                  <a16:creationId xmlns:a16="http://schemas.microsoft.com/office/drawing/2014/main" id="{4ED79ACB-F3C6-CBDB-A565-CCB831EA25EE}"/>
                </a:ext>
              </a:extLst>
            </p:cNvPr>
            <p:cNvSpPr txBox="1"/>
            <p:nvPr/>
          </p:nvSpPr>
          <p:spPr>
            <a:xfrm>
              <a:off x="1020655" y="3641340"/>
              <a:ext cx="248786"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43" name="TextBox 42">
              <a:extLst>
                <a:ext uri="{FF2B5EF4-FFF2-40B4-BE49-F238E27FC236}">
                  <a16:creationId xmlns:a16="http://schemas.microsoft.com/office/drawing/2014/main" id="{2F6A66EB-F1DD-C151-7654-D9C414F44C2E}"/>
                </a:ext>
              </a:extLst>
            </p:cNvPr>
            <p:cNvSpPr txBox="1"/>
            <p:nvPr/>
          </p:nvSpPr>
          <p:spPr>
            <a:xfrm>
              <a:off x="6290294" y="3641340"/>
              <a:ext cx="377026"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102</a:t>
              </a:r>
            </a:p>
          </p:txBody>
        </p:sp>
        <p:sp>
          <p:nvSpPr>
            <p:cNvPr id="44" name="TextBox 43">
              <a:extLst>
                <a:ext uri="{FF2B5EF4-FFF2-40B4-BE49-F238E27FC236}">
                  <a16:creationId xmlns:a16="http://schemas.microsoft.com/office/drawing/2014/main" id="{0F9C2606-6758-89B1-0BE2-8B568E408D49}"/>
                </a:ext>
              </a:extLst>
            </p:cNvPr>
            <p:cNvSpPr txBox="1"/>
            <p:nvPr/>
          </p:nvSpPr>
          <p:spPr>
            <a:xfrm>
              <a:off x="1334405" y="3641340"/>
              <a:ext cx="248786"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a:t>
              </a:r>
            </a:p>
          </p:txBody>
        </p:sp>
        <p:sp>
          <p:nvSpPr>
            <p:cNvPr id="45" name="TextBox 44">
              <a:extLst>
                <a:ext uri="{FF2B5EF4-FFF2-40B4-BE49-F238E27FC236}">
                  <a16:creationId xmlns:a16="http://schemas.microsoft.com/office/drawing/2014/main" id="{CD1CD608-E454-F196-21C2-A919C2C64CAA}"/>
                </a:ext>
              </a:extLst>
            </p:cNvPr>
            <p:cNvSpPr txBox="1"/>
            <p:nvPr/>
          </p:nvSpPr>
          <p:spPr>
            <a:xfrm>
              <a:off x="1616095"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12</a:t>
              </a:r>
            </a:p>
          </p:txBody>
        </p:sp>
        <p:sp>
          <p:nvSpPr>
            <p:cNvPr id="46" name="TextBox 45">
              <a:extLst>
                <a:ext uri="{FF2B5EF4-FFF2-40B4-BE49-F238E27FC236}">
                  <a16:creationId xmlns:a16="http://schemas.microsoft.com/office/drawing/2014/main" id="{360A4146-E375-4DF2-3C82-ACC28A065283}"/>
                </a:ext>
              </a:extLst>
            </p:cNvPr>
            <p:cNvSpPr txBox="1"/>
            <p:nvPr/>
          </p:nvSpPr>
          <p:spPr>
            <a:xfrm>
              <a:off x="1929846"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18</a:t>
              </a:r>
            </a:p>
          </p:txBody>
        </p:sp>
        <p:sp>
          <p:nvSpPr>
            <p:cNvPr id="47" name="TextBox 46">
              <a:extLst>
                <a:ext uri="{FF2B5EF4-FFF2-40B4-BE49-F238E27FC236}">
                  <a16:creationId xmlns:a16="http://schemas.microsoft.com/office/drawing/2014/main" id="{D92B446B-BF9C-141C-76E6-28D66D556AA1}"/>
                </a:ext>
              </a:extLst>
            </p:cNvPr>
            <p:cNvSpPr txBox="1"/>
            <p:nvPr/>
          </p:nvSpPr>
          <p:spPr>
            <a:xfrm>
              <a:off x="2243596"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24</a:t>
              </a:r>
            </a:p>
          </p:txBody>
        </p:sp>
        <p:sp>
          <p:nvSpPr>
            <p:cNvPr id="48" name="TextBox 47">
              <a:extLst>
                <a:ext uri="{FF2B5EF4-FFF2-40B4-BE49-F238E27FC236}">
                  <a16:creationId xmlns:a16="http://schemas.microsoft.com/office/drawing/2014/main" id="{5F890469-14ED-CA9D-AD67-8C24B552815C}"/>
                </a:ext>
              </a:extLst>
            </p:cNvPr>
            <p:cNvSpPr txBox="1"/>
            <p:nvPr/>
          </p:nvSpPr>
          <p:spPr>
            <a:xfrm>
              <a:off x="2557346"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30</a:t>
              </a:r>
            </a:p>
          </p:txBody>
        </p:sp>
        <p:sp>
          <p:nvSpPr>
            <p:cNvPr id="49" name="TextBox 48">
              <a:extLst>
                <a:ext uri="{FF2B5EF4-FFF2-40B4-BE49-F238E27FC236}">
                  <a16:creationId xmlns:a16="http://schemas.microsoft.com/office/drawing/2014/main" id="{7F6E807B-C843-304F-7474-6479FEAC7927}"/>
                </a:ext>
              </a:extLst>
            </p:cNvPr>
            <p:cNvSpPr txBox="1"/>
            <p:nvPr/>
          </p:nvSpPr>
          <p:spPr>
            <a:xfrm>
              <a:off x="2871097"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36</a:t>
              </a:r>
            </a:p>
          </p:txBody>
        </p:sp>
        <p:sp>
          <p:nvSpPr>
            <p:cNvPr id="50" name="TextBox 49">
              <a:extLst>
                <a:ext uri="{FF2B5EF4-FFF2-40B4-BE49-F238E27FC236}">
                  <a16:creationId xmlns:a16="http://schemas.microsoft.com/office/drawing/2014/main" id="{86018FF0-574E-F38E-0723-278DB3303CD9}"/>
                </a:ext>
              </a:extLst>
            </p:cNvPr>
            <p:cNvSpPr txBox="1"/>
            <p:nvPr/>
          </p:nvSpPr>
          <p:spPr>
            <a:xfrm>
              <a:off x="3184847"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42</a:t>
              </a:r>
            </a:p>
          </p:txBody>
        </p:sp>
        <p:sp>
          <p:nvSpPr>
            <p:cNvPr id="51" name="TextBox 50">
              <a:extLst>
                <a:ext uri="{FF2B5EF4-FFF2-40B4-BE49-F238E27FC236}">
                  <a16:creationId xmlns:a16="http://schemas.microsoft.com/office/drawing/2014/main" id="{AD94A4B0-173B-1F91-0E89-FE7EBDE69052}"/>
                </a:ext>
              </a:extLst>
            </p:cNvPr>
            <p:cNvSpPr txBox="1"/>
            <p:nvPr/>
          </p:nvSpPr>
          <p:spPr>
            <a:xfrm>
              <a:off x="3498597"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48</a:t>
              </a:r>
            </a:p>
          </p:txBody>
        </p:sp>
        <p:sp>
          <p:nvSpPr>
            <p:cNvPr id="52" name="TextBox 51">
              <a:extLst>
                <a:ext uri="{FF2B5EF4-FFF2-40B4-BE49-F238E27FC236}">
                  <a16:creationId xmlns:a16="http://schemas.microsoft.com/office/drawing/2014/main" id="{76080E1E-C49E-17A8-2C4D-9FCE9CA90507}"/>
                </a:ext>
              </a:extLst>
            </p:cNvPr>
            <p:cNvSpPr txBox="1"/>
            <p:nvPr/>
          </p:nvSpPr>
          <p:spPr>
            <a:xfrm>
              <a:off x="3812348"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54</a:t>
              </a:r>
            </a:p>
          </p:txBody>
        </p:sp>
        <p:sp>
          <p:nvSpPr>
            <p:cNvPr id="53" name="TextBox 52">
              <a:extLst>
                <a:ext uri="{FF2B5EF4-FFF2-40B4-BE49-F238E27FC236}">
                  <a16:creationId xmlns:a16="http://schemas.microsoft.com/office/drawing/2014/main" id="{FEA5CCC7-3DB5-859A-1552-375408D18CE5}"/>
                </a:ext>
              </a:extLst>
            </p:cNvPr>
            <p:cNvSpPr txBox="1"/>
            <p:nvPr/>
          </p:nvSpPr>
          <p:spPr>
            <a:xfrm>
              <a:off x="4126098"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60</a:t>
              </a:r>
            </a:p>
          </p:txBody>
        </p:sp>
        <p:sp>
          <p:nvSpPr>
            <p:cNvPr id="54" name="TextBox 53">
              <a:extLst>
                <a:ext uri="{FF2B5EF4-FFF2-40B4-BE49-F238E27FC236}">
                  <a16:creationId xmlns:a16="http://schemas.microsoft.com/office/drawing/2014/main" id="{7A77FEFE-F363-87E9-4CDA-BB5E77A3DE0D}"/>
                </a:ext>
              </a:extLst>
            </p:cNvPr>
            <p:cNvSpPr txBox="1"/>
            <p:nvPr/>
          </p:nvSpPr>
          <p:spPr>
            <a:xfrm>
              <a:off x="4439849"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66</a:t>
              </a:r>
            </a:p>
          </p:txBody>
        </p:sp>
        <p:sp>
          <p:nvSpPr>
            <p:cNvPr id="55" name="TextBox 54">
              <a:extLst>
                <a:ext uri="{FF2B5EF4-FFF2-40B4-BE49-F238E27FC236}">
                  <a16:creationId xmlns:a16="http://schemas.microsoft.com/office/drawing/2014/main" id="{B4392EE5-9AA8-81BE-2D14-0DBB83B3C671}"/>
                </a:ext>
              </a:extLst>
            </p:cNvPr>
            <p:cNvSpPr txBox="1"/>
            <p:nvPr/>
          </p:nvSpPr>
          <p:spPr>
            <a:xfrm>
              <a:off x="4753599"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72</a:t>
              </a:r>
            </a:p>
          </p:txBody>
        </p:sp>
        <p:sp>
          <p:nvSpPr>
            <p:cNvPr id="56" name="TextBox 55">
              <a:extLst>
                <a:ext uri="{FF2B5EF4-FFF2-40B4-BE49-F238E27FC236}">
                  <a16:creationId xmlns:a16="http://schemas.microsoft.com/office/drawing/2014/main" id="{913D7151-EBB4-6F61-13FB-F00B82B8B6ED}"/>
                </a:ext>
              </a:extLst>
            </p:cNvPr>
            <p:cNvSpPr txBox="1"/>
            <p:nvPr/>
          </p:nvSpPr>
          <p:spPr>
            <a:xfrm>
              <a:off x="5067349"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78</a:t>
              </a:r>
            </a:p>
          </p:txBody>
        </p:sp>
        <p:sp>
          <p:nvSpPr>
            <p:cNvPr id="57" name="TextBox 56">
              <a:extLst>
                <a:ext uri="{FF2B5EF4-FFF2-40B4-BE49-F238E27FC236}">
                  <a16:creationId xmlns:a16="http://schemas.microsoft.com/office/drawing/2014/main" id="{78CF895D-E201-866A-D98C-2B93D76E7BD2}"/>
                </a:ext>
              </a:extLst>
            </p:cNvPr>
            <p:cNvSpPr txBox="1"/>
            <p:nvPr/>
          </p:nvSpPr>
          <p:spPr>
            <a:xfrm>
              <a:off x="5381100"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84</a:t>
              </a:r>
            </a:p>
          </p:txBody>
        </p:sp>
        <p:sp>
          <p:nvSpPr>
            <p:cNvPr id="58" name="TextBox 57">
              <a:extLst>
                <a:ext uri="{FF2B5EF4-FFF2-40B4-BE49-F238E27FC236}">
                  <a16:creationId xmlns:a16="http://schemas.microsoft.com/office/drawing/2014/main" id="{7F673FB2-8967-0906-76EC-B5B37BB99728}"/>
                </a:ext>
              </a:extLst>
            </p:cNvPr>
            <p:cNvSpPr txBox="1"/>
            <p:nvPr/>
          </p:nvSpPr>
          <p:spPr>
            <a:xfrm>
              <a:off x="5694850"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90</a:t>
              </a:r>
            </a:p>
          </p:txBody>
        </p:sp>
        <p:sp>
          <p:nvSpPr>
            <p:cNvPr id="59" name="TextBox 58">
              <a:extLst>
                <a:ext uri="{FF2B5EF4-FFF2-40B4-BE49-F238E27FC236}">
                  <a16:creationId xmlns:a16="http://schemas.microsoft.com/office/drawing/2014/main" id="{3449C4C6-6837-1749-D058-04C7B7063045}"/>
                </a:ext>
              </a:extLst>
            </p:cNvPr>
            <p:cNvSpPr txBox="1"/>
            <p:nvPr/>
          </p:nvSpPr>
          <p:spPr>
            <a:xfrm>
              <a:off x="6008600" y="3641340"/>
              <a:ext cx="312907" cy="26906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96</a:t>
              </a:r>
            </a:p>
          </p:txBody>
        </p:sp>
        <p:sp>
          <p:nvSpPr>
            <p:cNvPr id="61" name="TextBox 60">
              <a:extLst>
                <a:ext uri="{FF2B5EF4-FFF2-40B4-BE49-F238E27FC236}">
                  <a16:creationId xmlns:a16="http://schemas.microsoft.com/office/drawing/2014/main" id="{9B15EC29-32E7-1328-D239-3E767571A6EF}"/>
                </a:ext>
              </a:extLst>
            </p:cNvPr>
            <p:cNvSpPr txBox="1"/>
            <p:nvPr/>
          </p:nvSpPr>
          <p:spPr>
            <a:xfrm>
              <a:off x="849147" y="3493624"/>
              <a:ext cx="248786"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62" name="TextBox 61">
              <a:extLst>
                <a:ext uri="{FF2B5EF4-FFF2-40B4-BE49-F238E27FC236}">
                  <a16:creationId xmlns:a16="http://schemas.microsoft.com/office/drawing/2014/main" id="{C401F6F4-3E95-D4A1-3DDF-701FDDB8EE6B}"/>
                </a:ext>
              </a:extLst>
            </p:cNvPr>
            <p:cNvSpPr txBox="1"/>
            <p:nvPr/>
          </p:nvSpPr>
          <p:spPr>
            <a:xfrm>
              <a:off x="720906" y="882595"/>
              <a:ext cx="37702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100</a:t>
              </a:r>
            </a:p>
          </p:txBody>
        </p:sp>
        <p:sp>
          <p:nvSpPr>
            <p:cNvPr id="63" name="TextBox 62">
              <a:extLst>
                <a:ext uri="{FF2B5EF4-FFF2-40B4-BE49-F238E27FC236}">
                  <a16:creationId xmlns:a16="http://schemas.microsoft.com/office/drawing/2014/main" id="{25C1060E-0C41-0C80-2063-3D1AD2839114}"/>
                </a:ext>
              </a:extLst>
            </p:cNvPr>
            <p:cNvSpPr txBox="1"/>
            <p:nvPr/>
          </p:nvSpPr>
          <p:spPr>
            <a:xfrm>
              <a:off x="785027" y="1143698"/>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90</a:t>
              </a:r>
            </a:p>
          </p:txBody>
        </p:sp>
        <p:sp>
          <p:nvSpPr>
            <p:cNvPr id="64" name="TextBox 63">
              <a:extLst>
                <a:ext uri="{FF2B5EF4-FFF2-40B4-BE49-F238E27FC236}">
                  <a16:creationId xmlns:a16="http://schemas.microsoft.com/office/drawing/2014/main" id="{0D4E0FF0-1708-A297-F2CB-3B0C7ABC3897}"/>
                </a:ext>
              </a:extLst>
            </p:cNvPr>
            <p:cNvSpPr txBox="1"/>
            <p:nvPr/>
          </p:nvSpPr>
          <p:spPr>
            <a:xfrm>
              <a:off x="785027" y="1404801"/>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80</a:t>
              </a:r>
            </a:p>
          </p:txBody>
        </p:sp>
        <p:sp>
          <p:nvSpPr>
            <p:cNvPr id="65" name="TextBox 64">
              <a:extLst>
                <a:ext uri="{FF2B5EF4-FFF2-40B4-BE49-F238E27FC236}">
                  <a16:creationId xmlns:a16="http://schemas.microsoft.com/office/drawing/2014/main" id="{CE316207-690E-FA32-CFA5-A6B52152CA4D}"/>
                </a:ext>
              </a:extLst>
            </p:cNvPr>
            <p:cNvSpPr txBox="1"/>
            <p:nvPr/>
          </p:nvSpPr>
          <p:spPr>
            <a:xfrm>
              <a:off x="785027" y="1665904"/>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70</a:t>
              </a:r>
            </a:p>
          </p:txBody>
        </p:sp>
        <p:sp>
          <p:nvSpPr>
            <p:cNvPr id="66" name="TextBox 65">
              <a:extLst>
                <a:ext uri="{FF2B5EF4-FFF2-40B4-BE49-F238E27FC236}">
                  <a16:creationId xmlns:a16="http://schemas.microsoft.com/office/drawing/2014/main" id="{08020F86-9755-317F-C427-B40AEA304E22}"/>
                </a:ext>
              </a:extLst>
            </p:cNvPr>
            <p:cNvSpPr txBox="1"/>
            <p:nvPr/>
          </p:nvSpPr>
          <p:spPr>
            <a:xfrm>
              <a:off x="785027" y="1927007"/>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60</a:t>
              </a:r>
            </a:p>
          </p:txBody>
        </p:sp>
        <p:sp>
          <p:nvSpPr>
            <p:cNvPr id="67" name="TextBox 66">
              <a:extLst>
                <a:ext uri="{FF2B5EF4-FFF2-40B4-BE49-F238E27FC236}">
                  <a16:creationId xmlns:a16="http://schemas.microsoft.com/office/drawing/2014/main" id="{46B65760-3F6D-A090-4F9E-D384F32D307E}"/>
                </a:ext>
              </a:extLst>
            </p:cNvPr>
            <p:cNvSpPr txBox="1"/>
            <p:nvPr/>
          </p:nvSpPr>
          <p:spPr>
            <a:xfrm>
              <a:off x="785027" y="2188110"/>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50</a:t>
              </a:r>
            </a:p>
          </p:txBody>
        </p:sp>
        <p:sp>
          <p:nvSpPr>
            <p:cNvPr id="68" name="TextBox 67">
              <a:extLst>
                <a:ext uri="{FF2B5EF4-FFF2-40B4-BE49-F238E27FC236}">
                  <a16:creationId xmlns:a16="http://schemas.microsoft.com/office/drawing/2014/main" id="{275F4B61-7820-6105-E87E-A0E9EF9CB777}"/>
                </a:ext>
              </a:extLst>
            </p:cNvPr>
            <p:cNvSpPr txBox="1"/>
            <p:nvPr/>
          </p:nvSpPr>
          <p:spPr>
            <a:xfrm>
              <a:off x="785027" y="2449213"/>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40</a:t>
              </a:r>
            </a:p>
          </p:txBody>
        </p:sp>
        <p:sp>
          <p:nvSpPr>
            <p:cNvPr id="69" name="TextBox 68">
              <a:extLst>
                <a:ext uri="{FF2B5EF4-FFF2-40B4-BE49-F238E27FC236}">
                  <a16:creationId xmlns:a16="http://schemas.microsoft.com/office/drawing/2014/main" id="{B64B4318-9C71-AD55-30EF-FD028AF749C8}"/>
                </a:ext>
              </a:extLst>
            </p:cNvPr>
            <p:cNvSpPr txBox="1"/>
            <p:nvPr/>
          </p:nvSpPr>
          <p:spPr>
            <a:xfrm>
              <a:off x="785027" y="2710316"/>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30</a:t>
              </a:r>
            </a:p>
          </p:txBody>
        </p:sp>
        <p:sp>
          <p:nvSpPr>
            <p:cNvPr id="70" name="TextBox 69">
              <a:extLst>
                <a:ext uri="{FF2B5EF4-FFF2-40B4-BE49-F238E27FC236}">
                  <a16:creationId xmlns:a16="http://schemas.microsoft.com/office/drawing/2014/main" id="{41120DC7-10BC-6552-82CD-3EA3D5E44E41}"/>
                </a:ext>
              </a:extLst>
            </p:cNvPr>
            <p:cNvSpPr txBox="1"/>
            <p:nvPr/>
          </p:nvSpPr>
          <p:spPr>
            <a:xfrm>
              <a:off x="785027" y="2971420"/>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20</a:t>
              </a:r>
            </a:p>
          </p:txBody>
        </p:sp>
        <p:sp>
          <p:nvSpPr>
            <p:cNvPr id="71" name="TextBox 70">
              <a:extLst>
                <a:ext uri="{FF2B5EF4-FFF2-40B4-BE49-F238E27FC236}">
                  <a16:creationId xmlns:a16="http://schemas.microsoft.com/office/drawing/2014/main" id="{BB955B8D-6B45-4FF7-FD2C-A17C74FBBCAD}"/>
                </a:ext>
              </a:extLst>
            </p:cNvPr>
            <p:cNvSpPr txBox="1"/>
            <p:nvPr/>
          </p:nvSpPr>
          <p:spPr>
            <a:xfrm>
              <a:off x="785027" y="3232523"/>
              <a:ext cx="312907" cy="26906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a:t>
              </a:r>
            </a:p>
          </p:txBody>
        </p:sp>
        <p:sp>
          <p:nvSpPr>
            <p:cNvPr id="72" name="TextBox 71">
              <a:extLst>
                <a:ext uri="{FF2B5EF4-FFF2-40B4-BE49-F238E27FC236}">
                  <a16:creationId xmlns:a16="http://schemas.microsoft.com/office/drawing/2014/main" id="{ED2FA699-266D-99D4-3235-EFD472AB5C6F}"/>
                </a:ext>
              </a:extLst>
            </p:cNvPr>
            <p:cNvSpPr txBox="1"/>
            <p:nvPr/>
          </p:nvSpPr>
          <p:spPr>
            <a:xfrm rot="16200000">
              <a:off x="-458768" y="2056840"/>
              <a:ext cx="2029872" cy="4308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Patients free from first subsequent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therapy or death (%)</a:t>
              </a:r>
              <a:endParaRPr kumimoji="0" lang="en-GB"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112" name="Freeform 7">
              <a:extLst>
                <a:ext uri="{FF2B5EF4-FFF2-40B4-BE49-F238E27FC236}">
                  <a16:creationId xmlns:a16="http://schemas.microsoft.com/office/drawing/2014/main" id="{6034ACD7-4FDB-39B4-7411-1008D13B9664}"/>
                </a:ext>
              </a:extLst>
            </p:cNvPr>
            <p:cNvSpPr>
              <a:spLocks/>
            </p:cNvSpPr>
            <p:nvPr/>
          </p:nvSpPr>
          <p:spPr bwMode="auto">
            <a:xfrm>
              <a:off x="1132340" y="973719"/>
              <a:ext cx="5086645" cy="2081807"/>
            </a:xfrm>
            <a:custGeom>
              <a:avLst/>
              <a:gdLst>
                <a:gd name="T0" fmla="*/ 33 w 4352"/>
                <a:gd name="T1" fmla="*/ 6 h 1907"/>
                <a:gd name="T2" fmla="*/ 161 w 4352"/>
                <a:gd name="T3" fmla="*/ 23 h 1907"/>
                <a:gd name="T4" fmla="*/ 175 w 4352"/>
                <a:gd name="T5" fmla="*/ 98 h 1907"/>
                <a:gd name="T6" fmla="*/ 195 w 4352"/>
                <a:gd name="T7" fmla="*/ 115 h 1907"/>
                <a:gd name="T8" fmla="*/ 245 w 4352"/>
                <a:gd name="T9" fmla="*/ 165 h 1907"/>
                <a:gd name="T10" fmla="*/ 269 w 4352"/>
                <a:gd name="T11" fmla="*/ 243 h 1907"/>
                <a:gd name="T12" fmla="*/ 296 w 4352"/>
                <a:gd name="T13" fmla="*/ 287 h 1907"/>
                <a:gd name="T14" fmla="*/ 323 w 4352"/>
                <a:gd name="T15" fmla="*/ 378 h 1907"/>
                <a:gd name="T16" fmla="*/ 373 w 4352"/>
                <a:gd name="T17" fmla="*/ 476 h 1907"/>
                <a:gd name="T18" fmla="*/ 407 w 4352"/>
                <a:gd name="T19" fmla="*/ 516 h 1907"/>
                <a:gd name="T20" fmla="*/ 424 w 4352"/>
                <a:gd name="T21" fmla="*/ 624 h 1907"/>
                <a:gd name="T22" fmla="*/ 458 w 4352"/>
                <a:gd name="T23" fmla="*/ 685 h 1907"/>
                <a:gd name="T24" fmla="*/ 468 w 4352"/>
                <a:gd name="T25" fmla="*/ 753 h 1907"/>
                <a:gd name="T26" fmla="*/ 485 w 4352"/>
                <a:gd name="T27" fmla="*/ 763 h 1907"/>
                <a:gd name="T28" fmla="*/ 491 w 4352"/>
                <a:gd name="T29" fmla="*/ 810 h 1907"/>
                <a:gd name="T30" fmla="*/ 535 w 4352"/>
                <a:gd name="T31" fmla="*/ 820 h 1907"/>
                <a:gd name="T32" fmla="*/ 552 w 4352"/>
                <a:gd name="T33" fmla="*/ 938 h 1907"/>
                <a:gd name="T34" fmla="*/ 576 w 4352"/>
                <a:gd name="T35" fmla="*/ 989 h 1907"/>
                <a:gd name="T36" fmla="*/ 592 w 4352"/>
                <a:gd name="T37" fmla="*/ 1016 h 1907"/>
                <a:gd name="T38" fmla="*/ 636 w 4352"/>
                <a:gd name="T39" fmla="*/ 1033 h 1907"/>
                <a:gd name="T40" fmla="*/ 653 w 4352"/>
                <a:gd name="T41" fmla="*/ 1100 h 1907"/>
                <a:gd name="T42" fmla="*/ 670 w 4352"/>
                <a:gd name="T43" fmla="*/ 1127 h 1907"/>
                <a:gd name="T44" fmla="*/ 687 w 4352"/>
                <a:gd name="T45" fmla="*/ 1202 h 1907"/>
                <a:gd name="T46" fmla="*/ 731 w 4352"/>
                <a:gd name="T47" fmla="*/ 1229 h 1907"/>
                <a:gd name="T48" fmla="*/ 754 w 4352"/>
                <a:gd name="T49" fmla="*/ 1286 h 1907"/>
                <a:gd name="T50" fmla="*/ 825 w 4352"/>
                <a:gd name="T51" fmla="*/ 1323 h 1907"/>
                <a:gd name="T52" fmla="*/ 849 w 4352"/>
                <a:gd name="T53" fmla="*/ 1364 h 1907"/>
                <a:gd name="T54" fmla="*/ 899 w 4352"/>
                <a:gd name="T55" fmla="*/ 1381 h 1907"/>
                <a:gd name="T56" fmla="*/ 926 w 4352"/>
                <a:gd name="T57" fmla="*/ 1425 h 1907"/>
                <a:gd name="T58" fmla="*/ 993 w 4352"/>
                <a:gd name="T59" fmla="*/ 1441 h 1907"/>
                <a:gd name="T60" fmla="*/ 1017 w 4352"/>
                <a:gd name="T61" fmla="*/ 1475 h 1907"/>
                <a:gd name="T62" fmla="*/ 1088 w 4352"/>
                <a:gd name="T63" fmla="*/ 1516 h 1907"/>
                <a:gd name="T64" fmla="*/ 1098 w 4352"/>
                <a:gd name="T65" fmla="*/ 1560 h 1907"/>
                <a:gd name="T66" fmla="*/ 1243 w 4352"/>
                <a:gd name="T67" fmla="*/ 1576 h 1907"/>
                <a:gd name="T68" fmla="*/ 1300 w 4352"/>
                <a:gd name="T69" fmla="*/ 1620 h 1907"/>
                <a:gd name="T70" fmla="*/ 1418 w 4352"/>
                <a:gd name="T71" fmla="*/ 1637 h 1907"/>
                <a:gd name="T72" fmla="*/ 1438 w 4352"/>
                <a:gd name="T73" fmla="*/ 1678 h 1907"/>
                <a:gd name="T74" fmla="*/ 1516 w 4352"/>
                <a:gd name="T75" fmla="*/ 1695 h 1907"/>
                <a:gd name="T76" fmla="*/ 1839 w 4352"/>
                <a:gd name="T77" fmla="*/ 1796 h 1907"/>
                <a:gd name="T78" fmla="*/ 2146 w 4352"/>
                <a:gd name="T79" fmla="*/ 1823 h 1907"/>
                <a:gd name="T80" fmla="*/ 2391 w 4352"/>
                <a:gd name="T81" fmla="*/ 1863 h 1907"/>
                <a:gd name="T82" fmla="*/ 3662 w 4352"/>
                <a:gd name="T83" fmla="*/ 1884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52" h="1907">
                  <a:moveTo>
                    <a:pt x="0" y="0"/>
                  </a:moveTo>
                  <a:lnTo>
                    <a:pt x="33" y="0"/>
                  </a:lnTo>
                  <a:lnTo>
                    <a:pt x="33" y="6"/>
                  </a:lnTo>
                  <a:lnTo>
                    <a:pt x="144" y="6"/>
                  </a:lnTo>
                  <a:lnTo>
                    <a:pt x="144" y="23"/>
                  </a:lnTo>
                  <a:lnTo>
                    <a:pt x="161" y="23"/>
                  </a:lnTo>
                  <a:lnTo>
                    <a:pt x="161" y="47"/>
                  </a:lnTo>
                  <a:lnTo>
                    <a:pt x="175" y="47"/>
                  </a:lnTo>
                  <a:lnTo>
                    <a:pt x="175" y="98"/>
                  </a:lnTo>
                  <a:lnTo>
                    <a:pt x="185" y="98"/>
                  </a:lnTo>
                  <a:lnTo>
                    <a:pt x="185" y="115"/>
                  </a:lnTo>
                  <a:lnTo>
                    <a:pt x="195" y="115"/>
                  </a:lnTo>
                  <a:lnTo>
                    <a:pt x="195" y="142"/>
                  </a:lnTo>
                  <a:lnTo>
                    <a:pt x="245" y="142"/>
                  </a:lnTo>
                  <a:lnTo>
                    <a:pt x="245" y="165"/>
                  </a:lnTo>
                  <a:lnTo>
                    <a:pt x="262" y="165"/>
                  </a:lnTo>
                  <a:lnTo>
                    <a:pt x="262" y="243"/>
                  </a:lnTo>
                  <a:lnTo>
                    <a:pt x="269" y="243"/>
                  </a:lnTo>
                  <a:lnTo>
                    <a:pt x="269" y="270"/>
                  </a:lnTo>
                  <a:lnTo>
                    <a:pt x="296" y="270"/>
                  </a:lnTo>
                  <a:lnTo>
                    <a:pt x="296" y="287"/>
                  </a:lnTo>
                  <a:lnTo>
                    <a:pt x="313" y="287"/>
                  </a:lnTo>
                  <a:lnTo>
                    <a:pt x="313" y="378"/>
                  </a:lnTo>
                  <a:lnTo>
                    <a:pt x="323" y="378"/>
                  </a:lnTo>
                  <a:lnTo>
                    <a:pt x="323" y="439"/>
                  </a:lnTo>
                  <a:lnTo>
                    <a:pt x="373" y="439"/>
                  </a:lnTo>
                  <a:lnTo>
                    <a:pt x="373" y="476"/>
                  </a:lnTo>
                  <a:lnTo>
                    <a:pt x="390" y="476"/>
                  </a:lnTo>
                  <a:lnTo>
                    <a:pt x="390" y="516"/>
                  </a:lnTo>
                  <a:lnTo>
                    <a:pt x="407" y="516"/>
                  </a:lnTo>
                  <a:lnTo>
                    <a:pt x="407" y="574"/>
                  </a:lnTo>
                  <a:lnTo>
                    <a:pt x="424" y="574"/>
                  </a:lnTo>
                  <a:lnTo>
                    <a:pt x="424" y="624"/>
                  </a:lnTo>
                  <a:lnTo>
                    <a:pt x="448" y="624"/>
                  </a:lnTo>
                  <a:lnTo>
                    <a:pt x="448" y="685"/>
                  </a:lnTo>
                  <a:lnTo>
                    <a:pt x="458" y="685"/>
                  </a:lnTo>
                  <a:lnTo>
                    <a:pt x="458" y="729"/>
                  </a:lnTo>
                  <a:lnTo>
                    <a:pt x="468" y="729"/>
                  </a:lnTo>
                  <a:lnTo>
                    <a:pt x="468" y="753"/>
                  </a:lnTo>
                  <a:lnTo>
                    <a:pt x="475" y="753"/>
                  </a:lnTo>
                  <a:lnTo>
                    <a:pt x="475" y="763"/>
                  </a:lnTo>
                  <a:lnTo>
                    <a:pt x="485" y="763"/>
                  </a:lnTo>
                  <a:lnTo>
                    <a:pt x="485" y="786"/>
                  </a:lnTo>
                  <a:lnTo>
                    <a:pt x="491" y="786"/>
                  </a:lnTo>
                  <a:lnTo>
                    <a:pt x="491" y="810"/>
                  </a:lnTo>
                  <a:lnTo>
                    <a:pt x="508" y="810"/>
                  </a:lnTo>
                  <a:lnTo>
                    <a:pt x="508" y="820"/>
                  </a:lnTo>
                  <a:lnTo>
                    <a:pt x="535" y="820"/>
                  </a:lnTo>
                  <a:lnTo>
                    <a:pt x="535" y="881"/>
                  </a:lnTo>
                  <a:lnTo>
                    <a:pt x="552" y="881"/>
                  </a:lnTo>
                  <a:lnTo>
                    <a:pt x="552" y="938"/>
                  </a:lnTo>
                  <a:lnTo>
                    <a:pt x="559" y="938"/>
                  </a:lnTo>
                  <a:lnTo>
                    <a:pt x="559" y="989"/>
                  </a:lnTo>
                  <a:lnTo>
                    <a:pt x="576" y="989"/>
                  </a:lnTo>
                  <a:lnTo>
                    <a:pt x="576" y="999"/>
                  </a:lnTo>
                  <a:lnTo>
                    <a:pt x="592" y="999"/>
                  </a:lnTo>
                  <a:lnTo>
                    <a:pt x="592" y="1016"/>
                  </a:lnTo>
                  <a:lnTo>
                    <a:pt x="613" y="1016"/>
                  </a:lnTo>
                  <a:lnTo>
                    <a:pt x="613" y="1033"/>
                  </a:lnTo>
                  <a:lnTo>
                    <a:pt x="636" y="1033"/>
                  </a:lnTo>
                  <a:lnTo>
                    <a:pt x="636" y="1060"/>
                  </a:lnTo>
                  <a:lnTo>
                    <a:pt x="653" y="1060"/>
                  </a:lnTo>
                  <a:lnTo>
                    <a:pt x="653" y="1100"/>
                  </a:lnTo>
                  <a:lnTo>
                    <a:pt x="663" y="1100"/>
                  </a:lnTo>
                  <a:lnTo>
                    <a:pt x="663" y="1127"/>
                  </a:lnTo>
                  <a:lnTo>
                    <a:pt x="670" y="1127"/>
                  </a:lnTo>
                  <a:lnTo>
                    <a:pt x="670" y="1151"/>
                  </a:lnTo>
                  <a:lnTo>
                    <a:pt x="687" y="1151"/>
                  </a:lnTo>
                  <a:lnTo>
                    <a:pt x="687" y="1202"/>
                  </a:lnTo>
                  <a:lnTo>
                    <a:pt x="704" y="1202"/>
                  </a:lnTo>
                  <a:lnTo>
                    <a:pt x="704" y="1229"/>
                  </a:lnTo>
                  <a:lnTo>
                    <a:pt x="731" y="1229"/>
                  </a:lnTo>
                  <a:lnTo>
                    <a:pt x="731" y="1235"/>
                  </a:lnTo>
                  <a:lnTo>
                    <a:pt x="754" y="1235"/>
                  </a:lnTo>
                  <a:lnTo>
                    <a:pt x="754" y="1286"/>
                  </a:lnTo>
                  <a:lnTo>
                    <a:pt x="774" y="1286"/>
                  </a:lnTo>
                  <a:lnTo>
                    <a:pt x="774" y="1323"/>
                  </a:lnTo>
                  <a:lnTo>
                    <a:pt x="825" y="1323"/>
                  </a:lnTo>
                  <a:lnTo>
                    <a:pt x="825" y="1347"/>
                  </a:lnTo>
                  <a:lnTo>
                    <a:pt x="849" y="1347"/>
                  </a:lnTo>
                  <a:lnTo>
                    <a:pt x="849" y="1364"/>
                  </a:lnTo>
                  <a:lnTo>
                    <a:pt x="875" y="1364"/>
                  </a:lnTo>
                  <a:lnTo>
                    <a:pt x="875" y="1381"/>
                  </a:lnTo>
                  <a:lnTo>
                    <a:pt x="899" y="1381"/>
                  </a:lnTo>
                  <a:lnTo>
                    <a:pt x="899" y="1397"/>
                  </a:lnTo>
                  <a:lnTo>
                    <a:pt x="926" y="1397"/>
                  </a:lnTo>
                  <a:lnTo>
                    <a:pt x="926" y="1425"/>
                  </a:lnTo>
                  <a:lnTo>
                    <a:pt x="956" y="1425"/>
                  </a:lnTo>
                  <a:lnTo>
                    <a:pt x="956" y="1441"/>
                  </a:lnTo>
                  <a:lnTo>
                    <a:pt x="993" y="1441"/>
                  </a:lnTo>
                  <a:lnTo>
                    <a:pt x="993" y="1458"/>
                  </a:lnTo>
                  <a:lnTo>
                    <a:pt x="1017" y="1458"/>
                  </a:lnTo>
                  <a:lnTo>
                    <a:pt x="1017" y="1475"/>
                  </a:lnTo>
                  <a:lnTo>
                    <a:pt x="1054" y="1475"/>
                  </a:lnTo>
                  <a:lnTo>
                    <a:pt x="1054" y="1516"/>
                  </a:lnTo>
                  <a:lnTo>
                    <a:pt x="1088" y="1516"/>
                  </a:lnTo>
                  <a:lnTo>
                    <a:pt x="1088" y="1543"/>
                  </a:lnTo>
                  <a:lnTo>
                    <a:pt x="1098" y="1543"/>
                  </a:lnTo>
                  <a:lnTo>
                    <a:pt x="1098" y="1560"/>
                  </a:lnTo>
                  <a:lnTo>
                    <a:pt x="1148" y="1560"/>
                  </a:lnTo>
                  <a:lnTo>
                    <a:pt x="1148" y="1576"/>
                  </a:lnTo>
                  <a:lnTo>
                    <a:pt x="1243" y="1576"/>
                  </a:lnTo>
                  <a:lnTo>
                    <a:pt x="1243" y="1603"/>
                  </a:lnTo>
                  <a:lnTo>
                    <a:pt x="1300" y="1603"/>
                  </a:lnTo>
                  <a:lnTo>
                    <a:pt x="1300" y="1620"/>
                  </a:lnTo>
                  <a:lnTo>
                    <a:pt x="1404" y="1620"/>
                  </a:lnTo>
                  <a:lnTo>
                    <a:pt x="1404" y="1637"/>
                  </a:lnTo>
                  <a:lnTo>
                    <a:pt x="1418" y="1637"/>
                  </a:lnTo>
                  <a:lnTo>
                    <a:pt x="1418" y="1654"/>
                  </a:lnTo>
                  <a:lnTo>
                    <a:pt x="1438" y="1654"/>
                  </a:lnTo>
                  <a:lnTo>
                    <a:pt x="1438" y="1678"/>
                  </a:lnTo>
                  <a:lnTo>
                    <a:pt x="1478" y="1678"/>
                  </a:lnTo>
                  <a:lnTo>
                    <a:pt x="1478" y="1695"/>
                  </a:lnTo>
                  <a:lnTo>
                    <a:pt x="1516" y="1695"/>
                  </a:lnTo>
                  <a:lnTo>
                    <a:pt x="1516" y="1755"/>
                  </a:lnTo>
                  <a:lnTo>
                    <a:pt x="1839" y="1755"/>
                  </a:lnTo>
                  <a:lnTo>
                    <a:pt x="1839" y="1796"/>
                  </a:lnTo>
                  <a:lnTo>
                    <a:pt x="1957" y="1796"/>
                  </a:lnTo>
                  <a:lnTo>
                    <a:pt x="1957" y="1823"/>
                  </a:lnTo>
                  <a:lnTo>
                    <a:pt x="2146" y="1823"/>
                  </a:lnTo>
                  <a:lnTo>
                    <a:pt x="2146" y="1840"/>
                  </a:lnTo>
                  <a:lnTo>
                    <a:pt x="2391" y="1840"/>
                  </a:lnTo>
                  <a:lnTo>
                    <a:pt x="2391" y="1863"/>
                  </a:lnTo>
                  <a:lnTo>
                    <a:pt x="2742" y="1863"/>
                  </a:lnTo>
                  <a:lnTo>
                    <a:pt x="2742" y="1884"/>
                  </a:lnTo>
                  <a:lnTo>
                    <a:pt x="3662" y="1884"/>
                  </a:lnTo>
                  <a:lnTo>
                    <a:pt x="3662" y="1907"/>
                  </a:lnTo>
                  <a:lnTo>
                    <a:pt x="4352" y="1907"/>
                  </a:lnTo>
                </a:path>
              </a:pathLst>
            </a:custGeom>
            <a:noFill/>
            <a:ln w="12700" cap="flat">
              <a:solidFill>
                <a:srgbClr val="0038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 name="Freeform 8">
              <a:extLst>
                <a:ext uri="{FF2B5EF4-FFF2-40B4-BE49-F238E27FC236}">
                  <a16:creationId xmlns:a16="http://schemas.microsoft.com/office/drawing/2014/main" id="{096F63C3-A3A6-EF48-431D-A8BCF0380DAD}"/>
                </a:ext>
              </a:extLst>
            </p:cNvPr>
            <p:cNvSpPr>
              <a:spLocks/>
            </p:cNvSpPr>
            <p:nvPr/>
          </p:nvSpPr>
          <p:spPr bwMode="auto">
            <a:xfrm>
              <a:off x="1132340" y="973719"/>
              <a:ext cx="5114697" cy="1684441"/>
            </a:xfrm>
            <a:custGeom>
              <a:avLst/>
              <a:gdLst>
                <a:gd name="T0" fmla="*/ 4187 w 4376"/>
                <a:gd name="T1" fmla="*/ 1425 h 1543"/>
                <a:gd name="T2" fmla="*/ 3918 w 4376"/>
                <a:gd name="T3" fmla="*/ 1357 h 1543"/>
                <a:gd name="T4" fmla="*/ 3709 w 4376"/>
                <a:gd name="T5" fmla="*/ 1316 h 1543"/>
                <a:gd name="T6" fmla="*/ 3500 w 4376"/>
                <a:gd name="T7" fmla="*/ 1279 h 1543"/>
                <a:gd name="T8" fmla="*/ 3406 w 4376"/>
                <a:gd name="T9" fmla="*/ 1262 h 1543"/>
                <a:gd name="T10" fmla="*/ 3271 w 4376"/>
                <a:gd name="T11" fmla="*/ 1246 h 1543"/>
                <a:gd name="T12" fmla="*/ 2887 w 4376"/>
                <a:gd name="T13" fmla="*/ 1219 h 1543"/>
                <a:gd name="T14" fmla="*/ 2870 w 4376"/>
                <a:gd name="T15" fmla="*/ 1195 h 1543"/>
                <a:gd name="T16" fmla="*/ 2648 w 4376"/>
                <a:gd name="T17" fmla="*/ 1178 h 1543"/>
                <a:gd name="T18" fmla="*/ 2543 w 4376"/>
                <a:gd name="T19" fmla="*/ 1161 h 1543"/>
                <a:gd name="T20" fmla="*/ 2459 w 4376"/>
                <a:gd name="T21" fmla="*/ 1134 h 1543"/>
                <a:gd name="T22" fmla="*/ 2381 w 4376"/>
                <a:gd name="T23" fmla="*/ 1117 h 1543"/>
                <a:gd name="T24" fmla="*/ 2290 w 4376"/>
                <a:gd name="T25" fmla="*/ 1084 h 1543"/>
                <a:gd name="T26" fmla="*/ 2179 w 4376"/>
                <a:gd name="T27" fmla="*/ 1067 h 1543"/>
                <a:gd name="T28" fmla="*/ 2085 w 4376"/>
                <a:gd name="T29" fmla="*/ 1033 h 1543"/>
                <a:gd name="T30" fmla="*/ 2024 w 4376"/>
                <a:gd name="T31" fmla="*/ 1016 h 1543"/>
                <a:gd name="T32" fmla="*/ 1896 w 4376"/>
                <a:gd name="T33" fmla="*/ 982 h 1543"/>
                <a:gd name="T34" fmla="*/ 1852 w 4376"/>
                <a:gd name="T35" fmla="*/ 965 h 1543"/>
                <a:gd name="T36" fmla="*/ 1684 w 4376"/>
                <a:gd name="T37" fmla="*/ 932 h 1543"/>
                <a:gd name="T38" fmla="*/ 1590 w 4376"/>
                <a:gd name="T39" fmla="*/ 915 h 1543"/>
                <a:gd name="T40" fmla="*/ 1549 w 4376"/>
                <a:gd name="T41" fmla="*/ 881 h 1543"/>
                <a:gd name="T42" fmla="*/ 1516 w 4376"/>
                <a:gd name="T43" fmla="*/ 864 h 1543"/>
                <a:gd name="T44" fmla="*/ 1455 w 4376"/>
                <a:gd name="T45" fmla="*/ 830 h 1543"/>
                <a:gd name="T46" fmla="*/ 1421 w 4376"/>
                <a:gd name="T47" fmla="*/ 813 h 1543"/>
                <a:gd name="T48" fmla="*/ 1371 w 4376"/>
                <a:gd name="T49" fmla="*/ 793 h 1543"/>
                <a:gd name="T50" fmla="*/ 1337 w 4376"/>
                <a:gd name="T51" fmla="*/ 770 h 1543"/>
                <a:gd name="T52" fmla="*/ 1276 w 4376"/>
                <a:gd name="T53" fmla="*/ 753 h 1543"/>
                <a:gd name="T54" fmla="*/ 1260 w 4376"/>
                <a:gd name="T55" fmla="*/ 692 h 1543"/>
                <a:gd name="T56" fmla="*/ 1243 w 4376"/>
                <a:gd name="T57" fmla="*/ 668 h 1543"/>
                <a:gd name="T58" fmla="*/ 1216 w 4376"/>
                <a:gd name="T59" fmla="*/ 618 h 1543"/>
                <a:gd name="T60" fmla="*/ 1182 w 4376"/>
                <a:gd name="T61" fmla="*/ 574 h 1543"/>
                <a:gd name="T62" fmla="*/ 1158 w 4376"/>
                <a:gd name="T63" fmla="*/ 550 h 1543"/>
                <a:gd name="T64" fmla="*/ 1071 w 4376"/>
                <a:gd name="T65" fmla="*/ 523 h 1543"/>
                <a:gd name="T66" fmla="*/ 960 w 4376"/>
                <a:gd name="T67" fmla="*/ 496 h 1543"/>
                <a:gd name="T68" fmla="*/ 859 w 4376"/>
                <a:gd name="T69" fmla="*/ 462 h 1543"/>
                <a:gd name="T70" fmla="*/ 815 w 4376"/>
                <a:gd name="T71" fmla="*/ 439 h 1543"/>
                <a:gd name="T72" fmla="*/ 781 w 4376"/>
                <a:gd name="T73" fmla="*/ 422 h 1543"/>
                <a:gd name="T74" fmla="*/ 737 w 4376"/>
                <a:gd name="T75" fmla="*/ 405 h 1543"/>
                <a:gd name="T76" fmla="*/ 714 w 4376"/>
                <a:gd name="T77" fmla="*/ 378 h 1543"/>
                <a:gd name="T78" fmla="*/ 663 w 4376"/>
                <a:gd name="T79" fmla="*/ 361 h 1543"/>
                <a:gd name="T80" fmla="*/ 636 w 4376"/>
                <a:gd name="T81" fmla="*/ 337 h 1543"/>
                <a:gd name="T82" fmla="*/ 603 w 4376"/>
                <a:gd name="T83" fmla="*/ 300 h 1543"/>
                <a:gd name="T84" fmla="*/ 559 w 4376"/>
                <a:gd name="T85" fmla="*/ 260 h 1543"/>
                <a:gd name="T86" fmla="*/ 434 w 4376"/>
                <a:gd name="T87" fmla="*/ 226 h 1543"/>
                <a:gd name="T88" fmla="*/ 404 w 4376"/>
                <a:gd name="T89" fmla="*/ 165 h 1543"/>
                <a:gd name="T90" fmla="*/ 363 w 4376"/>
                <a:gd name="T91" fmla="*/ 148 h 1543"/>
                <a:gd name="T92" fmla="*/ 286 w 4376"/>
                <a:gd name="T93" fmla="*/ 125 h 1543"/>
                <a:gd name="T94" fmla="*/ 245 w 4376"/>
                <a:gd name="T95" fmla="*/ 98 h 1543"/>
                <a:gd name="T96" fmla="*/ 202 w 4376"/>
                <a:gd name="T97" fmla="*/ 81 h 1543"/>
                <a:gd name="T98" fmla="*/ 185 w 4376"/>
                <a:gd name="T99" fmla="*/ 64 h 1543"/>
                <a:gd name="T100" fmla="*/ 158 w 4376"/>
                <a:gd name="T101" fmla="*/ 37 h 1543"/>
                <a:gd name="T102" fmla="*/ 40 w 4376"/>
                <a:gd name="T103" fmla="*/ 13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6" h="1543">
                  <a:moveTo>
                    <a:pt x="4376" y="1543"/>
                  </a:moveTo>
                  <a:lnTo>
                    <a:pt x="4258" y="1543"/>
                  </a:lnTo>
                  <a:lnTo>
                    <a:pt x="4258" y="1425"/>
                  </a:lnTo>
                  <a:lnTo>
                    <a:pt x="4187" y="1425"/>
                  </a:lnTo>
                  <a:lnTo>
                    <a:pt x="4187" y="1414"/>
                  </a:lnTo>
                  <a:lnTo>
                    <a:pt x="4180" y="1414"/>
                  </a:lnTo>
                  <a:lnTo>
                    <a:pt x="4180" y="1357"/>
                  </a:lnTo>
                  <a:lnTo>
                    <a:pt x="3918" y="1357"/>
                  </a:lnTo>
                  <a:lnTo>
                    <a:pt x="3918" y="1330"/>
                  </a:lnTo>
                  <a:lnTo>
                    <a:pt x="3830" y="1330"/>
                  </a:lnTo>
                  <a:lnTo>
                    <a:pt x="3830" y="1316"/>
                  </a:lnTo>
                  <a:lnTo>
                    <a:pt x="3709" y="1316"/>
                  </a:lnTo>
                  <a:lnTo>
                    <a:pt x="3709" y="1306"/>
                  </a:lnTo>
                  <a:lnTo>
                    <a:pt x="3645" y="1306"/>
                  </a:lnTo>
                  <a:lnTo>
                    <a:pt x="3645" y="1279"/>
                  </a:lnTo>
                  <a:lnTo>
                    <a:pt x="3500" y="1279"/>
                  </a:lnTo>
                  <a:lnTo>
                    <a:pt x="3500" y="1269"/>
                  </a:lnTo>
                  <a:lnTo>
                    <a:pt x="3456" y="1269"/>
                  </a:lnTo>
                  <a:lnTo>
                    <a:pt x="3456" y="1262"/>
                  </a:lnTo>
                  <a:lnTo>
                    <a:pt x="3406" y="1262"/>
                  </a:lnTo>
                  <a:lnTo>
                    <a:pt x="3406" y="1252"/>
                  </a:lnTo>
                  <a:lnTo>
                    <a:pt x="3389" y="1252"/>
                  </a:lnTo>
                  <a:lnTo>
                    <a:pt x="3389" y="1246"/>
                  </a:lnTo>
                  <a:lnTo>
                    <a:pt x="3271" y="1246"/>
                  </a:lnTo>
                  <a:lnTo>
                    <a:pt x="3271" y="1229"/>
                  </a:lnTo>
                  <a:lnTo>
                    <a:pt x="3210" y="1229"/>
                  </a:lnTo>
                  <a:lnTo>
                    <a:pt x="3210" y="1219"/>
                  </a:lnTo>
                  <a:lnTo>
                    <a:pt x="2887" y="1219"/>
                  </a:lnTo>
                  <a:lnTo>
                    <a:pt x="2887" y="1212"/>
                  </a:lnTo>
                  <a:lnTo>
                    <a:pt x="2877" y="1212"/>
                  </a:lnTo>
                  <a:lnTo>
                    <a:pt x="2877" y="1195"/>
                  </a:lnTo>
                  <a:lnTo>
                    <a:pt x="2870" y="1195"/>
                  </a:lnTo>
                  <a:lnTo>
                    <a:pt x="2870" y="1185"/>
                  </a:lnTo>
                  <a:lnTo>
                    <a:pt x="2776" y="1185"/>
                  </a:lnTo>
                  <a:lnTo>
                    <a:pt x="2776" y="1178"/>
                  </a:lnTo>
                  <a:lnTo>
                    <a:pt x="2648" y="1178"/>
                  </a:lnTo>
                  <a:lnTo>
                    <a:pt x="2648" y="1168"/>
                  </a:lnTo>
                  <a:lnTo>
                    <a:pt x="2610" y="1168"/>
                  </a:lnTo>
                  <a:lnTo>
                    <a:pt x="2610" y="1161"/>
                  </a:lnTo>
                  <a:lnTo>
                    <a:pt x="2543" y="1161"/>
                  </a:lnTo>
                  <a:lnTo>
                    <a:pt x="2543" y="1151"/>
                  </a:lnTo>
                  <a:lnTo>
                    <a:pt x="2536" y="1151"/>
                  </a:lnTo>
                  <a:lnTo>
                    <a:pt x="2536" y="1134"/>
                  </a:lnTo>
                  <a:lnTo>
                    <a:pt x="2459" y="1134"/>
                  </a:lnTo>
                  <a:lnTo>
                    <a:pt x="2459" y="1127"/>
                  </a:lnTo>
                  <a:lnTo>
                    <a:pt x="2415" y="1127"/>
                  </a:lnTo>
                  <a:lnTo>
                    <a:pt x="2415" y="1117"/>
                  </a:lnTo>
                  <a:lnTo>
                    <a:pt x="2381" y="1117"/>
                  </a:lnTo>
                  <a:lnTo>
                    <a:pt x="2381" y="1100"/>
                  </a:lnTo>
                  <a:lnTo>
                    <a:pt x="2314" y="1100"/>
                  </a:lnTo>
                  <a:lnTo>
                    <a:pt x="2314" y="1084"/>
                  </a:lnTo>
                  <a:lnTo>
                    <a:pt x="2290" y="1084"/>
                  </a:lnTo>
                  <a:lnTo>
                    <a:pt x="2290" y="1077"/>
                  </a:lnTo>
                  <a:lnTo>
                    <a:pt x="2263" y="1077"/>
                  </a:lnTo>
                  <a:lnTo>
                    <a:pt x="2263" y="1067"/>
                  </a:lnTo>
                  <a:lnTo>
                    <a:pt x="2179" y="1067"/>
                  </a:lnTo>
                  <a:lnTo>
                    <a:pt x="2179" y="1050"/>
                  </a:lnTo>
                  <a:lnTo>
                    <a:pt x="2112" y="1050"/>
                  </a:lnTo>
                  <a:lnTo>
                    <a:pt x="2112" y="1033"/>
                  </a:lnTo>
                  <a:lnTo>
                    <a:pt x="2085" y="1033"/>
                  </a:lnTo>
                  <a:lnTo>
                    <a:pt x="2085" y="1026"/>
                  </a:lnTo>
                  <a:lnTo>
                    <a:pt x="2058" y="1026"/>
                  </a:lnTo>
                  <a:lnTo>
                    <a:pt x="2058" y="1016"/>
                  </a:lnTo>
                  <a:lnTo>
                    <a:pt x="2024" y="1016"/>
                  </a:lnTo>
                  <a:lnTo>
                    <a:pt x="2024" y="999"/>
                  </a:lnTo>
                  <a:lnTo>
                    <a:pt x="1950" y="999"/>
                  </a:lnTo>
                  <a:lnTo>
                    <a:pt x="1950" y="982"/>
                  </a:lnTo>
                  <a:lnTo>
                    <a:pt x="1896" y="982"/>
                  </a:lnTo>
                  <a:lnTo>
                    <a:pt x="1896" y="972"/>
                  </a:lnTo>
                  <a:lnTo>
                    <a:pt x="1863" y="972"/>
                  </a:lnTo>
                  <a:lnTo>
                    <a:pt x="1863" y="965"/>
                  </a:lnTo>
                  <a:lnTo>
                    <a:pt x="1852" y="965"/>
                  </a:lnTo>
                  <a:lnTo>
                    <a:pt x="1852" y="948"/>
                  </a:lnTo>
                  <a:lnTo>
                    <a:pt x="1768" y="948"/>
                  </a:lnTo>
                  <a:lnTo>
                    <a:pt x="1768" y="932"/>
                  </a:lnTo>
                  <a:lnTo>
                    <a:pt x="1684" y="932"/>
                  </a:lnTo>
                  <a:lnTo>
                    <a:pt x="1684" y="921"/>
                  </a:lnTo>
                  <a:lnTo>
                    <a:pt x="1623" y="921"/>
                  </a:lnTo>
                  <a:lnTo>
                    <a:pt x="1623" y="915"/>
                  </a:lnTo>
                  <a:lnTo>
                    <a:pt x="1590" y="915"/>
                  </a:lnTo>
                  <a:lnTo>
                    <a:pt x="1590" y="898"/>
                  </a:lnTo>
                  <a:lnTo>
                    <a:pt x="1556" y="898"/>
                  </a:lnTo>
                  <a:lnTo>
                    <a:pt x="1556" y="881"/>
                  </a:lnTo>
                  <a:lnTo>
                    <a:pt x="1549" y="881"/>
                  </a:lnTo>
                  <a:lnTo>
                    <a:pt x="1549" y="871"/>
                  </a:lnTo>
                  <a:lnTo>
                    <a:pt x="1522" y="871"/>
                  </a:lnTo>
                  <a:lnTo>
                    <a:pt x="1522" y="864"/>
                  </a:lnTo>
                  <a:lnTo>
                    <a:pt x="1516" y="864"/>
                  </a:lnTo>
                  <a:lnTo>
                    <a:pt x="1516" y="847"/>
                  </a:lnTo>
                  <a:lnTo>
                    <a:pt x="1478" y="847"/>
                  </a:lnTo>
                  <a:lnTo>
                    <a:pt x="1478" y="830"/>
                  </a:lnTo>
                  <a:lnTo>
                    <a:pt x="1455" y="830"/>
                  </a:lnTo>
                  <a:lnTo>
                    <a:pt x="1455" y="820"/>
                  </a:lnTo>
                  <a:lnTo>
                    <a:pt x="1428" y="820"/>
                  </a:lnTo>
                  <a:lnTo>
                    <a:pt x="1428" y="813"/>
                  </a:lnTo>
                  <a:lnTo>
                    <a:pt x="1421" y="813"/>
                  </a:lnTo>
                  <a:lnTo>
                    <a:pt x="1421" y="803"/>
                  </a:lnTo>
                  <a:lnTo>
                    <a:pt x="1404" y="803"/>
                  </a:lnTo>
                  <a:lnTo>
                    <a:pt x="1404" y="793"/>
                  </a:lnTo>
                  <a:lnTo>
                    <a:pt x="1371" y="793"/>
                  </a:lnTo>
                  <a:lnTo>
                    <a:pt x="1371" y="776"/>
                  </a:lnTo>
                  <a:lnTo>
                    <a:pt x="1350" y="776"/>
                  </a:lnTo>
                  <a:lnTo>
                    <a:pt x="1350" y="770"/>
                  </a:lnTo>
                  <a:lnTo>
                    <a:pt x="1337" y="770"/>
                  </a:lnTo>
                  <a:lnTo>
                    <a:pt x="1337" y="763"/>
                  </a:lnTo>
                  <a:lnTo>
                    <a:pt x="1293" y="763"/>
                  </a:lnTo>
                  <a:lnTo>
                    <a:pt x="1293" y="753"/>
                  </a:lnTo>
                  <a:lnTo>
                    <a:pt x="1276" y="753"/>
                  </a:lnTo>
                  <a:lnTo>
                    <a:pt x="1276" y="702"/>
                  </a:lnTo>
                  <a:lnTo>
                    <a:pt x="1266" y="702"/>
                  </a:lnTo>
                  <a:lnTo>
                    <a:pt x="1266" y="692"/>
                  </a:lnTo>
                  <a:lnTo>
                    <a:pt x="1260" y="692"/>
                  </a:lnTo>
                  <a:lnTo>
                    <a:pt x="1260" y="675"/>
                  </a:lnTo>
                  <a:lnTo>
                    <a:pt x="1249" y="675"/>
                  </a:lnTo>
                  <a:lnTo>
                    <a:pt x="1249" y="668"/>
                  </a:lnTo>
                  <a:lnTo>
                    <a:pt x="1243" y="668"/>
                  </a:lnTo>
                  <a:lnTo>
                    <a:pt x="1243" y="651"/>
                  </a:lnTo>
                  <a:lnTo>
                    <a:pt x="1233" y="651"/>
                  </a:lnTo>
                  <a:lnTo>
                    <a:pt x="1233" y="618"/>
                  </a:lnTo>
                  <a:lnTo>
                    <a:pt x="1216" y="618"/>
                  </a:lnTo>
                  <a:lnTo>
                    <a:pt x="1216" y="591"/>
                  </a:lnTo>
                  <a:lnTo>
                    <a:pt x="1206" y="591"/>
                  </a:lnTo>
                  <a:lnTo>
                    <a:pt x="1206" y="574"/>
                  </a:lnTo>
                  <a:lnTo>
                    <a:pt x="1182" y="574"/>
                  </a:lnTo>
                  <a:lnTo>
                    <a:pt x="1182" y="564"/>
                  </a:lnTo>
                  <a:lnTo>
                    <a:pt x="1165" y="564"/>
                  </a:lnTo>
                  <a:lnTo>
                    <a:pt x="1165" y="550"/>
                  </a:lnTo>
                  <a:lnTo>
                    <a:pt x="1158" y="550"/>
                  </a:lnTo>
                  <a:lnTo>
                    <a:pt x="1158" y="540"/>
                  </a:lnTo>
                  <a:lnTo>
                    <a:pt x="1131" y="540"/>
                  </a:lnTo>
                  <a:lnTo>
                    <a:pt x="1131" y="523"/>
                  </a:lnTo>
                  <a:lnTo>
                    <a:pt x="1071" y="523"/>
                  </a:lnTo>
                  <a:lnTo>
                    <a:pt x="1071" y="506"/>
                  </a:lnTo>
                  <a:lnTo>
                    <a:pt x="1010" y="506"/>
                  </a:lnTo>
                  <a:lnTo>
                    <a:pt x="1010" y="496"/>
                  </a:lnTo>
                  <a:lnTo>
                    <a:pt x="960" y="496"/>
                  </a:lnTo>
                  <a:lnTo>
                    <a:pt x="960" y="489"/>
                  </a:lnTo>
                  <a:lnTo>
                    <a:pt x="926" y="489"/>
                  </a:lnTo>
                  <a:lnTo>
                    <a:pt x="926" y="462"/>
                  </a:lnTo>
                  <a:lnTo>
                    <a:pt x="859" y="462"/>
                  </a:lnTo>
                  <a:lnTo>
                    <a:pt x="859" y="445"/>
                  </a:lnTo>
                  <a:lnTo>
                    <a:pt x="832" y="445"/>
                  </a:lnTo>
                  <a:lnTo>
                    <a:pt x="832" y="439"/>
                  </a:lnTo>
                  <a:lnTo>
                    <a:pt x="815" y="439"/>
                  </a:lnTo>
                  <a:lnTo>
                    <a:pt x="815" y="429"/>
                  </a:lnTo>
                  <a:lnTo>
                    <a:pt x="805" y="429"/>
                  </a:lnTo>
                  <a:lnTo>
                    <a:pt x="805" y="422"/>
                  </a:lnTo>
                  <a:lnTo>
                    <a:pt x="781" y="422"/>
                  </a:lnTo>
                  <a:lnTo>
                    <a:pt x="781" y="412"/>
                  </a:lnTo>
                  <a:lnTo>
                    <a:pt x="754" y="412"/>
                  </a:lnTo>
                  <a:lnTo>
                    <a:pt x="754" y="405"/>
                  </a:lnTo>
                  <a:lnTo>
                    <a:pt x="737" y="405"/>
                  </a:lnTo>
                  <a:lnTo>
                    <a:pt x="737" y="388"/>
                  </a:lnTo>
                  <a:lnTo>
                    <a:pt x="731" y="388"/>
                  </a:lnTo>
                  <a:lnTo>
                    <a:pt x="731" y="378"/>
                  </a:lnTo>
                  <a:lnTo>
                    <a:pt x="714" y="378"/>
                  </a:lnTo>
                  <a:lnTo>
                    <a:pt x="714" y="371"/>
                  </a:lnTo>
                  <a:lnTo>
                    <a:pt x="680" y="371"/>
                  </a:lnTo>
                  <a:lnTo>
                    <a:pt x="680" y="361"/>
                  </a:lnTo>
                  <a:lnTo>
                    <a:pt x="663" y="361"/>
                  </a:lnTo>
                  <a:lnTo>
                    <a:pt x="663" y="344"/>
                  </a:lnTo>
                  <a:lnTo>
                    <a:pt x="646" y="344"/>
                  </a:lnTo>
                  <a:lnTo>
                    <a:pt x="646" y="337"/>
                  </a:lnTo>
                  <a:lnTo>
                    <a:pt x="636" y="337"/>
                  </a:lnTo>
                  <a:lnTo>
                    <a:pt x="636" y="320"/>
                  </a:lnTo>
                  <a:lnTo>
                    <a:pt x="609" y="320"/>
                  </a:lnTo>
                  <a:lnTo>
                    <a:pt x="609" y="300"/>
                  </a:lnTo>
                  <a:lnTo>
                    <a:pt x="603" y="300"/>
                  </a:lnTo>
                  <a:lnTo>
                    <a:pt x="603" y="287"/>
                  </a:lnTo>
                  <a:lnTo>
                    <a:pt x="576" y="287"/>
                  </a:lnTo>
                  <a:lnTo>
                    <a:pt x="576" y="260"/>
                  </a:lnTo>
                  <a:lnTo>
                    <a:pt x="559" y="260"/>
                  </a:lnTo>
                  <a:lnTo>
                    <a:pt x="559" y="243"/>
                  </a:lnTo>
                  <a:lnTo>
                    <a:pt x="525" y="243"/>
                  </a:lnTo>
                  <a:lnTo>
                    <a:pt x="525" y="226"/>
                  </a:lnTo>
                  <a:lnTo>
                    <a:pt x="434" y="226"/>
                  </a:lnTo>
                  <a:lnTo>
                    <a:pt x="434" y="199"/>
                  </a:lnTo>
                  <a:lnTo>
                    <a:pt x="414" y="199"/>
                  </a:lnTo>
                  <a:lnTo>
                    <a:pt x="414" y="165"/>
                  </a:lnTo>
                  <a:lnTo>
                    <a:pt x="404" y="165"/>
                  </a:lnTo>
                  <a:lnTo>
                    <a:pt x="404" y="158"/>
                  </a:lnTo>
                  <a:lnTo>
                    <a:pt x="390" y="158"/>
                  </a:lnTo>
                  <a:lnTo>
                    <a:pt x="390" y="148"/>
                  </a:lnTo>
                  <a:lnTo>
                    <a:pt x="363" y="148"/>
                  </a:lnTo>
                  <a:lnTo>
                    <a:pt x="363" y="131"/>
                  </a:lnTo>
                  <a:lnTo>
                    <a:pt x="313" y="131"/>
                  </a:lnTo>
                  <a:lnTo>
                    <a:pt x="313" y="125"/>
                  </a:lnTo>
                  <a:lnTo>
                    <a:pt x="286" y="125"/>
                  </a:lnTo>
                  <a:lnTo>
                    <a:pt x="286" y="115"/>
                  </a:lnTo>
                  <a:lnTo>
                    <a:pt x="269" y="115"/>
                  </a:lnTo>
                  <a:lnTo>
                    <a:pt x="269" y="98"/>
                  </a:lnTo>
                  <a:lnTo>
                    <a:pt x="245" y="98"/>
                  </a:lnTo>
                  <a:lnTo>
                    <a:pt x="245" y="91"/>
                  </a:lnTo>
                  <a:lnTo>
                    <a:pt x="219" y="91"/>
                  </a:lnTo>
                  <a:lnTo>
                    <a:pt x="219" y="81"/>
                  </a:lnTo>
                  <a:lnTo>
                    <a:pt x="202" y="81"/>
                  </a:lnTo>
                  <a:lnTo>
                    <a:pt x="202" y="74"/>
                  </a:lnTo>
                  <a:lnTo>
                    <a:pt x="195" y="74"/>
                  </a:lnTo>
                  <a:lnTo>
                    <a:pt x="195" y="64"/>
                  </a:lnTo>
                  <a:lnTo>
                    <a:pt x="185" y="64"/>
                  </a:lnTo>
                  <a:lnTo>
                    <a:pt x="185" y="47"/>
                  </a:lnTo>
                  <a:lnTo>
                    <a:pt x="168" y="47"/>
                  </a:lnTo>
                  <a:lnTo>
                    <a:pt x="168" y="37"/>
                  </a:lnTo>
                  <a:lnTo>
                    <a:pt x="158" y="37"/>
                  </a:lnTo>
                  <a:lnTo>
                    <a:pt x="158" y="23"/>
                  </a:lnTo>
                  <a:lnTo>
                    <a:pt x="134" y="23"/>
                  </a:lnTo>
                  <a:lnTo>
                    <a:pt x="134" y="13"/>
                  </a:lnTo>
                  <a:lnTo>
                    <a:pt x="40" y="13"/>
                  </a:lnTo>
                  <a:lnTo>
                    <a:pt x="40" y="0"/>
                  </a:lnTo>
                  <a:lnTo>
                    <a:pt x="0" y="0"/>
                  </a:lnTo>
                </a:path>
              </a:pathLst>
            </a:custGeom>
            <a:noFill/>
            <a:ln w="12700" cap="flat">
              <a:solidFill>
                <a:srgbClr val="8300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 name="Line 11">
              <a:extLst>
                <a:ext uri="{FF2B5EF4-FFF2-40B4-BE49-F238E27FC236}">
                  <a16:creationId xmlns:a16="http://schemas.microsoft.com/office/drawing/2014/main" id="{9AB35D8C-B051-4A28-4D44-350F192A6158}"/>
                </a:ext>
              </a:extLst>
            </p:cNvPr>
            <p:cNvSpPr>
              <a:spLocks noChangeShapeType="1"/>
            </p:cNvSpPr>
            <p:nvPr/>
          </p:nvSpPr>
          <p:spPr bwMode="auto">
            <a:xfrm>
              <a:off x="6210804"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 name="Line 12">
              <a:extLst>
                <a:ext uri="{FF2B5EF4-FFF2-40B4-BE49-F238E27FC236}">
                  <a16:creationId xmlns:a16="http://schemas.microsoft.com/office/drawing/2014/main" id="{73290BA3-BF3E-17D1-49B1-90C9CBADBEED}"/>
                </a:ext>
              </a:extLst>
            </p:cNvPr>
            <p:cNvSpPr>
              <a:spLocks noChangeShapeType="1"/>
            </p:cNvSpPr>
            <p:nvPr/>
          </p:nvSpPr>
          <p:spPr bwMode="auto">
            <a:xfrm flipH="1">
              <a:off x="6192103"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 name="Line 13">
              <a:extLst>
                <a:ext uri="{FF2B5EF4-FFF2-40B4-BE49-F238E27FC236}">
                  <a16:creationId xmlns:a16="http://schemas.microsoft.com/office/drawing/2014/main" id="{8A5571EA-577A-09C8-FE21-9BD8782FC4D2}"/>
                </a:ext>
              </a:extLst>
            </p:cNvPr>
            <p:cNvSpPr>
              <a:spLocks noChangeShapeType="1"/>
            </p:cNvSpPr>
            <p:nvPr/>
          </p:nvSpPr>
          <p:spPr bwMode="auto">
            <a:xfrm>
              <a:off x="5986393"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 name="Line 14">
              <a:extLst>
                <a:ext uri="{FF2B5EF4-FFF2-40B4-BE49-F238E27FC236}">
                  <a16:creationId xmlns:a16="http://schemas.microsoft.com/office/drawing/2014/main" id="{A1EB54BF-F2C0-F468-7BDD-7615321F09E1}"/>
                </a:ext>
              </a:extLst>
            </p:cNvPr>
            <p:cNvSpPr>
              <a:spLocks noChangeShapeType="1"/>
            </p:cNvSpPr>
            <p:nvPr/>
          </p:nvSpPr>
          <p:spPr bwMode="auto">
            <a:xfrm flipH="1">
              <a:off x="5967692"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 name="Line 15">
              <a:extLst>
                <a:ext uri="{FF2B5EF4-FFF2-40B4-BE49-F238E27FC236}">
                  <a16:creationId xmlns:a16="http://schemas.microsoft.com/office/drawing/2014/main" id="{A7626510-C8E6-0C9F-3D8B-89ED0B821A29}"/>
                </a:ext>
              </a:extLst>
            </p:cNvPr>
            <p:cNvSpPr>
              <a:spLocks noChangeShapeType="1"/>
            </p:cNvSpPr>
            <p:nvPr/>
          </p:nvSpPr>
          <p:spPr bwMode="auto">
            <a:xfrm>
              <a:off x="5923277"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 name="Line 16">
              <a:extLst>
                <a:ext uri="{FF2B5EF4-FFF2-40B4-BE49-F238E27FC236}">
                  <a16:creationId xmlns:a16="http://schemas.microsoft.com/office/drawing/2014/main" id="{D488474F-DB8B-E968-4658-716CC4EAB3A8}"/>
                </a:ext>
              </a:extLst>
            </p:cNvPr>
            <p:cNvSpPr>
              <a:spLocks noChangeShapeType="1"/>
            </p:cNvSpPr>
            <p:nvPr/>
          </p:nvSpPr>
          <p:spPr bwMode="auto">
            <a:xfrm flipH="1">
              <a:off x="5904576"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 name="Line 17">
              <a:extLst>
                <a:ext uri="{FF2B5EF4-FFF2-40B4-BE49-F238E27FC236}">
                  <a16:creationId xmlns:a16="http://schemas.microsoft.com/office/drawing/2014/main" id="{793817B0-4150-E76A-E3C5-ADB7C2258628}"/>
                </a:ext>
              </a:extLst>
            </p:cNvPr>
            <p:cNvSpPr>
              <a:spLocks noChangeShapeType="1"/>
            </p:cNvSpPr>
            <p:nvPr/>
          </p:nvSpPr>
          <p:spPr bwMode="auto">
            <a:xfrm>
              <a:off x="5911589"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 name="Line 18">
              <a:extLst>
                <a:ext uri="{FF2B5EF4-FFF2-40B4-BE49-F238E27FC236}">
                  <a16:creationId xmlns:a16="http://schemas.microsoft.com/office/drawing/2014/main" id="{3947EBF8-1B5F-D5FC-922D-3E0A358F2E4B}"/>
                </a:ext>
              </a:extLst>
            </p:cNvPr>
            <p:cNvSpPr>
              <a:spLocks noChangeShapeType="1"/>
            </p:cNvSpPr>
            <p:nvPr/>
          </p:nvSpPr>
          <p:spPr bwMode="auto">
            <a:xfrm flipH="1">
              <a:off x="5892888"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 name="Line 19">
              <a:extLst>
                <a:ext uri="{FF2B5EF4-FFF2-40B4-BE49-F238E27FC236}">
                  <a16:creationId xmlns:a16="http://schemas.microsoft.com/office/drawing/2014/main" id="{6496CF24-DDBD-C78D-DFC9-56053958CF4C}"/>
                </a:ext>
              </a:extLst>
            </p:cNvPr>
            <p:cNvSpPr>
              <a:spLocks noChangeShapeType="1"/>
            </p:cNvSpPr>
            <p:nvPr/>
          </p:nvSpPr>
          <p:spPr bwMode="auto">
            <a:xfrm>
              <a:off x="5770163"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 name="Line 20">
              <a:extLst>
                <a:ext uri="{FF2B5EF4-FFF2-40B4-BE49-F238E27FC236}">
                  <a16:creationId xmlns:a16="http://schemas.microsoft.com/office/drawing/2014/main" id="{17534657-A1B3-BB3E-9C72-BDE9AA7A70FA}"/>
                </a:ext>
              </a:extLst>
            </p:cNvPr>
            <p:cNvSpPr>
              <a:spLocks noChangeShapeType="1"/>
            </p:cNvSpPr>
            <p:nvPr/>
          </p:nvSpPr>
          <p:spPr bwMode="auto">
            <a:xfrm flipH="1">
              <a:off x="5746787"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 name="Line 21">
              <a:extLst>
                <a:ext uri="{FF2B5EF4-FFF2-40B4-BE49-F238E27FC236}">
                  <a16:creationId xmlns:a16="http://schemas.microsoft.com/office/drawing/2014/main" id="{5B1D747D-F1C0-2F2F-8997-B05F1062611D}"/>
                </a:ext>
              </a:extLst>
            </p:cNvPr>
            <p:cNvSpPr>
              <a:spLocks noChangeShapeType="1"/>
            </p:cNvSpPr>
            <p:nvPr/>
          </p:nvSpPr>
          <p:spPr bwMode="auto">
            <a:xfrm>
              <a:off x="5754969"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 name="Line 22">
              <a:extLst>
                <a:ext uri="{FF2B5EF4-FFF2-40B4-BE49-F238E27FC236}">
                  <a16:creationId xmlns:a16="http://schemas.microsoft.com/office/drawing/2014/main" id="{2544D6B8-55A1-338B-6998-5D8ED45FB5CB}"/>
                </a:ext>
              </a:extLst>
            </p:cNvPr>
            <p:cNvSpPr>
              <a:spLocks noChangeShapeType="1"/>
            </p:cNvSpPr>
            <p:nvPr/>
          </p:nvSpPr>
          <p:spPr bwMode="auto">
            <a:xfrm flipH="1">
              <a:off x="5735099"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 name="Line 23">
              <a:extLst>
                <a:ext uri="{FF2B5EF4-FFF2-40B4-BE49-F238E27FC236}">
                  <a16:creationId xmlns:a16="http://schemas.microsoft.com/office/drawing/2014/main" id="{FB245A4F-20A8-065D-6609-D381145E14AE}"/>
                </a:ext>
              </a:extLst>
            </p:cNvPr>
            <p:cNvSpPr>
              <a:spLocks noChangeShapeType="1"/>
            </p:cNvSpPr>
            <p:nvPr/>
          </p:nvSpPr>
          <p:spPr bwMode="auto">
            <a:xfrm>
              <a:off x="5743281"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 name="Line 24">
              <a:extLst>
                <a:ext uri="{FF2B5EF4-FFF2-40B4-BE49-F238E27FC236}">
                  <a16:creationId xmlns:a16="http://schemas.microsoft.com/office/drawing/2014/main" id="{4FA738EC-CAA3-3B44-D847-DF63719CC6F4}"/>
                </a:ext>
              </a:extLst>
            </p:cNvPr>
            <p:cNvSpPr>
              <a:spLocks noChangeShapeType="1"/>
            </p:cNvSpPr>
            <p:nvPr/>
          </p:nvSpPr>
          <p:spPr bwMode="auto">
            <a:xfrm flipH="1">
              <a:off x="5718736" y="3055525"/>
              <a:ext cx="47921"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 name="Line 25">
              <a:extLst>
                <a:ext uri="{FF2B5EF4-FFF2-40B4-BE49-F238E27FC236}">
                  <a16:creationId xmlns:a16="http://schemas.microsoft.com/office/drawing/2014/main" id="{A6F0E549-0B8A-EFB7-0114-377EA4BE9F68}"/>
                </a:ext>
              </a:extLst>
            </p:cNvPr>
            <p:cNvSpPr>
              <a:spLocks noChangeShapeType="1"/>
            </p:cNvSpPr>
            <p:nvPr/>
          </p:nvSpPr>
          <p:spPr bwMode="auto">
            <a:xfrm>
              <a:off x="5711723"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 name="Line 26">
              <a:extLst>
                <a:ext uri="{FF2B5EF4-FFF2-40B4-BE49-F238E27FC236}">
                  <a16:creationId xmlns:a16="http://schemas.microsoft.com/office/drawing/2014/main" id="{80DD2F3A-DD17-592D-55C3-5B33F1E2FCE6}"/>
                </a:ext>
              </a:extLst>
            </p:cNvPr>
            <p:cNvSpPr>
              <a:spLocks noChangeShapeType="1"/>
            </p:cNvSpPr>
            <p:nvPr/>
          </p:nvSpPr>
          <p:spPr bwMode="auto">
            <a:xfrm flipH="1">
              <a:off x="5687179" y="3055525"/>
              <a:ext cx="47921"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 name="Line 27">
              <a:extLst>
                <a:ext uri="{FF2B5EF4-FFF2-40B4-BE49-F238E27FC236}">
                  <a16:creationId xmlns:a16="http://schemas.microsoft.com/office/drawing/2014/main" id="{6811CFA8-BF50-4A07-ACCB-63A512876107}"/>
                </a:ext>
              </a:extLst>
            </p:cNvPr>
            <p:cNvSpPr>
              <a:spLocks noChangeShapeType="1"/>
            </p:cNvSpPr>
            <p:nvPr/>
          </p:nvSpPr>
          <p:spPr bwMode="auto">
            <a:xfrm>
              <a:off x="5687179"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 name="Line 28">
              <a:extLst>
                <a:ext uri="{FF2B5EF4-FFF2-40B4-BE49-F238E27FC236}">
                  <a16:creationId xmlns:a16="http://schemas.microsoft.com/office/drawing/2014/main" id="{00752096-5D16-57FA-974D-BA532A34A593}"/>
                </a:ext>
              </a:extLst>
            </p:cNvPr>
            <p:cNvSpPr>
              <a:spLocks noChangeShapeType="1"/>
            </p:cNvSpPr>
            <p:nvPr/>
          </p:nvSpPr>
          <p:spPr bwMode="auto">
            <a:xfrm flipH="1">
              <a:off x="5668478"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 name="Line 29">
              <a:extLst>
                <a:ext uri="{FF2B5EF4-FFF2-40B4-BE49-F238E27FC236}">
                  <a16:creationId xmlns:a16="http://schemas.microsoft.com/office/drawing/2014/main" id="{5699EBDA-1F36-9F40-6B13-27D16364F641}"/>
                </a:ext>
              </a:extLst>
            </p:cNvPr>
            <p:cNvSpPr>
              <a:spLocks noChangeShapeType="1"/>
            </p:cNvSpPr>
            <p:nvPr/>
          </p:nvSpPr>
          <p:spPr bwMode="auto">
            <a:xfrm>
              <a:off x="5675490"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 name="Line 30">
              <a:extLst>
                <a:ext uri="{FF2B5EF4-FFF2-40B4-BE49-F238E27FC236}">
                  <a16:creationId xmlns:a16="http://schemas.microsoft.com/office/drawing/2014/main" id="{AD5594C5-2533-4E76-68FD-7CD91B1DC7CA}"/>
                </a:ext>
              </a:extLst>
            </p:cNvPr>
            <p:cNvSpPr>
              <a:spLocks noChangeShapeType="1"/>
            </p:cNvSpPr>
            <p:nvPr/>
          </p:nvSpPr>
          <p:spPr bwMode="auto">
            <a:xfrm flipH="1">
              <a:off x="5652114"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 name="Line 31">
              <a:extLst>
                <a:ext uri="{FF2B5EF4-FFF2-40B4-BE49-F238E27FC236}">
                  <a16:creationId xmlns:a16="http://schemas.microsoft.com/office/drawing/2014/main" id="{8909ABCC-656B-2688-0160-9D439F031C25}"/>
                </a:ext>
              </a:extLst>
            </p:cNvPr>
            <p:cNvSpPr>
              <a:spLocks noChangeShapeType="1"/>
            </p:cNvSpPr>
            <p:nvPr/>
          </p:nvSpPr>
          <p:spPr bwMode="auto">
            <a:xfrm>
              <a:off x="5660296"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 name="Line 32">
              <a:extLst>
                <a:ext uri="{FF2B5EF4-FFF2-40B4-BE49-F238E27FC236}">
                  <a16:creationId xmlns:a16="http://schemas.microsoft.com/office/drawing/2014/main" id="{225633C4-752F-FBB8-6391-875337A5480F}"/>
                </a:ext>
              </a:extLst>
            </p:cNvPr>
            <p:cNvSpPr>
              <a:spLocks noChangeShapeType="1"/>
            </p:cNvSpPr>
            <p:nvPr/>
          </p:nvSpPr>
          <p:spPr bwMode="auto">
            <a:xfrm flipH="1">
              <a:off x="5640426"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 name="Line 33">
              <a:extLst>
                <a:ext uri="{FF2B5EF4-FFF2-40B4-BE49-F238E27FC236}">
                  <a16:creationId xmlns:a16="http://schemas.microsoft.com/office/drawing/2014/main" id="{50863035-E94B-3769-3362-08D54CC0A0C3}"/>
                </a:ext>
              </a:extLst>
            </p:cNvPr>
            <p:cNvSpPr>
              <a:spLocks noChangeShapeType="1"/>
            </p:cNvSpPr>
            <p:nvPr/>
          </p:nvSpPr>
          <p:spPr bwMode="auto">
            <a:xfrm>
              <a:off x="5636920"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 name="Line 34">
              <a:extLst>
                <a:ext uri="{FF2B5EF4-FFF2-40B4-BE49-F238E27FC236}">
                  <a16:creationId xmlns:a16="http://schemas.microsoft.com/office/drawing/2014/main" id="{1FFB2FF2-A36F-61F5-14B3-99A7BB14DD40}"/>
                </a:ext>
              </a:extLst>
            </p:cNvPr>
            <p:cNvSpPr>
              <a:spLocks noChangeShapeType="1"/>
            </p:cNvSpPr>
            <p:nvPr/>
          </p:nvSpPr>
          <p:spPr bwMode="auto">
            <a:xfrm flipH="1">
              <a:off x="5612375"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 name="Line 35">
              <a:extLst>
                <a:ext uri="{FF2B5EF4-FFF2-40B4-BE49-F238E27FC236}">
                  <a16:creationId xmlns:a16="http://schemas.microsoft.com/office/drawing/2014/main" id="{C95B9CF9-DB42-C6C3-CC34-2C48A5EA987D}"/>
                </a:ext>
              </a:extLst>
            </p:cNvPr>
            <p:cNvSpPr>
              <a:spLocks noChangeShapeType="1"/>
            </p:cNvSpPr>
            <p:nvPr/>
          </p:nvSpPr>
          <p:spPr bwMode="auto">
            <a:xfrm>
              <a:off x="5620556"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 name="Line 36">
              <a:extLst>
                <a:ext uri="{FF2B5EF4-FFF2-40B4-BE49-F238E27FC236}">
                  <a16:creationId xmlns:a16="http://schemas.microsoft.com/office/drawing/2014/main" id="{D966CFF9-D346-361F-4E71-596719AB88B4}"/>
                </a:ext>
              </a:extLst>
            </p:cNvPr>
            <p:cNvSpPr>
              <a:spLocks noChangeShapeType="1"/>
            </p:cNvSpPr>
            <p:nvPr/>
          </p:nvSpPr>
          <p:spPr bwMode="auto">
            <a:xfrm flipH="1">
              <a:off x="5600686"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 name="Line 37">
              <a:extLst>
                <a:ext uri="{FF2B5EF4-FFF2-40B4-BE49-F238E27FC236}">
                  <a16:creationId xmlns:a16="http://schemas.microsoft.com/office/drawing/2014/main" id="{D41CF614-413D-7023-C783-633D25493C21}"/>
                </a:ext>
              </a:extLst>
            </p:cNvPr>
            <p:cNvSpPr>
              <a:spLocks noChangeShapeType="1"/>
            </p:cNvSpPr>
            <p:nvPr/>
          </p:nvSpPr>
          <p:spPr bwMode="auto">
            <a:xfrm>
              <a:off x="5600686"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 name="Line 38">
              <a:extLst>
                <a:ext uri="{FF2B5EF4-FFF2-40B4-BE49-F238E27FC236}">
                  <a16:creationId xmlns:a16="http://schemas.microsoft.com/office/drawing/2014/main" id="{A214369F-E789-B42C-2419-11C9EAA6E3BA}"/>
                </a:ext>
              </a:extLst>
            </p:cNvPr>
            <p:cNvSpPr>
              <a:spLocks noChangeShapeType="1"/>
            </p:cNvSpPr>
            <p:nvPr/>
          </p:nvSpPr>
          <p:spPr bwMode="auto">
            <a:xfrm flipH="1">
              <a:off x="5577310"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 name="Line 39">
              <a:extLst>
                <a:ext uri="{FF2B5EF4-FFF2-40B4-BE49-F238E27FC236}">
                  <a16:creationId xmlns:a16="http://schemas.microsoft.com/office/drawing/2014/main" id="{F368EC1D-F017-4CE6-D525-DF2BE15E343F}"/>
                </a:ext>
              </a:extLst>
            </p:cNvPr>
            <p:cNvSpPr>
              <a:spLocks noChangeShapeType="1"/>
            </p:cNvSpPr>
            <p:nvPr/>
          </p:nvSpPr>
          <p:spPr bwMode="auto">
            <a:xfrm>
              <a:off x="5593674"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 name="Line 40">
              <a:extLst>
                <a:ext uri="{FF2B5EF4-FFF2-40B4-BE49-F238E27FC236}">
                  <a16:creationId xmlns:a16="http://schemas.microsoft.com/office/drawing/2014/main" id="{B5B3AE31-F328-76C1-1753-B42BD6B5031C}"/>
                </a:ext>
              </a:extLst>
            </p:cNvPr>
            <p:cNvSpPr>
              <a:spLocks noChangeShapeType="1"/>
            </p:cNvSpPr>
            <p:nvPr/>
          </p:nvSpPr>
          <p:spPr bwMode="auto">
            <a:xfrm flipH="1">
              <a:off x="5569129"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 name="Line 41">
              <a:extLst>
                <a:ext uri="{FF2B5EF4-FFF2-40B4-BE49-F238E27FC236}">
                  <a16:creationId xmlns:a16="http://schemas.microsoft.com/office/drawing/2014/main" id="{68230CFB-2C23-2B61-8984-AC3C4B00301A}"/>
                </a:ext>
              </a:extLst>
            </p:cNvPr>
            <p:cNvSpPr>
              <a:spLocks noChangeShapeType="1"/>
            </p:cNvSpPr>
            <p:nvPr/>
          </p:nvSpPr>
          <p:spPr bwMode="auto">
            <a:xfrm>
              <a:off x="5562116"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 name="Line 42">
              <a:extLst>
                <a:ext uri="{FF2B5EF4-FFF2-40B4-BE49-F238E27FC236}">
                  <a16:creationId xmlns:a16="http://schemas.microsoft.com/office/drawing/2014/main" id="{72C99C32-E3F7-CA84-97AF-DAA3AF53BB9C}"/>
                </a:ext>
              </a:extLst>
            </p:cNvPr>
            <p:cNvSpPr>
              <a:spLocks noChangeShapeType="1"/>
            </p:cNvSpPr>
            <p:nvPr/>
          </p:nvSpPr>
          <p:spPr bwMode="auto">
            <a:xfrm flipH="1">
              <a:off x="5542247"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 name="Line 43">
              <a:extLst>
                <a:ext uri="{FF2B5EF4-FFF2-40B4-BE49-F238E27FC236}">
                  <a16:creationId xmlns:a16="http://schemas.microsoft.com/office/drawing/2014/main" id="{9D5BDC1E-EF10-E40A-BBC7-6C4513D9EF16}"/>
                </a:ext>
              </a:extLst>
            </p:cNvPr>
            <p:cNvSpPr>
              <a:spLocks noChangeShapeType="1"/>
            </p:cNvSpPr>
            <p:nvPr/>
          </p:nvSpPr>
          <p:spPr bwMode="auto">
            <a:xfrm>
              <a:off x="5553934"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 name="Line 44">
              <a:extLst>
                <a:ext uri="{FF2B5EF4-FFF2-40B4-BE49-F238E27FC236}">
                  <a16:creationId xmlns:a16="http://schemas.microsoft.com/office/drawing/2014/main" id="{A03269C7-FD36-CB24-95B0-137AEF9C85B4}"/>
                </a:ext>
              </a:extLst>
            </p:cNvPr>
            <p:cNvSpPr>
              <a:spLocks noChangeShapeType="1"/>
            </p:cNvSpPr>
            <p:nvPr/>
          </p:nvSpPr>
          <p:spPr bwMode="auto">
            <a:xfrm flipH="1">
              <a:off x="5534065"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 name="Line 45">
              <a:extLst>
                <a:ext uri="{FF2B5EF4-FFF2-40B4-BE49-F238E27FC236}">
                  <a16:creationId xmlns:a16="http://schemas.microsoft.com/office/drawing/2014/main" id="{A0A488A9-049C-1E9A-04D0-B967B38B4120}"/>
                </a:ext>
              </a:extLst>
            </p:cNvPr>
            <p:cNvSpPr>
              <a:spLocks noChangeShapeType="1"/>
            </p:cNvSpPr>
            <p:nvPr/>
          </p:nvSpPr>
          <p:spPr bwMode="auto">
            <a:xfrm>
              <a:off x="5502507"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 name="Line 46">
              <a:extLst>
                <a:ext uri="{FF2B5EF4-FFF2-40B4-BE49-F238E27FC236}">
                  <a16:creationId xmlns:a16="http://schemas.microsoft.com/office/drawing/2014/main" id="{171C25C8-346E-02BA-74CA-B14A4F683101}"/>
                </a:ext>
              </a:extLst>
            </p:cNvPr>
            <p:cNvSpPr>
              <a:spLocks noChangeShapeType="1"/>
            </p:cNvSpPr>
            <p:nvPr/>
          </p:nvSpPr>
          <p:spPr bwMode="auto">
            <a:xfrm flipH="1">
              <a:off x="5479130"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 name="Line 47">
              <a:extLst>
                <a:ext uri="{FF2B5EF4-FFF2-40B4-BE49-F238E27FC236}">
                  <a16:creationId xmlns:a16="http://schemas.microsoft.com/office/drawing/2014/main" id="{F7764D22-63A9-D581-4DBD-891071524AC1}"/>
                </a:ext>
              </a:extLst>
            </p:cNvPr>
            <p:cNvSpPr>
              <a:spLocks noChangeShapeType="1"/>
            </p:cNvSpPr>
            <p:nvPr/>
          </p:nvSpPr>
          <p:spPr bwMode="auto">
            <a:xfrm>
              <a:off x="5479130"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 name="Line 48">
              <a:extLst>
                <a:ext uri="{FF2B5EF4-FFF2-40B4-BE49-F238E27FC236}">
                  <a16:creationId xmlns:a16="http://schemas.microsoft.com/office/drawing/2014/main" id="{92A18CD1-213F-A7F3-9479-1B2B5FEBDB20}"/>
                </a:ext>
              </a:extLst>
            </p:cNvPr>
            <p:cNvSpPr>
              <a:spLocks noChangeShapeType="1"/>
            </p:cNvSpPr>
            <p:nvPr/>
          </p:nvSpPr>
          <p:spPr bwMode="auto">
            <a:xfrm flipH="1">
              <a:off x="5455754" y="3055525"/>
              <a:ext cx="46752"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2" name="Line 49">
              <a:extLst>
                <a:ext uri="{FF2B5EF4-FFF2-40B4-BE49-F238E27FC236}">
                  <a16:creationId xmlns:a16="http://schemas.microsoft.com/office/drawing/2014/main" id="{F85AAFD6-2D7D-E72A-ABE4-2629C5143C91}"/>
                </a:ext>
              </a:extLst>
            </p:cNvPr>
            <p:cNvSpPr>
              <a:spLocks noChangeShapeType="1"/>
            </p:cNvSpPr>
            <p:nvPr/>
          </p:nvSpPr>
          <p:spPr bwMode="auto">
            <a:xfrm>
              <a:off x="5470949"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3" name="Line 50">
              <a:extLst>
                <a:ext uri="{FF2B5EF4-FFF2-40B4-BE49-F238E27FC236}">
                  <a16:creationId xmlns:a16="http://schemas.microsoft.com/office/drawing/2014/main" id="{77FF2FDF-C379-9DC8-86EC-3779D5742EB5}"/>
                </a:ext>
              </a:extLst>
            </p:cNvPr>
            <p:cNvSpPr>
              <a:spLocks noChangeShapeType="1"/>
            </p:cNvSpPr>
            <p:nvPr/>
          </p:nvSpPr>
          <p:spPr bwMode="auto">
            <a:xfrm flipH="1">
              <a:off x="5451079" y="30555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4" name="Line 51">
              <a:extLst>
                <a:ext uri="{FF2B5EF4-FFF2-40B4-BE49-F238E27FC236}">
                  <a16:creationId xmlns:a16="http://schemas.microsoft.com/office/drawing/2014/main" id="{D490CEC7-937E-67DB-5312-CBD91380E59E}"/>
                </a:ext>
              </a:extLst>
            </p:cNvPr>
            <p:cNvSpPr>
              <a:spLocks noChangeShapeType="1"/>
            </p:cNvSpPr>
            <p:nvPr/>
          </p:nvSpPr>
          <p:spPr bwMode="auto">
            <a:xfrm>
              <a:off x="5412509" y="3033692"/>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5" name="Line 52">
              <a:extLst>
                <a:ext uri="{FF2B5EF4-FFF2-40B4-BE49-F238E27FC236}">
                  <a16:creationId xmlns:a16="http://schemas.microsoft.com/office/drawing/2014/main" id="{0BC7ACED-3504-73A3-D157-D46655922C33}"/>
                </a:ext>
              </a:extLst>
            </p:cNvPr>
            <p:cNvSpPr>
              <a:spLocks noChangeShapeType="1"/>
            </p:cNvSpPr>
            <p:nvPr/>
          </p:nvSpPr>
          <p:spPr bwMode="auto">
            <a:xfrm flipH="1">
              <a:off x="5387964" y="3055525"/>
              <a:ext cx="47921"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6" name="Line 53">
              <a:extLst>
                <a:ext uri="{FF2B5EF4-FFF2-40B4-BE49-F238E27FC236}">
                  <a16:creationId xmlns:a16="http://schemas.microsoft.com/office/drawing/2014/main" id="{F408CA81-005F-5D1A-A75A-194E98AEC731}"/>
                </a:ext>
              </a:extLst>
            </p:cNvPr>
            <p:cNvSpPr>
              <a:spLocks noChangeShapeType="1"/>
            </p:cNvSpPr>
            <p:nvPr/>
          </p:nvSpPr>
          <p:spPr bwMode="auto">
            <a:xfrm>
              <a:off x="4994076" y="3007492"/>
              <a:ext cx="0" cy="4148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7" name="Line 54">
              <a:extLst>
                <a:ext uri="{FF2B5EF4-FFF2-40B4-BE49-F238E27FC236}">
                  <a16:creationId xmlns:a16="http://schemas.microsoft.com/office/drawing/2014/main" id="{5DFEE9A1-9E29-408C-22F6-E8A3D7D205E0}"/>
                </a:ext>
              </a:extLst>
            </p:cNvPr>
            <p:cNvSpPr>
              <a:spLocks noChangeShapeType="1"/>
            </p:cNvSpPr>
            <p:nvPr/>
          </p:nvSpPr>
          <p:spPr bwMode="auto">
            <a:xfrm flipH="1">
              <a:off x="4970700" y="3030417"/>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8" name="Line 55">
              <a:extLst>
                <a:ext uri="{FF2B5EF4-FFF2-40B4-BE49-F238E27FC236}">
                  <a16:creationId xmlns:a16="http://schemas.microsoft.com/office/drawing/2014/main" id="{E3D0AE29-F615-D0EC-B5A1-5D595A69DC38}"/>
                </a:ext>
              </a:extLst>
            </p:cNvPr>
            <p:cNvSpPr>
              <a:spLocks noChangeShapeType="1"/>
            </p:cNvSpPr>
            <p:nvPr/>
          </p:nvSpPr>
          <p:spPr bwMode="auto">
            <a:xfrm>
              <a:off x="3316839" y="2915792"/>
              <a:ext cx="0" cy="40392"/>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9" name="Line 56">
              <a:extLst>
                <a:ext uri="{FF2B5EF4-FFF2-40B4-BE49-F238E27FC236}">
                  <a16:creationId xmlns:a16="http://schemas.microsoft.com/office/drawing/2014/main" id="{7439F80D-8FB1-09FE-C618-845B58C3D52A}"/>
                </a:ext>
              </a:extLst>
            </p:cNvPr>
            <p:cNvSpPr>
              <a:spLocks noChangeShapeType="1"/>
            </p:cNvSpPr>
            <p:nvPr/>
          </p:nvSpPr>
          <p:spPr bwMode="auto">
            <a:xfrm flipH="1">
              <a:off x="3293463" y="2937625"/>
              <a:ext cx="46752"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0" name="Line 57">
              <a:extLst>
                <a:ext uri="{FF2B5EF4-FFF2-40B4-BE49-F238E27FC236}">
                  <a16:creationId xmlns:a16="http://schemas.microsoft.com/office/drawing/2014/main" id="{8928AE59-1D34-8078-0F6D-87193CC39F6B}"/>
                </a:ext>
              </a:extLst>
            </p:cNvPr>
            <p:cNvSpPr>
              <a:spLocks noChangeShapeType="1"/>
            </p:cNvSpPr>
            <p:nvPr/>
          </p:nvSpPr>
          <p:spPr bwMode="auto">
            <a:xfrm>
              <a:off x="3309826" y="2915792"/>
              <a:ext cx="0" cy="40392"/>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1" name="Line 58">
              <a:extLst>
                <a:ext uri="{FF2B5EF4-FFF2-40B4-BE49-F238E27FC236}">
                  <a16:creationId xmlns:a16="http://schemas.microsoft.com/office/drawing/2014/main" id="{8C01822D-D9BB-6FA9-BE8B-D90DA4B935F3}"/>
                </a:ext>
              </a:extLst>
            </p:cNvPr>
            <p:cNvSpPr>
              <a:spLocks noChangeShapeType="1"/>
            </p:cNvSpPr>
            <p:nvPr/>
          </p:nvSpPr>
          <p:spPr bwMode="auto">
            <a:xfrm flipH="1">
              <a:off x="3289957" y="293762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2" name="Line 59">
              <a:extLst>
                <a:ext uri="{FF2B5EF4-FFF2-40B4-BE49-F238E27FC236}">
                  <a16:creationId xmlns:a16="http://schemas.microsoft.com/office/drawing/2014/main" id="{8CBA1700-F284-1C61-8E5A-EB7353BE9A99}"/>
                </a:ext>
              </a:extLst>
            </p:cNvPr>
            <p:cNvSpPr>
              <a:spLocks noChangeShapeType="1"/>
            </p:cNvSpPr>
            <p:nvPr/>
          </p:nvSpPr>
          <p:spPr bwMode="auto">
            <a:xfrm>
              <a:off x="3155544" y="2867758"/>
              <a:ext cx="0" cy="40392"/>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3" name="Line 60">
              <a:extLst>
                <a:ext uri="{FF2B5EF4-FFF2-40B4-BE49-F238E27FC236}">
                  <a16:creationId xmlns:a16="http://schemas.microsoft.com/office/drawing/2014/main" id="{C0058F49-17B7-0CE2-9EA9-6EF75A5CE80C}"/>
                </a:ext>
              </a:extLst>
            </p:cNvPr>
            <p:cNvSpPr>
              <a:spLocks noChangeShapeType="1"/>
            </p:cNvSpPr>
            <p:nvPr/>
          </p:nvSpPr>
          <p:spPr bwMode="auto">
            <a:xfrm flipH="1">
              <a:off x="3135674" y="2889592"/>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4" name="Line 61">
              <a:extLst>
                <a:ext uri="{FF2B5EF4-FFF2-40B4-BE49-F238E27FC236}">
                  <a16:creationId xmlns:a16="http://schemas.microsoft.com/office/drawing/2014/main" id="{3D88E766-79B6-17E4-8BE5-8889465D83D7}"/>
                </a:ext>
              </a:extLst>
            </p:cNvPr>
            <p:cNvSpPr>
              <a:spLocks noChangeShapeType="1"/>
            </p:cNvSpPr>
            <p:nvPr/>
          </p:nvSpPr>
          <p:spPr bwMode="auto">
            <a:xfrm>
              <a:off x="2703215" y="2720384"/>
              <a:ext cx="0" cy="40392"/>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5" name="Line 62">
              <a:extLst>
                <a:ext uri="{FF2B5EF4-FFF2-40B4-BE49-F238E27FC236}">
                  <a16:creationId xmlns:a16="http://schemas.microsoft.com/office/drawing/2014/main" id="{C51430EC-A8B4-FA1C-4960-76EC0293763A}"/>
                </a:ext>
              </a:extLst>
            </p:cNvPr>
            <p:cNvSpPr>
              <a:spLocks noChangeShapeType="1"/>
            </p:cNvSpPr>
            <p:nvPr/>
          </p:nvSpPr>
          <p:spPr bwMode="auto">
            <a:xfrm flipH="1">
              <a:off x="2679839" y="2742217"/>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6" name="Line 63">
              <a:extLst>
                <a:ext uri="{FF2B5EF4-FFF2-40B4-BE49-F238E27FC236}">
                  <a16:creationId xmlns:a16="http://schemas.microsoft.com/office/drawing/2014/main" id="{7691B7B3-6B8A-0A82-63A9-CBFC5EE516F2}"/>
                </a:ext>
              </a:extLst>
            </p:cNvPr>
            <p:cNvSpPr>
              <a:spLocks noChangeShapeType="1"/>
            </p:cNvSpPr>
            <p:nvPr/>
          </p:nvSpPr>
          <p:spPr bwMode="auto">
            <a:xfrm>
              <a:off x="2068554" y="2396159"/>
              <a:ext cx="0" cy="40392"/>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7" name="Line 64">
              <a:extLst>
                <a:ext uri="{FF2B5EF4-FFF2-40B4-BE49-F238E27FC236}">
                  <a16:creationId xmlns:a16="http://schemas.microsoft.com/office/drawing/2014/main" id="{154B2638-B9AA-CAFE-B112-BA73CE963080}"/>
                </a:ext>
              </a:extLst>
            </p:cNvPr>
            <p:cNvSpPr>
              <a:spLocks noChangeShapeType="1"/>
            </p:cNvSpPr>
            <p:nvPr/>
          </p:nvSpPr>
          <p:spPr bwMode="auto">
            <a:xfrm flipH="1">
              <a:off x="2049853" y="2417992"/>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8" name="Line 65">
              <a:extLst>
                <a:ext uri="{FF2B5EF4-FFF2-40B4-BE49-F238E27FC236}">
                  <a16:creationId xmlns:a16="http://schemas.microsoft.com/office/drawing/2014/main" id="{A06194A5-6672-DCC2-499A-E8FDBD0393FB}"/>
                </a:ext>
              </a:extLst>
            </p:cNvPr>
            <p:cNvSpPr>
              <a:spLocks noChangeShapeType="1"/>
            </p:cNvSpPr>
            <p:nvPr/>
          </p:nvSpPr>
          <p:spPr bwMode="auto">
            <a:xfrm>
              <a:off x="1612719" y="1577409"/>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9" name="Line 66">
              <a:extLst>
                <a:ext uri="{FF2B5EF4-FFF2-40B4-BE49-F238E27FC236}">
                  <a16:creationId xmlns:a16="http://schemas.microsoft.com/office/drawing/2014/main" id="{71D9E343-B7D4-06AA-AE3B-ECA4ED9B7640}"/>
                </a:ext>
              </a:extLst>
            </p:cNvPr>
            <p:cNvSpPr>
              <a:spLocks noChangeShapeType="1"/>
            </p:cNvSpPr>
            <p:nvPr/>
          </p:nvSpPr>
          <p:spPr bwMode="auto">
            <a:xfrm flipH="1">
              <a:off x="1592850" y="160033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0" name="Line 67">
              <a:extLst>
                <a:ext uri="{FF2B5EF4-FFF2-40B4-BE49-F238E27FC236}">
                  <a16:creationId xmlns:a16="http://schemas.microsoft.com/office/drawing/2014/main" id="{C36AD0F1-BB32-EFCB-7A52-384C1C5450B9}"/>
                </a:ext>
              </a:extLst>
            </p:cNvPr>
            <p:cNvSpPr>
              <a:spLocks noChangeShapeType="1"/>
            </p:cNvSpPr>
            <p:nvPr/>
          </p:nvSpPr>
          <p:spPr bwMode="auto">
            <a:xfrm>
              <a:off x="1576486" y="1474793"/>
              <a:ext cx="0" cy="40392"/>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1" name="Line 68">
              <a:extLst>
                <a:ext uri="{FF2B5EF4-FFF2-40B4-BE49-F238E27FC236}">
                  <a16:creationId xmlns:a16="http://schemas.microsoft.com/office/drawing/2014/main" id="{C74009CF-C179-FD04-447E-08F0C2D810FB}"/>
                </a:ext>
              </a:extLst>
            </p:cNvPr>
            <p:cNvSpPr>
              <a:spLocks noChangeShapeType="1"/>
            </p:cNvSpPr>
            <p:nvPr/>
          </p:nvSpPr>
          <p:spPr bwMode="auto">
            <a:xfrm flipH="1">
              <a:off x="1553110" y="1493352"/>
              <a:ext cx="46752"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2" name="Line 69">
              <a:extLst>
                <a:ext uri="{FF2B5EF4-FFF2-40B4-BE49-F238E27FC236}">
                  <a16:creationId xmlns:a16="http://schemas.microsoft.com/office/drawing/2014/main" id="{117CB3EF-92A2-F46D-B67B-8E9C28DEED20}"/>
                </a:ext>
              </a:extLst>
            </p:cNvPr>
            <p:cNvSpPr>
              <a:spLocks noChangeShapeType="1"/>
            </p:cNvSpPr>
            <p:nvPr/>
          </p:nvSpPr>
          <p:spPr bwMode="auto">
            <a:xfrm>
              <a:off x="1518046" y="1430035"/>
              <a:ext cx="0" cy="44759"/>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3" name="Line 70">
              <a:extLst>
                <a:ext uri="{FF2B5EF4-FFF2-40B4-BE49-F238E27FC236}">
                  <a16:creationId xmlns:a16="http://schemas.microsoft.com/office/drawing/2014/main" id="{54D553BC-D218-587C-5372-FC3199F9089F}"/>
                </a:ext>
              </a:extLst>
            </p:cNvPr>
            <p:cNvSpPr>
              <a:spLocks noChangeShapeType="1"/>
            </p:cNvSpPr>
            <p:nvPr/>
          </p:nvSpPr>
          <p:spPr bwMode="auto">
            <a:xfrm flipH="1">
              <a:off x="1493501" y="1452960"/>
              <a:ext cx="4441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4" name="Line 71">
              <a:extLst>
                <a:ext uri="{FF2B5EF4-FFF2-40B4-BE49-F238E27FC236}">
                  <a16:creationId xmlns:a16="http://schemas.microsoft.com/office/drawing/2014/main" id="{40FDD455-1406-30F1-44F4-525B4388A13E}"/>
                </a:ext>
              </a:extLst>
            </p:cNvPr>
            <p:cNvSpPr>
              <a:spLocks noChangeShapeType="1"/>
            </p:cNvSpPr>
            <p:nvPr/>
          </p:nvSpPr>
          <p:spPr bwMode="auto">
            <a:xfrm>
              <a:off x="1388308" y="1105810"/>
              <a:ext cx="0" cy="40392"/>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5" name="Line 72">
              <a:extLst>
                <a:ext uri="{FF2B5EF4-FFF2-40B4-BE49-F238E27FC236}">
                  <a16:creationId xmlns:a16="http://schemas.microsoft.com/office/drawing/2014/main" id="{D397C1CC-C36F-8AC2-2C53-0D93F5FB87BA}"/>
                </a:ext>
              </a:extLst>
            </p:cNvPr>
            <p:cNvSpPr>
              <a:spLocks noChangeShapeType="1"/>
            </p:cNvSpPr>
            <p:nvPr/>
          </p:nvSpPr>
          <p:spPr bwMode="auto">
            <a:xfrm flipH="1">
              <a:off x="1368439" y="1128735"/>
              <a:ext cx="432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6" name="Line 73">
              <a:extLst>
                <a:ext uri="{FF2B5EF4-FFF2-40B4-BE49-F238E27FC236}">
                  <a16:creationId xmlns:a16="http://schemas.microsoft.com/office/drawing/2014/main" id="{2059C0A2-86DE-ED30-7B65-6F8A2303AD9E}"/>
                </a:ext>
              </a:extLst>
            </p:cNvPr>
            <p:cNvSpPr>
              <a:spLocks noChangeShapeType="1"/>
            </p:cNvSpPr>
            <p:nvPr/>
          </p:nvSpPr>
          <p:spPr bwMode="auto">
            <a:xfrm>
              <a:off x="1139353" y="955160"/>
              <a:ext cx="0" cy="40392"/>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7" name="Line 74">
              <a:extLst>
                <a:ext uri="{FF2B5EF4-FFF2-40B4-BE49-F238E27FC236}">
                  <a16:creationId xmlns:a16="http://schemas.microsoft.com/office/drawing/2014/main" id="{C5A0673D-C2E7-C315-E3A1-4FCAAE8B28BB}"/>
                </a:ext>
              </a:extLst>
            </p:cNvPr>
            <p:cNvSpPr>
              <a:spLocks noChangeShapeType="1"/>
            </p:cNvSpPr>
            <p:nvPr/>
          </p:nvSpPr>
          <p:spPr bwMode="auto">
            <a:xfrm flipH="1">
              <a:off x="1119483" y="973719"/>
              <a:ext cx="43246" cy="0"/>
            </a:xfrm>
            <a:prstGeom prst="line">
              <a:avLst/>
            </a:prstGeom>
            <a:noFill/>
            <a:ln w="20638"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8" name="Line 75">
              <a:extLst>
                <a:ext uri="{FF2B5EF4-FFF2-40B4-BE49-F238E27FC236}">
                  <a16:creationId xmlns:a16="http://schemas.microsoft.com/office/drawing/2014/main" id="{FB9A62F7-A41C-6C2D-5BD7-88FF77BA30AF}"/>
                </a:ext>
              </a:extLst>
            </p:cNvPr>
            <p:cNvSpPr>
              <a:spLocks noChangeShapeType="1"/>
            </p:cNvSpPr>
            <p:nvPr/>
          </p:nvSpPr>
          <p:spPr bwMode="auto">
            <a:xfrm>
              <a:off x="6247036" y="2635234"/>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9" name="Line 76">
              <a:extLst>
                <a:ext uri="{FF2B5EF4-FFF2-40B4-BE49-F238E27FC236}">
                  <a16:creationId xmlns:a16="http://schemas.microsoft.com/office/drawing/2014/main" id="{6197AF69-DD38-7B94-F965-35B3B62F44C2}"/>
                </a:ext>
              </a:extLst>
            </p:cNvPr>
            <p:cNvSpPr>
              <a:spLocks noChangeShapeType="1"/>
            </p:cNvSpPr>
            <p:nvPr/>
          </p:nvSpPr>
          <p:spPr bwMode="auto">
            <a:xfrm flipH="1">
              <a:off x="6227167" y="265815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0" name="Line 77">
              <a:extLst>
                <a:ext uri="{FF2B5EF4-FFF2-40B4-BE49-F238E27FC236}">
                  <a16:creationId xmlns:a16="http://schemas.microsoft.com/office/drawing/2014/main" id="{C406791E-93F4-1FF4-031B-5026375CF62B}"/>
                </a:ext>
              </a:extLst>
            </p:cNvPr>
            <p:cNvSpPr>
              <a:spLocks noChangeShapeType="1"/>
            </p:cNvSpPr>
            <p:nvPr/>
          </p:nvSpPr>
          <p:spPr bwMode="auto">
            <a:xfrm>
              <a:off x="6230673" y="2635234"/>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1" name="Line 78">
              <a:extLst>
                <a:ext uri="{FF2B5EF4-FFF2-40B4-BE49-F238E27FC236}">
                  <a16:creationId xmlns:a16="http://schemas.microsoft.com/office/drawing/2014/main" id="{BF1196FA-739E-0CFC-B987-A045104D0DD6}"/>
                </a:ext>
              </a:extLst>
            </p:cNvPr>
            <p:cNvSpPr>
              <a:spLocks noChangeShapeType="1"/>
            </p:cNvSpPr>
            <p:nvPr/>
          </p:nvSpPr>
          <p:spPr bwMode="auto">
            <a:xfrm flipH="1">
              <a:off x="6207297" y="2658159"/>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2" name="Line 79">
              <a:extLst>
                <a:ext uri="{FF2B5EF4-FFF2-40B4-BE49-F238E27FC236}">
                  <a16:creationId xmlns:a16="http://schemas.microsoft.com/office/drawing/2014/main" id="{7058A199-F0F1-B6C8-03E2-F923560EDD31}"/>
                </a:ext>
              </a:extLst>
            </p:cNvPr>
            <p:cNvSpPr>
              <a:spLocks noChangeShapeType="1"/>
            </p:cNvSpPr>
            <p:nvPr/>
          </p:nvSpPr>
          <p:spPr bwMode="auto">
            <a:xfrm>
              <a:off x="6215479" y="2635234"/>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3" name="Line 80">
              <a:extLst>
                <a:ext uri="{FF2B5EF4-FFF2-40B4-BE49-F238E27FC236}">
                  <a16:creationId xmlns:a16="http://schemas.microsoft.com/office/drawing/2014/main" id="{DDEF72BB-7172-DBF4-03A6-D295FB6BF644}"/>
                </a:ext>
              </a:extLst>
            </p:cNvPr>
            <p:cNvSpPr>
              <a:spLocks noChangeShapeType="1"/>
            </p:cNvSpPr>
            <p:nvPr/>
          </p:nvSpPr>
          <p:spPr bwMode="auto">
            <a:xfrm flipH="1">
              <a:off x="6192103" y="2658159"/>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4" name="Line 81">
              <a:extLst>
                <a:ext uri="{FF2B5EF4-FFF2-40B4-BE49-F238E27FC236}">
                  <a16:creationId xmlns:a16="http://schemas.microsoft.com/office/drawing/2014/main" id="{E89E2488-8C15-A052-3FC3-9AA49535AEB9}"/>
                </a:ext>
              </a:extLst>
            </p:cNvPr>
            <p:cNvSpPr>
              <a:spLocks noChangeShapeType="1"/>
            </p:cNvSpPr>
            <p:nvPr/>
          </p:nvSpPr>
          <p:spPr bwMode="auto">
            <a:xfrm>
              <a:off x="6199115" y="2635234"/>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5" name="Line 82">
              <a:extLst>
                <a:ext uri="{FF2B5EF4-FFF2-40B4-BE49-F238E27FC236}">
                  <a16:creationId xmlns:a16="http://schemas.microsoft.com/office/drawing/2014/main" id="{67F50C63-D47C-05BA-AB0A-65939B21D881}"/>
                </a:ext>
              </a:extLst>
            </p:cNvPr>
            <p:cNvSpPr>
              <a:spLocks noChangeShapeType="1"/>
            </p:cNvSpPr>
            <p:nvPr/>
          </p:nvSpPr>
          <p:spPr bwMode="auto">
            <a:xfrm flipH="1">
              <a:off x="6179246" y="2658159"/>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6" name="Line 83">
              <a:extLst>
                <a:ext uri="{FF2B5EF4-FFF2-40B4-BE49-F238E27FC236}">
                  <a16:creationId xmlns:a16="http://schemas.microsoft.com/office/drawing/2014/main" id="{F1022B21-92A9-6419-BF2A-C797F8A5C5F8}"/>
                </a:ext>
              </a:extLst>
            </p:cNvPr>
            <p:cNvSpPr>
              <a:spLocks noChangeShapeType="1"/>
            </p:cNvSpPr>
            <p:nvPr/>
          </p:nvSpPr>
          <p:spPr bwMode="auto">
            <a:xfrm>
              <a:off x="6144181" y="2635234"/>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7" name="Line 84">
              <a:extLst>
                <a:ext uri="{FF2B5EF4-FFF2-40B4-BE49-F238E27FC236}">
                  <a16:creationId xmlns:a16="http://schemas.microsoft.com/office/drawing/2014/main" id="{1FA8AE49-F464-89C5-5DEC-BF14DBB630AD}"/>
                </a:ext>
              </a:extLst>
            </p:cNvPr>
            <p:cNvSpPr>
              <a:spLocks noChangeShapeType="1"/>
            </p:cNvSpPr>
            <p:nvPr/>
          </p:nvSpPr>
          <p:spPr bwMode="auto">
            <a:xfrm flipH="1">
              <a:off x="6120805" y="2658159"/>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8" name="Line 85">
              <a:extLst>
                <a:ext uri="{FF2B5EF4-FFF2-40B4-BE49-F238E27FC236}">
                  <a16:creationId xmlns:a16="http://schemas.microsoft.com/office/drawing/2014/main" id="{7C761392-F3FB-5B8D-EF5B-3AAEAB30D0D8}"/>
                </a:ext>
              </a:extLst>
            </p:cNvPr>
            <p:cNvSpPr>
              <a:spLocks noChangeShapeType="1"/>
            </p:cNvSpPr>
            <p:nvPr/>
          </p:nvSpPr>
          <p:spPr bwMode="auto">
            <a:xfrm>
              <a:off x="6112624" y="2635234"/>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9" name="Line 86">
              <a:extLst>
                <a:ext uri="{FF2B5EF4-FFF2-40B4-BE49-F238E27FC236}">
                  <a16:creationId xmlns:a16="http://schemas.microsoft.com/office/drawing/2014/main" id="{DA591FE9-4856-7A01-0F66-51FC8D27F19F}"/>
                </a:ext>
              </a:extLst>
            </p:cNvPr>
            <p:cNvSpPr>
              <a:spLocks noChangeShapeType="1"/>
            </p:cNvSpPr>
            <p:nvPr/>
          </p:nvSpPr>
          <p:spPr bwMode="auto">
            <a:xfrm flipH="1">
              <a:off x="6092754" y="265815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0" name="Line 87">
              <a:extLst>
                <a:ext uri="{FF2B5EF4-FFF2-40B4-BE49-F238E27FC236}">
                  <a16:creationId xmlns:a16="http://schemas.microsoft.com/office/drawing/2014/main" id="{A1FECE94-38DE-9495-B513-ED92B51E4B75}"/>
                </a:ext>
              </a:extLst>
            </p:cNvPr>
            <p:cNvSpPr>
              <a:spLocks noChangeShapeType="1"/>
            </p:cNvSpPr>
            <p:nvPr/>
          </p:nvSpPr>
          <p:spPr bwMode="auto">
            <a:xfrm>
              <a:off x="6085741" y="25064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1" name="Line 88">
              <a:extLst>
                <a:ext uri="{FF2B5EF4-FFF2-40B4-BE49-F238E27FC236}">
                  <a16:creationId xmlns:a16="http://schemas.microsoft.com/office/drawing/2014/main" id="{A7343470-9405-7783-C171-CC8AD8B3B5AA}"/>
                </a:ext>
              </a:extLst>
            </p:cNvPr>
            <p:cNvSpPr>
              <a:spLocks noChangeShapeType="1"/>
            </p:cNvSpPr>
            <p:nvPr/>
          </p:nvSpPr>
          <p:spPr bwMode="auto">
            <a:xfrm flipH="1">
              <a:off x="6065872" y="2529342"/>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2" name="Line 89">
              <a:extLst>
                <a:ext uri="{FF2B5EF4-FFF2-40B4-BE49-F238E27FC236}">
                  <a16:creationId xmlns:a16="http://schemas.microsoft.com/office/drawing/2014/main" id="{6D26745E-3E8F-605D-D742-295C3FF11D6C}"/>
                </a:ext>
              </a:extLst>
            </p:cNvPr>
            <p:cNvSpPr>
              <a:spLocks noChangeShapeType="1"/>
            </p:cNvSpPr>
            <p:nvPr/>
          </p:nvSpPr>
          <p:spPr bwMode="auto">
            <a:xfrm>
              <a:off x="6069378" y="25064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3" name="Line 90">
              <a:extLst>
                <a:ext uri="{FF2B5EF4-FFF2-40B4-BE49-F238E27FC236}">
                  <a16:creationId xmlns:a16="http://schemas.microsoft.com/office/drawing/2014/main" id="{6A6EA354-1D4C-0E01-1CC5-AA4B435D68E8}"/>
                </a:ext>
              </a:extLst>
            </p:cNvPr>
            <p:cNvSpPr>
              <a:spLocks noChangeShapeType="1"/>
            </p:cNvSpPr>
            <p:nvPr/>
          </p:nvSpPr>
          <p:spPr bwMode="auto">
            <a:xfrm flipH="1">
              <a:off x="6049508" y="2529342"/>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4" name="Line 91">
              <a:extLst>
                <a:ext uri="{FF2B5EF4-FFF2-40B4-BE49-F238E27FC236}">
                  <a16:creationId xmlns:a16="http://schemas.microsoft.com/office/drawing/2014/main" id="{670252CA-14A0-DFF8-68B9-144F6FF5D0A4}"/>
                </a:ext>
              </a:extLst>
            </p:cNvPr>
            <p:cNvSpPr>
              <a:spLocks noChangeShapeType="1"/>
            </p:cNvSpPr>
            <p:nvPr/>
          </p:nvSpPr>
          <p:spPr bwMode="auto">
            <a:xfrm>
              <a:off x="6054183" y="25064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5" name="Line 92">
              <a:extLst>
                <a:ext uri="{FF2B5EF4-FFF2-40B4-BE49-F238E27FC236}">
                  <a16:creationId xmlns:a16="http://schemas.microsoft.com/office/drawing/2014/main" id="{555B9E65-210E-806B-9F9C-7224382DDB24}"/>
                </a:ext>
              </a:extLst>
            </p:cNvPr>
            <p:cNvSpPr>
              <a:spLocks noChangeShapeType="1"/>
            </p:cNvSpPr>
            <p:nvPr/>
          </p:nvSpPr>
          <p:spPr bwMode="auto">
            <a:xfrm flipH="1">
              <a:off x="6034314" y="2529342"/>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6" name="Line 93">
              <a:extLst>
                <a:ext uri="{FF2B5EF4-FFF2-40B4-BE49-F238E27FC236}">
                  <a16:creationId xmlns:a16="http://schemas.microsoft.com/office/drawing/2014/main" id="{3C6EF491-8647-AB36-051B-2DB2EF9CE849}"/>
                </a:ext>
              </a:extLst>
            </p:cNvPr>
            <p:cNvSpPr>
              <a:spLocks noChangeShapeType="1"/>
            </p:cNvSpPr>
            <p:nvPr/>
          </p:nvSpPr>
          <p:spPr bwMode="auto">
            <a:xfrm>
              <a:off x="6042496" y="25064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7" name="Line 94">
              <a:extLst>
                <a:ext uri="{FF2B5EF4-FFF2-40B4-BE49-F238E27FC236}">
                  <a16:creationId xmlns:a16="http://schemas.microsoft.com/office/drawing/2014/main" id="{9E6AC3A7-FA75-60D8-A323-853184D6E643}"/>
                </a:ext>
              </a:extLst>
            </p:cNvPr>
            <p:cNvSpPr>
              <a:spLocks noChangeShapeType="1"/>
            </p:cNvSpPr>
            <p:nvPr/>
          </p:nvSpPr>
          <p:spPr bwMode="auto">
            <a:xfrm flipH="1">
              <a:off x="6017950" y="2529342"/>
              <a:ext cx="47921"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8" name="Line 95">
              <a:extLst>
                <a:ext uri="{FF2B5EF4-FFF2-40B4-BE49-F238E27FC236}">
                  <a16:creationId xmlns:a16="http://schemas.microsoft.com/office/drawing/2014/main" id="{8E5F0E65-A4E7-F540-D2A9-70804145E603}"/>
                </a:ext>
              </a:extLst>
            </p:cNvPr>
            <p:cNvSpPr>
              <a:spLocks noChangeShapeType="1"/>
            </p:cNvSpPr>
            <p:nvPr/>
          </p:nvSpPr>
          <p:spPr bwMode="auto">
            <a:xfrm>
              <a:off x="5994574"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9" name="Line 96">
              <a:extLst>
                <a:ext uri="{FF2B5EF4-FFF2-40B4-BE49-F238E27FC236}">
                  <a16:creationId xmlns:a16="http://schemas.microsoft.com/office/drawing/2014/main" id="{AC3CBA09-6DD4-4998-80E5-DC77B2AE4D57}"/>
                </a:ext>
              </a:extLst>
            </p:cNvPr>
            <p:cNvSpPr>
              <a:spLocks noChangeShapeType="1"/>
            </p:cNvSpPr>
            <p:nvPr/>
          </p:nvSpPr>
          <p:spPr bwMode="auto">
            <a:xfrm flipH="1">
              <a:off x="5971198" y="2455109"/>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0" name="Line 97">
              <a:extLst>
                <a:ext uri="{FF2B5EF4-FFF2-40B4-BE49-F238E27FC236}">
                  <a16:creationId xmlns:a16="http://schemas.microsoft.com/office/drawing/2014/main" id="{A51FFA6D-04A1-69F7-C068-8865CE511AA5}"/>
                </a:ext>
              </a:extLst>
            </p:cNvPr>
            <p:cNvSpPr>
              <a:spLocks noChangeShapeType="1"/>
            </p:cNvSpPr>
            <p:nvPr/>
          </p:nvSpPr>
          <p:spPr bwMode="auto">
            <a:xfrm>
              <a:off x="5967692"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1" name="Line 98">
              <a:extLst>
                <a:ext uri="{FF2B5EF4-FFF2-40B4-BE49-F238E27FC236}">
                  <a16:creationId xmlns:a16="http://schemas.microsoft.com/office/drawing/2014/main" id="{29F68B81-EA42-2AA5-13E7-BBE7A9813611}"/>
                </a:ext>
              </a:extLst>
            </p:cNvPr>
            <p:cNvSpPr>
              <a:spLocks noChangeShapeType="1"/>
            </p:cNvSpPr>
            <p:nvPr/>
          </p:nvSpPr>
          <p:spPr bwMode="auto">
            <a:xfrm flipH="1">
              <a:off x="5943146"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2" name="Line 99">
              <a:extLst>
                <a:ext uri="{FF2B5EF4-FFF2-40B4-BE49-F238E27FC236}">
                  <a16:creationId xmlns:a16="http://schemas.microsoft.com/office/drawing/2014/main" id="{B0313C24-1E0A-2D0B-1384-9B1E02EF4A2F}"/>
                </a:ext>
              </a:extLst>
            </p:cNvPr>
            <p:cNvSpPr>
              <a:spLocks noChangeShapeType="1"/>
            </p:cNvSpPr>
            <p:nvPr/>
          </p:nvSpPr>
          <p:spPr bwMode="auto">
            <a:xfrm>
              <a:off x="5951328"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3" name="Line 100">
              <a:extLst>
                <a:ext uri="{FF2B5EF4-FFF2-40B4-BE49-F238E27FC236}">
                  <a16:creationId xmlns:a16="http://schemas.microsoft.com/office/drawing/2014/main" id="{F62606D1-04B8-2476-8CEE-CF7BA7BCDFE7}"/>
                </a:ext>
              </a:extLst>
            </p:cNvPr>
            <p:cNvSpPr>
              <a:spLocks noChangeShapeType="1"/>
            </p:cNvSpPr>
            <p:nvPr/>
          </p:nvSpPr>
          <p:spPr bwMode="auto">
            <a:xfrm flipH="1">
              <a:off x="5931459"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4" name="Line 101">
              <a:extLst>
                <a:ext uri="{FF2B5EF4-FFF2-40B4-BE49-F238E27FC236}">
                  <a16:creationId xmlns:a16="http://schemas.microsoft.com/office/drawing/2014/main" id="{ED50ACA3-1663-9B1C-3123-1B979ECBFBF1}"/>
                </a:ext>
              </a:extLst>
            </p:cNvPr>
            <p:cNvSpPr>
              <a:spLocks noChangeShapeType="1"/>
            </p:cNvSpPr>
            <p:nvPr/>
          </p:nvSpPr>
          <p:spPr bwMode="auto">
            <a:xfrm>
              <a:off x="5939641"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5" name="Line 102">
              <a:extLst>
                <a:ext uri="{FF2B5EF4-FFF2-40B4-BE49-F238E27FC236}">
                  <a16:creationId xmlns:a16="http://schemas.microsoft.com/office/drawing/2014/main" id="{C398E3DC-E014-CFE1-3CB3-BCD95A8082F9}"/>
                </a:ext>
              </a:extLst>
            </p:cNvPr>
            <p:cNvSpPr>
              <a:spLocks noChangeShapeType="1"/>
            </p:cNvSpPr>
            <p:nvPr/>
          </p:nvSpPr>
          <p:spPr bwMode="auto">
            <a:xfrm flipH="1">
              <a:off x="5916265"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6" name="Line 103">
              <a:extLst>
                <a:ext uri="{FF2B5EF4-FFF2-40B4-BE49-F238E27FC236}">
                  <a16:creationId xmlns:a16="http://schemas.microsoft.com/office/drawing/2014/main" id="{5AEFB5BF-0696-F035-153F-386E7ABB9576}"/>
                </a:ext>
              </a:extLst>
            </p:cNvPr>
            <p:cNvSpPr>
              <a:spLocks noChangeShapeType="1"/>
            </p:cNvSpPr>
            <p:nvPr/>
          </p:nvSpPr>
          <p:spPr bwMode="auto">
            <a:xfrm>
              <a:off x="5923277"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7" name="Line 104">
              <a:extLst>
                <a:ext uri="{FF2B5EF4-FFF2-40B4-BE49-F238E27FC236}">
                  <a16:creationId xmlns:a16="http://schemas.microsoft.com/office/drawing/2014/main" id="{94B02F08-A25D-AD08-F2C4-DEF64107F87F}"/>
                </a:ext>
              </a:extLst>
            </p:cNvPr>
            <p:cNvSpPr>
              <a:spLocks noChangeShapeType="1"/>
            </p:cNvSpPr>
            <p:nvPr/>
          </p:nvSpPr>
          <p:spPr bwMode="auto">
            <a:xfrm flipH="1">
              <a:off x="5899901" y="2455109"/>
              <a:ext cx="47921"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8" name="Line 105">
              <a:extLst>
                <a:ext uri="{FF2B5EF4-FFF2-40B4-BE49-F238E27FC236}">
                  <a16:creationId xmlns:a16="http://schemas.microsoft.com/office/drawing/2014/main" id="{F597D294-5DE3-E69E-250E-83EA770CDD44}"/>
                </a:ext>
              </a:extLst>
            </p:cNvPr>
            <p:cNvSpPr>
              <a:spLocks noChangeShapeType="1"/>
            </p:cNvSpPr>
            <p:nvPr/>
          </p:nvSpPr>
          <p:spPr bwMode="auto">
            <a:xfrm>
              <a:off x="5908083"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9" name="Line 106">
              <a:extLst>
                <a:ext uri="{FF2B5EF4-FFF2-40B4-BE49-F238E27FC236}">
                  <a16:creationId xmlns:a16="http://schemas.microsoft.com/office/drawing/2014/main" id="{119D8FB6-7ED9-9F87-DDC2-831930204E60}"/>
                </a:ext>
              </a:extLst>
            </p:cNvPr>
            <p:cNvSpPr>
              <a:spLocks noChangeShapeType="1"/>
            </p:cNvSpPr>
            <p:nvPr/>
          </p:nvSpPr>
          <p:spPr bwMode="auto">
            <a:xfrm flipH="1">
              <a:off x="5888213"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0" name="Line 107">
              <a:extLst>
                <a:ext uri="{FF2B5EF4-FFF2-40B4-BE49-F238E27FC236}">
                  <a16:creationId xmlns:a16="http://schemas.microsoft.com/office/drawing/2014/main" id="{A2CB9329-F25C-13D9-6D16-B5B519B0F663}"/>
                </a:ext>
              </a:extLst>
            </p:cNvPr>
            <p:cNvSpPr>
              <a:spLocks noChangeShapeType="1"/>
            </p:cNvSpPr>
            <p:nvPr/>
          </p:nvSpPr>
          <p:spPr bwMode="auto">
            <a:xfrm>
              <a:off x="5896394"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1" name="Line 108">
              <a:extLst>
                <a:ext uri="{FF2B5EF4-FFF2-40B4-BE49-F238E27FC236}">
                  <a16:creationId xmlns:a16="http://schemas.microsoft.com/office/drawing/2014/main" id="{24CBC3C6-91B9-D1DD-670C-532BE90AACFB}"/>
                </a:ext>
              </a:extLst>
            </p:cNvPr>
            <p:cNvSpPr>
              <a:spLocks noChangeShapeType="1"/>
            </p:cNvSpPr>
            <p:nvPr/>
          </p:nvSpPr>
          <p:spPr bwMode="auto">
            <a:xfrm flipH="1">
              <a:off x="5873018"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2" name="Line 109">
              <a:extLst>
                <a:ext uri="{FF2B5EF4-FFF2-40B4-BE49-F238E27FC236}">
                  <a16:creationId xmlns:a16="http://schemas.microsoft.com/office/drawing/2014/main" id="{FAD3C571-2C97-DFEF-3C71-B6404CE3074E}"/>
                </a:ext>
              </a:extLst>
            </p:cNvPr>
            <p:cNvSpPr>
              <a:spLocks noChangeShapeType="1"/>
            </p:cNvSpPr>
            <p:nvPr/>
          </p:nvSpPr>
          <p:spPr bwMode="auto">
            <a:xfrm>
              <a:off x="5880031"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3" name="Line 110">
              <a:extLst>
                <a:ext uri="{FF2B5EF4-FFF2-40B4-BE49-F238E27FC236}">
                  <a16:creationId xmlns:a16="http://schemas.microsoft.com/office/drawing/2014/main" id="{3A6F8F2A-D58F-5F53-C9A8-E30437F0E124}"/>
                </a:ext>
              </a:extLst>
            </p:cNvPr>
            <p:cNvSpPr>
              <a:spLocks noChangeShapeType="1"/>
            </p:cNvSpPr>
            <p:nvPr/>
          </p:nvSpPr>
          <p:spPr bwMode="auto">
            <a:xfrm flipH="1">
              <a:off x="5861331"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4" name="Line 111">
              <a:extLst>
                <a:ext uri="{FF2B5EF4-FFF2-40B4-BE49-F238E27FC236}">
                  <a16:creationId xmlns:a16="http://schemas.microsoft.com/office/drawing/2014/main" id="{5F3FCE49-CB1E-2ABB-D92D-80B768CCA602}"/>
                </a:ext>
              </a:extLst>
            </p:cNvPr>
            <p:cNvSpPr>
              <a:spLocks noChangeShapeType="1"/>
            </p:cNvSpPr>
            <p:nvPr/>
          </p:nvSpPr>
          <p:spPr bwMode="auto">
            <a:xfrm>
              <a:off x="5868343"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5" name="Line 112">
              <a:extLst>
                <a:ext uri="{FF2B5EF4-FFF2-40B4-BE49-F238E27FC236}">
                  <a16:creationId xmlns:a16="http://schemas.microsoft.com/office/drawing/2014/main" id="{BE07CCE9-7C40-F7F1-69A0-4D9AEA0B02C1}"/>
                </a:ext>
              </a:extLst>
            </p:cNvPr>
            <p:cNvSpPr>
              <a:spLocks noChangeShapeType="1"/>
            </p:cNvSpPr>
            <p:nvPr/>
          </p:nvSpPr>
          <p:spPr bwMode="auto">
            <a:xfrm flipH="1">
              <a:off x="5844967"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6" name="Line 113">
              <a:extLst>
                <a:ext uri="{FF2B5EF4-FFF2-40B4-BE49-F238E27FC236}">
                  <a16:creationId xmlns:a16="http://schemas.microsoft.com/office/drawing/2014/main" id="{B984A1AC-D502-407C-AF1D-08A1DB452689}"/>
                </a:ext>
              </a:extLst>
            </p:cNvPr>
            <p:cNvSpPr>
              <a:spLocks noChangeShapeType="1"/>
            </p:cNvSpPr>
            <p:nvPr/>
          </p:nvSpPr>
          <p:spPr bwMode="auto">
            <a:xfrm>
              <a:off x="5853149"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7" name="Line 114">
              <a:extLst>
                <a:ext uri="{FF2B5EF4-FFF2-40B4-BE49-F238E27FC236}">
                  <a16:creationId xmlns:a16="http://schemas.microsoft.com/office/drawing/2014/main" id="{29F9AA7E-CB05-F7B1-BB9A-A365905A5F76}"/>
                </a:ext>
              </a:extLst>
            </p:cNvPr>
            <p:cNvSpPr>
              <a:spLocks noChangeShapeType="1"/>
            </p:cNvSpPr>
            <p:nvPr/>
          </p:nvSpPr>
          <p:spPr bwMode="auto">
            <a:xfrm flipH="1">
              <a:off x="5833279"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8" name="Line 115">
              <a:extLst>
                <a:ext uri="{FF2B5EF4-FFF2-40B4-BE49-F238E27FC236}">
                  <a16:creationId xmlns:a16="http://schemas.microsoft.com/office/drawing/2014/main" id="{474A1594-FDBA-6021-752F-E9E52872298B}"/>
                </a:ext>
              </a:extLst>
            </p:cNvPr>
            <p:cNvSpPr>
              <a:spLocks noChangeShapeType="1"/>
            </p:cNvSpPr>
            <p:nvPr/>
          </p:nvSpPr>
          <p:spPr bwMode="auto">
            <a:xfrm>
              <a:off x="5841461"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9" name="Line 116">
              <a:extLst>
                <a:ext uri="{FF2B5EF4-FFF2-40B4-BE49-F238E27FC236}">
                  <a16:creationId xmlns:a16="http://schemas.microsoft.com/office/drawing/2014/main" id="{84841B92-BC02-05FC-9E6D-73E2218EE8DA}"/>
                </a:ext>
              </a:extLst>
            </p:cNvPr>
            <p:cNvSpPr>
              <a:spLocks noChangeShapeType="1"/>
            </p:cNvSpPr>
            <p:nvPr/>
          </p:nvSpPr>
          <p:spPr bwMode="auto">
            <a:xfrm flipH="1">
              <a:off x="5818085"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0" name="Line 117">
              <a:extLst>
                <a:ext uri="{FF2B5EF4-FFF2-40B4-BE49-F238E27FC236}">
                  <a16:creationId xmlns:a16="http://schemas.microsoft.com/office/drawing/2014/main" id="{74EDAE17-A4E0-16FF-E955-E8F96F1386BA}"/>
                </a:ext>
              </a:extLst>
            </p:cNvPr>
            <p:cNvSpPr>
              <a:spLocks noChangeShapeType="1"/>
            </p:cNvSpPr>
            <p:nvPr/>
          </p:nvSpPr>
          <p:spPr bwMode="auto">
            <a:xfrm>
              <a:off x="5825097"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1" name="Line 118">
              <a:extLst>
                <a:ext uri="{FF2B5EF4-FFF2-40B4-BE49-F238E27FC236}">
                  <a16:creationId xmlns:a16="http://schemas.microsoft.com/office/drawing/2014/main" id="{50673D97-D9F1-B82A-CB3F-E45CD44FB660}"/>
                </a:ext>
              </a:extLst>
            </p:cNvPr>
            <p:cNvSpPr>
              <a:spLocks noChangeShapeType="1"/>
            </p:cNvSpPr>
            <p:nvPr/>
          </p:nvSpPr>
          <p:spPr bwMode="auto">
            <a:xfrm flipH="1">
              <a:off x="5801721" y="2455109"/>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2" name="Line 119">
              <a:extLst>
                <a:ext uri="{FF2B5EF4-FFF2-40B4-BE49-F238E27FC236}">
                  <a16:creationId xmlns:a16="http://schemas.microsoft.com/office/drawing/2014/main" id="{8EB39604-19B8-FBB9-1EA3-43534CC7A05D}"/>
                </a:ext>
              </a:extLst>
            </p:cNvPr>
            <p:cNvSpPr>
              <a:spLocks noChangeShapeType="1"/>
            </p:cNvSpPr>
            <p:nvPr/>
          </p:nvSpPr>
          <p:spPr bwMode="auto">
            <a:xfrm>
              <a:off x="5809903"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3" name="Line 120">
              <a:extLst>
                <a:ext uri="{FF2B5EF4-FFF2-40B4-BE49-F238E27FC236}">
                  <a16:creationId xmlns:a16="http://schemas.microsoft.com/office/drawing/2014/main" id="{2B683738-87C8-1DF3-DFBF-C336A17F52B3}"/>
                </a:ext>
              </a:extLst>
            </p:cNvPr>
            <p:cNvSpPr>
              <a:spLocks noChangeShapeType="1"/>
            </p:cNvSpPr>
            <p:nvPr/>
          </p:nvSpPr>
          <p:spPr bwMode="auto">
            <a:xfrm flipH="1">
              <a:off x="5790034"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4" name="Line 121">
              <a:extLst>
                <a:ext uri="{FF2B5EF4-FFF2-40B4-BE49-F238E27FC236}">
                  <a16:creationId xmlns:a16="http://schemas.microsoft.com/office/drawing/2014/main" id="{C82ECC35-30DD-E84D-F7E4-D30DE144E19D}"/>
                </a:ext>
              </a:extLst>
            </p:cNvPr>
            <p:cNvSpPr>
              <a:spLocks noChangeShapeType="1"/>
            </p:cNvSpPr>
            <p:nvPr/>
          </p:nvSpPr>
          <p:spPr bwMode="auto">
            <a:xfrm>
              <a:off x="5798215"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5" name="Line 122">
              <a:extLst>
                <a:ext uri="{FF2B5EF4-FFF2-40B4-BE49-F238E27FC236}">
                  <a16:creationId xmlns:a16="http://schemas.microsoft.com/office/drawing/2014/main" id="{A99C27C0-AAC7-AC25-10FB-50A859BF7FBA}"/>
                </a:ext>
              </a:extLst>
            </p:cNvPr>
            <p:cNvSpPr>
              <a:spLocks noChangeShapeType="1"/>
            </p:cNvSpPr>
            <p:nvPr/>
          </p:nvSpPr>
          <p:spPr bwMode="auto">
            <a:xfrm flipH="1">
              <a:off x="5773670" y="2455109"/>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6" name="Line 123">
              <a:extLst>
                <a:ext uri="{FF2B5EF4-FFF2-40B4-BE49-F238E27FC236}">
                  <a16:creationId xmlns:a16="http://schemas.microsoft.com/office/drawing/2014/main" id="{BA6C835A-59A0-198F-8016-60706955AF78}"/>
                </a:ext>
              </a:extLst>
            </p:cNvPr>
            <p:cNvSpPr>
              <a:spLocks noChangeShapeType="1"/>
            </p:cNvSpPr>
            <p:nvPr/>
          </p:nvSpPr>
          <p:spPr bwMode="auto">
            <a:xfrm>
              <a:off x="5781852"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7" name="Line 124">
              <a:extLst>
                <a:ext uri="{FF2B5EF4-FFF2-40B4-BE49-F238E27FC236}">
                  <a16:creationId xmlns:a16="http://schemas.microsoft.com/office/drawing/2014/main" id="{C6796903-F6F9-6C67-78B8-D473B2B4A884}"/>
                </a:ext>
              </a:extLst>
            </p:cNvPr>
            <p:cNvSpPr>
              <a:spLocks noChangeShapeType="1"/>
            </p:cNvSpPr>
            <p:nvPr/>
          </p:nvSpPr>
          <p:spPr bwMode="auto">
            <a:xfrm flipH="1">
              <a:off x="5761982"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8" name="Line 125">
              <a:extLst>
                <a:ext uri="{FF2B5EF4-FFF2-40B4-BE49-F238E27FC236}">
                  <a16:creationId xmlns:a16="http://schemas.microsoft.com/office/drawing/2014/main" id="{0065205E-9FCE-D87A-85DF-EEC3BE0373ED}"/>
                </a:ext>
              </a:extLst>
            </p:cNvPr>
            <p:cNvSpPr>
              <a:spLocks noChangeShapeType="1"/>
            </p:cNvSpPr>
            <p:nvPr/>
          </p:nvSpPr>
          <p:spPr bwMode="auto">
            <a:xfrm>
              <a:off x="5770163"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9" name="Line 126">
              <a:extLst>
                <a:ext uri="{FF2B5EF4-FFF2-40B4-BE49-F238E27FC236}">
                  <a16:creationId xmlns:a16="http://schemas.microsoft.com/office/drawing/2014/main" id="{2E603B09-BCB4-5F0B-0AA9-9DE5852568F2}"/>
                </a:ext>
              </a:extLst>
            </p:cNvPr>
            <p:cNvSpPr>
              <a:spLocks noChangeShapeType="1"/>
            </p:cNvSpPr>
            <p:nvPr/>
          </p:nvSpPr>
          <p:spPr bwMode="auto">
            <a:xfrm flipH="1">
              <a:off x="5746787"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0" name="Line 127">
              <a:extLst>
                <a:ext uri="{FF2B5EF4-FFF2-40B4-BE49-F238E27FC236}">
                  <a16:creationId xmlns:a16="http://schemas.microsoft.com/office/drawing/2014/main" id="{D542145B-FEB2-436E-1571-8A80C2A9C7EB}"/>
                </a:ext>
              </a:extLst>
            </p:cNvPr>
            <p:cNvSpPr>
              <a:spLocks noChangeShapeType="1"/>
            </p:cNvSpPr>
            <p:nvPr/>
          </p:nvSpPr>
          <p:spPr bwMode="auto">
            <a:xfrm>
              <a:off x="5754969"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1" name="Line 128">
              <a:extLst>
                <a:ext uri="{FF2B5EF4-FFF2-40B4-BE49-F238E27FC236}">
                  <a16:creationId xmlns:a16="http://schemas.microsoft.com/office/drawing/2014/main" id="{E7FBC5D8-63BB-43D1-CEC3-89B275E14CE9}"/>
                </a:ext>
              </a:extLst>
            </p:cNvPr>
            <p:cNvSpPr>
              <a:spLocks noChangeShapeType="1"/>
            </p:cNvSpPr>
            <p:nvPr/>
          </p:nvSpPr>
          <p:spPr bwMode="auto">
            <a:xfrm flipH="1">
              <a:off x="5735099"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2" name="Line 129">
              <a:extLst>
                <a:ext uri="{FF2B5EF4-FFF2-40B4-BE49-F238E27FC236}">
                  <a16:creationId xmlns:a16="http://schemas.microsoft.com/office/drawing/2014/main" id="{97FC9631-2E5F-378C-0175-252F5663E75D}"/>
                </a:ext>
              </a:extLst>
            </p:cNvPr>
            <p:cNvSpPr>
              <a:spLocks noChangeShapeType="1"/>
            </p:cNvSpPr>
            <p:nvPr/>
          </p:nvSpPr>
          <p:spPr bwMode="auto">
            <a:xfrm>
              <a:off x="5743281"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3" name="Line 130">
              <a:extLst>
                <a:ext uri="{FF2B5EF4-FFF2-40B4-BE49-F238E27FC236}">
                  <a16:creationId xmlns:a16="http://schemas.microsoft.com/office/drawing/2014/main" id="{A66B7D2C-AE1B-ADA1-3E16-4F6B0F660E61}"/>
                </a:ext>
              </a:extLst>
            </p:cNvPr>
            <p:cNvSpPr>
              <a:spLocks noChangeShapeType="1"/>
            </p:cNvSpPr>
            <p:nvPr/>
          </p:nvSpPr>
          <p:spPr bwMode="auto">
            <a:xfrm flipH="1">
              <a:off x="5718736"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4" name="Line 131">
              <a:extLst>
                <a:ext uri="{FF2B5EF4-FFF2-40B4-BE49-F238E27FC236}">
                  <a16:creationId xmlns:a16="http://schemas.microsoft.com/office/drawing/2014/main" id="{9827656B-CBA1-64DE-5638-332BC75641BF}"/>
                </a:ext>
              </a:extLst>
            </p:cNvPr>
            <p:cNvSpPr>
              <a:spLocks noChangeShapeType="1"/>
            </p:cNvSpPr>
            <p:nvPr/>
          </p:nvSpPr>
          <p:spPr bwMode="auto">
            <a:xfrm>
              <a:off x="5726918"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5" name="Line 132">
              <a:extLst>
                <a:ext uri="{FF2B5EF4-FFF2-40B4-BE49-F238E27FC236}">
                  <a16:creationId xmlns:a16="http://schemas.microsoft.com/office/drawing/2014/main" id="{6B709A41-7DF4-F3A3-1E00-3E2687D9FF7F}"/>
                </a:ext>
              </a:extLst>
            </p:cNvPr>
            <p:cNvSpPr>
              <a:spLocks noChangeShapeType="1"/>
            </p:cNvSpPr>
            <p:nvPr/>
          </p:nvSpPr>
          <p:spPr bwMode="auto">
            <a:xfrm flipH="1">
              <a:off x="5703541" y="2455109"/>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6" name="Line 133">
              <a:extLst>
                <a:ext uri="{FF2B5EF4-FFF2-40B4-BE49-F238E27FC236}">
                  <a16:creationId xmlns:a16="http://schemas.microsoft.com/office/drawing/2014/main" id="{709E4C43-DD63-F433-9D4D-A6CA04A74B54}"/>
                </a:ext>
              </a:extLst>
            </p:cNvPr>
            <p:cNvSpPr>
              <a:spLocks noChangeShapeType="1"/>
            </p:cNvSpPr>
            <p:nvPr/>
          </p:nvSpPr>
          <p:spPr bwMode="auto">
            <a:xfrm>
              <a:off x="5711723" y="24332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7" name="Line 134">
              <a:extLst>
                <a:ext uri="{FF2B5EF4-FFF2-40B4-BE49-F238E27FC236}">
                  <a16:creationId xmlns:a16="http://schemas.microsoft.com/office/drawing/2014/main" id="{0E935DEC-284D-3DD1-C83F-B24A8E87CE53}"/>
                </a:ext>
              </a:extLst>
            </p:cNvPr>
            <p:cNvSpPr>
              <a:spLocks noChangeShapeType="1"/>
            </p:cNvSpPr>
            <p:nvPr/>
          </p:nvSpPr>
          <p:spPr bwMode="auto">
            <a:xfrm flipH="1">
              <a:off x="5691854" y="245510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8" name="Line 135">
              <a:extLst>
                <a:ext uri="{FF2B5EF4-FFF2-40B4-BE49-F238E27FC236}">
                  <a16:creationId xmlns:a16="http://schemas.microsoft.com/office/drawing/2014/main" id="{3EBE6D87-419B-F58D-2586-692DF6EE0058}"/>
                </a:ext>
              </a:extLst>
            </p:cNvPr>
            <p:cNvSpPr>
              <a:spLocks noChangeShapeType="1"/>
            </p:cNvSpPr>
            <p:nvPr/>
          </p:nvSpPr>
          <p:spPr bwMode="auto">
            <a:xfrm>
              <a:off x="5711723" y="24070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9" name="Line 136">
              <a:extLst>
                <a:ext uri="{FF2B5EF4-FFF2-40B4-BE49-F238E27FC236}">
                  <a16:creationId xmlns:a16="http://schemas.microsoft.com/office/drawing/2014/main" id="{9A5CF98B-4E8E-CBBD-22B2-5F96899764EE}"/>
                </a:ext>
              </a:extLst>
            </p:cNvPr>
            <p:cNvSpPr>
              <a:spLocks noChangeShapeType="1"/>
            </p:cNvSpPr>
            <p:nvPr/>
          </p:nvSpPr>
          <p:spPr bwMode="auto">
            <a:xfrm flipH="1">
              <a:off x="5687179" y="24256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0" name="Line 137">
              <a:extLst>
                <a:ext uri="{FF2B5EF4-FFF2-40B4-BE49-F238E27FC236}">
                  <a16:creationId xmlns:a16="http://schemas.microsoft.com/office/drawing/2014/main" id="{E4DC4206-D845-36F4-3526-F15FFB5DB064}"/>
                </a:ext>
              </a:extLst>
            </p:cNvPr>
            <p:cNvSpPr>
              <a:spLocks noChangeShapeType="1"/>
            </p:cNvSpPr>
            <p:nvPr/>
          </p:nvSpPr>
          <p:spPr bwMode="auto">
            <a:xfrm>
              <a:off x="5680165" y="24070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1" name="Line 138">
              <a:extLst>
                <a:ext uri="{FF2B5EF4-FFF2-40B4-BE49-F238E27FC236}">
                  <a16:creationId xmlns:a16="http://schemas.microsoft.com/office/drawing/2014/main" id="{EC951B7B-FD5E-03BE-2330-EC7D3FCE7497}"/>
                </a:ext>
              </a:extLst>
            </p:cNvPr>
            <p:cNvSpPr>
              <a:spLocks noChangeShapeType="1"/>
            </p:cNvSpPr>
            <p:nvPr/>
          </p:nvSpPr>
          <p:spPr bwMode="auto">
            <a:xfrm flipH="1">
              <a:off x="5655621" y="24256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2" name="Line 139">
              <a:extLst>
                <a:ext uri="{FF2B5EF4-FFF2-40B4-BE49-F238E27FC236}">
                  <a16:creationId xmlns:a16="http://schemas.microsoft.com/office/drawing/2014/main" id="{E8AC1FC6-2DE1-F133-693D-9D1DD7883239}"/>
                </a:ext>
              </a:extLst>
            </p:cNvPr>
            <p:cNvSpPr>
              <a:spLocks noChangeShapeType="1"/>
            </p:cNvSpPr>
            <p:nvPr/>
          </p:nvSpPr>
          <p:spPr bwMode="auto">
            <a:xfrm>
              <a:off x="5663802" y="24070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3" name="Line 140">
              <a:extLst>
                <a:ext uri="{FF2B5EF4-FFF2-40B4-BE49-F238E27FC236}">
                  <a16:creationId xmlns:a16="http://schemas.microsoft.com/office/drawing/2014/main" id="{47D5313D-B831-83F6-585D-079AA0727618}"/>
                </a:ext>
              </a:extLst>
            </p:cNvPr>
            <p:cNvSpPr>
              <a:spLocks noChangeShapeType="1"/>
            </p:cNvSpPr>
            <p:nvPr/>
          </p:nvSpPr>
          <p:spPr bwMode="auto">
            <a:xfrm flipH="1">
              <a:off x="5643932" y="24256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4" name="Line 141">
              <a:extLst>
                <a:ext uri="{FF2B5EF4-FFF2-40B4-BE49-F238E27FC236}">
                  <a16:creationId xmlns:a16="http://schemas.microsoft.com/office/drawing/2014/main" id="{55723C63-14BB-A37C-500D-7E4A76D7652E}"/>
                </a:ext>
              </a:extLst>
            </p:cNvPr>
            <p:cNvSpPr>
              <a:spLocks noChangeShapeType="1"/>
            </p:cNvSpPr>
            <p:nvPr/>
          </p:nvSpPr>
          <p:spPr bwMode="auto">
            <a:xfrm>
              <a:off x="5652114" y="24070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5" name="Line 142">
              <a:extLst>
                <a:ext uri="{FF2B5EF4-FFF2-40B4-BE49-F238E27FC236}">
                  <a16:creationId xmlns:a16="http://schemas.microsoft.com/office/drawing/2014/main" id="{B9D60B73-BB3E-7E7D-3D5A-DBEBC3DAC0D3}"/>
                </a:ext>
              </a:extLst>
            </p:cNvPr>
            <p:cNvSpPr>
              <a:spLocks noChangeShapeType="1"/>
            </p:cNvSpPr>
            <p:nvPr/>
          </p:nvSpPr>
          <p:spPr bwMode="auto">
            <a:xfrm flipH="1">
              <a:off x="5628738" y="24256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6" name="Line 143">
              <a:extLst>
                <a:ext uri="{FF2B5EF4-FFF2-40B4-BE49-F238E27FC236}">
                  <a16:creationId xmlns:a16="http://schemas.microsoft.com/office/drawing/2014/main" id="{8F9DB5E7-4279-426F-22FC-743FEE5CBAD3}"/>
                </a:ext>
              </a:extLst>
            </p:cNvPr>
            <p:cNvSpPr>
              <a:spLocks noChangeShapeType="1"/>
            </p:cNvSpPr>
            <p:nvPr/>
          </p:nvSpPr>
          <p:spPr bwMode="auto">
            <a:xfrm>
              <a:off x="5636920" y="24070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7" name="Line 144">
              <a:extLst>
                <a:ext uri="{FF2B5EF4-FFF2-40B4-BE49-F238E27FC236}">
                  <a16:creationId xmlns:a16="http://schemas.microsoft.com/office/drawing/2014/main" id="{3E69EF55-6CA4-3F67-10E0-B4D635F0C5FF}"/>
                </a:ext>
              </a:extLst>
            </p:cNvPr>
            <p:cNvSpPr>
              <a:spLocks noChangeShapeType="1"/>
            </p:cNvSpPr>
            <p:nvPr/>
          </p:nvSpPr>
          <p:spPr bwMode="auto">
            <a:xfrm flipH="1">
              <a:off x="5612375" y="24256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8" name="Line 145">
              <a:extLst>
                <a:ext uri="{FF2B5EF4-FFF2-40B4-BE49-F238E27FC236}">
                  <a16:creationId xmlns:a16="http://schemas.microsoft.com/office/drawing/2014/main" id="{77B595DD-9D12-ED95-4994-A8DC983C3E47}"/>
                </a:ext>
              </a:extLst>
            </p:cNvPr>
            <p:cNvSpPr>
              <a:spLocks noChangeShapeType="1"/>
            </p:cNvSpPr>
            <p:nvPr/>
          </p:nvSpPr>
          <p:spPr bwMode="auto">
            <a:xfrm>
              <a:off x="5620556" y="24070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9" name="Line 146">
              <a:extLst>
                <a:ext uri="{FF2B5EF4-FFF2-40B4-BE49-F238E27FC236}">
                  <a16:creationId xmlns:a16="http://schemas.microsoft.com/office/drawing/2014/main" id="{5DF4ACE6-A81B-0047-F67E-1B6885651EE3}"/>
                </a:ext>
              </a:extLst>
            </p:cNvPr>
            <p:cNvSpPr>
              <a:spLocks noChangeShapeType="1"/>
            </p:cNvSpPr>
            <p:nvPr/>
          </p:nvSpPr>
          <p:spPr bwMode="auto">
            <a:xfrm flipH="1">
              <a:off x="5600686" y="24256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0" name="Line 147">
              <a:extLst>
                <a:ext uri="{FF2B5EF4-FFF2-40B4-BE49-F238E27FC236}">
                  <a16:creationId xmlns:a16="http://schemas.microsoft.com/office/drawing/2014/main" id="{3DA4C768-1D66-AFFE-1A3E-F7ADEBD4EF51}"/>
                </a:ext>
              </a:extLst>
            </p:cNvPr>
            <p:cNvSpPr>
              <a:spLocks noChangeShapeType="1"/>
            </p:cNvSpPr>
            <p:nvPr/>
          </p:nvSpPr>
          <p:spPr bwMode="auto">
            <a:xfrm>
              <a:off x="5612375" y="2407075"/>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1" name="Line 148">
              <a:extLst>
                <a:ext uri="{FF2B5EF4-FFF2-40B4-BE49-F238E27FC236}">
                  <a16:creationId xmlns:a16="http://schemas.microsoft.com/office/drawing/2014/main" id="{834F7EAC-F056-0E13-4056-B99B1860BAE8}"/>
                </a:ext>
              </a:extLst>
            </p:cNvPr>
            <p:cNvSpPr>
              <a:spLocks noChangeShapeType="1"/>
            </p:cNvSpPr>
            <p:nvPr/>
          </p:nvSpPr>
          <p:spPr bwMode="auto">
            <a:xfrm flipH="1">
              <a:off x="5588999" y="2425634"/>
              <a:ext cx="47921"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2" name="Line 149">
              <a:extLst>
                <a:ext uri="{FF2B5EF4-FFF2-40B4-BE49-F238E27FC236}">
                  <a16:creationId xmlns:a16="http://schemas.microsoft.com/office/drawing/2014/main" id="{C23732E3-F0C6-9988-B043-0E308A38A9E1}"/>
                </a:ext>
              </a:extLst>
            </p:cNvPr>
            <p:cNvSpPr>
              <a:spLocks noChangeShapeType="1"/>
            </p:cNvSpPr>
            <p:nvPr/>
          </p:nvSpPr>
          <p:spPr bwMode="auto">
            <a:xfrm>
              <a:off x="5525883"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3" name="Line 150">
              <a:extLst>
                <a:ext uri="{FF2B5EF4-FFF2-40B4-BE49-F238E27FC236}">
                  <a16:creationId xmlns:a16="http://schemas.microsoft.com/office/drawing/2014/main" id="{37C04D6E-8282-3366-25C7-8052D612E7D9}"/>
                </a:ext>
              </a:extLst>
            </p:cNvPr>
            <p:cNvSpPr>
              <a:spLocks noChangeShapeType="1"/>
            </p:cNvSpPr>
            <p:nvPr/>
          </p:nvSpPr>
          <p:spPr bwMode="auto">
            <a:xfrm flipH="1">
              <a:off x="5502507" y="2410351"/>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4" name="Line 151">
              <a:extLst>
                <a:ext uri="{FF2B5EF4-FFF2-40B4-BE49-F238E27FC236}">
                  <a16:creationId xmlns:a16="http://schemas.microsoft.com/office/drawing/2014/main" id="{6232A96D-7378-57C8-7073-FE70C35ED8A8}"/>
                </a:ext>
              </a:extLst>
            </p:cNvPr>
            <p:cNvSpPr>
              <a:spLocks noChangeShapeType="1"/>
            </p:cNvSpPr>
            <p:nvPr/>
          </p:nvSpPr>
          <p:spPr bwMode="auto">
            <a:xfrm>
              <a:off x="5510689"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5" name="Line 152">
              <a:extLst>
                <a:ext uri="{FF2B5EF4-FFF2-40B4-BE49-F238E27FC236}">
                  <a16:creationId xmlns:a16="http://schemas.microsoft.com/office/drawing/2014/main" id="{A87E15E2-1CE1-F074-CF41-92BAFAB3F00A}"/>
                </a:ext>
              </a:extLst>
            </p:cNvPr>
            <p:cNvSpPr>
              <a:spLocks noChangeShapeType="1"/>
            </p:cNvSpPr>
            <p:nvPr/>
          </p:nvSpPr>
          <p:spPr bwMode="auto">
            <a:xfrm flipH="1">
              <a:off x="5490819" y="2410351"/>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6" name="Line 153">
              <a:extLst>
                <a:ext uri="{FF2B5EF4-FFF2-40B4-BE49-F238E27FC236}">
                  <a16:creationId xmlns:a16="http://schemas.microsoft.com/office/drawing/2014/main" id="{3FA28E73-C8C1-8963-14AF-9EC34C74432B}"/>
                </a:ext>
              </a:extLst>
            </p:cNvPr>
            <p:cNvSpPr>
              <a:spLocks noChangeShapeType="1"/>
            </p:cNvSpPr>
            <p:nvPr/>
          </p:nvSpPr>
          <p:spPr bwMode="auto">
            <a:xfrm>
              <a:off x="5499000"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7" name="Line 154">
              <a:extLst>
                <a:ext uri="{FF2B5EF4-FFF2-40B4-BE49-F238E27FC236}">
                  <a16:creationId xmlns:a16="http://schemas.microsoft.com/office/drawing/2014/main" id="{D9172432-20C2-2C3E-2C0B-6D2148778366}"/>
                </a:ext>
              </a:extLst>
            </p:cNvPr>
            <p:cNvSpPr>
              <a:spLocks noChangeShapeType="1"/>
            </p:cNvSpPr>
            <p:nvPr/>
          </p:nvSpPr>
          <p:spPr bwMode="auto">
            <a:xfrm flipH="1">
              <a:off x="5474455" y="2410351"/>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8" name="Line 155">
              <a:extLst>
                <a:ext uri="{FF2B5EF4-FFF2-40B4-BE49-F238E27FC236}">
                  <a16:creationId xmlns:a16="http://schemas.microsoft.com/office/drawing/2014/main" id="{D5858017-3DBA-C815-262E-A8EFE9076511}"/>
                </a:ext>
              </a:extLst>
            </p:cNvPr>
            <p:cNvSpPr>
              <a:spLocks noChangeShapeType="1"/>
            </p:cNvSpPr>
            <p:nvPr/>
          </p:nvSpPr>
          <p:spPr bwMode="auto">
            <a:xfrm>
              <a:off x="5482637"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9" name="Line 156">
              <a:extLst>
                <a:ext uri="{FF2B5EF4-FFF2-40B4-BE49-F238E27FC236}">
                  <a16:creationId xmlns:a16="http://schemas.microsoft.com/office/drawing/2014/main" id="{5242CBD2-E402-082C-964A-71C586979C3F}"/>
                </a:ext>
              </a:extLst>
            </p:cNvPr>
            <p:cNvSpPr>
              <a:spLocks noChangeShapeType="1"/>
            </p:cNvSpPr>
            <p:nvPr/>
          </p:nvSpPr>
          <p:spPr bwMode="auto">
            <a:xfrm flipH="1">
              <a:off x="5459261" y="2410351"/>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0" name="Line 157">
              <a:extLst>
                <a:ext uri="{FF2B5EF4-FFF2-40B4-BE49-F238E27FC236}">
                  <a16:creationId xmlns:a16="http://schemas.microsoft.com/office/drawing/2014/main" id="{F9357D46-4552-1577-A4E6-3A32F1AA4238}"/>
                </a:ext>
              </a:extLst>
            </p:cNvPr>
            <p:cNvSpPr>
              <a:spLocks noChangeShapeType="1"/>
            </p:cNvSpPr>
            <p:nvPr/>
          </p:nvSpPr>
          <p:spPr bwMode="auto">
            <a:xfrm>
              <a:off x="5467443"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1" name="Line 158">
              <a:extLst>
                <a:ext uri="{FF2B5EF4-FFF2-40B4-BE49-F238E27FC236}">
                  <a16:creationId xmlns:a16="http://schemas.microsoft.com/office/drawing/2014/main" id="{07FA181B-5B0D-6798-8DFC-55494C928BAE}"/>
                </a:ext>
              </a:extLst>
            </p:cNvPr>
            <p:cNvSpPr>
              <a:spLocks noChangeShapeType="1"/>
            </p:cNvSpPr>
            <p:nvPr/>
          </p:nvSpPr>
          <p:spPr bwMode="auto">
            <a:xfrm flipH="1">
              <a:off x="5447573" y="2410351"/>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2" name="Line 159">
              <a:extLst>
                <a:ext uri="{FF2B5EF4-FFF2-40B4-BE49-F238E27FC236}">
                  <a16:creationId xmlns:a16="http://schemas.microsoft.com/office/drawing/2014/main" id="{2BE17F64-5956-583D-41C1-43C220EB0BDB}"/>
                </a:ext>
              </a:extLst>
            </p:cNvPr>
            <p:cNvSpPr>
              <a:spLocks noChangeShapeType="1"/>
            </p:cNvSpPr>
            <p:nvPr/>
          </p:nvSpPr>
          <p:spPr bwMode="auto">
            <a:xfrm>
              <a:off x="5459261"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3" name="Line 160">
              <a:extLst>
                <a:ext uri="{FF2B5EF4-FFF2-40B4-BE49-F238E27FC236}">
                  <a16:creationId xmlns:a16="http://schemas.microsoft.com/office/drawing/2014/main" id="{8AF1A533-E0C2-670B-4FAC-421242483DD2}"/>
                </a:ext>
              </a:extLst>
            </p:cNvPr>
            <p:cNvSpPr>
              <a:spLocks noChangeShapeType="1"/>
            </p:cNvSpPr>
            <p:nvPr/>
          </p:nvSpPr>
          <p:spPr bwMode="auto">
            <a:xfrm flipH="1">
              <a:off x="5435885" y="2410351"/>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4" name="Line 161">
              <a:extLst>
                <a:ext uri="{FF2B5EF4-FFF2-40B4-BE49-F238E27FC236}">
                  <a16:creationId xmlns:a16="http://schemas.microsoft.com/office/drawing/2014/main" id="{E4341010-F272-7938-C209-B1F04279DFEB}"/>
                </a:ext>
              </a:extLst>
            </p:cNvPr>
            <p:cNvSpPr>
              <a:spLocks noChangeShapeType="1"/>
            </p:cNvSpPr>
            <p:nvPr/>
          </p:nvSpPr>
          <p:spPr bwMode="auto">
            <a:xfrm>
              <a:off x="5597180"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5" name="Line 162">
              <a:extLst>
                <a:ext uri="{FF2B5EF4-FFF2-40B4-BE49-F238E27FC236}">
                  <a16:creationId xmlns:a16="http://schemas.microsoft.com/office/drawing/2014/main" id="{735D5FC3-ED36-D9B5-5AAF-DF8918A047E5}"/>
                </a:ext>
              </a:extLst>
            </p:cNvPr>
            <p:cNvSpPr>
              <a:spLocks noChangeShapeType="1"/>
            </p:cNvSpPr>
            <p:nvPr/>
          </p:nvSpPr>
          <p:spPr bwMode="auto">
            <a:xfrm flipH="1">
              <a:off x="5573804" y="2410351"/>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6" name="Line 163">
              <a:extLst>
                <a:ext uri="{FF2B5EF4-FFF2-40B4-BE49-F238E27FC236}">
                  <a16:creationId xmlns:a16="http://schemas.microsoft.com/office/drawing/2014/main" id="{2AA572E6-601B-0097-EF6D-E20AE82872E1}"/>
                </a:ext>
              </a:extLst>
            </p:cNvPr>
            <p:cNvSpPr>
              <a:spLocks noChangeShapeType="1"/>
            </p:cNvSpPr>
            <p:nvPr/>
          </p:nvSpPr>
          <p:spPr bwMode="auto">
            <a:xfrm>
              <a:off x="5585492"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7" name="Line 164">
              <a:extLst>
                <a:ext uri="{FF2B5EF4-FFF2-40B4-BE49-F238E27FC236}">
                  <a16:creationId xmlns:a16="http://schemas.microsoft.com/office/drawing/2014/main" id="{528F7413-5166-CDF3-B96B-0F119AEDE496}"/>
                </a:ext>
              </a:extLst>
            </p:cNvPr>
            <p:cNvSpPr>
              <a:spLocks noChangeShapeType="1"/>
            </p:cNvSpPr>
            <p:nvPr/>
          </p:nvSpPr>
          <p:spPr bwMode="auto">
            <a:xfrm flipH="1">
              <a:off x="5562116" y="2410351"/>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8" name="Line 165">
              <a:extLst>
                <a:ext uri="{FF2B5EF4-FFF2-40B4-BE49-F238E27FC236}">
                  <a16:creationId xmlns:a16="http://schemas.microsoft.com/office/drawing/2014/main" id="{F3572C32-FE31-5809-B950-A33E6F42A76C}"/>
                </a:ext>
              </a:extLst>
            </p:cNvPr>
            <p:cNvSpPr>
              <a:spLocks noChangeShapeType="1"/>
            </p:cNvSpPr>
            <p:nvPr/>
          </p:nvSpPr>
          <p:spPr bwMode="auto">
            <a:xfrm>
              <a:off x="5569129"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9" name="Line 166">
              <a:extLst>
                <a:ext uri="{FF2B5EF4-FFF2-40B4-BE49-F238E27FC236}">
                  <a16:creationId xmlns:a16="http://schemas.microsoft.com/office/drawing/2014/main" id="{34747433-96BF-A726-14AB-C9D36BE2BD14}"/>
                </a:ext>
              </a:extLst>
            </p:cNvPr>
            <p:cNvSpPr>
              <a:spLocks noChangeShapeType="1"/>
            </p:cNvSpPr>
            <p:nvPr/>
          </p:nvSpPr>
          <p:spPr bwMode="auto">
            <a:xfrm flipH="1">
              <a:off x="5545753" y="2410351"/>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0" name="Line 167">
              <a:extLst>
                <a:ext uri="{FF2B5EF4-FFF2-40B4-BE49-F238E27FC236}">
                  <a16:creationId xmlns:a16="http://schemas.microsoft.com/office/drawing/2014/main" id="{A919E7E3-1250-02BD-E3DB-B6A9D35959A3}"/>
                </a:ext>
              </a:extLst>
            </p:cNvPr>
            <p:cNvSpPr>
              <a:spLocks noChangeShapeType="1"/>
            </p:cNvSpPr>
            <p:nvPr/>
          </p:nvSpPr>
          <p:spPr bwMode="auto">
            <a:xfrm>
              <a:off x="5553934" y="238851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1" name="Line 168">
              <a:extLst>
                <a:ext uri="{FF2B5EF4-FFF2-40B4-BE49-F238E27FC236}">
                  <a16:creationId xmlns:a16="http://schemas.microsoft.com/office/drawing/2014/main" id="{C6F64618-C264-5764-382B-01ED87676F1B}"/>
                </a:ext>
              </a:extLst>
            </p:cNvPr>
            <p:cNvSpPr>
              <a:spLocks noChangeShapeType="1"/>
            </p:cNvSpPr>
            <p:nvPr/>
          </p:nvSpPr>
          <p:spPr bwMode="auto">
            <a:xfrm flipH="1">
              <a:off x="5530558" y="2410351"/>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2" name="Line 169">
              <a:extLst>
                <a:ext uri="{FF2B5EF4-FFF2-40B4-BE49-F238E27FC236}">
                  <a16:creationId xmlns:a16="http://schemas.microsoft.com/office/drawing/2014/main" id="{9C0D5655-8A62-D424-87AC-5892516A7BC8}"/>
                </a:ext>
              </a:extLst>
            </p:cNvPr>
            <p:cNvSpPr>
              <a:spLocks noChangeShapeType="1"/>
            </p:cNvSpPr>
            <p:nvPr/>
          </p:nvSpPr>
          <p:spPr bwMode="auto">
            <a:xfrm>
              <a:off x="5470949" y="2377601"/>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3" name="Line 170">
              <a:extLst>
                <a:ext uri="{FF2B5EF4-FFF2-40B4-BE49-F238E27FC236}">
                  <a16:creationId xmlns:a16="http://schemas.microsoft.com/office/drawing/2014/main" id="{2D6313F3-ADB5-5590-ED2B-1A09C18BD863}"/>
                </a:ext>
              </a:extLst>
            </p:cNvPr>
            <p:cNvSpPr>
              <a:spLocks noChangeShapeType="1"/>
            </p:cNvSpPr>
            <p:nvPr/>
          </p:nvSpPr>
          <p:spPr bwMode="auto">
            <a:xfrm flipH="1">
              <a:off x="5447573" y="23994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4" name="Line 171">
              <a:extLst>
                <a:ext uri="{FF2B5EF4-FFF2-40B4-BE49-F238E27FC236}">
                  <a16:creationId xmlns:a16="http://schemas.microsoft.com/office/drawing/2014/main" id="{33A1AD89-4098-FC99-A21B-B58DDD382174}"/>
                </a:ext>
              </a:extLst>
            </p:cNvPr>
            <p:cNvSpPr>
              <a:spLocks noChangeShapeType="1"/>
            </p:cNvSpPr>
            <p:nvPr/>
          </p:nvSpPr>
          <p:spPr bwMode="auto">
            <a:xfrm>
              <a:off x="5455754" y="2377601"/>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5" name="Line 172">
              <a:extLst>
                <a:ext uri="{FF2B5EF4-FFF2-40B4-BE49-F238E27FC236}">
                  <a16:creationId xmlns:a16="http://schemas.microsoft.com/office/drawing/2014/main" id="{F495536D-B579-2488-22D1-260CB6AD292F}"/>
                </a:ext>
              </a:extLst>
            </p:cNvPr>
            <p:cNvSpPr>
              <a:spLocks noChangeShapeType="1"/>
            </p:cNvSpPr>
            <p:nvPr/>
          </p:nvSpPr>
          <p:spPr bwMode="auto">
            <a:xfrm flipH="1">
              <a:off x="5431210" y="23994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6" name="Line 173">
              <a:extLst>
                <a:ext uri="{FF2B5EF4-FFF2-40B4-BE49-F238E27FC236}">
                  <a16:creationId xmlns:a16="http://schemas.microsoft.com/office/drawing/2014/main" id="{50174776-98FA-84D0-526D-596C60AC3CB7}"/>
                </a:ext>
              </a:extLst>
            </p:cNvPr>
            <p:cNvSpPr>
              <a:spLocks noChangeShapeType="1"/>
            </p:cNvSpPr>
            <p:nvPr/>
          </p:nvSpPr>
          <p:spPr bwMode="auto">
            <a:xfrm>
              <a:off x="5376276" y="2348125"/>
              <a:ext cx="0" cy="44759"/>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7" name="Line 174">
              <a:extLst>
                <a:ext uri="{FF2B5EF4-FFF2-40B4-BE49-F238E27FC236}">
                  <a16:creationId xmlns:a16="http://schemas.microsoft.com/office/drawing/2014/main" id="{DD774A99-C0FE-753D-66CC-C55391C90E6D}"/>
                </a:ext>
              </a:extLst>
            </p:cNvPr>
            <p:cNvSpPr>
              <a:spLocks noChangeShapeType="1"/>
            </p:cNvSpPr>
            <p:nvPr/>
          </p:nvSpPr>
          <p:spPr bwMode="auto">
            <a:xfrm flipH="1">
              <a:off x="5352899" y="236995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8" name="Line 175">
              <a:extLst>
                <a:ext uri="{FF2B5EF4-FFF2-40B4-BE49-F238E27FC236}">
                  <a16:creationId xmlns:a16="http://schemas.microsoft.com/office/drawing/2014/main" id="{60F24C5C-D294-209F-702E-FE3863A1D81B}"/>
                </a:ext>
              </a:extLst>
            </p:cNvPr>
            <p:cNvSpPr>
              <a:spLocks noChangeShapeType="1"/>
            </p:cNvSpPr>
            <p:nvPr/>
          </p:nvSpPr>
          <p:spPr bwMode="auto">
            <a:xfrm>
              <a:off x="5349393" y="2348125"/>
              <a:ext cx="0" cy="44759"/>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9" name="Line 176">
              <a:extLst>
                <a:ext uri="{FF2B5EF4-FFF2-40B4-BE49-F238E27FC236}">
                  <a16:creationId xmlns:a16="http://schemas.microsoft.com/office/drawing/2014/main" id="{B9341371-544F-A010-D093-A56A6010F941}"/>
                </a:ext>
              </a:extLst>
            </p:cNvPr>
            <p:cNvSpPr>
              <a:spLocks noChangeShapeType="1"/>
            </p:cNvSpPr>
            <p:nvPr/>
          </p:nvSpPr>
          <p:spPr bwMode="auto">
            <a:xfrm flipH="1">
              <a:off x="5324848" y="2369959"/>
              <a:ext cx="47921"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0" name="Line 177">
              <a:extLst>
                <a:ext uri="{FF2B5EF4-FFF2-40B4-BE49-F238E27FC236}">
                  <a16:creationId xmlns:a16="http://schemas.microsoft.com/office/drawing/2014/main" id="{AB92ECB0-0AFB-EDF7-EA56-844438484846}"/>
                </a:ext>
              </a:extLst>
            </p:cNvPr>
            <p:cNvSpPr>
              <a:spLocks noChangeShapeType="1"/>
            </p:cNvSpPr>
            <p:nvPr/>
          </p:nvSpPr>
          <p:spPr bwMode="auto">
            <a:xfrm>
              <a:off x="5333030" y="2348125"/>
              <a:ext cx="0" cy="44759"/>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1" name="Line 178">
              <a:extLst>
                <a:ext uri="{FF2B5EF4-FFF2-40B4-BE49-F238E27FC236}">
                  <a16:creationId xmlns:a16="http://schemas.microsoft.com/office/drawing/2014/main" id="{959E366A-2FB8-C665-818E-D0E26364874D}"/>
                </a:ext>
              </a:extLst>
            </p:cNvPr>
            <p:cNvSpPr>
              <a:spLocks noChangeShapeType="1"/>
            </p:cNvSpPr>
            <p:nvPr/>
          </p:nvSpPr>
          <p:spPr bwMode="auto">
            <a:xfrm flipH="1">
              <a:off x="5313160" y="236995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2" name="Line 179">
              <a:extLst>
                <a:ext uri="{FF2B5EF4-FFF2-40B4-BE49-F238E27FC236}">
                  <a16:creationId xmlns:a16="http://schemas.microsoft.com/office/drawing/2014/main" id="{16E38551-D70F-8296-BFB5-DB4D7CB28CE8}"/>
                </a:ext>
              </a:extLst>
            </p:cNvPr>
            <p:cNvSpPr>
              <a:spLocks noChangeShapeType="1"/>
            </p:cNvSpPr>
            <p:nvPr/>
          </p:nvSpPr>
          <p:spPr bwMode="auto">
            <a:xfrm>
              <a:off x="5223162" y="2348125"/>
              <a:ext cx="0" cy="44759"/>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3" name="Line 180">
              <a:extLst>
                <a:ext uri="{FF2B5EF4-FFF2-40B4-BE49-F238E27FC236}">
                  <a16:creationId xmlns:a16="http://schemas.microsoft.com/office/drawing/2014/main" id="{78D14931-8B18-31F5-6C47-38DACC3713EA}"/>
                </a:ext>
              </a:extLst>
            </p:cNvPr>
            <p:cNvSpPr>
              <a:spLocks noChangeShapeType="1"/>
            </p:cNvSpPr>
            <p:nvPr/>
          </p:nvSpPr>
          <p:spPr bwMode="auto">
            <a:xfrm flipH="1">
              <a:off x="5199786" y="236995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4" name="Line 181">
              <a:extLst>
                <a:ext uri="{FF2B5EF4-FFF2-40B4-BE49-F238E27FC236}">
                  <a16:creationId xmlns:a16="http://schemas.microsoft.com/office/drawing/2014/main" id="{3597BAA4-CF01-8D88-4817-AFDD40E268E9}"/>
                </a:ext>
              </a:extLst>
            </p:cNvPr>
            <p:cNvSpPr>
              <a:spLocks noChangeShapeType="1"/>
            </p:cNvSpPr>
            <p:nvPr/>
          </p:nvSpPr>
          <p:spPr bwMode="auto">
            <a:xfrm>
              <a:off x="5407834" y="2377601"/>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5" name="Line 182">
              <a:extLst>
                <a:ext uri="{FF2B5EF4-FFF2-40B4-BE49-F238E27FC236}">
                  <a16:creationId xmlns:a16="http://schemas.microsoft.com/office/drawing/2014/main" id="{8E07385F-7C7D-B576-E9C4-8BB7F7200694}"/>
                </a:ext>
              </a:extLst>
            </p:cNvPr>
            <p:cNvSpPr>
              <a:spLocks noChangeShapeType="1"/>
            </p:cNvSpPr>
            <p:nvPr/>
          </p:nvSpPr>
          <p:spPr bwMode="auto">
            <a:xfrm flipH="1">
              <a:off x="5384457" y="2399434"/>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6" name="Line 183">
              <a:extLst>
                <a:ext uri="{FF2B5EF4-FFF2-40B4-BE49-F238E27FC236}">
                  <a16:creationId xmlns:a16="http://schemas.microsoft.com/office/drawing/2014/main" id="{CFD38FED-6588-78EE-CFE4-4A47D15F70DE}"/>
                </a:ext>
              </a:extLst>
            </p:cNvPr>
            <p:cNvSpPr>
              <a:spLocks noChangeShapeType="1"/>
            </p:cNvSpPr>
            <p:nvPr/>
          </p:nvSpPr>
          <p:spPr bwMode="auto">
            <a:xfrm>
              <a:off x="5171735" y="2329568"/>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7" name="Line 184">
              <a:extLst>
                <a:ext uri="{FF2B5EF4-FFF2-40B4-BE49-F238E27FC236}">
                  <a16:creationId xmlns:a16="http://schemas.microsoft.com/office/drawing/2014/main" id="{B95881D2-53FA-2541-5D16-FAB24527F55F}"/>
                </a:ext>
              </a:extLst>
            </p:cNvPr>
            <p:cNvSpPr>
              <a:spLocks noChangeShapeType="1"/>
            </p:cNvSpPr>
            <p:nvPr/>
          </p:nvSpPr>
          <p:spPr bwMode="auto">
            <a:xfrm flipH="1">
              <a:off x="5148359" y="2351401"/>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8" name="Line 185">
              <a:extLst>
                <a:ext uri="{FF2B5EF4-FFF2-40B4-BE49-F238E27FC236}">
                  <a16:creationId xmlns:a16="http://schemas.microsoft.com/office/drawing/2014/main" id="{B474EFB4-3374-2E56-10E8-21EED8B18622}"/>
                </a:ext>
              </a:extLst>
            </p:cNvPr>
            <p:cNvSpPr>
              <a:spLocks noChangeShapeType="1"/>
            </p:cNvSpPr>
            <p:nvPr/>
          </p:nvSpPr>
          <p:spPr bwMode="auto">
            <a:xfrm>
              <a:off x="5088750" y="2311009"/>
              <a:ext cx="0" cy="44759"/>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9" name="Line 186">
              <a:extLst>
                <a:ext uri="{FF2B5EF4-FFF2-40B4-BE49-F238E27FC236}">
                  <a16:creationId xmlns:a16="http://schemas.microsoft.com/office/drawing/2014/main" id="{A1995D7E-1498-787C-B91B-66A698E588DC}"/>
                </a:ext>
              </a:extLst>
            </p:cNvPr>
            <p:cNvSpPr>
              <a:spLocks noChangeShapeType="1"/>
            </p:cNvSpPr>
            <p:nvPr/>
          </p:nvSpPr>
          <p:spPr bwMode="auto">
            <a:xfrm flipH="1">
              <a:off x="5068880" y="2333934"/>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0" name="Line 187">
              <a:extLst>
                <a:ext uri="{FF2B5EF4-FFF2-40B4-BE49-F238E27FC236}">
                  <a16:creationId xmlns:a16="http://schemas.microsoft.com/office/drawing/2014/main" id="{1B12E206-8D8C-C267-5C10-D302A4FEA18C}"/>
                </a:ext>
              </a:extLst>
            </p:cNvPr>
            <p:cNvSpPr>
              <a:spLocks noChangeShapeType="1"/>
            </p:cNvSpPr>
            <p:nvPr/>
          </p:nvSpPr>
          <p:spPr bwMode="auto">
            <a:xfrm>
              <a:off x="4943818" y="2292451"/>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1" name="Line 188">
              <a:extLst>
                <a:ext uri="{FF2B5EF4-FFF2-40B4-BE49-F238E27FC236}">
                  <a16:creationId xmlns:a16="http://schemas.microsoft.com/office/drawing/2014/main" id="{E7C631AA-CCAA-0483-A37C-2764C031A2CE}"/>
                </a:ext>
              </a:extLst>
            </p:cNvPr>
            <p:cNvSpPr>
              <a:spLocks noChangeShapeType="1"/>
            </p:cNvSpPr>
            <p:nvPr/>
          </p:nvSpPr>
          <p:spPr bwMode="auto">
            <a:xfrm flipH="1">
              <a:off x="4919273" y="2315376"/>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2" name="Line 189">
              <a:extLst>
                <a:ext uri="{FF2B5EF4-FFF2-40B4-BE49-F238E27FC236}">
                  <a16:creationId xmlns:a16="http://schemas.microsoft.com/office/drawing/2014/main" id="{A38A0EBC-12AD-AE01-AA53-3F47BA993554}"/>
                </a:ext>
              </a:extLst>
            </p:cNvPr>
            <p:cNvSpPr>
              <a:spLocks noChangeShapeType="1"/>
            </p:cNvSpPr>
            <p:nvPr/>
          </p:nvSpPr>
          <p:spPr bwMode="auto">
            <a:xfrm>
              <a:off x="4907584" y="2292451"/>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3" name="Line 190">
              <a:extLst>
                <a:ext uri="{FF2B5EF4-FFF2-40B4-BE49-F238E27FC236}">
                  <a16:creationId xmlns:a16="http://schemas.microsoft.com/office/drawing/2014/main" id="{14F40544-8F43-302C-4E90-7DB02E279930}"/>
                </a:ext>
              </a:extLst>
            </p:cNvPr>
            <p:cNvSpPr>
              <a:spLocks noChangeShapeType="1"/>
            </p:cNvSpPr>
            <p:nvPr/>
          </p:nvSpPr>
          <p:spPr bwMode="auto">
            <a:xfrm flipH="1">
              <a:off x="4887715" y="2315376"/>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4" name="Line 191">
              <a:extLst>
                <a:ext uri="{FF2B5EF4-FFF2-40B4-BE49-F238E27FC236}">
                  <a16:creationId xmlns:a16="http://schemas.microsoft.com/office/drawing/2014/main" id="{9F8961A6-C32B-51F7-4448-A2160EE13A03}"/>
                </a:ext>
              </a:extLst>
            </p:cNvPr>
            <p:cNvSpPr>
              <a:spLocks noChangeShapeType="1"/>
            </p:cNvSpPr>
            <p:nvPr/>
          </p:nvSpPr>
          <p:spPr bwMode="auto">
            <a:xfrm>
              <a:off x="4869014" y="2281534"/>
              <a:ext cx="0" cy="44759"/>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5" name="Line 192">
              <a:extLst>
                <a:ext uri="{FF2B5EF4-FFF2-40B4-BE49-F238E27FC236}">
                  <a16:creationId xmlns:a16="http://schemas.microsoft.com/office/drawing/2014/main" id="{F89D1CC0-5913-24D3-ACA7-4A03B2F5E8E8}"/>
                </a:ext>
              </a:extLst>
            </p:cNvPr>
            <p:cNvSpPr>
              <a:spLocks noChangeShapeType="1"/>
            </p:cNvSpPr>
            <p:nvPr/>
          </p:nvSpPr>
          <p:spPr bwMode="auto">
            <a:xfrm flipH="1">
              <a:off x="4844469" y="2304459"/>
              <a:ext cx="47921"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6" name="Line 193">
              <a:extLst>
                <a:ext uri="{FF2B5EF4-FFF2-40B4-BE49-F238E27FC236}">
                  <a16:creationId xmlns:a16="http://schemas.microsoft.com/office/drawing/2014/main" id="{8C4CA3D4-F546-12F3-3826-C4D225297BB1}"/>
                </a:ext>
              </a:extLst>
            </p:cNvPr>
            <p:cNvSpPr>
              <a:spLocks noChangeShapeType="1"/>
            </p:cNvSpPr>
            <p:nvPr/>
          </p:nvSpPr>
          <p:spPr bwMode="auto">
            <a:xfrm>
              <a:off x="4722913" y="2281534"/>
              <a:ext cx="0" cy="44759"/>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7" name="Line 194">
              <a:extLst>
                <a:ext uri="{FF2B5EF4-FFF2-40B4-BE49-F238E27FC236}">
                  <a16:creationId xmlns:a16="http://schemas.microsoft.com/office/drawing/2014/main" id="{44DF9F74-D8F7-BF1D-51EF-153F7FE5DD42}"/>
                </a:ext>
              </a:extLst>
            </p:cNvPr>
            <p:cNvSpPr>
              <a:spLocks noChangeShapeType="1"/>
            </p:cNvSpPr>
            <p:nvPr/>
          </p:nvSpPr>
          <p:spPr bwMode="auto">
            <a:xfrm flipH="1">
              <a:off x="4703043" y="2304459"/>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8" name="Line 195">
              <a:extLst>
                <a:ext uri="{FF2B5EF4-FFF2-40B4-BE49-F238E27FC236}">
                  <a16:creationId xmlns:a16="http://schemas.microsoft.com/office/drawing/2014/main" id="{A448F8E7-8EC4-9ABC-F881-CB987C90C9CB}"/>
                </a:ext>
              </a:extLst>
            </p:cNvPr>
            <p:cNvSpPr>
              <a:spLocks noChangeShapeType="1"/>
            </p:cNvSpPr>
            <p:nvPr/>
          </p:nvSpPr>
          <p:spPr bwMode="auto">
            <a:xfrm>
              <a:off x="4171237" y="2219309"/>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9" name="Line 196">
              <a:extLst>
                <a:ext uri="{FF2B5EF4-FFF2-40B4-BE49-F238E27FC236}">
                  <a16:creationId xmlns:a16="http://schemas.microsoft.com/office/drawing/2014/main" id="{E5BE9C66-20F6-21F5-968D-C36A9664787A}"/>
                </a:ext>
              </a:extLst>
            </p:cNvPr>
            <p:cNvSpPr>
              <a:spLocks noChangeShapeType="1"/>
            </p:cNvSpPr>
            <p:nvPr/>
          </p:nvSpPr>
          <p:spPr bwMode="auto">
            <a:xfrm flipH="1">
              <a:off x="4147860" y="2241142"/>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0" name="Line 197">
              <a:extLst>
                <a:ext uri="{FF2B5EF4-FFF2-40B4-BE49-F238E27FC236}">
                  <a16:creationId xmlns:a16="http://schemas.microsoft.com/office/drawing/2014/main" id="{A0629400-29DB-7159-EBA2-3111CE551205}"/>
                </a:ext>
              </a:extLst>
            </p:cNvPr>
            <p:cNvSpPr>
              <a:spLocks noChangeShapeType="1"/>
            </p:cNvSpPr>
            <p:nvPr/>
          </p:nvSpPr>
          <p:spPr bwMode="auto">
            <a:xfrm>
              <a:off x="3471121" y="2042459"/>
              <a:ext cx="0" cy="43667"/>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1" name="Line 198">
              <a:extLst>
                <a:ext uri="{FF2B5EF4-FFF2-40B4-BE49-F238E27FC236}">
                  <a16:creationId xmlns:a16="http://schemas.microsoft.com/office/drawing/2014/main" id="{1FA8E623-6282-F4BB-71DE-3530EC7A95DD}"/>
                </a:ext>
              </a:extLst>
            </p:cNvPr>
            <p:cNvSpPr>
              <a:spLocks noChangeShapeType="1"/>
            </p:cNvSpPr>
            <p:nvPr/>
          </p:nvSpPr>
          <p:spPr bwMode="auto">
            <a:xfrm flipH="1">
              <a:off x="3446576" y="2064292"/>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2" name="Line 199">
              <a:extLst>
                <a:ext uri="{FF2B5EF4-FFF2-40B4-BE49-F238E27FC236}">
                  <a16:creationId xmlns:a16="http://schemas.microsoft.com/office/drawing/2014/main" id="{B19A0B21-32BD-81BC-8653-24EF44767C93}"/>
                </a:ext>
              </a:extLst>
            </p:cNvPr>
            <p:cNvSpPr>
              <a:spLocks noChangeShapeType="1"/>
            </p:cNvSpPr>
            <p:nvPr/>
          </p:nvSpPr>
          <p:spPr bwMode="auto">
            <a:xfrm>
              <a:off x="2557115" y="1625443"/>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3" name="Line 200">
              <a:extLst>
                <a:ext uri="{FF2B5EF4-FFF2-40B4-BE49-F238E27FC236}">
                  <a16:creationId xmlns:a16="http://schemas.microsoft.com/office/drawing/2014/main" id="{1516E46D-BD45-12C6-DC5F-99648540F100}"/>
                </a:ext>
              </a:extLst>
            </p:cNvPr>
            <p:cNvSpPr>
              <a:spLocks noChangeShapeType="1"/>
            </p:cNvSpPr>
            <p:nvPr/>
          </p:nvSpPr>
          <p:spPr bwMode="auto">
            <a:xfrm flipH="1">
              <a:off x="2537245" y="1648368"/>
              <a:ext cx="432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4" name="Line 201">
              <a:extLst>
                <a:ext uri="{FF2B5EF4-FFF2-40B4-BE49-F238E27FC236}">
                  <a16:creationId xmlns:a16="http://schemas.microsoft.com/office/drawing/2014/main" id="{3571525E-1312-B936-CFE3-F360A1220053}"/>
                </a:ext>
              </a:extLst>
            </p:cNvPr>
            <p:cNvSpPr>
              <a:spLocks noChangeShapeType="1"/>
            </p:cNvSpPr>
            <p:nvPr/>
          </p:nvSpPr>
          <p:spPr bwMode="auto">
            <a:xfrm>
              <a:off x="2510363" y="1570859"/>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5" name="Line 202">
              <a:extLst>
                <a:ext uri="{FF2B5EF4-FFF2-40B4-BE49-F238E27FC236}">
                  <a16:creationId xmlns:a16="http://schemas.microsoft.com/office/drawing/2014/main" id="{99B71B46-AECB-7B5D-967D-5D4B9D6996D8}"/>
                </a:ext>
              </a:extLst>
            </p:cNvPr>
            <p:cNvSpPr>
              <a:spLocks noChangeShapeType="1"/>
            </p:cNvSpPr>
            <p:nvPr/>
          </p:nvSpPr>
          <p:spPr bwMode="auto">
            <a:xfrm flipH="1">
              <a:off x="2485818" y="1589418"/>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6" name="Line 203">
              <a:extLst>
                <a:ext uri="{FF2B5EF4-FFF2-40B4-BE49-F238E27FC236}">
                  <a16:creationId xmlns:a16="http://schemas.microsoft.com/office/drawing/2014/main" id="{D4A225C5-FB8C-2C0D-04D0-14D0BAEB4AA9}"/>
                </a:ext>
              </a:extLst>
            </p:cNvPr>
            <p:cNvSpPr>
              <a:spLocks noChangeShapeType="1"/>
            </p:cNvSpPr>
            <p:nvPr/>
          </p:nvSpPr>
          <p:spPr bwMode="auto">
            <a:xfrm>
              <a:off x="2392313" y="1526102"/>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7" name="Line 206">
              <a:extLst>
                <a:ext uri="{FF2B5EF4-FFF2-40B4-BE49-F238E27FC236}">
                  <a16:creationId xmlns:a16="http://schemas.microsoft.com/office/drawing/2014/main" id="{6E4BAFD0-A653-48C7-93E3-A581F8F067A9}"/>
                </a:ext>
              </a:extLst>
            </p:cNvPr>
            <p:cNvSpPr>
              <a:spLocks noChangeShapeType="1"/>
            </p:cNvSpPr>
            <p:nvPr/>
          </p:nvSpPr>
          <p:spPr bwMode="auto">
            <a:xfrm>
              <a:off x="2447286" y="1526102"/>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8" name="Line 207">
              <a:extLst>
                <a:ext uri="{FF2B5EF4-FFF2-40B4-BE49-F238E27FC236}">
                  <a16:creationId xmlns:a16="http://schemas.microsoft.com/office/drawing/2014/main" id="{34392160-39ED-AC15-8DBA-D3EC5A506CBA}"/>
                </a:ext>
              </a:extLst>
            </p:cNvPr>
            <p:cNvSpPr>
              <a:spLocks noChangeShapeType="1"/>
            </p:cNvSpPr>
            <p:nvPr/>
          </p:nvSpPr>
          <p:spPr bwMode="auto">
            <a:xfrm flipH="1">
              <a:off x="2423969" y="1544660"/>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9" name="Line 208">
              <a:extLst>
                <a:ext uri="{FF2B5EF4-FFF2-40B4-BE49-F238E27FC236}">
                  <a16:creationId xmlns:a16="http://schemas.microsoft.com/office/drawing/2014/main" id="{3D5B27DD-5BAB-1960-0E22-7E7956B85A46}"/>
                </a:ext>
              </a:extLst>
            </p:cNvPr>
            <p:cNvSpPr>
              <a:spLocks noChangeShapeType="1"/>
            </p:cNvSpPr>
            <p:nvPr/>
          </p:nvSpPr>
          <p:spPr bwMode="auto">
            <a:xfrm>
              <a:off x="2251427" y="1485710"/>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0" name="Line 209">
              <a:extLst>
                <a:ext uri="{FF2B5EF4-FFF2-40B4-BE49-F238E27FC236}">
                  <a16:creationId xmlns:a16="http://schemas.microsoft.com/office/drawing/2014/main" id="{F66882FB-2FFB-5694-8ACD-393925373819}"/>
                </a:ext>
              </a:extLst>
            </p:cNvPr>
            <p:cNvSpPr>
              <a:spLocks noChangeShapeType="1"/>
            </p:cNvSpPr>
            <p:nvPr/>
          </p:nvSpPr>
          <p:spPr bwMode="auto">
            <a:xfrm flipH="1">
              <a:off x="2226945" y="1507543"/>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1" name="Line 210">
              <a:extLst>
                <a:ext uri="{FF2B5EF4-FFF2-40B4-BE49-F238E27FC236}">
                  <a16:creationId xmlns:a16="http://schemas.microsoft.com/office/drawing/2014/main" id="{FEF64F02-76BA-0E4E-4CB4-727EC5C87D3A}"/>
                </a:ext>
              </a:extLst>
            </p:cNvPr>
            <p:cNvSpPr>
              <a:spLocks noChangeShapeType="1"/>
            </p:cNvSpPr>
            <p:nvPr/>
          </p:nvSpPr>
          <p:spPr bwMode="auto">
            <a:xfrm>
              <a:off x="2211789" y="1474793"/>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2" name="Line 211">
              <a:extLst>
                <a:ext uri="{FF2B5EF4-FFF2-40B4-BE49-F238E27FC236}">
                  <a16:creationId xmlns:a16="http://schemas.microsoft.com/office/drawing/2014/main" id="{92537C0F-158E-4B69-92F8-7EC656DD0F53}"/>
                </a:ext>
              </a:extLst>
            </p:cNvPr>
            <p:cNvSpPr>
              <a:spLocks noChangeShapeType="1"/>
            </p:cNvSpPr>
            <p:nvPr/>
          </p:nvSpPr>
          <p:spPr bwMode="auto">
            <a:xfrm flipH="1">
              <a:off x="2188473" y="1496626"/>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3" name="Line 212">
              <a:extLst>
                <a:ext uri="{FF2B5EF4-FFF2-40B4-BE49-F238E27FC236}">
                  <a16:creationId xmlns:a16="http://schemas.microsoft.com/office/drawing/2014/main" id="{F2DE5F8C-639C-8506-1E0D-B6921F4C4623}"/>
                </a:ext>
              </a:extLst>
            </p:cNvPr>
            <p:cNvSpPr>
              <a:spLocks noChangeShapeType="1"/>
            </p:cNvSpPr>
            <p:nvPr/>
          </p:nvSpPr>
          <p:spPr bwMode="auto">
            <a:xfrm>
              <a:off x="1744293" y="1209518"/>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4" name="Line 213">
              <a:extLst>
                <a:ext uri="{FF2B5EF4-FFF2-40B4-BE49-F238E27FC236}">
                  <a16:creationId xmlns:a16="http://schemas.microsoft.com/office/drawing/2014/main" id="{6C8D1ACB-3A2F-D7EF-DA2D-096B9D2F6944}"/>
                </a:ext>
              </a:extLst>
            </p:cNvPr>
            <p:cNvSpPr>
              <a:spLocks noChangeShapeType="1"/>
            </p:cNvSpPr>
            <p:nvPr/>
          </p:nvSpPr>
          <p:spPr bwMode="auto">
            <a:xfrm flipH="1">
              <a:off x="1724473" y="1231352"/>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5" name="Line 214">
              <a:extLst>
                <a:ext uri="{FF2B5EF4-FFF2-40B4-BE49-F238E27FC236}">
                  <a16:creationId xmlns:a16="http://schemas.microsoft.com/office/drawing/2014/main" id="{F7CB89E0-A308-4D65-3035-F98469860BA0}"/>
                </a:ext>
              </a:extLst>
            </p:cNvPr>
            <p:cNvSpPr>
              <a:spLocks noChangeShapeType="1"/>
            </p:cNvSpPr>
            <p:nvPr/>
          </p:nvSpPr>
          <p:spPr bwMode="auto">
            <a:xfrm>
              <a:off x="1630042" y="1169126"/>
              <a:ext cx="0" cy="43667"/>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6" name="Line 215">
              <a:extLst>
                <a:ext uri="{FF2B5EF4-FFF2-40B4-BE49-F238E27FC236}">
                  <a16:creationId xmlns:a16="http://schemas.microsoft.com/office/drawing/2014/main" id="{0EBBE83E-34E1-C2E1-6A9C-88371A693EBF}"/>
                </a:ext>
              </a:extLst>
            </p:cNvPr>
            <p:cNvSpPr>
              <a:spLocks noChangeShapeType="1"/>
            </p:cNvSpPr>
            <p:nvPr/>
          </p:nvSpPr>
          <p:spPr bwMode="auto">
            <a:xfrm flipH="1">
              <a:off x="1606725" y="1190960"/>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7" name="Line 216">
              <a:extLst>
                <a:ext uri="{FF2B5EF4-FFF2-40B4-BE49-F238E27FC236}">
                  <a16:creationId xmlns:a16="http://schemas.microsoft.com/office/drawing/2014/main" id="{04EDB84B-E344-9165-367F-4D13E2FE9101}"/>
                </a:ext>
              </a:extLst>
            </p:cNvPr>
            <p:cNvSpPr>
              <a:spLocks noChangeShapeType="1"/>
            </p:cNvSpPr>
            <p:nvPr/>
          </p:nvSpPr>
          <p:spPr bwMode="auto">
            <a:xfrm>
              <a:off x="1586906" y="1113452"/>
              <a:ext cx="0" cy="44759"/>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8" name="Line 217">
              <a:extLst>
                <a:ext uri="{FF2B5EF4-FFF2-40B4-BE49-F238E27FC236}">
                  <a16:creationId xmlns:a16="http://schemas.microsoft.com/office/drawing/2014/main" id="{C3F4BB35-3749-B4FF-5889-F1445749B11D}"/>
                </a:ext>
              </a:extLst>
            </p:cNvPr>
            <p:cNvSpPr>
              <a:spLocks noChangeShapeType="1"/>
            </p:cNvSpPr>
            <p:nvPr/>
          </p:nvSpPr>
          <p:spPr bwMode="auto">
            <a:xfrm flipH="1">
              <a:off x="1563589" y="1135285"/>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9" name="Line 218">
              <a:extLst>
                <a:ext uri="{FF2B5EF4-FFF2-40B4-BE49-F238E27FC236}">
                  <a16:creationId xmlns:a16="http://schemas.microsoft.com/office/drawing/2014/main" id="{02D495E5-5FCD-28B5-8DC9-4E08AC9E2CFB}"/>
                </a:ext>
              </a:extLst>
            </p:cNvPr>
            <p:cNvSpPr>
              <a:spLocks noChangeShapeType="1"/>
            </p:cNvSpPr>
            <p:nvPr/>
          </p:nvSpPr>
          <p:spPr bwMode="auto">
            <a:xfrm>
              <a:off x="1336253" y="1003193"/>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0" name="Line 219">
              <a:extLst>
                <a:ext uri="{FF2B5EF4-FFF2-40B4-BE49-F238E27FC236}">
                  <a16:creationId xmlns:a16="http://schemas.microsoft.com/office/drawing/2014/main" id="{CEEC82A7-F051-7C8D-AC59-1BF2B686A6D8}"/>
                </a:ext>
              </a:extLst>
            </p:cNvPr>
            <p:cNvSpPr>
              <a:spLocks noChangeShapeType="1"/>
            </p:cNvSpPr>
            <p:nvPr/>
          </p:nvSpPr>
          <p:spPr bwMode="auto">
            <a:xfrm flipH="1">
              <a:off x="1316433" y="1025027"/>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1" name="Line 220">
              <a:extLst>
                <a:ext uri="{FF2B5EF4-FFF2-40B4-BE49-F238E27FC236}">
                  <a16:creationId xmlns:a16="http://schemas.microsoft.com/office/drawing/2014/main" id="{E6AF7C5D-F749-88E4-98FB-E3ADA0B05DE9}"/>
                </a:ext>
              </a:extLst>
            </p:cNvPr>
            <p:cNvSpPr>
              <a:spLocks noChangeShapeType="1"/>
            </p:cNvSpPr>
            <p:nvPr/>
          </p:nvSpPr>
          <p:spPr bwMode="auto">
            <a:xfrm>
              <a:off x="1308274" y="980269"/>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2" name="Line 221">
              <a:extLst>
                <a:ext uri="{FF2B5EF4-FFF2-40B4-BE49-F238E27FC236}">
                  <a16:creationId xmlns:a16="http://schemas.microsoft.com/office/drawing/2014/main" id="{8C13DAA2-79AE-2837-8015-4E3964B11D00}"/>
                </a:ext>
              </a:extLst>
            </p:cNvPr>
            <p:cNvSpPr>
              <a:spLocks noChangeShapeType="1"/>
            </p:cNvSpPr>
            <p:nvPr/>
          </p:nvSpPr>
          <p:spPr bwMode="auto">
            <a:xfrm flipH="1">
              <a:off x="1288453" y="998827"/>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3" name="Line 222">
              <a:extLst>
                <a:ext uri="{FF2B5EF4-FFF2-40B4-BE49-F238E27FC236}">
                  <a16:creationId xmlns:a16="http://schemas.microsoft.com/office/drawing/2014/main" id="{6309F108-2BEE-926F-7380-C897D2755197}"/>
                </a:ext>
              </a:extLst>
            </p:cNvPr>
            <p:cNvSpPr>
              <a:spLocks noChangeShapeType="1"/>
            </p:cNvSpPr>
            <p:nvPr/>
          </p:nvSpPr>
          <p:spPr bwMode="auto">
            <a:xfrm>
              <a:off x="1293117" y="980269"/>
              <a:ext cx="0" cy="4148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4" name="Line 223">
              <a:extLst>
                <a:ext uri="{FF2B5EF4-FFF2-40B4-BE49-F238E27FC236}">
                  <a16:creationId xmlns:a16="http://schemas.microsoft.com/office/drawing/2014/main" id="{0C82AEF4-2727-88EC-EC51-FAA675D1FBC6}"/>
                </a:ext>
              </a:extLst>
            </p:cNvPr>
            <p:cNvSpPr>
              <a:spLocks noChangeShapeType="1"/>
            </p:cNvSpPr>
            <p:nvPr/>
          </p:nvSpPr>
          <p:spPr bwMode="auto">
            <a:xfrm flipH="1">
              <a:off x="1268635" y="998827"/>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5" name="Line 224">
              <a:extLst>
                <a:ext uri="{FF2B5EF4-FFF2-40B4-BE49-F238E27FC236}">
                  <a16:creationId xmlns:a16="http://schemas.microsoft.com/office/drawing/2014/main" id="{37D41618-6C2A-48D9-EB14-D21FCD4FCE3A}"/>
                </a:ext>
              </a:extLst>
            </p:cNvPr>
            <p:cNvSpPr>
              <a:spLocks noChangeShapeType="1"/>
            </p:cNvSpPr>
            <p:nvPr/>
          </p:nvSpPr>
          <p:spPr bwMode="auto">
            <a:xfrm>
              <a:off x="1218504" y="96607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6" name="Line 225">
              <a:extLst>
                <a:ext uri="{FF2B5EF4-FFF2-40B4-BE49-F238E27FC236}">
                  <a16:creationId xmlns:a16="http://schemas.microsoft.com/office/drawing/2014/main" id="{40F461D8-48E9-B9A5-A6C6-B5A8EFE8F3F3}"/>
                </a:ext>
              </a:extLst>
            </p:cNvPr>
            <p:cNvSpPr>
              <a:spLocks noChangeShapeType="1"/>
            </p:cNvSpPr>
            <p:nvPr/>
          </p:nvSpPr>
          <p:spPr bwMode="auto">
            <a:xfrm flipH="1">
              <a:off x="1194022" y="987910"/>
              <a:ext cx="4441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7" name="Line 226">
              <a:extLst>
                <a:ext uri="{FF2B5EF4-FFF2-40B4-BE49-F238E27FC236}">
                  <a16:creationId xmlns:a16="http://schemas.microsoft.com/office/drawing/2014/main" id="{9126171D-CD8A-F1B0-16D9-6E7EABAF1B6E}"/>
                </a:ext>
              </a:extLst>
            </p:cNvPr>
            <p:cNvSpPr>
              <a:spLocks noChangeShapeType="1"/>
            </p:cNvSpPr>
            <p:nvPr/>
          </p:nvSpPr>
          <p:spPr bwMode="auto">
            <a:xfrm>
              <a:off x="1190525" y="96607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8" name="Line 227">
              <a:extLst>
                <a:ext uri="{FF2B5EF4-FFF2-40B4-BE49-F238E27FC236}">
                  <a16:creationId xmlns:a16="http://schemas.microsoft.com/office/drawing/2014/main" id="{D081D81A-1BC8-7BEE-903C-56E52C157E65}"/>
                </a:ext>
              </a:extLst>
            </p:cNvPr>
            <p:cNvSpPr>
              <a:spLocks noChangeShapeType="1"/>
            </p:cNvSpPr>
            <p:nvPr/>
          </p:nvSpPr>
          <p:spPr bwMode="auto">
            <a:xfrm flipH="1">
              <a:off x="1170705" y="987910"/>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9" name="Line 228">
              <a:extLst>
                <a:ext uri="{FF2B5EF4-FFF2-40B4-BE49-F238E27FC236}">
                  <a16:creationId xmlns:a16="http://schemas.microsoft.com/office/drawing/2014/main" id="{25688CD1-90E6-77A2-DF26-F65DC2EE30B2}"/>
                </a:ext>
              </a:extLst>
            </p:cNvPr>
            <p:cNvSpPr>
              <a:spLocks noChangeShapeType="1"/>
            </p:cNvSpPr>
            <p:nvPr/>
          </p:nvSpPr>
          <p:spPr bwMode="auto">
            <a:xfrm>
              <a:off x="1202183" y="966077"/>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0" name="Line 229">
              <a:extLst>
                <a:ext uri="{FF2B5EF4-FFF2-40B4-BE49-F238E27FC236}">
                  <a16:creationId xmlns:a16="http://schemas.microsoft.com/office/drawing/2014/main" id="{BE016140-3E3F-94EC-7ABF-4142962593B4}"/>
                </a:ext>
              </a:extLst>
            </p:cNvPr>
            <p:cNvSpPr>
              <a:spLocks noChangeShapeType="1"/>
            </p:cNvSpPr>
            <p:nvPr/>
          </p:nvSpPr>
          <p:spPr bwMode="auto">
            <a:xfrm flipH="1">
              <a:off x="1182363" y="987910"/>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1" name="Line 230">
              <a:extLst>
                <a:ext uri="{FF2B5EF4-FFF2-40B4-BE49-F238E27FC236}">
                  <a16:creationId xmlns:a16="http://schemas.microsoft.com/office/drawing/2014/main" id="{F0D7D91C-6567-3BAC-5FC2-452762158DAE}"/>
                </a:ext>
              </a:extLst>
            </p:cNvPr>
            <p:cNvSpPr>
              <a:spLocks noChangeShapeType="1"/>
            </p:cNvSpPr>
            <p:nvPr/>
          </p:nvSpPr>
          <p:spPr bwMode="auto">
            <a:xfrm>
              <a:off x="1167208" y="955160"/>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2" name="Line 231">
              <a:extLst>
                <a:ext uri="{FF2B5EF4-FFF2-40B4-BE49-F238E27FC236}">
                  <a16:creationId xmlns:a16="http://schemas.microsoft.com/office/drawing/2014/main" id="{1C412654-58D9-24BA-2A42-9357F876C625}"/>
                </a:ext>
              </a:extLst>
            </p:cNvPr>
            <p:cNvSpPr>
              <a:spLocks noChangeShapeType="1"/>
            </p:cNvSpPr>
            <p:nvPr/>
          </p:nvSpPr>
          <p:spPr bwMode="auto">
            <a:xfrm flipH="1">
              <a:off x="1143892" y="973719"/>
              <a:ext cx="46752"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3" name="Line 232">
              <a:extLst>
                <a:ext uri="{FF2B5EF4-FFF2-40B4-BE49-F238E27FC236}">
                  <a16:creationId xmlns:a16="http://schemas.microsoft.com/office/drawing/2014/main" id="{3E4B31E7-9B01-A658-5D03-4A64D745317E}"/>
                </a:ext>
              </a:extLst>
            </p:cNvPr>
            <p:cNvSpPr>
              <a:spLocks noChangeShapeType="1"/>
            </p:cNvSpPr>
            <p:nvPr/>
          </p:nvSpPr>
          <p:spPr bwMode="auto">
            <a:xfrm>
              <a:off x="1150886" y="955160"/>
              <a:ext cx="0" cy="40392"/>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4" name="Line 233">
              <a:extLst>
                <a:ext uri="{FF2B5EF4-FFF2-40B4-BE49-F238E27FC236}">
                  <a16:creationId xmlns:a16="http://schemas.microsoft.com/office/drawing/2014/main" id="{B1B6DB9F-798F-BFBC-7543-5CF98CD03218}"/>
                </a:ext>
              </a:extLst>
            </p:cNvPr>
            <p:cNvSpPr>
              <a:spLocks noChangeShapeType="1"/>
            </p:cNvSpPr>
            <p:nvPr/>
          </p:nvSpPr>
          <p:spPr bwMode="auto">
            <a:xfrm flipH="1">
              <a:off x="1132233" y="973719"/>
              <a:ext cx="4324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5" name="Line 309">
              <a:extLst>
                <a:ext uri="{FF2B5EF4-FFF2-40B4-BE49-F238E27FC236}">
                  <a16:creationId xmlns:a16="http://schemas.microsoft.com/office/drawing/2014/main" id="{EC945BE5-9D62-26C6-1680-AAB4D32D4F9E}"/>
                </a:ext>
              </a:extLst>
            </p:cNvPr>
            <p:cNvSpPr>
              <a:spLocks noChangeShapeType="1"/>
            </p:cNvSpPr>
            <p:nvPr/>
          </p:nvSpPr>
          <p:spPr bwMode="auto">
            <a:xfrm flipV="1">
              <a:off x="6478610" y="3588866"/>
              <a:ext cx="0" cy="3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grpSp>
      <p:sp>
        <p:nvSpPr>
          <p:cNvPr id="336" name="Title 2">
            <a:extLst>
              <a:ext uri="{FF2B5EF4-FFF2-40B4-BE49-F238E27FC236}">
                <a16:creationId xmlns:a16="http://schemas.microsoft.com/office/drawing/2014/main" id="{7A0C48D0-F37A-F8A6-160D-CAB241885DB8}"/>
              </a:ext>
            </a:extLst>
          </p:cNvPr>
          <p:cNvSpPr txBox="1">
            <a:spLocks/>
          </p:cNvSpPr>
          <p:nvPr/>
        </p:nvSpPr>
        <p:spPr>
          <a:xfrm>
            <a:off x="1803540" y="593665"/>
            <a:ext cx="9144000" cy="431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80000"/>
              </a:lnSpc>
              <a:spcBef>
                <a:spcPts val="0"/>
              </a:spcBef>
              <a:spcAft>
                <a:spcPts val="0"/>
              </a:spcAft>
              <a:buClr>
                <a:srgbClr val="05416B"/>
              </a:buClr>
              <a:buSzPts val="1400"/>
              <a:buFont typeface="Arial"/>
              <a:buNone/>
              <a:tabLst/>
              <a:defRPr/>
            </a:pPr>
            <a:r>
              <a:rPr kumimoji="0" lang="en-GB" sz="2800" b="1" i="0" u="none" strike="noStrike" kern="1200" cap="none" spc="0" normalizeH="0" baseline="0" noProof="0" dirty="0">
                <a:ln>
                  <a:noFill/>
                </a:ln>
                <a:solidFill>
                  <a:srgbClr val="2867AE"/>
                </a:solidFill>
                <a:effectLst/>
                <a:uLnTx/>
                <a:uFillTx/>
                <a:latin typeface="Arial Narrow"/>
                <a:cs typeface="Arial"/>
                <a:sym typeface="Arial Narrow"/>
              </a:rPr>
              <a:t>SOLO-1 TFST substantially delayed by maintenance olaparib </a:t>
            </a:r>
          </a:p>
        </p:txBody>
      </p:sp>
      <p:sp>
        <p:nvSpPr>
          <p:cNvPr id="337" name="Rectangle 336">
            <a:extLst>
              <a:ext uri="{FF2B5EF4-FFF2-40B4-BE49-F238E27FC236}">
                <a16:creationId xmlns:a16="http://schemas.microsoft.com/office/drawing/2014/main" id="{17E00C07-7023-359E-A6CF-07D01F280D0A}"/>
              </a:ext>
            </a:extLst>
          </p:cNvPr>
          <p:cNvSpPr/>
          <p:nvPr/>
        </p:nvSpPr>
        <p:spPr>
          <a:xfrm>
            <a:off x="3248473" y="5445475"/>
            <a:ext cx="7119850" cy="483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338" name="Table 337">
            <a:extLst>
              <a:ext uri="{FF2B5EF4-FFF2-40B4-BE49-F238E27FC236}">
                <a16:creationId xmlns:a16="http://schemas.microsoft.com/office/drawing/2014/main" id="{66663A09-A04A-49C6-C600-C4EDE5919465}"/>
              </a:ext>
            </a:extLst>
          </p:cNvPr>
          <p:cNvGraphicFramePr>
            <a:graphicFrameLocks noGrp="1"/>
          </p:cNvGraphicFramePr>
          <p:nvPr/>
        </p:nvGraphicFramePr>
        <p:xfrm>
          <a:off x="6411716" y="1629735"/>
          <a:ext cx="3996716" cy="1325494"/>
        </p:xfrm>
        <a:graphic>
          <a:graphicData uri="http://schemas.openxmlformats.org/drawingml/2006/table">
            <a:tbl>
              <a:tblPr firstRow="1" bandRow="1">
                <a:tableStyleId>{B301B821-A1FF-4177-AEE7-76D212191A09}</a:tableStyleId>
              </a:tblPr>
              <a:tblGrid>
                <a:gridCol w="1608500">
                  <a:extLst>
                    <a:ext uri="{9D8B030D-6E8A-4147-A177-3AD203B41FA5}">
                      <a16:colId xmlns:a16="http://schemas.microsoft.com/office/drawing/2014/main" val="2244434444"/>
                    </a:ext>
                  </a:extLst>
                </a:gridCol>
                <a:gridCol w="1194108">
                  <a:extLst>
                    <a:ext uri="{9D8B030D-6E8A-4147-A177-3AD203B41FA5}">
                      <a16:colId xmlns:a16="http://schemas.microsoft.com/office/drawing/2014/main" val="3804996999"/>
                    </a:ext>
                  </a:extLst>
                </a:gridCol>
                <a:gridCol w="1194108">
                  <a:extLst>
                    <a:ext uri="{9D8B030D-6E8A-4147-A177-3AD203B41FA5}">
                      <a16:colId xmlns:a16="http://schemas.microsoft.com/office/drawing/2014/main" val="227492736"/>
                    </a:ext>
                  </a:extLst>
                </a:gridCol>
              </a:tblGrid>
              <a:tr h="485646">
                <a:tc>
                  <a:txBody>
                    <a:bodyPr/>
                    <a:lstStyle/>
                    <a:p>
                      <a:pPr>
                        <a:lnSpc>
                          <a:spcPct val="85000"/>
                        </a:lnSpc>
                      </a:pPr>
                      <a:endParaRPr lang="en-US" sz="1200" b="1" dirty="0">
                        <a:latin typeface="Arial Narrow" panose="020B0606020202030204" pitchFamily="34" charset="0"/>
                        <a:cs typeface="Arial" panose="020B0604020202020204" pitchFamily="34" charset="0"/>
                      </a:endParaRPr>
                    </a:p>
                  </a:txBody>
                  <a:tcPr marL="105814" marR="105814" marT="52907" marB="52907">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NZ" sz="1200" b="1" dirty="0">
                          <a:solidFill>
                            <a:schemeClr val="bg1"/>
                          </a:solidFill>
                          <a:latin typeface="Arial Narrow" panose="020B0606020202030204" pitchFamily="34" charset="0"/>
                          <a:cs typeface="Arial" panose="020B0604020202020204" pitchFamily="34" charset="0"/>
                        </a:rPr>
                        <a:t>Olaparib</a:t>
                      </a:r>
                      <a:br>
                        <a:rPr lang="en-NZ" sz="1200" b="1" dirty="0">
                          <a:solidFill>
                            <a:schemeClr val="bg1"/>
                          </a:solidFill>
                          <a:latin typeface="Arial Narrow" panose="020B0606020202030204" pitchFamily="34" charset="0"/>
                          <a:cs typeface="Arial" panose="020B0604020202020204" pitchFamily="34" charset="0"/>
                        </a:rPr>
                      </a:br>
                      <a:r>
                        <a:rPr lang="en-NZ" sz="1200" dirty="0">
                          <a:solidFill>
                            <a:schemeClr val="bg1"/>
                          </a:solidFill>
                          <a:latin typeface="Arial Narrow" panose="020B0606020202030204" pitchFamily="34" charset="0"/>
                          <a:cs typeface="Arial" panose="020B0604020202020204" pitchFamily="34" charset="0"/>
                        </a:rPr>
                        <a:t>(N=260)</a:t>
                      </a:r>
                      <a:endParaRPr lang="en-US" sz="1200" dirty="0">
                        <a:solidFill>
                          <a:schemeClr val="bg1"/>
                        </a:solidFill>
                        <a:latin typeface="Arial Narrow" panose="020B0606020202030204" pitchFamily="34" charset="0"/>
                        <a:cs typeface="Arial" panose="020B0604020202020204" pitchFamily="34" charset="0"/>
                      </a:endParaRPr>
                    </a:p>
                  </a:txBody>
                  <a:tcPr marL="105814" marR="105814" marT="52907" marB="52907" anchor="ctr">
                    <a:lnL>
                      <a:noFill/>
                    </a:lnL>
                    <a:lnR>
                      <a:noFill/>
                    </a:lnR>
                    <a:lnT w="12700" cmpd="sng">
                      <a:noFill/>
                    </a:lnT>
                    <a:lnB w="12700" cmpd="sng">
                      <a:noFill/>
                    </a:lnB>
                    <a:lnTlToBr w="12700" cmpd="sng">
                      <a:noFill/>
                      <a:prstDash val="solid"/>
                    </a:lnTlToBr>
                    <a:lnBlToTr w="12700" cmpd="sng">
                      <a:noFill/>
                      <a:prstDash val="solid"/>
                    </a:lnBlToTr>
                    <a:solidFill>
                      <a:srgbClr val="830051"/>
                    </a:solidFill>
                  </a:tcPr>
                </a:tc>
                <a:tc>
                  <a:txBody>
                    <a:bodyPr/>
                    <a:lstStyle/>
                    <a:p>
                      <a:pPr algn="ctr">
                        <a:lnSpc>
                          <a:spcPct val="85000"/>
                        </a:lnSpc>
                      </a:pPr>
                      <a:r>
                        <a:rPr lang="en-NZ" sz="1200" b="1" dirty="0">
                          <a:solidFill>
                            <a:schemeClr val="bg1"/>
                          </a:solidFill>
                          <a:latin typeface="Arial Narrow" panose="020B0606020202030204" pitchFamily="34" charset="0"/>
                          <a:cs typeface="Arial" panose="020B0604020202020204" pitchFamily="34" charset="0"/>
                        </a:rPr>
                        <a:t>Placebo</a:t>
                      </a:r>
                      <a:br>
                        <a:rPr lang="en-NZ" sz="1200" b="1" dirty="0">
                          <a:solidFill>
                            <a:schemeClr val="bg1"/>
                          </a:solidFill>
                          <a:latin typeface="Arial Narrow" panose="020B0606020202030204" pitchFamily="34" charset="0"/>
                          <a:cs typeface="Arial" panose="020B0604020202020204" pitchFamily="34" charset="0"/>
                        </a:rPr>
                      </a:br>
                      <a:r>
                        <a:rPr lang="en-NZ" sz="1200" dirty="0">
                          <a:solidFill>
                            <a:schemeClr val="bg1"/>
                          </a:solidFill>
                          <a:latin typeface="Arial Narrow" panose="020B0606020202030204" pitchFamily="34" charset="0"/>
                          <a:cs typeface="Arial" panose="020B0604020202020204" pitchFamily="34" charset="0"/>
                        </a:rPr>
                        <a:t>(N=131)</a:t>
                      </a:r>
                      <a:endParaRPr lang="en-US" sz="1200" dirty="0">
                        <a:solidFill>
                          <a:schemeClr val="bg1"/>
                        </a:solidFill>
                        <a:latin typeface="Arial Narrow" panose="020B0606020202030204" pitchFamily="34" charset="0"/>
                        <a:cs typeface="Arial" panose="020B0604020202020204" pitchFamily="34" charset="0"/>
                      </a:endParaRPr>
                    </a:p>
                  </a:txBody>
                  <a:tcPr marL="105814" marR="105814" marT="52907" marB="52907" anchor="ctr">
                    <a:lnL>
                      <a:noFill/>
                    </a:lnL>
                    <a:lnR w="12700" cmpd="sng">
                      <a:noFill/>
                    </a:lnR>
                    <a:lnT w="12700" cmpd="sng">
                      <a:noFill/>
                    </a:lnT>
                    <a:lnB w="12700" cmpd="sng">
                      <a:noFill/>
                    </a:lnB>
                    <a:lnTlToBr w="12700" cmpd="sng">
                      <a:noFill/>
                      <a:prstDash val="solid"/>
                    </a:lnTlToBr>
                    <a:lnBlToTr w="12700" cmpd="sng">
                      <a:noFill/>
                      <a:prstDash val="solid"/>
                    </a:lnBlToTr>
                    <a:solidFill>
                      <a:srgbClr val="003865"/>
                    </a:solidFill>
                  </a:tcPr>
                </a:tc>
                <a:extLst>
                  <a:ext uri="{0D108BD9-81ED-4DB2-BD59-A6C34878D82A}">
                    <a16:rowId xmlns:a16="http://schemas.microsoft.com/office/drawing/2014/main" val="422251691"/>
                  </a:ext>
                </a:extLst>
              </a:tr>
              <a:tr h="270495">
                <a:tc>
                  <a:txBody>
                    <a:bodyPr/>
                    <a:lstStyle/>
                    <a:p>
                      <a:pPr algn="r">
                        <a:lnSpc>
                          <a:spcPct val="85000"/>
                        </a:lnSpc>
                      </a:pPr>
                      <a:r>
                        <a:rPr lang="en-NZ" sz="1200" b="1" dirty="0">
                          <a:latin typeface="Arial Narrow" panose="020B0606020202030204" pitchFamily="34" charset="0"/>
                          <a:cs typeface="Arial" panose="020B0604020202020204" pitchFamily="34" charset="0"/>
                        </a:rPr>
                        <a:t>Events, </a:t>
                      </a:r>
                      <a:r>
                        <a:rPr lang="en-NZ" sz="1200" b="0" dirty="0">
                          <a:latin typeface="Arial Narrow" panose="020B0606020202030204" pitchFamily="34" charset="0"/>
                          <a:cs typeface="Arial" panose="020B0604020202020204" pitchFamily="34" charset="0"/>
                        </a:rPr>
                        <a:t>n (%) </a:t>
                      </a:r>
                      <a:endParaRPr lang="en-US" sz="1200" b="0" dirty="0">
                        <a:latin typeface="Arial Narrow" panose="020B0606020202030204" pitchFamily="34" charset="0"/>
                        <a:cs typeface="Arial" panose="020B0604020202020204" pitchFamily="34" charset="0"/>
                      </a:endParaRPr>
                    </a:p>
                  </a:txBody>
                  <a:tcPr marL="105814" marR="105814" marT="52907" marB="52907">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200" dirty="0">
                          <a:latin typeface="Arial Narrow" panose="020B0606020202030204" pitchFamily="34" charset="0"/>
                          <a:cs typeface="Arial" panose="020B0604020202020204" pitchFamily="34" charset="0"/>
                        </a:rPr>
                        <a:t>135 (51.9)</a:t>
                      </a:r>
                    </a:p>
                  </a:txBody>
                  <a:tcPr marL="105814" marR="105814" marT="52907" marB="52907" anchor="ct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5000"/>
                        </a:lnSpc>
                      </a:pPr>
                      <a:r>
                        <a:rPr lang="en-US" sz="1200" dirty="0">
                          <a:latin typeface="Arial Narrow" panose="020B0606020202030204" pitchFamily="34" charset="0"/>
                          <a:cs typeface="Arial" panose="020B0604020202020204" pitchFamily="34" charset="0"/>
                        </a:rPr>
                        <a:t>98 (74.8)</a:t>
                      </a:r>
                    </a:p>
                  </a:txBody>
                  <a:tcPr marL="105814" marR="105814" marT="52907" marB="52907" anchor="ct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1884274"/>
                  </a:ext>
                </a:extLst>
              </a:tr>
              <a:tr h="270495">
                <a:tc>
                  <a:txBody>
                    <a:bodyPr/>
                    <a:lstStyle/>
                    <a:p>
                      <a:pPr marL="0" algn="r" defTabSz="457200" rtl="0" eaLnBrk="1" latinLnBrk="0" hangingPunct="1">
                        <a:lnSpc>
                          <a:spcPct val="85000"/>
                        </a:lnSpc>
                      </a:pPr>
                      <a:r>
                        <a:rPr lang="en-NZ" sz="1200" b="1" kern="1200" dirty="0">
                          <a:solidFill>
                            <a:schemeClr val="dk1"/>
                          </a:solidFill>
                          <a:latin typeface="Arial Narrow" panose="020B0606020202030204" pitchFamily="34" charset="0"/>
                          <a:ea typeface="+mn-ea"/>
                          <a:cs typeface="Arial" panose="020B0604020202020204" pitchFamily="34" charset="0"/>
                        </a:rPr>
                        <a:t>Median TFST, </a:t>
                      </a:r>
                      <a:r>
                        <a:rPr lang="en-NZ" sz="1200" b="0" kern="1200" dirty="0">
                          <a:solidFill>
                            <a:schemeClr val="dk1"/>
                          </a:solidFill>
                          <a:latin typeface="Arial Narrow" panose="020B0606020202030204" pitchFamily="34" charset="0"/>
                          <a:ea typeface="+mn-ea"/>
                          <a:cs typeface="Arial" panose="020B0604020202020204" pitchFamily="34" charset="0"/>
                        </a:rPr>
                        <a:t>months</a:t>
                      </a:r>
                      <a:endParaRPr lang="en-US" sz="1200" b="0" kern="1200" dirty="0">
                        <a:solidFill>
                          <a:schemeClr val="dk1"/>
                        </a:solidFill>
                        <a:latin typeface="Arial Narrow" panose="020B0606020202030204" pitchFamily="34" charset="0"/>
                        <a:ea typeface="+mn-ea"/>
                        <a:cs typeface="Arial" panose="020B0604020202020204" pitchFamily="34" charset="0"/>
                      </a:endParaRPr>
                    </a:p>
                  </a:txBody>
                  <a:tcPr marL="105814" marR="105814" marT="52907" marB="52907">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lnSpc>
                          <a:spcPct val="85000"/>
                        </a:lnSpc>
                      </a:pPr>
                      <a:r>
                        <a:rPr lang="en-US" sz="1200" b="1" kern="1200" dirty="0">
                          <a:solidFill>
                            <a:schemeClr val="dk1"/>
                          </a:solidFill>
                          <a:latin typeface="Arial Narrow" panose="020B0606020202030204" pitchFamily="34" charset="0"/>
                          <a:ea typeface="+mn-ea"/>
                          <a:cs typeface="Arial" panose="020B0604020202020204" pitchFamily="34" charset="0"/>
                        </a:rPr>
                        <a:t>64.0</a:t>
                      </a:r>
                      <a:endParaRPr lang="en-US" sz="1200" b="1" kern="1200" baseline="30000" dirty="0">
                        <a:solidFill>
                          <a:schemeClr val="dk1"/>
                        </a:solidFill>
                        <a:latin typeface="Arial Narrow" panose="020B0606020202030204" pitchFamily="34" charset="0"/>
                        <a:ea typeface="+mn-ea"/>
                        <a:cs typeface="Arial" panose="020B0604020202020204" pitchFamily="34" charset="0"/>
                      </a:endParaRPr>
                    </a:p>
                  </a:txBody>
                  <a:tcPr marL="105814" marR="105814" marT="52907" marB="52907"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US" sz="1200" b="1" kern="1200" dirty="0">
                          <a:solidFill>
                            <a:schemeClr val="dk1"/>
                          </a:solidFill>
                          <a:latin typeface="Arial Narrow" panose="020B0606020202030204" pitchFamily="34" charset="0"/>
                          <a:ea typeface="+mn-ea"/>
                          <a:cs typeface="Arial" panose="020B0604020202020204" pitchFamily="34" charset="0"/>
                        </a:rPr>
                        <a:t>15.1</a:t>
                      </a:r>
                    </a:p>
                  </a:txBody>
                  <a:tcPr marL="105814" marR="105814" marT="52907" marB="52907"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58861866"/>
                  </a:ext>
                </a:extLst>
              </a:tr>
              <a:tr h="298858">
                <a:tc>
                  <a:txBody>
                    <a:bodyPr/>
                    <a:lstStyle/>
                    <a:p>
                      <a:pPr algn="r">
                        <a:lnSpc>
                          <a:spcPct val="85000"/>
                        </a:lnSpc>
                      </a:pPr>
                      <a:endParaRPr lang="en-US" sz="1200" b="1" dirty="0">
                        <a:latin typeface="Arial Narrow" panose="020B0606020202030204" pitchFamily="34" charset="0"/>
                        <a:cs typeface="Arial" panose="020B0604020202020204" pitchFamily="34" charset="0"/>
                      </a:endParaRPr>
                    </a:p>
                  </a:txBody>
                  <a:tcPr marL="105814" marR="105814" marT="52907" marB="52907">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NZ" sz="1200" b="1" dirty="0">
                          <a:latin typeface="Arial Narrow" panose="020B0606020202030204" pitchFamily="34" charset="0"/>
                          <a:cs typeface="Arial" panose="020B0604020202020204" pitchFamily="34" charset="0"/>
                        </a:rPr>
                        <a:t>HR 0.37 </a:t>
                      </a:r>
                      <a:r>
                        <a:rPr lang="en-NZ" sz="1200" b="0" dirty="0">
                          <a:latin typeface="Arial Narrow" panose="020B0606020202030204" pitchFamily="34" charset="0"/>
                          <a:cs typeface="Arial" panose="020B0604020202020204" pitchFamily="34" charset="0"/>
                        </a:rPr>
                        <a:t>(</a:t>
                      </a:r>
                      <a:r>
                        <a:rPr lang="en-US" sz="1200" dirty="0">
                          <a:latin typeface="Arial Narrow" panose="020B0606020202030204" pitchFamily="34" charset="0"/>
                          <a:cs typeface="Arial" panose="020B0604020202020204" pitchFamily="34" charset="0"/>
                        </a:rPr>
                        <a:t>95% CI 0.28–0.48</a:t>
                      </a:r>
                      <a:r>
                        <a:rPr lang="en-US" sz="1200" i="0" dirty="0">
                          <a:latin typeface="Arial Narrow" panose="020B0606020202030204" pitchFamily="34" charset="0"/>
                          <a:cs typeface="Arial" panose="020B0604020202020204" pitchFamily="34" charset="0"/>
                        </a:rPr>
                        <a:t>)</a:t>
                      </a:r>
                      <a:endParaRPr lang="en-US" sz="1200" i="0" baseline="30000" dirty="0">
                        <a:latin typeface="Arial Narrow" panose="020B0606020202030204" pitchFamily="34" charset="0"/>
                        <a:cs typeface="Arial" panose="020B0604020202020204" pitchFamily="34" charset="0"/>
                      </a:endParaRPr>
                    </a:p>
                  </a:txBody>
                  <a:tcPr marL="105814" marR="105814" marT="52907" marB="52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89620145"/>
                  </a:ext>
                </a:extLst>
              </a:tr>
            </a:tbl>
          </a:graphicData>
        </a:graphic>
      </p:graphicFrame>
      <p:sp>
        <p:nvSpPr>
          <p:cNvPr id="339" name="Rectangle 338">
            <a:extLst>
              <a:ext uri="{FF2B5EF4-FFF2-40B4-BE49-F238E27FC236}">
                <a16:creationId xmlns:a16="http://schemas.microsoft.com/office/drawing/2014/main" id="{7258A60F-CDE6-A84D-8A6C-F197E6DA4204}"/>
              </a:ext>
            </a:extLst>
          </p:cNvPr>
          <p:cNvSpPr/>
          <p:nvPr/>
        </p:nvSpPr>
        <p:spPr>
          <a:xfrm>
            <a:off x="505872" y="6330267"/>
            <a:ext cx="3307316"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Paul </a:t>
            </a:r>
            <a:r>
              <a:rPr kumimoji="0" lang="en-US" sz="1600" b="0" i="0" u="none" strike="noStrike" kern="1200" cap="none" spc="0" normalizeH="0" baseline="0" noProof="0" dirty="0" err="1">
                <a:ln>
                  <a:noFill/>
                </a:ln>
                <a:solidFill>
                  <a:srgbClr val="000000"/>
                </a:solidFill>
                <a:effectLst/>
                <a:uLnTx/>
                <a:uFillTx/>
                <a:latin typeface="Arial" charset="0"/>
                <a:ea typeface="+mn-ea"/>
                <a:cs typeface="+mn-cs"/>
              </a:rPr>
              <a:t>DiSilvestro</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et al ESMO 2022</a:t>
            </a:r>
          </a:p>
        </p:txBody>
      </p:sp>
    </p:spTree>
    <p:extLst>
      <p:ext uri="{BB962C8B-B14F-4D97-AF65-F5344CB8AC3E}">
        <p14:creationId xmlns:p14="http://schemas.microsoft.com/office/powerpoint/2010/main" val="326140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E12332-4397-4E5E-9E33-29D1E1D8F8F3}"/>
              </a:ext>
            </a:extLst>
          </p:cNvPr>
          <p:cNvCxnSpPr>
            <a:cxnSpLocks/>
          </p:cNvCxnSpPr>
          <p:nvPr/>
        </p:nvCxnSpPr>
        <p:spPr>
          <a:xfrm>
            <a:off x="3464118" y="3065678"/>
            <a:ext cx="2744574" cy="0"/>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E8E36D2D-A940-4B40-84AB-9E624CE831DA}"/>
              </a:ext>
            </a:extLst>
          </p:cNvPr>
          <p:cNvSpPr txBox="1"/>
          <p:nvPr/>
        </p:nvSpPr>
        <p:spPr>
          <a:xfrm>
            <a:off x="6067502" y="2664230"/>
            <a:ext cx="4161619" cy="846386"/>
          </a:xfrm>
          <a:prstGeom prst="rect">
            <a:avLst/>
          </a:prstGeom>
          <a:solidFill>
            <a:srgbClr val="E8EAEE"/>
          </a:solidFill>
          <a:ln>
            <a:solidFill>
              <a:schemeClr val="tx1"/>
            </a:solidFill>
          </a:ln>
        </p:spPr>
        <p:txBody>
          <a:bodyPr wrap="square" rtlCol="0">
            <a:spAutoFit/>
          </a:bodyPr>
          <a:lstStyle/>
          <a:p>
            <a:pPr marL="171450" marR="0" lvl="0" indent="-171450" algn="l" defTabSz="914400" rtl="0" eaLnBrk="1" fontAlgn="ctr"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Body weight ≥77 kg and platelets ≥150,000/</a:t>
            </a:r>
            <a:r>
              <a:rPr kumimoji="0" lang="el-GR" sz="1100" b="0" i="0" u="none" strike="noStrike" kern="1200" cap="none" spc="0" normalizeH="0" baseline="0" noProof="0" dirty="0">
                <a:ln>
                  <a:noFill/>
                </a:ln>
                <a:solidFill>
                  <a:srgbClr val="000000"/>
                </a:solidFill>
                <a:effectLst/>
                <a:uLnTx/>
                <a:uFillTx/>
                <a:latin typeface="Arial"/>
                <a:ea typeface="+mn-ea"/>
                <a:cs typeface="+mn-cs"/>
              </a:rPr>
              <a:t>μ</a:t>
            </a:r>
            <a:r>
              <a:rPr kumimoji="0" lang="en-US" sz="1100" b="0" i="0" u="none" strike="noStrike" kern="1200" cap="none" spc="0" normalizeH="0" baseline="0" noProof="0" dirty="0">
                <a:ln>
                  <a:noFill/>
                </a:ln>
                <a:solidFill>
                  <a:srgbClr val="000000"/>
                </a:solidFill>
                <a:effectLst/>
                <a:uLnTx/>
                <a:uFillTx/>
                <a:latin typeface="Arial"/>
                <a:ea typeface="+mn-ea"/>
                <a:cs typeface="+mn-cs"/>
              </a:rPr>
              <a:t>L started with 300 mg QD</a:t>
            </a:r>
          </a:p>
          <a:p>
            <a:pPr marL="171450" indent="-171450" defTabSz="914400" fontAlgn="auto">
              <a:spcAft>
                <a:spcPts val="600"/>
              </a:spcAft>
              <a:buFont typeface="Arial" panose="020B0604020202020204" pitchFamily="34" charset="0"/>
              <a:buChar char="•"/>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Body weight &lt;77 kg and/or platelets &lt;150,000/</a:t>
            </a:r>
            <a:r>
              <a:rPr kumimoji="0" lang="el-GR" sz="1100" b="0" i="0" u="none" strike="noStrike" kern="1200" cap="none" spc="0" normalizeH="0" baseline="0" noProof="0" dirty="0">
                <a:ln>
                  <a:noFill/>
                </a:ln>
                <a:solidFill>
                  <a:srgbClr val="000000"/>
                </a:solidFill>
                <a:effectLst/>
                <a:uLnTx/>
                <a:uFillTx/>
                <a:latin typeface="Arial"/>
                <a:ea typeface="+mn-ea"/>
                <a:cs typeface="+mn-cs"/>
              </a:rPr>
              <a:t>μ</a:t>
            </a:r>
            <a:r>
              <a:rPr kumimoji="0" lang="en-US" sz="1100" b="0" i="0" u="none" strike="noStrike" kern="1200" cap="none" spc="0" normalizeH="0" baseline="0" noProof="0" dirty="0">
                <a:ln>
                  <a:noFill/>
                </a:ln>
                <a:solidFill>
                  <a:srgbClr val="000000"/>
                </a:solidFill>
                <a:effectLst/>
                <a:uLnTx/>
                <a:uFillTx/>
                <a:latin typeface="Arial"/>
                <a:ea typeface="+mn-ea"/>
                <a:cs typeface="+mn-cs"/>
              </a:rPr>
              <a:t>L started with 200 mg QD</a:t>
            </a:r>
          </a:p>
        </p:txBody>
      </p:sp>
      <p:sp>
        <p:nvSpPr>
          <p:cNvPr id="4" name="Title 3"/>
          <p:cNvSpPr>
            <a:spLocks noGrp="1"/>
          </p:cNvSpPr>
          <p:nvPr>
            <p:ph type="title"/>
          </p:nvPr>
        </p:nvSpPr>
        <p:spPr>
          <a:xfrm>
            <a:off x="562307" y="607484"/>
            <a:ext cx="11292770" cy="369332"/>
          </a:xfrm>
        </p:spPr>
        <p:txBody>
          <a:bodyPr/>
          <a:lstStyle/>
          <a:p>
            <a:r>
              <a:rPr lang="en-US" dirty="0"/>
              <a:t>PRIMA Trial Design </a:t>
            </a:r>
          </a:p>
        </p:txBody>
      </p:sp>
      <p:sp>
        <p:nvSpPr>
          <p:cNvPr id="8" name="TextBox 7"/>
          <p:cNvSpPr txBox="1"/>
          <p:nvPr/>
        </p:nvSpPr>
        <p:spPr>
          <a:xfrm>
            <a:off x="2903487" y="5583353"/>
            <a:ext cx="7481976" cy="369332"/>
          </a:xfrm>
          <a:prstGeom prst="rect">
            <a:avLst/>
          </a:prstGeom>
          <a:noFill/>
        </p:spPr>
        <p:txBody>
          <a:bodyPr wrap="square"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1L, first-line; BICR, blinded independent central review; CR, complete response; OC, ovarian cancer;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PFS2, progression-free survival 2; PR partial response; PRO, patient-reported outcomes; TFST, time to first subsequent therapy.</a:t>
            </a:r>
            <a:endParaRPr kumimoji="0" lang="en-US" sz="9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endParaRPr>
          </a:p>
        </p:txBody>
      </p:sp>
      <p:cxnSp>
        <p:nvCxnSpPr>
          <p:cNvPr id="25" name="Straight Connector 24">
            <a:extLst>
              <a:ext uri="{FF2B5EF4-FFF2-40B4-BE49-F238E27FC236}">
                <a16:creationId xmlns:a16="http://schemas.microsoft.com/office/drawing/2014/main" id="{BFE12332-4397-4E5E-9E33-29D1E1D8F8F3}"/>
              </a:ext>
            </a:extLst>
          </p:cNvPr>
          <p:cNvCxnSpPr>
            <a:cxnSpLocks/>
          </p:cNvCxnSpPr>
          <p:nvPr/>
        </p:nvCxnSpPr>
        <p:spPr>
          <a:xfrm>
            <a:off x="5608877" y="3789040"/>
            <a:ext cx="599817" cy="0"/>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p:cNvCxnSpPr>
            <a:cxnSpLocks/>
          </p:cNvCxnSpPr>
          <p:nvPr/>
        </p:nvCxnSpPr>
        <p:spPr>
          <a:xfrm>
            <a:off x="3788678" y="1650080"/>
            <a:ext cx="0" cy="1085074"/>
          </a:xfrm>
          <a:prstGeom prst="line">
            <a:avLst/>
          </a:prstGeom>
          <a:ln w="12700">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4711375" y="2735154"/>
            <a:ext cx="0" cy="891193"/>
          </a:xfrm>
          <a:prstGeom prst="line">
            <a:avLst/>
          </a:prstGeom>
          <a:ln w="127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2888405" y="2735154"/>
            <a:ext cx="0" cy="891193"/>
          </a:xfrm>
          <a:prstGeom prst="line">
            <a:avLst/>
          </a:prstGeom>
          <a:ln w="127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800102" y="1830977"/>
            <a:ext cx="0" cy="1819656"/>
          </a:xfrm>
          <a:prstGeom prst="line">
            <a:avLst/>
          </a:prstGeom>
          <a:ln w="12700">
            <a:solidFill>
              <a:schemeClr val="tx1"/>
            </a:solidFill>
            <a:tailEnd type="none"/>
          </a:ln>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3A28D18-1531-4CF8-A4EA-D975BD8E0E38}"/>
              </a:ext>
            </a:extLst>
          </p:cNvPr>
          <p:cNvSpPr txBox="1"/>
          <p:nvPr/>
        </p:nvSpPr>
        <p:spPr>
          <a:xfrm>
            <a:off x="2229399" y="2905378"/>
            <a:ext cx="1318017" cy="326588"/>
          </a:xfrm>
          <a:prstGeom prst="rect">
            <a:avLst/>
          </a:prstGeom>
          <a:solidFill>
            <a:srgbClr val="138C89"/>
          </a:solidFill>
          <a:ln w="9525" cap="sq" cmpd="sng" algn="ctr">
            <a:solidFill>
              <a:schemeClr val="tx1"/>
            </a:solidFill>
            <a:prstDash val="solid"/>
            <a:miter lim="800000"/>
            <a:headEnd type="none" w="med" len="med"/>
            <a:tailEnd type="none" w="med" len="med"/>
          </a:ln>
          <a:effectLst/>
        </p:spPr>
        <p:txBody>
          <a:bodyPr vert="horz" wrap="square" lIns="91429" tIns="45715" rIns="91429" bIns="45720" numCol="1" rtlCol="0" anchor="ctr" anchorCtr="0" compatLnSpc="1">
            <a:prstTxWarp prst="textNoShape">
              <a:avLst/>
            </a:prstTxWarp>
            <a:noAutofit/>
          </a:bodyPr>
          <a:lstStyle>
            <a:defPPr>
              <a:defRPr lang="en-US"/>
            </a:defPPr>
            <a:lvl1pPr algn="ctr">
              <a:buClr>
                <a:schemeClr val="accent2"/>
              </a:buClr>
              <a:buSzPct val="90000"/>
              <a:defRPr sz="1100" b="1">
                <a:solidFill>
                  <a:schemeClr val="bg1"/>
                </a:solidFill>
                <a:latin typeface="+mj-lt"/>
              </a:defRPr>
            </a:lvl1pPr>
          </a:lstStyle>
          <a:p>
            <a:pPr marL="0" marR="0" lvl="0" indent="0" algn="ctr" defTabSz="914400" rtl="0" eaLnBrk="1" fontAlgn="base" latinLnBrk="0" hangingPunct="1">
              <a:lnSpc>
                <a:spcPct val="100000"/>
              </a:lnSpc>
              <a:spcBef>
                <a:spcPct val="0"/>
              </a:spcBef>
              <a:spcAft>
                <a:spcPct val="0"/>
              </a:spcAft>
              <a:buClr>
                <a:srgbClr val="D25F15"/>
              </a:buClr>
              <a:buSzPct val="90000"/>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Niraparib </a:t>
            </a:r>
          </a:p>
        </p:txBody>
      </p:sp>
      <p:sp>
        <p:nvSpPr>
          <p:cNvPr id="41" name="TextBox 40">
            <a:extLst>
              <a:ext uri="{FF2B5EF4-FFF2-40B4-BE49-F238E27FC236}">
                <a16:creationId xmlns:a16="http://schemas.microsoft.com/office/drawing/2014/main" id="{DDB8D59E-AEFF-4E07-AB92-4D595AAB9CBB}"/>
              </a:ext>
            </a:extLst>
          </p:cNvPr>
          <p:cNvSpPr txBox="1"/>
          <p:nvPr/>
        </p:nvSpPr>
        <p:spPr>
          <a:xfrm>
            <a:off x="4052369" y="2905378"/>
            <a:ext cx="1318017" cy="303226"/>
          </a:xfrm>
          <a:prstGeom prst="rect">
            <a:avLst/>
          </a:prstGeom>
          <a:solidFill>
            <a:srgbClr val="99293D"/>
          </a:solidFill>
          <a:ln w="9525" cap="sq" cmpd="sng" algn="ctr">
            <a:solidFill>
              <a:schemeClr val="tx1"/>
            </a:solidFill>
            <a:prstDash val="solid"/>
            <a:miter lim="800000"/>
            <a:headEnd type="none" w="med" len="med"/>
            <a:tailEnd type="none" w="med" len="med"/>
          </a:ln>
          <a:effectLst/>
        </p:spPr>
        <p:txBody>
          <a:bodyPr vert="horz" wrap="square" lIns="91429" tIns="45715" rIns="91429" bIns="45720" numCol="1" rtlCol="0" anchor="ctr" anchorCtr="0" compatLnSpc="1">
            <a:prstTxWarp prst="textNoShape">
              <a:avLst/>
            </a:prstTxWarp>
            <a:noAutofit/>
          </a:bodyPr>
          <a:lstStyle>
            <a:defPPr>
              <a:defRPr lang="en-US"/>
            </a:defPPr>
            <a:lvl1pPr algn="ctr">
              <a:buClr>
                <a:schemeClr val="accent2"/>
              </a:buClr>
              <a:buSzPct val="90000"/>
              <a:defRPr sz="1100" b="1">
                <a:solidFill>
                  <a:schemeClr val="bg1"/>
                </a:solidFill>
                <a:latin typeface="+mj-lt"/>
              </a:defRPr>
            </a:lvl1pPr>
          </a:lstStyle>
          <a:p>
            <a:pPr marL="0" marR="0" lvl="0" indent="0" algn="ctr" defTabSz="914400" rtl="0" eaLnBrk="1" fontAlgn="base" latinLnBrk="0" hangingPunct="1">
              <a:lnSpc>
                <a:spcPct val="100000"/>
              </a:lnSpc>
              <a:spcBef>
                <a:spcPct val="0"/>
              </a:spcBef>
              <a:spcAft>
                <a:spcPct val="0"/>
              </a:spcAft>
              <a:buClr>
                <a:srgbClr val="D25F15"/>
              </a:buClr>
              <a:buSzPct val="90000"/>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Placebo</a:t>
            </a:r>
          </a:p>
        </p:txBody>
      </p:sp>
      <p:sp>
        <p:nvSpPr>
          <p:cNvPr id="43" name="TextBox 42">
            <a:extLst>
              <a:ext uri="{FF2B5EF4-FFF2-40B4-BE49-F238E27FC236}">
                <a16:creationId xmlns:a16="http://schemas.microsoft.com/office/drawing/2014/main" id="{98E160DE-07C3-4E49-910C-91FBC797DE0B}"/>
              </a:ext>
            </a:extLst>
          </p:cNvPr>
          <p:cNvSpPr txBox="1"/>
          <p:nvPr/>
        </p:nvSpPr>
        <p:spPr>
          <a:xfrm>
            <a:off x="1962879" y="3665669"/>
            <a:ext cx="3661364" cy="302011"/>
          </a:xfrm>
          <a:prstGeom prst="rect">
            <a:avLst/>
          </a:prstGeom>
          <a:solidFill>
            <a:srgbClr val="1C345A"/>
          </a:solidFill>
          <a:ln w="9525" cap="sq" cmpd="sng" algn="ctr">
            <a:solidFill>
              <a:schemeClr val="tx1"/>
            </a:solidFill>
            <a:prstDash val="solid"/>
            <a:miter lim="800000"/>
            <a:headEnd type="none" w="med" len="med"/>
            <a:tailEnd type="none" w="med" len="med"/>
          </a:ln>
          <a:effectLst/>
        </p:spPr>
        <p:txBody>
          <a:bodyPr vert="horz" wrap="square" lIns="0" tIns="25715" rIns="0" bIns="0" numCol="1" rtlCol="0" anchor="ctr" anchorCtr="0" compatLnSpc="1">
            <a:prstTxWarp prst="textNoShape">
              <a:avLst/>
            </a:prstTxWarp>
            <a:noAutofit/>
          </a:bodyPr>
          <a:lstStyle>
            <a:defPPr>
              <a:defRPr lang="en-US"/>
            </a:defPPr>
            <a:lvl1pPr algn="ctr" fontAlgn="base">
              <a:lnSpc>
                <a:spcPct val="90000"/>
              </a:lnSpc>
              <a:spcBef>
                <a:spcPts val="200"/>
              </a:spcBef>
              <a:spcAft>
                <a:spcPct val="0"/>
              </a:spcAft>
              <a:buClr>
                <a:schemeClr val="accent2"/>
              </a:buClr>
              <a:buSzPct val="90000"/>
              <a:defRPr sz="1400" b="1">
                <a:solidFill>
                  <a:schemeClr val="bg1"/>
                </a:solidFill>
              </a:defRPr>
            </a:lvl1pPr>
          </a:lstStyle>
          <a:p>
            <a:pPr marL="0" marR="0" lvl="0" indent="0" algn="ctr" defTabSz="914400" rtl="0" eaLnBrk="1" fontAlgn="base" latinLnBrk="0" hangingPunct="1">
              <a:lnSpc>
                <a:spcPct val="90000"/>
              </a:lnSpc>
              <a:spcBef>
                <a:spcPts val="200"/>
              </a:spcBef>
              <a:spcAft>
                <a:spcPct val="0"/>
              </a:spcAft>
              <a:buClr>
                <a:srgbClr val="89C235"/>
              </a:buClr>
              <a:buSzPct val="90000"/>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Endpoint assessment</a:t>
            </a:r>
          </a:p>
        </p:txBody>
      </p:sp>
      <p:sp>
        <p:nvSpPr>
          <p:cNvPr id="47" name="TextBox 46">
            <a:extLst>
              <a:ext uri="{FF2B5EF4-FFF2-40B4-BE49-F238E27FC236}">
                <a16:creationId xmlns:a16="http://schemas.microsoft.com/office/drawing/2014/main" id="{FE7DEF97-EC8E-488E-88AD-2FB1F870C9E2}"/>
              </a:ext>
            </a:extLst>
          </p:cNvPr>
          <p:cNvSpPr txBox="1"/>
          <p:nvPr/>
        </p:nvSpPr>
        <p:spPr>
          <a:xfrm>
            <a:off x="1962879" y="3966625"/>
            <a:ext cx="3661364" cy="858718"/>
          </a:xfrm>
          <a:prstGeom prst="rect">
            <a:avLst/>
          </a:prstGeom>
          <a:solidFill>
            <a:srgbClr val="E8EAEE"/>
          </a:solidFill>
          <a:ln w="9525" cap="sq" cmpd="sng" algn="ctr">
            <a:solidFill>
              <a:schemeClr val="tx1"/>
            </a:solidFill>
            <a:prstDash val="solid"/>
            <a:miter lim="800000"/>
            <a:headEnd type="none" w="med" len="med"/>
            <a:tailEnd type="none" w="med" len="med"/>
          </a:ln>
          <a:effectLst/>
        </p:spPr>
        <p:txBody>
          <a:bodyPr vert="horz" wrap="square" lIns="91429" tIns="45715" rIns="91429" bIns="45720" numCol="1" rtlCol="0" anchor="t" anchorCtr="0" compatLnSpc="1">
            <a:prstTxWarp prst="textNoShape">
              <a:avLst/>
            </a:prstTxWarp>
            <a:noAutofit/>
          </a:bodyPr>
          <a:lstStyle>
            <a:defPPr>
              <a:defRPr lang="en-US"/>
            </a:defPPr>
            <a:lvl1pPr algn="ctr">
              <a:buClr>
                <a:schemeClr val="accent2"/>
              </a:buClr>
              <a:buSzPct val="90000"/>
              <a:defRPr sz="1400" b="1">
                <a:solidFill>
                  <a:schemeClr val="bg1"/>
                </a:solidFill>
              </a:defRPr>
            </a:lvl1pPr>
          </a:lstStyle>
          <a:p>
            <a:pPr marL="0" marR="0" lvl="0" indent="0" algn="l" defTabSz="914400" rtl="0" eaLnBrk="1" fontAlgn="base" latinLnBrk="0" hangingPunct="1">
              <a:lnSpc>
                <a:spcPct val="100000"/>
              </a:lnSpc>
              <a:spcBef>
                <a:spcPts val="0"/>
              </a:spcBef>
              <a:spcAft>
                <a:spcPts val="600"/>
              </a:spcAft>
              <a:buClr>
                <a:srgbClr val="D25F15"/>
              </a:buClr>
              <a:buSzPct val="90000"/>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Primary Endpoint: </a:t>
            </a: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Progression-free survival by BICR</a:t>
            </a:r>
          </a:p>
          <a:p>
            <a:pPr marL="0" marR="0" lvl="0" indent="0" algn="l" defTabSz="914400" rtl="0" eaLnBrk="1" fontAlgn="base" latinLnBrk="0" hangingPunct="1">
              <a:lnSpc>
                <a:spcPct val="100000"/>
              </a:lnSpc>
              <a:spcBef>
                <a:spcPts val="0"/>
              </a:spcBef>
              <a:spcAft>
                <a:spcPts val="600"/>
              </a:spcAft>
              <a:buClr>
                <a:srgbClr val="D25F15"/>
              </a:buClr>
              <a:buSzPct val="90000"/>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Key Secondary Endpoint: </a:t>
            </a: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Overall Survival</a:t>
            </a: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p>
          <a:p>
            <a:pPr marL="0" marR="0" lvl="0" indent="0" algn="l" defTabSz="512763" rtl="0" eaLnBrk="1" fontAlgn="base" latinLnBrk="0" hangingPunct="1">
              <a:lnSpc>
                <a:spcPct val="100000"/>
              </a:lnSpc>
              <a:spcBef>
                <a:spcPct val="0"/>
              </a:spcBef>
              <a:spcAft>
                <a:spcPts val="600"/>
              </a:spcAft>
              <a:buClr>
                <a:srgbClr val="D25F15"/>
              </a:buClr>
              <a:buSzPct val="90000"/>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Secondary Endpoints:  </a:t>
            </a: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PFS2, TFST, PRO, Safety</a:t>
            </a:r>
            <a:endPar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8" name="TextBox 47">
            <a:extLst>
              <a:ext uri="{FF2B5EF4-FFF2-40B4-BE49-F238E27FC236}">
                <a16:creationId xmlns:a16="http://schemas.microsoft.com/office/drawing/2014/main" id="{45167DFB-1DF0-44E2-AE32-D78D1669D509}"/>
              </a:ext>
            </a:extLst>
          </p:cNvPr>
          <p:cNvSpPr txBox="1"/>
          <p:nvPr/>
        </p:nvSpPr>
        <p:spPr>
          <a:xfrm>
            <a:off x="2361589" y="2249089"/>
            <a:ext cx="2863949" cy="324502"/>
          </a:xfrm>
          <a:prstGeom prst="rect">
            <a:avLst/>
          </a:prstGeom>
          <a:solidFill>
            <a:srgbClr val="626262"/>
          </a:solidFill>
          <a:ln w="9525" cap="sq" cmpd="sng" algn="ctr">
            <a:solidFill>
              <a:schemeClr val="tx1"/>
            </a:solidFill>
            <a:prstDash val="solid"/>
            <a:miter lim="800000"/>
            <a:headEnd type="none" w="med" len="med"/>
            <a:tailEnd type="none" w="med" len="med"/>
          </a:ln>
          <a:effectLst/>
        </p:spPr>
        <p:txBody>
          <a:bodyPr vert="horz" wrap="square" lIns="91429" tIns="45715" rIns="91429" bIns="45720" numCol="1" rtlCol="0" anchor="ctr" anchorCtr="0" compatLnSpc="1">
            <a:prstTxWarp prst="textNoShape">
              <a:avLst/>
            </a:prstTxWarp>
            <a:noAutofit/>
          </a:bodyPr>
          <a:lstStyle>
            <a:defPPr>
              <a:defRPr lang="en-US"/>
            </a:defPPr>
            <a:lvl1pPr algn="ctr">
              <a:buClr>
                <a:schemeClr val="accent2"/>
              </a:buClr>
              <a:buSzPct val="90000"/>
              <a:defRPr sz="1100" b="1">
                <a:solidFill>
                  <a:schemeClr val="bg1"/>
                </a:solidFill>
              </a:defRPr>
            </a:lvl1pPr>
          </a:lstStyle>
          <a:p>
            <a:pPr marL="0" marR="0" lvl="0" indent="0" algn="ctr" defTabSz="914400" rtl="0" eaLnBrk="1" fontAlgn="base" latinLnBrk="0" hangingPunct="1">
              <a:lnSpc>
                <a:spcPct val="100000"/>
              </a:lnSpc>
              <a:spcBef>
                <a:spcPct val="0"/>
              </a:spcBef>
              <a:spcAft>
                <a:spcPct val="0"/>
              </a:spcAft>
              <a:buClr>
                <a:srgbClr val="D25F15"/>
              </a:buClr>
              <a:buSzPct val="90000"/>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2:1 Randomization</a:t>
            </a:r>
          </a:p>
        </p:txBody>
      </p:sp>
      <p:sp>
        <p:nvSpPr>
          <p:cNvPr id="49" name="TextBox 48">
            <a:extLst>
              <a:ext uri="{FF2B5EF4-FFF2-40B4-BE49-F238E27FC236}">
                <a16:creationId xmlns:a16="http://schemas.microsoft.com/office/drawing/2014/main" id="{CA606D5A-B024-46DE-95D2-3DC9F2BB1D05}"/>
              </a:ext>
            </a:extLst>
          </p:cNvPr>
          <p:cNvSpPr txBox="1"/>
          <p:nvPr/>
        </p:nvSpPr>
        <p:spPr>
          <a:xfrm>
            <a:off x="2361589" y="1124744"/>
            <a:ext cx="2863949" cy="866904"/>
          </a:xfrm>
          <a:prstGeom prst="rect">
            <a:avLst/>
          </a:prstGeom>
          <a:solidFill>
            <a:srgbClr val="626262"/>
          </a:solidFill>
          <a:ln w="9525" cap="sq" cmpd="sng" algn="ctr">
            <a:solidFill>
              <a:schemeClr val="tx1"/>
            </a:solidFill>
            <a:prstDash val="solid"/>
            <a:miter lim="800000"/>
            <a:headEnd type="none" w="med" len="med"/>
            <a:tailEnd type="none" w="med" len="med"/>
          </a:ln>
          <a:effectLst/>
        </p:spPr>
        <p:txBody>
          <a:bodyPr vert="horz" wrap="square" lIns="91429" tIns="45715" rIns="91429" bIns="45720" numCol="1" rtlCol="0" anchor="ctr" anchorCtr="0" compatLnSpc="1">
            <a:prstTxWarp prst="textNoShape">
              <a:avLst/>
            </a:prstTxWarp>
            <a:noAutofit/>
          </a:bodyPr>
          <a:lstStyle>
            <a:defPPr>
              <a:defRPr lang="en-US"/>
            </a:defPPr>
            <a:lvl1pPr algn="ctr">
              <a:buClr>
                <a:schemeClr val="accent2"/>
              </a:buClr>
              <a:buSzPct val="90000"/>
              <a:defRPr sz="1400" b="1">
                <a:solidFill>
                  <a:schemeClr val="bg1"/>
                </a:solidFill>
              </a:defRPr>
            </a:lvl1pPr>
          </a:lstStyle>
          <a:p>
            <a:pPr marL="0" marR="0" lvl="0" indent="0" algn="ctr" defTabSz="914400" rtl="0" eaLnBrk="1" fontAlgn="base" latinLnBrk="0" hangingPunct="1">
              <a:lnSpc>
                <a:spcPct val="100000"/>
              </a:lnSpc>
              <a:spcBef>
                <a:spcPct val="0"/>
              </a:spcBef>
              <a:spcAft>
                <a:spcPct val="0"/>
              </a:spcAft>
              <a:buClr>
                <a:srgbClr val="D25F15"/>
              </a:buClr>
              <a:buSzPct val="90000"/>
              <a:buFontTx/>
              <a:buNone/>
              <a:tabLst/>
              <a:defRPr/>
            </a:pPr>
            <a:r>
              <a:rPr kumimoji="0" lang="en-GB"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Patients with newly-diagnosed OC at high risk for recurrence after response to 1L platinum-based chemotherapy</a:t>
            </a:r>
          </a:p>
        </p:txBody>
      </p:sp>
      <p:grpSp>
        <p:nvGrpSpPr>
          <p:cNvPr id="3" name="Group 2">
            <a:extLst>
              <a:ext uri="{FF2B5EF4-FFF2-40B4-BE49-F238E27FC236}">
                <a16:creationId xmlns:a16="http://schemas.microsoft.com/office/drawing/2014/main" id="{B07F008D-D762-4918-AF04-7A17B7ECBBB9}"/>
              </a:ext>
            </a:extLst>
          </p:cNvPr>
          <p:cNvGrpSpPr/>
          <p:nvPr/>
        </p:nvGrpSpPr>
        <p:grpSpPr>
          <a:xfrm>
            <a:off x="6067504" y="1052736"/>
            <a:ext cx="4161619" cy="1432280"/>
            <a:chOff x="4543502" y="685320"/>
            <a:chExt cx="4161619" cy="1432280"/>
          </a:xfrm>
        </p:grpSpPr>
        <p:sp>
          <p:nvSpPr>
            <p:cNvPr id="23" name="TextBox 22">
              <a:extLst>
                <a:ext uri="{FF2B5EF4-FFF2-40B4-BE49-F238E27FC236}">
                  <a16:creationId xmlns:a16="http://schemas.microsoft.com/office/drawing/2014/main" id="{7119C804-DCFD-4F7B-AD27-D8BBC97C8EF2}"/>
                </a:ext>
              </a:extLst>
            </p:cNvPr>
            <p:cNvSpPr txBox="1"/>
            <p:nvPr/>
          </p:nvSpPr>
          <p:spPr>
            <a:xfrm>
              <a:off x="4543504" y="995334"/>
              <a:ext cx="4161617" cy="1122266"/>
            </a:xfrm>
            <a:prstGeom prst="rect">
              <a:avLst/>
            </a:prstGeom>
            <a:solidFill>
              <a:srgbClr val="E8EAEE"/>
            </a:solidFill>
            <a:ln w="9525" cap="sq" cmpd="sng" algn="ctr">
              <a:solidFill>
                <a:schemeClr val="tx1"/>
              </a:solidFill>
              <a:prstDash val="solid"/>
              <a:miter lim="800000"/>
              <a:headEnd type="none" w="med" len="med"/>
              <a:tailEnd type="none" w="med" len="med"/>
            </a:ln>
            <a:effectLst/>
          </p:spPr>
          <p:txBody>
            <a:bodyPr vert="horz" wrap="square" lIns="91429" tIns="45715" rIns="91429" bIns="45720" numCol="1" rtlCol="0" anchor="t" anchorCtr="0" compatLnSpc="1">
              <a:prstTxWarp prst="textNoShape">
                <a:avLst/>
              </a:prstTxWarp>
              <a:noAutofit/>
            </a:bodyPr>
            <a:lstStyle>
              <a:defPPr>
                <a:defRPr lang="en-US"/>
              </a:defPPr>
              <a:lvl1pPr algn="ctr">
                <a:buClr>
                  <a:schemeClr val="accent2"/>
                </a:buClr>
                <a:buSzPct val="90000"/>
                <a:defRPr sz="1400" b="1">
                  <a:solidFill>
                    <a:schemeClr val="bg1"/>
                  </a:solidFill>
                </a:defRPr>
              </a:lvl1pPr>
            </a:lstStyle>
            <a:p>
              <a:pPr marL="171450" marR="0" lvl="0" indent="-171450" algn="l" defTabSz="914400" rtl="0" eaLnBrk="1" fontAlgn="auto" latinLnBrk="0" hangingPunct="1">
                <a:lnSpc>
                  <a:spcPct val="100000"/>
                </a:lnSpc>
                <a:spcBef>
                  <a:spcPts val="60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Neoadjuvant chemotherapy administered: Yes or no </a:t>
              </a:r>
            </a:p>
            <a:p>
              <a:pPr marL="171450" marR="0" lvl="0" indent="-171450" algn="l" defTabSz="914400" rtl="0" eaLnBrk="1" fontAlgn="auto" latinLnBrk="0" hangingPunct="1">
                <a:lnSpc>
                  <a:spcPct val="100000"/>
                </a:lnSpc>
                <a:spcBef>
                  <a:spcPct val="0"/>
                </a:spcBef>
                <a:spcAft>
                  <a:spcPts val="6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Best response to first platinum therapy: CR or PR</a:t>
              </a:r>
            </a:p>
            <a:p>
              <a:pPr marL="171450" marR="0" lvl="0" indent="-171450" algn="l" defTabSz="914400" rtl="0" eaLnBrk="1" fontAlgn="auto" latinLnBrk="0" hangingPunct="1">
                <a:lnSpc>
                  <a:spcPct val="100000"/>
                </a:lnSpc>
                <a:spcBef>
                  <a:spcPct val="0"/>
                </a:spcBef>
                <a:spcAft>
                  <a:spcPct val="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Tissue homologous recombination test status: deficient or proficient/not-determined</a:t>
              </a:r>
            </a:p>
          </p:txBody>
        </p:sp>
        <p:sp>
          <p:nvSpPr>
            <p:cNvPr id="24" name="TextBox 23">
              <a:extLst>
                <a:ext uri="{FF2B5EF4-FFF2-40B4-BE49-F238E27FC236}">
                  <a16:creationId xmlns:a16="http://schemas.microsoft.com/office/drawing/2014/main" id="{B38B999F-8C8A-4414-821E-4D3A8330D2B8}"/>
                </a:ext>
              </a:extLst>
            </p:cNvPr>
            <p:cNvSpPr txBox="1"/>
            <p:nvPr/>
          </p:nvSpPr>
          <p:spPr>
            <a:xfrm>
              <a:off x="4543502" y="685320"/>
              <a:ext cx="4161619" cy="314411"/>
            </a:xfrm>
            <a:prstGeom prst="rect">
              <a:avLst/>
            </a:prstGeom>
            <a:solidFill>
              <a:srgbClr val="1C345A"/>
            </a:solidFill>
            <a:ln w="9525" cap="sq" cmpd="sng" algn="ctr">
              <a:solidFill>
                <a:schemeClr val="tx1"/>
              </a:solidFill>
              <a:prstDash val="solid"/>
              <a:miter lim="800000"/>
              <a:headEnd type="none" w="med" len="med"/>
              <a:tailEnd type="none" w="med" len="med"/>
            </a:ln>
            <a:effectLst/>
          </p:spPr>
          <p:txBody>
            <a:bodyPr vert="horz" wrap="square" lIns="0" tIns="25715" rIns="0" bIns="0" numCol="1" rtlCol="0" anchor="ctr" anchorCtr="0" compatLnSpc="1">
              <a:prstTxWarp prst="textNoShape">
                <a:avLst/>
              </a:prstTxWarp>
              <a:noAutofit/>
            </a:bodyPr>
            <a:lstStyle>
              <a:defPPr>
                <a:defRPr lang="en-US"/>
              </a:defPPr>
              <a:lvl1pPr algn="ctr" fontAlgn="base">
                <a:lnSpc>
                  <a:spcPct val="90000"/>
                </a:lnSpc>
                <a:spcBef>
                  <a:spcPts val="200"/>
                </a:spcBef>
                <a:spcAft>
                  <a:spcPct val="0"/>
                </a:spcAft>
                <a:buClr>
                  <a:schemeClr val="accent2"/>
                </a:buClr>
                <a:buSzPct val="90000"/>
                <a:defRPr sz="1400" b="1">
                  <a:solidFill>
                    <a:schemeClr val="bg1"/>
                  </a:solidFill>
                </a:defRPr>
              </a:lvl1pPr>
            </a:lstStyle>
            <a:p>
              <a:pPr marL="32146" marR="0" lvl="0" indent="0" algn="ctr" defTabSz="914400" rtl="0" eaLnBrk="1" fontAlgn="base" latinLnBrk="0" hangingPunct="1">
                <a:lnSpc>
                  <a:spcPct val="90000"/>
                </a:lnSpc>
                <a:spcBef>
                  <a:spcPts val="20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Stratification Factors</a:t>
              </a:r>
            </a:p>
          </p:txBody>
        </p:sp>
      </p:grpSp>
      <p:cxnSp>
        <p:nvCxnSpPr>
          <p:cNvPr id="6" name="Straight Connector 5">
            <a:extLst>
              <a:ext uri="{FF2B5EF4-FFF2-40B4-BE49-F238E27FC236}">
                <a16:creationId xmlns:a16="http://schemas.microsoft.com/office/drawing/2014/main" id="{B568C253-7BDC-4636-A29E-92F610CCE732}"/>
              </a:ext>
            </a:extLst>
          </p:cNvPr>
          <p:cNvCxnSpPr>
            <a:cxnSpLocks/>
          </p:cNvCxnSpPr>
          <p:nvPr/>
        </p:nvCxnSpPr>
        <p:spPr>
          <a:xfrm>
            <a:off x="3788678" y="2124129"/>
            <a:ext cx="2278826" cy="0"/>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 name="Group 1">
            <a:extLst>
              <a:ext uri="{FF2B5EF4-FFF2-40B4-BE49-F238E27FC236}">
                <a16:creationId xmlns:a16="http://schemas.microsoft.com/office/drawing/2014/main" id="{E5934DE5-E3CA-4F40-8AE5-47E40AA99732}"/>
              </a:ext>
            </a:extLst>
          </p:cNvPr>
          <p:cNvGrpSpPr/>
          <p:nvPr/>
        </p:nvGrpSpPr>
        <p:grpSpPr>
          <a:xfrm>
            <a:off x="6067501" y="3626347"/>
            <a:ext cx="4161620" cy="1624139"/>
            <a:chOff x="4543502" y="2635624"/>
            <a:chExt cx="4161620" cy="1624139"/>
          </a:xfrm>
        </p:grpSpPr>
        <p:sp>
          <p:nvSpPr>
            <p:cNvPr id="7" name="Rectangle 6">
              <a:extLst>
                <a:ext uri="{FF2B5EF4-FFF2-40B4-BE49-F238E27FC236}">
                  <a16:creationId xmlns:a16="http://schemas.microsoft.com/office/drawing/2014/main" id="{018B9C48-B01A-483A-A270-69D36D82B29F}"/>
                </a:ext>
              </a:extLst>
            </p:cNvPr>
            <p:cNvSpPr/>
            <p:nvPr/>
          </p:nvSpPr>
          <p:spPr>
            <a:xfrm>
              <a:off x="4543504" y="2936324"/>
              <a:ext cx="4161618" cy="1323439"/>
            </a:xfrm>
            <a:prstGeom prst="rect">
              <a:avLst/>
            </a:prstGeom>
            <a:solidFill>
              <a:srgbClr val="E8EAEE"/>
            </a:solidFill>
            <a:ln>
              <a:solidFill>
                <a:schemeClr val="tx1"/>
              </a:solidFill>
            </a:ln>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Patients with homologous recombination deficient tumors</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followed by the </a:t>
              </a: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overall population</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Statistical assumption: a hazard ratio benefit in PFS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0.5 in </a:t>
              </a:r>
              <a:r>
                <a:rPr kumimoji="0" lang="en-US" sz="1100" b="0" i="0" u="none" strike="noStrike" kern="1200" cap="none" spc="0" normalizeH="0" baseline="0" noProof="0" dirty="0">
                  <a:ln>
                    <a:noFill/>
                  </a:ln>
                  <a:solidFill>
                    <a:srgbClr val="000000"/>
                  </a:solidFill>
                  <a:effectLst/>
                  <a:uLnTx/>
                  <a:uFillTx/>
                  <a:latin typeface="Arial"/>
                  <a:ea typeface="+mn-ea"/>
                  <a:cs typeface="+mn-cs"/>
                </a:rPr>
                <a:t>homologous recombination</a:t>
              </a:r>
              <a:r>
                <a:rPr kumimoji="0" lang="en-US" sz="1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deficient </a:t>
              </a: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patients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0.65 in the overall population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&gt;90% statistical power and one-sided type I error of 0.025</a:t>
              </a:r>
            </a:p>
          </p:txBody>
        </p:sp>
        <p:sp>
          <p:nvSpPr>
            <p:cNvPr id="26" name="TextBox 25">
              <a:extLst>
                <a:ext uri="{FF2B5EF4-FFF2-40B4-BE49-F238E27FC236}">
                  <a16:creationId xmlns:a16="http://schemas.microsoft.com/office/drawing/2014/main" id="{B38B999F-8C8A-4414-821E-4D3A8330D2B8}"/>
                </a:ext>
              </a:extLst>
            </p:cNvPr>
            <p:cNvSpPr txBox="1"/>
            <p:nvPr/>
          </p:nvSpPr>
          <p:spPr>
            <a:xfrm>
              <a:off x="4543502" y="2635624"/>
              <a:ext cx="4161619" cy="303343"/>
            </a:xfrm>
            <a:prstGeom prst="rect">
              <a:avLst/>
            </a:prstGeom>
            <a:solidFill>
              <a:srgbClr val="1C345A"/>
            </a:solidFill>
            <a:ln w="9525" cap="sq" cmpd="sng" algn="ctr">
              <a:solidFill>
                <a:schemeClr val="tx1"/>
              </a:solidFill>
              <a:prstDash val="solid"/>
              <a:miter lim="800000"/>
              <a:headEnd type="none" w="med" len="med"/>
              <a:tailEnd type="none" w="med" len="med"/>
            </a:ln>
            <a:effectLst/>
          </p:spPr>
          <p:txBody>
            <a:bodyPr vert="horz" wrap="square" lIns="0" tIns="25715" rIns="0" bIns="0" numCol="1" rtlCol="0" anchor="ctr" anchorCtr="0" compatLnSpc="1">
              <a:prstTxWarp prst="textNoShape">
                <a:avLst/>
              </a:prstTxWarp>
              <a:noAutofit/>
            </a:bodyPr>
            <a:lstStyle>
              <a:defPPr>
                <a:defRPr lang="en-US"/>
              </a:defPPr>
              <a:lvl1pPr algn="ctr" fontAlgn="base">
                <a:lnSpc>
                  <a:spcPct val="90000"/>
                </a:lnSpc>
                <a:spcBef>
                  <a:spcPts val="200"/>
                </a:spcBef>
                <a:spcAft>
                  <a:spcPct val="0"/>
                </a:spcAft>
                <a:buClr>
                  <a:schemeClr val="accent2"/>
                </a:buClr>
                <a:buSzPct val="90000"/>
                <a:defRPr sz="1400" b="1">
                  <a:solidFill>
                    <a:schemeClr val="bg1"/>
                  </a:solidFill>
                </a:defRPr>
              </a:lvl1pPr>
            </a:lstStyle>
            <a:p>
              <a:pPr marL="32146" marR="0" lvl="0" indent="0" algn="ctr" defTabSz="914400" rtl="0" eaLnBrk="1" fontAlgn="base" latinLnBrk="0" hangingPunct="1">
                <a:lnSpc>
                  <a:spcPct val="90000"/>
                </a:lnSpc>
                <a:spcBef>
                  <a:spcPts val="20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Hierarchical PFS Testing</a:t>
              </a:r>
            </a:p>
          </p:txBody>
        </p:sp>
      </p:grpSp>
      <p:sp>
        <p:nvSpPr>
          <p:cNvPr id="9" name="TextBox 8">
            <a:extLst>
              <a:ext uri="{FF2B5EF4-FFF2-40B4-BE49-F238E27FC236}">
                <a16:creationId xmlns:a16="http://schemas.microsoft.com/office/drawing/2014/main" id="{A419DC74-0F8F-498F-99D9-D9374800D59A}"/>
              </a:ext>
            </a:extLst>
          </p:cNvPr>
          <p:cNvSpPr txBox="1"/>
          <p:nvPr/>
        </p:nvSpPr>
        <p:spPr>
          <a:xfrm>
            <a:off x="1822119" y="4839543"/>
            <a:ext cx="424538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Arial Narrow"/>
              </a:rPr>
              <a:t>Patients were treated with niraparib or placebo once daily for 36 months or until disease progression   </a:t>
            </a:r>
          </a:p>
        </p:txBody>
      </p:sp>
      <p:sp>
        <p:nvSpPr>
          <p:cNvPr id="29" name="TextBox 28"/>
          <p:cNvSpPr txBox="1"/>
          <p:nvPr/>
        </p:nvSpPr>
        <p:spPr>
          <a:xfrm>
            <a:off x="1962880" y="6095067"/>
            <a:ext cx="7872761"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Modified from González-Martín A, Presented at ESMO 2019, Barcelona, Spain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González‑Martín A, et al. </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N </a:t>
            </a:r>
            <a:r>
              <a:rPr kumimoji="0" lang="en-US" sz="1400" b="0" i="1" u="none" strike="noStrike" kern="1200" cap="none" spc="0" normalizeH="0" baseline="0" noProof="0" dirty="0" err="1">
                <a:ln>
                  <a:noFill/>
                </a:ln>
                <a:solidFill>
                  <a:srgbClr val="000000"/>
                </a:solidFill>
                <a:effectLst/>
                <a:uLnTx/>
                <a:uFillTx/>
                <a:latin typeface="Arial" charset="0"/>
                <a:ea typeface="+mn-ea"/>
                <a:cs typeface="+mn-cs"/>
              </a:rPr>
              <a:t>Engl</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 J Med</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2019. doi:10.1056/NEJMoa1910962.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4290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F6D4-0DF9-4432-89DC-70F3F59001DD}"/>
              </a:ext>
            </a:extLst>
          </p:cNvPr>
          <p:cNvSpPr>
            <a:spLocks noGrp="1"/>
          </p:cNvSpPr>
          <p:nvPr>
            <p:ph type="title"/>
          </p:nvPr>
        </p:nvSpPr>
        <p:spPr>
          <a:xfrm>
            <a:off x="1524001" y="237749"/>
            <a:ext cx="9143999" cy="771815"/>
          </a:xfrm>
        </p:spPr>
        <p:txBody>
          <a:bodyPr/>
          <a:lstStyle/>
          <a:p>
            <a:pPr algn="ctr"/>
            <a:r>
              <a:rPr lang="en-US" sz="2200" dirty="0"/>
              <a:t>PRIMA Primary Endpoint, PFS Benefit in the HR-deficient Population</a:t>
            </a:r>
          </a:p>
        </p:txBody>
      </p:sp>
      <p:grpSp>
        <p:nvGrpSpPr>
          <p:cNvPr id="5" name="Group 4"/>
          <p:cNvGrpSpPr/>
          <p:nvPr/>
        </p:nvGrpSpPr>
        <p:grpSpPr>
          <a:xfrm>
            <a:off x="1640306" y="5256618"/>
            <a:ext cx="5896456" cy="292558"/>
            <a:chOff x="116306" y="4290299"/>
            <a:chExt cx="5896456" cy="292558"/>
          </a:xfrm>
        </p:grpSpPr>
        <p:sp>
          <p:nvSpPr>
            <p:cNvPr id="824" name="Rectangle 185">
              <a:extLst>
                <a:ext uri="{FF2B5EF4-FFF2-40B4-BE49-F238E27FC236}">
                  <a16:creationId xmlns:a16="http://schemas.microsoft.com/office/drawing/2014/main" id="{B2E1FAE3-E2E4-4630-A97A-058F5E57A706}"/>
                </a:ext>
              </a:extLst>
            </p:cNvPr>
            <p:cNvSpPr>
              <a:spLocks noChangeArrowheads="1"/>
            </p:cNvSpPr>
            <p:nvPr/>
          </p:nvSpPr>
          <p:spPr bwMode="auto">
            <a:xfrm>
              <a:off x="685430" y="429029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247</a:t>
              </a:r>
            </a:p>
          </p:txBody>
        </p:sp>
        <p:sp>
          <p:nvSpPr>
            <p:cNvPr id="825" name="Rectangle 186">
              <a:extLst>
                <a:ext uri="{FF2B5EF4-FFF2-40B4-BE49-F238E27FC236}">
                  <a16:creationId xmlns:a16="http://schemas.microsoft.com/office/drawing/2014/main" id="{284BD64D-5667-4D98-953A-8140FBA8BF8F}"/>
                </a:ext>
              </a:extLst>
            </p:cNvPr>
            <p:cNvSpPr>
              <a:spLocks noChangeArrowheads="1"/>
            </p:cNvSpPr>
            <p:nvPr/>
          </p:nvSpPr>
          <p:spPr bwMode="auto">
            <a:xfrm>
              <a:off x="1049883" y="429029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231</a:t>
              </a:r>
            </a:p>
          </p:txBody>
        </p:sp>
        <p:sp>
          <p:nvSpPr>
            <p:cNvPr id="826" name="Rectangle 187">
              <a:extLst>
                <a:ext uri="{FF2B5EF4-FFF2-40B4-BE49-F238E27FC236}">
                  <a16:creationId xmlns:a16="http://schemas.microsoft.com/office/drawing/2014/main" id="{1155626E-526F-403A-A0F7-806CB793623D}"/>
                </a:ext>
              </a:extLst>
            </p:cNvPr>
            <p:cNvSpPr>
              <a:spLocks noChangeArrowheads="1"/>
            </p:cNvSpPr>
            <p:nvPr/>
          </p:nvSpPr>
          <p:spPr bwMode="auto">
            <a:xfrm>
              <a:off x="1426955" y="429029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215</a:t>
              </a:r>
            </a:p>
          </p:txBody>
        </p:sp>
        <p:sp>
          <p:nvSpPr>
            <p:cNvPr id="827" name="Rectangle 188">
              <a:extLst>
                <a:ext uri="{FF2B5EF4-FFF2-40B4-BE49-F238E27FC236}">
                  <a16:creationId xmlns:a16="http://schemas.microsoft.com/office/drawing/2014/main" id="{C7291799-1720-440D-94DF-50D536B039DC}"/>
                </a:ext>
              </a:extLst>
            </p:cNvPr>
            <p:cNvSpPr>
              <a:spLocks noChangeArrowheads="1"/>
            </p:cNvSpPr>
            <p:nvPr/>
          </p:nvSpPr>
          <p:spPr bwMode="auto">
            <a:xfrm>
              <a:off x="1813088" y="429029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189</a:t>
              </a:r>
            </a:p>
          </p:txBody>
        </p:sp>
        <p:sp>
          <p:nvSpPr>
            <p:cNvPr id="828" name="Rectangle 189">
              <a:extLst>
                <a:ext uri="{FF2B5EF4-FFF2-40B4-BE49-F238E27FC236}">
                  <a16:creationId xmlns:a16="http://schemas.microsoft.com/office/drawing/2014/main" id="{1DC983EC-66EB-4049-A4F7-14F0675FC18D}"/>
                </a:ext>
              </a:extLst>
            </p:cNvPr>
            <p:cNvSpPr>
              <a:spLocks noChangeArrowheads="1"/>
            </p:cNvSpPr>
            <p:nvPr/>
          </p:nvSpPr>
          <p:spPr bwMode="auto">
            <a:xfrm>
              <a:off x="2184653" y="429029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184</a:t>
              </a:r>
            </a:p>
          </p:txBody>
        </p:sp>
        <p:sp>
          <p:nvSpPr>
            <p:cNvPr id="829" name="Rectangle 190">
              <a:extLst>
                <a:ext uri="{FF2B5EF4-FFF2-40B4-BE49-F238E27FC236}">
                  <a16:creationId xmlns:a16="http://schemas.microsoft.com/office/drawing/2014/main" id="{BF0718CD-E80D-4380-A479-AB624BAB7534}"/>
                </a:ext>
              </a:extLst>
            </p:cNvPr>
            <p:cNvSpPr>
              <a:spLocks noChangeArrowheads="1"/>
            </p:cNvSpPr>
            <p:nvPr/>
          </p:nvSpPr>
          <p:spPr bwMode="auto">
            <a:xfrm>
              <a:off x="2552662" y="429029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168</a:t>
              </a:r>
            </a:p>
          </p:txBody>
        </p:sp>
        <p:sp>
          <p:nvSpPr>
            <p:cNvPr id="830" name="Rectangle 191">
              <a:extLst>
                <a:ext uri="{FF2B5EF4-FFF2-40B4-BE49-F238E27FC236}">
                  <a16:creationId xmlns:a16="http://schemas.microsoft.com/office/drawing/2014/main" id="{02E3A30B-06D4-4657-86D7-F5D2C833C173}"/>
                </a:ext>
              </a:extLst>
            </p:cNvPr>
            <p:cNvSpPr>
              <a:spLocks noChangeArrowheads="1"/>
            </p:cNvSpPr>
            <p:nvPr/>
          </p:nvSpPr>
          <p:spPr bwMode="auto">
            <a:xfrm>
              <a:off x="2924227" y="429029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111</a:t>
              </a:r>
            </a:p>
          </p:txBody>
        </p:sp>
        <p:sp>
          <p:nvSpPr>
            <p:cNvPr id="831" name="Rectangle 192">
              <a:extLst>
                <a:ext uri="{FF2B5EF4-FFF2-40B4-BE49-F238E27FC236}">
                  <a16:creationId xmlns:a16="http://schemas.microsoft.com/office/drawing/2014/main" id="{4C74B8E7-0E97-4009-8C78-7524115E9F44}"/>
                </a:ext>
              </a:extLst>
            </p:cNvPr>
            <p:cNvSpPr>
              <a:spLocks noChangeArrowheads="1"/>
            </p:cNvSpPr>
            <p:nvPr/>
          </p:nvSpPr>
          <p:spPr bwMode="auto">
            <a:xfrm>
              <a:off x="3328312" y="429029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76</a:t>
              </a:r>
            </a:p>
          </p:txBody>
        </p:sp>
        <p:sp>
          <p:nvSpPr>
            <p:cNvPr id="832" name="Rectangle 193">
              <a:extLst>
                <a:ext uri="{FF2B5EF4-FFF2-40B4-BE49-F238E27FC236}">
                  <a16:creationId xmlns:a16="http://schemas.microsoft.com/office/drawing/2014/main" id="{8ACA5772-6628-4443-84F4-CE7F46F87C0B}"/>
                </a:ext>
              </a:extLst>
            </p:cNvPr>
            <p:cNvSpPr>
              <a:spLocks noChangeArrowheads="1"/>
            </p:cNvSpPr>
            <p:nvPr/>
          </p:nvSpPr>
          <p:spPr bwMode="auto">
            <a:xfrm>
              <a:off x="3699876" y="429029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66</a:t>
              </a:r>
            </a:p>
          </p:txBody>
        </p:sp>
        <p:sp>
          <p:nvSpPr>
            <p:cNvPr id="833" name="Rectangle 194">
              <a:extLst>
                <a:ext uri="{FF2B5EF4-FFF2-40B4-BE49-F238E27FC236}">
                  <a16:creationId xmlns:a16="http://schemas.microsoft.com/office/drawing/2014/main" id="{8553CF68-9DE2-43C1-A3E0-6DC4B84B69A0}"/>
                </a:ext>
              </a:extLst>
            </p:cNvPr>
            <p:cNvSpPr>
              <a:spLocks noChangeArrowheads="1"/>
            </p:cNvSpPr>
            <p:nvPr/>
          </p:nvSpPr>
          <p:spPr bwMode="auto">
            <a:xfrm>
              <a:off x="4076948" y="429029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42</a:t>
              </a:r>
            </a:p>
          </p:txBody>
        </p:sp>
        <p:sp>
          <p:nvSpPr>
            <p:cNvPr id="834" name="Rectangle 195">
              <a:extLst>
                <a:ext uri="{FF2B5EF4-FFF2-40B4-BE49-F238E27FC236}">
                  <a16:creationId xmlns:a16="http://schemas.microsoft.com/office/drawing/2014/main" id="{281EB8F6-9CEC-4BE1-9B42-FAC01C46D19D}"/>
                </a:ext>
              </a:extLst>
            </p:cNvPr>
            <p:cNvSpPr>
              <a:spLocks noChangeArrowheads="1"/>
            </p:cNvSpPr>
            <p:nvPr/>
          </p:nvSpPr>
          <p:spPr bwMode="auto">
            <a:xfrm>
              <a:off x="4437673" y="429029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22</a:t>
              </a:r>
            </a:p>
          </p:txBody>
        </p:sp>
        <p:sp>
          <p:nvSpPr>
            <p:cNvPr id="835" name="Rectangle 196">
              <a:extLst>
                <a:ext uri="{FF2B5EF4-FFF2-40B4-BE49-F238E27FC236}">
                  <a16:creationId xmlns:a16="http://schemas.microsoft.com/office/drawing/2014/main" id="{CAA21DD0-EC4C-4825-BB51-9490BDEC439D}"/>
                </a:ext>
              </a:extLst>
            </p:cNvPr>
            <p:cNvSpPr>
              <a:spLocks noChangeArrowheads="1"/>
            </p:cNvSpPr>
            <p:nvPr/>
          </p:nvSpPr>
          <p:spPr bwMode="auto">
            <a:xfrm>
              <a:off x="4807460" y="429029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19</a:t>
              </a:r>
            </a:p>
          </p:txBody>
        </p:sp>
        <p:sp>
          <p:nvSpPr>
            <p:cNvPr id="836" name="Rectangle 197">
              <a:extLst>
                <a:ext uri="{FF2B5EF4-FFF2-40B4-BE49-F238E27FC236}">
                  <a16:creationId xmlns:a16="http://schemas.microsoft.com/office/drawing/2014/main" id="{6FA84320-5601-48BA-972B-C2CC57BE4C2D}"/>
                </a:ext>
              </a:extLst>
            </p:cNvPr>
            <p:cNvSpPr>
              <a:spLocks noChangeArrowheads="1"/>
            </p:cNvSpPr>
            <p:nvPr/>
          </p:nvSpPr>
          <p:spPr bwMode="auto">
            <a:xfrm>
              <a:off x="5175469" y="429029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13</a:t>
              </a:r>
            </a:p>
          </p:txBody>
        </p:sp>
        <p:sp>
          <p:nvSpPr>
            <p:cNvPr id="837" name="Rectangle 198">
              <a:extLst>
                <a:ext uri="{FF2B5EF4-FFF2-40B4-BE49-F238E27FC236}">
                  <a16:creationId xmlns:a16="http://schemas.microsoft.com/office/drawing/2014/main" id="{A6B822BA-CFD0-4DC7-A7BF-1B441C7B4F32}"/>
                </a:ext>
              </a:extLst>
            </p:cNvPr>
            <p:cNvSpPr>
              <a:spLocks noChangeArrowheads="1"/>
            </p:cNvSpPr>
            <p:nvPr/>
          </p:nvSpPr>
          <p:spPr bwMode="auto">
            <a:xfrm>
              <a:off x="5577603" y="429029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4</a:t>
              </a:r>
            </a:p>
          </p:txBody>
        </p:sp>
        <p:sp>
          <p:nvSpPr>
            <p:cNvPr id="838" name="Rectangle 199">
              <a:extLst>
                <a:ext uri="{FF2B5EF4-FFF2-40B4-BE49-F238E27FC236}">
                  <a16:creationId xmlns:a16="http://schemas.microsoft.com/office/drawing/2014/main" id="{2E735E64-426B-43A0-89DF-9938DB1C63AE}"/>
                </a:ext>
              </a:extLst>
            </p:cNvPr>
            <p:cNvSpPr>
              <a:spLocks noChangeArrowheads="1"/>
            </p:cNvSpPr>
            <p:nvPr/>
          </p:nvSpPr>
          <p:spPr bwMode="auto">
            <a:xfrm>
              <a:off x="5942230" y="429029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0</a:t>
              </a:r>
            </a:p>
          </p:txBody>
        </p:sp>
        <p:sp>
          <p:nvSpPr>
            <p:cNvPr id="839" name="Rectangle 200">
              <a:extLst>
                <a:ext uri="{FF2B5EF4-FFF2-40B4-BE49-F238E27FC236}">
                  <a16:creationId xmlns:a16="http://schemas.microsoft.com/office/drawing/2014/main" id="{20360396-015C-4594-BDC8-C97FB2A88EE1}"/>
                </a:ext>
              </a:extLst>
            </p:cNvPr>
            <p:cNvSpPr>
              <a:spLocks noChangeArrowheads="1"/>
            </p:cNvSpPr>
            <p:nvPr/>
          </p:nvSpPr>
          <p:spPr bwMode="auto">
            <a:xfrm>
              <a:off x="685430" y="442896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126</a:t>
              </a:r>
            </a:p>
          </p:txBody>
        </p:sp>
        <p:sp>
          <p:nvSpPr>
            <p:cNvPr id="840" name="Rectangle 201">
              <a:extLst>
                <a:ext uri="{FF2B5EF4-FFF2-40B4-BE49-F238E27FC236}">
                  <a16:creationId xmlns:a16="http://schemas.microsoft.com/office/drawing/2014/main" id="{0305B0CE-F67C-4838-B01F-2AA1CD702B77}"/>
                </a:ext>
              </a:extLst>
            </p:cNvPr>
            <p:cNvSpPr>
              <a:spLocks noChangeArrowheads="1"/>
            </p:cNvSpPr>
            <p:nvPr/>
          </p:nvSpPr>
          <p:spPr bwMode="auto">
            <a:xfrm>
              <a:off x="1049883" y="4428969"/>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117</a:t>
              </a:r>
            </a:p>
          </p:txBody>
        </p:sp>
        <p:sp>
          <p:nvSpPr>
            <p:cNvPr id="841" name="Rectangle 202">
              <a:extLst>
                <a:ext uri="{FF2B5EF4-FFF2-40B4-BE49-F238E27FC236}">
                  <a16:creationId xmlns:a16="http://schemas.microsoft.com/office/drawing/2014/main" id="{349F7677-5A73-4D87-A366-4D85EB59B0EB}"/>
                </a:ext>
              </a:extLst>
            </p:cNvPr>
            <p:cNvSpPr>
              <a:spLocks noChangeArrowheads="1"/>
            </p:cNvSpPr>
            <p:nvPr/>
          </p:nvSpPr>
          <p:spPr bwMode="auto">
            <a:xfrm>
              <a:off x="1482607" y="442896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99</a:t>
              </a:r>
            </a:p>
          </p:txBody>
        </p:sp>
        <p:sp>
          <p:nvSpPr>
            <p:cNvPr id="842" name="Rectangle 203">
              <a:extLst>
                <a:ext uri="{FF2B5EF4-FFF2-40B4-BE49-F238E27FC236}">
                  <a16:creationId xmlns:a16="http://schemas.microsoft.com/office/drawing/2014/main" id="{75692332-1D43-44AB-865E-D12A0D94B867}"/>
                </a:ext>
              </a:extLst>
            </p:cNvPr>
            <p:cNvSpPr>
              <a:spLocks noChangeArrowheads="1"/>
            </p:cNvSpPr>
            <p:nvPr/>
          </p:nvSpPr>
          <p:spPr bwMode="auto">
            <a:xfrm>
              <a:off x="1868739" y="442896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79</a:t>
              </a:r>
            </a:p>
          </p:txBody>
        </p:sp>
        <p:sp>
          <p:nvSpPr>
            <p:cNvPr id="843" name="Rectangle 204">
              <a:extLst>
                <a:ext uri="{FF2B5EF4-FFF2-40B4-BE49-F238E27FC236}">
                  <a16:creationId xmlns:a16="http://schemas.microsoft.com/office/drawing/2014/main" id="{A349BEBC-C268-4482-8078-1C1252F48AEE}"/>
                </a:ext>
              </a:extLst>
            </p:cNvPr>
            <p:cNvSpPr>
              <a:spLocks noChangeArrowheads="1"/>
            </p:cNvSpPr>
            <p:nvPr/>
          </p:nvSpPr>
          <p:spPr bwMode="auto">
            <a:xfrm>
              <a:off x="2240305" y="442896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70</a:t>
              </a:r>
            </a:p>
          </p:txBody>
        </p:sp>
        <p:sp>
          <p:nvSpPr>
            <p:cNvPr id="844" name="Rectangle 206">
              <a:extLst>
                <a:ext uri="{FF2B5EF4-FFF2-40B4-BE49-F238E27FC236}">
                  <a16:creationId xmlns:a16="http://schemas.microsoft.com/office/drawing/2014/main" id="{E3B9E927-F3E3-4755-9614-0EBCCCE92AF8}"/>
                </a:ext>
              </a:extLst>
            </p:cNvPr>
            <p:cNvSpPr>
              <a:spLocks noChangeArrowheads="1"/>
            </p:cNvSpPr>
            <p:nvPr/>
          </p:nvSpPr>
          <p:spPr bwMode="auto">
            <a:xfrm>
              <a:off x="2608314" y="442896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57</a:t>
              </a:r>
            </a:p>
          </p:txBody>
        </p:sp>
        <p:sp>
          <p:nvSpPr>
            <p:cNvPr id="845" name="Rectangle 207">
              <a:extLst>
                <a:ext uri="{FF2B5EF4-FFF2-40B4-BE49-F238E27FC236}">
                  <a16:creationId xmlns:a16="http://schemas.microsoft.com/office/drawing/2014/main" id="{0FA1461F-574A-4968-AF15-858C806CA034}"/>
                </a:ext>
              </a:extLst>
            </p:cNvPr>
            <p:cNvSpPr>
              <a:spLocks noChangeArrowheads="1"/>
            </p:cNvSpPr>
            <p:nvPr/>
          </p:nvSpPr>
          <p:spPr bwMode="auto">
            <a:xfrm>
              <a:off x="2979879" y="442896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34</a:t>
              </a:r>
            </a:p>
          </p:txBody>
        </p:sp>
        <p:sp>
          <p:nvSpPr>
            <p:cNvPr id="846" name="Rectangle 208">
              <a:extLst>
                <a:ext uri="{FF2B5EF4-FFF2-40B4-BE49-F238E27FC236}">
                  <a16:creationId xmlns:a16="http://schemas.microsoft.com/office/drawing/2014/main" id="{6B565D22-203C-4744-B734-AC0D5E418C3D}"/>
                </a:ext>
              </a:extLst>
            </p:cNvPr>
            <p:cNvSpPr>
              <a:spLocks noChangeArrowheads="1"/>
            </p:cNvSpPr>
            <p:nvPr/>
          </p:nvSpPr>
          <p:spPr bwMode="auto">
            <a:xfrm>
              <a:off x="3328312" y="442896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21</a:t>
              </a:r>
            </a:p>
          </p:txBody>
        </p:sp>
        <p:sp>
          <p:nvSpPr>
            <p:cNvPr id="847" name="Rectangle 209">
              <a:extLst>
                <a:ext uri="{FF2B5EF4-FFF2-40B4-BE49-F238E27FC236}">
                  <a16:creationId xmlns:a16="http://schemas.microsoft.com/office/drawing/2014/main" id="{19A7039F-1073-4633-9057-19CC866CF982}"/>
                </a:ext>
              </a:extLst>
            </p:cNvPr>
            <p:cNvSpPr>
              <a:spLocks noChangeArrowheads="1"/>
            </p:cNvSpPr>
            <p:nvPr/>
          </p:nvSpPr>
          <p:spPr bwMode="auto">
            <a:xfrm>
              <a:off x="3699876" y="442896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21</a:t>
              </a:r>
            </a:p>
          </p:txBody>
        </p:sp>
        <p:sp>
          <p:nvSpPr>
            <p:cNvPr id="848" name="Rectangle 210">
              <a:extLst>
                <a:ext uri="{FF2B5EF4-FFF2-40B4-BE49-F238E27FC236}">
                  <a16:creationId xmlns:a16="http://schemas.microsoft.com/office/drawing/2014/main" id="{D515807C-EA13-431C-845D-E66819ED83C1}"/>
                </a:ext>
              </a:extLst>
            </p:cNvPr>
            <p:cNvSpPr>
              <a:spLocks noChangeArrowheads="1"/>
            </p:cNvSpPr>
            <p:nvPr/>
          </p:nvSpPr>
          <p:spPr bwMode="auto">
            <a:xfrm>
              <a:off x="4076948" y="442896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11</a:t>
              </a:r>
            </a:p>
          </p:txBody>
        </p:sp>
        <p:sp>
          <p:nvSpPr>
            <p:cNvPr id="849" name="Rectangle 211">
              <a:extLst>
                <a:ext uri="{FF2B5EF4-FFF2-40B4-BE49-F238E27FC236}">
                  <a16:creationId xmlns:a16="http://schemas.microsoft.com/office/drawing/2014/main" id="{FB938762-AC08-4D35-9142-6511B9E511B7}"/>
                </a:ext>
              </a:extLst>
            </p:cNvPr>
            <p:cNvSpPr>
              <a:spLocks noChangeArrowheads="1"/>
            </p:cNvSpPr>
            <p:nvPr/>
          </p:nvSpPr>
          <p:spPr bwMode="auto">
            <a:xfrm>
              <a:off x="4493323" y="442896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5</a:t>
              </a:r>
            </a:p>
          </p:txBody>
        </p:sp>
        <p:sp>
          <p:nvSpPr>
            <p:cNvPr id="850" name="Rectangle 212">
              <a:extLst>
                <a:ext uri="{FF2B5EF4-FFF2-40B4-BE49-F238E27FC236}">
                  <a16:creationId xmlns:a16="http://schemas.microsoft.com/office/drawing/2014/main" id="{F4B3FF07-79AD-4A59-B927-DC535D8F00AA}"/>
                </a:ext>
              </a:extLst>
            </p:cNvPr>
            <p:cNvSpPr>
              <a:spLocks noChangeArrowheads="1"/>
            </p:cNvSpPr>
            <p:nvPr/>
          </p:nvSpPr>
          <p:spPr bwMode="auto">
            <a:xfrm>
              <a:off x="4863110" y="442896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5</a:t>
              </a:r>
            </a:p>
          </p:txBody>
        </p:sp>
        <p:sp>
          <p:nvSpPr>
            <p:cNvPr id="851" name="Rectangle 213">
              <a:extLst>
                <a:ext uri="{FF2B5EF4-FFF2-40B4-BE49-F238E27FC236}">
                  <a16:creationId xmlns:a16="http://schemas.microsoft.com/office/drawing/2014/main" id="{ADE435F6-7FD5-4BEF-852C-A0BC92329EDC}"/>
                </a:ext>
              </a:extLst>
            </p:cNvPr>
            <p:cNvSpPr>
              <a:spLocks noChangeArrowheads="1"/>
            </p:cNvSpPr>
            <p:nvPr/>
          </p:nvSpPr>
          <p:spPr bwMode="auto">
            <a:xfrm>
              <a:off x="5231119" y="442896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4</a:t>
              </a:r>
            </a:p>
          </p:txBody>
        </p:sp>
        <p:sp>
          <p:nvSpPr>
            <p:cNvPr id="852" name="Rectangle 214">
              <a:extLst>
                <a:ext uri="{FF2B5EF4-FFF2-40B4-BE49-F238E27FC236}">
                  <a16:creationId xmlns:a16="http://schemas.microsoft.com/office/drawing/2014/main" id="{0899AA27-87DF-459B-99F6-FF94751FF538}"/>
                </a:ext>
              </a:extLst>
            </p:cNvPr>
            <p:cNvSpPr>
              <a:spLocks noChangeArrowheads="1"/>
            </p:cNvSpPr>
            <p:nvPr/>
          </p:nvSpPr>
          <p:spPr bwMode="auto">
            <a:xfrm>
              <a:off x="5577603" y="442896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1</a:t>
              </a:r>
            </a:p>
          </p:txBody>
        </p:sp>
        <p:sp>
          <p:nvSpPr>
            <p:cNvPr id="853" name="Rectangle 215">
              <a:extLst>
                <a:ext uri="{FF2B5EF4-FFF2-40B4-BE49-F238E27FC236}">
                  <a16:creationId xmlns:a16="http://schemas.microsoft.com/office/drawing/2014/main" id="{D8849031-8EF2-45BF-8877-B3E8A34D0F91}"/>
                </a:ext>
              </a:extLst>
            </p:cNvPr>
            <p:cNvSpPr>
              <a:spLocks noChangeArrowheads="1"/>
            </p:cNvSpPr>
            <p:nvPr/>
          </p:nvSpPr>
          <p:spPr bwMode="auto">
            <a:xfrm>
              <a:off x="5942230" y="442896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0</a:t>
              </a:r>
            </a:p>
          </p:txBody>
        </p:sp>
        <p:sp>
          <p:nvSpPr>
            <p:cNvPr id="856" name="Rectangle 288">
              <a:extLst>
                <a:ext uri="{FF2B5EF4-FFF2-40B4-BE49-F238E27FC236}">
                  <a16:creationId xmlns:a16="http://schemas.microsoft.com/office/drawing/2014/main" id="{1D33DEE9-B31C-4F8A-9F4F-E341AC93AEA4}"/>
                </a:ext>
              </a:extLst>
            </p:cNvPr>
            <p:cNvSpPr>
              <a:spLocks noChangeArrowheads="1"/>
            </p:cNvSpPr>
            <p:nvPr/>
          </p:nvSpPr>
          <p:spPr bwMode="auto">
            <a:xfrm>
              <a:off x="116306" y="4290299"/>
              <a:ext cx="5193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Niraparib</a:t>
              </a:r>
            </a:p>
          </p:txBody>
        </p:sp>
        <p:sp>
          <p:nvSpPr>
            <p:cNvPr id="857" name="Rectangle 289">
              <a:extLst>
                <a:ext uri="{FF2B5EF4-FFF2-40B4-BE49-F238E27FC236}">
                  <a16:creationId xmlns:a16="http://schemas.microsoft.com/office/drawing/2014/main" id="{83B562F8-42A9-41A8-B5E6-0C4AB20EB253}"/>
                </a:ext>
              </a:extLst>
            </p:cNvPr>
            <p:cNvSpPr>
              <a:spLocks noChangeArrowheads="1"/>
            </p:cNvSpPr>
            <p:nvPr/>
          </p:nvSpPr>
          <p:spPr bwMode="auto">
            <a:xfrm>
              <a:off x="116306" y="4428969"/>
              <a:ext cx="4600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Placebo</a:t>
              </a:r>
            </a:p>
          </p:txBody>
        </p:sp>
      </p:grpSp>
      <p:graphicFrame>
        <p:nvGraphicFramePr>
          <p:cNvPr id="1428" name="Table 1427">
            <a:extLst>
              <a:ext uri="{FF2B5EF4-FFF2-40B4-BE49-F238E27FC236}">
                <a16:creationId xmlns:a16="http://schemas.microsoft.com/office/drawing/2014/main" id="{1EFA22A7-1653-4C35-8468-E11DB8F8ED4B}"/>
              </a:ext>
            </a:extLst>
          </p:cNvPr>
          <p:cNvGraphicFramePr>
            <a:graphicFrameLocks noGrp="1"/>
          </p:cNvGraphicFramePr>
          <p:nvPr/>
        </p:nvGraphicFramePr>
        <p:xfrm>
          <a:off x="7667358" y="1675395"/>
          <a:ext cx="2918382" cy="3154680"/>
        </p:xfrm>
        <a:graphic>
          <a:graphicData uri="http://schemas.openxmlformats.org/drawingml/2006/table">
            <a:tbl>
              <a:tblPr firstRow="1" bandRow="1">
                <a:tableStyleId>{B301B821-A1FF-4177-AEE7-76D212191A09}</a:tableStyleId>
              </a:tblPr>
              <a:tblGrid>
                <a:gridCol w="1045456">
                  <a:extLst>
                    <a:ext uri="{9D8B030D-6E8A-4147-A177-3AD203B41FA5}">
                      <a16:colId xmlns:a16="http://schemas.microsoft.com/office/drawing/2014/main" val="1648582033"/>
                    </a:ext>
                  </a:extLst>
                </a:gridCol>
                <a:gridCol w="936463">
                  <a:extLst>
                    <a:ext uri="{9D8B030D-6E8A-4147-A177-3AD203B41FA5}">
                      <a16:colId xmlns:a16="http://schemas.microsoft.com/office/drawing/2014/main" val="1333304766"/>
                    </a:ext>
                  </a:extLst>
                </a:gridCol>
                <a:gridCol w="936463">
                  <a:extLst>
                    <a:ext uri="{9D8B030D-6E8A-4147-A177-3AD203B41FA5}">
                      <a16:colId xmlns:a16="http://schemas.microsoft.com/office/drawing/2014/main" val="268508870"/>
                    </a:ext>
                  </a:extLst>
                </a:gridCol>
              </a:tblGrid>
              <a:tr h="62306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Arial Narrow"/>
                        </a:rPr>
                        <a:t>57% reduction in hazard of relapse or death with niraparib</a:t>
                      </a:r>
                      <a:endParaRPr lang="en-US" sz="1200" dirty="0">
                        <a:latin typeface="+mj-lt"/>
                        <a:cs typeface="Arial" panose="020B0604020202020204" pitchFamily="34"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EED"/>
                    </a:solidFill>
                  </a:tcPr>
                </a:tc>
                <a:tc hMerge="1">
                  <a:txBody>
                    <a:bodyPr/>
                    <a:lstStyle/>
                    <a:p>
                      <a:pPr algn="ctr"/>
                      <a:endParaRPr lang="en-US" sz="1200" b="1" dirty="0">
                        <a:solidFill>
                          <a:srgbClr val="138C89"/>
                        </a:solidFill>
                        <a:latin typeface="+mj-lt"/>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dirty="0">
                        <a:solidFill>
                          <a:srgbClr val="99293D"/>
                        </a:solidFill>
                        <a:latin typeface="+mj-lt"/>
                        <a:cs typeface="Arial" panose="020B0604020202020204" pitchFamily="34" charset="0"/>
                      </a:endParaRPr>
                    </a:p>
                  </a:txBody>
                  <a:tcPr anchor="ctr">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6900607"/>
                  </a:ext>
                </a:extLst>
              </a:tr>
              <a:tr h="445043">
                <a:tc>
                  <a:txBody>
                    <a:bodyPr/>
                    <a:lstStyle/>
                    <a:p>
                      <a:endParaRPr lang="en-US" sz="1200" dirty="0">
                        <a:latin typeface="+mj-lt"/>
                        <a:cs typeface="Arial" panose="020B0604020202020204" pitchFamily="34" charset="0"/>
                      </a:endParaRPr>
                    </a:p>
                  </a:txBody>
                  <a:tcPr anchor="ctr">
                    <a:lnL w="952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138C89"/>
                          </a:solidFill>
                          <a:latin typeface="+mj-lt"/>
                          <a:cs typeface="Arial" panose="020B0604020202020204" pitchFamily="34" charset="0"/>
                        </a:rPr>
                        <a:t>Niraparib</a:t>
                      </a:r>
                    </a:p>
                    <a:p>
                      <a:pPr algn="ctr"/>
                      <a:r>
                        <a:rPr lang="en-US" sz="1200" b="1" dirty="0">
                          <a:solidFill>
                            <a:srgbClr val="138C89"/>
                          </a:solidFill>
                          <a:latin typeface="+mj-lt"/>
                          <a:cs typeface="Arial" panose="020B0604020202020204" pitchFamily="34" charset="0"/>
                        </a:rPr>
                        <a:t>(n=247)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99293D"/>
                          </a:solidFill>
                          <a:latin typeface="+mj-lt"/>
                          <a:cs typeface="Arial" panose="020B0604020202020204" pitchFamily="34" charset="0"/>
                        </a:rPr>
                        <a:t>Placebo</a:t>
                      </a:r>
                    </a:p>
                    <a:p>
                      <a:pPr algn="ctr"/>
                      <a:r>
                        <a:rPr lang="en-US" sz="1200" b="1" dirty="0">
                          <a:solidFill>
                            <a:srgbClr val="99293D"/>
                          </a:solidFill>
                          <a:latin typeface="+mj-lt"/>
                          <a:cs typeface="Arial" panose="020B0604020202020204" pitchFamily="34" charset="0"/>
                        </a:rPr>
                        <a:t>(n=126)</a:t>
                      </a:r>
                    </a:p>
                  </a:txBody>
                  <a:tcPr anchor="ctr">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2101672"/>
                  </a:ext>
                </a:extLst>
              </a:tr>
              <a:tr h="267026">
                <a:tc gridSpan="2">
                  <a:txBody>
                    <a:bodyPr/>
                    <a:lstStyle/>
                    <a:p>
                      <a:r>
                        <a:rPr lang="en-US" sz="1200" b="1" dirty="0">
                          <a:latin typeface="+mj-lt"/>
                          <a:cs typeface="Arial" panose="020B0604020202020204" pitchFamily="34" charset="0"/>
                        </a:rPr>
                        <a:t>Median</a:t>
                      </a:r>
                      <a:r>
                        <a:rPr lang="en-US" sz="1200" b="1" baseline="0" dirty="0">
                          <a:latin typeface="+mj-lt"/>
                          <a:cs typeface="Arial" panose="020B0604020202020204" pitchFamily="34" charset="0"/>
                        </a:rPr>
                        <a:t> PFS </a:t>
                      </a:r>
                      <a:endParaRPr lang="en-US" sz="1200" b="1" dirty="0">
                        <a:latin typeface="+mj-lt"/>
                        <a:cs typeface="Arial" panose="020B0604020202020204" pitchFamily="34" charset="0"/>
                      </a:endParaRPr>
                    </a:p>
                  </a:txBody>
                  <a:tcPr marL="45720" marR="45720" anchor="ctr">
                    <a:lnL w="952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dirty="0">
                        <a:latin typeface="Arial" panose="020B0604020202020204" pitchFamily="34" charset="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latin typeface="+mj-lt"/>
                        <a:cs typeface="Arial" panose="020B0604020202020204" pitchFamily="34" charset="0"/>
                      </a:endParaRPr>
                    </a:p>
                  </a:txBody>
                  <a:tcPr anchor="ctr">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508938"/>
                  </a:ext>
                </a:extLst>
              </a:tr>
              <a:tr h="178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aseline="0" dirty="0">
                          <a:latin typeface="+mj-lt"/>
                          <a:cs typeface="Arial" panose="020B0604020202020204" pitchFamily="34" charset="0"/>
                        </a:rPr>
                        <a:t>months</a:t>
                      </a:r>
                    </a:p>
                  </a:txBody>
                  <a:tcPr marT="0" marB="0" anchor="ctr">
                    <a:lnL w="952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138C89"/>
                          </a:solidFill>
                          <a:latin typeface="+mj-lt"/>
                          <a:cs typeface="Arial" panose="020B0604020202020204" pitchFamily="34" charset="0"/>
                        </a:rPr>
                        <a:t>21.9</a:t>
                      </a: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99293D"/>
                          </a:solidFill>
                          <a:latin typeface="+mj-lt"/>
                          <a:cs typeface="Arial" panose="020B0604020202020204" pitchFamily="34" charset="0"/>
                        </a:rPr>
                        <a:t>10.4</a:t>
                      </a:r>
                    </a:p>
                  </a:txBody>
                  <a:tcPr marT="0" marB="0" anchor="ctr">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988842"/>
                  </a:ext>
                </a:extLst>
              </a:tr>
              <a:tr h="22252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aseline="0" dirty="0">
                          <a:latin typeface="+mj-lt"/>
                          <a:cs typeface="Arial" panose="020B0604020202020204" pitchFamily="34" charset="0"/>
                        </a:rPr>
                        <a:t>(95% CI)</a:t>
                      </a:r>
                      <a:endParaRPr lang="en-US" sz="1200" dirty="0">
                        <a:latin typeface="+mj-lt"/>
                        <a:cs typeface="Arial" panose="020B0604020202020204" pitchFamily="34" charset="0"/>
                      </a:endParaRPr>
                    </a:p>
                  </a:txBody>
                  <a:tcPr marT="0" anchor="ctr">
                    <a:lnL w="952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138C89"/>
                          </a:solidFill>
                          <a:latin typeface="+mj-lt"/>
                          <a:cs typeface="Arial" panose="020B0604020202020204" pitchFamily="34" charset="0"/>
                        </a:rPr>
                        <a:t>(19.3–NE)</a:t>
                      </a:r>
                    </a:p>
                  </a:txBody>
                  <a:tcPr marT="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99293D"/>
                          </a:solidFill>
                          <a:latin typeface="+mj-lt"/>
                          <a:cs typeface="Arial" panose="020B0604020202020204" pitchFamily="34" charset="0"/>
                        </a:rPr>
                        <a:t>(8.1–12.1)</a:t>
                      </a:r>
                    </a:p>
                  </a:txBody>
                  <a:tcPr marT="0" anchor="ctr">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5481269"/>
                  </a:ext>
                </a:extLst>
              </a:tr>
              <a:tr h="267026">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latin typeface="+mj-lt"/>
                          <a:cs typeface="Arial" panose="020B0604020202020204" pitchFamily="34" charset="0"/>
                        </a:rPr>
                        <a:t>Patients without PD </a:t>
                      </a:r>
                      <a:r>
                        <a:rPr lang="en-US" sz="1200" b="1" baseline="0" dirty="0">
                          <a:latin typeface="+mj-lt"/>
                          <a:cs typeface="Arial" panose="020B0604020202020204" pitchFamily="34" charset="0"/>
                        </a:rPr>
                        <a:t>or death (%)</a:t>
                      </a:r>
                      <a:endParaRPr lang="en-US" sz="1200" b="1" dirty="0">
                        <a:latin typeface="+mj-lt"/>
                        <a:cs typeface="Arial" panose="020B0604020202020204" pitchFamily="34" charset="0"/>
                      </a:endParaRPr>
                    </a:p>
                  </a:txBody>
                  <a:tcPr marL="45720" marR="4572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dirty="0">
                        <a:latin typeface="Arial" panose="020B0604020202020204" pitchFamily="34" charset="0"/>
                        <a:cs typeface="Arial" panose="020B0604020202020204" pitchFamily="34" charset="0"/>
                      </a:endParaRPr>
                    </a:p>
                  </a:txBody>
                  <a:tcPr/>
                </a:tc>
                <a:tc hMerge="1">
                  <a:txBody>
                    <a:bodyPr/>
                    <a:lstStyle/>
                    <a:p>
                      <a:pPr algn="ctr"/>
                      <a:endParaRPr lang="en-US" sz="1000" dirty="0">
                        <a:latin typeface="Arial" panose="020B0604020202020204" pitchFamily="34" charset="0"/>
                        <a:cs typeface="Arial" panose="020B0604020202020204" pitchFamily="34" charset="0"/>
                      </a:endParaRPr>
                    </a:p>
                  </a:txBody>
                  <a:tcPr>
                    <a:lnL>
                      <a:noFill/>
                    </a:lnL>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1278467"/>
                  </a:ext>
                </a:extLst>
              </a:tr>
              <a:tr h="267026">
                <a:tc>
                  <a:txBody>
                    <a:bodyPr/>
                    <a:lstStyle/>
                    <a:p>
                      <a:pPr marL="117475" indent="0"/>
                      <a:r>
                        <a:rPr lang="en-US" sz="1200" dirty="0">
                          <a:latin typeface="+mj-lt"/>
                          <a:cs typeface="Arial" panose="020B0604020202020204" pitchFamily="34" charset="0"/>
                        </a:rPr>
                        <a:t>  6 months</a:t>
                      </a:r>
                    </a:p>
                  </a:txBody>
                  <a:tcPr marL="45720" marR="45720" anchor="ctr">
                    <a:lnL w="952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138C89"/>
                          </a:solidFill>
                          <a:latin typeface="+mj-lt"/>
                          <a:cs typeface="Arial" panose="020B0604020202020204" pitchFamily="34" charset="0"/>
                        </a:rPr>
                        <a:t>86%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99293D"/>
                          </a:solidFill>
                          <a:latin typeface="+mj-lt"/>
                          <a:cs typeface="Arial" panose="020B0604020202020204" pitchFamily="34" charset="0"/>
                        </a:rPr>
                        <a:t>68%</a:t>
                      </a:r>
                    </a:p>
                  </a:txBody>
                  <a:tcPr anchor="ctr">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430108"/>
                  </a:ext>
                </a:extLst>
              </a:tr>
              <a:tr h="267026">
                <a:tc>
                  <a:txBody>
                    <a:bodyPr/>
                    <a:lstStyle/>
                    <a:p>
                      <a:pPr marL="117475" indent="0"/>
                      <a:r>
                        <a:rPr lang="en-US" sz="1200" dirty="0">
                          <a:latin typeface="+mj-lt"/>
                          <a:cs typeface="Arial" panose="020B0604020202020204" pitchFamily="34" charset="0"/>
                        </a:rPr>
                        <a:t>12 months</a:t>
                      </a:r>
                    </a:p>
                  </a:txBody>
                  <a:tcPr marL="45720" marR="45720" anchor="ctr">
                    <a:lnL w="952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138C89"/>
                          </a:solidFill>
                          <a:latin typeface="+mj-lt"/>
                          <a:cs typeface="Arial" panose="020B0604020202020204" pitchFamily="34" charset="0"/>
                        </a:rPr>
                        <a:t>72%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99293D"/>
                          </a:solidFill>
                          <a:latin typeface="+mj-lt"/>
                          <a:cs typeface="Arial" panose="020B0604020202020204" pitchFamily="34" charset="0"/>
                        </a:rPr>
                        <a:t>42%</a:t>
                      </a:r>
                    </a:p>
                  </a:txBody>
                  <a:tcPr anchor="ctr">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5254325"/>
                  </a:ext>
                </a:extLst>
              </a:tr>
              <a:tr h="267026">
                <a:tc>
                  <a:txBody>
                    <a:bodyPr/>
                    <a:lstStyle/>
                    <a:p>
                      <a:pPr marL="117475" indent="0"/>
                      <a:r>
                        <a:rPr lang="en-US" sz="1200" dirty="0">
                          <a:latin typeface="+mj-lt"/>
                          <a:cs typeface="Arial" panose="020B0604020202020204" pitchFamily="34" charset="0"/>
                        </a:rPr>
                        <a:t>18 months</a:t>
                      </a:r>
                    </a:p>
                  </a:txBody>
                  <a:tcPr marL="45720" marR="45720" anchor="ctr">
                    <a:lnL w="952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138C89"/>
                          </a:solidFill>
                          <a:latin typeface="+mj-lt"/>
                          <a:cs typeface="Arial" panose="020B0604020202020204" pitchFamily="34" charset="0"/>
                        </a:rPr>
                        <a:t>59%</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99293D"/>
                          </a:solidFill>
                          <a:latin typeface="+mj-lt"/>
                          <a:cs typeface="Arial" panose="020B0604020202020204" pitchFamily="34" charset="0"/>
                        </a:rPr>
                        <a:t>35%</a:t>
                      </a:r>
                    </a:p>
                  </a:txBody>
                  <a:tcPr anchor="ctr">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932689"/>
                  </a:ext>
                </a:extLst>
              </a:tr>
            </a:tbl>
          </a:graphicData>
        </a:graphic>
      </p:graphicFrame>
      <p:sp>
        <p:nvSpPr>
          <p:cNvPr id="715" name="Text Placeholder 5">
            <a:extLst>
              <a:ext uri="{FF2B5EF4-FFF2-40B4-BE49-F238E27FC236}">
                <a16:creationId xmlns:a16="http://schemas.microsoft.com/office/drawing/2014/main" id="{73DB7D1E-F527-49DA-8C27-9A2536159106}"/>
              </a:ext>
            </a:extLst>
          </p:cNvPr>
          <p:cNvSpPr txBox="1">
            <a:spLocks/>
          </p:cNvSpPr>
          <p:nvPr/>
        </p:nvSpPr>
        <p:spPr bwMode="gray">
          <a:xfrm>
            <a:off x="2159680" y="5637386"/>
            <a:ext cx="8227229" cy="382221"/>
          </a:xfrm>
          <a:prstGeom prst="rect">
            <a:avLst/>
          </a:prstGeom>
        </p:spPr>
        <p:txBody>
          <a:bodyPr vert="horz" wrap="square" lIns="0" tIns="0" rIns="0" bIns="0" rtlCol="0" anchor="b" anchorCtr="0">
            <a:spAutoFit/>
          </a:bodyPr>
          <a:lstStyle>
            <a:lvl1pPr marL="0" indent="0" algn="l" defTabSz="914400" rtl="0" eaLnBrk="1" latinLnBrk="0" hangingPunct="1">
              <a:lnSpc>
                <a:spcPct val="92000"/>
              </a:lnSpc>
              <a:spcBef>
                <a:spcPts val="75"/>
              </a:spcBef>
              <a:spcAft>
                <a:spcPts val="600"/>
              </a:spcAft>
              <a:buClr>
                <a:schemeClr val="accent2"/>
              </a:buClr>
              <a:buFontTx/>
              <a:buNone/>
              <a:defRPr sz="675" kern="1200" baseline="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0" marR="0" lvl="0" indent="0" algn="r" defTabSz="914400" rtl="0" eaLnBrk="1" fontAlgn="base" latinLnBrk="0" hangingPunct="1">
              <a:lnSpc>
                <a:spcPct val="92000"/>
              </a:lnSpc>
              <a:spcBef>
                <a:spcPts val="0"/>
              </a:spcBef>
              <a:spcAft>
                <a:spcPts val="0"/>
              </a:spcAft>
              <a:buClr>
                <a:srgbClr val="D25F15"/>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1L, first-line; CI, confidence interval; CT, chemotherapy; HR, homologous recombination; </a:t>
            </a:r>
          </a:p>
          <a:p>
            <a:pPr marL="0" marR="0" lvl="0" indent="0" algn="r" defTabSz="914400" rtl="0" eaLnBrk="1" fontAlgn="base" latinLnBrk="0" hangingPunct="1">
              <a:lnSpc>
                <a:spcPct val="92000"/>
              </a:lnSpc>
              <a:spcBef>
                <a:spcPts val="0"/>
              </a:spcBef>
              <a:spcAft>
                <a:spcPts val="0"/>
              </a:spcAft>
              <a:buClr>
                <a:srgbClr val="D25F15"/>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NE, not estimable; PD, progressive disease; PFS, progression-free survival. </a:t>
            </a:r>
          </a:p>
          <a:p>
            <a:pPr marL="0" marR="0" lvl="0" indent="0" algn="r" defTabSz="914400" rtl="0" eaLnBrk="1" fontAlgn="base" latinLnBrk="0" hangingPunct="1">
              <a:lnSpc>
                <a:spcPct val="92000"/>
              </a:lnSpc>
              <a:spcBef>
                <a:spcPts val="0"/>
              </a:spcBef>
              <a:spcAft>
                <a:spcPts val="0"/>
              </a:spcAft>
              <a:buClr>
                <a:srgbClr val="D25F15"/>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Sensitivity analysis of PFS by the investigator was similar to and supported the BICR analysis.</a:t>
            </a:r>
          </a:p>
        </p:txBody>
      </p:sp>
      <p:cxnSp>
        <p:nvCxnSpPr>
          <p:cNvPr id="722" name="Straight Connector 721">
            <a:extLst>
              <a:ext uri="{FF2B5EF4-FFF2-40B4-BE49-F238E27FC236}">
                <a16:creationId xmlns:a16="http://schemas.microsoft.com/office/drawing/2014/main" id="{A406AD93-288D-46C3-A628-7CE0F36B7CB1}"/>
              </a:ext>
            </a:extLst>
          </p:cNvPr>
          <p:cNvCxnSpPr/>
          <p:nvPr/>
        </p:nvCxnSpPr>
        <p:spPr>
          <a:xfrm>
            <a:off x="2307458" y="3136864"/>
            <a:ext cx="5195835"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23" name="Rectangle 92">
            <a:extLst>
              <a:ext uri="{FF2B5EF4-FFF2-40B4-BE49-F238E27FC236}">
                <a16:creationId xmlns:a16="http://schemas.microsoft.com/office/drawing/2014/main" id="{E678B296-E054-4227-82CD-CEF7AA8672A3}"/>
              </a:ext>
            </a:extLst>
          </p:cNvPr>
          <p:cNvSpPr>
            <a:spLocks noChangeArrowheads="1"/>
          </p:cNvSpPr>
          <p:nvPr/>
        </p:nvSpPr>
        <p:spPr bwMode="auto">
          <a:xfrm>
            <a:off x="4691320" y="1684259"/>
            <a:ext cx="2815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91440" rIns="9144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0.43 (95% CI, 0.31–0.59)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p&lt;0.001</a:t>
            </a:r>
            <a:endPar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6" name="Line 5">
            <a:extLst>
              <a:ext uri="{FF2B5EF4-FFF2-40B4-BE49-F238E27FC236}">
                <a16:creationId xmlns:a16="http://schemas.microsoft.com/office/drawing/2014/main" id="{D4354124-6534-4632-BD26-39373ADA038C}"/>
              </a:ext>
            </a:extLst>
          </p:cNvPr>
          <p:cNvSpPr>
            <a:spLocks noChangeShapeType="1"/>
          </p:cNvSpPr>
          <p:nvPr/>
        </p:nvSpPr>
        <p:spPr bwMode="auto">
          <a:xfrm flipH="1">
            <a:off x="2258897" y="4560651"/>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7" name="Line 6">
            <a:extLst>
              <a:ext uri="{FF2B5EF4-FFF2-40B4-BE49-F238E27FC236}">
                <a16:creationId xmlns:a16="http://schemas.microsoft.com/office/drawing/2014/main" id="{820EEA30-32B0-4C04-979C-CEED6323E04F}"/>
              </a:ext>
            </a:extLst>
          </p:cNvPr>
          <p:cNvSpPr>
            <a:spLocks noChangeShapeType="1"/>
          </p:cNvSpPr>
          <p:nvPr/>
        </p:nvSpPr>
        <p:spPr bwMode="auto">
          <a:xfrm flipH="1">
            <a:off x="2258897" y="4274160"/>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8" name="Line 7">
            <a:extLst>
              <a:ext uri="{FF2B5EF4-FFF2-40B4-BE49-F238E27FC236}">
                <a16:creationId xmlns:a16="http://schemas.microsoft.com/office/drawing/2014/main" id="{DF42F4A1-A6E2-4338-AE0F-191028B81F58}"/>
              </a:ext>
            </a:extLst>
          </p:cNvPr>
          <p:cNvSpPr>
            <a:spLocks noChangeShapeType="1"/>
          </p:cNvSpPr>
          <p:nvPr/>
        </p:nvSpPr>
        <p:spPr bwMode="auto">
          <a:xfrm flipH="1">
            <a:off x="2258897" y="3989504"/>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9" name="Line 8">
            <a:extLst>
              <a:ext uri="{FF2B5EF4-FFF2-40B4-BE49-F238E27FC236}">
                <a16:creationId xmlns:a16="http://schemas.microsoft.com/office/drawing/2014/main" id="{39EB2BFD-4400-4C4C-ADCC-8BC02312D5AC}"/>
              </a:ext>
            </a:extLst>
          </p:cNvPr>
          <p:cNvSpPr>
            <a:spLocks noChangeShapeType="1"/>
          </p:cNvSpPr>
          <p:nvPr/>
        </p:nvSpPr>
        <p:spPr bwMode="auto">
          <a:xfrm flipH="1">
            <a:off x="2258897" y="3704848"/>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0" name="Line 9">
            <a:extLst>
              <a:ext uri="{FF2B5EF4-FFF2-40B4-BE49-F238E27FC236}">
                <a16:creationId xmlns:a16="http://schemas.microsoft.com/office/drawing/2014/main" id="{2DB499DE-98EF-4DC5-BC0C-BFB1B8F50BC7}"/>
              </a:ext>
            </a:extLst>
          </p:cNvPr>
          <p:cNvSpPr>
            <a:spLocks noChangeShapeType="1"/>
          </p:cNvSpPr>
          <p:nvPr/>
        </p:nvSpPr>
        <p:spPr bwMode="auto">
          <a:xfrm flipH="1">
            <a:off x="2258897" y="3422030"/>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1" name="Line 10">
            <a:extLst>
              <a:ext uri="{FF2B5EF4-FFF2-40B4-BE49-F238E27FC236}">
                <a16:creationId xmlns:a16="http://schemas.microsoft.com/office/drawing/2014/main" id="{E760EF8D-7937-4FAD-AFF5-920F48A66058}"/>
              </a:ext>
            </a:extLst>
          </p:cNvPr>
          <p:cNvSpPr>
            <a:spLocks noChangeShapeType="1"/>
          </p:cNvSpPr>
          <p:nvPr/>
        </p:nvSpPr>
        <p:spPr bwMode="auto">
          <a:xfrm flipH="1">
            <a:off x="2258897" y="3137374"/>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2" name="Line 11">
            <a:extLst>
              <a:ext uri="{FF2B5EF4-FFF2-40B4-BE49-F238E27FC236}">
                <a16:creationId xmlns:a16="http://schemas.microsoft.com/office/drawing/2014/main" id="{2B97C71A-24C4-42DA-AE00-BAF4CA3DA84C}"/>
              </a:ext>
            </a:extLst>
          </p:cNvPr>
          <p:cNvSpPr>
            <a:spLocks noChangeShapeType="1"/>
          </p:cNvSpPr>
          <p:nvPr/>
        </p:nvSpPr>
        <p:spPr bwMode="auto">
          <a:xfrm flipH="1">
            <a:off x="2258897" y="2854554"/>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3" name="Line 12">
            <a:extLst>
              <a:ext uri="{FF2B5EF4-FFF2-40B4-BE49-F238E27FC236}">
                <a16:creationId xmlns:a16="http://schemas.microsoft.com/office/drawing/2014/main" id="{E19CD221-E5BF-4177-8998-C4615394F86B}"/>
              </a:ext>
            </a:extLst>
          </p:cNvPr>
          <p:cNvSpPr>
            <a:spLocks noChangeShapeType="1"/>
          </p:cNvSpPr>
          <p:nvPr/>
        </p:nvSpPr>
        <p:spPr bwMode="auto">
          <a:xfrm flipH="1">
            <a:off x="2258897" y="2568062"/>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4" name="Line 13">
            <a:extLst>
              <a:ext uri="{FF2B5EF4-FFF2-40B4-BE49-F238E27FC236}">
                <a16:creationId xmlns:a16="http://schemas.microsoft.com/office/drawing/2014/main" id="{F2116C3E-42DC-4195-9F00-5B60B5EC5E2D}"/>
              </a:ext>
            </a:extLst>
          </p:cNvPr>
          <p:cNvSpPr>
            <a:spLocks noChangeShapeType="1"/>
          </p:cNvSpPr>
          <p:nvPr/>
        </p:nvSpPr>
        <p:spPr bwMode="auto">
          <a:xfrm flipH="1">
            <a:off x="2258897" y="2281571"/>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5" name="Line 14">
            <a:extLst>
              <a:ext uri="{FF2B5EF4-FFF2-40B4-BE49-F238E27FC236}">
                <a16:creationId xmlns:a16="http://schemas.microsoft.com/office/drawing/2014/main" id="{FB0BF9BE-6FAD-40E4-AA40-CA1F8DD01083}"/>
              </a:ext>
            </a:extLst>
          </p:cNvPr>
          <p:cNvSpPr>
            <a:spLocks noChangeShapeType="1"/>
          </p:cNvSpPr>
          <p:nvPr/>
        </p:nvSpPr>
        <p:spPr bwMode="auto">
          <a:xfrm flipH="1">
            <a:off x="2258897" y="1998751"/>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6" name="Line 15">
            <a:extLst>
              <a:ext uri="{FF2B5EF4-FFF2-40B4-BE49-F238E27FC236}">
                <a16:creationId xmlns:a16="http://schemas.microsoft.com/office/drawing/2014/main" id="{FFF0A34D-D0B8-451A-BBED-09DF05597C6F}"/>
              </a:ext>
            </a:extLst>
          </p:cNvPr>
          <p:cNvSpPr>
            <a:spLocks noChangeShapeType="1"/>
          </p:cNvSpPr>
          <p:nvPr/>
        </p:nvSpPr>
        <p:spPr bwMode="auto">
          <a:xfrm flipH="1">
            <a:off x="2258897" y="1714094"/>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7" name="Line 38">
            <a:extLst>
              <a:ext uri="{FF2B5EF4-FFF2-40B4-BE49-F238E27FC236}">
                <a16:creationId xmlns:a16="http://schemas.microsoft.com/office/drawing/2014/main" id="{57C870D8-5A7D-4280-9D0E-1F17788DB698}"/>
              </a:ext>
            </a:extLst>
          </p:cNvPr>
          <p:cNvSpPr>
            <a:spLocks noChangeShapeType="1"/>
          </p:cNvSpPr>
          <p:nvPr/>
        </p:nvSpPr>
        <p:spPr bwMode="auto">
          <a:xfrm>
            <a:off x="2310453"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8" name="Line 39">
            <a:extLst>
              <a:ext uri="{FF2B5EF4-FFF2-40B4-BE49-F238E27FC236}">
                <a16:creationId xmlns:a16="http://schemas.microsoft.com/office/drawing/2014/main" id="{0725426A-1B0A-4DF2-ABC7-10F5ED6C236C}"/>
              </a:ext>
            </a:extLst>
          </p:cNvPr>
          <p:cNvSpPr>
            <a:spLocks noChangeShapeType="1"/>
          </p:cNvSpPr>
          <p:nvPr/>
        </p:nvSpPr>
        <p:spPr bwMode="auto">
          <a:xfrm flipV="1">
            <a:off x="2495347"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9" name="Line 40">
            <a:extLst>
              <a:ext uri="{FF2B5EF4-FFF2-40B4-BE49-F238E27FC236}">
                <a16:creationId xmlns:a16="http://schemas.microsoft.com/office/drawing/2014/main" id="{434DA975-5AEB-4972-952F-85E54ABDD8E8}"/>
              </a:ext>
            </a:extLst>
          </p:cNvPr>
          <p:cNvSpPr>
            <a:spLocks noChangeShapeType="1"/>
          </p:cNvSpPr>
          <p:nvPr/>
        </p:nvSpPr>
        <p:spPr bwMode="auto">
          <a:xfrm>
            <a:off x="2678463"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0" name="Line 41">
            <a:extLst>
              <a:ext uri="{FF2B5EF4-FFF2-40B4-BE49-F238E27FC236}">
                <a16:creationId xmlns:a16="http://schemas.microsoft.com/office/drawing/2014/main" id="{BF1C653E-1340-438E-BEAF-609B5B828C71}"/>
              </a:ext>
            </a:extLst>
          </p:cNvPr>
          <p:cNvSpPr>
            <a:spLocks noChangeShapeType="1"/>
          </p:cNvSpPr>
          <p:nvPr/>
        </p:nvSpPr>
        <p:spPr bwMode="auto">
          <a:xfrm flipV="1">
            <a:off x="2863357"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1" name="Line 42">
            <a:extLst>
              <a:ext uri="{FF2B5EF4-FFF2-40B4-BE49-F238E27FC236}">
                <a16:creationId xmlns:a16="http://schemas.microsoft.com/office/drawing/2014/main" id="{CA224DAB-4E6B-410D-A07E-1D2AC5DED042}"/>
              </a:ext>
            </a:extLst>
          </p:cNvPr>
          <p:cNvSpPr>
            <a:spLocks noChangeShapeType="1"/>
          </p:cNvSpPr>
          <p:nvPr/>
        </p:nvSpPr>
        <p:spPr bwMode="auto">
          <a:xfrm>
            <a:off x="3048250"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2" name="Line 43">
            <a:extLst>
              <a:ext uri="{FF2B5EF4-FFF2-40B4-BE49-F238E27FC236}">
                <a16:creationId xmlns:a16="http://schemas.microsoft.com/office/drawing/2014/main" id="{973942BE-B847-4488-8875-587FA5161C19}"/>
              </a:ext>
            </a:extLst>
          </p:cNvPr>
          <p:cNvSpPr>
            <a:spLocks noChangeShapeType="1"/>
          </p:cNvSpPr>
          <p:nvPr/>
        </p:nvSpPr>
        <p:spPr bwMode="auto">
          <a:xfrm flipV="1">
            <a:off x="3233144"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3" name="Line 44">
            <a:extLst>
              <a:ext uri="{FF2B5EF4-FFF2-40B4-BE49-F238E27FC236}">
                <a16:creationId xmlns:a16="http://schemas.microsoft.com/office/drawing/2014/main" id="{7E82F299-AECA-42F5-9629-EBD9EEF8A79E}"/>
              </a:ext>
            </a:extLst>
          </p:cNvPr>
          <p:cNvSpPr>
            <a:spLocks noChangeShapeType="1"/>
          </p:cNvSpPr>
          <p:nvPr/>
        </p:nvSpPr>
        <p:spPr bwMode="auto">
          <a:xfrm>
            <a:off x="3418037"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4" name="Line 45">
            <a:extLst>
              <a:ext uri="{FF2B5EF4-FFF2-40B4-BE49-F238E27FC236}">
                <a16:creationId xmlns:a16="http://schemas.microsoft.com/office/drawing/2014/main" id="{1928116D-8FB6-4BCD-8A44-915097A06F2E}"/>
              </a:ext>
            </a:extLst>
          </p:cNvPr>
          <p:cNvSpPr>
            <a:spLocks noChangeShapeType="1"/>
          </p:cNvSpPr>
          <p:nvPr/>
        </p:nvSpPr>
        <p:spPr bwMode="auto">
          <a:xfrm flipV="1">
            <a:off x="3602931"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5" name="Line 46">
            <a:extLst>
              <a:ext uri="{FF2B5EF4-FFF2-40B4-BE49-F238E27FC236}">
                <a16:creationId xmlns:a16="http://schemas.microsoft.com/office/drawing/2014/main" id="{C1254E5D-018E-4883-82AE-CDA7EF45C5CB}"/>
              </a:ext>
            </a:extLst>
          </p:cNvPr>
          <p:cNvSpPr>
            <a:spLocks noChangeShapeType="1"/>
          </p:cNvSpPr>
          <p:nvPr/>
        </p:nvSpPr>
        <p:spPr bwMode="auto">
          <a:xfrm>
            <a:off x="3786046"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6" name="Line 47">
            <a:extLst>
              <a:ext uri="{FF2B5EF4-FFF2-40B4-BE49-F238E27FC236}">
                <a16:creationId xmlns:a16="http://schemas.microsoft.com/office/drawing/2014/main" id="{87A1F1C2-187E-4504-BC9E-C7D38525C3F4}"/>
              </a:ext>
            </a:extLst>
          </p:cNvPr>
          <p:cNvSpPr>
            <a:spLocks noChangeShapeType="1"/>
          </p:cNvSpPr>
          <p:nvPr/>
        </p:nvSpPr>
        <p:spPr bwMode="auto">
          <a:xfrm flipV="1">
            <a:off x="3970940"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7" name="Line 48">
            <a:extLst>
              <a:ext uri="{FF2B5EF4-FFF2-40B4-BE49-F238E27FC236}">
                <a16:creationId xmlns:a16="http://schemas.microsoft.com/office/drawing/2014/main" id="{ADCE3762-E585-42DB-A85C-AAB02186B68B}"/>
              </a:ext>
            </a:extLst>
          </p:cNvPr>
          <p:cNvSpPr>
            <a:spLocks noChangeShapeType="1"/>
          </p:cNvSpPr>
          <p:nvPr/>
        </p:nvSpPr>
        <p:spPr bwMode="auto">
          <a:xfrm>
            <a:off x="4157612"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8" name="Line 49">
            <a:extLst>
              <a:ext uri="{FF2B5EF4-FFF2-40B4-BE49-F238E27FC236}">
                <a16:creationId xmlns:a16="http://schemas.microsoft.com/office/drawing/2014/main" id="{9A3186C5-B069-41B7-85A6-DCB79BE4E04A}"/>
              </a:ext>
            </a:extLst>
          </p:cNvPr>
          <p:cNvSpPr>
            <a:spLocks noChangeShapeType="1"/>
          </p:cNvSpPr>
          <p:nvPr/>
        </p:nvSpPr>
        <p:spPr bwMode="auto">
          <a:xfrm flipV="1">
            <a:off x="4342505"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9" name="Line 50">
            <a:extLst>
              <a:ext uri="{FF2B5EF4-FFF2-40B4-BE49-F238E27FC236}">
                <a16:creationId xmlns:a16="http://schemas.microsoft.com/office/drawing/2014/main" id="{88742D9A-CFB6-4723-B833-C3286A4CEE55}"/>
              </a:ext>
            </a:extLst>
          </p:cNvPr>
          <p:cNvSpPr>
            <a:spLocks noChangeShapeType="1"/>
          </p:cNvSpPr>
          <p:nvPr/>
        </p:nvSpPr>
        <p:spPr bwMode="auto">
          <a:xfrm>
            <a:off x="4525620"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0" name="Line 51">
            <a:extLst>
              <a:ext uri="{FF2B5EF4-FFF2-40B4-BE49-F238E27FC236}">
                <a16:creationId xmlns:a16="http://schemas.microsoft.com/office/drawing/2014/main" id="{D3AD0EB9-562E-45CF-8BEC-75D8E8E56850}"/>
              </a:ext>
            </a:extLst>
          </p:cNvPr>
          <p:cNvSpPr>
            <a:spLocks noChangeShapeType="1"/>
          </p:cNvSpPr>
          <p:nvPr/>
        </p:nvSpPr>
        <p:spPr bwMode="auto">
          <a:xfrm flipV="1">
            <a:off x="4710514"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1" name="Line 52">
            <a:extLst>
              <a:ext uri="{FF2B5EF4-FFF2-40B4-BE49-F238E27FC236}">
                <a16:creationId xmlns:a16="http://schemas.microsoft.com/office/drawing/2014/main" id="{59EBBC3F-1C2C-4BF0-9DD9-939CB7EA705F}"/>
              </a:ext>
            </a:extLst>
          </p:cNvPr>
          <p:cNvSpPr>
            <a:spLocks noChangeShapeType="1"/>
          </p:cNvSpPr>
          <p:nvPr/>
        </p:nvSpPr>
        <p:spPr bwMode="auto">
          <a:xfrm>
            <a:off x="4893630"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2" name="Line 53">
            <a:extLst>
              <a:ext uri="{FF2B5EF4-FFF2-40B4-BE49-F238E27FC236}">
                <a16:creationId xmlns:a16="http://schemas.microsoft.com/office/drawing/2014/main" id="{9DE09949-222B-40C2-B3F6-4009FC464FDE}"/>
              </a:ext>
            </a:extLst>
          </p:cNvPr>
          <p:cNvSpPr>
            <a:spLocks noChangeShapeType="1"/>
          </p:cNvSpPr>
          <p:nvPr/>
        </p:nvSpPr>
        <p:spPr bwMode="auto">
          <a:xfrm flipV="1">
            <a:off x="5078524"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3" name="Line 54">
            <a:extLst>
              <a:ext uri="{FF2B5EF4-FFF2-40B4-BE49-F238E27FC236}">
                <a16:creationId xmlns:a16="http://schemas.microsoft.com/office/drawing/2014/main" id="{21F4035D-E300-44EF-8907-8856B8C8302B}"/>
              </a:ext>
            </a:extLst>
          </p:cNvPr>
          <p:cNvSpPr>
            <a:spLocks noChangeShapeType="1"/>
          </p:cNvSpPr>
          <p:nvPr/>
        </p:nvSpPr>
        <p:spPr bwMode="auto">
          <a:xfrm>
            <a:off x="5263417"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4" name="Line 55">
            <a:extLst>
              <a:ext uri="{FF2B5EF4-FFF2-40B4-BE49-F238E27FC236}">
                <a16:creationId xmlns:a16="http://schemas.microsoft.com/office/drawing/2014/main" id="{09C536AA-06E4-406F-B267-A4C24983BF8C}"/>
              </a:ext>
            </a:extLst>
          </p:cNvPr>
          <p:cNvSpPr>
            <a:spLocks noChangeShapeType="1"/>
          </p:cNvSpPr>
          <p:nvPr/>
        </p:nvSpPr>
        <p:spPr bwMode="auto">
          <a:xfrm flipV="1">
            <a:off x="5450088"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5" name="Line 56">
            <a:extLst>
              <a:ext uri="{FF2B5EF4-FFF2-40B4-BE49-F238E27FC236}">
                <a16:creationId xmlns:a16="http://schemas.microsoft.com/office/drawing/2014/main" id="{5E66E279-0BA0-4593-8086-25ECF0A28ACF}"/>
              </a:ext>
            </a:extLst>
          </p:cNvPr>
          <p:cNvSpPr>
            <a:spLocks noChangeShapeType="1"/>
          </p:cNvSpPr>
          <p:nvPr/>
        </p:nvSpPr>
        <p:spPr bwMode="auto">
          <a:xfrm>
            <a:off x="5633204"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6" name="Line 57">
            <a:extLst>
              <a:ext uri="{FF2B5EF4-FFF2-40B4-BE49-F238E27FC236}">
                <a16:creationId xmlns:a16="http://schemas.microsoft.com/office/drawing/2014/main" id="{AD9E48D5-A75E-4348-ADB2-0E9C1B209402}"/>
              </a:ext>
            </a:extLst>
          </p:cNvPr>
          <p:cNvSpPr>
            <a:spLocks noChangeShapeType="1"/>
          </p:cNvSpPr>
          <p:nvPr/>
        </p:nvSpPr>
        <p:spPr bwMode="auto">
          <a:xfrm flipV="1">
            <a:off x="5818098"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7" name="Line 58">
            <a:extLst>
              <a:ext uri="{FF2B5EF4-FFF2-40B4-BE49-F238E27FC236}">
                <a16:creationId xmlns:a16="http://schemas.microsoft.com/office/drawing/2014/main" id="{F7EFC341-55F1-4442-A89B-8FEC74300693}"/>
              </a:ext>
            </a:extLst>
          </p:cNvPr>
          <p:cNvSpPr>
            <a:spLocks noChangeShapeType="1"/>
          </p:cNvSpPr>
          <p:nvPr/>
        </p:nvSpPr>
        <p:spPr bwMode="auto">
          <a:xfrm>
            <a:off x="6002991"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8" name="Line 59">
            <a:extLst>
              <a:ext uri="{FF2B5EF4-FFF2-40B4-BE49-F238E27FC236}">
                <a16:creationId xmlns:a16="http://schemas.microsoft.com/office/drawing/2014/main" id="{DB2D75F0-D43E-4D14-83B7-93D8CEFDC307}"/>
              </a:ext>
            </a:extLst>
          </p:cNvPr>
          <p:cNvSpPr>
            <a:spLocks noChangeShapeType="1"/>
          </p:cNvSpPr>
          <p:nvPr/>
        </p:nvSpPr>
        <p:spPr bwMode="auto">
          <a:xfrm flipV="1">
            <a:off x="6186106"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9" name="Line 60">
            <a:extLst>
              <a:ext uri="{FF2B5EF4-FFF2-40B4-BE49-F238E27FC236}">
                <a16:creationId xmlns:a16="http://schemas.microsoft.com/office/drawing/2014/main" id="{533BC915-D9A5-4EBE-ABE2-710449515504}"/>
              </a:ext>
            </a:extLst>
          </p:cNvPr>
          <p:cNvSpPr>
            <a:spLocks noChangeShapeType="1"/>
          </p:cNvSpPr>
          <p:nvPr/>
        </p:nvSpPr>
        <p:spPr bwMode="auto">
          <a:xfrm>
            <a:off x="6372778"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0" name="Line 61">
            <a:extLst>
              <a:ext uri="{FF2B5EF4-FFF2-40B4-BE49-F238E27FC236}">
                <a16:creationId xmlns:a16="http://schemas.microsoft.com/office/drawing/2014/main" id="{43B819E7-0C2B-49A4-8220-88706688E9BD}"/>
              </a:ext>
            </a:extLst>
          </p:cNvPr>
          <p:cNvSpPr>
            <a:spLocks noChangeShapeType="1"/>
          </p:cNvSpPr>
          <p:nvPr/>
        </p:nvSpPr>
        <p:spPr bwMode="auto">
          <a:xfrm flipV="1">
            <a:off x="6557672"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1" name="Line 62">
            <a:extLst>
              <a:ext uri="{FF2B5EF4-FFF2-40B4-BE49-F238E27FC236}">
                <a16:creationId xmlns:a16="http://schemas.microsoft.com/office/drawing/2014/main" id="{5F72C4A5-A185-4D30-9346-4148A0F878DE}"/>
              </a:ext>
            </a:extLst>
          </p:cNvPr>
          <p:cNvSpPr>
            <a:spLocks noChangeShapeType="1"/>
          </p:cNvSpPr>
          <p:nvPr/>
        </p:nvSpPr>
        <p:spPr bwMode="auto">
          <a:xfrm>
            <a:off x="6740787"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2" name="Line 63">
            <a:extLst>
              <a:ext uri="{FF2B5EF4-FFF2-40B4-BE49-F238E27FC236}">
                <a16:creationId xmlns:a16="http://schemas.microsoft.com/office/drawing/2014/main" id="{6D6918DD-03FE-4988-8DD2-EFA591CFEE0E}"/>
              </a:ext>
            </a:extLst>
          </p:cNvPr>
          <p:cNvSpPr>
            <a:spLocks noChangeShapeType="1"/>
          </p:cNvSpPr>
          <p:nvPr/>
        </p:nvSpPr>
        <p:spPr bwMode="auto">
          <a:xfrm flipV="1">
            <a:off x="6925681"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3" name="Line 64">
            <a:extLst>
              <a:ext uri="{FF2B5EF4-FFF2-40B4-BE49-F238E27FC236}">
                <a16:creationId xmlns:a16="http://schemas.microsoft.com/office/drawing/2014/main" id="{1EDFC7D4-87B0-42E7-ADD1-55D44862700B}"/>
              </a:ext>
            </a:extLst>
          </p:cNvPr>
          <p:cNvSpPr>
            <a:spLocks noChangeShapeType="1"/>
          </p:cNvSpPr>
          <p:nvPr/>
        </p:nvSpPr>
        <p:spPr bwMode="auto">
          <a:xfrm>
            <a:off x="7110574"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4" name="Line 65">
            <a:extLst>
              <a:ext uri="{FF2B5EF4-FFF2-40B4-BE49-F238E27FC236}">
                <a16:creationId xmlns:a16="http://schemas.microsoft.com/office/drawing/2014/main" id="{A16ECDD6-E7D5-47D3-82AD-36337E95C9B5}"/>
              </a:ext>
            </a:extLst>
          </p:cNvPr>
          <p:cNvSpPr>
            <a:spLocks noChangeShapeType="1"/>
          </p:cNvSpPr>
          <p:nvPr/>
        </p:nvSpPr>
        <p:spPr bwMode="auto">
          <a:xfrm flipV="1">
            <a:off x="7297246"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5" name="Line 66">
            <a:extLst>
              <a:ext uri="{FF2B5EF4-FFF2-40B4-BE49-F238E27FC236}">
                <a16:creationId xmlns:a16="http://schemas.microsoft.com/office/drawing/2014/main" id="{CFCF8D73-8AD6-458C-98AA-74E1179802C9}"/>
              </a:ext>
            </a:extLst>
          </p:cNvPr>
          <p:cNvSpPr>
            <a:spLocks noChangeShapeType="1"/>
          </p:cNvSpPr>
          <p:nvPr/>
        </p:nvSpPr>
        <p:spPr bwMode="auto">
          <a:xfrm>
            <a:off x="7480361"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1" name="Rectangle 93">
            <a:extLst>
              <a:ext uri="{FF2B5EF4-FFF2-40B4-BE49-F238E27FC236}">
                <a16:creationId xmlns:a16="http://schemas.microsoft.com/office/drawing/2014/main" id="{BE963157-51A3-4FEA-AD81-59EEE2871DDA}"/>
              </a:ext>
            </a:extLst>
          </p:cNvPr>
          <p:cNvSpPr>
            <a:spLocks noChangeArrowheads="1"/>
          </p:cNvSpPr>
          <p:nvPr/>
        </p:nvSpPr>
        <p:spPr bwMode="auto">
          <a:xfrm>
            <a:off x="6002993" y="2896865"/>
            <a:ext cx="561051"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Niraparib</a:t>
            </a:r>
            <a:endParaRPr kumimoji="0" lang="en-US" altLang="en-US" sz="2400" b="1"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endParaRPr>
          </a:p>
        </p:txBody>
      </p:sp>
      <p:sp>
        <p:nvSpPr>
          <p:cNvPr id="782" name="Rectangle 94">
            <a:extLst>
              <a:ext uri="{FF2B5EF4-FFF2-40B4-BE49-F238E27FC236}">
                <a16:creationId xmlns:a16="http://schemas.microsoft.com/office/drawing/2014/main" id="{CE3118F2-E7A3-4ABE-8D1A-9658CF7313AC}"/>
              </a:ext>
            </a:extLst>
          </p:cNvPr>
          <p:cNvSpPr>
            <a:spLocks noChangeArrowheads="1"/>
          </p:cNvSpPr>
          <p:nvPr/>
        </p:nvSpPr>
        <p:spPr bwMode="auto">
          <a:xfrm>
            <a:off x="5992234" y="3884431"/>
            <a:ext cx="488916"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Placebo</a:t>
            </a:r>
            <a:endParaRPr kumimoji="0" lang="en-US" altLang="en-US" sz="2400" b="1"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endParaRPr>
          </a:p>
        </p:txBody>
      </p:sp>
      <p:sp>
        <p:nvSpPr>
          <p:cNvPr id="783" name="Line 95">
            <a:extLst>
              <a:ext uri="{FF2B5EF4-FFF2-40B4-BE49-F238E27FC236}">
                <a16:creationId xmlns:a16="http://schemas.microsoft.com/office/drawing/2014/main" id="{1C26AE55-33F8-4A80-9BE4-DBF8177E9A8E}"/>
              </a:ext>
            </a:extLst>
          </p:cNvPr>
          <p:cNvSpPr>
            <a:spLocks noChangeShapeType="1"/>
          </p:cNvSpPr>
          <p:nvPr/>
        </p:nvSpPr>
        <p:spPr bwMode="auto">
          <a:xfrm flipH="1">
            <a:off x="2258897" y="4560651"/>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4" name="Line 96">
            <a:extLst>
              <a:ext uri="{FF2B5EF4-FFF2-40B4-BE49-F238E27FC236}">
                <a16:creationId xmlns:a16="http://schemas.microsoft.com/office/drawing/2014/main" id="{BE436794-0A3F-4814-AC3A-3C1974A6FE4D}"/>
              </a:ext>
            </a:extLst>
          </p:cNvPr>
          <p:cNvSpPr>
            <a:spLocks noChangeShapeType="1"/>
          </p:cNvSpPr>
          <p:nvPr/>
        </p:nvSpPr>
        <p:spPr bwMode="auto">
          <a:xfrm flipH="1">
            <a:off x="2262138" y="4274160"/>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5" name="Line 97">
            <a:extLst>
              <a:ext uri="{FF2B5EF4-FFF2-40B4-BE49-F238E27FC236}">
                <a16:creationId xmlns:a16="http://schemas.microsoft.com/office/drawing/2014/main" id="{C283BF01-FC1D-40A9-9BB0-3C063BABC82A}"/>
              </a:ext>
            </a:extLst>
          </p:cNvPr>
          <p:cNvSpPr>
            <a:spLocks noChangeShapeType="1"/>
          </p:cNvSpPr>
          <p:nvPr/>
        </p:nvSpPr>
        <p:spPr bwMode="auto">
          <a:xfrm flipH="1">
            <a:off x="2262138" y="3989504"/>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6" name="Line 98">
            <a:extLst>
              <a:ext uri="{FF2B5EF4-FFF2-40B4-BE49-F238E27FC236}">
                <a16:creationId xmlns:a16="http://schemas.microsoft.com/office/drawing/2014/main" id="{0BE67A9B-02BE-4F1A-9583-7E39CBD07842}"/>
              </a:ext>
            </a:extLst>
          </p:cNvPr>
          <p:cNvSpPr>
            <a:spLocks noChangeShapeType="1"/>
          </p:cNvSpPr>
          <p:nvPr/>
        </p:nvSpPr>
        <p:spPr bwMode="auto">
          <a:xfrm flipH="1">
            <a:off x="2262138" y="3704848"/>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7" name="Line 99">
            <a:extLst>
              <a:ext uri="{FF2B5EF4-FFF2-40B4-BE49-F238E27FC236}">
                <a16:creationId xmlns:a16="http://schemas.microsoft.com/office/drawing/2014/main" id="{44E9135C-86FA-4077-8E36-B4F480478E37}"/>
              </a:ext>
            </a:extLst>
          </p:cNvPr>
          <p:cNvSpPr>
            <a:spLocks noChangeShapeType="1"/>
          </p:cNvSpPr>
          <p:nvPr/>
        </p:nvSpPr>
        <p:spPr bwMode="auto">
          <a:xfrm flipH="1">
            <a:off x="2262138" y="3422030"/>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8" name="Line 100">
            <a:extLst>
              <a:ext uri="{FF2B5EF4-FFF2-40B4-BE49-F238E27FC236}">
                <a16:creationId xmlns:a16="http://schemas.microsoft.com/office/drawing/2014/main" id="{41F53BE7-C881-4BE5-85AE-9C1A377AC9C7}"/>
              </a:ext>
            </a:extLst>
          </p:cNvPr>
          <p:cNvSpPr>
            <a:spLocks noChangeShapeType="1"/>
          </p:cNvSpPr>
          <p:nvPr/>
        </p:nvSpPr>
        <p:spPr bwMode="auto">
          <a:xfrm flipH="1">
            <a:off x="2262038" y="3137374"/>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9" name="Line 101">
            <a:extLst>
              <a:ext uri="{FF2B5EF4-FFF2-40B4-BE49-F238E27FC236}">
                <a16:creationId xmlns:a16="http://schemas.microsoft.com/office/drawing/2014/main" id="{05E8D9A9-C056-4D27-B5F2-A6210C2DED7F}"/>
              </a:ext>
            </a:extLst>
          </p:cNvPr>
          <p:cNvSpPr>
            <a:spLocks noChangeShapeType="1"/>
          </p:cNvSpPr>
          <p:nvPr/>
        </p:nvSpPr>
        <p:spPr bwMode="auto">
          <a:xfrm flipH="1">
            <a:off x="2262038" y="2854554"/>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0" name="Line 102">
            <a:extLst>
              <a:ext uri="{FF2B5EF4-FFF2-40B4-BE49-F238E27FC236}">
                <a16:creationId xmlns:a16="http://schemas.microsoft.com/office/drawing/2014/main" id="{C92FACBB-4033-4A74-9979-E52070461906}"/>
              </a:ext>
            </a:extLst>
          </p:cNvPr>
          <p:cNvSpPr>
            <a:spLocks noChangeShapeType="1"/>
          </p:cNvSpPr>
          <p:nvPr/>
        </p:nvSpPr>
        <p:spPr bwMode="auto">
          <a:xfrm flipH="1">
            <a:off x="2262038" y="2568062"/>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1" name="Line 103">
            <a:extLst>
              <a:ext uri="{FF2B5EF4-FFF2-40B4-BE49-F238E27FC236}">
                <a16:creationId xmlns:a16="http://schemas.microsoft.com/office/drawing/2014/main" id="{5F36BA74-1AFE-4978-9873-684D99010151}"/>
              </a:ext>
            </a:extLst>
          </p:cNvPr>
          <p:cNvSpPr>
            <a:spLocks noChangeShapeType="1"/>
          </p:cNvSpPr>
          <p:nvPr/>
        </p:nvSpPr>
        <p:spPr bwMode="auto">
          <a:xfrm flipH="1">
            <a:off x="2262038" y="2281571"/>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2" name="Line 104">
            <a:extLst>
              <a:ext uri="{FF2B5EF4-FFF2-40B4-BE49-F238E27FC236}">
                <a16:creationId xmlns:a16="http://schemas.microsoft.com/office/drawing/2014/main" id="{1BEB7C99-7964-4A15-8E18-C3167520946C}"/>
              </a:ext>
            </a:extLst>
          </p:cNvPr>
          <p:cNvSpPr>
            <a:spLocks noChangeShapeType="1"/>
          </p:cNvSpPr>
          <p:nvPr/>
        </p:nvSpPr>
        <p:spPr bwMode="auto">
          <a:xfrm flipH="1">
            <a:off x="2262038" y="1998751"/>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3" name="Line 105">
            <a:extLst>
              <a:ext uri="{FF2B5EF4-FFF2-40B4-BE49-F238E27FC236}">
                <a16:creationId xmlns:a16="http://schemas.microsoft.com/office/drawing/2014/main" id="{2C7436FC-A91A-47B1-9F4D-ED2CBA4D6164}"/>
              </a:ext>
            </a:extLst>
          </p:cNvPr>
          <p:cNvSpPr>
            <a:spLocks noChangeShapeType="1"/>
          </p:cNvSpPr>
          <p:nvPr/>
        </p:nvSpPr>
        <p:spPr bwMode="auto">
          <a:xfrm flipH="1">
            <a:off x="2258897" y="1714094"/>
            <a:ext cx="2311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9" name="Group 8"/>
          <p:cNvGrpSpPr/>
          <p:nvPr/>
        </p:nvGrpSpPr>
        <p:grpSpPr>
          <a:xfrm>
            <a:off x="1659389" y="1641461"/>
            <a:ext cx="564351" cy="2947309"/>
            <a:chOff x="135387" y="784209"/>
            <a:chExt cx="564351" cy="2947309"/>
          </a:xfrm>
        </p:grpSpPr>
        <p:sp>
          <p:nvSpPr>
            <p:cNvPr id="724" name="Rectangle 106">
              <a:extLst>
                <a:ext uri="{FF2B5EF4-FFF2-40B4-BE49-F238E27FC236}">
                  <a16:creationId xmlns:a16="http://schemas.microsoft.com/office/drawing/2014/main" id="{EE01BDAB-2907-4E30-AD99-679D985C56A3}"/>
                </a:ext>
              </a:extLst>
            </p:cNvPr>
            <p:cNvSpPr>
              <a:spLocks noChangeArrowheads="1"/>
            </p:cNvSpPr>
            <p:nvPr/>
          </p:nvSpPr>
          <p:spPr bwMode="auto">
            <a:xfrm rot="16200000">
              <a:off x="-798353" y="2202269"/>
              <a:ext cx="20367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Progression-free Survival (%)</a:t>
              </a: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7" name="Rectangle 16">
              <a:extLst>
                <a:ext uri="{FF2B5EF4-FFF2-40B4-BE49-F238E27FC236}">
                  <a16:creationId xmlns:a16="http://schemas.microsoft.com/office/drawing/2014/main" id="{F57F19BF-6F01-4F40-92BB-EFA7F1634EA2}"/>
                </a:ext>
              </a:extLst>
            </p:cNvPr>
            <p:cNvSpPr>
              <a:spLocks noChangeArrowheads="1"/>
            </p:cNvSpPr>
            <p:nvPr/>
          </p:nvSpPr>
          <p:spPr bwMode="auto">
            <a:xfrm>
              <a:off x="618613" y="3572552"/>
              <a:ext cx="70532" cy="1589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8" name="Rectangle 17">
              <a:extLst>
                <a:ext uri="{FF2B5EF4-FFF2-40B4-BE49-F238E27FC236}">
                  <a16:creationId xmlns:a16="http://schemas.microsoft.com/office/drawing/2014/main" id="{2D845111-A996-4690-BB9A-66C6419C982C}"/>
                </a:ext>
              </a:extLst>
            </p:cNvPr>
            <p:cNvSpPr>
              <a:spLocks noChangeArrowheads="1"/>
            </p:cNvSpPr>
            <p:nvPr/>
          </p:nvSpPr>
          <p:spPr bwMode="auto">
            <a:xfrm>
              <a:off x="553987" y="3344276"/>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9" name="Rectangle 19">
              <a:extLst>
                <a:ext uri="{FF2B5EF4-FFF2-40B4-BE49-F238E27FC236}">
                  <a16:creationId xmlns:a16="http://schemas.microsoft.com/office/drawing/2014/main" id="{FE2DA607-0C3B-4F15-8C57-5D6963B9A689}"/>
                </a:ext>
              </a:extLst>
            </p:cNvPr>
            <p:cNvSpPr>
              <a:spLocks noChangeArrowheads="1"/>
            </p:cNvSpPr>
            <p:nvPr/>
          </p:nvSpPr>
          <p:spPr bwMode="auto">
            <a:xfrm>
              <a:off x="553987" y="3059619"/>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0" name="Rectangle 21">
              <a:extLst>
                <a:ext uri="{FF2B5EF4-FFF2-40B4-BE49-F238E27FC236}">
                  <a16:creationId xmlns:a16="http://schemas.microsoft.com/office/drawing/2014/main" id="{516A7A1D-BF01-4B60-88FF-30DC3A88C7DC}"/>
                </a:ext>
              </a:extLst>
            </p:cNvPr>
            <p:cNvSpPr>
              <a:spLocks noChangeArrowheads="1"/>
            </p:cNvSpPr>
            <p:nvPr/>
          </p:nvSpPr>
          <p:spPr bwMode="auto">
            <a:xfrm>
              <a:off x="553987" y="2776800"/>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1" name="Rectangle 23">
              <a:extLst>
                <a:ext uri="{FF2B5EF4-FFF2-40B4-BE49-F238E27FC236}">
                  <a16:creationId xmlns:a16="http://schemas.microsoft.com/office/drawing/2014/main" id="{EFDFA6E1-715C-4418-B658-01C70BD67C9E}"/>
                </a:ext>
              </a:extLst>
            </p:cNvPr>
            <p:cNvSpPr>
              <a:spLocks noChangeArrowheads="1"/>
            </p:cNvSpPr>
            <p:nvPr/>
          </p:nvSpPr>
          <p:spPr bwMode="auto">
            <a:xfrm>
              <a:off x="553987" y="249214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2" name="Rectangle 25">
              <a:extLst>
                <a:ext uri="{FF2B5EF4-FFF2-40B4-BE49-F238E27FC236}">
                  <a16:creationId xmlns:a16="http://schemas.microsoft.com/office/drawing/2014/main" id="{671084C5-B429-4626-89BD-2DE4B71F8EED}"/>
                </a:ext>
              </a:extLst>
            </p:cNvPr>
            <p:cNvSpPr>
              <a:spLocks noChangeArrowheads="1"/>
            </p:cNvSpPr>
            <p:nvPr/>
          </p:nvSpPr>
          <p:spPr bwMode="auto">
            <a:xfrm>
              <a:off x="553987" y="2207488"/>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3" name="Rectangle 27">
              <a:extLst>
                <a:ext uri="{FF2B5EF4-FFF2-40B4-BE49-F238E27FC236}">
                  <a16:creationId xmlns:a16="http://schemas.microsoft.com/office/drawing/2014/main" id="{BD7E9D41-4A8C-4368-8A9A-9D5A961E23C6}"/>
                </a:ext>
              </a:extLst>
            </p:cNvPr>
            <p:cNvSpPr>
              <a:spLocks noChangeArrowheads="1"/>
            </p:cNvSpPr>
            <p:nvPr/>
          </p:nvSpPr>
          <p:spPr bwMode="auto">
            <a:xfrm>
              <a:off x="553987" y="1922834"/>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4" name="Rectangle 29">
              <a:extLst>
                <a:ext uri="{FF2B5EF4-FFF2-40B4-BE49-F238E27FC236}">
                  <a16:creationId xmlns:a16="http://schemas.microsoft.com/office/drawing/2014/main" id="{09FF018C-FC88-40B8-9F5E-2E16810D85A6}"/>
                </a:ext>
              </a:extLst>
            </p:cNvPr>
            <p:cNvSpPr>
              <a:spLocks noChangeArrowheads="1"/>
            </p:cNvSpPr>
            <p:nvPr/>
          </p:nvSpPr>
          <p:spPr bwMode="auto">
            <a:xfrm>
              <a:off x="553987" y="1636340"/>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5" name="Rectangle 31">
              <a:extLst>
                <a:ext uri="{FF2B5EF4-FFF2-40B4-BE49-F238E27FC236}">
                  <a16:creationId xmlns:a16="http://schemas.microsoft.com/office/drawing/2014/main" id="{D8DBAE85-1408-446E-9E26-D3A044BB2883}"/>
                </a:ext>
              </a:extLst>
            </p:cNvPr>
            <p:cNvSpPr>
              <a:spLocks noChangeArrowheads="1"/>
            </p:cNvSpPr>
            <p:nvPr/>
          </p:nvSpPr>
          <p:spPr bwMode="auto">
            <a:xfrm>
              <a:off x="553987" y="1353520"/>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6" name="Rectangle 33">
              <a:extLst>
                <a:ext uri="{FF2B5EF4-FFF2-40B4-BE49-F238E27FC236}">
                  <a16:creationId xmlns:a16="http://schemas.microsoft.com/office/drawing/2014/main" id="{8A35993F-BBD0-4DCE-B99B-7879286BADBC}"/>
                </a:ext>
              </a:extLst>
            </p:cNvPr>
            <p:cNvSpPr>
              <a:spLocks noChangeArrowheads="1"/>
            </p:cNvSpPr>
            <p:nvPr/>
          </p:nvSpPr>
          <p:spPr bwMode="auto">
            <a:xfrm>
              <a:off x="553987" y="106886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7" name="Rectangle 126">
              <a:extLst>
                <a:ext uri="{FF2B5EF4-FFF2-40B4-BE49-F238E27FC236}">
                  <a16:creationId xmlns:a16="http://schemas.microsoft.com/office/drawing/2014/main" id="{F303D05D-E939-41BC-A5CC-3CC67B410AEB}"/>
                </a:ext>
              </a:extLst>
            </p:cNvPr>
            <p:cNvSpPr>
              <a:spLocks noChangeArrowheads="1"/>
            </p:cNvSpPr>
            <p:nvPr/>
          </p:nvSpPr>
          <p:spPr bwMode="auto">
            <a:xfrm>
              <a:off x="488142" y="784209"/>
              <a:ext cx="211596"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795" name="Line 129">
            <a:extLst>
              <a:ext uri="{FF2B5EF4-FFF2-40B4-BE49-F238E27FC236}">
                <a16:creationId xmlns:a16="http://schemas.microsoft.com/office/drawing/2014/main" id="{4E3768D3-837A-4D37-AD4A-32011CA0A6F6}"/>
              </a:ext>
            </a:extLst>
          </p:cNvPr>
          <p:cNvSpPr>
            <a:spLocks noChangeShapeType="1"/>
          </p:cNvSpPr>
          <p:nvPr/>
        </p:nvSpPr>
        <p:spPr bwMode="auto">
          <a:xfrm>
            <a:off x="2310453"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6" name="Line 130">
            <a:extLst>
              <a:ext uri="{FF2B5EF4-FFF2-40B4-BE49-F238E27FC236}">
                <a16:creationId xmlns:a16="http://schemas.microsoft.com/office/drawing/2014/main" id="{FC0DF362-8A1D-41AF-9334-FE7260A746D8}"/>
              </a:ext>
            </a:extLst>
          </p:cNvPr>
          <p:cNvSpPr>
            <a:spLocks noChangeShapeType="1"/>
          </p:cNvSpPr>
          <p:nvPr/>
        </p:nvSpPr>
        <p:spPr bwMode="auto">
          <a:xfrm flipV="1">
            <a:off x="2495347"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7" name="Line 131">
            <a:extLst>
              <a:ext uri="{FF2B5EF4-FFF2-40B4-BE49-F238E27FC236}">
                <a16:creationId xmlns:a16="http://schemas.microsoft.com/office/drawing/2014/main" id="{4D9B9622-5423-461E-94E7-42E45024D30B}"/>
              </a:ext>
            </a:extLst>
          </p:cNvPr>
          <p:cNvSpPr>
            <a:spLocks noChangeShapeType="1"/>
          </p:cNvSpPr>
          <p:nvPr/>
        </p:nvSpPr>
        <p:spPr bwMode="auto">
          <a:xfrm>
            <a:off x="2678463"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8" name="Line 132">
            <a:extLst>
              <a:ext uri="{FF2B5EF4-FFF2-40B4-BE49-F238E27FC236}">
                <a16:creationId xmlns:a16="http://schemas.microsoft.com/office/drawing/2014/main" id="{061AC42E-ED6B-4C27-B57F-E048C4C76DEA}"/>
              </a:ext>
            </a:extLst>
          </p:cNvPr>
          <p:cNvSpPr>
            <a:spLocks noChangeShapeType="1"/>
          </p:cNvSpPr>
          <p:nvPr/>
        </p:nvSpPr>
        <p:spPr bwMode="auto">
          <a:xfrm flipV="1">
            <a:off x="2863357"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9" name="Line 133">
            <a:extLst>
              <a:ext uri="{FF2B5EF4-FFF2-40B4-BE49-F238E27FC236}">
                <a16:creationId xmlns:a16="http://schemas.microsoft.com/office/drawing/2014/main" id="{EC551061-C461-4934-A59F-3805ED7EDE4A}"/>
              </a:ext>
            </a:extLst>
          </p:cNvPr>
          <p:cNvSpPr>
            <a:spLocks noChangeShapeType="1"/>
          </p:cNvSpPr>
          <p:nvPr/>
        </p:nvSpPr>
        <p:spPr bwMode="auto">
          <a:xfrm>
            <a:off x="3048250"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0" name="Line 134">
            <a:extLst>
              <a:ext uri="{FF2B5EF4-FFF2-40B4-BE49-F238E27FC236}">
                <a16:creationId xmlns:a16="http://schemas.microsoft.com/office/drawing/2014/main" id="{96AA32AD-CEBB-48FA-8CAD-76509D8568CF}"/>
              </a:ext>
            </a:extLst>
          </p:cNvPr>
          <p:cNvSpPr>
            <a:spLocks noChangeShapeType="1"/>
          </p:cNvSpPr>
          <p:nvPr/>
        </p:nvSpPr>
        <p:spPr bwMode="auto">
          <a:xfrm flipV="1">
            <a:off x="3233144"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1" name="Line 135">
            <a:extLst>
              <a:ext uri="{FF2B5EF4-FFF2-40B4-BE49-F238E27FC236}">
                <a16:creationId xmlns:a16="http://schemas.microsoft.com/office/drawing/2014/main" id="{8569A5DA-881B-4334-9720-C1B0235C2707}"/>
              </a:ext>
            </a:extLst>
          </p:cNvPr>
          <p:cNvSpPr>
            <a:spLocks noChangeShapeType="1"/>
          </p:cNvSpPr>
          <p:nvPr/>
        </p:nvSpPr>
        <p:spPr bwMode="auto">
          <a:xfrm>
            <a:off x="3418037"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2" name="Line 136">
            <a:extLst>
              <a:ext uri="{FF2B5EF4-FFF2-40B4-BE49-F238E27FC236}">
                <a16:creationId xmlns:a16="http://schemas.microsoft.com/office/drawing/2014/main" id="{23A40F25-E055-429F-AAB2-B89780C60267}"/>
              </a:ext>
            </a:extLst>
          </p:cNvPr>
          <p:cNvSpPr>
            <a:spLocks noChangeShapeType="1"/>
          </p:cNvSpPr>
          <p:nvPr/>
        </p:nvSpPr>
        <p:spPr bwMode="auto">
          <a:xfrm flipV="1">
            <a:off x="3602931"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3" name="Line 137">
            <a:extLst>
              <a:ext uri="{FF2B5EF4-FFF2-40B4-BE49-F238E27FC236}">
                <a16:creationId xmlns:a16="http://schemas.microsoft.com/office/drawing/2014/main" id="{7D2D2CE5-6F59-4FB5-9A97-EA9541B15D6B}"/>
              </a:ext>
            </a:extLst>
          </p:cNvPr>
          <p:cNvSpPr>
            <a:spLocks noChangeShapeType="1"/>
          </p:cNvSpPr>
          <p:nvPr/>
        </p:nvSpPr>
        <p:spPr bwMode="auto">
          <a:xfrm>
            <a:off x="3786046"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4" name="Line 138">
            <a:extLst>
              <a:ext uri="{FF2B5EF4-FFF2-40B4-BE49-F238E27FC236}">
                <a16:creationId xmlns:a16="http://schemas.microsoft.com/office/drawing/2014/main" id="{1B20F399-DAEB-41DB-80BD-B47E8385537B}"/>
              </a:ext>
            </a:extLst>
          </p:cNvPr>
          <p:cNvSpPr>
            <a:spLocks noChangeShapeType="1"/>
          </p:cNvSpPr>
          <p:nvPr/>
        </p:nvSpPr>
        <p:spPr bwMode="auto">
          <a:xfrm flipV="1">
            <a:off x="3970940"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5" name="Line 139">
            <a:extLst>
              <a:ext uri="{FF2B5EF4-FFF2-40B4-BE49-F238E27FC236}">
                <a16:creationId xmlns:a16="http://schemas.microsoft.com/office/drawing/2014/main" id="{ED8FC8B5-ACEC-4BC6-9815-F3BD6FE756A2}"/>
              </a:ext>
            </a:extLst>
          </p:cNvPr>
          <p:cNvSpPr>
            <a:spLocks noChangeShapeType="1"/>
          </p:cNvSpPr>
          <p:nvPr/>
        </p:nvSpPr>
        <p:spPr bwMode="auto">
          <a:xfrm>
            <a:off x="4157612"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6" name="Line 140">
            <a:extLst>
              <a:ext uri="{FF2B5EF4-FFF2-40B4-BE49-F238E27FC236}">
                <a16:creationId xmlns:a16="http://schemas.microsoft.com/office/drawing/2014/main" id="{B3122CE0-7B6D-412A-9023-F9FE7665B8B5}"/>
              </a:ext>
            </a:extLst>
          </p:cNvPr>
          <p:cNvSpPr>
            <a:spLocks noChangeShapeType="1"/>
          </p:cNvSpPr>
          <p:nvPr/>
        </p:nvSpPr>
        <p:spPr bwMode="auto">
          <a:xfrm flipV="1">
            <a:off x="4342505"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7" name="Line 141">
            <a:extLst>
              <a:ext uri="{FF2B5EF4-FFF2-40B4-BE49-F238E27FC236}">
                <a16:creationId xmlns:a16="http://schemas.microsoft.com/office/drawing/2014/main" id="{68A1CCFC-FCAE-4A6B-AF27-2AD057E67C01}"/>
              </a:ext>
            </a:extLst>
          </p:cNvPr>
          <p:cNvSpPr>
            <a:spLocks noChangeShapeType="1"/>
          </p:cNvSpPr>
          <p:nvPr/>
        </p:nvSpPr>
        <p:spPr bwMode="auto">
          <a:xfrm>
            <a:off x="4525620"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8" name="Line 142">
            <a:extLst>
              <a:ext uri="{FF2B5EF4-FFF2-40B4-BE49-F238E27FC236}">
                <a16:creationId xmlns:a16="http://schemas.microsoft.com/office/drawing/2014/main" id="{D88B416E-1B81-468B-B412-E19A57096893}"/>
              </a:ext>
            </a:extLst>
          </p:cNvPr>
          <p:cNvSpPr>
            <a:spLocks noChangeShapeType="1"/>
          </p:cNvSpPr>
          <p:nvPr/>
        </p:nvSpPr>
        <p:spPr bwMode="auto">
          <a:xfrm flipV="1">
            <a:off x="4710514"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9" name="Line 143">
            <a:extLst>
              <a:ext uri="{FF2B5EF4-FFF2-40B4-BE49-F238E27FC236}">
                <a16:creationId xmlns:a16="http://schemas.microsoft.com/office/drawing/2014/main" id="{656E357F-A37C-4B0F-BE33-A7F1D010BF95}"/>
              </a:ext>
            </a:extLst>
          </p:cNvPr>
          <p:cNvSpPr>
            <a:spLocks noChangeShapeType="1"/>
          </p:cNvSpPr>
          <p:nvPr/>
        </p:nvSpPr>
        <p:spPr bwMode="auto">
          <a:xfrm>
            <a:off x="4893630"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0" name="Line 144">
            <a:extLst>
              <a:ext uri="{FF2B5EF4-FFF2-40B4-BE49-F238E27FC236}">
                <a16:creationId xmlns:a16="http://schemas.microsoft.com/office/drawing/2014/main" id="{F2009810-D4E4-4931-BF6B-55A2536515BA}"/>
              </a:ext>
            </a:extLst>
          </p:cNvPr>
          <p:cNvSpPr>
            <a:spLocks noChangeShapeType="1"/>
          </p:cNvSpPr>
          <p:nvPr/>
        </p:nvSpPr>
        <p:spPr bwMode="auto">
          <a:xfrm flipV="1">
            <a:off x="5078524"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1" name="Line 145">
            <a:extLst>
              <a:ext uri="{FF2B5EF4-FFF2-40B4-BE49-F238E27FC236}">
                <a16:creationId xmlns:a16="http://schemas.microsoft.com/office/drawing/2014/main" id="{E68C252A-B3F5-42DC-80B9-F40ADC5EBD96}"/>
              </a:ext>
            </a:extLst>
          </p:cNvPr>
          <p:cNvSpPr>
            <a:spLocks noChangeShapeType="1"/>
          </p:cNvSpPr>
          <p:nvPr/>
        </p:nvSpPr>
        <p:spPr bwMode="auto">
          <a:xfrm>
            <a:off x="5263417"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2" name="Line 146">
            <a:extLst>
              <a:ext uri="{FF2B5EF4-FFF2-40B4-BE49-F238E27FC236}">
                <a16:creationId xmlns:a16="http://schemas.microsoft.com/office/drawing/2014/main" id="{910CDD8D-5B87-4B3D-B089-8DAC09E72484}"/>
              </a:ext>
            </a:extLst>
          </p:cNvPr>
          <p:cNvSpPr>
            <a:spLocks noChangeShapeType="1"/>
          </p:cNvSpPr>
          <p:nvPr/>
        </p:nvSpPr>
        <p:spPr bwMode="auto">
          <a:xfrm flipV="1">
            <a:off x="5450088"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3" name="Line 147">
            <a:extLst>
              <a:ext uri="{FF2B5EF4-FFF2-40B4-BE49-F238E27FC236}">
                <a16:creationId xmlns:a16="http://schemas.microsoft.com/office/drawing/2014/main" id="{5E8E276C-6DAC-438D-BDFB-96354A8C7710}"/>
              </a:ext>
            </a:extLst>
          </p:cNvPr>
          <p:cNvSpPr>
            <a:spLocks noChangeShapeType="1"/>
          </p:cNvSpPr>
          <p:nvPr/>
        </p:nvSpPr>
        <p:spPr bwMode="auto">
          <a:xfrm>
            <a:off x="5633204"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4" name="Line 148">
            <a:extLst>
              <a:ext uri="{FF2B5EF4-FFF2-40B4-BE49-F238E27FC236}">
                <a16:creationId xmlns:a16="http://schemas.microsoft.com/office/drawing/2014/main" id="{AF1F9D05-DB4A-4D80-A52D-3A937044CC58}"/>
              </a:ext>
            </a:extLst>
          </p:cNvPr>
          <p:cNvSpPr>
            <a:spLocks noChangeShapeType="1"/>
          </p:cNvSpPr>
          <p:nvPr/>
        </p:nvSpPr>
        <p:spPr bwMode="auto">
          <a:xfrm flipV="1">
            <a:off x="5818098"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5" name="Line 149">
            <a:extLst>
              <a:ext uri="{FF2B5EF4-FFF2-40B4-BE49-F238E27FC236}">
                <a16:creationId xmlns:a16="http://schemas.microsoft.com/office/drawing/2014/main" id="{1DB822BE-8356-4DF6-B44F-57026BDAEFB7}"/>
              </a:ext>
            </a:extLst>
          </p:cNvPr>
          <p:cNvSpPr>
            <a:spLocks noChangeShapeType="1"/>
          </p:cNvSpPr>
          <p:nvPr/>
        </p:nvSpPr>
        <p:spPr bwMode="auto">
          <a:xfrm>
            <a:off x="6002991"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6" name="Line 150">
            <a:extLst>
              <a:ext uri="{FF2B5EF4-FFF2-40B4-BE49-F238E27FC236}">
                <a16:creationId xmlns:a16="http://schemas.microsoft.com/office/drawing/2014/main" id="{0768B983-5026-44BC-B6DD-8F9307900FBA}"/>
              </a:ext>
            </a:extLst>
          </p:cNvPr>
          <p:cNvSpPr>
            <a:spLocks noChangeShapeType="1"/>
          </p:cNvSpPr>
          <p:nvPr/>
        </p:nvSpPr>
        <p:spPr bwMode="auto">
          <a:xfrm flipV="1">
            <a:off x="6186106"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7" name="Line 151">
            <a:extLst>
              <a:ext uri="{FF2B5EF4-FFF2-40B4-BE49-F238E27FC236}">
                <a16:creationId xmlns:a16="http://schemas.microsoft.com/office/drawing/2014/main" id="{16CA8888-9E69-44C4-8124-230DDC2B8C10}"/>
              </a:ext>
            </a:extLst>
          </p:cNvPr>
          <p:cNvSpPr>
            <a:spLocks noChangeShapeType="1"/>
          </p:cNvSpPr>
          <p:nvPr/>
        </p:nvSpPr>
        <p:spPr bwMode="auto">
          <a:xfrm>
            <a:off x="6372778"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8" name="Line 152">
            <a:extLst>
              <a:ext uri="{FF2B5EF4-FFF2-40B4-BE49-F238E27FC236}">
                <a16:creationId xmlns:a16="http://schemas.microsoft.com/office/drawing/2014/main" id="{BB5762FC-432D-45BC-8652-BA23455278FA}"/>
              </a:ext>
            </a:extLst>
          </p:cNvPr>
          <p:cNvSpPr>
            <a:spLocks noChangeShapeType="1"/>
          </p:cNvSpPr>
          <p:nvPr/>
        </p:nvSpPr>
        <p:spPr bwMode="auto">
          <a:xfrm flipV="1">
            <a:off x="6557672"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 name="Line 153">
            <a:extLst>
              <a:ext uri="{FF2B5EF4-FFF2-40B4-BE49-F238E27FC236}">
                <a16:creationId xmlns:a16="http://schemas.microsoft.com/office/drawing/2014/main" id="{8C9D18C5-A213-4F97-8B51-8097EA336E59}"/>
              </a:ext>
            </a:extLst>
          </p:cNvPr>
          <p:cNvSpPr>
            <a:spLocks noChangeShapeType="1"/>
          </p:cNvSpPr>
          <p:nvPr/>
        </p:nvSpPr>
        <p:spPr bwMode="auto">
          <a:xfrm>
            <a:off x="6740787"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0" name="Line 154">
            <a:extLst>
              <a:ext uri="{FF2B5EF4-FFF2-40B4-BE49-F238E27FC236}">
                <a16:creationId xmlns:a16="http://schemas.microsoft.com/office/drawing/2014/main" id="{05B32948-2734-4249-90E1-1C86C6573772}"/>
              </a:ext>
            </a:extLst>
          </p:cNvPr>
          <p:cNvSpPr>
            <a:spLocks noChangeShapeType="1"/>
          </p:cNvSpPr>
          <p:nvPr/>
        </p:nvSpPr>
        <p:spPr bwMode="auto">
          <a:xfrm flipV="1">
            <a:off x="6925681"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1" name="Line 155">
            <a:extLst>
              <a:ext uri="{FF2B5EF4-FFF2-40B4-BE49-F238E27FC236}">
                <a16:creationId xmlns:a16="http://schemas.microsoft.com/office/drawing/2014/main" id="{300AFF13-BD60-4ABA-87B9-AF7B3A61C29D}"/>
              </a:ext>
            </a:extLst>
          </p:cNvPr>
          <p:cNvSpPr>
            <a:spLocks noChangeShapeType="1"/>
          </p:cNvSpPr>
          <p:nvPr/>
        </p:nvSpPr>
        <p:spPr bwMode="auto">
          <a:xfrm>
            <a:off x="7110574"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2" name="Line 156">
            <a:extLst>
              <a:ext uri="{FF2B5EF4-FFF2-40B4-BE49-F238E27FC236}">
                <a16:creationId xmlns:a16="http://schemas.microsoft.com/office/drawing/2014/main" id="{994F6763-F628-4B4D-9A03-C9D6F18B17B7}"/>
              </a:ext>
            </a:extLst>
          </p:cNvPr>
          <p:cNvSpPr>
            <a:spLocks noChangeShapeType="1"/>
          </p:cNvSpPr>
          <p:nvPr/>
        </p:nvSpPr>
        <p:spPr bwMode="auto">
          <a:xfrm flipV="1">
            <a:off x="7297246" y="4564327"/>
            <a:ext cx="0" cy="1836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3" name="Line 157">
            <a:extLst>
              <a:ext uri="{FF2B5EF4-FFF2-40B4-BE49-F238E27FC236}">
                <a16:creationId xmlns:a16="http://schemas.microsoft.com/office/drawing/2014/main" id="{48886640-06B1-4174-9DCE-4D724193528C}"/>
              </a:ext>
            </a:extLst>
          </p:cNvPr>
          <p:cNvSpPr>
            <a:spLocks noChangeShapeType="1"/>
          </p:cNvSpPr>
          <p:nvPr/>
        </p:nvSpPr>
        <p:spPr bwMode="auto">
          <a:xfrm>
            <a:off x="7480361" y="4564327"/>
            <a:ext cx="0" cy="3856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54" name="Freeform 216">
            <a:extLst>
              <a:ext uri="{FF2B5EF4-FFF2-40B4-BE49-F238E27FC236}">
                <a16:creationId xmlns:a16="http://schemas.microsoft.com/office/drawing/2014/main" id="{BF7051EE-BA73-47F4-B6D3-00743EE72E8D}"/>
              </a:ext>
            </a:extLst>
          </p:cNvPr>
          <p:cNvSpPr>
            <a:spLocks/>
          </p:cNvSpPr>
          <p:nvPr/>
        </p:nvSpPr>
        <p:spPr bwMode="auto">
          <a:xfrm>
            <a:off x="2287344" y="1675527"/>
            <a:ext cx="5219687" cy="2885124"/>
          </a:xfrm>
          <a:custGeom>
            <a:avLst/>
            <a:gdLst>
              <a:gd name="T0" fmla="*/ 0 w 2936"/>
              <a:gd name="T1" fmla="*/ 1571 h 1571"/>
              <a:gd name="T2" fmla="*/ 0 w 2936"/>
              <a:gd name="T3" fmla="*/ 0 h 1571"/>
              <a:gd name="T4" fmla="*/ 2934 w 2936"/>
              <a:gd name="T5" fmla="*/ 0 h 1571"/>
              <a:gd name="T6" fmla="*/ 2934 w 2936"/>
              <a:gd name="T7" fmla="*/ 1571 h 1571"/>
              <a:gd name="T8" fmla="*/ 0 w 2936"/>
              <a:gd name="T9" fmla="*/ 1571 h 1571"/>
              <a:gd name="T10" fmla="*/ 0 w 2936"/>
              <a:gd name="T11" fmla="*/ 0 h 1571"/>
              <a:gd name="T12" fmla="*/ 2936 w 2936"/>
              <a:gd name="T13" fmla="*/ 0 h 1571"/>
              <a:gd name="T14" fmla="*/ 2936 w 2936"/>
              <a:gd name="T15" fmla="*/ 1571 h 1571"/>
              <a:gd name="T16" fmla="*/ 0 w 2936"/>
              <a:gd name="T17" fmla="*/ 1571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36" h="1571">
                <a:moveTo>
                  <a:pt x="0" y="1571"/>
                </a:moveTo>
                <a:lnTo>
                  <a:pt x="0" y="0"/>
                </a:lnTo>
                <a:lnTo>
                  <a:pt x="2934" y="0"/>
                </a:lnTo>
                <a:lnTo>
                  <a:pt x="2934" y="1571"/>
                </a:lnTo>
                <a:lnTo>
                  <a:pt x="0" y="1571"/>
                </a:lnTo>
                <a:lnTo>
                  <a:pt x="0" y="0"/>
                </a:lnTo>
                <a:lnTo>
                  <a:pt x="2936" y="0"/>
                </a:lnTo>
                <a:lnTo>
                  <a:pt x="2936" y="1571"/>
                </a:lnTo>
                <a:lnTo>
                  <a:pt x="0" y="157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858" name="Group 857">
            <a:extLst>
              <a:ext uri="{FF2B5EF4-FFF2-40B4-BE49-F238E27FC236}">
                <a16:creationId xmlns:a16="http://schemas.microsoft.com/office/drawing/2014/main" id="{008A76B6-E860-41F0-B2F6-F9B4149965B2}"/>
              </a:ext>
            </a:extLst>
          </p:cNvPr>
          <p:cNvGrpSpPr/>
          <p:nvPr/>
        </p:nvGrpSpPr>
        <p:grpSpPr>
          <a:xfrm>
            <a:off x="2264230" y="1693893"/>
            <a:ext cx="5205464" cy="1538978"/>
            <a:chOff x="2184400" y="1196975"/>
            <a:chExt cx="4648200" cy="1330325"/>
          </a:xfrm>
        </p:grpSpPr>
        <p:sp>
          <p:nvSpPr>
            <p:cNvPr id="915" name="Freeform 290">
              <a:extLst>
                <a:ext uri="{FF2B5EF4-FFF2-40B4-BE49-F238E27FC236}">
                  <a16:creationId xmlns:a16="http://schemas.microsoft.com/office/drawing/2014/main" id="{23157598-40BC-4251-9557-90B769396D21}"/>
                </a:ext>
              </a:extLst>
            </p:cNvPr>
            <p:cNvSpPr>
              <a:spLocks/>
            </p:cNvSpPr>
            <p:nvPr/>
          </p:nvSpPr>
          <p:spPr bwMode="auto">
            <a:xfrm>
              <a:off x="2200275" y="1214438"/>
              <a:ext cx="4616450" cy="1293813"/>
            </a:xfrm>
            <a:custGeom>
              <a:avLst/>
              <a:gdLst>
                <a:gd name="T0" fmla="*/ 124 w 2908"/>
                <a:gd name="T1" fmla="*/ 8 h 815"/>
                <a:gd name="T2" fmla="*/ 209 w 2908"/>
                <a:gd name="T3" fmla="*/ 21 h 815"/>
                <a:gd name="T4" fmla="*/ 230 w 2908"/>
                <a:gd name="T5" fmla="*/ 34 h 815"/>
                <a:gd name="T6" fmla="*/ 238 w 2908"/>
                <a:gd name="T7" fmla="*/ 47 h 815"/>
                <a:gd name="T8" fmla="*/ 280 w 2908"/>
                <a:gd name="T9" fmla="*/ 60 h 815"/>
                <a:gd name="T10" fmla="*/ 293 w 2908"/>
                <a:gd name="T11" fmla="*/ 67 h 815"/>
                <a:gd name="T12" fmla="*/ 310 w 2908"/>
                <a:gd name="T13" fmla="*/ 81 h 815"/>
                <a:gd name="T14" fmla="*/ 437 w 2908"/>
                <a:gd name="T15" fmla="*/ 86 h 815"/>
                <a:gd name="T16" fmla="*/ 553 w 2908"/>
                <a:gd name="T17" fmla="*/ 94 h 815"/>
                <a:gd name="T18" fmla="*/ 560 w 2908"/>
                <a:gd name="T19" fmla="*/ 107 h 815"/>
                <a:gd name="T20" fmla="*/ 574 w 2908"/>
                <a:gd name="T21" fmla="*/ 136 h 815"/>
                <a:gd name="T22" fmla="*/ 584 w 2908"/>
                <a:gd name="T23" fmla="*/ 149 h 815"/>
                <a:gd name="T24" fmla="*/ 598 w 2908"/>
                <a:gd name="T25" fmla="*/ 185 h 815"/>
                <a:gd name="T26" fmla="*/ 612 w 2908"/>
                <a:gd name="T27" fmla="*/ 198 h 815"/>
                <a:gd name="T28" fmla="*/ 723 w 2908"/>
                <a:gd name="T29" fmla="*/ 214 h 815"/>
                <a:gd name="T30" fmla="*/ 770 w 2908"/>
                <a:gd name="T31" fmla="*/ 227 h 815"/>
                <a:gd name="T32" fmla="*/ 842 w 2908"/>
                <a:gd name="T33" fmla="*/ 248 h 815"/>
                <a:gd name="T34" fmla="*/ 859 w 2908"/>
                <a:gd name="T35" fmla="*/ 275 h 815"/>
                <a:gd name="T36" fmla="*/ 873 w 2908"/>
                <a:gd name="T37" fmla="*/ 297 h 815"/>
                <a:gd name="T38" fmla="*/ 894 w 2908"/>
                <a:gd name="T39" fmla="*/ 305 h 815"/>
                <a:gd name="T40" fmla="*/ 1008 w 2908"/>
                <a:gd name="T41" fmla="*/ 311 h 815"/>
                <a:gd name="T42" fmla="*/ 1103 w 2908"/>
                <a:gd name="T43" fmla="*/ 326 h 815"/>
                <a:gd name="T44" fmla="*/ 1138 w 2908"/>
                <a:gd name="T45" fmla="*/ 334 h 815"/>
                <a:gd name="T46" fmla="*/ 1148 w 2908"/>
                <a:gd name="T47" fmla="*/ 349 h 815"/>
                <a:gd name="T48" fmla="*/ 1155 w 2908"/>
                <a:gd name="T49" fmla="*/ 366 h 815"/>
                <a:gd name="T50" fmla="*/ 1161 w 2908"/>
                <a:gd name="T51" fmla="*/ 391 h 815"/>
                <a:gd name="T52" fmla="*/ 1172 w 2908"/>
                <a:gd name="T53" fmla="*/ 400 h 815"/>
                <a:gd name="T54" fmla="*/ 1193 w 2908"/>
                <a:gd name="T55" fmla="*/ 409 h 815"/>
                <a:gd name="T56" fmla="*/ 1235 w 2908"/>
                <a:gd name="T57" fmla="*/ 418 h 815"/>
                <a:gd name="T58" fmla="*/ 1265 w 2908"/>
                <a:gd name="T59" fmla="*/ 439 h 815"/>
                <a:gd name="T60" fmla="*/ 1392 w 2908"/>
                <a:gd name="T61" fmla="*/ 448 h 815"/>
                <a:gd name="T62" fmla="*/ 1422 w 2908"/>
                <a:gd name="T63" fmla="*/ 469 h 815"/>
                <a:gd name="T64" fmla="*/ 1430 w 2908"/>
                <a:gd name="T65" fmla="*/ 490 h 815"/>
                <a:gd name="T66" fmla="*/ 1439 w 2908"/>
                <a:gd name="T67" fmla="*/ 513 h 815"/>
                <a:gd name="T68" fmla="*/ 1447 w 2908"/>
                <a:gd name="T69" fmla="*/ 535 h 815"/>
                <a:gd name="T70" fmla="*/ 1468 w 2908"/>
                <a:gd name="T71" fmla="*/ 535 h 815"/>
                <a:gd name="T72" fmla="*/ 1532 w 2908"/>
                <a:gd name="T73" fmla="*/ 551 h 815"/>
                <a:gd name="T74" fmla="*/ 1561 w 2908"/>
                <a:gd name="T75" fmla="*/ 577 h 815"/>
                <a:gd name="T76" fmla="*/ 1591 w 2908"/>
                <a:gd name="T77" fmla="*/ 604 h 815"/>
                <a:gd name="T78" fmla="*/ 1715 w 2908"/>
                <a:gd name="T79" fmla="*/ 604 h 815"/>
                <a:gd name="T80" fmla="*/ 1729 w 2908"/>
                <a:gd name="T81" fmla="*/ 621 h 815"/>
                <a:gd name="T82" fmla="*/ 1740 w 2908"/>
                <a:gd name="T83" fmla="*/ 641 h 815"/>
                <a:gd name="T84" fmla="*/ 1757 w 2908"/>
                <a:gd name="T85" fmla="*/ 641 h 815"/>
                <a:gd name="T86" fmla="*/ 2014 w 2908"/>
                <a:gd name="T87" fmla="*/ 641 h 815"/>
                <a:gd name="T88" fmla="*/ 2026 w 2908"/>
                <a:gd name="T89" fmla="*/ 665 h 815"/>
                <a:gd name="T90" fmla="*/ 2056 w 2908"/>
                <a:gd name="T91" fmla="*/ 665 h 815"/>
                <a:gd name="T92" fmla="*/ 2296 w 2908"/>
                <a:gd name="T93" fmla="*/ 737 h 815"/>
                <a:gd name="T94" fmla="*/ 2340 w 2908"/>
                <a:gd name="T95" fmla="*/ 815 h 815"/>
                <a:gd name="T96" fmla="*/ 2577 w 2908"/>
                <a:gd name="T97" fmla="*/ 815 h 815"/>
                <a:gd name="T98" fmla="*/ 2605 w 2908"/>
                <a:gd name="T99" fmla="*/ 815 h 815"/>
                <a:gd name="T100" fmla="*/ 2884 w 2908"/>
                <a:gd name="T101"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08" h="815">
                  <a:moveTo>
                    <a:pt x="0" y="0"/>
                  </a:moveTo>
                  <a:lnTo>
                    <a:pt x="3" y="0"/>
                  </a:lnTo>
                  <a:lnTo>
                    <a:pt x="124" y="0"/>
                  </a:lnTo>
                  <a:lnTo>
                    <a:pt x="124" y="8"/>
                  </a:lnTo>
                  <a:lnTo>
                    <a:pt x="134" y="8"/>
                  </a:lnTo>
                  <a:lnTo>
                    <a:pt x="208" y="8"/>
                  </a:lnTo>
                  <a:lnTo>
                    <a:pt x="208" y="21"/>
                  </a:lnTo>
                  <a:lnTo>
                    <a:pt x="209" y="21"/>
                  </a:lnTo>
                  <a:lnTo>
                    <a:pt x="209" y="26"/>
                  </a:lnTo>
                  <a:lnTo>
                    <a:pt x="221" y="26"/>
                  </a:lnTo>
                  <a:lnTo>
                    <a:pt x="221" y="34"/>
                  </a:lnTo>
                  <a:lnTo>
                    <a:pt x="230" y="34"/>
                  </a:lnTo>
                  <a:lnTo>
                    <a:pt x="230" y="40"/>
                  </a:lnTo>
                  <a:lnTo>
                    <a:pt x="234" y="40"/>
                  </a:lnTo>
                  <a:lnTo>
                    <a:pt x="234" y="47"/>
                  </a:lnTo>
                  <a:lnTo>
                    <a:pt x="238" y="47"/>
                  </a:lnTo>
                  <a:lnTo>
                    <a:pt x="238" y="54"/>
                  </a:lnTo>
                  <a:lnTo>
                    <a:pt x="276" y="54"/>
                  </a:lnTo>
                  <a:lnTo>
                    <a:pt x="276" y="60"/>
                  </a:lnTo>
                  <a:lnTo>
                    <a:pt x="280" y="60"/>
                  </a:lnTo>
                  <a:lnTo>
                    <a:pt x="281" y="60"/>
                  </a:lnTo>
                  <a:lnTo>
                    <a:pt x="281" y="67"/>
                  </a:lnTo>
                  <a:lnTo>
                    <a:pt x="289" y="67"/>
                  </a:lnTo>
                  <a:lnTo>
                    <a:pt x="293" y="67"/>
                  </a:lnTo>
                  <a:lnTo>
                    <a:pt x="293" y="73"/>
                  </a:lnTo>
                  <a:lnTo>
                    <a:pt x="297" y="73"/>
                  </a:lnTo>
                  <a:lnTo>
                    <a:pt x="297" y="81"/>
                  </a:lnTo>
                  <a:lnTo>
                    <a:pt x="310" y="81"/>
                  </a:lnTo>
                  <a:lnTo>
                    <a:pt x="310" y="86"/>
                  </a:lnTo>
                  <a:lnTo>
                    <a:pt x="315" y="86"/>
                  </a:lnTo>
                  <a:lnTo>
                    <a:pt x="386" y="86"/>
                  </a:lnTo>
                  <a:lnTo>
                    <a:pt x="437" y="86"/>
                  </a:lnTo>
                  <a:lnTo>
                    <a:pt x="529" y="86"/>
                  </a:lnTo>
                  <a:lnTo>
                    <a:pt x="539" y="86"/>
                  </a:lnTo>
                  <a:lnTo>
                    <a:pt x="539" y="94"/>
                  </a:lnTo>
                  <a:lnTo>
                    <a:pt x="553" y="94"/>
                  </a:lnTo>
                  <a:lnTo>
                    <a:pt x="553" y="99"/>
                  </a:lnTo>
                  <a:lnTo>
                    <a:pt x="556" y="99"/>
                  </a:lnTo>
                  <a:lnTo>
                    <a:pt x="556" y="107"/>
                  </a:lnTo>
                  <a:lnTo>
                    <a:pt x="560" y="107"/>
                  </a:lnTo>
                  <a:lnTo>
                    <a:pt x="560" y="115"/>
                  </a:lnTo>
                  <a:lnTo>
                    <a:pt x="564" y="115"/>
                  </a:lnTo>
                  <a:lnTo>
                    <a:pt x="564" y="136"/>
                  </a:lnTo>
                  <a:lnTo>
                    <a:pt x="574" y="136"/>
                  </a:lnTo>
                  <a:lnTo>
                    <a:pt x="574" y="141"/>
                  </a:lnTo>
                  <a:lnTo>
                    <a:pt x="581" y="141"/>
                  </a:lnTo>
                  <a:lnTo>
                    <a:pt x="581" y="149"/>
                  </a:lnTo>
                  <a:lnTo>
                    <a:pt x="584" y="149"/>
                  </a:lnTo>
                  <a:lnTo>
                    <a:pt x="584" y="177"/>
                  </a:lnTo>
                  <a:lnTo>
                    <a:pt x="591" y="177"/>
                  </a:lnTo>
                  <a:lnTo>
                    <a:pt x="591" y="185"/>
                  </a:lnTo>
                  <a:lnTo>
                    <a:pt x="598" y="185"/>
                  </a:lnTo>
                  <a:lnTo>
                    <a:pt x="598" y="190"/>
                  </a:lnTo>
                  <a:lnTo>
                    <a:pt x="605" y="190"/>
                  </a:lnTo>
                  <a:lnTo>
                    <a:pt x="605" y="198"/>
                  </a:lnTo>
                  <a:lnTo>
                    <a:pt x="612" y="198"/>
                  </a:lnTo>
                  <a:lnTo>
                    <a:pt x="612" y="206"/>
                  </a:lnTo>
                  <a:lnTo>
                    <a:pt x="618" y="206"/>
                  </a:lnTo>
                  <a:lnTo>
                    <a:pt x="618" y="214"/>
                  </a:lnTo>
                  <a:lnTo>
                    <a:pt x="723" y="214"/>
                  </a:lnTo>
                  <a:lnTo>
                    <a:pt x="723" y="219"/>
                  </a:lnTo>
                  <a:lnTo>
                    <a:pt x="724" y="219"/>
                  </a:lnTo>
                  <a:lnTo>
                    <a:pt x="724" y="227"/>
                  </a:lnTo>
                  <a:lnTo>
                    <a:pt x="770" y="227"/>
                  </a:lnTo>
                  <a:lnTo>
                    <a:pt x="770" y="241"/>
                  </a:lnTo>
                  <a:lnTo>
                    <a:pt x="821" y="241"/>
                  </a:lnTo>
                  <a:lnTo>
                    <a:pt x="842" y="241"/>
                  </a:lnTo>
                  <a:lnTo>
                    <a:pt x="842" y="248"/>
                  </a:lnTo>
                  <a:lnTo>
                    <a:pt x="852" y="248"/>
                  </a:lnTo>
                  <a:lnTo>
                    <a:pt x="852" y="254"/>
                  </a:lnTo>
                  <a:lnTo>
                    <a:pt x="859" y="254"/>
                  </a:lnTo>
                  <a:lnTo>
                    <a:pt x="859" y="275"/>
                  </a:lnTo>
                  <a:lnTo>
                    <a:pt x="869" y="275"/>
                  </a:lnTo>
                  <a:lnTo>
                    <a:pt x="869" y="291"/>
                  </a:lnTo>
                  <a:lnTo>
                    <a:pt x="873" y="291"/>
                  </a:lnTo>
                  <a:lnTo>
                    <a:pt x="873" y="297"/>
                  </a:lnTo>
                  <a:lnTo>
                    <a:pt x="877" y="297"/>
                  </a:lnTo>
                  <a:lnTo>
                    <a:pt x="880" y="297"/>
                  </a:lnTo>
                  <a:lnTo>
                    <a:pt x="880" y="305"/>
                  </a:lnTo>
                  <a:lnTo>
                    <a:pt x="894" y="305"/>
                  </a:lnTo>
                  <a:lnTo>
                    <a:pt x="928" y="305"/>
                  </a:lnTo>
                  <a:lnTo>
                    <a:pt x="928" y="311"/>
                  </a:lnTo>
                  <a:lnTo>
                    <a:pt x="996" y="311"/>
                  </a:lnTo>
                  <a:lnTo>
                    <a:pt x="1008" y="311"/>
                  </a:lnTo>
                  <a:lnTo>
                    <a:pt x="1008" y="318"/>
                  </a:lnTo>
                  <a:lnTo>
                    <a:pt x="1021" y="318"/>
                  </a:lnTo>
                  <a:lnTo>
                    <a:pt x="1103" y="318"/>
                  </a:lnTo>
                  <a:lnTo>
                    <a:pt x="1103" y="326"/>
                  </a:lnTo>
                  <a:lnTo>
                    <a:pt x="1127" y="326"/>
                  </a:lnTo>
                  <a:lnTo>
                    <a:pt x="1127" y="334"/>
                  </a:lnTo>
                  <a:lnTo>
                    <a:pt x="1134" y="334"/>
                  </a:lnTo>
                  <a:lnTo>
                    <a:pt x="1138" y="334"/>
                  </a:lnTo>
                  <a:lnTo>
                    <a:pt x="1142" y="334"/>
                  </a:lnTo>
                  <a:lnTo>
                    <a:pt x="1144" y="334"/>
                  </a:lnTo>
                  <a:lnTo>
                    <a:pt x="1148" y="334"/>
                  </a:lnTo>
                  <a:lnTo>
                    <a:pt x="1148" y="349"/>
                  </a:lnTo>
                  <a:lnTo>
                    <a:pt x="1152" y="349"/>
                  </a:lnTo>
                  <a:lnTo>
                    <a:pt x="1152" y="356"/>
                  </a:lnTo>
                  <a:lnTo>
                    <a:pt x="1155" y="356"/>
                  </a:lnTo>
                  <a:lnTo>
                    <a:pt x="1155" y="366"/>
                  </a:lnTo>
                  <a:lnTo>
                    <a:pt x="1159" y="366"/>
                  </a:lnTo>
                  <a:lnTo>
                    <a:pt x="1159" y="374"/>
                  </a:lnTo>
                  <a:lnTo>
                    <a:pt x="1161" y="374"/>
                  </a:lnTo>
                  <a:lnTo>
                    <a:pt x="1161" y="391"/>
                  </a:lnTo>
                  <a:lnTo>
                    <a:pt x="1165" y="391"/>
                  </a:lnTo>
                  <a:lnTo>
                    <a:pt x="1169" y="391"/>
                  </a:lnTo>
                  <a:lnTo>
                    <a:pt x="1172" y="391"/>
                  </a:lnTo>
                  <a:lnTo>
                    <a:pt x="1172" y="400"/>
                  </a:lnTo>
                  <a:lnTo>
                    <a:pt x="1176" y="400"/>
                  </a:lnTo>
                  <a:lnTo>
                    <a:pt x="1182" y="400"/>
                  </a:lnTo>
                  <a:lnTo>
                    <a:pt x="1193" y="400"/>
                  </a:lnTo>
                  <a:lnTo>
                    <a:pt x="1193" y="409"/>
                  </a:lnTo>
                  <a:lnTo>
                    <a:pt x="1206" y="409"/>
                  </a:lnTo>
                  <a:lnTo>
                    <a:pt x="1206" y="418"/>
                  </a:lnTo>
                  <a:lnTo>
                    <a:pt x="1227" y="418"/>
                  </a:lnTo>
                  <a:lnTo>
                    <a:pt x="1235" y="418"/>
                  </a:lnTo>
                  <a:lnTo>
                    <a:pt x="1235" y="427"/>
                  </a:lnTo>
                  <a:lnTo>
                    <a:pt x="1241" y="427"/>
                  </a:lnTo>
                  <a:lnTo>
                    <a:pt x="1241" y="439"/>
                  </a:lnTo>
                  <a:lnTo>
                    <a:pt x="1265" y="439"/>
                  </a:lnTo>
                  <a:lnTo>
                    <a:pt x="1311" y="439"/>
                  </a:lnTo>
                  <a:lnTo>
                    <a:pt x="1311" y="448"/>
                  </a:lnTo>
                  <a:lnTo>
                    <a:pt x="1333" y="448"/>
                  </a:lnTo>
                  <a:lnTo>
                    <a:pt x="1392" y="448"/>
                  </a:lnTo>
                  <a:lnTo>
                    <a:pt x="1417" y="448"/>
                  </a:lnTo>
                  <a:lnTo>
                    <a:pt x="1418" y="448"/>
                  </a:lnTo>
                  <a:lnTo>
                    <a:pt x="1418" y="469"/>
                  </a:lnTo>
                  <a:lnTo>
                    <a:pt x="1422" y="469"/>
                  </a:lnTo>
                  <a:lnTo>
                    <a:pt x="1426" y="469"/>
                  </a:lnTo>
                  <a:lnTo>
                    <a:pt x="1426" y="481"/>
                  </a:lnTo>
                  <a:lnTo>
                    <a:pt x="1430" y="481"/>
                  </a:lnTo>
                  <a:lnTo>
                    <a:pt x="1430" y="490"/>
                  </a:lnTo>
                  <a:lnTo>
                    <a:pt x="1438" y="490"/>
                  </a:lnTo>
                  <a:lnTo>
                    <a:pt x="1438" y="501"/>
                  </a:lnTo>
                  <a:lnTo>
                    <a:pt x="1439" y="501"/>
                  </a:lnTo>
                  <a:lnTo>
                    <a:pt x="1439" y="513"/>
                  </a:lnTo>
                  <a:lnTo>
                    <a:pt x="1443" y="513"/>
                  </a:lnTo>
                  <a:lnTo>
                    <a:pt x="1443" y="524"/>
                  </a:lnTo>
                  <a:lnTo>
                    <a:pt x="1447" y="524"/>
                  </a:lnTo>
                  <a:lnTo>
                    <a:pt x="1447" y="535"/>
                  </a:lnTo>
                  <a:lnTo>
                    <a:pt x="1451" y="535"/>
                  </a:lnTo>
                  <a:lnTo>
                    <a:pt x="1455" y="535"/>
                  </a:lnTo>
                  <a:lnTo>
                    <a:pt x="1456" y="535"/>
                  </a:lnTo>
                  <a:lnTo>
                    <a:pt x="1468" y="535"/>
                  </a:lnTo>
                  <a:lnTo>
                    <a:pt x="1468" y="551"/>
                  </a:lnTo>
                  <a:lnTo>
                    <a:pt x="1477" y="551"/>
                  </a:lnTo>
                  <a:lnTo>
                    <a:pt x="1494" y="551"/>
                  </a:lnTo>
                  <a:lnTo>
                    <a:pt x="1532" y="551"/>
                  </a:lnTo>
                  <a:lnTo>
                    <a:pt x="1532" y="564"/>
                  </a:lnTo>
                  <a:lnTo>
                    <a:pt x="1544" y="564"/>
                  </a:lnTo>
                  <a:lnTo>
                    <a:pt x="1544" y="577"/>
                  </a:lnTo>
                  <a:lnTo>
                    <a:pt x="1561" y="577"/>
                  </a:lnTo>
                  <a:lnTo>
                    <a:pt x="1561" y="590"/>
                  </a:lnTo>
                  <a:lnTo>
                    <a:pt x="1563" y="590"/>
                  </a:lnTo>
                  <a:lnTo>
                    <a:pt x="1591" y="590"/>
                  </a:lnTo>
                  <a:lnTo>
                    <a:pt x="1591" y="604"/>
                  </a:lnTo>
                  <a:lnTo>
                    <a:pt x="1643" y="604"/>
                  </a:lnTo>
                  <a:lnTo>
                    <a:pt x="1670" y="604"/>
                  </a:lnTo>
                  <a:lnTo>
                    <a:pt x="1691" y="604"/>
                  </a:lnTo>
                  <a:lnTo>
                    <a:pt x="1715" y="604"/>
                  </a:lnTo>
                  <a:lnTo>
                    <a:pt x="1719" y="604"/>
                  </a:lnTo>
                  <a:lnTo>
                    <a:pt x="1725" y="604"/>
                  </a:lnTo>
                  <a:lnTo>
                    <a:pt x="1729" y="604"/>
                  </a:lnTo>
                  <a:lnTo>
                    <a:pt x="1729" y="621"/>
                  </a:lnTo>
                  <a:lnTo>
                    <a:pt x="1732" y="621"/>
                  </a:lnTo>
                  <a:lnTo>
                    <a:pt x="1736" y="621"/>
                  </a:lnTo>
                  <a:lnTo>
                    <a:pt x="1740" y="621"/>
                  </a:lnTo>
                  <a:lnTo>
                    <a:pt x="1740" y="641"/>
                  </a:lnTo>
                  <a:lnTo>
                    <a:pt x="1742" y="641"/>
                  </a:lnTo>
                  <a:lnTo>
                    <a:pt x="1746" y="641"/>
                  </a:lnTo>
                  <a:lnTo>
                    <a:pt x="1750" y="641"/>
                  </a:lnTo>
                  <a:lnTo>
                    <a:pt x="1757" y="641"/>
                  </a:lnTo>
                  <a:lnTo>
                    <a:pt x="1791" y="641"/>
                  </a:lnTo>
                  <a:lnTo>
                    <a:pt x="1955" y="641"/>
                  </a:lnTo>
                  <a:lnTo>
                    <a:pt x="2005" y="641"/>
                  </a:lnTo>
                  <a:lnTo>
                    <a:pt x="2014" y="641"/>
                  </a:lnTo>
                  <a:lnTo>
                    <a:pt x="2018" y="641"/>
                  </a:lnTo>
                  <a:lnTo>
                    <a:pt x="2018" y="665"/>
                  </a:lnTo>
                  <a:lnTo>
                    <a:pt x="2022" y="665"/>
                  </a:lnTo>
                  <a:lnTo>
                    <a:pt x="2026" y="665"/>
                  </a:lnTo>
                  <a:lnTo>
                    <a:pt x="2027" y="665"/>
                  </a:lnTo>
                  <a:lnTo>
                    <a:pt x="2031" y="665"/>
                  </a:lnTo>
                  <a:lnTo>
                    <a:pt x="2035" y="665"/>
                  </a:lnTo>
                  <a:lnTo>
                    <a:pt x="2056" y="665"/>
                  </a:lnTo>
                  <a:lnTo>
                    <a:pt x="2056" y="737"/>
                  </a:lnTo>
                  <a:lnTo>
                    <a:pt x="2061" y="737"/>
                  </a:lnTo>
                  <a:lnTo>
                    <a:pt x="2217" y="737"/>
                  </a:lnTo>
                  <a:lnTo>
                    <a:pt x="2296" y="737"/>
                  </a:lnTo>
                  <a:lnTo>
                    <a:pt x="2296" y="775"/>
                  </a:lnTo>
                  <a:lnTo>
                    <a:pt x="2313" y="775"/>
                  </a:lnTo>
                  <a:lnTo>
                    <a:pt x="2313" y="815"/>
                  </a:lnTo>
                  <a:lnTo>
                    <a:pt x="2340" y="815"/>
                  </a:lnTo>
                  <a:lnTo>
                    <a:pt x="2355" y="815"/>
                  </a:lnTo>
                  <a:lnTo>
                    <a:pt x="2448" y="815"/>
                  </a:lnTo>
                  <a:lnTo>
                    <a:pt x="2558" y="815"/>
                  </a:lnTo>
                  <a:lnTo>
                    <a:pt x="2577" y="815"/>
                  </a:lnTo>
                  <a:lnTo>
                    <a:pt x="2581" y="815"/>
                  </a:lnTo>
                  <a:lnTo>
                    <a:pt x="2588" y="815"/>
                  </a:lnTo>
                  <a:lnTo>
                    <a:pt x="2598" y="815"/>
                  </a:lnTo>
                  <a:lnTo>
                    <a:pt x="2605" y="815"/>
                  </a:lnTo>
                  <a:lnTo>
                    <a:pt x="2630" y="815"/>
                  </a:lnTo>
                  <a:lnTo>
                    <a:pt x="2640" y="815"/>
                  </a:lnTo>
                  <a:lnTo>
                    <a:pt x="2721" y="815"/>
                  </a:lnTo>
                  <a:lnTo>
                    <a:pt x="2884" y="815"/>
                  </a:lnTo>
                  <a:lnTo>
                    <a:pt x="2887" y="815"/>
                  </a:lnTo>
                  <a:lnTo>
                    <a:pt x="2908" y="815"/>
                  </a:lnTo>
                </a:path>
              </a:pathLst>
            </a:custGeom>
            <a:noFill/>
            <a:ln w="4763">
              <a:solidFill>
                <a:srgbClr val="138C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6" name="Line 292">
              <a:extLst>
                <a:ext uri="{FF2B5EF4-FFF2-40B4-BE49-F238E27FC236}">
                  <a16:creationId xmlns:a16="http://schemas.microsoft.com/office/drawing/2014/main" id="{9BF08C51-B1B0-478A-9D8D-1E93A2AA2212}"/>
                </a:ext>
              </a:extLst>
            </p:cNvPr>
            <p:cNvSpPr>
              <a:spLocks noChangeShapeType="1"/>
            </p:cNvSpPr>
            <p:nvPr/>
          </p:nvSpPr>
          <p:spPr bwMode="auto">
            <a:xfrm>
              <a:off x="2200275"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7" name="Line 293">
              <a:extLst>
                <a:ext uri="{FF2B5EF4-FFF2-40B4-BE49-F238E27FC236}">
                  <a16:creationId xmlns:a16="http://schemas.microsoft.com/office/drawing/2014/main" id="{A709AFBB-1519-4172-9C8A-9229B7C24A48}"/>
                </a:ext>
              </a:extLst>
            </p:cNvPr>
            <p:cNvSpPr>
              <a:spLocks noChangeShapeType="1"/>
            </p:cNvSpPr>
            <p:nvPr/>
          </p:nvSpPr>
          <p:spPr bwMode="auto">
            <a:xfrm flipV="1">
              <a:off x="218440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8" name="Line 294">
              <a:extLst>
                <a:ext uri="{FF2B5EF4-FFF2-40B4-BE49-F238E27FC236}">
                  <a16:creationId xmlns:a16="http://schemas.microsoft.com/office/drawing/2014/main" id="{CEFB34D0-6585-41C0-8804-BE091673FE3A}"/>
                </a:ext>
              </a:extLst>
            </p:cNvPr>
            <p:cNvSpPr>
              <a:spLocks noChangeShapeType="1"/>
            </p:cNvSpPr>
            <p:nvPr/>
          </p:nvSpPr>
          <p:spPr bwMode="auto">
            <a:xfrm flipH="1" flipV="1">
              <a:off x="218440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9" name="Line 295">
              <a:extLst>
                <a:ext uri="{FF2B5EF4-FFF2-40B4-BE49-F238E27FC236}">
                  <a16:creationId xmlns:a16="http://schemas.microsoft.com/office/drawing/2014/main" id="{CB58A285-920B-4EA6-90FD-D6C740C9A58D}"/>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0" name="Line 296">
              <a:extLst>
                <a:ext uri="{FF2B5EF4-FFF2-40B4-BE49-F238E27FC236}">
                  <a16:creationId xmlns:a16="http://schemas.microsoft.com/office/drawing/2014/main" id="{DB2C9243-EE35-4315-A616-5769BA9EBE90}"/>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 name="Line 297">
              <a:extLst>
                <a:ext uri="{FF2B5EF4-FFF2-40B4-BE49-F238E27FC236}">
                  <a16:creationId xmlns:a16="http://schemas.microsoft.com/office/drawing/2014/main" id="{2A7B6AD6-A341-441C-AACA-FC956461FEF8}"/>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 name="Line 298">
              <a:extLst>
                <a:ext uri="{FF2B5EF4-FFF2-40B4-BE49-F238E27FC236}">
                  <a16:creationId xmlns:a16="http://schemas.microsoft.com/office/drawing/2014/main" id="{DC32F7EE-4EDA-4013-907F-A43A50F9F79E}"/>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3" name="Line 299">
              <a:extLst>
                <a:ext uri="{FF2B5EF4-FFF2-40B4-BE49-F238E27FC236}">
                  <a16:creationId xmlns:a16="http://schemas.microsoft.com/office/drawing/2014/main" id="{78070D68-8140-4ECA-B0D5-CA957F39D59B}"/>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4" name="Line 300">
              <a:extLst>
                <a:ext uri="{FF2B5EF4-FFF2-40B4-BE49-F238E27FC236}">
                  <a16:creationId xmlns:a16="http://schemas.microsoft.com/office/drawing/2014/main" id="{FC0CCF79-8251-4F0A-A3CA-012FC4CFAAFA}"/>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5" name="Line 301">
              <a:extLst>
                <a:ext uri="{FF2B5EF4-FFF2-40B4-BE49-F238E27FC236}">
                  <a16:creationId xmlns:a16="http://schemas.microsoft.com/office/drawing/2014/main" id="{4D923201-64F9-45F9-A0EF-62BB821A6463}"/>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6" name="Line 302">
              <a:extLst>
                <a:ext uri="{FF2B5EF4-FFF2-40B4-BE49-F238E27FC236}">
                  <a16:creationId xmlns:a16="http://schemas.microsoft.com/office/drawing/2014/main" id="{595722C6-174E-47E0-B5D6-E79A73E81F1A}"/>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7" name="Line 303">
              <a:extLst>
                <a:ext uri="{FF2B5EF4-FFF2-40B4-BE49-F238E27FC236}">
                  <a16:creationId xmlns:a16="http://schemas.microsoft.com/office/drawing/2014/main" id="{8959DECC-C98B-4ED3-8906-D16C170265FF}"/>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8" name="Line 304">
              <a:extLst>
                <a:ext uri="{FF2B5EF4-FFF2-40B4-BE49-F238E27FC236}">
                  <a16:creationId xmlns:a16="http://schemas.microsoft.com/office/drawing/2014/main" id="{B2F137E5-7020-48F4-A634-CF0DE7C58B78}"/>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9" name="Line 305">
              <a:extLst>
                <a:ext uri="{FF2B5EF4-FFF2-40B4-BE49-F238E27FC236}">
                  <a16:creationId xmlns:a16="http://schemas.microsoft.com/office/drawing/2014/main" id="{9F2C13BB-0971-472B-ABB3-CFB5CA33FA53}"/>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0" name="Line 306">
              <a:extLst>
                <a:ext uri="{FF2B5EF4-FFF2-40B4-BE49-F238E27FC236}">
                  <a16:creationId xmlns:a16="http://schemas.microsoft.com/office/drawing/2014/main" id="{E139B870-86B2-44B9-98C0-696A641A333B}"/>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1" name="Line 307">
              <a:extLst>
                <a:ext uri="{FF2B5EF4-FFF2-40B4-BE49-F238E27FC236}">
                  <a16:creationId xmlns:a16="http://schemas.microsoft.com/office/drawing/2014/main" id="{1AB65EBB-340E-49D4-9C0E-48F121483112}"/>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2" name="Line 308">
              <a:extLst>
                <a:ext uri="{FF2B5EF4-FFF2-40B4-BE49-F238E27FC236}">
                  <a16:creationId xmlns:a16="http://schemas.microsoft.com/office/drawing/2014/main" id="{E98BC1B5-1A0E-41ED-9DA1-DA0E9A82D270}"/>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3" name="Line 309">
              <a:extLst>
                <a:ext uri="{FF2B5EF4-FFF2-40B4-BE49-F238E27FC236}">
                  <a16:creationId xmlns:a16="http://schemas.microsoft.com/office/drawing/2014/main" id="{741355B0-E4F5-457F-B8D1-5B35C3B2CC0F}"/>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4" name="Line 310">
              <a:extLst>
                <a:ext uri="{FF2B5EF4-FFF2-40B4-BE49-F238E27FC236}">
                  <a16:creationId xmlns:a16="http://schemas.microsoft.com/office/drawing/2014/main" id="{E878CF88-ADCE-4A07-85B3-24C88EEB6DE3}"/>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5" name="Line 311">
              <a:extLst>
                <a:ext uri="{FF2B5EF4-FFF2-40B4-BE49-F238E27FC236}">
                  <a16:creationId xmlns:a16="http://schemas.microsoft.com/office/drawing/2014/main" id="{DDFA73EC-392D-4D79-BACE-9226823BF243}"/>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6" name="Line 312">
              <a:extLst>
                <a:ext uri="{FF2B5EF4-FFF2-40B4-BE49-F238E27FC236}">
                  <a16:creationId xmlns:a16="http://schemas.microsoft.com/office/drawing/2014/main" id="{85DF52CB-7513-4E0C-8F62-42861F616CD4}"/>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7" name="Line 313">
              <a:extLst>
                <a:ext uri="{FF2B5EF4-FFF2-40B4-BE49-F238E27FC236}">
                  <a16:creationId xmlns:a16="http://schemas.microsoft.com/office/drawing/2014/main" id="{B41D38F4-EB5A-4D6E-871E-92EDCDA96E3A}"/>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8" name="Line 314">
              <a:extLst>
                <a:ext uri="{FF2B5EF4-FFF2-40B4-BE49-F238E27FC236}">
                  <a16:creationId xmlns:a16="http://schemas.microsoft.com/office/drawing/2014/main" id="{660204CD-8FB5-466A-8D45-5D220611D321}"/>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9" name="Line 315">
              <a:extLst>
                <a:ext uri="{FF2B5EF4-FFF2-40B4-BE49-F238E27FC236}">
                  <a16:creationId xmlns:a16="http://schemas.microsoft.com/office/drawing/2014/main" id="{ADD035F0-0327-4F3F-828D-1EB6038E8C7D}"/>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0" name="Line 316">
              <a:extLst>
                <a:ext uri="{FF2B5EF4-FFF2-40B4-BE49-F238E27FC236}">
                  <a16:creationId xmlns:a16="http://schemas.microsoft.com/office/drawing/2014/main" id="{B6C47531-7D59-4B31-996C-2352AF131547}"/>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1" name="Line 317">
              <a:extLst>
                <a:ext uri="{FF2B5EF4-FFF2-40B4-BE49-F238E27FC236}">
                  <a16:creationId xmlns:a16="http://schemas.microsoft.com/office/drawing/2014/main" id="{751118F8-CA95-4312-98BA-CC608AB99060}"/>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2" name="Line 318">
              <a:extLst>
                <a:ext uri="{FF2B5EF4-FFF2-40B4-BE49-F238E27FC236}">
                  <a16:creationId xmlns:a16="http://schemas.microsoft.com/office/drawing/2014/main" id="{74B14831-982B-4EC5-A210-4A285A35EA01}"/>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3" name="Line 319">
              <a:extLst>
                <a:ext uri="{FF2B5EF4-FFF2-40B4-BE49-F238E27FC236}">
                  <a16:creationId xmlns:a16="http://schemas.microsoft.com/office/drawing/2014/main" id="{6B7E6271-6055-44AA-BED9-211D4B02918E}"/>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4" name="Line 320">
              <a:extLst>
                <a:ext uri="{FF2B5EF4-FFF2-40B4-BE49-F238E27FC236}">
                  <a16:creationId xmlns:a16="http://schemas.microsoft.com/office/drawing/2014/main" id="{FA5FDF2E-A4DF-44F3-8C08-F8F72083BFC5}"/>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5" name="Line 321">
              <a:extLst>
                <a:ext uri="{FF2B5EF4-FFF2-40B4-BE49-F238E27FC236}">
                  <a16:creationId xmlns:a16="http://schemas.microsoft.com/office/drawing/2014/main" id="{241AC538-C5B9-492A-A624-7AE23E4C6764}"/>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6" name="Line 322">
              <a:extLst>
                <a:ext uri="{FF2B5EF4-FFF2-40B4-BE49-F238E27FC236}">
                  <a16:creationId xmlns:a16="http://schemas.microsoft.com/office/drawing/2014/main" id="{C2462C91-9BF9-4A89-8A90-6A4B67C269EA}"/>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7" name="Line 323">
              <a:extLst>
                <a:ext uri="{FF2B5EF4-FFF2-40B4-BE49-F238E27FC236}">
                  <a16:creationId xmlns:a16="http://schemas.microsoft.com/office/drawing/2014/main" id="{DEA988DC-AB62-4C39-87B5-82792F0C1CEA}"/>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8" name="Line 324">
              <a:extLst>
                <a:ext uri="{FF2B5EF4-FFF2-40B4-BE49-F238E27FC236}">
                  <a16:creationId xmlns:a16="http://schemas.microsoft.com/office/drawing/2014/main" id="{A14373F8-2941-4E04-9233-AD70E2708547}"/>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9" name="Line 325">
              <a:extLst>
                <a:ext uri="{FF2B5EF4-FFF2-40B4-BE49-F238E27FC236}">
                  <a16:creationId xmlns:a16="http://schemas.microsoft.com/office/drawing/2014/main" id="{6FA5F5C0-DF81-4B7F-9198-B4B2A17DDC6E}"/>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0" name="Line 326">
              <a:extLst>
                <a:ext uri="{FF2B5EF4-FFF2-40B4-BE49-F238E27FC236}">
                  <a16:creationId xmlns:a16="http://schemas.microsoft.com/office/drawing/2014/main" id="{E1AB90B3-0E0B-4884-B97A-6A38058C1C87}"/>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1" name="Line 327">
              <a:extLst>
                <a:ext uri="{FF2B5EF4-FFF2-40B4-BE49-F238E27FC236}">
                  <a16:creationId xmlns:a16="http://schemas.microsoft.com/office/drawing/2014/main" id="{3E9B23DE-0D5D-4EB4-BD44-F9A1F31199F7}"/>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2" name="Line 328">
              <a:extLst>
                <a:ext uri="{FF2B5EF4-FFF2-40B4-BE49-F238E27FC236}">
                  <a16:creationId xmlns:a16="http://schemas.microsoft.com/office/drawing/2014/main" id="{C4A43617-693D-4555-98CF-224D7D044776}"/>
                </a:ext>
              </a:extLst>
            </p:cNvPr>
            <p:cNvSpPr>
              <a:spLocks noChangeShapeType="1"/>
            </p:cNvSpPr>
            <p:nvPr/>
          </p:nvSpPr>
          <p:spPr bwMode="auto">
            <a:xfrm>
              <a:off x="2205038" y="1196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3" name="Line 329">
              <a:extLst>
                <a:ext uri="{FF2B5EF4-FFF2-40B4-BE49-F238E27FC236}">
                  <a16:creationId xmlns:a16="http://schemas.microsoft.com/office/drawing/2014/main" id="{1E8FBF24-D0AD-4E3F-BBDC-7136C2334063}"/>
                </a:ext>
              </a:extLst>
            </p:cNvPr>
            <p:cNvSpPr>
              <a:spLocks noChangeShapeType="1"/>
            </p:cNvSpPr>
            <p:nvPr/>
          </p:nvSpPr>
          <p:spPr bwMode="auto">
            <a:xfrm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4" name="Line 330">
              <a:extLst>
                <a:ext uri="{FF2B5EF4-FFF2-40B4-BE49-F238E27FC236}">
                  <a16:creationId xmlns:a16="http://schemas.microsoft.com/office/drawing/2014/main" id="{62E251FF-BE80-4434-A3E4-D1E154C16DF1}"/>
                </a:ext>
              </a:extLst>
            </p:cNvPr>
            <p:cNvSpPr>
              <a:spLocks noChangeShapeType="1"/>
            </p:cNvSpPr>
            <p:nvPr/>
          </p:nvSpPr>
          <p:spPr bwMode="auto">
            <a:xfrm flipH="1" flipV="1">
              <a:off x="2190750" y="1206500"/>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5" name="Line 331">
              <a:extLst>
                <a:ext uri="{FF2B5EF4-FFF2-40B4-BE49-F238E27FC236}">
                  <a16:creationId xmlns:a16="http://schemas.microsoft.com/office/drawing/2014/main" id="{A50C90B6-35C0-4882-B58E-523FA148DC57}"/>
                </a:ext>
              </a:extLst>
            </p:cNvPr>
            <p:cNvSpPr>
              <a:spLocks noChangeShapeType="1"/>
            </p:cNvSpPr>
            <p:nvPr/>
          </p:nvSpPr>
          <p:spPr bwMode="auto">
            <a:xfrm>
              <a:off x="2413000" y="12080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6" name="Line 332">
              <a:extLst>
                <a:ext uri="{FF2B5EF4-FFF2-40B4-BE49-F238E27FC236}">
                  <a16:creationId xmlns:a16="http://schemas.microsoft.com/office/drawing/2014/main" id="{B9A6BC7C-D89A-4A89-B274-2E2311D6206D}"/>
                </a:ext>
              </a:extLst>
            </p:cNvPr>
            <p:cNvSpPr>
              <a:spLocks noChangeShapeType="1"/>
            </p:cNvSpPr>
            <p:nvPr/>
          </p:nvSpPr>
          <p:spPr bwMode="auto">
            <a:xfrm flipV="1">
              <a:off x="2398713" y="1217613"/>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7" name="Line 333">
              <a:extLst>
                <a:ext uri="{FF2B5EF4-FFF2-40B4-BE49-F238E27FC236}">
                  <a16:creationId xmlns:a16="http://schemas.microsoft.com/office/drawing/2014/main" id="{4B73C759-B2E7-4A98-8760-29B3CD62526E}"/>
                </a:ext>
              </a:extLst>
            </p:cNvPr>
            <p:cNvSpPr>
              <a:spLocks noChangeShapeType="1"/>
            </p:cNvSpPr>
            <p:nvPr/>
          </p:nvSpPr>
          <p:spPr bwMode="auto">
            <a:xfrm flipH="1" flipV="1">
              <a:off x="2398713" y="1217613"/>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8" name="Line 334">
              <a:extLst>
                <a:ext uri="{FF2B5EF4-FFF2-40B4-BE49-F238E27FC236}">
                  <a16:creationId xmlns:a16="http://schemas.microsoft.com/office/drawing/2014/main" id="{AB677033-DEDA-4321-B9C0-63BE291959AB}"/>
                </a:ext>
              </a:extLst>
            </p:cNvPr>
            <p:cNvSpPr>
              <a:spLocks noChangeShapeType="1"/>
            </p:cNvSpPr>
            <p:nvPr/>
          </p:nvSpPr>
          <p:spPr bwMode="auto">
            <a:xfrm>
              <a:off x="2644775" y="12938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9" name="Line 335">
              <a:extLst>
                <a:ext uri="{FF2B5EF4-FFF2-40B4-BE49-F238E27FC236}">
                  <a16:creationId xmlns:a16="http://schemas.microsoft.com/office/drawing/2014/main" id="{469F08F8-E628-4DFB-A3EC-11F324BED700}"/>
                </a:ext>
              </a:extLst>
            </p:cNvPr>
            <p:cNvSpPr>
              <a:spLocks noChangeShapeType="1"/>
            </p:cNvSpPr>
            <p:nvPr/>
          </p:nvSpPr>
          <p:spPr bwMode="auto">
            <a:xfrm flipV="1">
              <a:off x="2627313" y="1301750"/>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0" name="Line 336">
              <a:extLst>
                <a:ext uri="{FF2B5EF4-FFF2-40B4-BE49-F238E27FC236}">
                  <a16:creationId xmlns:a16="http://schemas.microsoft.com/office/drawing/2014/main" id="{610418E6-68E1-406B-B289-45A160DB910B}"/>
                </a:ext>
              </a:extLst>
            </p:cNvPr>
            <p:cNvSpPr>
              <a:spLocks noChangeShapeType="1"/>
            </p:cNvSpPr>
            <p:nvPr/>
          </p:nvSpPr>
          <p:spPr bwMode="auto">
            <a:xfrm flipH="1" flipV="1">
              <a:off x="2627313" y="1301750"/>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1" name="Line 337">
              <a:extLst>
                <a:ext uri="{FF2B5EF4-FFF2-40B4-BE49-F238E27FC236}">
                  <a16:creationId xmlns:a16="http://schemas.microsoft.com/office/drawing/2014/main" id="{BBB79458-E26C-4B3B-8981-2811F5B09661}"/>
                </a:ext>
              </a:extLst>
            </p:cNvPr>
            <p:cNvSpPr>
              <a:spLocks noChangeShapeType="1"/>
            </p:cNvSpPr>
            <p:nvPr/>
          </p:nvSpPr>
          <p:spPr bwMode="auto">
            <a:xfrm>
              <a:off x="2644775" y="12938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2" name="Line 338">
              <a:extLst>
                <a:ext uri="{FF2B5EF4-FFF2-40B4-BE49-F238E27FC236}">
                  <a16:creationId xmlns:a16="http://schemas.microsoft.com/office/drawing/2014/main" id="{48460B0B-DD57-4E80-A71B-4885FFD141EB}"/>
                </a:ext>
              </a:extLst>
            </p:cNvPr>
            <p:cNvSpPr>
              <a:spLocks noChangeShapeType="1"/>
            </p:cNvSpPr>
            <p:nvPr/>
          </p:nvSpPr>
          <p:spPr bwMode="auto">
            <a:xfrm flipV="1">
              <a:off x="2627313" y="1301750"/>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3" name="Line 339">
              <a:extLst>
                <a:ext uri="{FF2B5EF4-FFF2-40B4-BE49-F238E27FC236}">
                  <a16:creationId xmlns:a16="http://schemas.microsoft.com/office/drawing/2014/main" id="{DECD91C2-90F9-471B-B1B3-20B800477A85}"/>
                </a:ext>
              </a:extLst>
            </p:cNvPr>
            <p:cNvSpPr>
              <a:spLocks noChangeShapeType="1"/>
            </p:cNvSpPr>
            <p:nvPr/>
          </p:nvSpPr>
          <p:spPr bwMode="auto">
            <a:xfrm flipH="1" flipV="1">
              <a:off x="2627313" y="1301750"/>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4" name="Line 340">
              <a:extLst>
                <a:ext uri="{FF2B5EF4-FFF2-40B4-BE49-F238E27FC236}">
                  <a16:creationId xmlns:a16="http://schemas.microsoft.com/office/drawing/2014/main" id="{D0EF75B3-EE4A-4500-9F8C-8E4B676329BB}"/>
                </a:ext>
              </a:extLst>
            </p:cNvPr>
            <p:cNvSpPr>
              <a:spLocks noChangeShapeType="1"/>
            </p:cNvSpPr>
            <p:nvPr/>
          </p:nvSpPr>
          <p:spPr bwMode="auto">
            <a:xfrm>
              <a:off x="2659063" y="130175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5" name="Line 341">
              <a:extLst>
                <a:ext uri="{FF2B5EF4-FFF2-40B4-BE49-F238E27FC236}">
                  <a16:creationId xmlns:a16="http://schemas.microsoft.com/office/drawing/2014/main" id="{F0C9D24A-627B-49A4-BF1C-495A6A78A1CA}"/>
                </a:ext>
              </a:extLst>
            </p:cNvPr>
            <p:cNvSpPr>
              <a:spLocks noChangeShapeType="1"/>
            </p:cNvSpPr>
            <p:nvPr/>
          </p:nvSpPr>
          <p:spPr bwMode="auto">
            <a:xfrm flipV="1">
              <a:off x="2644775" y="1309688"/>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6" name="Line 342">
              <a:extLst>
                <a:ext uri="{FF2B5EF4-FFF2-40B4-BE49-F238E27FC236}">
                  <a16:creationId xmlns:a16="http://schemas.microsoft.com/office/drawing/2014/main" id="{29FB8F17-F1C8-449A-99C0-FF787FFFA3A7}"/>
                </a:ext>
              </a:extLst>
            </p:cNvPr>
            <p:cNvSpPr>
              <a:spLocks noChangeShapeType="1"/>
            </p:cNvSpPr>
            <p:nvPr/>
          </p:nvSpPr>
          <p:spPr bwMode="auto">
            <a:xfrm flipH="1" flipV="1">
              <a:off x="2644775" y="1309688"/>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7" name="Line 343">
              <a:extLst>
                <a:ext uri="{FF2B5EF4-FFF2-40B4-BE49-F238E27FC236}">
                  <a16:creationId xmlns:a16="http://schemas.microsoft.com/office/drawing/2014/main" id="{ED1F3C81-0D48-4FF9-AFAB-78DD765F5BD2}"/>
                </a:ext>
              </a:extLst>
            </p:cNvPr>
            <p:cNvSpPr>
              <a:spLocks noChangeShapeType="1"/>
            </p:cNvSpPr>
            <p:nvPr/>
          </p:nvSpPr>
          <p:spPr bwMode="auto">
            <a:xfrm>
              <a:off x="2700338" y="13350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8" name="Line 344">
              <a:extLst>
                <a:ext uri="{FF2B5EF4-FFF2-40B4-BE49-F238E27FC236}">
                  <a16:creationId xmlns:a16="http://schemas.microsoft.com/office/drawing/2014/main" id="{22C1913E-BB0C-4B74-84EB-AC7DBBE3E65A}"/>
                </a:ext>
              </a:extLst>
            </p:cNvPr>
            <p:cNvSpPr>
              <a:spLocks noChangeShapeType="1"/>
            </p:cNvSpPr>
            <p:nvPr/>
          </p:nvSpPr>
          <p:spPr bwMode="auto">
            <a:xfrm flipV="1">
              <a:off x="2686050" y="1343025"/>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9" name="Line 345">
              <a:extLst>
                <a:ext uri="{FF2B5EF4-FFF2-40B4-BE49-F238E27FC236}">
                  <a16:creationId xmlns:a16="http://schemas.microsoft.com/office/drawing/2014/main" id="{066A3A05-5D4F-44A4-ACCB-C738FA2ACBF8}"/>
                </a:ext>
              </a:extLst>
            </p:cNvPr>
            <p:cNvSpPr>
              <a:spLocks noChangeShapeType="1"/>
            </p:cNvSpPr>
            <p:nvPr/>
          </p:nvSpPr>
          <p:spPr bwMode="auto">
            <a:xfrm flipH="1" flipV="1">
              <a:off x="2686050" y="1343025"/>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0" name="Line 346">
              <a:extLst>
                <a:ext uri="{FF2B5EF4-FFF2-40B4-BE49-F238E27FC236}">
                  <a16:creationId xmlns:a16="http://schemas.microsoft.com/office/drawing/2014/main" id="{B7D0F5A4-3629-4C68-89F7-0EC931E84B7C}"/>
                </a:ext>
              </a:extLst>
            </p:cNvPr>
            <p:cNvSpPr>
              <a:spLocks noChangeShapeType="1"/>
            </p:cNvSpPr>
            <p:nvPr/>
          </p:nvSpPr>
          <p:spPr bwMode="auto">
            <a:xfrm>
              <a:off x="2700338" y="13350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1" name="Line 347">
              <a:extLst>
                <a:ext uri="{FF2B5EF4-FFF2-40B4-BE49-F238E27FC236}">
                  <a16:creationId xmlns:a16="http://schemas.microsoft.com/office/drawing/2014/main" id="{90920C6F-C0C0-4772-B79A-6F8114EDC806}"/>
                </a:ext>
              </a:extLst>
            </p:cNvPr>
            <p:cNvSpPr>
              <a:spLocks noChangeShapeType="1"/>
            </p:cNvSpPr>
            <p:nvPr/>
          </p:nvSpPr>
          <p:spPr bwMode="auto">
            <a:xfrm flipV="1">
              <a:off x="2686050" y="1343025"/>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2" name="Line 348">
              <a:extLst>
                <a:ext uri="{FF2B5EF4-FFF2-40B4-BE49-F238E27FC236}">
                  <a16:creationId xmlns:a16="http://schemas.microsoft.com/office/drawing/2014/main" id="{B0017C3D-85DC-4229-817B-E346087C5947}"/>
                </a:ext>
              </a:extLst>
            </p:cNvPr>
            <p:cNvSpPr>
              <a:spLocks noChangeShapeType="1"/>
            </p:cNvSpPr>
            <p:nvPr/>
          </p:nvSpPr>
          <p:spPr bwMode="auto">
            <a:xfrm flipH="1" flipV="1">
              <a:off x="2686050" y="1343025"/>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3" name="Line 349">
              <a:extLst>
                <a:ext uri="{FF2B5EF4-FFF2-40B4-BE49-F238E27FC236}">
                  <a16:creationId xmlns:a16="http://schemas.microsoft.com/office/drawing/2014/main" id="{523B63A1-BE10-42F6-B0D5-7E01EE3CE7FC}"/>
                </a:ext>
              </a:extLst>
            </p:cNvPr>
            <p:cNvSpPr>
              <a:spLocks noChangeShapeType="1"/>
            </p:cNvSpPr>
            <p:nvPr/>
          </p:nvSpPr>
          <p:spPr bwMode="auto">
            <a:xfrm>
              <a:off x="2813050" y="13350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4" name="Line 350">
              <a:extLst>
                <a:ext uri="{FF2B5EF4-FFF2-40B4-BE49-F238E27FC236}">
                  <a16:creationId xmlns:a16="http://schemas.microsoft.com/office/drawing/2014/main" id="{13CDB8FA-8BD6-4FCC-BB4F-E770BD16C266}"/>
                </a:ext>
              </a:extLst>
            </p:cNvPr>
            <p:cNvSpPr>
              <a:spLocks noChangeShapeType="1"/>
            </p:cNvSpPr>
            <p:nvPr/>
          </p:nvSpPr>
          <p:spPr bwMode="auto">
            <a:xfrm flipV="1">
              <a:off x="2798763" y="1343025"/>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5" name="Line 351">
              <a:extLst>
                <a:ext uri="{FF2B5EF4-FFF2-40B4-BE49-F238E27FC236}">
                  <a16:creationId xmlns:a16="http://schemas.microsoft.com/office/drawing/2014/main" id="{94EBEBD7-A9A3-4483-8AE0-0E84469ADC67}"/>
                </a:ext>
              </a:extLst>
            </p:cNvPr>
            <p:cNvSpPr>
              <a:spLocks noChangeShapeType="1"/>
            </p:cNvSpPr>
            <p:nvPr/>
          </p:nvSpPr>
          <p:spPr bwMode="auto">
            <a:xfrm flipH="1" flipV="1">
              <a:off x="2798763" y="1343025"/>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6" name="Line 352">
              <a:extLst>
                <a:ext uri="{FF2B5EF4-FFF2-40B4-BE49-F238E27FC236}">
                  <a16:creationId xmlns:a16="http://schemas.microsoft.com/office/drawing/2014/main" id="{1DC6F419-62DD-43EE-B0D5-0CF1A7FC991D}"/>
                </a:ext>
              </a:extLst>
            </p:cNvPr>
            <p:cNvSpPr>
              <a:spLocks noChangeShapeType="1"/>
            </p:cNvSpPr>
            <p:nvPr/>
          </p:nvSpPr>
          <p:spPr bwMode="auto">
            <a:xfrm>
              <a:off x="2894013" y="13350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7" name="Line 353">
              <a:extLst>
                <a:ext uri="{FF2B5EF4-FFF2-40B4-BE49-F238E27FC236}">
                  <a16:creationId xmlns:a16="http://schemas.microsoft.com/office/drawing/2014/main" id="{75EC5E40-735D-4605-98E5-3B74F36CB31A}"/>
                </a:ext>
              </a:extLst>
            </p:cNvPr>
            <p:cNvSpPr>
              <a:spLocks noChangeShapeType="1"/>
            </p:cNvSpPr>
            <p:nvPr/>
          </p:nvSpPr>
          <p:spPr bwMode="auto">
            <a:xfrm flipV="1">
              <a:off x="2879725" y="1343025"/>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8" name="Line 354">
              <a:extLst>
                <a:ext uri="{FF2B5EF4-FFF2-40B4-BE49-F238E27FC236}">
                  <a16:creationId xmlns:a16="http://schemas.microsoft.com/office/drawing/2014/main" id="{5D321AE1-27C6-4FBB-8F2E-35AD1B1EA3EE}"/>
                </a:ext>
              </a:extLst>
            </p:cNvPr>
            <p:cNvSpPr>
              <a:spLocks noChangeShapeType="1"/>
            </p:cNvSpPr>
            <p:nvPr/>
          </p:nvSpPr>
          <p:spPr bwMode="auto">
            <a:xfrm flipH="1" flipV="1">
              <a:off x="2879725" y="1343025"/>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9" name="Line 355">
              <a:extLst>
                <a:ext uri="{FF2B5EF4-FFF2-40B4-BE49-F238E27FC236}">
                  <a16:creationId xmlns:a16="http://schemas.microsoft.com/office/drawing/2014/main" id="{87891512-D442-49BE-8DB9-6077086E2278}"/>
                </a:ext>
              </a:extLst>
            </p:cNvPr>
            <p:cNvSpPr>
              <a:spLocks noChangeShapeType="1"/>
            </p:cNvSpPr>
            <p:nvPr/>
          </p:nvSpPr>
          <p:spPr bwMode="auto">
            <a:xfrm>
              <a:off x="3040063" y="13350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0" name="Line 356">
              <a:extLst>
                <a:ext uri="{FF2B5EF4-FFF2-40B4-BE49-F238E27FC236}">
                  <a16:creationId xmlns:a16="http://schemas.microsoft.com/office/drawing/2014/main" id="{B9A68120-1E96-48AE-A5CE-E185331ADC0E}"/>
                </a:ext>
              </a:extLst>
            </p:cNvPr>
            <p:cNvSpPr>
              <a:spLocks noChangeShapeType="1"/>
            </p:cNvSpPr>
            <p:nvPr/>
          </p:nvSpPr>
          <p:spPr bwMode="auto">
            <a:xfrm flipV="1">
              <a:off x="3022600" y="1343025"/>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1" name="Line 357">
              <a:extLst>
                <a:ext uri="{FF2B5EF4-FFF2-40B4-BE49-F238E27FC236}">
                  <a16:creationId xmlns:a16="http://schemas.microsoft.com/office/drawing/2014/main" id="{36336A94-3B3C-4616-8CF6-3A199BB0A1AE}"/>
                </a:ext>
              </a:extLst>
            </p:cNvPr>
            <p:cNvSpPr>
              <a:spLocks noChangeShapeType="1"/>
            </p:cNvSpPr>
            <p:nvPr/>
          </p:nvSpPr>
          <p:spPr bwMode="auto">
            <a:xfrm flipH="1" flipV="1">
              <a:off x="3022600" y="1343025"/>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2" name="Line 358">
              <a:extLst>
                <a:ext uri="{FF2B5EF4-FFF2-40B4-BE49-F238E27FC236}">
                  <a16:creationId xmlns:a16="http://schemas.microsoft.com/office/drawing/2014/main" id="{50409954-9642-4E7B-87CD-6F025640941D}"/>
                </a:ext>
              </a:extLst>
            </p:cNvPr>
            <p:cNvSpPr>
              <a:spLocks noChangeShapeType="1"/>
            </p:cNvSpPr>
            <p:nvPr/>
          </p:nvSpPr>
          <p:spPr bwMode="auto">
            <a:xfrm>
              <a:off x="3082925" y="136842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3" name="Line 359">
              <a:extLst>
                <a:ext uri="{FF2B5EF4-FFF2-40B4-BE49-F238E27FC236}">
                  <a16:creationId xmlns:a16="http://schemas.microsoft.com/office/drawing/2014/main" id="{F0CEDB53-945B-4A7F-8C72-E7EBE1FC89C1}"/>
                </a:ext>
              </a:extLst>
            </p:cNvPr>
            <p:cNvSpPr>
              <a:spLocks noChangeShapeType="1"/>
            </p:cNvSpPr>
            <p:nvPr/>
          </p:nvSpPr>
          <p:spPr bwMode="auto">
            <a:xfrm flipV="1">
              <a:off x="3068638" y="137636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4" name="Line 360">
              <a:extLst>
                <a:ext uri="{FF2B5EF4-FFF2-40B4-BE49-F238E27FC236}">
                  <a16:creationId xmlns:a16="http://schemas.microsoft.com/office/drawing/2014/main" id="{E7F8A9DD-36D6-456A-887B-9140FFA5CA21}"/>
                </a:ext>
              </a:extLst>
            </p:cNvPr>
            <p:cNvSpPr>
              <a:spLocks noChangeShapeType="1"/>
            </p:cNvSpPr>
            <p:nvPr/>
          </p:nvSpPr>
          <p:spPr bwMode="auto">
            <a:xfrm flipH="1" flipV="1">
              <a:off x="3068638" y="137636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5" name="Line 361">
              <a:extLst>
                <a:ext uri="{FF2B5EF4-FFF2-40B4-BE49-F238E27FC236}">
                  <a16:creationId xmlns:a16="http://schemas.microsoft.com/office/drawing/2014/main" id="{BEE33866-6822-4CDF-BBAC-7DE7A66FD811}"/>
                </a:ext>
              </a:extLst>
            </p:cNvPr>
            <p:cNvSpPr>
              <a:spLocks noChangeShapeType="1"/>
            </p:cNvSpPr>
            <p:nvPr/>
          </p:nvSpPr>
          <p:spPr bwMode="auto">
            <a:xfrm>
              <a:off x="3082925" y="136842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6" name="Line 362">
              <a:extLst>
                <a:ext uri="{FF2B5EF4-FFF2-40B4-BE49-F238E27FC236}">
                  <a16:creationId xmlns:a16="http://schemas.microsoft.com/office/drawing/2014/main" id="{7750DE0E-8A80-46EE-9CA3-D5FD7D084CE0}"/>
                </a:ext>
              </a:extLst>
            </p:cNvPr>
            <p:cNvSpPr>
              <a:spLocks noChangeShapeType="1"/>
            </p:cNvSpPr>
            <p:nvPr/>
          </p:nvSpPr>
          <p:spPr bwMode="auto">
            <a:xfrm flipV="1">
              <a:off x="3068638" y="137636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7" name="Line 363">
              <a:extLst>
                <a:ext uri="{FF2B5EF4-FFF2-40B4-BE49-F238E27FC236}">
                  <a16:creationId xmlns:a16="http://schemas.microsoft.com/office/drawing/2014/main" id="{D10D9F75-399E-407C-9F89-7852FDD81CA2}"/>
                </a:ext>
              </a:extLst>
            </p:cNvPr>
            <p:cNvSpPr>
              <a:spLocks noChangeShapeType="1"/>
            </p:cNvSpPr>
            <p:nvPr/>
          </p:nvSpPr>
          <p:spPr bwMode="auto">
            <a:xfrm flipH="1" flipV="1">
              <a:off x="3068638" y="137636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8" name="Line 364">
              <a:extLst>
                <a:ext uri="{FF2B5EF4-FFF2-40B4-BE49-F238E27FC236}">
                  <a16:creationId xmlns:a16="http://schemas.microsoft.com/office/drawing/2014/main" id="{49375B88-9498-4825-A76E-66328A19A316}"/>
                </a:ext>
              </a:extLst>
            </p:cNvPr>
            <p:cNvSpPr>
              <a:spLocks noChangeShapeType="1"/>
            </p:cNvSpPr>
            <p:nvPr/>
          </p:nvSpPr>
          <p:spPr bwMode="auto">
            <a:xfrm>
              <a:off x="3095625" y="1411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9" name="Line 365">
              <a:extLst>
                <a:ext uri="{FF2B5EF4-FFF2-40B4-BE49-F238E27FC236}">
                  <a16:creationId xmlns:a16="http://schemas.microsoft.com/office/drawing/2014/main" id="{C8E9BEC8-0BAB-4D08-A543-BAB331B60D9A}"/>
                </a:ext>
              </a:extLst>
            </p:cNvPr>
            <p:cNvSpPr>
              <a:spLocks noChangeShapeType="1"/>
            </p:cNvSpPr>
            <p:nvPr/>
          </p:nvSpPr>
          <p:spPr bwMode="auto">
            <a:xfrm flipV="1">
              <a:off x="3081338" y="1420813"/>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0" name="Line 366">
              <a:extLst>
                <a:ext uri="{FF2B5EF4-FFF2-40B4-BE49-F238E27FC236}">
                  <a16:creationId xmlns:a16="http://schemas.microsoft.com/office/drawing/2014/main" id="{8A411A4D-D9F7-4302-959D-CC19BC1C14A3}"/>
                </a:ext>
              </a:extLst>
            </p:cNvPr>
            <p:cNvSpPr>
              <a:spLocks noChangeShapeType="1"/>
            </p:cNvSpPr>
            <p:nvPr/>
          </p:nvSpPr>
          <p:spPr bwMode="auto">
            <a:xfrm flipH="1" flipV="1">
              <a:off x="3081338" y="1420813"/>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1" name="Line 367">
              <a:extLst>
                <a:ext uri="{FF2B5EF4-FFF2-40B4-BE49-F238E27FC236}">
                  <a16:creationId xmlns:a16="http://schemas.microsoft.com/office/drawing/2014/main" id="{EDD208A2-4BD1-4131-94B3-ACE4C01332C6}"/>
                </a:ext>
              </a:extLst>
            </p:cNvPr>
            <p:cNvSpPr>
              <a:spLocks noChangeShapeType="1"/>
            </p:cNvSpPr>
            <p:nvPr/>
          </p:nvSpPr>
          <p:spPr bwMode="auto">
            <a:xfrm>
              <a:off x="3111500" y="14208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2" name="Line 368">
              <a:extLst>
                <a:ext uri="{FF2B5EF4-FFF2-40B4-BE49-F238E27FC236}">
                  <a16:creationId xmlns:a16="http://schemas.microsoft.com/office/drawing/2014/main" id="{ADB2E61C-9380-4349-B787-C2545E886449}"/>
                </a:ext>
              </a:extLst>
            </p:cNvPr>
            <p:cNvSpPr>
              <a:spLocks noChangeShapeType="1"/>
            </p:cNvSpPr>
            <p:nvPr/>
          </p:nvSpPr>
          <p:spPr bwMode="auto">
            <a:xfrm flipV="1">
              <a:off x="3095625" y="14303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3" name="Line 369">
              <a:extLst>
                <a:ext uri="{FF2B5EF4-FFF2-40B4-BE49-F238E27FC236}">
                  <a16:creationId xmlns:a16="http://schemas.microsoft.com/office/drawing/2014/main" id="{D806BA14-AE1F-4BC3-93A1-32AFCBD24419}"/>
                </a:ext>
              </a:extLst>
            </p:cNvPr>
            <p:cNvSpPr>
              <a:spLocks noChangeShapeType="1"/>
            </p:cNvSpPr>
            <p:nvPr/>
          </p:nvSpPr>
          <p:spPr bwMode="auto">
            <a:xfrm flipH="1" flipV="1">
              <a:off x="3095625" y="14303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4" name="Line 370">
              <a:extLst>
                <a:ext uri="{FF2B5EF4-FFF2-40B4-BE49-F238E27FC236}">
                  <a16:creationId xmlns:a16="http://schemas.microsoft.com/office/drawing/2014/main" id="{B9CE5D78-F9F1-40DF-8690-8D841677A087}"/>
                </a:ext>
              </a:extLst>
            </p:cNvPr>
            <p:cNvSpPr>
              <a:spLocks noChangeShapeType="1"/>
            </p:cNvSpPr>
            <p:nvPr/>
          </p:nvSpPr>
          <p:spPr bwMode="auto">
            <a:xfrm>
              <a:off x="3111500" y="14208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5" name="Line 371">
              <a:extLst>
                <a:ext uri="{FF2B5EF4-FFF2-40B4-BE49-F238E27FC236}">
                  <a16:creationId xmlns:a16="http://schemas.microsoft.com/office/drawing/2014/main" id="{F9C6F5DF-45F1-43D7-A630-9F29993B805C}"/>
                </a:ext>
              </a:extLst>
            </p:cNvPr>
            <p:cNvSpPr>
              <a:spLocks noChangeShapeType="1"/>
            </p:cNvSpPr>
            <p:nvPr/>
          </p:nvSpPr>
          <p:spPr bwMode="auto">
            <a:xfrm flipV="1">
              <a:off x="3095625" y="14303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6" name="Line 372">
              <a:extLst>
                <a:ext uri="{FF2B5EF4-FFF2-40B4-BE49-F238E27FC236}">
                  <a16:creationId xmlns:a16="http://schemas.microsoft.com/office/drawing/2014/main" id="{5E5750B8-4AEB-4E00-BEC0-76C1CFAEAC57}"/>
                </a:ext>
              </a:extLst>
            </p:cNvPr>
            <p:cNvSpPr>
              <a:spLocks noChangeShapeType="1"/>
            </p:cNvSpPr>
            <p:nvPr/>
          </p:nvSpPr>
          <p:spPr bwMode="auto">
            <a:xfrm flipH="1" flipV="1">
              <a:off x="3095625" y="14303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7" name="Line 373">
              <a:extLst>
                <a:ext uri="{FF2B5EF4-FFF2-40B4-BE49-F238E27FC236}">
                  <a16:creationId xmlns:a16="http://schemas.microsoft.com/office/drawing/2014/main" id="{4317B12F-72C2-41AF-9B20-E620AD7FA138}"/>
                </a:ext>
              </a:extLst>
            </p:cNvPr>
            <p:cNvSpPr>
              <a:spLocks noChangeShapeType="1"/>
            </p:cNvSpPr>
            <p:nvPr/>
          </p:nvSpPr>
          <p:spPr bwMode="auto">
            <a:xfrm>
              <a:off x="3181350" y="15351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8" name="Line 374">
              <a:extLst>
                <a:ext uri="{FF2B5EF4-FFF2-40B4-BE49-F238E27FC236}">
                  <a16:creationId xmlns:a16="http://schemas.microsoft.com/office/drawing/2014/main" id="{131DEC15-80DC-43A1-AB84-50C3BA7538C8}"/>
                </a:ext>
              </a:extLst>
            </p:cNvPr>
            <p:cNvSpPr>
              <a:spLocks noChangeShapeType="1"/>
            </p:cNvSpPr>
            <p:nvPr/>
          </p:nvSpPr>
          <p:spPr bwMode="auto">
            <a:xfrm flipV="1">
              <a:off x="3167063" y="154305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9" name="Line 375">
              <a:extLst>
                <a:ext uri="{FF2B5EF4-FFF2-40B4-BE49-F238E27FC236}">
                  <a16:creationId xmlns:a16="http://schemas.microsoft.com/office/drawing/2014/main" id="{5A254F1D-F4E7-450D-AA0A-7CA68AE5BD86}"/>
                </a:ext>
              </a:extLst>
            </p:cNvPr>
            <p:cNvSpPr>
              <a:spLocks noChangeShapeType="1"/>
            </p:cNvSpPr>
            <p:nvPr/>
          </p:nvSpPr>
          <p:spPr bwMode="auto">
            <a:xfrm flipH="1" flipV="1">
              <a:off x="3167063" y="154305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0" name="Line 376">
              <a:extLst>
                <a:ext uri="{FF2B5EF4-FFF2-40B4-BE49-F238E27FC236}">
                  <a16:creationId xmlns:a16="http://schemas.microsoft.com/office/drawing/2014/main" id="{D5FBB68F-ABE9-4307-BD16-549D62851B45}"/>
                </a:ext>
              </a:extLst>
            </p:cNvPr>
            <p:cNvSpPr>
              <a:spLocks noChangeShapeType="1"/>
            </p:cNvSpPr>
            <p:nvPr/>
          </p:nvSpPr>
          <p:spPr bwMode="auto">
            <a:xfrm>
              <a:off x="3503613" y="158115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1" name="Line 377">
              <a:extLst>
                <a:ext uri="{FF2B5EF4-FFF2-40B4-BE49-F238E27FC236}">
                  <a16:creationId xmlns:a16="http://schemas.microsoft.com/office/drawing/2014/main" id="{F9FE866C-7C64-45B9-A263-A83DADDD7041}"/>
                </a:ext>
              </a:extLst>
            </p:cNvPr>
            <p:cNvSpPr>
              <a:spLocks noChangeShapeType="1"/>
            </p:cNvSpPr>
            <p:nvPr/>
          </p:nvSpPr>
          <p:spPr bwMode="auto">
            <a:xfrm flipV="1">
              <a:off x="3489325" y="158908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2" name="Line 378">
              <a:extLst>
                <a:ext uri="{FF2B5EF4-FFF2-40B4-BE49-F238E27FC236}">
                  <a16:creationId xmlns:a16="http://schemas.microsoft.com/office/drawing/2014/main" id="{6B65F3CE-98EF-4B84-A986-40A240AC393B}"/>
                </a:ext>
              </a:extLst>
            </p:cNvPr>
            <p:cNvSpPr>
              <a:spLocks noChangeShapeType="1"/>
            </p:cNvSpPr>
            <p:nvPr/>
          </p:nvSpPr>
          <p:spPr bwMode="auto">
            <a:xfrm flipH="1" flipV="1">
              <a:off x="3489325" y="158908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3" name="Line 379">
              <a:extLst>
                <a:ext uri="{FF2B5EF4-FFF2-40B4-BE49-F238E27FC236}">
                  <a16:creationId xmlns:a16="http://schemas.microsoft.com/office/drawing/2014/main" id="{87052CB0-E08C-4AF2-9948-1A1490CF5A51}"/>
                </a:ext>
              </a:extLst>
            </p:cNvPr>
            <p:cNvSpPr>
              <a:spLocks noChangeShapeType="1"/>
            </p:cNvSpPr>
            <p:nvPr/>
          </p:nvSpPr>
          <p:spPr bwMode="auto">
            <a:xfrm>
              <a:off x="3586163" y="167005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4" name="Line 380">
              <a:extLst>
                <a:ext uri="{FF2B5EF4-FFF2-40B4-BE49-F238E27FC236}">
                  <a16:creationId xmlns:a16="http://schemas.microsoft.com/office/drawing/2014/main" id="{3B8192EF-4B62-4247-80B3-F4DF8E1F8E9A}"/>
                </a:ext>
              </a:extLst>
            </p:cNvPr>
            <p:cNvSpPr>
              <a:spLocks noChangeShapeType="1"/>
            </p:cNvSpPr>
            <p:nvPr/>
          </p:nvSpPr>
          <p:spPr bwMode="auto">
            <a:xfrm flipV="1">
              <a:off x="3570288" y="167798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5" name="Line 381">
              <a:extLst>
                <a:ext uri="{FF2B5EF4-FFF2-40B4-BE49-F238E27FC236}">
                  <a16:creationId xmlns:a16="http://schemas.microsoft.com/office/drawing/2014/main" id="{F8BA4254-17F2-45EA-B89F-C5F5AF5AA270}"/>
                </a:ext>
              </a:extLst>
            </p:cNvPr>
            <p:cNvSpPr>
              <a:spLocks noChangeShapeType="1"/>
            </p:cNvSpPr>
            <p:nvPr/>
          </p:nvSpPr>
          <p:spPr bwMode="auto">
            <a:xfrm flipH="1" flipV="1">
              <a:off x="3570288" y="167798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6" name="Line 382">
              <a:extLst>
                <a:ext uri="{FF2B5EF4-FFF2-40B4-BE49-F238E27FC236}">
                  <a16:creationId xmlns:a16="http://schemas.microsoft.com/office/drawing/2014/main" id="{0BD7AAD2-B2D1-4FD6-A58C-F31DAB90B683}"/>
                </a:ext>
              </a:extLst>
            </p:cNvPr>
            <p:cNvSpPr>
              <a:spLocks noChangeShapeType="1"/>
            </p:cNvSpPr>
            <p:nvPr/>
          </p:nvSpPr>
          <p:spPr bwMode="auto">
            <a:xfrm>
              <a:off x="3592513" y="167005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7" name="Line 383">
              <a:extLst>
                <a:ext uri="{FF2B5EF4-FFF2-40B4-BE49-F238E27FC236}">
                  <a16:creationId xmlns:a16="http://schemas.microsoft.com/office/drawing/2014/main" id="{B1196BCD-F1A4-4A27-A93A-2B3A2E512D35}"/>
                </a:ext>
              </a:extLst>
            </p:cNvPr>
            <p:cNvSpPr>
              <a:spLocks noChangeShapeType="1"/>
            </p:cNvSpPr>
            <p:nvPr/>
          </p:nvSpPr>
          <p:spPr bwMode="auto">
            <a:xfrm flipV="1">
              <a:off x="3576638" y="167798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8" name="Line 384">
              <a:extLst>
                <a:ext uri="{FF2B5EF4-FFF2-40B4-BE49-F238E27FC236}">
                  <a16:creationId xmlns:a16="http://schemas.microsoft.com/office/drawing/2014/main" id="{BC71B704-3B0E-4574-B2BE-FB8628E26346}"/>
                </a:ext>
              </a:extLst>
            </p:cNvPr>
            <p:cNvSpPr>
              <a:spLocks noChangeShapeType="1"/>
            </p:cNvSpPr>
            <p:nvPr/>
          </p:nvSpPr>
          <p:spPr bwMode="auto">
            <a:xfrm flipH="1" flipV="1">
              <a:off x="3576638" y="167798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9" name="Line 385">
              <a:extLst>
                <a:ext uri="{FF2B5EF4-FFF2-40B4-BE49-F238E27FC236}">
                  <a16:creationId xmlns:a16="http://schemas.microsoft.com/office/drawing/2014/main" id="{151C0002-3D17-4893-BE41-F9744F0D2891}"/>
                </a:ext>
              </a:extLst>
            </p:cNvPr>
            <p:cNvSpPr>
              <a:spLocks noChangeShapeType="1"/>
            </p:cNvSpPr>
            <p:nvPr/>
          </p:nvSpPr>
          <p:spPr bwMode="auto">
            <a:xfrm>
              <a:off x="3619500" y="168116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0" name="Line 386">
              <a:extLst>
                <a:ext uri="{FF2B5EF4-FFF2-40B4-BE49-F238E27FC236}">
                  <a16:creationId xmlns:a16="http://schemas.microsoft.com/office/drawing/2014/main" id="{5AA9C7F6-D88B-423A-AAB4-7B30028071F3}"/>
                </a:ext>
              </a:extLst>
            </p:cNvPr>
            <p:cNvSpPr>
              <a:spLocks noChangeShapeType="1"/>
            </p:cNvSpPr>
            <p:nvPr/>
          </p:nvSpPr>
          <p:spPr bwMode="auto">
            <a:xfrm flipV="1">
              <a:off x="3603625" y="1690688"/>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1" name="Line 387">
              <a:extLst>
                <a:ext uri="{FF2B5EF4-FFF2-40B4-BE49-F238E27FC236}">
                  <a16:creationId xmlns:a16="http://schemas.microsoft.com/office/drawing/2014/main" id="{8E58889C-CA1F-4CF6-BE5C-356EE735C05C}"/>
                </a:ext>
              </a:extLst>
            </p:cNvPr>
            <p:cNvSpPr>
              <a:spLocks noChangeShapeType="1"/>
            </p:cNvSpPr>
            <p:nvPr/>
          </p:nvSpPr>
          <p:spPr bwMode="auto">
            <a:xfrm flipH="1" flipV="1">
              <a:off x="3603625" y="1690688"/>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2" name="Line 388">
              <a:extLst>
                <a:ext uri="{FF2B5EF4-FFF2-40B4-BE49-F238E27FC236}">
                  <a16:creationId xmlns:a16="http://schemas.microsoft.com/office/drawing/2014/main" id="{4E048615-9887-44C4-8923-CFA569813E08}"/>
                </a:ext>
              </a:extLst>
            </p:cNvPr>
            <p:cNvSpPr>
              <a:spLocks noChangeShapeType="1"/>
            </p:cNvSpPr>
            <p:nvPr/>
          </p:nvSpPr>
          <p:spPr bwMode="auto">
            <a:xfrm>
              <a:off x="3781425" y="16906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3" name="Line 389">
              <a:extLst>
                <a:ext uri="{FF2B5EF4-FFF2-40B4-BE49-F238E27FC236}">
                  <a16:creationId xmlns:a16="http://schemas.microsoft.com/office/drawing/2014/main" id="{83DC8992-1797-4640-AEFE-79B5C3F5337E}"/>
                </a:ext>
              </a:extLst>
            </p:cNvPr>
            <p:cNvSpPr>
              <a:spLocks noChangeShapeType="1"/>
            </p:cNvSpPr>
            <p:nvPr/>
          </p:nvSpPr>
          <p:spPr bwMode="auto">
            <a:xfrm flipV="1">
              <a:off x="3767138" y="1698625"/>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4" name="Line 390">
              <a:extLst>
                <a:ext uri="{FF2B5EF4-FFF2-40B4-BE49-F238E27FC236}">
                  <a16:creationId xmlns:a16="http://schemas.microsoft.com/office/drawing/2014/main" id="{B365D342-A46B-4CA4-B8F4-6083B4E788AF}"/>
                </a:ext>
              </a:extLst>
            </p:cNvPr>
            <p:cNvSpPr>
              <a:spLocks noChangeShapeType="1"/>
            </p:cNvSpPr>
            <p:nvPr/>
          </p:nvSpPr>
          <p:spPr bwMode="auto">
            <a:xfrm flipH="1" flipV="1">
              <a:off x="3767138" y="1698625"/>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5" name="Line 391">
              <a:extLst>
                <a:ext uri="{FF2B5EF4-FFF2-40B4-BE49-F238E27FC236}">
                  <a16:creationId xmlns:a16="http://schemas.microsoft.com/office/drawing/2014/main" id="{CEF1A411-8A4B-463D-A174-989ECF6657FF}"/>
                </a:ext>
              </a:extLst>
            </p:cNvPr>
            <p:cNvSpPr>
              <a:spLocks noChangeShapeType="1"/>
            </p:cNvSpPr>
            <p:nvPr/>
          </p:nvSpPr>
          <p:spPr bwMode="auto">
            <a:xfrm>
              <a:off x="3821113" y="1701800"/>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6" name="Line 392">
              <a:extLst>
                <a:ext uri="{FF2B5EF4-FFF2-40B4-BE49-F238E27FC236}">
                  <a16:creationId xmlns:a16="http://schemas.microsoft.com/office/drawing/2014/main" id="{4736B765-DBF0-40C3-BA65-DF369F8DE4ED}"/>
                </a:ext>
              </a:extLst>
            </p:cNvPr>
            <p:cNvSpPr>
              <a:spLocks noChangeShapeType="1"/>
            </p:cNvSpPr>
            <p:nvPr/>
          </p:nvSpPr>
          <p:spPr bwMode="auto">
            <a:xfrm flipV="1">
              <a:off x="3806825" y="1711325"/>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7" name="Line 393">
              <a:extLst>
                <a:ext uri="{FF2B5EF4-FFF2-40B4-BE49-F238E27FC236}">
                  <a16:creationId xmlns:a16="http://schemas.microsoft.com/office/drawing/2014/main" id="{329F24FD-E6E9-402A-AC6F-6DCFE2FBB928}"/>
                </a:ext>
              </a:extLst>
            </p:cNvPr>
            <p:cNvSpPr>
              <a:spLocks noChangeShapeType="1"/>
            </p:cNvSpPr>
            <p:nvPr/>
          </p:nvSpPr>
          <p:spPr bwMode="auto">
            <a:xfrm flipH="1" flipV="1">
              <a:off x="3806825" y="1711325"/>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8" name="Line 394">
              <a:extLst>
                <a:ext uri="{FF2B5EF4-FFF2-40B4-BE49-F238E27FC236}">
                  <a16:creationId xmlns:a16="http://schemas.microsoft.com/office/drawing/2014/main" id="{FAF240EE-1504-4B98-8DB1-FCE9054EF55C}"/>
                </a:ext>
              </a:extLst>
            </p:cNvPr>
            <p:cNvSpPr>
              <a:spLocks noChangeShapeType="1"/>
            </p:cNvSpPr>
            <p:nvPr/>
          </p:nvSpPr>
          <p:spPr bwMode="auto">
            <a:xfrm>
              <a:off x="4000500"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9" name="Line 395">
              <a:extLst>
                <a:ext uri="{FF2B5EF4-FFF2-40B4-BE49-F238E27FC236}">
                  <a16:creationId xmlns:a16="http://schemas.microsoft.com/office/drawing/2014/main" id="{AB351146-6318-44FF-AAAE-7B757CEC8283}"/>
                </a:ext>
              </a:extLst>
            </p:cNvPr>
            <p:cNvSpPr>
              <a:spLocks noChangeShapeType="1"/>
            </p:cNvSpPr>
            <p:nvPr/>
          </p:nvSpPr>
          <p:spPr bwMode="auto">
            <a:xfrm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0" name="Line 396">
              <a:extLst>
                <a:ext uri="{FF2B5EF4-FFF2-40B4-BE49-F238E27FC236}">
                  <a16:creationId xmlns:a16="http://schemas.microsoft.com/office/drawing/2014/main" id="{69A40E20-C03F-4C17-BB14-DE8C39ADDE5A}"/>
                </a:ext>
              </a:extLst>
            </p:cNvPr>
            <p:cNvSpPr>
              <a:spLocks noChangeShapeType="1"/>
            </p:cNvSpPr>
            <p:nvPr/>
          </p:nvSpPr>
          <p:spPr bwMode="auto">
            <a:xfrm flipH="1"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1" name="Line 397">
              <a:extLst>
                <a:ext uri="{FF2B5EF4-FFF2-40B4-BE49-F238E27FC236}">
                  <a16:creationId xmlns:a16="http://schemas.microsoft.com/office/drawing/2014/main" id="{D4E67EB6-6AA0-460E-90ED-9BE6AAC9FA7B}"/>
                </a:ext>
              </a:extLst>
            </p:cNvPr>
            <p:cNvSpPr>
              <a:spLocks noChangeShapeType="1"/>
            </p:cNvSpPr>
            <p:nvPr/>
          </p:nvSpPr>
          <p:spPr bwMode="auto">
            <a:xfrm>
              <a:off x="4000500"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2" name="Line 398">
              <a:extLst>
                <a:ext uri="{FF2B5EF4-FFF2-40B4-BE49-F238E27FC236}">
                  <a16:creationId xmlns:a16="http://schemas.microsoft.com/office/drawing/2014/main" id="{5ED5D335-0B9B-4BF2-B6D3-CC4BA3C87FE0}"/>
                </a:ext>
              </a:extLst>
            </p:cNvPr>
            <p:cNvSpPr>
              <a:spLocks noChangeShapeType="1"/>
            </p:cNvSpPr>
            <p:nvPr/>
          </p:nvSpPr>
          <p:spPr bwMode="auto">
            <a:xfrm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3" name="Line 399">
              <a:extLst>
                <a:ext uri="{FF2B5EF4-FFF2-40B4-BE49-F238E27FC236}">
                  <a16:creationId xmlns:a16="http://schemas.microsoft.com/office/drawing/2014/main" id="{C0C8E72F-5B2E-42B7-B327-97AF8FBF588D}"/>
                </a:ext>
              </a:extLst>
            </p:cNvPr>
            <p:cNvSpPr>
              <a:spLocks noChangeShapeType="1"/>
            </p:cNvSpPr>
            <p:nvPr/>
          </p:nvSpPr>
          <p:spPr bwMode="auto">
            <a:xfrm flipH="1"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4" name="Line 400">
              <a:extLst>
                <a:ext uri="{FF2B5EF4-FFF2-40B4-BE49-F238E27FC236}">
                  <a16:creationId xmlns:a16="http://schemas.microsoft.com/office/drawing/2014/main" id="{C4B54721-5E0C-42BA-8461-369AE75245D4}"/>
                </a:ext>
              </a:extLst>
            </p:cNvPr>
            <p:cNvSpPr>
              <a:spLocks noChangeShapeType="1"/>
            </p:cNvSpPr>
            <p:nvPr/>
          </p:nvSpPr>
          <p:spPr bwMode="auto">
            <a:xfrm>
              <a:off x="4000500"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5" name="Line 401">
              <a:extLst>
                <a:ext uri="{FF2B5EF4-FFF2-40B4-BE49-F238E27FC236}">
                  <a16:creationId xmlns:a16="http://schemas.microsoft.com/office/drawing/2014/main" id="{4160A8DC-D18E-4367-821F-C2F1FF6CAE4C}"/>
                </a:ext>
              </a:extLst>
            </p:cNvPr>
            <p:cNvSpPr>
              <a:spLocks noChangeShapeType="1"/>
            </p:cNvSpPr>
            <p:nvPr/>
          </p:nvSpPr>
          <p:spPr bwMode="auto">
            <a:xfrm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6" name="Line 402">
              <a:extLst>
                <a:ext uri="{FF2B5EF4-FFF2-40B4-BE49-F238E27FC236}">
                  <a16:creationId xmlns:a16="http://schemas.microsoft.com/office/drawing/2014/main" id="{1A5545DC-7BAA-4F3B-9528-31E46C967B4B}"/>
                </a:ext>
              </a:extLst>
            </p:cNvPr>
            <p:cNvSpPr>
              <a:spLocks noChangeShapeType="1"/>
            </p:cNvSpPr>
            <p:nvPr/>
          </p:nvSpPr>
          <p:spPr bwMode="auto">
            <a:xfrm flipH="1"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7" name="Line 403">
              <a:extLst>
                <a:ext uri="{FF2B5EF4-FFF2-40B4-BE49-F238E27FC236}">
                  <a16:creationId xmlns:a16="http://schemas.microsoft.com/office/drawing/2014/main" id="{A07715BB-20F0-4316-AE33-7C47A81065DF}"/>
                </a:ext>
              </a:extLst>
            </p:cNvPr>
            <p:cNvSpPr>
              <a:spLocks noChangeShapeType="1"/>
            </p:cNvSpPr>
            <p:nvPr/>
          </p:nvSpPr>
          <p:spPr bwMode="auto">
            <a:xfrm>
              <a:off x="4000500"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8" name="Line 404">
              <a:extLst>
                <a:ext uri="{FF2B5EF4-FFF2-40B4-BE49-F238E27FC236}">
                  <a16:creationId xmlns:a16="http://schemas.microsoft.com/office/drawing/2014/main" id="{F7C67D45-83A1-470C-B4AB-BFBA192EAD99}"/>
                </a:ext>
              </a:extLst>
            </p:cNvPr>
            <p:cNvSpPr>
              <a:spLocks noChangeShapeType="1"/>
            </p:cNvSpPr>
            <p:nvPr/>
          </p:nvSpPr>
          <p:spPr bwMode="auto">
            <a:xfrm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Line 405">
              <a:extLst>
                <a:ext uri="{FF2B5EF4-FFF2-40B4-BE49-F238E27FC236}">
                  <a16:creationId xmlns:a16="http://schemas.microsoft.com/office/drawing/2014/main" id="{191032B7-5E1C-44A1-BD88-47ECC1A67C1D}"/>
                </a:ext>
              </a:extLst>
            </p:cNvPr>
            <p:cNvSpPr>
              <a:spLocks noChangeShapeType="1"/>
            </p:cNvSpPr>
            <p:nvPr/>
          </p:nvSpPr>
          <p:spPr bwMode="auto">
            <a:xfrm flipH="1"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Line 407">
              <a:extLst>
                <a:ext uri="{FF2B5EF4-FFF2-40B4-BE49-F238E27FC236}">
                  <a16:creationId xmlns:a16="http://schemas.microsoft.com/office/drawing/2014/main" id="{76A6D777-9497-4D00-9198-E1C68C023A96}"/>
                </a:ext>
              </a:extLst>
            </p:cNvPr>
            <p:cNvSpPr>
              <a:spLocks noChangeShapeType="1"/>
            </p:cNvSpPr>
            <p:nvPr/>
          </p:nvSpPr>
          <p:spPr bwMode="auto">
            <a:xfrm>
              <a:off x="4000500"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1" name="Line 408">
              <a:extLst>
                <a:ext uri="{FF2B5EF4-FFF2-40B4-BE49-F238E27FC236}">
                  <a16:creationId xmlns:a16="http://schemas.microsoft.com/office/drawing/2014/main" id="{42E14D4A-8C17-45F5-B423-48B21CF4DE0B}"/>
                </a:ext>
              </a:extLst>
            </p:cNvPr>
            <p:cNvSpPr>
              <a:spLocks noChangeShapeType="1"/>
            </p:cNvSpPr>
            <p:nvPr/>
          </p:nvSpPr>
          <p:spPr bwMode="auto">
            <a:xfrm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2" name="Line 409">
              <a:extLst>
                <a:ext uri="{FF2B5EF4-FFF2-40B4-BE49-F238E27FC236}">
                  <a16:creationId xmlns:a16="http://schemas.microsoft.com/office/drawing/2014/main" id="{DE80D108-70B5-4B8A-9268-D7EC9A1BE867}"/>
                </a:ext>
              </a:extLst>
            </p:cNvPr>
            <p:cNvSpPr>
              <a:spLocks noChangeShapeType="1"/>
            </p:cNvSpPr>
            <p:nvPr/>
          </p:nvSpPr>
          <p:spPr bwMode="auto">
            <a:xfrm flipH="1" flipV="1">
              <a:off x="39830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3" name="Line 410">
              <a:extLst>
                <a:ext uri="{FF2B5EF4-FFF2-40B4-BE49-F238E27FC236}">
                  <a16:creationId xmlns:a16="http://schemas.microsoft.com/office/drawing/2014/main" id="{78DA613F-4BFF-4C72-9852-FEF294A228C3}"/>
                </a:ext>
              </a:extLst>
            </p:cNvPr>
            <p:cNvSpPr>
              <a:spLocks noChangeShapeType="1"/>
            </p:cNvSpPr>
            <p:nvPr/>
          </p:nvSpPr>
          <p:spPr bwMode="auto">
            <a:xfrm>
              <a:off x="4006850"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 name="Line 411">
              <a:extLst>
                <a:ext uri="{FF2B5EF4-FFF2-40B4-BE49-F238E27FC236}">
                  <a16:creationId xmlns:a16="http://schemas.microsoft.com/office/drawing/2014/main" id="{735465B4-4594-40C4-A6EB-BB9029168542}"/>
                </a:ext>
              </a:extLst>
            </p:cNvPr>
            <p:cNvSpPr>
              <a:spLocks noChangeShapeType="1"/>
            </p:cNvSpPr>
            <p:nvPr/>
          </p:nvSpPr>
          <p:spPr bwMode="auto">
            <a:xfrm flipV="1">
              <a:off x="398938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5" name="Line 412">
              <a:extLst>
                <a:ext uri="{FF2B5EF4-FFF2-40B4-BE49-F238E27FC236}">
                  <a16:creationId xmlns:a16="http://schemas.microsoft.com/office/drawing/2014/main" id="{A8A43738-4AB4-4D21-984E-1D38CE9F3F80}"/>
                </a:ext>
              </a:extLst>
            </p:cNvPr>
            <p:cNvSpPr>
              <a:spLocks noChangeShapeType="1"/>
            </p:cNvSpPr>
            <p:nvPr/>
          </p:nvSpPr>
          <p:spPr bwMode="auto">
            <a:xfrm flipH="1" flipV="1">
              <a:off x="398938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6" name="Line 413">
              <a:extLst>
                <a:ext uri="{FF2B5EF4-FFF2-40B4-BE49-F238E27FC236}">
                  <a16:creationId xmlns:a16="http://schemas.microsoft.com/office/drawing/2014/main" id="{31EBC41D-18D8-4322-8FC6-A22B916965E0}"/>
                </a:ext>
              </a:extLst>
            </p:cNvPr>
            <p:cNvSpPr>
              <a:spLocks noChangeShapeType="1"/>
            </p:cNvSpPr>
            <p:nvPr/>
          </p:nvSpPr>
          <p:spPr bwMode="auto">
            <a:xfrm>
              <a:off x="4013200"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7" name="Line 414">
              <a:extLst>
                <a:ext uri="{FF2B5EF4-FFF2-40B4-BE49-F238E27FC236}">
                  <a16:creationId xmlns:a16="http://schemas.microsoft.com/office/drawing/2014/main" id="{5F337D9C-5294-41C3-8904-BA3018C59C00}"/>
                </a:ext>
              </a:extLst>
            </p:cNvPr>
            <p:cNvSpPr>
              <a:spLocks noChangeShapeType="1"/>
            </p:cNvSpPr>
            <p:nvPr/>
          </p:nvSpPr>
          <p:spPr bwMode="auto">
            <a:xfrm flipV="1">
              <a:off x="39957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8" name="Line 415">
              <a:extLst>
                <a:ext uri="{FF2B5EF4-FFF2-40B4-BE49-F238E27FC236}">
                  <a16:creationId xmlns:a16="http://schemas.microsoft.com/office/drawing/2014/main" id="{CA0B9281-B176-485F-8D85-2A480E129EA9}"/>
                </a:ext>
              </a:extLst>
            </p:cNvPr>
            <p:cNvSpPr>
              <a:spLocks noChangeShapeType="1"/>
            </p:cNvSpPr>
            <p:nvPr/>
          </p:nvSpPr>
          <p:spPr bwMode="auto">
            <a:xfrm flipH="1" flipV="1">
              <a:off x="399573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9" name="Line 416">
              <a:extLst>
                <a:ext uri="{FF2B5EF4-FFF2-40B4-BE49-F238E27FC236}">
                  <a16:creationId xmlns:a16="http://schemas.microsoft.com/office/drawing/2014/main" id="{D5ED280D-F318-4301-8C5D-3C5E9B4949D0}"/>
                </a:ext>
              </a:extLst>
            </p:cNvPr>
            <p:cNvSpPr>
              <a:spLocks noChangeShapeType="1"/>
            </p:cNvSpPr>
            <p:nvPr/>
          </p:nvSpPr>
          <p:spPr bwMode="auto">
            <a:xfrm>
              <a:off x="4016375"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0" name="Line 417">
              <a:extLst>
                <a:ext uri="{FF2B5EF4-FFF2-40B4-BE49-F238E27FC236}">
                  <a16:creationId xmlns:a16="http://schemas.microsoft.com/office/drawing/2014/main" id="{082EA6EA-952F-4202-871A-4756F018E749}"/>
                </a:ext>
              </a:extLst>
            </p:cNvPr>
            <p:cNvSpPr>
              <a:spLocks noChangeShapeType="1"/>
            </p:cNvSpPr>
            <p:nvPr/>
          </p:nvSpPr>
          <p:spPr bwMode="auto">
            <a:xfrm flipV="1">
              <a:off x="400208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1" name="Line 418">
              <a:extLst>
                <a:ext uri="{FF2B5EF4-FFF2-40B4-BE49-F238E27FC236}">
                  <a16:creationId xmlns:a16="http://schemas.microsoft.com/office/drawing/2014/main" id="{C1D9644E-5932-4FF9-9FE1-7EEAF2B96EFC}"/>
                </a:ext>
              </a:extLst>
            </p:cNvPr>
            <p:cNvSpPr>
              <a:spLocks noChangeShapeType="1"/>
            </p:cNvSpPr>
            <p:nvPr/>
          </p:nvSpPr>
          <p:spPr bwMode="auto">
            <a:xfrm flipH="1" flipV="1">
              <a:off x="400208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2" name="Line 419">
              <a:extLst>
                <a:ext uri="{FF2B5EF4-FFF2-40B4-BE49-F238E27FC236}">
                  <a16:creationId xmlns:a16="http://schemas.microsoft.com/office/drawing/2014/main" id="{031BA4FB-8AAB-4C73-A703-83B10B4F262D}"/>
                </a:ext>
              </a:extLst>
            </p:cNvPr>
            <p:cNvSpPr>
              <a:spLocks noChangeShapeType="1"/>
            </p:cNvSpPr>
            <p:nvPr/>
          </p:nvSpPr>
          <p:spPr bwMode="auto">
            <a:xfrm>
              <a:off x="4016375"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3" name="Line 420">
              <a:extLst>
                <a:ext uri="{FF2B5EF4-FFF2-40B4-BE49-F238E27FC236}">
                  <a16:creationId xmlns:a16="http://schemas.microsoft.com/office/drawing/2014/main" id="{9B2BD2A1-EAFD-43FC-9A0D-797DE3E69920}"/>
                </a:ext>
              </a:extLst>
            </p:cNvPr>
            <p:cNvSpPr>
              <a:spLocks noChangeShapeType="1"/>
            </p:cNvSpPr>
            <p:nvPr/>
          </p:nvSpPr>
          <p:spPr bwMode="auto">
            <a:xfrm flipV="1">
              <a:off x="400208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4" name="Line 421">
              <a:extLst>
                <a:ext uri="{FF2B5EF4-FFF2-40B4-BE49-F238E27FC236}">
                  <a16:creationId xmlns:a16="http://schemas.microsoft.com/office/drawing/2014/main" id="{2E6EC14C-7100-4E66-91AD-0BFAC1918DDC}"/>
                </a:ext>
              </a:extLst>
            </p:cNvPr>
            <p:cNvSpPr>
              <a:spLocks noChangeShapeType="1"/>
            </p:cNvSpPr>
            <p:nvPr/>
          </p:nvSpPr>
          <p:spPr bwMode="auto">
            <a:xfrm flipH="1" flipV="1">
              <a:off x="400208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5" name="Line 422">
              <a:extLst>
                <a:ext uri="{FF2B5EF4-FFF2-40B4-BE49-F238E27FC236}">
                  <a16:creationId xmlns:a16="http://schemas.microsoft.com/office/drawing/2014/main" id="{38C3D7D5-52FA-4E1F-A79F-1F14A48929C3}"/>
                </a:ext>
              </a:extLst>
            </p:cNvPr>
            <p:cNvSpPr>
              <a:spLocks noChangeShapeType="1"/>
            </p:cNvSpPr>
            <p:nvPr/>
          </p:nvSpPr>
          <p:spPr bwMode="auto">
            <a:xfrm>
              <a:off x="4016375" y="17256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6" name="Line 423">
              <a:extLst>
                <a:ext uri="{FF2B5EF4-FFF2-40B4-BE49-F238E27FC236}">
                  <a16:creationId xmlns:a16="http://schemas.microsoft.com/office/drawing/2014/main" id="{B7110757-F9BB-44BD-8445-7D6F3AB5BA4B}"/>
                </a:ext>
              </a:extLst>
            </p:cNvPr>
            <p:cNvSpPr>
              <a:spLocks noChangeShapeType="1"/>
            </p:cNvSpPr>
            <p:nvPr/>
          </p:nvSpPr>
          <p:spPr bwMode="auto">
            <a:xfrm flipV="1">
              <a:off x="400208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7" name="Line 424">
              <a:extLst>
                <a:ext uri="{FF2B5EF4-FFF2-40B4-BE49-F238E27FC236}">
                  <a16:creationId xmlns:a16="http://schemas.microsoft.com/office/drawing/2014/main" id="{93DA62D5-AE21-46A4-8FFD-4ABA24F299B5}"/>
                </a:ext>
              </a:extLst>
            </p:cNvPr>
            <p:cNvSpPr>
              <a:spLocks noChangeShapeType="1"/>
            </p:cNvSpPr>
            <p:nvPr/>
          </p:nvSpPr>
          <p:spPr bwMode="auto">
            <a:xfrm flipH="1" flipV="1">
              <a:off x="4002088" y="17351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8" name="Line 425">
              <a:extLst>
                <a:ext uri="{FF2B5EF4-FFF2-40B4-BE49-F238E27FC236}">
                  <a16:creationId xmlns:a16="http://schemas.microsoft.com/office/drawing/2014/main" id="{E7B8BA6A-B455-4F1C-9548-173E6E0C4F12}"/>
                </a:ext>
              </a:extLst>
            </p:cNvPr>
            <p:cNvSpPr>
              <a:spLocks noChangeShapeType="1"/>
            </p:cNvSpPr>
            <p:nvPr/>
          </p:nvSpPr>
          <p:spPr bwMode="auto">
            <a:xfrm>
              <a:off x="4029075" y="1762126"/>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9" name="Line 426">
              <a:extLst>
                <a:ext uri="{FF2B5EF4-FFF2-40B4-BE49-F238E27FC236}">
                  <a16:creationId xmlns:a16="http://schemas.microsoft.com/office/drawing/2014/main" id="{CB36D496-A86D-46A0-9D0F-94C8A643F451}"/>
                </a:ext>
              </a:extLst>
            </p:cNvPr>
            <p:cNvSpPr>
              <a:spLocks noChangeShapeType="1"/>
            </p:cNvSpPr>
            <p:nvPr/>
          </p:nvSpPr>
          <p:spPr bwMode="auto">
            <a:xfrm flipV="1">
              <a:off x="4014788" y="177006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0" name="Line 427">
              <a:extLst>
                <a:ext uri="{FF2B5EF4-FFF2-40B4-BE49-F238E27FC236}">
                  <a16:creationId xmlns:a16="http://schemas.microsoft.com/office/drawing/2014/main" id="{DCE2FC31-5F62-423D-B63F-E07F8ED736D4}"/>
                </a:ext>
              </a:extLst>
            </p:cNvPr>
            <p:cNvSpPr>
              <a:spLocks noChangeShapeType="1"/>
            </p:cNvSpPr>
            <p:nvPr/>
          </p:nvSpPr>
          <p:spPr bwMode="auto">
            <a:xfrm flipH="1" flipV="1">
              <a:off x="4014788" y="177006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1" name="Line 428">
              <a:extLst>
                <a:ext uri="{FF2B5EF4-FFF2-40B4-BE49-F238E27FC236}">
                  <a16:creationId xmlns:a16="http://schemas.microsoft.com/office/drawing/2014/main" id="{7BCB9925-55DE-407C-9588-F9CBF0A4701A}"/>
                </a:ext>
              </a:extLst>
            </p:cNvPr>
            <p:cNvSpPr>
              <a:spLocks noChangeShapeType="1"/>
            </p:cNvSpPr>
            <p:nvPr/>
          </p:nvSpPr>
          <p:spPr bwMode="auto">
            <a:xfrm>
              <a:off x="4029075" y="1762126"/>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2" name="Line 429">
              <a:extLst>
                <a:ext uri="{FF2B5EF4-FFF2-40B4-BE49-F238E27FC236}">
                  <a16:creationId xmlns:a16="http://schemas.microsoft.com/office/drawing/2014/main" id="{A1002BC5-58C4-4049-A16B-7E67EEC7A021}"/>
                </a:ext>
              </a:extLst>
            </p:cNvPr>
            <p:cNvSpPr>
              <a:spLocks noChangeShapeType="1"/>
            </p:cNvSpPr>
            <p:nvPr/>
          </p:nvSpPr>
          <p:spPr bwMode="auto">
            <a:xfrm flipV="1">
              <a:off x="4014788" y="177006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3" name="Line 430">
              <a:extLst>
                <a:ext uri="{FF2B5EF4-FFF2-40B4-BE49-F238E27FC236}">
                  <a16:creationId xmlns:a16="http://schemas.microsoft.com/office/drawing/2014/main" id="{83027CA4-C3F2-44C2-812B-B9263611D6BE}"/>
                </a:ext>
              </a:extLst>
            </p:cNvPr>
            <p:cNvSpPr>
              <a:spLocks noChangeShapeType="1"/>
            </p:cNvSpPr>
            <p:nvPr/>
          </p:nvSpPr>
          <p:spPr bwMode="auto">
            <a:xfrm flipH="1" flipV="1">
              <a:off x="4014788" y="177006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4" name="Line 431">
              <a:extLst>
                <a:ext uri="{FF2B5EF4-FFF2-40B4-BE49-F238E27FC236}">
                  <a16:creationId xmlns:a16="http://schemas.microsoft.com/office/drawing/2014/main" id="{0AD322CF-14B5-4197-9ACF-D43F6BF62C5D}"/>
                </a:ext>
              </a:extLst>
            </p:cNvPr>
            <p:cNvSpPr>
              <a:spLocks noChangeShapeType="1"/>
            </p:cNvSpPr>
            <p:nvPr/>
          </p:nvSpPr>
          <p:spPr bwMode="auto">
            <a:xfrm>
              <a:off x="4033838" y="17764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5" name="Line 432">
              <a:extLst>
                <a:ext uri="{FF2B5EF4-FFF2-40B4-BE49-F238E27FC236}">
                  <a16:creationId xmlns:a16="http://schemas.microsoft.com/office/drawing/2014/main" id="{D4AD7586-8FB8-43DD-9A70-2A791CDA48C4}"/>
                </a:ext>
              </a:extLst>
            </p:cNvPr>
            <p:cNvSpPr>
              <a:spLocks noChangeShapeType="1"/>
            </p:cNvSpPr>
            <p:nvPr/>
          </p:nvSpPr>
          <p:spPr bwMode="auto">
            <a:xfrm flipV="1">
              <a:off x="4016375" y="17859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6" name="Line 433">
              <a:extLst>
                <a:ext uri="{FF2B5EF4-FFF2-40B4-BE49-F238E27FC236}">
                  <a16:creationId xmlns:a16="http://schemas.microsoft.com/office/drawing/2014/main" id="{9CEA6F22-3BEB-49B3-9323-1E5AE89EC691}"/>
                </a:ext>
              </a:extLst>
            </p:cNvPr>
            <p:cNvSpPr>
              <a:spLocks noChangeShapeType="1"/>
            </p:cNvSpPr>
            <p:nvPr/>
          </p:nvSpPr>
          <p:spPr bwMode="auto">
            <a:xfrm flipH="1" flipV="1">
              <a:off x="4016375" y="17859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7" name="Line 434">
              <a:extLst>
                <a:ext uri="{FF2B5EF4-FFF2-40B4-BE49-F238E27FC236}">
                  <a16:creationId xmlns:a16="http://schemas.microsoft.com/office/drawing/2014/main" id="{A20238F0-576F-41B9-AE78-BB0827646CF2}"/>
                </a:ext>
              </a:extLst>
            </p:cNvPr>
            <p:cNvSpPr>
              <a:spLocks noChangeShapeType="1"/>
            </p:cNvSpPr>
            <p:nvPr/>
          </p:nvSpPr>
          <p:spPr bwMode="auto">
            <a:xfrm>
              <a:off x="4033838" y="17764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8" name="Line 435">
              <a:extLst>
                <a:ext uri="{FF2B5EF4-FFF2-40B4-BE49-F238E27FC236}">
                  <a16:creationId xmlns:a16="http://schemas.microsoft.com/office/drawing/2014/main" id="{4A87A969-48CB-4A74-81A3-A970B9B1B835}"/>
                </a:ext>
              </a:extLst>
            </p:cNvPr>
            <p:cNvSpPr>
              <a:spLocks noChangeShapeType="1"/>
            </p:cNvSpPr>
            <p:nvPr/>
          </p:nvSpPr>
          <p:spPr bwMode="auto">
            <a:xfrm flipV="1">
              <a:off x="4016375" y="17859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9" name="Line 436">
              <a:extLst>
                <a:ext uri="{FF2B5EF4-FFF2-40B4-BE49-F238E27FC236}">
                  <a16:creationId xmlns:a16="http://schemas.microsoft.com/office/drawing/2014/main" id="{AC9F6D9C-DC27-4C00-8735-6FE4913AFA6B}"/>
                </a:ext>
              </a:extLst>
            </p:cNvPr>
            <p:cNvSpPr>
              <a:spLocks noChangeShapeType="1"/>
            </p:cNvSpPr>
            <p:nvPr/>
          </p:nvSpPr>
          <p:spPr bwMode="auto">
            <a:xfrm flipH="1" flipV="1">
              <a:off x="4016375" y="17859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0" name="Line 437">
              <a:extLst>
                <a:ext uri="{FF2B5EF4-FFF2-40B4-BE49-F238E27FC236}">
                  <a16:creationId xmlns:a16="http://schemas.microsoft.com/office/drawing/2014/main" id="{2AFA5693-17FF-4B64-8D46-47AB2EB3CDCF}"/>
                </a:ext>
              </a:extLst>
            </p:cNvPr>
            <p:cNvSpPr>
              <a:spLocks noChangeShapeType="1"/>
            </p:cNvSpPr>
            <p:nvPr/>
          </p:nvSpPr>
          <p:spPr bwMode="auto">
            <a:xfrm>
              <a:off x="4033838" y="17764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1" name="Line 438">
              <a:extLst>
                <a:ext uri="{FF2B5EF4-FFF2-40B4-BE49-F238E27FC236}">
                  <a16:creationId xmlns:a16="http://schemas.microsoft.com/office/drawing/2014/main" id="{C5D03DFB-021B-4342-A9F6-6CAC6E588409}"/>
                </a:ext>
              </a:extLst>
            </p:cNvPr>
            <p:cNvSpPr>
              <a:spLocks noChangeShapeType="1"/>
            </p:cNvSpPr>
            <p:nvPr/>
          </p:nvSpPr>
          <p:spPr bwMode="auto">
            <a:xfrm flipV="1">
              <a:off x="4016375" y="17859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2" name="Line 439">
              <a:extLst>
                <a:ext uri="{FF2B5EF4-FFF2-40B4-BE49-F238E27FC236}">
                  <a16:creationId xmlns:a16="http://schemas.microsoft.com/office/drawing/2014/main" id="{C201F277-BE1E-41D6-B069-8012BB3E424C}"/>
                </a:ext>
              </a:extLst>
            </p:cNvPr>
            <p:cNvSpPr>
              <a:spLocks noChangeShapeType="1"/>
            </p:cNvSpPr>
            <p:nvPr/>
          </p:nvSpPr>
          <p:spPr bwMode="auto">
            <a:xfrm flipH="1" flipV="1">
              <a:off x="4016375" y="17859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3" name="Line 440">
              <a:extLst>
                <a:ext uri="{FF2B5EF4-FFF2-40B4-BE49-F238E27FC236}">
                  <a16:creationId xmlns:a16="http://schemas.microsoft.com/office/drawing/2014/main" id="{FCE29B71-8484-48D1-A6AD-64A91D1C22BC}"/>
                </a:ext>
              </a:extLst>
            </p:cNvPr>
            <p:cNvSpPr>
              <a:spLocks noChangeShapeType="1"/>
            </p:cNvSpPr>
            <p:nvPr/>
          </p:nvSpPr>
          <p:spPr bwMode="auto">
            <a:xfrm>
              <a:off x="4033838" y="17764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4" name="Line 441">
              <a:extLst>
                <a:ext uri="{FF2B5EF4-FFF2-40B4-BE49-F238E27FC236}">
                  <a16:creationId xmlns:a16="http://schemas.microsoft.com/office/drawing/2014/main" id="{7A30385C-6E95-4EA2-918C-E71203A9C418}"/>
                </a:ext>
              </a:extLst>
            </p:cNvPr>
            <p:cNvSpPr>
              <a:spLocks noChangeShapeType="1"/>
            </p:cNvSpPr>
            <p:nvPr/>
          </p:nvSpPr>
          <p:spPr bwMode="auto">
            <a:xfrm flipV="1">
              <a:off x="4016375" y="17859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5" name="Line 442">
              <a:extLst>
                <a:ext uri="{FF2B5EF4-FFF2-40B4-BE49-F238E27FC236}">
                  <a16:creationId xmlns:a16="http://schemas.microsoft.com/office/drawing/2014/main" id="{69A5124C-E0E8-48D7-8FE8-4C7C5D91EB5F}"/>
                </a:ext>
              </a:extLst>
            </p:cNvPr>
            <p:cNvSpPr>
              <a:spLocks noChangeShapeType="1"/>
            </p:cNvSpPr>
            <p:nvPr/>
          </p:nvSpPr>
          <p:spPr bwMode="auto">
            <a:xfrm flipH="1" flipV="1">
              <a:off x="4016375" y="1785938"/>
              <a:ext cx="31750"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6" name="Line 443">
              <a:extLst>
                <a:ext uri="{FF2B5EF4-FFF2-40B4-BE49-F238E27FC236}">
                  <a16:creationId xmlns:a16="http://schemas.microsoft.com/office/drawing/2014/main" id="{4BB750DC-2BDC-4069-90B8-CBB94962120E}"/>
                </a:ext>
              </a:extLst>
            </p:cNvPr>
            <p:cNvSpPr>
              <a:spLocks noChangeShapeType="1"/>
            </p:cNvSpPr>
            <p:nvPr/>
          </p:nvSpPr>
          <p:spPr bwMode="auto">
            <a:xfrm>
              <a:off x="4040188" y="17891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7" name="Line 444">
              <a:extLst>
                <a:ext uri="{FF2B5EF4-FFF2-40B4-BE49-F238E27FC236}">
                  <a16:creationId xmlns:a16="http://schemas.microsoft.com/office/drawing/2014/main" id="{B9CE8D59-52B4-4651-A9B8-F5BE1D6476B5}"/>
                </a:ext>
              </a:extLst>
            </p:cNvPr>
            <p:cNvSpPr>
              <a:spLocks noChangeShapeType="1"/>
            </p:cNvSpPr>
            <p:nvPr/>
          </p:nvSpPr>
          <p:spPr bwMode="auto">
            <a:xfrm flipV="1">
              <a:off x="4022725" y="17970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8" name="Line 445">
              <a:extLst>
                <a:ext uri="{FF2B5EF4-FFF2-40B4-BE49-F238E27FC236}">
                  <a16:creationId xmlns:a16="http://schemas.microsoft.com/office/drawing/2014/main" id="{6991CA1C-17C9-4DD6-8903-F3B37DE78F58}"/>
                </a:ext>
              </a:extLst>
            </p:cNvPr>
            <p:cNvSpPr>
              <a:spLocks noChangeShapeType="1"/>
            </p:cNvSpPr>
            <p:nvPr/>
          </p:nvSpPr>
          <p:spPr bwMode="auto">
            <a:xfrm flipH="1" flipV="1">
              <a:off x="4022725" y="17970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9" name="Line 446">
              <a:extLst>
                <a:ext uri="{FF2B5EF4-FFF2-40B4-BE49-F238E27FC236}">
                  <a16:creationId xmlns:a16="http://schemas.microsoft.com/office/drawing/2014/main" id="{3ED2BA0D-F967-4BD3-96AB-2C7AAAA7CD81}"/>
                </a:ext>
              </a:extLst>
            </p:cNvPr>
            <p:cNvSpPr>
              <a:spLocks noChangeShapeType="1"/>
            </p:cNvSpPr>
            <p:nvPr/>
          </p:nvSpPr>
          <p:spPr bwMode="auto">
            <a:xfrm>
              <a:off x="4040188" y="17891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0" name="Line 447">
              <a:extLst>
                <a:ext uri="{FF2B5EF4-FFF2-40B4-BE49-F238E27FC236}">
                  <a16:creationId xmlns:a16="http://schemas.microsoft.com/office/drawing/2014/main" id="{06260BFF-DB0E-4E2C-A055-16F4E2A99DA7}"/>
                </a:ext>
              </a:extLst>
            </p:cNvPr>
            <p:cNvSpPr>
              <a:spLocks noChangeShapeType="1"/>
            </p:cNvSpPr>
            <p:nvPr/>
          </p:nvSpPr>
          <p:spPr bwMode="auto">
            <a:xfrm flipV="1">
              <a:off x="4022725" y="17970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1" name="Line 448">
              <a:extLst>
                <a:ext uri="{FF2B5EF4-FFF2-40B4-BE49-F238E27FC236}">
                  <a16:creationId xmlns:a16="http://schemas.microsoft.com/office/drawing/2014/main" id="{EF438A5D-D913-4945-A67B-61C99CB0E6B6}"/>
                </a:ext>
              </a:extLst>
            </p:cNvPr>
            <p:cNvSpPr>
              <a:spLocks noChangeShapeType="1"/>
            </p:cNvSpPr>
            <p:nvPr/>
          </p:nvSpPr>
          <p:spPr bwMode="auto">
            <a:xfrm flipH="1" flipV="1">
              <a:off x="4022725" y="17970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2" name="Line 449">
              <a:extLst>
                <a:ext uri="{FF2B5EF4-FFF2-40B4-BE49-F238E27FC236}">
                  <a16:creationId xmlns:a16="http://schemas.microsoft.com/office/drawing/2014/main" id="{BAA1DFC1-60B6-41B8-B56C-EFAF33C4C9B6}"/>
                </a:ext>
              </a:extLst>
            </p:cNvPr>
            <p:cNvSpPr>
              <a:spLocks noChangeShapeType="1"/>
            </p:cNvSpPr>
            <p:nvPr/>
          </p:nvSpPr>
          <p:spPr bwMode="auto">
            <a:xfrm>
              <a:off x="4040188" y="17891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3" name="Line 450">
              <a:extLst>
                <a:ext uri="{FF2B5EF4-FFF2-40B4-BE49-F238E27FC236}">
                  <a16:creationId xmlns:a16="http://schemas.microsoft.com/office/drawing/2014/main" id="{107631C8-96D8-4CA6-9781-6CB9473920B9}"/>
                </a:ext>
              </a:extLst>
            </p:cNvPr>
            <p:cNvSpPr>
              <a:spLocks noChangeShapeType="1"/>
            </p:cNvSpPr>
            <p:nvPr/>
          </p:nvSpPr>
          <p:spPr bwMode="auto">
            <a:xfrm flipV="1">
              <a:off x="4022725" y="17970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4" name="Line 451">
              <a:extLst>
                <a:ext uri="{FF2B5EF4-FFF2-40B4-BE49-F238E27FC236}">
                  <a16:creationId xmlns:a16="http://schemas.microsoft.com/office/drawing/2014/main" id="{B51673F9-47F8-4BD5-8235-2823DCF1FF4F}"/>
                </a:ext>
              </a:extLst>
            </p:cNvPr>
            <p:cNvSpPr>
              <a:spLocks noChangeShapeType="1"/>
            </p:cNvSpPr>
            <p:nvPr/>
          </p:nvSpPr>
          <p:spPr bwMode="auto">
            <a:xfrm flipH="1" flipV="1">
              <a:off x="4022725" y="17970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5" name="Line 452">
              <a:extLst>
                <a:ext uri="{FF2B5EF4-FFF2-40B4-BE49-F238E27FC236}">
                  <a16:creationId xmlns:a16="http://schemas.microsoft.com/office/drawing/2014/main" id="{C36ED6A7-28B9-45EB-8BEB-D3248A765576}"/>
                </a:ext>
              </a:extLst>
            </p:cNvPr>
            <p:cNvSpPr>
              <a:spLocks noChangeShapeType="1"/>
            </p:cNvSpPr>
            <p:nvPr/>
          </p:nvSpPr>
          <p:spPr bwMode="auto">
            <a:xfrm>
              <a:off x="4040188" y="17891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6" name="Line 453">
              <a:extLst>
                <a:ext uri="{FF2B5EF4-FFF2-40B4-BE49-F238E27FC236}">
                  <a16:creationId xmlns:a16="http://schemas.microsoft.com/office/drawing/2014/main" id="{3547B267-3F4E-4640-BD52-21CAFF95371D}"/>
                </a:ext>
              </a:extLst>
            </p:cNvPr>
            <p:cNvSpPr>
              <a:spLocks noChangeShapeType="1"/>
            </p:cNvSpPr>
            <p:nvPr/>
          </p:nvSpPr>
          <p:spPr bwMode="auto">
            <a:xfrm flipV="1">
              <a:off x="4022725" y="17970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7" name="Line 454">
              <a:extLst>
                <a:ext uri="{FF2B5EF4-FFF2-40B4-BE49-F238E27FC236}">
                  <a16:creationId xmlns:a16="http://schemas.microsoft.com/office/drawing/2014/main" id="{065B5CEC-9965-49A5-90E3-B15923D6BD51}"/>
                </a:ext>
              </a:extLst>
            </p:cNvPr>
            <p:cNvSpPr>
              <a:spLocks noChangeShapeType="1"/>
            </p:cNvSpPr>
            <p:nvPr/>
          </p:nvSpPr>
          <p:spPr bwMode="auto">
            <a:xfrm flipH="1" flipV="1">
              <a:off x="4022725" y="17970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8" name="Line 455">
              <a:extLst>
                <a:ext uri="{FF2B5EF4-FFF2-40B4-BE49-F238E27FC236}">
                  <a16:creationId xmlns:a16="http://schemas.microsoft.com/office/drawing/2014/main" id="{5F431837-ABD5-4368-8E2F-6EF6FE42AD13}"/>
                </a:ext>
              </a:extLst>
            </p:cNvPr>
            <p:cNvSpPr>
              <a:spLocks noChangeShapeType="1"/>
            </p:cNvSpPr>
            <p:nvPr/>
          </p:nvSpPr>
          <p:spPr bwMode="auto">
            <a:xfrm>
              <a:off x="40433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9" name="Line 456">
              <a:extLst>
                <a:ext uri="{FF2B5EF4-FFF2-40B4-BE49-F238E27FC236}">
                  <a16:creationId xmlns:a16="http://schemas.microsoft.com/office/drawing/2014/main" id="{9EAB0A0D-8E81-461E-A409-4DE1BD4F3F3F}"/>
                </a:ext>
              </a:extLst>
            </p:cNvPr>
            <p:cNvSpPr>
              <a:spLocks noChangeShapeType="1"/>
            </p:cNvSpPr>
            <p:nvPr/>
          </p:nvSpPr>
          <p:spPr bwMode="auto">
            <a:xfrm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0" name="Line 457">
              <a:extLst>
                <a:ext uri="{FF2B5EF4-FFF2-40B4-BE49-F238E27FC236}">
                  <a16:creationId xmlns:a16="http://schemas.microsoft.com/office/drawing/2014/main" id="{5C39F78B-D34D-4875-BA21-5B003312A74D}"/>
                </a:ext>
              </a:extLst>
            </p:cNvPr>
            <p:cNvSpPr>
              <a:spLocks noChangeShapeType="1"/>
            </p:cNvSpPr>
            <p:nvPr/>
          </p:nvSpPr>
          <p:spPr bwMode="auto">
            <a:xfrm flipH="1"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1" name="Line 458">
              <a:extLst>
                <a:ext uri="{FF2B5EF4-FFF2-40B4-BE49-F238E27FC236}">
                  <a16:creationId xmlns:a16="http://schemas.microsoft.com/office/drawing/2014/main" id="{8CF9BADE-0D55-4470-97D4-382AD2DD06DB}"/>
                </a:ext>
              </a:extLst>
            </p:cNvPr>
            <p:cNvSpPr>
              <a:spLocks noChangeShapeType="1"/>
            </p:cNvSpPr>
            <p:nvPr/>
          </p:nvSpPr>
          <p:spPr bwMode="auto">
            <a:xfrm>
              <a:off x="40433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2" name="Line 459">
              <a:extLst>
                <a:ext uri="{FF2B5EF4-FFF2-40B4-BE49-F238E27FC236}">
                  <a16:creationId xmlns:a16="http://schemas.microsoft.com/office/drawing/2014/main" id="{5FD37A69-987E-4C90-828B-A095CBED05EE}"/>
                </a:ext>
              </a:extLst>
            </p:cNvPr>
            <p:cNvSpPr>
              <a:spLocks noChangeShapeType="1"/>
            </p:cNvSpPr>
            <p:nvPr/>
          </p:nvSpPr>
          <p:spPr bwMode="auto">
            <a:xfrm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3" name="Line 460">
              <a:extLst>
                <a:ext uri="{FF2B5EF4-FFF2-40B4-BE49-F238E27FC236}">
                  <a16:creationId xmlns:a16="http://schemas.microsoft.com/office/drawing/2014/main" id="{DE10824A-0DF5-4710-A0A6-03A7EDDDADEA}"/>
                </a:ext>
              </a:extLst>
            </p:cNvPr>
            <p:cNvSpPr>
              <a:spLocks noChangeShapeType="1"/>
            </p:cNvSpPr>
            <p:nvPr/>
          </p:nvSpPr>
          <p:spPr bwMode="auto">
            <a:xfrm flipH="1"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4" name="Line 461">
              <a:extLst>
                <a:ext uri="{FF2B5EF4-FFF2-40B4-BE49-F238E27FC236}">
                  <a16:creationId xmlns:a16="http://schemas.microsoft.com/office/drawing/2014/main" id="{ED8E7BA7-E499-4C0E-8751-D5A1CBF724D7}"/>
                </a:ext>
              </a:extLst>
            </p:cNvPr>
            <p:cNvSpPr>
              <a:spLocks noChangeShapeType="1"/>
            </p:cNvSpPr>
            <p:nvPr/>
          </p:nvSpPr>
          <p:spPr bwMode="auto">
            <a:xfrm>
              <a:off x="40433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5" name="Line 462">
              <a:extLst>
                <a:ext uri="{FF2B5EF4-FFF2-40B4-BE49-F238E27FC236}">
                  <a16:creationId xmlns:a16="http://schemas.microsoft.com/office/drawing/2014/main" id="{BD1737CA-58E7-4BA5-8BED-6F022153EE49}"/>
                </a:ext>
              </a:extLst>
            </p:cNvPr>
            <p:cNvSpPr>
              <a:spLocks noChangeShapeType="1"/>
            </p:cNvSpPr>
            <p:nvPr/>
          </p:nvSpPr>
          <p:spPr bwMode="auto">
            <a:xfrm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6" name="Line 463">
              <a:extLst>
                <a:ext uri="{FF2B5EF4-FFF2-40B4-BE49-F238E27FC236}">
                  <a16:creationId xmlns:a16="http://schemas.microsoft.com/office/drawing/2014/main" id="{974D8AAD-75C9-46AB-B1EF-4754E79308C8}"/>
                </a:ext>
              </a:extLst>
            </p:cNvPr>
            <p:cNvSpPr>
              <a:spLocks noChangeShapeType="1"/>
            </p:cNvSpPr>
            <p:nvPr/>
          </p:nvSpPr>
          <p:spPr bwMode="auto">
            <a:xfrm flipH="1"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7" name="Line 464">
              <a:extLst>
                <a:ext uri="{FF2B5EF4-FFF2-40B4-BE49-F238E27FC236}">
                  <a16:creationId xmlns:a16="http://schemas.microsoft.com/office/drawing/2014/main" id="{66986345-BD36-40F5-B3C5-F5000F9B930C}"/>
                </a:ext>
              </a:extLst>
            </p:cNvPr>
            <p:cNvSpPr>
              <a:spLocks noChangeShapeType="1"/>
            </p:cNvSpPr>
            <p:nvPr/>
          </p:nvSpPr>
          <p:spPr bwMode="auto">
            <a:xfrm>
              <a:off x="40433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8" name="Line 465">
              <a:extLst>
                <a:ext uri="{FF2B5EF4-FFF2-40B4-BE49-F238E27FC236}">
                  <a16:creationId xmlns:a16="http://schemas.microsoft.com/office/drawing/2014/main" id="{0651449C-66D7-45BD-B778-A3627519454E}"/>
                </a:ext>
              </a:extLst>
            </p:cNvPr>
            <p:cNvSpPr>
              <a:spLocks noChangeShapeType="1"/>
            </p:cNvSpPr>
            <p:nvPr/>
          </p:nvSpPr>
          <p:spPr bwMode="auto">
            <a:xfrm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9" name="Line 466">
              <a:extLst>
                <a:ext uri="{FF2B5EF4-FFF2-40B4-BE49-F238E27FC236}">
                  <a16:creationId xmlns:a16="http://schemas.microsoft.com/office/drawing/2014/main" id="{0C37F2E5-628A-4052-8E4E-6A0CECE4DBD9}"/>
                </a:ext>
              </a:extLst>
            </p:cNvPr>
            <p:cNvSpPr>
              <a:spLocks noChangeShapeType="1"/>
            </p:cNvSpPr>
            <p:nvPr/>
          </p:nvSpPr>
          <p:spPr bwMode="auto">
            <a:xfrm flipH="1"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0" name="Line 467">
              <a:extLst>
                <a:ext uri="{FF2B5EF4-FFF2-40B4-BE49-F238E27FC236}">
                  <a16:creationId xmlns:a16="http://schemas.microsoft.com/office/drawing/2014/main" id="{90735076-9676-4342-81FB-D18B12231205}"/>
                </a:ext>
              </a:extLst>
            </p:cNvPr>
            <p:cNvSpPr>
              <a:spLocks noChangeShapeType="1"/>
            </p:cNvSpPr>
            <p:nvPr/>
          </p:nvSpPr>
          <p:spPr bwMode="auto">
            <a:xfrm>
              <a:off x="40433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1" name="Line 468">
              <a:extLst>
                <a:ext uri="{FF2B5EF4-FFF2-40B4-BE49-F238E27FC236}">
                  <a16:creationId xmlns:a16="http://schemas.microsoft.com/office/drawing/2014/main" id="{308B1254-E2AF-4844-BE56-D2C8E2895E2D}"/>
                </a:ext>
              </a:extLst>
            </p:cNvPr>
            <p:cNvSpPr>
              <a:spLocks noChangeShapeType="1"/>
            </p:cNvSpPr>
            <p:nvPr/>
          </p:nvSpPr>
          <p:spPr bwMode="auto">
            <a:xfrm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2" name="Line 469">
              <a:extLst>
                <a:ext uri="{FF2B5EF4-FFF2-40B4-BE49-F238E27FC236}">
                  <a16:creationId xmlns:a16="http://schemas.microsoft.com/office/drawing/2014/main" id="{8E88D884-E1E4-479E-881C-839538047D9A}"/>
                </a:ext>
              </a:extLst>
            </p:cNvPr>
            <p:cNvSpPr>
              <a:spLocks noChangeShapeType="1"/>
            </p:cNvSpPr>
            <p:nvPr/>
          </p:nvSpPr>
          <p:spPr bwMode="auto">
            <a:xfrm flipH="1" flipV="1">
              <a:off x="40290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3" name="Line 470">
              <a:extLst>
                <a:ext uri="{FF2B5EF4-FFF2-40B4-BE49-F238E27FC236}">
                  <a16:creationId xmlns:a16="http://schemas.microsoft.com/office/drawing/2014/main" id="{BF0CCD89-C95B-40E0-85CF-0F7255E0D270}"/>
                </a:ext>
              </a:extLst>
            </p:cNvPr>
            <p:cNvSpPr>
              <a:spLocks noChangeShapeType="1"/>
            </p:cNvSpPr>
            <p:nvPr/>
          </p:nvSpPr>
          <p:spPr bwMode="auto">
            <a:xfrm>
              <a:off x="404971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4" name="Line 471">
              <a:extLst>
                <a:ext uri="{FF2B5EF4-FFF2-40B4-BE49-F238E27FC236}">
                  <a16:creationId xmlns:a16="http://schemas.microsoft.com/office/drawing/2014/main" id="{F34C561C-E7B4-428E-82ED-0CE8F801E764}"/>
                </a:ext>
              </a:extLst>
            </p:cNvPr>
            <p:cNvSpPr>
              <a:spLocks noChangeShapeType="1"/>
            </p:cNvSpPr>
            <p:nvPr/>
          </p:nvSpPr>
          <p:spPr bwMode="auto">
            <a:xfrm flipV="1">
              <a:off x="403542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5" name="Line 472">
              <a:extLst>
                <a:ext uri="{FF2B5EF4-FFF2-40B4-BE49-F238E27FC236}">
                  <a16:creationId xmlns:a16="http://schemas.microsoft.com/office/drawing/2014/main" id="{C2618187-87B5-4D30-B0ED-35AE8B7F7CAC}"/>
                </a:ext>
              </a:extLst>
            </p:cNvPr>
            <p:cNvSpPr>
              <a:spLocks noChangeShapeType="1"/>
            </p:cNvSpPr>
            <p:nvPr/>
          </p:nvSpPr>
          <p:spPr bwMode="auto">
            <a:xfrm flipH="1" flipV="1">
              <a:off x="403542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6" name="Line 473">
              <a:extLst>
                <a:ext uri="{FF2B5EF4-FFF2-40B4-BE49-F238E27FC236}">
                  <a16:creationId xmlns:a16="http://schemas.microsoft.com/office/drawing/2014/main" id="{4EDE994C-A66F-48E5-B01B-F42C1231D062}"/>
                </a:ext>
              </a:extLst>
            </p:cNvPr>
            <p:cNvSpPr>
              <a:spLocks noChangeShapeType="1"/>
            </p:cNvSpPr>
            <p:nvPr/>
          </p:nvSpPr>
          <p:spPr bwMode="auto">
            <a:xfrm>
              <a:off x="404971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7" name="Line 474">
              <a:extLst>
                <a:ext uri="{FF2B5EF4-FFF2-40B4-BE49-F238E27FC236}">
                  <a16:creationId xmlns:a16="http://schemas.microsoft.com/office/drawing/2014/main" id="{AD2BCD17-21E4-4CAD-8AE0-037C11B09166}"/>
                </a:ext>
              </a:extLst>
            </p:cNvPr>
            <p:cNvSpPr>
              <a:spLocks noChangeShapeType="1"/>
            </p:cNvSpPr>
            <p:nvPr/>
          </p:nvSpPr>
          <p:spPr bwMode="auto">
            <a:xfrm flipV="1">
              <a:off x="403542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8" name="Line 475">
              <a:extLst>
                <a:ext uri="{FF2B5EF4-FFF2-40B4-BE49-F238E27FC236}">
                  <a16:creationId xmlns:a16="http://schemas.microsoft.com/office/drawing/2014/main" id="{061D1FE9-A042-4FD3-A579-02B5311DB9AF}"/>
                </a:ext>
              </a:extLst>
            </p:cNvPr>
            <p:cNvSpPr>
              <a:spLocks noChangeShapeType="1"/>
            </p:cNvSpPr>
            <p:nvPr/>
          </p:nvSpPr>
          <p:spPr bwMode="auto">
            <a:xfrm flipH="1" flipV="1">
              <a:off x="403542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9" name="Line 476">
              <a:extLst>
                <a:ext uri="{FF2B5EF4-FFF2-40B4-BE49-F238E27FC236}">
                  <a16:creationId xmlns:a16="http://schemas.microsoft.com/office/drawing/2014/main" id="{157EDC40-D4B8-42AD-9916-D60F731EC9D8}"/>
                </a:ext>
              </a:extLst>
            </p:cNvPr>
            <p:cNvSpPr>
              <a:spLocks noChangeShapeType="1"/>
            </p:cNvSpPr>
            <p:nvPr/>
          </p:nvSpPr>
          <p:spPr bwMode="auto">
            <a:xfrm>
              <a:off x="404971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0" name="Line 477">
              <a:extLst>
                <a:ext uri="{FF2B5EF4-FFF2-40B4-BE49-F238E27FC236}">
                  <a16:creationId xmlns:a16="http://schemas.microsoft.com/office/drawing/2014/main" id="{BFEA7506-2D42-4ACA-AA16-0CA6B0D6755F}"/>
                </a:ext>
              </a:extLst>
            </p:cNvPr>
            <p:cNvSpPr>
              <a:spLocks noChangeShapeType="1"/>
            </p:cNvSpPr>
            <p:nvPr/>
          </p:nvSpPr>
          <p:spPr bwMode="auto">
            <a:xfrm flipV="1">
              <a:off x="403542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1" name="Line 478">
              <a:extLst>
                <a:ext uri="{FF2B5EF4-FFF2-40B4-BE49-F238E27FC236}">
                  <a16:creationId xmlns:a16="http://schemas.microsoft.com/office/drawing/2014/main" id="{9CA08A10-D549-4243-9751-E46ABB24DB44}"/>
                </a:ext>
              </a:extLst>
            </p:cNvPr>
            <p:cNvSpPr>
              <a:spLocks noChangeShapeType="1"/>
            </p:cNvSpPr>
            <p:nvPr/>
          </p:nvSpPr>
          <p:spPr bwMode="auto">
            <a:xfrm flipH="1" flipV="1">
              <a:off x="403542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2" name="Line 479">
              <a:extLst>
                <a:ext uri="{FF2B5EF4-FFF2-40B4-BE49-F238E27FC236}">
                  <a16:creationId xmlns:a16="http://schemas.microsoft.com/office/drawing/2014/main" id="{67C8E613-EAD4-46D9-8876-FB92C8B539C5}"/>
                </a:ext>
              </a:extLst>
            </p:cNvPr>
            <p:cNvSpPr>
              <a:spLocks noChangeShapeType="1"/>
            </p:cNvSpPr>
            <p:nvPr/>
          </p:nvSpPr>
          <p:spPr bwMode="auto">
            <a:xfrm>
              <a:off x="40560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3" name="Line 480">
              <a:extLst>
                <a:ext uri="{FF2B5EF4-FFF2-40B4-BE49-F238E27FC236}">
                  <a16:creationId xmlns:a16="http://schemas.microsoft.com/office/drawing/2014/main" id="{470F3B5F-9F80-4BBB-A001-96A7C0409003}"/>
                </a:ext>
              </a:extLst>
            </p:cNvPr>
            <p:cNvSpPr>
              <a:spLocks noChangeShapeType="1"/>
            </p:cNvSpPr>
            <p:nvPr/>
          </p:nvSpPr>
          <p:spPr bwMode="auto">
            <a:xfrm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4" name="Line 481">
              <a:extLst>
                <a:ext uri="{FF2B5EF4-FFF2-40B4-BE49-F238E27FC236}">
                  <a16:creationId xmlns:a16="http://schemas.microsoft.com/office/drawing/2014/main" id="{72D9CE97-732C-4694-9DEF-0211573876CB}"/>
                </a:ext>
              </a:extLst>
            </p:cNvPr>
            <p:cNvSpPr>
              <a:spLocks noChangeShapeType="1"/>
            </p:cNvSpPr>
            <p:nvPr/>
          </p:nvSpPr>
          <p:spPr bwMode="auto">
            <a:xfrm flipH="1"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 name="Line 482">
              <a:extLst>
                <a:ext uri="{FF2B5EF4-FFF2-40B4-BE49-F238E27FC236}">
                  <a16:creationId xmlns:a16="http://schemas.microsoft.com/office/drawing/2014/main" id="{142D891D-496D-42E0-A4A0-FB9725151A29}"/>
                </a:ext>
              </a:extLst>
            </p:cNvPr>
            <p:cNvSpPr>
              <a:spLocks noChangeShapeType="1"/>
            </p:cNvSpPr>
            <p:nvPr/>
          </p:nvSpPr>
          <p:spPr bwMode="auto">
            <a:xfrm>
              <a:off x="40560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6" name="Line 483">
              <a:extLst>
                <a:ext uri="{FF2B5EF4-FFF2-40B4-BE49-F238E27FC236}">
                  <a16:creationId xmlns:a16="http://schemas.microsoft.com/office/drawing/2014/main" id="{1E039152-587D-47E5-AEB6-7B9BBE10DE1F}"/>
                </a:ext>
              </a:extLst>
            </p:cNvPr>
            <p:cNvSpPr>
              <a:spLocks noChangeShapeType="1"/>
            </p:cNvSpPr>
            <p:nvPr/>
          </p:nvSpPr>
          <p:spPr bwMode="auto">
            <a:xfrm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7" name="Line 484">
              <a:extLst>
                <a:ext uri="{FF2B5EF4-FFF2-40B4-BE49-F238E27FC236}">
                  <a16:creationId xmlns:a16="http://schemas.microsoft.com/office/drawing/2014/main" id="{6BD1251F-2BCE-44CE-BDA0-24E4DBC33927}"/>
                </a:ext>
              </a:extLst>
            </p:cNvPr>
            <p:cNvSpPr>
              <a:spLocks noChangeShapeType="1"/>
            </p:cNvSpPr>
            <p:nvPr/>
          </p:nvSpPr>
          <p:spPr bwMode="auto">
            <a:xfrm flipH="1"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8" name="Line 485">
              <a:extLst>
                <a:ext uri="{FF2B5EF4-FFF2-40B4-BE49-F238E27FC236}">
                  <a16:creationId xmlns:a16="http://schemas.microsoft.com/office/drawing/2014/main" id="{1843CE50-D17F-49DB-84E9-65E8105CD871}"/>
                </a:ext>
              </a:extLst>
            </p:cNvPr>
            <p:cNvSpPr>
              <a:spLocks noChangeShapeType="1"/>
            </p:cNvSpPr>
            <p:nvPr/>
          </p:nvSpPr>
          <p:spPr bwMode="auto">
            <a:xfrm>
              <a:off x="40560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9" name="Line 486">
              <a:extLst>
                <a:ext uri="{FF2B5EF4-FFF2-40B4-BE49-F238E27FC236}">
                  <a16:creationId xmlns:a16="http://schemas.microsoft.com/office/drawing/2014/main" id="{D2833D4D-F0B7-495A-829A-00B99C4E9708}"/>
                </a:ext>
              </a:extLst>
            </p:cNvPr>
            <p:cNvSpPr>
              <a:spLocks noChangeShapeType="1"/>
            </p:cNvSpPr>
            <p:nvPr/>
          </p:nvSpPr>
          <p:spPr bwMode="auto">
            <a:xfrm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0" name="Line 487">
              <a:extLst>
                <a:ext uri="{FF2B5EF4-FFF2-40B4-BE49-F238E27FC236}">
                  <a16:creationId xmlns:a16="http://schemas.microsoft.com/office/drawing/2014/main" id="{186C1836-8555-46BF-BC73-7927DD074D3B}"/>
                </a:ext>
              </a:extLst>
            </p:cNvPr>
            <p:cNvSpPr>
              <a:spLocks noChangeShapeType="1"/>
            </p:cNvSpPr>
            <p:nvPr/>
          </p:nvSpPr>
          <p:spPr bwMode="auto">
            <a:xfrm flipH="1"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1" name="Line 488">
              <a:extLst>
                <a:ext uri="{FF2B5EF4-FFF2-40B4-BE49-F238E27FC236}">
                  <a16:creationId xmlns:a16="http://schemas.microsoft.com/office/drawing/2014/main" id="{E9D835CE-10DA-4777-8C24-54F330F1ECFE}"/>
                </a:ext>
              </a:extLst>
            </p:cNvPr>
            <p:cNvSpPr>
              <a:spLocks noChangeShapeType="1"/>
            </p:cNvSpPr>
            <p:nvPr/>
          </p:nvSpPr>
          <p:spPr bwMode="auto">
            <a:xfrm>
              <a:off x="40560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2" name="Line 489">
              <a:extLst>
                <a:ext uri="{FF2B5EF4-FFF2-40B4-BE49-F238E27FC236}">
                  <a16:creationId xmlns:a16="http://schemas.microsoft.com/office/drawing/2014/main" id="{E7A47D83-1FE5-47E9-85A9-02B93120B007}"/>
                </a:ext>
              </a:extLst>
            </p:cNvPr>
            <p:cNvSpPr>
              <a:spLocks noChangeShapeType="1"/>
            </p:cNvSpPr>
            <p:nvPr/>
          </p:nvSpPr>
          <p:spPr bwMode="auto">
            <a:xfrm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3" name="Line 490">
              <a:extLst>
                <a:ext uri="{FF2B5EF4-FFF2-40B4-BE49-F238E27FC236}">
                  <a16:creationId xmlns:a16="http://schemas.microsoft.com/office/drawing/2014/main" id="{F40EB003-765A-4090-8940-EE324C22F0A6}"/>
                </a:ext>
              </a:extLst>
            </p:cNvPr>
            <p:cNvSpPr>
              <a:spLocks noChangeShapeType="1"/>
            </p:cNvSpPr>
            <p:nvPr/>
          </p:nvSpPr>
          <p:spPr bwMode="auto">
            <a:xfrm flipH="1"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4" name="Line 491">
              <a:extLst>
                <a:ext uri="{FF2B5EF4-FFF2-40B4-BE49-F238E27FC236}">
                  <a16:creationId xmlns:a16="http://schemas.microsoft.com/office/drawing/2014/main" id="{4F6FCA34-DAC9-4E4E-8F46-EA5AA90B1E4C}"/>
                </a:ext>
              </a:extLst>
            </p:cNvPr>
            <p:cNvSpPr>
              <a:spLocks noChangeShapeType="1"/>
            </p:cNvSpPr>
            <p:nvPr/>
          </p:nvSpPr>
          <p:spPr bwMode="auto">
            <a:xfrm>
              <a:off x="40560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5" name="Line 492">
              <a:extLst>
                <a:ext uri="{FF2B5EF4-FFF2-40B4-BE49-F238E27FC236}">
                  <a16:creationId xmlns:a16="http://schemas.microsoft.com/office/drawing/2014/main" id="{5B42849C-2087-44CE-A38E-133C0415406D}"/>
                </a:ext>
              </a:extLst>
            </p:cNvPr>
            <p:cNvSpPr>
              <a:spLocks noChangeShapeType="1"/>
            </p:cNvSpPr>
            <p:nvPr/>
          </p:nvSpPr>
          <p:spPr bwMode="auto">
            <a:xfrm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6" name="Line 493">
              <a:extLst>
                <a:ext uri="{FF2B5EF4-FFF2-40B4-BE49-F238E27FC236}">
                  <a16:creationId xmlns:a16="http://schemas.microsoft.com/office/drawing/2014/main" id="{5A4C4F59-445C-4736-9BB9-298762A78402}"/>
                </a:ext>
              </a:extLst>
            </p:cNvPr>
            <p:cNvSpPr>
              <a:spLocks noChangeShapeType="1"/>
            </p:cNvSpPr>
            <p:nvPr/>
          </p:nvSpPr>
          <p:spPr bwMode="auto">
            <a:xfrm flipH="1"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7" name="Line 494">
              <a:extLst>
                <a:ext uri="{FF2B5EF4-FFF2-40B4-BE49-F238E27FC236}">
                  <a16:creationId xmlns:a16="http://schemas.microsoft.com/office/drawing/2014/main" id="{84A93103-81D9-4ABB-8D8E-D830BDB30490}"/>
                </a:ext>
              </a:extLst>
            </p:cNvPr>
            <p:cNvSpPr>
              <a:spLocks noChangeShapeType="1"/>
            </p:cNvSpPr>
            <p:nvPr/>
          </p:nvSpPr>
          <p:spPr bwMode="auto">
            <a:xfrm>
              <a:off x="4056063" y="1816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8" name="Line 495">
              <a:extLst>
                <a:ext uri="{FF2B5EF4-FFF2-40B4-BE49-F238E27FC236}">
                  <a16:creationId xmlns:a16="http://schemas.microsoft.com/office/drawing/2014/main" id="{B3E2C8B0-8B8F-436F-82B2-036866D38464}"/>
                </a:ext>
              </a:extLst>
            </p:cNvPr>
            <p:cNvSpPr>
              <a:spLocks noChangeShapeType="1"/>
            </p:cNvSpPr>
            <p:nvPr/>
          </p:nvSpPr>
          <p:spPr bwMode="auto">
            <a:xfrm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9" name="Line 496">
              <a:extLst>
                <a:ext uri="{FF2B5EF4-FFF2-40B4-BE49-F238E27FC236}">
                  <a16:creationId xmlns:a16="http://schemas.microsoft.com/office/drawing/2014/main" id="{20988BFD-800E-4326-98C5-ACDC59988634}"/>
                </a:ext>
              </a:extLst>
            </p:cNvPr>
            <p:cNvSpPr>
              <a:spLocks noChangeShapeType="1"/>
            </p:cNvSpPr>
            <p:nvPr/>
          </p:nvSpPr>
          <p:spPr bwMode="auto">
            <a:xfrm flipH="1" flipV="1">
              <a:off x="4041775" y="18240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0" name="Line 497">
              <a:extLst>
                <a:ext uri="{FF2B5EF4-FFF2-40B4-BE49-F238E27FC236}">
                  <a16:creationId xmlns:a16="http://schemas.microsoft.com/office/drawing/2014/main" id="{EA82FB47-EBC8-4057-927F-D50C9F7E5ED9}"/>
                </a:ext>
              </a:extLst>
            </p:cNvPr>
            <p:cNvSpPr>
              <a:spLocks noChangeShapeType="1"/>
            </p:cNvSpPr>
            <p:nvPr/>
          </p:nvSpPr>
          <p:spPr bwMode="auto">
            <a:xfrm>
              <a:off x="4060825" y="18303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1" name="Line 498">
              <a:extLst>
                <a:ext uri="{FF2B5EF4-FFF2-40B4-BE49-F238E27FC236}">
                  <a16:creationId xmlns:a16="http://schemas.microsoft.com/office/drawing/2014/main" id="{3E73F4F5-70F4-4AC6-B8E6-CF15A75BEC49}"/>
                </a:ext>
              </a:extLst>
            </p:cNvPr>
            <p:cNvSpPr>
              <a:spLocks noChangeShapeType="1"/>
            </p:cNvSpPr>
            <p:nvPr/>
          </p:nvSpPr>
          <p:spPr bwMode="auto">
            <a:xfrm flipV="1">
              <a:off x="404336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2" name="Line 499">
              <a:extLst>
                <a:ext uri="{FF2B5EF4-FFF2-40B4-BE49-F238E27FC236}">
                  <a16:creationId xmlns:a16="http://schemas.microsoft.com/office/drawing/2014/main" id="{4C163420-4A3E-4AB6-8A72-4F8366C75DEE}"/>
                </a:ext>
              </a:extLst>
            </p:cNvPr>
            <p:cNvSpPr>
              <a:spLocks noChangeShapeType="1"/>
            </p:cNvSpPr>
            <p:nvPr/>
          </p:nvSpPr>
          <p:spPr bwMode="auto">
            <a:xfrm flipH="1" flipV="1">
              <a:off x="404336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3" name="Line 500">
              <a:extLst>
                <a:ext uri="{FF2B5EF4-FFF2-40B4-BE49-F238E27FC236}">
                  <a16:creationId xmlns:a16="http://schemas.microsoft.com/office/drawing/2014/main" id="{51450807-A682-4B7C-A821-AEBD83C1E5CD}"/>
                </a:ext>
              </a:extLst>
            </p:cNvPr>
            <p:cNvSpPr>
              <a:spLocks noChangeShapeType="1"/>
            </p:cNvSpPr>
            <p:nvPr/>
          </p:nvSpPr>
          <p:spPr bwMode="auto">
            <a:xfrm>
              <a:off x="4060825" y="18303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4" name="Line 501">
              <a:extLst>
                <a:ext uri="{FF2B5EF4-FFF2-40B4-BE49-F238E27FC236}">
                  <a16:creationId xmlns:a16="http://schemas.microsoft.com/office/drawing/2014/main" id="{99DC9956-EA3E-4A50-B340-00E6992C330F}"/>
                </a:ext>
              </a:extLst>
            </p:cNvPr>
            <p:cNvSpPr>
              <a:spLocks noChangeShapeType="1"/>
            </p:cNvSpPr>
            <p:nvPr/>
          </p:nvSpPr>
          <p:spPr bwMode="auto">
            <a:xfrm flipV="1">
              <a:off x="404336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5" name="Line 502">
              <a:extLst>
                <a:ext uri="{FF2B5EF4-FFF2-40B4-BE49-F238E27FC236}">
                  <a16:creationId xmlns:a16="http://schemas.microsoft.com/office/drawing/2014/main" id="{3CC0ED9C-8FFB-4C0C-BCA3-0457FF50FB8A}"/>
                </a:ext>
              </a:extLst>
            </p:cNvPr>
            <p:cNvSpPr>
              <a:spLocks noChangeShapeType="1"/>
            </p:cNvSpPr>
            <p:nvPr/>
          </p:nvSpPr>
          <p:spPr bwMode="auto">
            <a:xfrm flipH="1" flipV="1">
              <a:off x="404336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 name="Line 503">
              <a:extLst>
                <a:ext uri="{FF2B5EF4-FFF2-40B4-BE49-F238E27FC236}">
                  <a16:creationId xmlns:a16="http://schemas.microsoft.com/office/drawing/2014/main" id="{6EA663AB-28CC-412E-AA95-28A186614B64}"/>
                </a:ext>
              </a:extLst>
            </p:cNvPr>
            <p:cNvSpPr>
              <a:spLocks noChangeShapeType="1"/>
            </p:cNvSpPr>
            <p:nvPr/>
          </p:nvSpPr>
          <p:spPr bwMode="auto">
            <a:xfrm>
              <a:off x="4067175" y="18303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7" name="Line 504">
              <a:extLst>
                <a:ext uri="{FF2B5EF4-FFF2-40B4-BE49-F238E27FC236}">
                  <a16:creationId xmlns:a16="http://schemas.microsoft.com/office/drawing/2014/main" id="{4FB8C2F6-CDA6-41C2-BC5A-1AD282DD2DA7}"/>
                </a:ext>
              </a:extLst>
            </p:cNvPr>
            <p:cNvSpPr>
              <a:spLocks noChangeShapeType="1"/>
            </p:cNvSpPr>
            <p:nvPr/>
          </p:nvSpPr>
          <p:spPr bwMode="auto">
            <a:xfrm flipV="1">
              <a:off x="40497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8" name="Line 505">
              <a:extLst>
                <a:ext uri="{FF2B5EF4-FFF2-40B4-BE49-F238E27FC236}">
                  <a16:creationId xmlns:a16="http://schemas.microsoft.com/office/drawing/2014/main" id="{60F0FBB6-B4F3-47A9-B448-E39D6C84B45D}"/>
                </a:ext>
              </a:extLst>
            </p:cNvPr>
            <p:cNvSpPr>
              <a:spLocks noChangeShapeType="1"/>
            </p:cNvSpPr>
            <p:nvPr/>
          </p:nvSpPr>
          <p:spPr bwMode="auto">
            <a:xfrm flipH="1" flipV="1">
              <a:off x="40497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9" name="Line 506">
              <a:extLst>
                <a:ext uri="{FF2B5EF4-FFF2-40B4-BE49-F238E27FC236}">
                  <a16:creationId xmlns:a16="http://schemas.microsoft.com/office/drawing/2014/main" id="{2969A29E-321D-4962-9078-2E7CF19992DA}"/>
                </a:ext>
              </a:extLst>
            </p:cNvPr>
            <p:cNvSpPr>
              <a:spLocks noChangeShapeType="1"/>
            </p:cNvSpPr>
            <p:nvPr/>
          </p:nvSpPr>
          <p:spPr bwMode="auto">
            <a:xfrm>
              <a:off x="4067175" y="18303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0" name="Line 507">
              <a:extLst>
                <a:ext uri="{FF2B5EF4-FFF2-40B4-BE49-F238E27FC236}">
                  <a16:creationId xmlns:a16="http://schemas.microsoft.com/office/drawing/2014/main" id="{8FB707FA-6789-45D5-A8C0-082A9FD4208B}"/>
                </a:ext>
              </a:extLst>
            </p:cNvPr>
            <p:cNvSpPr>
              <a:spLocks noChangeShapeType="1"/>
            </p:cNvSpPr>
            <p:nvPr/>
          </p:nvSpPr>
          <p:spPr bwMode="auto">
            <a:xfrm flipV="1">
              <a:off x="40497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1" name="Line 508">
              <a:extLst>
                <a:ext uri="{FF2B5EF4-FFF2-40B4-BE49-F238E27FC236}">
                  <a16:creationId xmlns:a16="http://schemas.microsoft.com/office/drawing/2014/main" id="{330B4E83-9E49-4380-85FB-AEB47A1C28AF}"/>
                </a:ext>
              </a:extLst>
            </p:cNvPr>
            <p:cNvSpPr>
              <a:spLocks noChangeShapeType="1"/>
            </p:cNvSpPr>
            <p:nvPr/>
          </p:nvSpPr>
          <p:spPr bwMode="auto">
            <a:xfrm flipH="1" flipV="1">
              <a:off x="40497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2" name="Line 509">
              <a:extLst>
                <a:ext uri="{FF2B5EF4-FFF2-40B4-BE49-F238E27FC236}">
                  <a16:creationId xmlns:a16="http://schemas.microsoft.com/office/drawing/2014/main" id="{AF126B14-F4FB-4A18-B6A6-6FAADCE345AE}"/>
                </a:ext>
              </a:extLst>
            </p:cNvPr>
            <p:cNvSpPr>
              <a:spLocks noChangeShapeType="1"/>
            </p:cNvSpPr>
            <p:nvPr/>
          </p:nvSpPr>
          <p:spPr bwMode="auto">
            <a:xfrm>
              <a:off x="4067175" y="18303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3" name="Line 510">
              <a:extLst>
                <a:ext uri="{FF2B5EF4-FFF2-40B4-BE49-F238E27FC236}">
                  <a16:creationId xmlns:a16="http://schemas.microsoft.com/office/drawing/2014/main" id="{52A347EB-14FD-4715-BD11-CB716D121380}"/>
                </a:ext>
              </a:extLst>
            </p:cNvPr>
            <p:cNvSpPr>
              <a:spLocks noChangeShapeType="1"/>
            </p:cNvSpPr>
            <p:nvPr/>
          </p:nvSpPr>
          <p:spPr bwMode="auto">
            <a:xfrm flipV="1">
              <a:off x="40497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4" name="Line 511">
              <a:extLst>
                <a:ext uri="{FF2B5EF4-FFF2-40B4-BE49-F238E27FC236}">
                  <a16:creationId xmlns:a16="http://schemas.microsoft.com/office/drawing/2014/main" id="{46448845-60A0-4766-83DF-269C306846DE}"/>
                </a:ext>
              </a:extLst>
            </p:cNvPr>
            <p:cNvSpPr>
              <a:spLocks noChangeShapeType="1"/>
            </p:cNvSpPr>
            <p:nvPr/>
          </p:nvSpPr>
          <p:spPr bwMode="auto">
            <a:xfrm flipH="1" flipV="1">
              <a:off x="40497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5" name="Line 512">
              <a:extLst>
                <a:ext uri="{FF2B5EF4-FFF2-40B4-BE49-F238E27FC236}">
                  <a16:creationId xmlns:a16="http://schemas.microsoft.com/office/drawing/2014/main" id="{266B5E3B-C95B-460E-9D52-E6F5155BB2BF}"/>
                </a:ext>
              </a:extLst>
            </p:cNvPr>
            <p:cNvSpPr>
              <a:spLocks noChangeShapeType="1"/>
            </p:cNvSpPr>
            <p:nvPr/>
          </p:nvSpPr>
          <p:spPr bwMode="auto">
            <a:xfrm>
              <a:off x="4067175" y="18303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6" name="Line 513">
              <a:extLst>
                <a:ext uri="{FF2B5EF4-FFF2-40B4-BE49-F238E27FC236}">
                  <a16:creationId xmlns:a16="http://schemas.microsoft.com/office/drawing/2014/main" id="{1D4527C6-A776-4E4A-9149-7D7D4AA257AD}"/>
                </a:ext>
              </a:extLst>
            </p:cNvPr>
            <p:cNvSpPr>
              <a:spLocks noChangeShapeType="1"/>
            </p:cNvSpPr>
            <p:nvPr/>
          </p:nvSpPr>
          <p:spPr bwMode="auto">
            <a:xfrm flipV="1">
              <a:off x="40497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7" name="Line 514">
              <a:extLst>
                <a:ext uri="{FF2B5EF4-FFF2-40B4-BE49-F238E27FC236}">
                  <a16:creationId xmlns:a16="http://schemas.microsoft.com/office/drawing/2014/main" id="{D237626F-19C0-41AF-A734-67FAFE1D6E13}"/>
                </a:ext>
              </a:extLst>
            </p:cNvPr>
            <p:cNvSpPr>
              <a:spLocks noChangeShapeType="1"/>
            </p:cNvSpPr>
            <p:nvPr/>
          </p:nvSpPr>
          <p:spPr bwMode="auto">
            <a:xfrm flipH="1" flipV="1">
              <a:off x="40497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8" name="Line 515">
              <a:extLst>
                <a:ext uri="{FF2B5EF4-FFF2-40B4-BE49-F238E27FC236}">
                  <a16:creationId xmlns:a16="http://schemas.microsoft.com/office/drawing/2014/main" id="{CACE2E84-021D-48D1-A1B7-22B98C3A8BE0}"/>
                </a:ext>
              </a:extLst>
            </p:cNvPr>
            <p:cNvSpPr>
              <a:spLocks noChangeShapeType="1"/>
            </p:cNvSpPr>
            <p:nvPr/>
          </p:nvSpPr>
          <p:spPr bwMode="auto">
            <a:xfrm>
              <a:off x="4076700" y="183038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9" name="Line 516">
              <a:extLst>
                <a:ext uri="{FF2B5EF4-FFF2-40B4-BE49-F238E27FC236}">
                  <a16:creationId xmlns:a16="http://schemas.microsoft.com/office/drawing/2014/main" id="{2F2DAA04-75ED-47C7-8861-0E920554153E}"/>
                </a:ext>
              </a:extLst>
            </p:cNvPr>
            <p:cNvSpPr>
              <a:spLocks noChangeShapeType="1"/>
            </p:cNvSpPr>
            <p:nvPr/>
          </p:nvSpPr>
          <p:spPr bwMode="auto">
            <a:xfrm flipV="1">
              <a:off x="40624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0" name="Line 517">
              <a:extLst>
                <a:ext uri="{FF2B5EF4-FFF2-40B4-BE49-F238E27FC236}">
                  <a16:creationId xmlns:a16="http://schemas.microsoft.com/office/drawing/2014/main" id="{5157F015-4DC4-42A0-971D-3310750EA41E}"/>
                </a:ext>
              </a:extLst>
            </p:cNvPr>
            <p:cNvSpPr>
              <a:spLocks noChangeShapeType="1"/>
            </p:cNvSpPr>
            <p:nvPr/>
          </p:nvSpPr>
          <p:spPr bwMode="auto">
            <a:xfrm flipH="1" flipV="1">
              <a:off x="4062413" y="1841501"/>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1" name="Line 518">
              <a:extLst>
                <a:ext uri="{FF2B5EF4-FFF2-40B4-BE49-F238E27FC236}">
                  <a16:creationId xmlns:a16="http://schemas.microsoft.com/office/drawing/2014/main" id="{01E65CDB-3DEF-4F4E-AFEF-8A1AEE8510FA}"/>
                </a:ext>
              </a:extLst>
            </p:cNvPr>
            <p:cNvSpPr>
              <a:spLocks noChangeShapeType="1"/>
            </p:cNvSpPr>
            <p:nvPr/>
          </p:nvSpPr>
          <p:spPr bwMode="auto">
            <a:xfrm>
              <a:off x="4148138" y="1862138"/>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2" name="Line 519">
              <a:extLst>
                <a:ext uri="{FF2B5EF4-FFF2-40B4-BE49-F238E27FC236}">
                  <a16:creationId xmlns:a16="http://schemas.microsoft.com/office/drawing/2014/main" id="{AE873124-7497-4D5A-83C1-171EE07C40B4}"/>
                </a:ext>
              </a:extLst>
            </p:cNvPr>
            <p:cNvSpPr>
              <a:spLocks noChangeShapeType="1"/>
            </p:cNvSpPr>
            <p:nvPr/>
          </p:nvSpPr>
          <p:spPr bwMode="auto">
            <a:xfrm flipV="1">
              <a:off x="4133850" y="1870076"/>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3" name="Line 520">
              <a:extLst>
                <a:ext uri="{FF2B5EF4-FFF2-40B4-BE49-F238E27FC236}">
                  <a16:creationId xmlns:a16="http://schemas.microsoft.com/office/drawing/2014/main" id="{A67FF1ED-E4F9-4E71-9F77-92667BC82590}"/>
                </a:ext>
              </a:extLst>
            </p:cNvPr>
            <p:cNvSpPr>
              <a:spLocks noChangeShapeType="1"/>
            </p:cNvSpPr>
            <p:nvPr/>
          </p:nvSpPr>
          <p:spPr bwMode="auto">
            <a:xfrm flipH="1" flipV="1">
              <a:off x="4133850" y="1870076"/>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4" name="Line 521">
              <a:extLst>
                <a:ext uri="{FF2B5EF4-FFF2-40B4-BE49-F238E27FC236}">
                  <a16:creationId xmlns:a16="http://schemas.microsoft.com/office/drawing/2014/main" id="{839E2171-6AAA-4DDB-8B56-A0883A551C85}"/>
                </a:ext>
              </a:extLst>
            </p:cNvPr>
            <p:cNvSpPr>
              <a:spLocks noChangeShapeType="1"/>
            </p:cNvSpPr>
            <p:nvPr/>
          </p:nvSpPr>
          <p:spPr bwMode="auto">
            <a:xfrm>
              <a:off x="4170363" y="1892301"/>
              <a:ext cx="0" cy="3810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5" name="Line 522">
              <a:extLst>
                <a:ext uri="{FF2B5EF4-FFF2-40B4-BE49-F238E27FC236}">
                  <a16:creationId xmlns:a16="http://schemas.microsoft.com/office/drawing/2014/main" id="{811BB6D5-89FE-421F-B077-6213E9E6A978}"/>
                </a:ext>
              </a:extLst>
            </p:cNvPr>
            <p:cNvSpPr>
              <a:spLocks noChangeShapeType="1"/>
            </p:cNvSpPr>
            <p:nvPr/>
          </p:nvSpPr>
          <p:spPr bwMode="auto">
            <a:xfrm flipV="1">
              <a:off x="4156075" y="1903413"/>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 name="Line 523">
              <a:extLst>
                <a:ext uri="{FF2B5EF4-FFF2-40B4-BE49-F238E27FC236}">
                  <a16:creationId xmlns:a16="http://schemas.microsoft.com/office/drawing/2014/main" id="{B85BDE57-1D15-4504-A801-18DA87E6B007}"/>
                </a:ext>
              </a:extLst>
            </p:cNvPr>
            <p:cNvSpPr>
              <a:spLocks noChangeShapeType="1"/>
            </p:cNvSpPr>
            <p:nvPr/>
          </p:nvSpPr>
          <p:spPr bwMode="auto">
            <a:xfrm flipH="1" flipV="1">
              <a:off x="4156075" y="1903413"/>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7" name="Line 524">
              <a:extLst>
                <a:ext uri="{FF2B5EF4-FFF2-40B4-BE49-F238E27FC236}">
                  <a16:creationId xmlns:a16="http://schemas.microsoft.com/office/drawing/2014/main" id="{377F2A10-439B-4E71-B670-9C9D5ED7B58A}"/>
                </a:ext>
              </a:extLst>
            </p:cNvPr>
            <p:cNvSpPr>
              <a:spLocks noChangeShapeType="1"/>
            </p:cNvSpPr>
            <p:nvPr/>
          </p:nvSpPr>
          <p:spPr bwMode="auto">
            <a:xfrm>
              <a:off x="4208463" y="1892301"/>
              <a:ext cx="0" cy="3810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8" name="Line 525">
              <a:extLst>
                <a:ext uri="{FF2B5EF4-FFF2-40B4-BE49-F238E27FC236}">
                  <a16:creationId xmlns:a16="http://schemas.microsoft.com/office/drawing/2014/main" id="{FD68A99B-68D3-4416-91BB-4A35B270F25C}"/>
                </a:ext>
              </a:extLst>
            </p:cNvPr>
            <p:cNvSpPr>
              <a:spLocks noChangeShapeType="1"/>
            </p:cNvSpPr>
            <p:nvPr/>
          </p:nvSpPr>
          <p:spPr bwMode="auto">
            <a:xfrm flipV="1">
              <a:off x="4194175" y="1903413"/>
              <a:ext cx="28575"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9" name="Line 526">
              <a:extLst>
                <a:ext uri="{FF2B5EF4-FFF2-40B4-BE49-F238E27FC236}">
                  <a16:creationId xmlns:a16="http://schemas.microsoft.com/office/drawing/2014/main" id="{862A520C-BF17-4EFE-97B2-E4EBF9F63DA6}"/>
                </a:ext>
              </a:extLst>
            </p:cNvPr>
            <p:cNvSpPr>
              <a:spLocks noChangeShapeType="1"/>
            </p:cNvSpPr>
            <p:nvPr/>
          </p:nvSpPr>
          <p:spPr bwMode="auto">
            <a:xfrm flipH="1" flipV="1">
              <a:off x="4194175" y="1903413"/>
              <a:ext cx="28575"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0" name="Line 527">
              <a:extLst>
                <a:ext uri="{FF2B5EF4-FFF2-40B4-BE49-F238E27FC236}">
                  <a16:creationId xmlns:a16="http://schemas.microsoft.com/office/drawing/2014/main" id="{FF22C6B7-6A30-4F92-9648-0E837B620E75}"/>
                </a:ext>
              </a:extLst>
            </p:cNvPr>
            <p:cNvSpPr>
              <a:spLocks noChangeShapeType="1"/>
            </p:cNvSpPr>
            <p:nvPr/>
          </p:nvSpPr>
          <p:spPr bwMode="auto">
            <a:xfrm>
              <a:off x="4316413" y="19097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1" name="Line 528">
              <a:extLst>
                <a:ext uri="{FF2B5EF4-FFF2-40B4-BE49-F238E27FC236}">
                  <a16:creationId xmlns:a16="http://schemas.microsoft.com/office/drawing/2014/main" id="{E0D8AAE0-649A-45BF-A4F3-46DC2CE21407}"/>
                </a:ext>
              </a:extLst>
            </p:cNvPr>
            <p:cNvSpPr>
              <a:spLocks noChangeShapeType="1"/>
            </p:cNvSpPr>
            <p:nvPr/>
          </p:nvSpPr>
          <p:spPr bwMode="auto">
            <a:xfrm flipV="1">
              <a:off x="4302125" y="1917701"/>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2" name="Line 529">
              <a:extLst>
                <a:ext uri="{FF2B5EF4-FFF2-40B4-BE49-F238E27FC236}">
                  <a16:creationId xmlns:a16="http://schemas.microsoft.com/office/drawing/2014/main" id="{5A88A472-6C2B-409E-931A-A25CE27021CD}"/>
                </a:ext>
              </a:extLst>
            </p:cNvPr>
            <p:cNvSpPr>
              <a:spLocks noChangeShapeType="1"/>
            </p:cNvSpPr>
            <p:nvPr/>
          </p:nvSpPr>
          <p:spPr bwMode="auto">
            <a:xfrm flipH="1" flipV="1">
              <a:off x="4302125" y="1917701"/>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3" name="Line 530">
              <a:extLst>
                <a:ext uri="{FF2B5EF4-FFF2-40B4-BE49-F238E27FC236}">
                  <a16:creationId xmlns:a16="http://schemas.microsoft.com/office/drawing/2014/main" id="{FC468001-AC89-44D8-A2CF-1D9A0E9A668D}"/>
                </a:ext>
              </a:extLst>
            </p:cNvPr>
            <p:cNvSpPr>
              <a:spLocks noChangeShapeType="1"/>
            </p:cNvSpPr>
            <p:nvPr/>
          </p:nvSpPr>
          <p:spPr bwMode="auto">
            <a:xfrm>
              <a:off x="4410075" y="19097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4" name="Line 531">
              <a:extLst>
                <a:ext uri="{FF2B5EF4-FFF2-40B4-BE49-F238E27FC236}">
                  <a16:creationId xmlns:a16="http://schemas.microsoft.com/office/drawing/2014/main" id="{E4D58941-1B8E-44D0-9B78-13BAF11DB168}"/>
                </a:ext>
              </a:extLst>
            </p:cNvPr>
            <p:cNvSpPr>
              <a:spLocks noChangeShapeType="1"/>
            </p:cNvSpPr>
            <p:nvPr/>
          </p:nvSpPr>
          <p:spPr bwMode="auto">
            <a:xfrm flipV="1">
              <a:off x="4395788" y="1917701"/>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5" name="Line 532">
              <a:extLst>
                <a:ext uri="{FF2B5EF4-FFF2-40B4-BE49-F238E27FC236}">
                  <a16:creationId xmlns:a16="http://schemas.microsoft.com/office/drawing/2014/main" id="{8D15A1DF-4983-44CE-B8F5-648FD656F989}"/>
                </a:ext>
              </a:extLst>
            </p:cNvPr>
            <p:cNvSpPr>
              <a:spLocks noChangeShapeType="1"/>
            </p:cNvSpPr>
            <p:nvPr/>
          </p:nvSpPr>
          <p:spPr bwMode="auto">
            <a:xfrm flipH="1" flipV="1">
              <a:off x="4395788" y="1917701"/>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6" name="Line 533">
              <a:extLst>
                <a:ext uri="{FF2B5EF4-FFF2-40B4-BE49-F238E27FC236}">
                  <a16:creationId xmlns:a16="http://schemas.microsoft.com/office/drawing/2014/main" id="{BFE3DD69-1E47-4C8E-8C4D-A84649BA4EF7}"/>
                </a:ext>
              </a:extLst>
            </p:cNvPr>
            <p:cNvSpPr>
              <a:spLocks noChangeShapeType="1"/>
            </p:cNvSpPr>
            <p:nvPr/>
          </p:nvSpPr>
          <p:spPr bwMode="auto">
            <a:xfrm>
              <a:off x="4449763" y="19097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7" name="Line 534">
              <a:extLst>
                <a:ext uri="{FF2B5EF4-FFF2-40B4-BE49-F238E27FC236}">
                  <a16:creationId xmlns:a16="http://schemas.microsoft.com/office/drawing/2014/main" id="{6F5B4B85-838C-4F59-B1B0-AA5461A4243C}"/>
                </a:ext>
              </a:extLst>
            </p:cNvPr>
            <p:cNvSpPr>
              <a:spLocks noChangeShapeType="1"/>
            </p:cNvSpPr>
            <p:nvPr/>
          </p:nvSpPr>
          <p:spPr bwMode="auto">
            <a:xfrm flipV="1">
              <a:off x="4435475" y="1917701"/>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8" name="Line 535">
              <a:extLst>
                <a:ext uri="{FF2B5EF4-FFF2-40B4-BE49-F238E27FC236}">
                  <a16:creationId xmlns:a16="http://schemas.microsoft.com/office/drawing/2014/main" id="{93BBF26E-611A-47B0-8E0B-54C18FDA75F4}"/>
                </a:ext>
              </a:extLst>
            </p:cNvPr>
            <p:cNvSpPr>
              <a:spLocks noChangeShapeType="1"/>
            </p:cNvSpPr>
            <p:nvPr/>
          </p:nvSpPr>
          <p:spPr bwMode="auto">
            <a:xfrm flipH="1" flipV="1">
              <a:off x="4435475" y="1917701"/>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9" name="Line 536">
              <a:extLst>
                <a:ext uri="{FF2B5EF4-FFF2-40B4-BE49-F238E27FC236}">
                  <a16:creationId xmlns:a16="http://schemas.microsoft.com/office/drawing/2014/main" id="{C815CBA9-D97F-4BC3-9240-D78D4C7E5F2A}"/>
                </a:ext>
              </a:extLst>
            </p:cNvPr>
            <p:cNvSpPr>
              <a:spLocks noChangeShapeType="1"/>
            </p:cNvSpPr>
            <p:nvPr/>
          </p:nvSpPr>
          <p:spPr bwMode="auto">
            <a:xfrm>
              <a:off x="4457700" y="1939926"/>
              <a:ext cx="0" cy="3810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0" name="Line 537">
              <a:extLst>
                <a:ext uri="{FF2B5EF4-FFF2-40B4-BE49-F238E27FC236}">
                  <a16:creationId xmlns:a16="http://schemas.microsoft.com/office/drawing/2014/main" id="{5EDD0BAB-CE3F-452E-8831-EB2E8DB3D43F}"/>
                </a:ext>
              </a:extLst>
            </p:cNvPr>
            <p:cNvSpPr>
              <a:spLocks noChangeShapeType="1"/>
            </p:cNvSpPr>
            <p:nvPr/>
          </p:nvSpPr>
          <p:spPr bwMode="auto">
            <a:xfrm flipV="1">
              <a:off x="4443413" y="1951038"/>
              <a:ext cx="28575"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1" name="Line 538">
              <a:extLst>
                <a:ext uri="{FF2B5EF4-FFF2-40B4-BE49-F238E27FC236}">
                  <a16:creationId xmlns:a16="http://schemas.microsoft.com/office/drawing/2014/main" id="{BE3995CB-A4D2-4F8A-AB5D-1E0B26120314}"/>
                </a:ext>
              </a:extLst>
            </p:cNvPr>
            <p:cNvSpPr>
              <a:spLocks noChangeShapeType="1"/>
            </p:cNvSpPr>
            <p:nvPr/>
          </p:nvSpPr>
          <p:spPr bwMode="auto">
            <a:xfrm flipH="1" flipV="1">
              <a:off x="4443413" y="1951038"/>
              <a:ext cx="28575"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2" name="Line 539">
              <a:extLst>
                <a:ext uri="{FF2B5EF4-FFF2-40B4-BE49-F238E27FC236}">
                  <a16:creationId xmlns:a16="http://schemas.microsoft.com/office/drawing/2014/main" id="{CC2CB287-FFE5-40D7-A3E4-F39A98CD20D1}"/>
                </a:ext>
              </a:extLst>
            </p:cNvPr>
            <p:cNvSpPr>
              <a:spLocks noChangeShapeType="1"/>
            </p:cNvSpPr>
            <p:nvPr/>
          </p:nvSpPr>
          <p:spPr bwMode="auto">
            <a:xfrm>
              <a:off x="4457700" y="1939926"/>
              <a:ext cx="0" cy="3810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3" name="Line 540">
              <a:extLst>
                <a:ext uri="{FF2B5EF4-FFF2-40B4-BE49-F238E27FC236}">
                  <a16:creationId xmlns:a16="http://schemas.microsoft.com/office/drawing/2014/main" id="{5F9B9DB6-78DE-4209-8A95-6D08D8550DB2}"/>
                </a:ext>
              </a:extLst>
            </p:cNvPr>
            <p:cNvSpPr>
              <a:spLocks noChangeShapeType="1"/>
            </p:cNvSpPr>
            <p:nvPr/>
          </p:nvSpPr>
          <p:spPr bwMode="auto">
            <a:xfrm flipV="1">
              <a:off x="4443413" y="1951038"/>
              <a:ext cx="28575"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4" name="Line 541">
              <a:extLst>
                <a:ext uri="{FF2B5EF4-FFF2-40B4-BE49-F238E27FC236}">
                  <a16:creationId xmlns:a16="http://schemas.microsoft.com/office/drawing/2014/main" id="{AD3320D6-1682-4B9E-8765-2211F7ABBC89}"/>
                </a:ext>
              </a:extLst>
            </p:cNvPr>
            <p:cNvSpPr>
              <a:spLocks noChangeShapeType="1"/>
            </p:cNvSpPr>
            <p:nvPr/>
          </p:nvSpPr>
          <p:spPr bwMode="auto">
            <a:xfrm flipH="1" flipV="1">
              <a:off x="4443413" y="1951038"/>
              <a:ext cx="28575"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5" name="Line 542">
              <a:extLst>
                <a:ext uri="{FF2B5EF4-FFF2-40B4-BE49-F238E27FC236}">
                  <a16:creationId xmlns:a16="http://schemas.microsoft.com/office/drawing/2014/main" id="{6A38C0BC-B5B7-4F9D-B013-1C4D8B9A5563}"/>
                </a:ext>
              </a:extLst>
            </p:cNvPr>
            <p:cNvSpPr>
              <a:spLocks noChangeShapeType="1"/>
            </p:cNvSpPr>
            <p:nvPr/>
          </p:nvSpPr>
          <p:spPr bwMode="auto">
            <a:xfrm>
              <a:off x="4464050" y="1958976"/>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6" name="Line 543">
              <a:extLst>
                <a:ext uri="{FF2B5EF4-FFF2-40B4-BE49-F238E27FC236}">
                  <a16:creationId xmlns:a16="http://schemas.microsoft.com/office/drawing/2014/main" id="{BEAB4791-44A8-41D3-9E3C-70F9811755BA}"/>
                </a:ext>
              </a:extLst>
            </p:cNvPr>
            <p:cNvSpPr>
              <a:spLocks noChangeShapeType="1"/>
            </p:cNvSpPr>
            <p:nvPr/>
          </p:nvSpPr>
          <p:spPr bwMode="auto">
            <a:xfrm flipV="1">
              <a:off x="4449763" y="1966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 name="Line 544">
              <a:extLst>
                <a:ext uri="{FF2B5EF4-FFF2-40B4-BE49-F238E27FC236}">
                  <a16:creationId xmlns:a16="http://schemas.microsoft.com/office/drawing/2014/main" id="{787172CF-E28E-4315-9EAD-37512419BFDF}"/>
                </a:ext>
              </a:extLst>
            </p:cNvPr>
            <p:cNvSpPr>
              <a:spLocks noChangeShapeType="1"/>
            </p:cNvSpPr>
            <p:nvPr/>
          </p:nvSpPr>
          <p:spPr bwMode="auto">
            <a:xfrm flipH="1" flipV="1">
              <a:off x="4449763" y="1966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8" name="Line 545">
              <a:extLst>
                <a:ext uri="{FF2B5EF4-FFF2-40B4-BE49-F238E27FC236}">
                  <a16:creationId xmlns:a16="http://schemas.microsoft.com/office/drawing/2014/main" id="{2CE31D2D-C56C-4548-84E5-00D3CB8C19E4}"/>
                </a:ext>
              </a:extLst>
            </p:cNvPr>
            <p:cNvSpPr>
              <a:spLocks noChangeShapeType="1"/>
            </p:cNvSpPr>
            <p:nvPr/>
          </p:nvSpPr>
          <p:spPr bwMode="auto">
            <a:xfrm>
              <a:off x="4464050" y="1958976"/>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9" name="Line 546">
              <a:extLst>
                <a:ext uri="{FF2B5EF4-FFF2-40B4-BE49-F238E27FC236}">
                  <a16:creationId xmlns:a16="http://schemas.microsoft.com/office/drawing/2014/main" id="{CFB8E12A-149F-4D18-BCBD-2908179AC959}"/>
                </a:ext>
              </a:extLst>
            </p:cNvPr>
            <p:cNvSpPr>
              <a:spLocks noChangeShapeType="1"/>
            </p:cNvSpPr>
            <p:nvPr/>
          </p:nvSpPr>
          <p:spPr bwMode="auto">
            <a:xfrm flipV="1">
              <a:off x="4449763" y="1966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0" name="Line 547">
              <a:extLst>
                <a:ext uri="{FF2B5EF4-FFF2-40B4-BE49-F238E27FC236}">
                  <a16:creationId xmlns:a16="http://schemas.microsoft.com/office/drawing/2014/main" id="{58F42EC6-F66C-47D7-A2D1-49DA53F81577}"/>
                </a:ext>
              </a:extLst>
            </p:cNvPr>
            <p:cNvSpPr>
              <a:spLocks noChangeShapeType="1"/>
            </p:cNvSpPr>
            <p:nvPr/>
          </p:nvSpPr>
          <p:spPr bwMode="auto">
            <a:xfrm flipH="1" flipV="1">
              <a:off x="4449763" y="1966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1" name="Line 548">
              <a:extLst>
                <a:ext uri="{FF2B5EF4-FFF2-40B4-BE49-F238E27FC236}">
                  <a16:creationId xmlns:a16="http://schemas.microsoft.com/office/drawing/2014/main" id="{5D8787CF-1658-4692-A4B9-B697BDD0C3BC}"/>
                </a:ext>
              </a:extLst>
            </p:cNvPr>
            <p:cNvSpPr>
              <a:spLocks noChangeShapeType="1"/>
            </p:cNvSpPr>
            <p:nvPr/>
          </p:nvSpPr>
          <p:spPr bwMode="auto">
            <a:xfrm>
              <a:off x="4464050" y="1958976"/>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2" name="Line 549">
              <a:extLst>
                <a:ext uri="{FF2B5EF4-FFF2-40B4-BE49-F238E27FC236}">
                  <a16:creationId xmlns:a16="http://schemas.microsoft.com/office/drawing/2014/main" id="{D63A68F5-C583-40B4-9425-FFD7F7E474AE}"/>
                </a:ext>
              </a:extLst>
            </p:cNvPr>
            <p:cNvSpPr>
              <a:spLocks noChangeShapeType="1"/>
            </p:cNvSpPr>
            <p:nvPr/>
          </p:nvSpPr>
          <p:spPr bwMode="auto">
            <a:xfrm flipV="1">
              <a:off x="4449763" y="1966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3" name="Line 550">
              <a:extLst>
                <a:ext uri="{FF2B5EF4-FFF2-40B4-BE49-F238E27FC236}">
                  <a16:creationId xmlns:a16="http://schemas.microsoft.com/office/drawing/2014/main" id="{C2F08819-1E06-4093-82CD-D9809817CFE7}"/>
                </a:ext>
              </a:extLst>
            </p:cNvPr>
            <p:cNvSpPr>
              <a:spLocks noChangeShapeType="1"/>
            </p:cNvSpPr>
            <p:nvPr/>
          </p:nvSpPr>
          <p:spPr bwMode="auto">
            <a:xfrm flipH="1" flipV="1">
              <a:off x="4449763" y="1966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4" name="Line 551">
              <a:extLst>
                <a:ext uri="{FF2B5EF4-FFF2-40B4-BE49-F238E27FC236}">
                  <a16:creationId xmlns:a16="http://schemas.microsoft.com/office/drawing/2014/main" id="{22F11439-A897-4D86-92B4-06065DF9FA77}"/>
                </a:ext>
              </a:extLst>
            </p:cNvPr>
            <p:cNvSpPr>
              <a:spLocks noChangeShapeType="1"/>
            </p:cNvSpPr>
            <p:nvPr/>
          </p:nvSpPr>
          <p:spPr bwMode="auto">
            <a:xfrm>
              <a:off x="4470400" y="197326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5" name="Line 552">
              <a:extLst>
                <a:ext uri="{FF2B5EF4-FFF2-40B4-BE49-F238E27FC236}">
                  <a16:creationId xmlns:a16="http://schemas.microsoft.com/office/drawing/2014/main" id="{B86999AD-7F10-40B8-A5A7-5A34EB97AB06}"/>
                </a:ext>
              </a:extLst>
            </p:cNvPr>
            <p:cNvSpPr>
              <a:spLocks noChangeShapeType="1"/>
            </p:cNvSpPr>
            <p:nvPr/>
          </p:nvSpPr>
          <p:spPr bwMode="auto">
            <a:xfrm flipV="1">
              <a:off x="4456113" y="1982788"/>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6" name="Line 553">
              <a:extLst>
                <a:ext uri="{FF2B5EF4-FFF2-40B4-BE49-F238E27FC236}">
                  <a16:creationId xmlns:a16="http://schemas.microsoft.com/office/drawing/2014/main" id="{9048B65E-AE81-4083-A558-D978D92991DE}"/>
                </a:ext>
              </a:extLst>
            </p:cNvPr>
            <p:cNvSpPr>
              <a:spLocks noChangeShapeType="1"/>
            </p:cNvSpPr>
            <p:nvPr/>
          </p:nvSpPr>
          <p:spPr bwMode="auto">
            <a:xfrm flipH="1" flipV="1">
              <a:off x="4456113" y="1982788"/>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7" name="Line 554">
              <a:extLst>
                <a:ext uri="{FF2B5EF4-FFF2-40B4-BE49-F238E27FC236}">
                  <a16:creationId xmlns:a16="http://schemas.microsoft.com/office/drawing/2014/main" id="{31FABFD1-C954-4E5E-9B52-256E7ADDA476}"/>
                </a:ext>
              </a:extLst>
            </p:cNvPr>
            <p:cNvSpPr>
              <a:spLocks noChangeShapeType="1"/>
            </p:cNvSpPr>
            <p:nvPr/>
          </p:nvSpPr>
          <p:spPr bwMode="auto">
            <a:xfrm>
              <a:off x="4470400" y="197326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8" name="Line 555">
              <a:extLst>
                <a:ext uri="{FF2B5EF4-FFF2-40B4-BE49-F238E27FC236}">
                  <a16:creationId xmlns:a16="http://schemas.microsoft.com/office/drawing/2014/main" id="{B4D0F531-E101-477B-8CD6-C658ABC97E87}"/>
                </a:ext>
              </a:extLst>
            </p:cNvPr>
            <p:cNvSpPr>
              <a:spLocks noChangeShapeType="1"/>
            </p:cNvSpPr>
            <p:nvPr/>
          </p:nvSpPr>
          <p:spPr bwMode="auto">
            <a:xfrm flipV="1">
              <a:off x="4456113" y="1982788"/>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9" name="Line 556">
              <a:extLst>
                <a:ext uri="{FF2B5EF4-FFF2-40B4-BE49-F238E27FC236}">
                  <a16:creationId xmlns:a16="http://schemas.microsoft.com/office/drawing/2014/main" id="{07A6B739-B639-42E4-A4F2-1E87E560BBD5}"/>
                </a:ext>
              </a:extLst>
            </p:cNvPr>
            <p:cNvSpPr>
              <a:spLocks noChangeShapeType="1"/>
            </p:cNvSpPr>
            <p:nvPr/>
          </p:nvSpPr>
          <p:spPr bwMode="auto">
            <a:xfrm flipH="1" flipV="1">
              <a:off x="4456113" y="1982788"/>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0" name="Line 557">
              <a:extLst>
                <a:ext uri="{FF2B5EF4-FFF2-40B4-BE49-F238E27FC236}">
                  <a16:creationId xmlns:a16="http://schemas.microsoft.com/office/drawing/2014/main" id="{F5931C11-AB36-4269-8139-B14E7219124F}"/>
                </a:ext>
              </a:extLst>
            </p:cNvPr>
            <p:cNvSpPr>
              <a:spLocks noChangeShapeType="1"/>
            </p:cNvSpPr>
            <p:nvPr/>
          </p:nvSpPr>
          <p:spPr bwMode="auto">
            <a:xfrm>
              <a:off x="4483100" y="19923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1" name="Line 558">
              <a:extLst>
                <a:ext uri="{FF2B5EF4-FFF2-40B4-BE49-F238E27FC236}">
                  <a16:creationId xmlns:a16="http://schemas.microsoft.com/office/drawing/2014/main" id="{B2F55EE4-AF15-442E-92F1-1B0C2C4002D7}"/>
                </a:ext>
              </a:extLst>
            </p:cNvPr>
            <p:cNvSpPr>
              <a:spLocks noChangeShapeType="1"/>
            </p:cNvSpPr>
            <p:nvPr/>
          </p:nvSpPr>
          <p:spPr bwMode="auto">
            <a:xfrm flipV="1">
              <a:off x="4465638" y="20002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2" name="Line 559">
              <a:extLst>
                <a:ext uri="{FF2B5EF4-FFF2-40B4-BE49-F238E27FC236}">
                  <a16:creationId xmlns:a16="http://schemas.microsoft.com/office/drawing/2014/main" id="{AEEDB9A2-B22F-4C21-A5D8-B2B5B4C42AB8}"/>
                </a:ext>
              </a:extLst>
            </p:cNvPr>
            <p:cNvSpPr>
              <a:spLocks noChangeShapeType="1"/>
            </p:cNvSpPr>
            <p:nvPr/>
          </p:nvSpPr>
          <p:spPr bwMode="auto">
            <a:xfrm flipH="1" flipV="1">
              <a:off x="4465638" y="20002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3" name="Line 560">
              <a:extLst>
                <a:ext uri="{FF2B5EF4-FFF2-40B4-BE49-F238E27FC236}">
                  <a16:creationId xmlns:a16="http://schemas.microsoft.com/office/drawing/2014/main" id="{D8D4F954-FD91-4E74-B2A7-AB7F664B7CDD}"/>
                </a:ext>
              </a:extLst>
            </p:cNvPr>
            <p:cNvSpPr>
              <a:spLocks noChangeShapeType="1"/>
            </p:cNvSpPr>
            <p:nvPr/>
          </p:nvSpPr>
          <p:spPr bwMode="auto">
            <a:xfrm>
              <a:off x="4483100" y="1992313"/>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4" name="Line 561">
              <a:extLst>
                <a:ext uri="{FF2B5EF4-FFF2-40B4-BE49-F238E27FC236}">
                  <a16:creationId xmlns:a16="http://schemas.microsoft.com/office/drawing/2014/main" id="{0F5AFF5D-E7B7-4EF0-AEBC-B0E4E39B4D38}"/>
                </a:ext>
              </a:extLst>
            </p:cNvPr>
            <p:cNvSpPr>
              <a:spLocks noChangeShapeType="1"/>
            </p:cNvSpPr>
            <p:nvPr/>
          </p:nvSpPr>
          <p:spPr bwMode="auto">
            <a:xfrm flipV="1">
              <a:off x="4465638" y="20002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5" name="Line 562">
              <a:extLst>
                <a:ext uri="{FF2B5EF4-FFF2-40B4-BE49-F238E27FC236}">
                  <a16:creationId xmlns:a16="http://schemas.microsoft.com/office/drawing/2014/main" id="{63386599-14BD-49F6-9943-003E20082706}"/>
                </a:ext>
              </a:extLst>
            </p:cNvPr>
            <p:cNvSpPr>
              <a:spLocks noChangeShapeType="1"/>
            </p:cNvSpPr>
            <p:nvPr/>
          </p:nvSpPr>
          <p:spPr bwMode="auto">
            <a:xfrm flipH="1" flipV="1">
              <a:off x="4465638" y="2000251"/>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6" name="Line 563">
              <a:extLst>
                <a:ext uri="{FF2B5EF4-FFF2-40B4-BE49-F238E27FC236}">
                  <a16:creationId xmlns:a16="http://schemas.microsoft.com/office/drawing/2014/main" id="{FF1D619D-EE8B-4855-8EAD-DC1710F13DD9}"/>
                </a:ext>
              </a:extLst>
            </p:cNvPr>
            <p:cNvSpPr>
              <a:spLocks noChangeShapeType="1"/>
            </p:cNvSpPr>
            <p:nvPr/>
          </p:nvSpPr>
          <p:spPr bwMode="auto">
            <a:xfrm>
              <a:off x="4484688" y="2009776"/>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 name="Line 564">
              <a:extLst>
                <a:ext uri="{FF2B5EF4-FFF2-40B4-BE49-F238E27FC236}">
                  <a16:creationId xmlns:a16="http://schemas.microsoft.com/office/drawing/2014/main" id="{D020584F-1439-4D15-BA9B-EA0ACE58FEA4}"/>
                </a:ext>
              </a:extLst>
            </p:cNvPr>
            <p:cNvSpPr>
              <a:spLocks noChangeShapeType="1"/>
            </p:cNvSpPr>
            <p:nvPr/>
          </p:nvSpPr>
          <p:spPr bwMode="auto">
            <a:xfrm flipV="1">
              <a:off x="4470400" y="2019301"/>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8" name="Line 565">
              <a:extLst>
                <a:ext uri="{FF2B5EF4-FFF2-40B4-BE49-F238E27FC236}">
                  <a16:creationId xmlns:a16="http://schemas.microsoft.com/office/drawing/2014/main" id="{00A9CAC2-C3EE-40DE-9666-60C6629C0AAD}"/>
                </a:ext>
              </a:extLst>
            </p:cNvPr>
            <p:cNvSpPr>
              <a:spLocks noChangeShapeType="1"/>
            </p:cNvSpPr>
            <p:nvPr/>
          </p:nvSpPr>
          <p:spPr bwMode="auto">
            <a:xfrm flipH="1" flipV="1">
              <a:off x="4470400" y="2019301"/>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9" name="Line 566">
              <a:extLst>
                <a:ext uri="{FF2B5EF4-FFF2-40B4-BE49-F238E27FC236}">
                  <a16:creationId xmlns:a16="http://schemas.microsoft.com/office/drawing/2014/main" id="{E0A3E22B-4C37-4E64-85EB-3DA860DEFB47}"/>
                </a:ext>
              </a:extLst>
            </p:cNvPr>
            <p:cNvSpPr>
              <a:spLocks noChangeShapeType="1"/>
            </p:cNvSpPr>
            <p:nvPr/>
          </p:nvSpPr>
          <p:spPr bwMode="auto">
            <a:xfrm>
              <a:off x="449738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0" name="Line 567">
              <a:extLst>
                <a:ext uri="{FF2B5EF4-FFF2-40B4-BE49-F238E27FC236}">
                  <a16:creationId xmlns:a16="http://schemas.microsoft.com/office/drawing/2014/main" id="{13876CD3-E133-425D-A658-C4B22F08039D}"/>
                </a:ext>
              </a:extLst>
            </p:cNvPr>
            <p:cNvSpPr>
              <a:spLocks noChangeShapeType="1"/>
            </p:cNvSpPr>
            <p:nvPr/>
          </p:nvSpPr>
          <p:spPr bwMode="auto">
            <a:xfrm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1" name="Line 568">
              <a:extLst>
                <a:ext uri="{FF2B5EF4-FFF2-40B4-BE49-F238E27FC236}">
                  <a16:creationId xmlns:a16="http://schemas.microsoft.com/office/drawing/2014/main" id="{E2138169-CBA9-4699-8230-D3A8729B6B50}"/>
                </a:ext>
              </a:extLst>
            </p:cNvPr>
            <p:cNvSpPr>
              <a:spLocks noChangeShapeType="1"/>
            </p:cNvSpPr>
            <p:nvPr/>
          </p:nvSpPr>
          <p:spPr bwMode="auto">
            <a:xfrm flipH="1"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2" name="Line 569">
              <a:extLst>
                <a:ext uri="{FF2B5EF4-FFF2-40B4-BE49-F238E27FC236}">
                  <a16:creationId xmlns:a16="http://schemas.microsoft.com/office/drawing/2014/main" id="{9290B58E-A0EA-4B44-874C-AA0A7573DDB2}"/>
                </a:ext>
              </a:extLst>
            </p:cNvPr>
            <p:cNvSpPr>
              <a:spLocks noChangeShapeType="1"/>
            </p:cNvSpPr>
            <p:nvPr/>
          </p:nvSpPr>
          <p:spPr bwMode="auto">
            <a:xfrm>
              <a:off x="449738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3" name="Line 570">
              <a:extLst>
                <a:ext uri="{FF2B5EF4-FFF2-40B4-BE49-F238E27FC236}">
                  <a16:creationId xmlns:a16="http://schemas.microsoft.com/office/drawing/2014/main" id="{27CA2D48-0D6D-4951-AB47-DBB94E68B5C4}"/>
                </a:ext>
              </a:extLst>
            </p:cNvPr>
            <p:cNvSpPr>
              <a:spLocks noChangeShapeType="1"/>
            </p:cNvSpPr>
            <p:nvPr/>
          </p:nvSpPr>
          <p:spPr bwMode="auto">
            <a:xfrm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4" name="Line 571">
              <a:extLst>
                <a:ext uri="{FF2B5EF4-FFF2-40B4-BE49-F238E27FC236}">
                  <a16:creationId xmlns:a16="http://schemas.microsoft.com/office/drawing/2014/main" id="{74BBA73F-EC2D-4A70-A7AC-A3EC2E41B6F7}"/>
                </a:ext>
              </a:extLst>
            </p:cNvPr>
            <p:cNvSpPr>
              <a:spLocks noChangeShapeType="1"/>
            </p:cNvSpPr>
            <p:nvPr/>
          </p:nvSpPr>
          <p:spPr bwMode="auto">
            <a:xfrm flipH="1"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5" name="Line 572">
              <a:extLst>
                <a:ext uri="{FF2B5EF4-FFF2-40B4-BE49-F238E27FC236}">
                  <a16:creationId xmlns:a16="http://schemas.microsoft.com/office/drawing/2014/main" id="{AE70DDDE-8119-4929-8ABD-69C4C405A8CF}"/>
                </a:ext>
              </a:extLst>
            </p:cNvPr>
            <p:cNvSpPr>
              <a:spLocks noChangeShapeType="1"/>
            </p:cNvSpPr>
            <p:nvPr/>
          </p:nvSpPr>
          <p:spPr bwMode="auto">
            <a:xfrm>
              <a:off x="449738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6" name="Line 573">
              <a:extLst>
                <a:ext uri="{FF2B5EF4-FFF2-40B4-BE49-F238E27FC236}">
                  <a16:creationId xmlns:a16="http://schemas.microsoft.com/office/drawing/2014/main" id="{EF488508-29E4-44CC-AB9A-C6CAACC533E3}"/>
                </a:ext>
              </a:extLst>
            </p:cNvPr>
            <p:cNvSpPr>
              <a:spLocks noChangeShapeType="1"/>
            </p:cNvSpPr>
            <p:nvPr/>
          </p:nvSpPr>
          <p:spPr bwMode="auto">
            <a:xfrm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7" name="Line 574">
              <a:extLst>
                <a:ext uri="{FF2B5EF4-FFF2-40B4-BE49-F238E27FC236}">
                  <a16:creationId xmlns:a16="http://schemas.microsoft.com/office/drawing/2014/main" id="{1FD89230-FA88-43B8-9EDC-DE6EF96F4E0D}"/>
                </a:ext>
              </a:extLst>
            </p:cNvPr>
            <p:cNvSpPr>
              <a:spLocks noChangeShapeType="1"/>
            </p:cNvSpPr>
            <p:nvPr/>
          </p:nvSpPr>
          <p:spPr bwMode="auto">
            <a:xfrm flipH="1"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8" name="Line 575">
              <a:extLst>
                <a:ext uri="{FF2B5EF4-FFF2-40B4-BE49-F238E27FC236}">
                  <a16:creationId xmlns:a16="http://schemas.microsoft.com/office/drawing/2014/main" id="{975201A3-1E58-4B3E-8A8F-4FCFC0765819}"/>
                </a:ext>
              </a:extLst>
            </p:cNvPr>
            <p:cNvSpPr>
              <a:spLocks noChangeShapeType="1"/>
            </p:cNvSpPr>
            <p:nvPr/>
          </p:nvSpPr>
          <p:spPr bwMode="auto">
            <a:xfrm>
              <a:off x="449738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9" name="Line 576">
              <a:extLst>
                <a:ext uri="{FF2B5EF4-FFF2-40B4-BE49-F238E27FC236}">
                  <a16:creationId xmlns:a16="http://schemas.microsoft.com/office/drawing/2014/main" id="{499E443C-195F-469E-A7B7-46DBBF521CD0}"/>
                </a:ext>
              </a:extLst>
            </p:cNvPr>
            <p:cNvSpPr>
              <a:spLocks noChangeShapeType="1"/>
            </p:cNvSpPr>
            <p:nvPr/>
          </p:nvSpPr>
          <p:spPr bwMode="auto">
            <a:xfrm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0" name="Line 577">
              <a:extLst>
                <a:ext uri="{FF2B5EF4-FFF2-40B4-BE49-F238E27FC236}">
                  <a16:creationId xmlns:a16="http://schemas.microsoft.com/office/drawing/2014/main" id="{CE773396-414B-4453-863B-F4137FCD1282}"/>
                </a:ext>
              </a:extLst>
            </p:cNvPr>
            <p:cNvSpPr>
              <a:spLocks noChangeShapeType="1"/>
            </p:cNvSpPr>
            <p:nvPr/>
          </p:nvSpPr>
          <p:spPr bwMode="auto">
            <a:xfrm flipH="1"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1" name="Line 578">
              <a:extLst>
                <a:ext uri="{FF2B5EF4-FFF2-40B4-BE49-F238E27FC236}">
                  <a16:creationId xmlns:a16="http://schemas.microsoft.com/office/drawing/2014/main" id="{08645D2B-A5F4-4E3F-B48A-E42A8E802D28}"/>
                </a:ext>
              </a:extLst>
            </p:cNvPr>
            <p:cNvSpPr>
              <a:spLocks noChangeShapeType="1"/>
            </p:cNvSpPr>
            <p:nvPr/>
          </p:nvSpPr>
          <p:spPr bwMode="auto">
            <a:xfrm>
              <a:off x="449738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2" name="Line 579">
              <a:extLst>
                <a:ext uri="{FF2B5EF4-FFF2-40B4-BE49-F238E27FC236}">
                  <a16:creationId xmlns:a16="http://schemas.microsoft.com/office/drawing/2014/main" id="{B29D4EC7-2AC7-4C37-A3F9-5CC4F56B5489}"/>
                </a:ext>
              </a:extLst>
            </p:cNvPr>
            <p:cNvSpPr>
              <a:spLocks noChangeShapeType="1"/>
            </p:cNvSpPr>
            <p:nvPr/>
          </p:nvSpPr>
          <p:spPr bwMode="auto">
            <a:xfrm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3" name="Line 580">
              <a:extLst>
                <a:ext uri="{FF2B5EF4-FFF2-40B4-BE49-F238E27FC236}">
                  <a16:creationId xmlns:a16="http://schemas.microsoft.com/office/drawing/2014/main" id="{9DCD894E-7248-4CD0-B77F-4BFB456970F2}"/>
                </a:ext>
              </a:extLst>
            </p:cNvPr>
            <p:cNvSpPr>
              <a:spLocks noChangeShapeType="1"/>
            </p:cNvSpPr>
            <p:nvPr/>
          </p:nvSpPr>
          <p:spPr bwMode="auto">
            <a:xfrm flipH="1"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4" name="Line 581">
              <a:extLst>
                <a:ext uri="{FF2B5EF4-FFF2-40B4-BE49-F238E27FC236}">
                  <a16:creationId xmlns:a16="http://schemas.microsoft.com/office/drawing/2014/main" id="{E8CC4C42-A775-420C-921D-01788B189451}"/>
                </a:ext>
              </a:extLst>
            </p:cNvPr>
            <p:cNvSpPr>
              <a:spLocks noChangeShapeType="1"/>
            </p:cNvSpPr>
            <p:nvPr/>
          </p:nvSpPr>
          <p:spPr bwMode="auto">
            <a:xfrm>
              <a:off x="449738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5" name="Line 582">
              <a:extLst>
                <a:ext uri="{FF2B5EF4-FFF2-40B4-BE49-F238E27FC236}">
                  <a16:creationId xmlns:a16="http://schemas.microsoft.com/office/drawing/2014/main" id="{FBABB44B-0CA5-4C48-B3DF-1F29DAFE9C17}"/>
                </a:ext>
              </a:extLst>
            </p:cNvPr>
            <p:cNvSpPr>
              <a:spLocks noChangeShapeType="1"/>
            </p:cNvSpPr>
            <p:nvPr/>
          </p:nvSpPr>
          <p:spPr bwMode="auto">
            <a:xfrm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6" name="Line 583">
              <a:extLst>
                <a:ext uri="{FF2B5EF4-FFF2-40B4-BE49-F238E27FC236}">
                  <a16:creationId xmlns:a16="http://schemas.microsoft.com/office/drawing/2014/main" id="{47F656F0-9561-4F8F-9D7E-5927EFAAC0D2}"/>
                </a:ext>
              </a:extLst>
            </p:cNvPr>
            <p:cNvSpPr>
              <a:spLocks noChangeShapeType="1"/>
            </p:cNvSpPr>
            <p:nvPr/>
          </p:nvSpPr>
          <p:spPr bwMode="auto">
            <a:xfrm flipH="1"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7" name="Line 584">
              <a:extLst>
                <a:ext uri="{FF2B5EF4-FFF2-40B4-BE49-F238E27FC236}">
                  <a16:creationId xmlns:a16="http://schemas.microsoft.com/office/drawing/2014/main" id="{F172B044-D8AF-467D-B08A-1F700BC2BF2B}"/>
                </a:ext>
              </a:extLst>
            </p:cNvPr>
            <p:cNvSpPr>
              <a:spLocks noChangeShapeType="1"/>
            </p:cNvSpPr>
            <p:nvPr/>
          </p:nvSpPr>
          <p:spPr bwMode="auto">
            <a:xfrm>
              <a:off x="449738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8" name="Line 585">
              <a:extLst>
                <a:ext uri="{FF2B5EF4-FFF2-40B4-BE49-F238E27FC236}">
                  <a16:creationId xmlns:a16="http://schemas.microsoft.com/office/drawing/2014/main" id="{B3A2CDE7-E09D-4050-AEC2-E4EBD2EE35D2}"/>
                </a:ext>
              </a:extLst>
            </p:cNvPr>
            <p:cNvSpPr>
              <a:spLocks noChangeShapeType="1"/>
            </p:cNvSpPr>
            <p:nvPr/>
          </p:nvSpPr>
          <p:spPr bwMode="auto">
            <a:xfrm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9" name="Line 586">
              <a:extLst>
                <a:ext uri="{FF2B5EF4-FFF2-40B4-BE49-F238E27FC236}">
                  <a16:creationId xmlns:a16="http://schemas.microsoft.com/office/drawing/2014/main" id="{D34BBEDA-2FB2-49D5-B55E-48B42EADC998}"/>
                </a:ext>
              </a:extLst>
            </p:cNvPr>
            <p:cNvSpPr>
              <a:spLocks noChangeShapeType="1"/>
            </p:cNvSpPr>
            <p:nvPr/>
          </p:nvSpPr>
          <p:spPr bwMode="auto">
            <a:xfrm flipH="1" flipV="1">
              <a:off x="44831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0" name="Line 587">
              <a:extLst>
                <a:ext uri="{FF2B5EF4-FFF2-40B4-BE49-F238E27FC236}">
                  <a16:creationId xmlns:a16="http://schemas.microsoft.com/office/drawing/2014/main" id="{F499C71E-EB18-4B1A-82ED-7F4DD6A86B4C}"/>
                </a:ext>
              </a:extLst>
            </p:cNvPr>
            <p:cNvSpPr>
              <a:spLocks noChangeShapeType="1"/>
            </p:cNvSpPr>
            <p:nvPr/>
          </p:nvSpPr>
          <p:spPr bwMode="auto">
            <a:xfrm>
              <a:off x="450373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1" name="Line 588">
              <a:extLst>
                <a:ext uri="{FF2B5EF4-FFF2-40B4-BE49-F238E27FC236}">
                  <a16:creationId xmlns:a16="http://schemas.microsoft.com/office/drawing/2014/main" id="{725747ED-F5F1-4DED-96D1-2C0A247C6C46}"/>
                </a:ext>
              </a:extLst>
            </p:cNvPr>
            <p:cNvSpPr>
              <a:spLocks noChangeShapeType="1"/>
            </p:cNvSpPr>
            <p:nvPr/>
          </p:nvSpPr>
          <p:spPr bwMode="auto">
            <a:xfrm flipV="1">
              <a:off x="448945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2" name="Line 589">
              <a:extLst>
                <a:ext uri="{FF2B5EF4-FFF2-40B4-BE49-F238E27FC236}">
                  <a16:creationId xmlns:a16="http://schemas.microsoft.com/office/drawing/2014/main" id="{FDF6D2F9-320B-455B-91F2-56BB872DF51C}"/>
                </a:ext>
              </a:extLst>
            </p:cNvPr>
            <p:cNvSpPr>
              <a:spLocks noChangeShapeType="1"/>
            </p:cNvSpPr>
            <p:nvPr/>
          </p:nvSpPr>
          <p:spPr bwMode="auto">
            <a:xfrm flipH="1" flipV="1">
              <a:off x="448945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3" name="Line 590">
              <a:extLst>
                <a:ext uri="{FF2B5EF4-FFF2-40B4-BE49-F238E27FC236}">
                  <a16:creationId xmlns:a16="http://schemas.microsoft.com/office/drawing/2014/main" id="{9795B4A7-133D-4C9D-804D-8ABE9E560565}"/>
                </a:ext>
              </a:extLst>
            </p:cNvPr>
            <p:cNvSpPr>
              <a:spLocks noChangeShapeType="1"/>
            </p:cNvSpPr>
            <p:nvPr/>
          </p:nvSpPr>
          <p:spPr bwMode="auto">
            <a:xfrm>
              <a:off x="450373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4" name="Line 591">
              <a:extLst>
                <a:ext uri="{FF2B5EF4-FFF2-40B4-BE49-F238E27FC236}">
                  <a16:creationId xmlns:a16="http://schemas.microsoft.com/office/drawing/2014/main" id="{933C500D-D47A-4CFB-A0FF-C3360C9C43A2}"/>
                </a:ext>
              </a:extLst>
            </p:cNvPr>
            <p:cNvSpPr>
              <a:spLocks noChangeShapeType="1"/>
            </p:cNvSpPr>
            <p:nvPr/>
          </p:nvSpPr>
          <p:spPr bwMode="auto">
            <a:xfrm flipV="1">
              <a:off x="448945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5" name="Line 592">
              <a:extLst>
                <a:ext uri="{FF2B5EF4-FFF2-40B4-BE49-F238E27FC236}">
                  <a16:creationId xmlns:a16="http://schemas.microsoft.com/office/drawing/2014/main" id="{EF401130-445C-461B-9A58-977E04273626}"/>
                </a:ext>
              </a:extLst>
            </p:cNvPr>
            <p:cNvSpPr>
              <a:spLocks noChangeShapeType="1"/>
            </p:cNvSpPr>
            <p:nvPr/>
          </p:nvSpPr>
          <p:spPr bwMode="auto">
            <a:xfrm flipH="1" flipV="1">
              <a:off x="448945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6" name="Line 593">
              <a:extLst>
                <a:ext uri="{FF2B5EF4-FFF2-40B4-BE49-F238E27FC236}">
                  <a16:creationId xmlns:a16="http://schemas.microsoft.com/office/drawing/2014/main" id="{B064F2B8-0384-4C2C-B29A-671505A03B19}"/>
                </a:ext>
              </a:extLst>
            </p:cNvPr>
            <p:cNvSpPr>
              <a:spLocks noChangeShapeType="1"/>
            </p:cNvSpPr>
            <p:nvPr/>
          </p:nvSpPr>
          <p:spPr bwMode="auto">
            <a:xfrm>
              <a:off x="4510088"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7" name="Line 594">
              <a:extLst>
                <a:ext uri="{FF2B5EF4-FFF2-40B4-BE49-F238E27FC236}">
                  <a16:creationId xmlns:a16="http://schemas.microsoft.com/office/drawing/2014/main" id="{C1BB9AB0-8067-449E-9FA5-5228B72D3AEB}"/>
                </a:ext>
              </a:extLst>
            </p:cNvPr>
            <p:cNvSpPr>
              <a:spLocks noChangeShapeType="1"/>
            </p:cNvSpPr>
            <p:nvPr/>
          </p:nvSpPr>
          <p:spPr bwMode="auto">
            <a:xfrm flipV="1">
              <a:off x="44958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8" name="Line 595">
              <a:extLst>
                <a:ext uri="{FF2B5EF4-FFF2-40B4-BE49-F238E27FC236}">
                  <a16:creationId xmlns:a16="http://schemas.microsoft.com/office/drawing/2014/main" id="{D325406D-B626-47E7-94A6-2669C58EE803}"/>
                </a:ext>
              </a:extLst>
            </p:cNvPr>
            <p:cNvSpPr>
              <a:spLocks noChangeShapeType="1"/>
            </p:cNvSpPr>
            <p:nvPr/>
          </p:nvSpPr>
          <p:spPr bwMode="auto">
            <a:xfrm flipH="1" flipV="1">
              <a:off x="4495800" y="2055813"/>
              <a:ext cx="28575"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9" name="Line 596">
              <a:extLst>
                <a:ext uri="{FF2B5EF4-FFF2-40B4-BE49-F238E27FC236}">
                  <a16:creationId xmlns:a16="http://schemas.microsoft.com/office/drawing/2014/main" id="{6DE3A6A8-D360-4387-BE7C-4C4F78CE9D44}"/>
                </a:ext>
              </a:extLst>
            </p:cNvPr>
            <p:cNvSpPr>
              <a:spLocks noChangeShapeType="1"/>
            </p:cNvSpPr>
            <p:nvPr/>
          </p:nvSpPr>
          <p:spPr bwMode="auto">
            <a:xfrm>
              <a:off x="4511675"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0" name="Line 597">
              <a:extLst>
                <a:ext uri="{FF2B5EF4-FFF2-40B4-BE49-F238E27FC236}">
                  <a16:creationId xmlns:a16="http://schemas.microsoft.com/office/drawing/2014/main" id="{F0570AE8-6DBB-4C02-838D-3424C3A19D15}"/>
                </a:ext>
              </a:extLst>
            </p:cNvPr>
            <p:cNvSpPr>
              <a:spLocks noChangeShapeType="1"/>
            </p:cNvSpPr>
            <p:nvPr/>
          </p:nvSpPr>
          <p:spPr bwMode="auto">
            <a:xfrm flipV="1">
              <a:off x="4497388" y="2055813"/>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1" name="Line 598">
              <a:extLst>
                <a:ext uri="{FF2B5EF4-FFF2-40B4-BE49-F238E27FC236}">
                  <a16:creationId xmlns:a16="http://schemas.microsoft.com/office/drawing/2014/main" id="{390043EB-CD50-43E5-88ED-373F5248C4C3}"/>
                </a:ext>
              </a:extLst>
            </p:cNvPr>
            <p:cNvSpPr>
              <a:spLocks noChangeShapeType="1"/>
            </p:cNvSpPr>
            <p:nvPr/>
          </p:nvSpPr>
          <p:spPr bwMode="auto">
            <a:xfrm flipH="1" flipV="1">
              <a:off x="4497388" y="2055813"/>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2" name="Line 599">
              <a:extLst>
                <a:ext uri="{FF2B5EF4-FFF2-40B4-BE49-F238E27FC236}">
                  <a16:creationId xmlns:a16="http://schemas.microsoft.com/office/drawing/2014/main" id="{8F8CD582-73A3-49B5-8817-F00FC850923F}"/>
                </a:ext>
              </a:extLst>
            </p:cNvPr>
            <p:cNvSpPr>
              <a:spLocks noChangeShapeType="1"/>
            </p:cNvSpPr>
            <p:nvPr/>
          </p:nvSpPr>
          <p:spPr bwMode="auto">
            <a:xfrm>
              <a:off x="4511675" y="2046288"/>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3" name="Line 600">
              <a:extLst>
                <a:ext uri="{FF2B5EF4-FFF2-40B4-BE49-F238E27FC236}">
                  <a16:creationId xmlns:a16="http://schemas.microsoft.com/office/drawing/2014/main" id="{7A2A37C9-FB38-48B7-B513-799BA3DB400F}"/>
                </a:ext>
              </a:extLst>
            </p:cNvPr>
            <p:cNvSpPr>
              <a:spLocks noChangeShapeType="1"/>
            </p:cNvSpPr>
            <p:nvPr/>
          </p:nvSpPr>
          <p:spPr bwMode="auto">
            <a:xfrm flipV="1">
              <a:off x="4497388" y="2055813"/>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4" name="Line 601">
              <a:extLst>
                <a:ext uri="{FF2B5EF4-FFF2-40B4-BE49-F238E27FC236}">
                  <a16:creationId xmlns:a16="http://schemas.microsoft.com/office/drawing/2014/main" id="{B295A84B-5AFD-499B-803C-5B18A8B1A69E}"/>
                </a:ext>
              </a:extLst>
            </p:cNvPr>
            <p:cNvSpPr>
              <a:spLocks noChangeShapeType="1"/>
            </p:cNvSpPr>
            <p:nvPr/>
          </p:nvSpPr>
          <p:spPr bwMode="auto">
            <a:xfrm flipH="1" flipV="1">
              <a:off x="4497388" y="2055813"/>
              <a:ext cx="30162" cy="1746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5" name="Line 602">
              <a:extLst>
                <a:ext uri="{FF2B5EF4-FFF2-40B4-BE49-F238E27FC236}">
                  <a16:creationId xmlns:a16="http://schemas.microsoft.com/office/drawing/2014/main" id="{59DB4A15-222F-4D10-A544-2914698F8A04}"/>
                </a:ext>
              </a:extLst>
            </p:cNvPr>
            <p:cNvSpPr>
              <a:spLocks noChangeShapeType="1"/>
            </p:cNvSpPr>
            <p:nvPr/>
          </p:nvSpPr>
          <p:spPr bwMode="auto">
            <a:xfrm>
              <a:off x="4545013" y="2070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6" name="Line 603">
              <a:extLst>
                <a:ext uri="{FF2B5EF4-FFF2-40B4-BE49-F238E27FC236}">
                  <a16:creationId xmlns:a16="http://schemas.microsoft.com/office/drawing/2014/main" id="{8684C16D-8DED-40BB-BB97-DFFD5FEF03D3}"/>
                </a:ext>
              </a:extLst>
            </p:cNvPr>
            <p:cNvSpPr>
              <a:spLocks noChangeShapeType="1"/>
            </p:cNvSpPr>
            <p:nvPr/>
          </p:nvSpPr>
          <p:spPr bwMode="auto">
            <a:xfrm flipV="1">
              <a:off x="4530725" y="207803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7" name="Line 604">
              <a:extLst>
                <a:ext uri="{FF2B5EF4-FFF2-40B4-BE49-F238E27FC236}">
                  <a16:creationId xmlns:a16="http://schemas.microsoft.com/office/drawing/2014/main" id="{5FF90F20-936D-4475-995F-EC2F02E66A3B}"/>
                </a:ext>
              </a:extLst>
            </p:cNvPr>
            <p:cNvSpPr>
              <a:spLocks noChangeShapeType="1"/>
            </p:cNvSpPr>
            <p:nvPr/>
          </p:nvSpPr>
          <p:spPr bwMode="auto">
            <a:xfrm flipH="1" flipV="1">
              <a:off x="4530725" y="207803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 name="Line 605">
              <a:extLst>
                <a:ext uri="{FF2B5EF4-FFF2-40B4-BE49-F238E27FC236}">
                  <a16:creationId xmlns:a16="http://schemas.microsoft.com/office/drawing/2014/main" id="{BBBF600C-BA61-4A65-BC58-9594F69CA682}"/>
                </a:ext>
              </a:extLst>
            </p:cNvPr>
            <p:cNvSpPr>
              <a:spLocks noChangeShapeType="1"/>
            </p:cNvSpPr>
            <p:nvPr/>
          </p:nvSpPr>
          <p:spPr bwMode="auto">
            <a:xfrm>
              <a:off x="4572000" y="2070101"/>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 name="Line 606">
              <a:extLst>
                <a:ext uri="{FF2B5EF4-FFF2-40B4-BE49-F238E27FC236}">
                  <a16:creationId xmlns:a16="http://schemas.microsoft.com/office/drawing/2014/main" id="{7F9EE92A-97F2-4CDD-A04F-4E499C266501}"/>
                </a:ext>
              </a:extLst>
            </p:cNvPr>
            <p:cNvSpPr>
              <a:spLocks noChangeShapeType="1"/>
            </p:cNvSpPr>
            <p:nvPr/>
          </p:nvSpPr>
          <p:spPr bwMode="auto">
            <a:xfrm flipV="1">
              <a:off x="4557713" y="2078038"/>
              <a:ext cx="30162"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 name="Line 608">
              <a:extLst>
                <a:ext uri="{FF2B5EF4-FFF2-40B4-BE49-F238E27FC236}">
                  <a16:creationId xmlns:a16="http://schemas.microsoft.com/office/drawing/2014/main" id="{7D05346F-B68F-4408-A9F2-FC021E81B73B}"/>
                </a:ext>
              </a:extLst>
            </p:cNvPr>
            <p:cNvSpPr>
              <a:spLocks noChangeShapeType="1"/>
            </p:cNvSpPr>
            <p:nvPr/>
          </p:nvSpPr>
          <p:spPr bwMode="auto">
            <a:xfrm flipH="1" flipV="1">
              <a:off x="4557713" y="20780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1" name="Line 609">
              <a:extLst>
                <a:ext uri="{FF2B5EF4-FFF2-40B4-BE49-F238E27FC236}">
                  <a16:creationId xmlns:a16="http://schemas.microsoft.com/office/drawing/2014/main" id="{C988D5B8-2556-4022-9EC6-2D6D13F68D45}"/>
                </a:ext>
              </a:extLst>
            </p:cNvPr>
            <p:cNvSpPr>
              <a:spLocks noChangeShapeType="1"/>
            </p:cNvSpPr>
            <p:nvPr/>
          </p:nvSpPr>
          <p:spPr bwMode="auto">
            <a:xfrm>
              <a:off x="4681538" y="2132013"/>
              <a:ext cx="0" cy="3810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2" name="Line 610">
              <a:extLst>
                <a:ext uri="{FF2B5EF4-FFF2-40B4-BE49-F238E27FC236}">
                  <a16:creationId xmlns:a16="http://schemas.microsoft.com/office/drawing/2014/main" id="{DEE30D89-8799-4F3D-AEA9-9FFEA849EB01}"/>
                </a:ext>
              </a:extLst>
            </p:cNvPr>
            <p:cNvSpPr>
              <a:spLocks noChangeShapeType="1"/>
            </p:cNvSpPr>
            <p:nvPr/>
          </p:nvSpPr>
          <p:spPr bwMode="auto">
            <a:xfrm flipV="1">
              <a:off x="4665663" y="2143125"/>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3" name="Line 611">
              <a:extLst>
                <a:ext uri="{FF2B5EF4-FFF2-40B4-BE49-F238E27FC236}">
                  <a16:creationId xmlns:a16="http://schemas.microsoft.com/office/drawing/2014/main" id="{D730651B-9EC2-4444-989E-D39F73ABA607}"/>
                </a:ext>
              </a:extLst>
            </p:cNvPr>
            <p:cNvSpPr>
              <a:spLocks noChangeShapeType="1"/>
            </p:cNvSpPr>
            <p:nvPr/>
          </p:nvSpPr>
          <p:spPr bwMode="auto">
            <a:xfrm flipH="1" flipV="1">
              <a:off x="4665663" y="2143125"/>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4" name="Line 612">
              <a:extLst>
                <a:ext uri="{FF2B5EF4-FFF2-40B4-BE49-F238E27FC236}">
                  <a16:creationId xmlns:a16="http://schemas.microsoft.com/office/drawing/2014/main" id="{B5DB9DEE-8B5D-442D-A204-A249FF116D20}"/>
                </a:ext>
              </a:extLst>
            </p:cNvPr>
            <p:cNvSpPr>
              <a:spLocks noChangeShapeType="1"/>
            </p:cNvSpPr>
            <p:nvPr/>
          </p:nvSpPr>
          <p:spPr bwMode="auto">
            <a:xfrm>
              <a:off x="480853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5" name="Line 613">
              <a:extLst>
                <a:ext uri="{FF2B5EF4-FFF2-40B4-BE49-F238E27FC236}">
                  <a16:creationId xmlns:a16="http://schemas.microsoft.com/office/drawing/2014/main" id="{5B85A33F-6D46-4F61-AF19-276043E91E5B}"/>
                </a:ext>
              </a:extLst>
            </p:cNvPr>
            <p:cNvSpPr>
              <a:spLocks noChangeShapeType="1"/>
            </p:cNvSpPr>
            <p:nvPr/>
          </p:nvSpPr>
          <p:spPr bwMode="auto">
            <a:xfrm flipV="1">
              <a:off x="4792663" y="2165350"/>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 name="Line 614">
              <a:extLst>
                <a:ext uri="{FF2B5EF4-FFF2-40B4-BE49-F238E27FC236}">
                  <a16:creationId xmlns:a16="http://schemas.microsoft.com/office/drawing/2014/main" id="{77DA9FE2-3403-4646-A0EA-40B7ACC006D0}"/>
                </a:ext>
              </a:extLst>
            </p:cNvPr>
            <p:cNvSpPr>
              <a:spLocks noChangeShapeType="1"/>
            </p:cNvSpPr>
            <p:nvPr/>
          </p:nvSpPr>
          <p:spPr bwMode="auto">
            <a:xfrm flipH="1" flipV="1">
              <a:off x="4792663" y="2165350"/>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7" name="Line 615">
              <a:extLst>
                <a:ext uri="{FF2B5EF4-FFF2-40B4-BE49-F238E27FC236}">
                  <a16:creationId xmlns:a16="http://schemas.microsoft.com/office/drawing/2014/main" id="{C6128951-A3FC-443E-A0DF-B3BED59E5313}"/>
                </a:ext>
              </a:extLst>
            </p:cNvPr>
            <p:cNvSpPr>
              <a:spLocks noChangeShapeType="1"/>
            </p:cNvSpPr>
            <p:nvPr/>
          </p:nvSpPr>
          <p:spPr bwMode="auto">
            <a:xfrm>
              <a:off x="4851400"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8" name="Line 616">
              <a:extLst>
                <a:ext uri="{FF2B5EF4-FFF2-40B4-BE49-F238E27FC236}">
                  <a16:creationId xmlns:a16="http://schemas.microsoft.com/office/drawing/2014/main" id="{046DE5A3-1BA1-45ED-BC89-3288C629909B}"/>
                </a:ext>
              </a:extLst>
            </p:cNvPr>
            <p:cNvSpPr>
              <a:spLocks noChangeShapeType="1"/>
            </p:cNvSpPr>
            <p:nvPr/>
          </p:nvSpPr>
          <p:spPr bwMode="auto">
            <a:xfrm flipV="1">
              <a:off x="4835525"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9" name="Line 617">
              <a:extLst>
                <a:ext uri="{FF2B5EF4-FFF2-40B4-BE49-F238E27FC236}">
                  <a16:creationId xmlns:a16="http://schemas.microsoft.com/office/drawing/2014/main" id="{598F4C8A-D805-49FF-B0B9-0581D3DF02A7}"/>
                </a:ext>
              </a:extLst>
            </p:cNvPr>
            <p:cNvSpPr>
              <a:spLocks noChangeShapeType="1"/>
            </p:cNvSpPr>
            <p:nvPr/>
          </p:nvSpPr>
          <p:spPr bwMode="auto">
            <a:xfrm flipH="1" flipV="1">
              <a:off x="4835525"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0" name="Line 618">
              <a:extLst>
                <a:ext uri="{FF2B5EF4-FFF2-40B4-BE49-F238E27FC236}">
                  <a16:creationId xmlns:a16="http://schemas.microsoft.com/office/drawing/2014/main" id="{14D8D356-074F-43E8-B407-A682BA9A68FB}"/>
                </a:ext>
              </a:extLst>
            </p:cNvPr>
            <p:cNvSpPr>
              <a:spLocks noChangeShapeType="1"/>
            </p:cNvSpPr>
            <p:nvPr/>
          </p:nvSpPr>
          <p:spPr bwMode="auto">
            <a:xfrm>
              <a:off x="488473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1" name="Line 619">
              <a:extLst>
                <a:ext uri="{FF2B5EF4-FFF2-40B4-BE49-F238E27FC236}">
                  <a16:creationId xmlns:a16="http://schemas.microsoft.com/office/drawing/2014/main" id="{8BFFFA25-83B2-4EFD-A95E-C2A997D499B0}"/>
                </a:ext>
              </a:extLst>
            </p:cNvPr>
            <p:cNvSpPr>
              <a:spLocks noChangeShapeType="1"/>
            </p:cNvSpPr>
            <p:nvPr/>
          </p:nvSpPr>
          <p:spPr bwMode="auto">
            <a:xfrm flipV="1">
              <a:off x="4868863"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2" name="Line 620">
              <a:extLst>
                <a:ext uri="{FF2B5EF4-FFF2-40B4-BE49-F238E27FC236}">
                  <a16:creationId xmlns:a16="http://schemas.microsoft.com/office/drawing/2014/main" id="{D3C8D29C-7A2D-4BB9-908A-EB9259F9D27F}"/>
                </a:ext>
              </a:extLst>
            </p:cNvPr>
            <p:cNvSpPr>
              <a:spLocks noChangeShapeType="1"/>
            </p:cNvSpPr>
            <p:nvPr/>
          </p:nvSpPr>
          <p:spPr bwMode="auto">
            <a:xfrm flipH="1" flipV="1">
              <a:off x="4868863"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3" name="Line 621">
              <a:extLst>
                <a:ext uri="{FF2B5EF4-FFF2-40B4-BE49-F238E27FC236}">
                  <a16:creationId xmlns:a16="http://schemas.microsoft.com/office/drawing/2014/main" id="{E1958C44-989C-40B4-AC69-AFCDAFB29896}"/>
                </a:ext>
              </a:extLst>
            </p:cNvPr>
            <p:cNvSpPr>
              <a:spLocks noChangeShapeType="1"/>
            </p:cNvSpPr>
            <p:nvPr/>
          </p:nvSpPr>
          <p:spPr bwMode="auto">
            <a:xfrm>
              <a:off x="492283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4" name="Line 622">
              <a:extLst>
                <a:ext uri="{FF2B5EF4-FFF2-40B4-BE49-F238E27FC236}">
                  <a16:creationId xmlns:a16="http://schemas.microsoft.com/office/drawing/2014/main" id="{9989D835-6EB0-4671-9BCF-E8FDA79C8088}"/>
                </a:ext>
              </a:extLst>
            </p:cNvPr>
            <p:cNvSpPr>
              <a:spLocks noChangeShapeType="1"/>
            </p:cNvSpPr>
            <p:nvPr/>
          </p:nvSpPr>
          <p:spPr bwMode="auto">
            <a:xfrm flipV="1">
              <a:off x="490855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5" name="Line 623">
              <a:extLst>
                <a:ext uri="{FF2B5EF4-FFF2-40B4-BE49-F238E27FC236}">
                  <a16:creationId xmlns:a16="http://schemas.microsoft.com/office/drawing/2014/main" id="{3DB4BB45-6CAD-46BC-BF0C-404F79F0C859}"/>
                </a:ext>
              </a:extLst>
            </p:cNvPr>
            <p:cNvSpPr>
              <a:spLocks noChangeShapeType="1"/>
            </p:cNvSpPr>
            <p:nvPr/>
          </p:nvSpPr>
          <p:spPr bwMode="auto">
            <a:xfrm flipH="1" flipV="1">
              <a:off x="490855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6" name="Line 624">
              <a:extLst>
                <a:ext uri="{FF2B5EF4-FFF2-40B4-BE49-F238E27FC236}">
                  <a16:creationId xmlns:a16="http://schemas.microsoft.com/office/drawing/2014/main" id="{03731AAA-96C1-497D-9D34-7E2FB32C071C}"/>
                </a:ext>
              </a:extLst>
            </p:cNvPr>
            <p:cNvSpPr>
              <a:spLocks noChangeShapeType="1"/>
            </p:cNvSpPr>
            <p:nvPr/>
          </p:nvSpPr>
          <p:spPr bwMode="auto">
            <a:xfrm>
              <a:off x="492283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7" name="Line 625">
              <a:extLst>
                <a:ext uri="{FF2B5EF4-FFF2-40B4-BE49-F238E27FC236}">
                  <a16:creationId xmlns:a16="http://schemas.microsoft.com/office/drawing/2014/main" id="{DFD7C63A-EE8C-453B-82B8-62DA4BCDCA73}"/>
                </a:ext>
              </a:extLst>
            </p:cNvPr>
            <p:cNvSpPr>
              <a:spLocks noChangeShapeType="1"/>
            </p:cNvSpPr>
            <p:nvPr/>
          </p:nvSpPr>
          <p:spPr bwMode="auto">
            <a:xfrm flipV="1">
              <a:off x="490855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8" name="Line 626">
              <a:extLst>
                <a:ext uri="{FF2B5EF4-FFF2-40B4-BE49-F238E27FC236}">
                  <a16:creationId xmlns:a16="http://schemas.microsoft.com/office/drawing/2014/main" id="{6091C0F9-4B15-4235-A2D4-D15BFA56F545}"/>
                </a:ext>
              </a:extLst>
            </p:cNvPr>
            <p:cNvSpPr>
              <a:spLocks noChangeShapeType="1"/>
            </p:cNvSpPr>
            <p:nvPr/>
          </p:nvSpPr>
          <p:spPr bwMode="auto">
            <a:xfrm flipH="1" flipV="1">
              <a:off x="490855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 name="Line 627">
              <a:extLst>
                <a:ext uri="{FF2B5EF4-FFF2-40B4-BE49-F238E27FC236}">
                  <a16:creationId xmlns:a16="http://schemas.microsoft.com/office/drawing/2014/main" id="{D2EE41B2-E638-4BE4-A560-F250CE0BF1C7}"/>
                </a:ext>
              </a:extLst>
            </p:cNvPr>
            <p:cNvSpPr>
              <a:spLocks noChangeShapeType="1"/>
            </p:cNvSpPr>
            <p:nvPr/>
          </p:nvSpPr>
          <p:spPr bwMode="auto">
            <a:xfrm>
              <a:off x="492283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0" name="Line 628">
              <a:extLst>
                <a:ext uri="{FF2B5EF4-FFF2-40B4-BE49-F238E27FC236}">
                  <a16:creationId xmlns:a16="http://schemas.microsoft.com/office/drawing/2014/main" id="{E09F9EDA-F233-44D4-8D31-9801209ADF62}"/>
                </a:ext>
              </a:extLst>
            </p:cNvPr>
            <p:cNvSpPr>
              <a:spLocks noChangeShapeType="1"/>
            </p:cNvSpPr>
            <p:nvPr/>
          </p:nvSpPr>
          <p:spPr bwMode="auto">
            <a:xfrm flipV="1">
              <a:off x="490855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1" name="Line 629">
              <a:extLst>
                <a:ext uri="{FF2B5EF4-FFF2-40B4-BE49-F238E27FC236}">
                  <a16:creationId xmlns:a16="http://schemas.microsoft.com/office/drawing/2014/main" id="{00739D4F-F54F-48E7-8C2F-DF22F99A3206}"/>
                </a:ext>
              </a:extLst>
            </p:cNvPr>
            <p:cNvSpPr>
              <a:spLocks noChangeShapeType="1"/>
            </p:cNvSpPr>
            <p:nvPr/>
          </p:nvSpPr>
          <p:spPr bwMode="auto">
            <a:xfrm flipH="1" flipV="1">
              <a:off x="490855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2" name="Line 630">
              <a:extLst>
                <a:ext uri="{FF2B5EF4-FFF2-40B4-BE49-F238E27FC236}">
                  <a16:creationId xmlns:a16="http://schemas.microsoft.com/office/drawing/2014/main" id="{9F5347DC-2DD5-44A5-89BA-1E76AF8E2ADF}"/>
                </a:ext>
              </a:extLst>
            </p:cNvPr>
            <p:cNvSpPr>
              <a:spLocks noChangeShapeType="1"/>
            </p:cNvSpPr>
            <p:nvPr/>
          </p:nvSpPr>
          <p:spPr bwMode="auto">
            <a:xfrm>
              <a:off x="492283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3" name="Line 631">
              <a:extLst>
                <a:ext uri="{FF2B5EF4-FFF2-40B4-BE49-F238E27FC236}">
                  <a16:creationId xmlns:a16="http://schemas.microsoft.com/office/drawing/2014/main" id="{013C0923-4915-4A3B-A5C7-81A1336691E7}"/>
                </a:ext>
              </a:extLst>
            </p:cNvPr>
            <p:cNvSpPr>
              <a:spLocks noChangeShapeType="1"/>
            </p:cNvSpPr>
            <p:nvPr/>
          </p:nvSpPr>
          <p:spPr bwMode="auto">
            <a:xfrm flipV="1">
              <a:off x="490855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4" name="Line 632">
              <a:extLst>
                <a:ext uri="{FF2B5EF4-FFF2-40B4-BE49-F238E27FC236}">
                  <a16:creationId xmlns:a16="http://schemas.microsoft.com/office/drawing/2014/main" id="{1361134A-C257-44F5-B5F2-A0FD65853F05}"/>
                </a:ext>
              </a:extLst>
            </p:cNvPr>
            <p:cNvSpPr>
              <a:spLocks noChangeShapeType="1"/>
            </p:cNvSpPr>
            <p:nvPr/>
          </p:nvSpPr>
          <p:spPr bwMode="auto">
            <a:xfrm flipH="1" flipV="1">
              <a:off x="490855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5" name="Line 633">
              <a:extLst>
                <a:ext uri="{FF2B5EF4-FFF2-40B4-BE49-F238E27FC236}">
                  <a16:creationId xmlns:a16="http://schemas.microsoft.com/office/drawing/2014/main" id="{C621006F-90E1-4840-94F1-3AF880C47006}"/>
                </a:ext>
              </a:extLst>
            </p:cNvPr>
            <p:cNvSpPr>
              <a:spLocks noChangeShapeType="1"/>
            </p:cNvSpPr>
            <p:nvPr/>
          </p:nvSpPr>
          <p:spPr bwMode="auto">
            <a:xfrm>
              <a:off x="492918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6" name="Line 634">
              <a:extLst>
                <a:ext uri="{FF2B5EF4-FFF2-40B4-BE49-F238E27FC236}">
                  <a16:creationId xmlns:a16="http://schemas.microsoft.com/office/drawing/2014/main" id="{6CB00978-063A-4EC4-B20C-9997DC6ED9C5}"/>
                </a:ext>
              </a:extLst>
            </p:cNvPr>
            <p:cNvSpPr>
              <a:spLocks noChangeShapeType="1"/>
            </p:cNvSpPr>
            <p:nvPr/>
          </p:nvSpPr>
          <p:spPr bwMode="auto">
            <a:xfrm flipV="1">
              <a:off x="491490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7" name="Line 635">
              <a:extLst>
                <a:ext uri="{FF2B5EF4-FFF2-40B4-BE49-F238E27FC236}">
                  <a16:creationId xmlns:a16="http://schemas.microsoft.com/office/drawing/2014/main" id="{2825E81A-D453-4E1D-85F7-3C22639A0EBA}"/>
                </a:ext>
              </a:extLst>
            </p:cNvPr>
            <p:cNvSpPr>
              <a:spLocks noChangeShapeType="1"/>
            </p:cNvSpPr>
            <p:nvPr/>
          </p:nvSpPr>
          <p:spPr bwMode="auto">
            <a:xfrm flipH="1" flipV="1">
              <a:off x="491490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8" name="Line 636">
              <a:extLst>
                <a:ext uri="{FF2B5EF4-FFF2-40B4-BE49-F238E27FC236}">
                  <a16:creationId xmlns:a16="http://schemas.microsoft.com/office/drawing/2014/main" id="{CD6DBD3D-15A2-4B63-9DE0-4EFA048ADC26}"/>
                </a:ext>
              </a:extLst>
            </p:cNvPr>
            <p:cNvSpPr>
              <a:spLocks noChangeShapeType="1"/>
            </p:cNvSpPr>
            <p:nvPr/>
          </p:nvSpPr>
          <p:spPr bwMode="auto">
            <a:xfrm>
              <a:off x="492918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9" name="Line 637">
              <a:extLst>
                <a:ext uri="{FF2B5EF4-FFF2-40B4-BE49-F238E27FC236}">
                  <a16:creationId xmlns:a16="http://schemas.microsoft.com/office/drawing/2014/main" id="{54EC356A-96E4-4ECA-BDEE-F101F95D4FFA}"/>
                </a:ext>
              </a:extLst>
            </p:cNvPr>
            <p:cNvSpPr>
              <a:spLocks noChangeShapeType="1"/>
            </p:cNvSpPr>
            <p:nvPr/>
          </p:nvSpPr>
          <p:spPr bwMode="auto">
            <a:xfrm flipV="1">
              <a:off x="491490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0" name="Line 638">
              <a:extLst>
                <a:ext uri="{FF2B5EF4-FFF2-40B4-BE49-F238E27FC236}">
                  <a16:creationId xmlns:a16="http://schemas.microsoft.com/office/drawing/2014/main" id="{2EF8E867-5E6E-4149-B71C-D9FA2D98DAC0}"/>
                </a:ext>
              </a:extLst>
            </p:cNvPr>
            <p:cNvSpPr>
              <a:spLocks noChangeShapeType="1"/>
            </p:cNvSpPr>
            <p:nvPr/>
          </p:nvSpPr>
          <p:spPr bwMode="auto">
            <a:xfrm flipH="1" flipV="1">
              <a:off x="491490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1" name="Line 639">
              <a:extLst>
                <a:ext uri="{FF2B5EF4-FFF2-40B4-BE49-F238E27FC236}">
                  <a16:creationId xmlns:a16="http://schemas.microsoft.com/office/drawing/2014/main" id="{871CDF2F-6D1B-4D91-9539-8812C82D55E2}"/>
                </a:ext>
              </a:extLst>
            </p:cNvPr>
            <p:cNvSpPr>
              <a:spLocks noChangeShapeType="1"/>
            </p:cNvSpPr>
            <p:nvPr/>
          </p:nvSpPr>
          <p:spPr bwMode="auto">
            <a:xfrm>
              <a:off x="4929188"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2" name="Line 640">
              <a:extLst>
                <a:ext uri="{FF2B5EF4-FFF2-40B4-BE49-F238E27FC236}">
                  <a16:creationId xmlns:a16="http://schemas.microsoft.com/office/drawing/2014/main" id="{913D52CB-B879-421E-B0D4-7A687BE6EBF7}"/>
                </a:ext>
              </a:extLst>
            </p:cNvPr>
            <p:cNvSpPr>
              <a:spLocks noChangeShapeType="1"/>
            </p:cNvSpPr>
            <p:nvPr/>
          </p:nvSpPr>
          <p:spPr bwMode="auto">
            <a:xfrm flipV="1">
              <a:off x="491490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3" name="Line 641">
              <a:extLst>
                <a:ext uri="{FF2B5EF4-FFF2-40B4-BE49-F238E27FC236}">
                  <a16:creationId xmlns:a16="http://schemas.microsoft.com/office/drawing/2014/main" id="{0C7B1B28-D550-4D72-A89C-A469A71AA25C}"/>
                </a:ext>
              </a:extLst>
            </p:cNvPr>
            <p:cNvSpPr>
              <a:spLocks noChangeShapeType="1"/>
            </p:cNvSpPr>
            <p:nvPr/>
          </p:nvSpPr>
          <p:spPr bwMode="auto">
            <a:xfrm flipH="1" flipV="1">
              <a:off x="4914900"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4" name="Line 642">
              <a:extLst>
                <a:ext uri="{FF2B5EF4-FFF2-40B4-BE49-F238E27FC236}">
                  <a16:creationId xmlns:a16="http://schemas.microsoft.com/office/drawing/2014/main" id="{739EE6F1-2F3F-4791-8B16-3FE6AFF6919A}"/>
                </a:ext>
              </a:extLst>
            </p:cNvPr>
            <p:cNvSpPr>
              <a:spLocks noChangeShapeType="1"/>
            </p:cNvSpPr>
            <p:nvPr/>
          </p:nvSpPr>
          <p:spPr bwMode="auto">
            <a:xfrm>
              <a:off x="4938713"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5" name="Line 643">
              <a:extLst>
                <a:ext uri="{FF2B5EF4-FFF2-40B4-BE49-F238E27FC236}">
                  <a16:creationId xmlns:a16="http://schemas.microsoft.com/office/drawing/2014/main" id="{0B9D9204-708F-4D51-AB5E-D51E7BD3B699}"/>
                </a:ext>
              </a:extLst>
            </p:cNvPr>
            <p:cNvSpPr>
              <a:spLocks noChangeShapeType="1"/>
            </p:cNvSpPr>
            <p:nvPr/>
          </p:nvSpPr>
          <p:spPr bwMode="auto">
            <a:xfrm flipV="1">
              <a:off x="4922838"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6" name="Line 644">
              <a:extLst>
                <a:ext uri="{FF2B5EF4-FFF2-40B4-BE49-F238E27FC236}">
                  <a16:creationId xmlns:a16="http://schemas.microsoft.com/office/drawing/2014/main" id="{76D7CFEB-FCA5-4E3F-8972-FF7113AD3B57}"/>
                </a:ext>
              </a:extLst>
            </p:cNvPr>
            <p:cNvSpPr>
              <a:spLocks noChangeShapeType="1"/>
            </p:cNvSpPr>
            <p:nvPr/>
          </p:nvSpPr>
          <p:spPr bwMode="auto">
            <a:xfrm flipH="1" flipV="1">
              <a:off x="4922838"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7" name="Line 645">
              <a:extLst>
                <a:ext uri="{FF2B5EF4-FFF2-40B4-BE49-F238E27FC236}">
                  <a16:creationId xmlns:a16="http://schemas.microsoft.com/office/drawing/2014/main" id="{B153F72C-54E5-4E52-808D-34DC0D3158DD}"/>
                </a:ext>
              </a:extLst>
            </p:cNvPr>
            <p:cNvSpPr>
              <a:spLocks noChangeShapeType="1"/>
            </p:cNvSpPr>
            <p:nvPr/>
          </p:nvSpPr>
          <p:spPr bwMode="auto">
            <a:xfrm>
              <a:off x="4938713"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8" name="Line 646">
              <a:extLst>
                <a:ext uri="{FF2B5EF4-FFF2-40B4-BE49-F238E27FC236}">
                  <a16:creationId xmlns:a16="http://schemas.microsoft.com/office/drawing/2014/main" id="{15657474-6055-4811-B4B4-FC52BD97074C}"/>
                </a:ext>
              </a:extLst>
            </p:cNvPr>
            <p:cNvSpPr>
              <a:spLocks noChangeShapeType="1"/>
            </p:cNvSpPr>
            <p:nvPr/>
          </p:nvSpPr>
          <p:spPr bwMode="auto">
            <a:xfrm flipV="1">
              <a:off x="4922838"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 name="Line 647">
              <a:extLst>
                <a:ext uri="{FF2B5EF4-FFF2-40B4-BE49-F238E27FC236}">
                  <a16:creationId xmlns:a16="http://schemas.microsoft.com/office/drawing/2014/main" id="{CD9562FA-9348-4991-AFE7-DA8823C4A6FF}"/>
                </a:ext>
              </a:extLst>
            </p:cNvPr>
            <p:cNvSpPr>
              <a:spLocks noChangeShapeType="1"/>
            </p:cNvSpPr>
            <p:nvPr/>
          </p:nvSpPr>
          <p:spPr bwMode="auto">
            <a:xfrm flipH="1" flipV="1">
              <a:off x="4922838"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0" name="Line 648">
              <a:extLst>
                <a:ext uri="{FF2B5EF4-FFF2-40B4-BE49-F238E27FC236}">
                  <a16:creationId xmlns:a16="http://schemas.microsoft.com/office/drawing/2014/main" id="{98463AAF-5A41-40EA-AC3D-2E08B1E3B191}"/>
                </a:ext>
              </a:extLst>
            </p:cNvPr>
            <p:cNvSpPr>
              <a:spLocks noChangeShapeType="1"/>
            </p:cNvSpPr>
            <p:nvPr/>
          </p:nvSpPr>
          <p:spPr bwMode="auto">
            <a:xfrm>
              <a:off x="4938713" y="215741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1" name="Line 649">
              <a:extLst>
                <a:ext uri="{FF2B5EF4-FFF2-40B4-BE49-F238E27FC236}">
                  <a16:creationId xmlns:a16="http://schemas.microsoft.com/office/drawing/2014/main" id="{C3CCC984-6E34-470D-AD20-237EB51390AB}"/>
                </a:ext>
              </a:extLst>
            </p:cNvPr>
            <p:cNvSpPr>
              <a:spLocks noChangeShapeType="1"/>
            </p:cNvSpPr>
            <p:nvPr/>
          </p:nvSpPr>
          <p:spPr bwMode="auto">
            <a:xfrm flipV="1">
              <a:off x="4922838"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2" name="Line 650">
              <a:extLst>
                <a:ext uri="{FF2B5EF4-FFF2-40B4-BE49-F238E27FC236}">
                  <a16:creationId xmlns:a16="http://schemas.microsoft.com/office/drawing/2014/main" id="{94398F81-9B23-4CB8-A782-8FA866E14E38}"/>
                </a:ext>
              </a:extLst>
            </p:cNvPr>
            <p:cNvSpPr>
              <a:spLocks noChangeShapeType="1"/>
            </p:cNvSpPr>
            <p:nvPr/>
          </p:nvSpPr>
          <p:spPr bwMode="auto">
            <a:xfrm flipH="1" flipV="1">
              <a:off x="4922838" y="216535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3" name="Line 651">
              <a:extLst>
                <a:ext uri="{FF2B5EF4-FFF2-40B4-BE49-F238E27FC236}">
                  <a16:creationId xmlns:a16="http://schemas.microsoft.com/office/drawing/2014/main" id="{EA5EEEE0-6A58-4833-8E1C-6ECC1186557B}"/>
                </a:ext>
              </a:extLst>
            </p:cNvPr>
            <p:cNvSpPr>
              <a:spLocks noChangeShapeType="1"/>
            </p:cNvSpPr>
            <p:nvPr/>
          </p:nvSpPr>
          <p:spPr bwMode="auto">
            <a:xfrm>
              <a:off x="4949825" y="218440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4" name="Line 652">
              <a:extLst>
                <a:ext uri="{FF2B5EF4-FFF2-40B4-BE49-F238E27FC236}">
                  <a16:creationId xmlns:a16="http://schemas.microsoft.com/office/drawing/2014/main" id="{AA1BC7FF-D58B-404A-998D-02CEB09795A0}"/>
                </a:ext>
              </a:extLst>
            </p:cNvPr>
            <p:cNvSpPr>
              <a:spLocks noChangeShapeType="1"/>
            </p:cNvSpPr>
            <p:nvPr/>
          </p:nvSpPr>
          <p:spPr bwMode="auto">
            <a:xfrm flipV="1">
              <a:off x="4935538" y="21923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5" name="Line 653">
              <a:extLst>
                <a:ext uri="{FF2B5EF4-FFF2-40B4-BE49-F238E27FC236}">
                  <a16:creationId xmlns:a16="http://schemas.microsoft.com/office/drawing/2014/main" id="{AD8E30E5-E22F-4F47-B4C9-751ACC33507D}"/>
                </a:ext>
              </a:extLst>
            </p:cNvPr>
            <p:cNvSpPr>
              <a:spLocks noChangeShapeType="1"/>
            </p:cNvSpPr>
            <p:nvPr/>
          </p:nvSpPr>
          <p:spPr bwMode="auto">
            <a:xfrm flipH="1" flipV="1">
              <a:off x="4935538" y="21923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6" name="Line 654">
              <a:extLst>
                <a:ext uri="{FF2B5EF4-FFF2-40B4-BE49-F238E27FC236}">
                  <a16:creationId xmlns:a16="http://schemas.microsoft.com/office/drawing/2014/main" id="{4BB02CBC-1470-4C01-BB7C-A74D8B60C100}"/>
                </a:ext>
              </a:extLst>
            </p:cNvPr>
            <p:cNvSpPr>
              <a:spLocks noChangeShapeType="1"/>
            </p:cNvSpPr>
            <p:nvPr/>
          </p:nvSpPr>
          <p:spPr bwMode="auto">
            <a:xfrm>
              <a:off x="4956175" y="218440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7" name="Line 655">
              <a:extLst>
                <a:ext uri="{FF2B5EF4-FFF2-40B4-BE49-F238E27FC236}">
                  <a16:creationId xmlns:a16="http://schemas.microsoft.com/office/drawing/2014/main" id="{DE09AB58-2063-4EB3-84B1-349F90345490}"/>
                </a:ext>
              </a:extLst>
            </p:cNvPr>
            <p:cNvSpPr>
              <a:spLocks noChangeShapeType="1"/>
            </p:cNvSpPr>
            <p:nvPr/>
          </p:nvSpPr>
          <p:spPr bwMode="auto">
            <a:xfrm flipV="1">
              <a:off x="4941888" y="21923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8" name="Line 656">
              <a:extLst>
                <a:ext uri="{FF2B5EF4-FFF2-40B4-BE49-F238E27FC236}">
                  <a16:creationId xmlns:a16="http://schemas.microsoft.com/office/drawing/2014/main" id="{D29EF932-B784-4FBA-8E14-A69AB58874D9}"/>
                </a:ext>
              </a:extLst>
            </p:cNvPr>
            <p:cNvSpPr>
              <a:spLocks noChangeShapeType="1"/>
            </p:cNvSpPr>
            <p:nvPr/>
          </p:nvSpPr>
          <p:spPr bwMode="auto">
            <a:xfrm flipH="1" flipV="1">
              <a:off x="4941888" y="21923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9" name="Line 657">
              <a:extLst>
                <a:ext uri="{FF2B5EF4-FFF2-40B4-BE49-F238E27FC236}">
                  <a16:creationId xmlns:a16="http://schemas.microsoft.com/office/drawing/2014/main" id="{0EBAA314-3E66-4CFD-AA81-3ED525346009}"/>
                </a:ext>
              </a:extLst>
            </p:cNvPr>
            <p:cNvSpPr>
              <a:spLocks noChangeShapeType="1"/>
            </p:cNvSpPr>
            <p:nvPr/>
          </p:nvSpPr>
          <p:spPr bwMode="auto">
            <a:xfrm>
              <a:off x="4956175" y="218440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0" name="Line 658">
              <a:extLst>
                <a:ext uri="{FF2B5EF4-FFF2-40B4-BE49-F238E27FC236}">
                  <a16:creationId xmlns:a16="http://schemas.microsoft.com/office/drawing/2014/main" id="{BF040A90-A8ED-4BEA-85A1-B6B8E9449570}"/>
                </a:ext>
              </a:extLst>
            </p:cNvPr>
            <p:cNvSpPr>
              <a:spLocks noChangeShapeType="1"/>
            </p:cNvSpPr>
            <p:nvPr/>
          </p:nvSpPr>
          <p:spPr bwMode="auto">
            <a:xfrm flipV="1">
              <a:off x="4941888" y="21923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1" name="Line 659">
              <a:extLst>
                <a:ext uri="{FF2B5EF4-FFF2-40B4-BE49-F238E27FC236}">
                  <a16:creationId xmlns:a16="http://schemas.microsoft.com/office/drawing/2014/main" id="{01A5E86B-DEEB-42A0-A1EC-B828156E5273}"/>
                </a:ext>
              </a:extLst>
            </p:cNvPr>
            <p:cNvSpPr>
              <a:spLocks noChangeShapeType="1"/>
            </p:cNvSpPr>
            <p:nvPr/>
          </p:nvSpPr>
          <p:spPr bwMode="auto">
            <a:xfrm flipH="1" flipV="1">
              <a:off x="4941888" y="21923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2" name="Line 660">
              <a:extLst>
                <a:ext uri="{FF2B5EF4-FFF2-40B4-BE49-F238E27FC236}">
                  <a16:creationId xmlns:a16="http://schemas.microsoft.com/office/drawing/2014/main" id="{F82E53F8-0D29-40AF-88B9-A96FCADFBD5C}"/>
                </a:ext>
              </a:extLst>
            </p:cNvPr>
            <p:cNvSpPr>
              <a:spLocks noChangeShapeType="1"/>
            </p:cNvSpPr>
            <p:nvPr/>
          </p:nvSpPr>
          <p:spPr bwMode="auto">
            <a:xfrm>
              <a:off x="4956175" y="218440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3" name="Line 661">
              <a:extLst>
                <a:ext uri="{FF2B5EF4-FFF2-40B4-BE49-F238E27FC236}">
                  <a16:creationId xmlns:a16="http://schemas.microsoft.com/office/drawing/2014/main" id="{F6FA5048-CC71-43E9-A12C-90D45262E39B}"/>
                </a:ext>
              </a:extLst>
            </p:cNvPr>
            <p:cNvSpPr>
              <a:spLocks noChangeShapeType="1"/>
            </p:cNvSpPr>
            <p:nvPr/>
          </p:nvSpPr>
          <p:spPr bwMode="auto">
            <a:xfrm flipV="1">
              <a:off x="4941888" y="21923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4" name="Line 662">
              <a:extLst>
                <a:ext uri="{FF2B5EF4-FFF2-40B4-BE49-F238E27FC236}">
                  <a16:creationId xmlns:a16="http://schemas.microsoft.com/office/drawing/2014/main" id="{DA3BAB3E-3F07-41DA-930B-85126E015889}"/>
                </a:ext>
              </a:extLst>
            </p:cNvPr>
            <p:cNvSpPr>
              <a:spLocks noChangeShapeType="1"/>
            </p:cNvSpPr>
            <p:nvPr/>
          </p:nvSpPr>
          <p:spPr bwMode="auto">
            <a:xfrm flipH="1" flipV="1">
              <a:off x="4941888" y="2192338"/>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5" name="Line 663">
              <a:extLst>
                <a:ext uri="{FF2B5EF4-FFF2-40B4-BE49-F238E27FC236}">
                  <a16:creationId xmlns:a16="http://schemas.microsoft.com/office/drawing/2014/main" id="{6D167208-4C43-4439-80D1-8227B3AD5571}"/>
                </a:ext>
              </a:extLst>
            </p:cNvPr>
            <p:cNvSpPr>
              <a:spLocks noChangeShapeType="1"/>
            </p:cNvSpPr>
            <p:nvPr/>
          </p:nvSpPr>
          <p:spPr bwMode="auto">
            <a:xfrm>
              <a:off x="4962525"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6" name="Line 664">
              <a:extLst>
                <a:ext uri="{FF2B5EF4-FFF2-40B4-BE49-F238E27FC236}">
                  <a16:creationId xmlns:a16="http://schemas.microsoft.com/office/drawing/2014/main" id="{FF0080F4-87AA-4182-86CF-95644597639D}"/>
                </a:ext>
              </a:extLst>
            </p:cNvPr>
            <p:cNvSpPr>
              <a:spLocks noChangeShapeType="1"/>
            </p:cNvSpPr>
            <p:nvPr/>
          </p:nvSpPr>
          <p:spPr bwMode="auto">
            <a:xfrm flipV="1">
              <a:off x="49482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7" name="Line 665">
              <a:extLst>
                <a:ext uri="{FF2B5EF4-FFF2-40B4-BE49-F238E27FC236}">
                  <a16:creationId xmlns:a16="http://schemas.microsoft.com/office/drawing/2014/main" id="{21A0D98E-EDE7-4BD2-B652-D2CF54F8FB3B}"/>
                </a:ext>
              </a:extLst>
            </p:cNvPr>
            <p:cNvSpPr>
              <a:spLocks noChangeShapeType="1"/>
            </p:cNvSpPr>
            <p:nvPr/>
          </p:nvSpPr>
          <p:spPr bwMode="auto">
            <a:xfrm flipH="1" flipV="1">
              <a:off x="49482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8" name="Line 666">
              <a:extLst>
                <a:ext uri="{FF2B5EF4-FFF2-40B4-BE49-F238E27FC236}">
                  <a16:creationId xmlns:a16="http://schemas.microsoft.com/office/drawing/2014/main" id="{A5F26E61-A90A-45AD-B69B-00E7AC81B5EA}"/>
                </a:ext>
              </a:extLst>
            </p:cNvPr>
            <p:cNvSpPr>
              <a:spLocks noChangeShapeType="1"/>
            </p:cNvSpPr>
            <p:nvPr/>
          </p:nvSpPr>
          <p:spPr bwMode="auto">
            <a:xfrm>
              <a:off x="4965700"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9" name="Line 667">
              <a:extLst>
                <a:ext uri="{FF2B5EF4-FFF2-40B4-BE49-F238E27FC236}">
                  <a16:creationId xmlns:a16="http://schemas.microsoft.com/office/drawing/2014/main" id="{69C37BDF-E745-457D-9254-00EF6FFAAF91}"/>
                </a:ext>
              </a:extLst>
            </p:cNvPr>
            <p:cNvSpPr>
              <a:spLocks noChangeShapeType="1"/>
            </p:cNvSpPr>
            <p:nvPr/>
          </p:nvSpPr>
          <p:spPr bwMode="auto">
            <a:xfrm flipV="1">
              <a:off x="494982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 name="Line 668">
              <a:extLst>
                <a:ext uri="{FF2B5EF4-FFF2-40B4-BE49-F238E27FC236}">
                  <a16:creationId xmlns:a16="http://schemas.microsoft.com/office/drawing/2014/main" id="{AD15AA1E-76E0-4349-B5A4-BC7CF6597259}"/>
                </a:ext>
              </a:extLst>
            </p:cNvPr>
            <p:cNvSpPr>
              <a:spLocks noChangeShapeType="1"/>
            </p:cNvSpPr>
            <p:nvPr/>
          </p:nvSpPr>
          <p:spPr bwMode="auto">
            <a:xfrm flipH="1" flipV="1">
              <a:off x="494982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1" name="Line 669">
              <a:extLst>
                <a:ext uri="{FF2B5EF4-FFF2-40B4-BE49-F238E27FC236}">
                  <a16:creationId xmlns:a16="http://schemas.microsoft.com/office/drawing/2014/main" id="{C9F7E187-7AB2-4856-9ADE-CFABC73C0EAB}"/>
                </a:ext>
              </a:extLst>
            </p:cNvPr>
            <p:cNvSpPr>
              <a:spLocks noChangeShapeType="1"/>
            </p:cNvSpPr>
            <p:nvPr/>
          </p:nvSpPr>
          <p:spPr bwMode="auto">
            <a:xfrm>
              <a:off x="4965700"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2" name="Line 670">
              <a:extLst>
                <a:ext uri="{FF2B5EF4-FFF2-40B4-BE49-F238E27FC236}">
                  <a16:creationId xmlns:a16="http://schemas.microsoft.com/office/drawing/2014/main" id="{A1439F41-C3E0-4CDD-95E6-68181B7B28EE}"/>
                </a:ext>
              </a:extLst>
            </p:cNvPr>
            <p:cNvSpPr>
              <a:spLocks noChangeShapeType="1"/>
            </p:cNvSpPr>
            <p:nvPr/>
          </p:nvSpPr>
          <p:spPr bwMode="auto">
            <a:xfrm flipV="1">
              <a:off x="494982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3" name="Line 671">
              <a:extLst>
                <a:ext uri="{FF2B5EF4-FFF2-40B4-BE49-F238E27FC236}">
                  <a16:creationId xmlns:a16="http://schemas.microsoft.com/office/drawing/2014/main" id="{8DAAFDFE-BA0C-4006-922D-25398CEB7063}"/>
                </a:ext>
              </a:extLst>
            </p:cNvPr>
            <p:cNvSpPr>
              <a:spLocks noChangeShapeType="1"/>
            </p:cNvSpPr>
            <p:nvPr/>
          </p:nvSpPr>
          <p:spPr bwMode="auto">
            <a:xfrm flipH="1" flipV="1">
              <a:off x="494982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4" name="Line 672">
              <a:extLst>
                <a:ext uri="{FF2B5EF4-FFF2-40B4-BE49-F238E27FC236}">
                  <a16:creationId xmlns:a16="http://schemas.microsoft.com/office/drawing/2014/main" id="{161A66E3-D7A7-483D-A8BD-475DAC3E57B2}"/>
                </a:ext>
              </a:extLst>
            </p:cNvPr>
            <p:cNvSpPr>
              <a:spLocks noChangeShapeType="1"/>
            </p:cNvSpPr>
            <p:nvPr/>
          </p:nvSpPr>
          <p:spPr bwMode="auto">
            <a:xfrm>
              <a:off x="4972050"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5" name="Line 673">
              <a:extLst>
                <a:ext uri="{FF2B5EF4-FFF2-40B4-BE49-F238E27FC236}">
                  <a16:creationId xmlns:a16="http://schemas.microsoft.com/office/drawing/2014/main" id="{C4929ED7-9266-4ADF-A7B3-424229668D44}"/>
                </a:ext>
              </a:extLst>
            </p:cNvPr>
            <p:cNvSpPr>
              <a:spLocks noChangeShapeType="1"/>
            </p:cNvSpPr>
            <p:nvPr/>
          </p:nvSpPr>
          <p:spPr bwMode="auto">
            <a:xfrm flipV="1">
              <a:off x="495617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6" name="Line 674">
              <a:extLst>
                <a:ext uri="{FF2B5EF4-FFF2-40B4-BE49-F238E27FC236}">
                  <a16:creationId xmlns:a16="http://schemas.microsoft.com/office/drawing/2014/main" id="{EF69F4E1-5128-438F-9A0A-E00A191E914D}"/>
                </a:ext>
              </a:extLst>
            </p:cNvPr>
            <p:cNvSpPr>
              <a:spLocks noChangeShapeType="1"/>
            </p:cNvSpPr>
            <p:nvPr/>
          </p:nvSpPr>
          <p:spPr bwMode="auto">
            <a:xfrm flipH="1" flipV="1">
              <a:off x="495617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7" name="Line 675">
              <a:extLst>
                <a:ext uri="{FF2B5EF4-FFF2-40B4-BE49-F238E27FC236}">
                  <a16:creationId xmlns:a16="http://schemas.microsoft.com/office/drawing/2014/main" id="{6C72B65A-66B4-40C9-AEA9-65C47EE3A3C7}"/>
                </a:ext>
              </a:extLst>
            </p:cNvPr>
            <p:cNvSpPr>
              <a:spLocks noChangeShapeType="1"/>
            </p:cNvSpPr>
            <p:nvPr/>
          </p:nvSpPr>
          <p:spPr bwMode="auto">
            <a:xfrm>
              <a:off x="4978400"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8" name="Line 676">
              <a:extLst>
                <a:ext uri="{FF2B5EF4-FFF2-40B4-BE49-F238E27FC236}">
                  <a16:creationId xmlns:a16="http://schemas.microsoft.com/office/drawing/2014/main" id="{96F486E4-8E2C-4E31-80AE-769BCB21F17A}"/>
                </a:ext>
              </a:extLst>
            </p:cNvPr>
            <p:cNvSpPr>
              <a:spLocks noChangeShapeType="1"/>
            </p:cNvSpPr>
            <p:nvPr/>
          </p:nvSpPr>
          <p:spPr bwMode="auto">
            <a:xfrm flipV="1">
              <a:off x="496252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9" name="Line 677">
              <a:extLst>
                <a:ext uri="{FF2B5EF4-FFF2-40B4-BE49-F238E27FC236}">
                  <a16:creationId xmlns:a16="http://schemas.microsoft.com/office/drawing/2014/main" id="{D2A82350-3410-45DA-9EA7-B139F8AD7F23}"/>
                </a:ext>
              </a:extLst>
            </p:cNvPr>
            <p:cNvSpPr>
              <a:spLocks noChangeShapeType="1"/>
            </p:cNvSpPr>
            <p:nvPr/>
          </p:nvSpPr>
          <p:spPr bwMode="auto">
            <a:xfrm flipH="1" flipV="1">
              <a:off x="496252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0" name="Line 678">
              <a:extLst>
                <a:ext uri="{FF2B5EF4-FFF2-40B4-BE49-F238E27FC236}">
                  <a16:creationId xmlns:a16="http://schemas.microsoft.com/office/drawing/2014/main" id="{58365205-81EF-48A3-8D4C-1F518DBDB817}"/>
                </a:ext>
              </a:extLst>
            </p:cNvPr>
            <p:cNvSpPr>
              <a:spLocks noChangeShapeType="1"/>
            </p:cNvSpPr>
            <p:nvPr/>
          </p:nvSpPr>
          <p:spPr bwMode="auto">
            <a:xfrm>
              <a:off x="4989513"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1" name="Line 679">
              <a:extLst>
                <a:ext uri="{FF2B5EF4-FFF2-40B4-BE49-F238E27FC236}">
                  <a16:creationId xmlns:a16="http://schemas.microsoft.com/office/drawing/2014/main" id="{D35949D2-F20A-417B-A030-6816CCF877B3}"/>
                </a:ext>
              </a:extLst>
            </p:cNvPr>
            <p:cNvSpPr>
              <a:spLocks noChangeShapeType="1"/>
            </p:cNvSpPr>
            <p:nvPr/>
          </p:nvSpPr>
          <p:spPr bwMode="auto">
            <a:xfrm flipV="1">
              <a:off x="497522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2" name="Line 680">
              <a:extLst>
                <a:ext uri="{FF2B5EF4-FFF2-40B4-BE49-F238E27FC236}">
                  <a16:creationId xmlns:a16="http://schemas.microsoft.com/office/drawing/2014/main" id="{00492980-39A5-4041-A7AA-257CB1D62019}"/>
                </a:ext>
              </a:extLst>
            </p:cNvPr>
            <p:cNvSpPr>
              <a:spLocks noChangeShapeType="1"/>
            </p:cNvSpPr>
            <p:nvPr/>
          </p:nvSpPr>
          <p:spPr bwMode="auto">
            <a:xfrm flipH="1" flipV="1">
              <a:off x="4975225"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3" name="Line 681">
              <a:extLst>
                <a:ext uri="{FF2B5EF4-FFF2-40B4-BE49-F238E27FC236}">
                  <a16:creationId xmlns:a16="http://schemas.microsoft.com/office/drawing/2014/main" id="{F6957060-24DD-419D-9811-8E59AFD77022}"/>
                </a:ext>
              </a:extLst>
            </p:cNvPr>
            <p:cNvSpPr>
              <a:spLocks noChangeShapeType="1"/>
            </p:cNvSpPr>
            <p:nvPr/>
          </p:nvSpPr>
          <p:spPr bwMode="auto">
            <a:xfrm>
              <a:off x="5043488"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4" name="Line 682">
              <a:extLst>
                <a:ext uri="{FF2B5EF4-FFF2-40B4-BE49-F238E27FC236}">
                  <a16:creationId xmlns:a16="http://schemas.microsoft.com/office/drawing/2014/main" id="{1348E5A2-88F1-4FDE-9E29-AC7165FF29D4}"/>
                </a:ext>
              </a:extLst>
            </p:cNvPr>
            <p:cNvSpPr>
              <a:spLocks noChangeShapeType="1"/>
            </p:cNvSpPr>
            <p:nvPr/>
          </p:nvSpPr>
          <p:spPr bwMode="auto">
            <a:xfrm flipV="1">
              <a:off x="5029200"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5" name="Line 683">
              <a:extLst>
                <a:ext uri="{FF2B5EF4-FFF2-40B4-BE49-F238E27FC236}">
                  <a16:creationId xmlns:a16="http://schemas.microsoft.com/office/drawing/2014/main" id="{21CEE17A-8867-4277-8203-1E18C06E7EF2}"/>
                </a:ext>
              </a:extLst>
            </p:cNvPr>
            <p:cNvSpPr>
              <a:spLocks noChangeShapeType="1"/>
            </p:cNvSpPr>
            <p:nvPr/>
          </p:nvSpPr>
          <p:spPr bwMode="auto">
            <a:xfrm flipH="1" flipV="1">
              <a:off x="5029200"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6" name="Line 684">
              <a:extLst>
                <a:ext uri="{FF2B5EF4-FFF2-40B4-BE49-F238E27FC236}">
                  <a16:creationId xmlns:a16="http://schemas.microsoft.com/office/drawing/2014/main" id="{07B2D6AA-3A54-44D9-ADE2-C1A622405B39}"/>
                </a:ext>
              </a:extLst>
            </p:cNvPr>
            <p:cNvSpPr>
              <a:spLocks noChangeShapeType="1"/>
            </p:cNvSpPr>
            <p:nvPr/>
          </p:nvSpPr>
          <p:spPr bwMode="auto">
            <a:xfrm>
              <a:off x="5303838"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7" name="Line 685">
              <a:extLst>
                <a:ext uri="{FF2B5EF4-FFF2-40B4-BE49-F238E27FC236}">
                  <a16:creationId xmlns:a16="http://schemas.microsoft.com/office/drawing/2014/main" id="{186B3375-D3A8-4FE9-8239-905E0FECE22F}"/>
                </a:ext>
              </a:extLst>
            </p:cNvPr>
            <p:cNvSpPr>
              <a:spLocks noChangeShapeType="1"/>
            </p:cNvSpPr>
            <p:nvPr/>
          </p:nvSpPr>
          <p:spPr bwMode="auto">
            <a:xfrm flipV="1">
              <a:off x="5289550" y="2220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8" name="Line 686">
              <a:extLst>
                <a:ext uri="{FF2B5EF4-FFF2-40B4-BE49-F238E27FC236}">
                  <a16:creationId xmlns:a16="http://schemas.microsoft.com/office/drawing/2014/main" id="{31CD4AFC-E3A5-4C59-BAB6-0BD26524BD35}"/>
                </a:ext>
              </a:extLst>
            </p:cNvPr>
            <p:cNvSpPr>
              <a:spLocks noChangeShapeType="1"/>
            </p:cNvSpPr>
            <p:nvPr/>
          </p:nvSpPr>
          <p:spPr bwMode="auto">
            <a:xfrm flipH="1" flipV="1">
              <a:off x="5289550" y="2220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9" name="Line 687">
              <a:extLst>
                <a:ext uri="{FF2B5EF4-FFF2-40B4-BE49-F238E27FC236}">
                  <a16:creationId xmlns:a16="http://schemas.microsoft.com/office/drawing/2014/main" id="{473ACB64-5416-4422-9C13-F6DC3E8BAE9B}"/>
                </a:ext>
              </a:extLst>
            </p:cNvPr>
            <p:cNvSpPr>
              <a:spLocks noChangeShapeType="1"/>
            </p:cNvSpPr>
            <p:nvPr/>
          </p:nvSpPr>
          <p:spPr bwMode="auto">
            <a:xfrm>
              <a:off x="5383213"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 name="Line 688">
              <a:extLst>
                <a:ext uri="{FF2B5EF4-FFF2-40B4-BE49-F238E27FC236}">
                  <a16:creationId xmlns:a16="http://schemas.microsoft.com/office/drawing/2014/main" id="{603F7E7B-DCEC-44E6-A28C-0325D8F855EC}"/>
                </a:ext>
              </a:extLst>
            </p:cNvPr>
            <p:cNvSpPr>
              <a:spLocks noChangeShapeType="1"/>
            </p:cNvSpPr>
            <p:nvPr/>
          </p:nvSpPr>
          <p:spPr bwMode="auto">
            <a:xfrm flipV="1">
              <a:off x="53673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1" name="Line 689">
              <a:extLst>
                <a:ext uri="{FF2B5EF4-FFF2-40B4-BE49-F238E27FC236}">
                  <a16:creationId xmlns:a16="http://schemas.microsoft.com/office/drawing/2014/main" id="{977224CA-BC33-4A1F-B85F-2F7EA4B2BBEA}"/>
                </a:ext>
              </a:extLst>
            </p:cNvPr>
            <p:cNvSpPr>
              <a:spLocks noChangeShapeType="1"/>
            </p:cNvSpPr>
            <p:nvPr/>
          </p:nvSpPr>
          <p:spPr bwMode="auto">
            <a:xfrm flipH="1" flipV="1">
              <a:off x="53673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2" name="Line 690">
              <a:extLst>
                <a:ext uri="{FF2B5EF4-FFF2-40B4-BE49-F238E27FC236}">
                  <a16:creationId xmlns:a16="http://schemas.microsoft.com/office/drawing/2014/main" id="{290D5D44-2F32-44F2-96C1-59BB89E4D87D}"/>
                </a:ext>
              </a:extLst>
            </p:cNvPr>
            <p:cNvSpPr>
              <a:spLocks noChangeShapeType="1"/>
            </p:cNvSpPr>
            <p:nvPr/>
          </p:nvSpPr>
          <p:spPr bwMode="auto">
            <a:xfrm>
              <a:off x="5383213"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3" name="Line 691">
              <a:extLst>
                <a:ext uri="{FF2B5EF4-FFF2-40B4-BE49-F238E27FC236}">
                  <a16:creationId xmlns:a16="http://schemas.microsoft.com/office/drawing/2014/main" id="{0AF8C36F-C931-437D-AF40-1DAE0FA40930}"/>
                </a:ext>
              </a:extLst>
            </p:cNvPr>
            <p:cNvSpPr>
              <a:spLocks noChangeShapeType="1"/>
            </p:cNvSpPr>
            <p:nvPr/>
          </p:nvSpPr>
          <p:spPr bwMode="auto">
            <a:xfrm flipV="1">
              <a:off x="53673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4" name="Line 692">
              <a:extLst>
                <a:ext uri="{FF2B5EF4-FFF2-40B4-BE49-F238E27FC236}">
                  <a16:creationId xmlns:a16="http://schemas.microsoft.com/office/drawing/2014/main" id="{D35FB8F9-91DC-4F94-ACCE-5B85978A2713}"/>
                </a:ext>
              </a:extLst>
            </p:cNvPr>
            <p:cNvSpPr>
              <a:spLocks noChangeShapeType="1"/>
            </p:cNvSpPr>
            <p:nvPr/>
          </p:nvSpPr>
          <p:spPr bwMode="auto">
            <a:xfrm flipH="1" flipV="1">
              <a:off x="53673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5" name="Line 693">
              <a:extLst>
                <a:ext uri="{FF2B5EF4-FFF2-40B4-BE49-F238E27FC236}">
                  <a16:creationId xmlns:a16="http://schemas.microsoft.com/office/drawing/2014/main" id="{1BBCB31E-AB31-4015-B4F4-80271DF3B26C}"/>
                </a:ext>
              </a:extLst>
            </p:cNvPr>
            <p:cNvSpPr>
              <a:spLocks noChangeShapeType="1"/>
            </p:cNvSpPr>
            <p:nvPr/>
          </p:nvSpPr>
          <p:spPr bwMode="auto">
            <a:xfrm>
              <a:off x="5383213"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6" name="Line 694">
              <a:extLst>
                <a:ext uri="{FF2B5EF4-FFF2-40B4-BE49-F238E27FC236}">
                  <a16:creationId xmlns:a16="http://schemas.microsoft.com/office/drawing/2014/main" id="{C6F81602-93BB-459A-873F-D9D498CFC8CE}"/>
                </a:ext>
              </a:extLst>
            </p:cNvPr>
            <p:cNvSpPr>
              <a:spLocks noChangeShapeType="1"/>
            </p:cNvSpPr>
            <p:nvPr/>
          </p:nvSpPr>
          <p:spPr bwMode="auto">
            <a:xfrm flipV="1">
              <a:off x="53673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7" name="Line 695">
              <a:extLst>
                <a:ext uri="{FF2B5EF4-FFF2-40B4-BE49-F238E27FC236}">
                  <a16:creationId xmlns:a16="http://schemas.microsoft.com/office/drawing/2014/main" id="{719E2F40-14B5-4E78-9F44-618A4262EC21}"/>
                </a:ext>
              </a:extLst>
            </p:cNvPr>
            <p:cNvSpPr>
              <a:spLocks noChangeShapeType="1"/>
            </p:cNvSpPr>
            <p:nvPr/>
          </p:nvSpPr>
          <p:spPr bwMode="auto">
            <a:xfrm flipH="1" flipV="1">
              <a:off x="53673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8" name="Line 696">
              <a:extLst>
                <a:ext uri="{FF2B5EF4-FFF2-40B4-BE49-F238E27FC236}">
                  <a16:creationId xmlns:a16="http://schemas.microsoft.com/office/drawing/2014/main" id="{234E1C78-73F0-4A73-A691-1D50A8F07DEE}"/>
                </a:ext>
              </a:extLst>
            </p:cNvPr>
            <p:cNvSpPr>
              <a:spLocks noChangeShapeType="1"/>
            </p:cNvSpPr>
            <p:nvPr/>
          </p:nvSpPr>
          <p:spPr bwMode="auto">
            <a:xfrm>
              <a:off x="5383213"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9" name="Line 697">
              <a:extLst>
                <a:ext uri="{FF2B5EF4-FFF2-40B4-BE49-F238E27FC236}">
                  <a16:creationId xmlns:a16="http://schemas.microsoft.com/office/drawing/2014/main" id="{FD4F9717-949C-4AC7-B499-1EAA59ADA3B7}"/>
                </a:ext>
              </a:extLst>
            </p:cNvPr>
            <p:cNvSpPr>
              <a:spLocks noChangeShapeType="1"/>
            </p:cNvSpPr>
            <p:nvPr/>
          </p:nvSpPr>
          <p:spPr bwMode="auto">
            <a:xfrm flipV="1">
              <a:off x="53673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0" name="Line 698">
              <a:extLst>
                <a:ext uri="{FF2B5EF4-FFF2-40B4-BE49-F238E27FC236}">
                  <a16:creationId xmlns:a16="http://schemas.microsoft.com/office/drawing/2014/main" id="{EFB3ED8C-1103-4D9A-B5A6-82236793F840}"/>
                </a:ext>
              </a:extLst>
            </p:cNvPr>
            <p:cNvSpPr>
              <a:spLocks noChangeShapeType="1"/>
            </p:cNvSpPr>
            <p:nvPr/>
          </p:nvSpPr>
          <p:spPr bwMode="auto">
            <a:xfrm flipH="1" flipV="1">
              <a:off x="5367338" y="22209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1" name="Line 699">
              <a:extLst>
                <a:ext uri="{FF2B5EF4-FFF2-40B4-BE49-F238E27FC236}">
                  <a16:creationId xmlns:a16="http://schemas.microsoft.com/office/drawing/2014/main" id="{288AE951-983D-49D9-98DD-4F9053CA42EB}"/>
                </a:ext>
              </a:extLst>
            </p:cNvPr>
            <p:cNvSpPr>
              <a:spLocks noChangeShapeType="1"/>
            </p:cNvSpPr>
            <p:nvPr/>
          </p:nvSpPr>
          <p:spPr bwMode="auto">
            <a:xfrm>
              <a:off x="5397500"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2" name="Line 700">
              <a:extLst>
                <a:ext uri="{FF2B5EF4-FFF2-40B4-BE49-F238E27FC236}">
                  <a16:creationId xmlns:a16="http://schemas.microsoft.com/office/drawing/2014/main" id="{0F637EBE-0C35-4C92-BADF-BE88AC3042AB}"/>
                </a:ext>
              </a:extLst>
            </p:cNvPr>
            <p:cNvSpPr>
              <a:spLocks noChangeShapeType="1"/>
            </p:cNvSpPr>
            <p:nvPr/>
          </p:nvSpPr>
          <p:spPr bwMode="auto">
            <a:xfrm flipV="1">
              <a:off x="5383213" y="2220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3" name="Line 701">
              <a:extLst>
                <a:ext uri="{FF2B5EF4-FFF2-40B4-BE49-F238E27FC236}">
                  <a16:creationId xmlns:a16="http://schemas.microsoft.com/office/drawing/2014/main" id="{224227E4-995F-4A96-AD19-6F8858239CDB}"/>
                </a:ext>
              </a:extLst>
            </p:cNvPr>
            <p:cNvSpPr>
              <a:spLocks noChangeShapeType="1"/>
            </p:cNvSpPr>
            <p:nvPr/>
          </p:nvSpPr>
          <p:spPr bwMode="auto">
            <a:xfrm flipH="1" flipV="1">
              <a:off x="5383213" y="2220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4" name="Line 702">
              <a:extLst>
                <a:ext uri="{FF2B5EF4-FFF2-40B4-BE49-F238E27FC236}">
                  <a16:creationId xmlns:a16="http://schemas.microsoft.com/office/drawing/2014/main" id="{50ACB904-DE8A-47C6-8238-F06073D46F10}"/>
                </a:ext>
              </a:extLst>
            </p:cNvPr>
            <p:cNvSpPr>
              <a:spLocks noChangeShapeType="1"/>
            </p:cNvSpPr>
            <p:nvPr/>
          </p:nvSpPr>
          <p:spPr bwMode="auto">
            <a:xfrm>
              <a:off x="5397500" y="2212975"/>
              <a:ext cx="0" cy="36513"/>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5" name="Line 703">
              <a:extLst>
                <a:ext uri="{FF2B5EF4-FFF2-40B4-BE49-F238E27FC236}">
                  <a16:creationId xmlns:a16="http://schemas.microsoft.com/office/drawing/2014/main" id="{C4B7A756-1820-43A0-8B97-6330374297F2}"/>
                </a:ext>
              </a:extLst>
            </p:cNvPr>
            <p:cNvSpPr>
              <a:spLocks noChangeShapeType="1"/>
            </p:cNvSpPr>
            <p:nvPr/>
          </p:nvSpPr>
          <p:spPr bwMode="auto">
            <a:xfrm flipV="1">
              <a:off x="5383213" y="2220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6" name="Line 704">
              <a:extLst>
                <a:ext uri="{FF2B5EF4-FFF2-40B4-BE49-F238E27FC236}">
                  <a16:creationId xmlns:a16="http://schemas.microsoft.com/office/drawing/2014/main" id="{C191C257-A8DC-48C0-A3AC-2AC5D4D8EFA7}"/>
                </a:ext>
              </a:extLst>
            </p:cNvPr>
            <p:cNvSpPr>
              <a:spLocks noChangeShapeType="1"/>
            </p:cNvSpPr>
            <p:nvPr/>
          </p:nvSpPr>
          <p:spPr bwMode="auto">
            <a:xfrm flipH="1" flipV="1">
              <a:off x="5383213" y="22209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7" name="Line 705">
              <a:extLst>
                <a:ext uri="{FF2B5EF4-FFF2-40B4-BE49-F238E27FC236}">
                  <a16:creationId xmlns:a16="http://schemas.microsoft.com/office/drawing/2014/main" id="{DB60093F-FA0C-4FD2-9EB3-C7FEE410F010}"/>
                </a:ext>
              </a:extLst>
            </p:cNvPr>
            <p:cNvSpPr>
              <a:spLocks noChangeShapeType="1"/>
            </p:cNvSpPr>
            <p:nvPr/>
          </p:nvSpPr>
          <p:spPr bwMode="auto">
            <a:xfrm>
              <a:off x="5403850"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8" name="Line 706">
              <a:extLst>
                <a:ext uri="{FF2B5EF4-FFF2-40B4-BE49-F238E27FC236}">
                  <a16:creationId xmlns:a16="http://schemas.microsoft.com/office/drawing/2014/main" id="{934EBCC5-E6F7-4D2E-BB28-96302866A039}"/>
                </a:ext>
              </a:extLst>
            </p:cNvPr>
            <p:cNvSpPr>
              <a:spLocks noChangeShapeType="1"/>
            </p:cNvSpPr>
            <p:nvPr/>
          </p:nvSpPr>
          <p:spPr bwMode="auto">
            <a:xfrm flipV="1">
              <a:off x="5389563"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9" name="Line 707">
              <a:extLst>
                <a:ext uri="{FF2B5EF4-FFF2-40B4-BE49-F238E27FC236}">
                  <a16:creationId xmlns:a16="http://schemas.microsoft.com/office/drawing/2014/main" id="{213C6728-FCBC-452B-941A-3EBE5C5CC8B6}"/>
                </a:ext>
              </a:extLst>
            </p:cNvPr>
            <p:cNvSpPr>
              <a:spLocks noChangeShapeType="1"/>
            </p:cNvSpPr>
            <p:nvPr/>
          </p:nvSpPr>
          <p:spPr bwMode="auto">
            <a:xfrm flipH="1" flipV="1">
              <a:off x="5389563"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0" name="Line 708">
              <a:extLst>
                <a:ext uri="{FF2B5EF4-FFF2-40B4-BE49-F238E27FC236}">
                  <a16:creationId xmlns:a16="http://schemas.microsoft.com/office/drawing/2014/main" id="{EEC1947B-1549-46C5-A64D-DDEDDD5BE88B}"/>
                </a:ext>
              </a:extLst>
            </p:cNvPr>
            <p:cNvSpPr>
              <a:spLocks noChangeShapeType="1"/>
            </p:cNvSpPr>
            <p:nvPr/>
          </p:nvSpPr>
          <p:spPr bwMode="auto">
            <a:xfrm>
              <a:off x="5410200"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 name="Line 709">
              <a:extLst>
                <a:ext uri="{FF2B5EF4-FFF2-40B4-BE49-F238E27FC236}">
                  <a16:creationId xmlns:a16="http://schemas.microsoft.com/office/drawing/2014/main" id="{CA8260E5-6928-4C3A-94D4-CBA39C575304}"/>
                </a:ext>
              </a:extLst>
            </p:cNvPr>
            <p:cNvSpPr>
              <a:spLocks noChangeShapeType="1"/>
            </p:cNvSpPr>
            <p:nvPr/>
          </p:nvSpPr>
          <p:spPr bwMode="auto">
            <a:xfrm flipV="1">
              <a:off x="5395913"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 name="Line 710">
              <a:extLst>
                <a:ext uri="{FF2B5EF4-FFF2-40B4-BE49-F238E27FC236}">
                  <a16:creationId xmlns:a16="http://schemas.microsoft.com/office/drawing/2014/main" id="{F1D3D3DA-88B3-47B2-B481-854482A2FAE3}"/>
                </a:ext>
              </a:extLst>
            </p:cNvPr>
            <p:cNvSpPr>
              <a:spLocks noChangeShapeType="1"/>
            </p:cNvSpPr>
            <p:nvPr/>
          </p:nvSpPr>
          <p:spPr bwMode="auto">
            <a:xfrm flipH="1" flipV="1">
              <a:off x="5395913"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3" name="Line 711">
              <a:extLst>
                <a:ext uri="{FF2B5EF4-FFF2-40B4-BE49-F238E27FC236}">
                  <a16:creationId xmlns:a16="http://schemas.microsoft.com/office/drawing/2014/main" id="{CB904E3A-AE0D-4271-9F28-D16A151F3467}"/>
                </a:ext>
              </a:extLst>
            </p:cNvPr>
            <p:cNvSpPr>
              <a:spLocks noChangeShapeType="1"/>
            </p:cNvSpPr>
            <p:nvPr/>
          </p:nvSpPr>
          <p:spPr bwMode="auto">
            <a:xfrm>
              <a:off x="5410200"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4" name="Line 712">
              <a:extLst>
                <a:ext uri="{FF2B5EF4-FFF2-40B4-BE49-F238E27FC236}">
                  <a16:creationId xmlns:a16="http://schemas.microsoft.com/office/drawing/2014/main" id="{C18D4032-AAA4-41D6-834A-30FB15B7A421}"/>
                </a:ext>
              </a:extLst>
            </p:cNvPr>
            <p:cNvSpPr>
              <a:spLocks noChangeShapeType="1"/>
            </p:cNvSpPr>
            <p:nvPr/>
          </p:nvSpPr>
          <p:spPr bwMode="auto">
            <a:xfrm flipV="1">
              <a:off x="5395913"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5" name="Line 713">
              <a:extLst>
                <a:ext uri="{FF2B5EF4-FFF2-40B4-BE49-F238E27FC236}">
                  <a16:creationId xmlns:a16="http://schemas.microsoft.com/office/drawing/2014/main" id="{AEC085C0-B08E-47D6-A985-A783A0151466}"/>
                </a:ext>
              </a:extLst>
            </p:cNvPr>
            <p:cNvSpPr>
              <a:spLocks noChangeShapeType="1"/>
            </p:cNvSpPr>
            <p:nvPr/>
          </p:nvSpPr>
          <p:spPr bwMode="auto">
            <a:xfrm flipH="1" flipV="1">
              <a:off x="5395913"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6" name="Line 714">
              <a:extLst>
                <a:ext uri="{FF2B5EF4-FFF2-40B4-BE49-F238E27FC236}">
                  <a16:creationId xmlns:a16="http://schemas.microsoft.com/office/drawing/2014/main" id="{03B2EEB9-B06A-4FEF-816A-9570D6471E71}"/>
                </a:ext>
              </a:extLst>
            </p:cNvPr>
            <p:cNvSpPr>
              <a:spLocks noChangeShapeType="1"/>
            </p:cNvSpPr>
            <p:nvPr/>
          </p:nvSpPr>
          <p:spPr bwMode="auto">
            <a:xfrm>
              <a:off x="5410200"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7" name="Line 715">
              <a:extLst>
                <a:ext uri="{FF2B5EF4-FFF2-40B4-BE49-F238E27FC236}">
                  <a16:creationId xmlns:a16="http://schemas.microsoft.com/office/drawing/2014/main" id="{754B02E8-4D2E-4233-8833-AE7A66DB92F0}"/>
                </a:ext>
              </a:extLst>
            </p:cNvPr>
            <p:cNvSpPr>
              <a:spLocks noChangeShapeType="1"/>
            </p:cNvSpPr>
            <p:nvPr/>
          </p:nvSpPr>
          <p:spPr bwMode="auto">
            <a:xfrm flipV="1">
              <a:off x="5395913"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8" name="Line 716">
              <a:extLst>
                <a:ext uri="{FF2B5EF4-FFF2-40B4-BE49-F238E27FC236}">
                  <a16:creationId xmlns:a16="http://schemas.microsoft.com/office/drawing/2014/main" id="{7079FC6D-209C-4A5A-9736-4AD146319BEA}"/>
                </a:ext>
              </a:extLst>
            </p:cNvPr>
            <p:cNvSpPr>
              <a:spLocks noChangeShapeType="1"/>
            </p:cNvSpPr>
            <p:nvPr/>
          </p:nvSpPr>
          <p:spPr bwMode="auto">
            <a:xfrm flipH="1" flipV="1">
              <a:off x="5395913"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9" name="Line 717">
              <a:extLst>
                <a:ext uri="{FF2B5EF4-FFF2-40B4-BE49-F238E27FC236}">
                  <a16:creationId xmlns:a16="http://schemas.microsoft.com/office/drawing/2014/main" id="{2D405C86-526B-4A67-9766-B2207FC89553}"/>
                </a:ext>
              </a:extLst>
            </p:cNvPr>
            <p:cNvSpPr>
              <a:spLocks noChangeShapeType="1"/>
            </p:cNvSpPr>
            <p:nvPr/>
          </p:nvSpPr>
          <p:spPr bwMode="auto">
            <a:xfrm>
              <a:off x="5416550"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0" name="Line 718">
              <a:extLst>
                <a:ext uri="{FF2B5EF4-FFF2-40B4-BE49-F238E27FC236}">
                  <a16:creationId xmlns:a16="http://schemas.microsoft.com/office/drawing/2014/main" id="{C8DDF615-A533-4125-A2C5-F3D08D490CC2}"/>
                </a:ext>
              </a:extLst>
            </p:cNvPr>
            <p:cNvSpPr>
              <a:spLocks noChangeShapeType="1"/>
            </p:cNvSpPr>
            <p:nvPr/>
          </p:nvSpPr>
          <p:spPr bwMode="auto">
            <a:xfrm flipV="1">
              <a:off x="5400675" y="226060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1" name="Line 719">
              <a:extLst>
                <a:ext uri="{FF2B5EF4-FFF2-40B4-BE49-F238E27FC236}">
                  <a16:creationId xmlns:a16="http://schemas.microsoft.com/office/drawing/2014/main" id="{E4D3D013-182F-4196-8204-391C5B8D550F}"/>
                </a:ext>
              </a:extLst>
            </p:cNvPr>
            <p:cNvSpPr>
              <a:spLocks noChangeShapeType="1"/>
            </p:cNvSpPr>
            <p:nvPr/>
          </p:nvSpPr>
          <p:spPr bwMode="auto">
            <a:xfrm flipH="1" flipV="1">
              <a:off x="5400675" y="2260600"/>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2" name="Line 720">
              <a:extLst>
                <a:ext uri="{FF2B5EF4-FFF2-40B4-BE49-F238E27FC236}">
                  <a16:creationId xmlns:a16="http://schemas.microsoft.com/office/drawing/2014/main" id="{AD11913E-89A2-4A66-A781-0F4BB199FC6D}"/>
                </a:ext>
              </a:extLst>
            </p:cNvPr>
            <p:cNvSpPr>
              <a:spLocks noChangeShapeType="1"/>
            </p:cNvSpPr>
            <p:nvPr/>
          </p:nvSpPr>
          <p:spPr bwMode="auto">
            <a:xfrm>
              <a:off x="5418138"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3" name="Line 721">
              <a:extLst>
                <a:ext uri="{FF2B5EF4-FFF2-40B4-BE49-F238E27FC236}">
                  <a16:creationId xmlns:a16="http://schemas.microsoft.com/office/drawing/2014/main" id="{68D5E2C0-0C8A-4ACE-8EA3-BA14E2954830}"/>
                </a:ext>
              </a:extLst>
            </p:cNvPr>
            <p:cNvSpPr>
              <a:spLocks noChangeShapeType="1"/>
            </p:cNvSpPr>
            <p:nvPr/>
          </p:nvSpPr>
          <p:spPr bwMode="auto">
            <a:xfrm flipV="1">
              <a:off x="5403850"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4" name="Line 722">
              <a:extLst>
                <a:ext uri="{FF2B5EF4-FFF2-40B4-BE49-F238E27FC236}">
                  <a16:creationId xmlns:a16="http://schemas.microsoft.com/office/drawing/2014/main" id="{20128E00-D712-4C74-AEE3-9782FE8ECF52}"/>
                </a:ext>
              </a:extLst>
            </p:cNvPr>
            <p:cNvSpPr>
              <a:spLocks noChangeShapeType="1"/>
            </p:cNvSpPr>
            <p:nvPr/>
          </p:nvSpPr>
          <p:spPr bwMode="auto">
            <a:xfrm flipH="1" flipV="1">
              <a:off x="5403850"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5" name="Line 723">
              <a:extLst>
                <a:ext uri="{FF2B5EF4-FFF2-40B4-BE49-F238E27FC236}">
                  <a16:creationId xmlns:a16="http://schemas.microsoft.com/office/drawing/2014/main" id="{AE8C3BBC-FF15-4DB1-9385-15DDC4E97D10}"/>
                </a:ext>
              </a:extLst>
            </p:cNvPr>
            <p:cNvSpPr>
              <a:spLocks noChangeShapeType="1"/>
            </p:cNvSpPr>
            <p:nvPr/>
          </p:nvSpPr>
          <p:spPr bwMode="auto">
            <a:xfrm>
              <a:off x="5424488"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6" name="Line 724">
              <a:extLst>
                <a:ext uri="{FF2B5EF4-FFF2-40B4-BE49-F238E27FC236}">
                  <a16:creationId xmlns:a16="http://schemas.microsoft.com/office/drawing/2014/main" id="{0FF711A3-7906-45F9-88B8-3993717FB7B2}"/>
                </a:ext>
              </a:extLst>
            </p:cNvPr>
            <p:cNvSpPr>
              <a:spLocks noChangeShapeType="1"/>
            </p:cNvSpPr>
            <p:nvPr/>
          </p:nvSpPr>
          <p:spPr bwMode="auto">
            <a:xfrm flipV="1">
              <a:off x="5410200"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7" name="Line 725">
              <a:extLst>
                <a:ext uri="{FF2B5EF4-FFF2-40B4-BE49-F238E27FC236}">
                  <a16:creationId xmlns:a16="http://schemas.microsoft.com/office/drawing/2014/main" id="{78740B12-AA87-4C71-9341-2E88CA6C7EFE}"/>
                </a:ext>
              </a:extLst>
            </p:cNvPr>
            <p:cNvSpPr>
              <a:spLocks noChangeShapeType="1"/>
            </p:cNvSpPr>
            <p:nvPr/>
          </p:nvSpPr>
          <p:spPr bwMode="auto">
            <a:xfrm flipH="1" flipV="1">
              <a:off x="5410200"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8" name="Line 726">
              <a:extLst>
                <a:ext uri="{FF2B5EF4-FFF2-40B4-BE49-F238E27FC236}">
                  <a16:creationId xmlns:a16="http://schemas.microsoft.com/office/drawing/2014/main" id="{F1AFCC3D-E77A-4431-BDB7-EB14856C5F9A}"/>
                </a:ext>
              </a:extLst>
            </p:cNvPr>
            <p:cNvSpPr>
              <a:spLocks noChangeShapeType="1"/>
            </p:cNvSpPr>
            <p:nvPr/>
          </p:nvSpPr>
          <p:spPr bwMode="auto">
            <a:xfrm>
              <a:off x="5430838"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9" name="Line 727">
              <a:extLst>
                <a:ext uri="{FF2B5EF4-FFF2-40B4-BE49-F238E27FC236}">
                  <a16:creationId xmlns:a16="http://schemas.microsoft.com/office/drawing/2014/main" id="{C2C445C1-7ECC-4AE6-A167-09B80DE1C0FD}"/>
                </a:ext>
              </a:extLst>
            </p:cNvPr>
            <p:cNvSpPr>
              <a:spLocks noChangeShapeType="1"/>
            </p:cNvSpPr>
            <p:nvPr/>
          </p:nvSpPr>
          <p:spPr bwMode="auto">
            <a:xfrm flipV="1">
              <a:off x="5416550"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0" name="Line 728">
              <a:extLst>
                <a:ext uri="{FF2B5EF4-FFF2-40B4-BE49-F238E27FC236}">
                  <a16:creationId xmlns:a16="http://schemas.microsoft.com/office/drawing/2014/main" id="{4900650A-5265-400A-8A9C-B046802EA6C0}"/>
                </a:ext>
              </a:extLst>
            </p:cNvPr>
            <p:cNvSpPr>
              <a:spLocks noChangeShapeType="1"/>
            </p:cNvSpPr>
            <p:nvPr/>
          </p:nvSpPr>
          <p:spPr bwMode="auto">
            <a:xfrm flipH="1" flipV="1">
              <a:off x="5416550"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 name="Line 729">
              <a:extLst>
                <a:ext uri="{FF2B5EF4-FFF2-40B4-BE49-F238E27FC236}">
                  <a16:creationId xmlns:a16="http://schemas.microsoft.com/office/drawing/2014/main" id="{2ABD3B2E-815C-496F-9110-5764A242AEDD}"/>
                </a:ext>
              </a:extLst>
            </p:cNvPr>
            <p:cNvSpPr>
              <a:spLocks noChangeShapeType="1"/>
            </p:cNvSpPr>
            <p:nvPr/>
          </p:nvSpPr>
          <p:spPr bwMode="auto">
            <a:xfrm>
              <a:off x="5430838" y="2252663"/>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2" name="Line 730">
              <a:extLst>
                <a:ext uri="{FF2B5EF4-FFF2-40B4-BE49-F238E27FC236}">
                  <a16:creationId xmlns:a16="http://schemas.microsoft.com/office/drawing/2014/main" id="{D56F16D9-CC8E-4AF0-B5E5-20E8B832307B}"/>
                </a:ext>
              </a:extLst>
            </p:cNvPr>
            <p:cNvSpPr>
              <a:spLocks noChangeShapeType="1"/>
            </p:cNvSpPr>
            <p:nvPr/>
          </p:nvSpPr>
          <p:spPr bwMode="auto">
            <a:xfrm flipV="1">
              <a:off x="5416550"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3" name="Line 731">
              <a:extLst>
                <a:ext uri="{FF2B5EF4-FFF2-40B4-BE49-F238E27FC236}">
                  <a16:creationId xmlns:a16="http://schemas.microsoft.com/office/drawing/2014/main" id="{CE5A41A2-13E5-4780-8532-FE300D7A2324}"/>
                </a:ext>
              </a:extLst>
            </p:cNvPr>
            <p:cNvSpPr>
              <a:spLocks noChangeShapeType="1"/>
            </p:cNvSpPr>
            <p:nvPr/>
          </p:nvSpPr>
          <p:spPr bwMode="auto">
            <a:xfrm flipH="1" flipV="1">
              <a:off x="5416550" y="2260600"/>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4" name="Line 732">
              <a:extLst>
                <a:ext uri="{FF2B5EF4-FFF2-40B4-BE49-F238E27FC236}">
                  <a16:creationId xmlns:a16="http://schemas.microsoft.com/office/drawing/2014/main" id="{90FBE2F7-8809-444A-A953-54E1005A32EC}"/>
                </a:ext>
              </a:extLst>
            </p:cNvPr>
            <p:cNvSpPr>
              <a:spLocks noChangeShapeType="1"/>
            </p:cNvSpPr>
            <p:nvPr/>
          </p:nvSpPr>
          <p:spPr bwMode="auto">
            <a:xfrm>
              <a:off x="5472113" y="2365375"/>
              <a:ext cx="0" cy="3810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5" name="Line 733">
              <a:extLst>
                <a:ext uri="{FF2B5EF4-FFF2-40B4-BE49-F238E27FC236}">
                  <a16:creationId xmlns:a16="http://schemas.microsoft.com/office/drawing/2014/main" id="{3C35A74D-3D78-451B-9C40-9F0502AEC28F}"/>
                </a:ext>
              </a:extLst>
            </p:cNvPr>
            <p:cNvSpPr>
              <a:spLocks noChangeShapeType="1"/>
            </p:cNvSpPr>
            <p:nvPr/>
          </p:nvSpPr>
          <p:spPr bwMode="auto">
            <a:xfrm flipV="1">
              <a:off x="5457825" y="2376488"/>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6" name="Line 734">
              <a:extLst>
                <a:ext uri="{FF2B5EF4-FFF2-40B4-BE49-F238E27FC236}">
                  <a16:creationId xmlns:a16="http://schemas.microsoft.com/office/drawing/2014/main" id="{4476F2D0-008C-4BA1-8342-C833EB44D89D}"/>
                </a:ext>
              </a:extLst>
            </p:cNvPr>
            <p:cNvSpPr>
              <a:spLocks noChangeShapeType="1"/>
            </p:cNvSpPr>
            <p:nvPr/>
          </p:nvSpPr>
          <p:spPr bwMode="auto">
            <a:xfrm flipH="1" flipV="1">
              <a:off x="5457825" y="2376488"/>
              <a:ext cx="31750"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7" name="Line 735">
              <a:extLst>
                <a:ext uri="{FF2B5EF4-FFF2-40B4-BE49-F238E27FC236}">
                  <a16:creationId xmlns:a16="http://schemas.microsoft.com/office/drawing/2014/main" id="{BE61085E-3126-4EDA-8213-6D2449C1926C}"/>
                </a:ext>
              </a:extLst>
            </p:cNvPr>
            <p:cNvSpPr>
              <a:spLocks noChangeShapeType="1"/>
            </p:cNvSpPr>
            <p:nvPr/>
          </p:nvSpPr>
          <p:spPr bwMode="auto">
            <a:xfrm>
              <a:off x="5719763" y="2365375"/>
              <a:ext cx="0" cy="3810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8" name="Line 736">
              <a:extLst>
                <a:ext uri="{FF2B5EF4-FFF2-40B4-BE49-F238E27FC236}">
                  <a16:creationId xmlns:a16="http://schemas.microsoft.com/office/drawing/2014/main" id="{BDB2101C-FE7A-4162-8488-279C37499032}"/>
                </a:ext>
              </a:extLst>
            </p:cNvPr>
            <p:cNvSpPr>
              <a:spLocks noChangeShapeType="1"/>
            </p:cNvSpPr>
            <p:nvPr/>
          </p:nvSpPr>
          <p:spPr bwMode="auto">
            <a:xfrm flipV="1">
              <a:off x="5705475" y="2376488"/>
              <a:ext cx="28575"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9" name="Line 737">
              <a:extLst>
                <a:ext uri="{FF2B5EF4-FFF2-40B4-BE49-F238E27FC236}">
                  <a16:creationId xmlns:a16="http://schemas.microsoft.com/office/drawing/2014/main" id="{79559147-84A6-4767-AB20-872F12175820}"/>
                </a:ext>
              </a:extLst>
            </p:cNvPr>
            <p:cNvSpPr>
              <a:spLocks noChangeShapeType="1"/>
            </p:cNvSpPr>
            <p:nvPr/>
          </p:nvSpPr>
          <p:spPr bwMode="auto">
            <a:xfrm flipH="1" flipV="1">
              <a:off x="5705475" y="2376488"/>
              <a:ext cx="28575" cy="1587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0" name="Line 738">
              <a:extLst>
                <a:ext uri="{FF2B5EF4-FFF2-40B4-BE49-F238E27FC236}">
                  <a16:creationId xmlns:a16="http://schemas.microsoft.com/office/drawing/2014/main" id="{B2E4CC7F-3985-4CEC-82F8-A1EA2797D924}"/>
                </a:ext>
              </a:extLst>
            </p:cNvPr>
            <p:cNvSpPr>
              <a:spLocks noChangeShapeType="1"/>
            </p:cNvSpPr>
            <p:nvPr/>
          </p:nvSpPr>
          <p:spPr bwMode="auto">
            <a:xfrm>
              <a:off x="5845175" y="2425700"/>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1" name="Line 739">
              <a:extLst>
                <a:ext uri="{FF2B5EF4-FFF2-40B4-BE49-F238E27FC236}">
                  <a16:creationId xmlns:a16="http://schemas.microsoft.com/office/drawing/2014/main" id="{B3FE6115-28D2-43BE-910A-91DBC66EC346}"/>
                </a:ext>
              </a:extLst>
            </p:cNvPr>
            <p:cNvSpPr>
              <a:spLocks noChangeShapeType="1"/>
            </p:cNvSpPr>
            <p:nvPr/>
          </p:nvSpPr>
          <p:spPr bwMode="auto">
            <a:xfrm flipV="1">
              <a:off x="5827713" y="24336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2" name="Line 740">
              <a:extLst>
                <a:ext uri="{FF2B5EF4-FFF2-40B4-BE49-F238E27FC236}">
                  <a16:creationId xmlns:a16="http://schemas.microsoft.com/office/drawing/2014/main" id="{429136F9-24F2-497D-B990-81FA4AC756BA}"/>
                </a:ext>
              </a:extLst>
            </p:cNvPr>
            <p:cNvSpPr>
              <a:spLocks noChangeShapeType="1"/>
            </p:cNvSpPr>
            <p:nvPr/>
          </p:nvSpPr>
          <p:spPr bwMode="auto">
            <a:xfrm flipH="1" flipV="1">
              <a:off x="5827713" y="2433638"/>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3" name="Line 741">
              <a:extLst>
                <a:ext uri="{FF2B5EF4-FFF2-40B4-BE49-F238E27FC236}">
                  <a16:creationId xmlns:a16="http://schemas.microsoft.com/office/drawing/2014/main" id="{22239AC9-18EB-48E2-93B8-633D92503298}"/>
                </a:ext>
              </a:extLst>
            </p:cNvPr>
            <p:cNvSpPr>
              <a:spLocks noChangeShapeType="1"/>
            </p:cNvSpPr>
            <p:nvPr/>
          </p:nvSpPr>
          <p:spPr bwMode="auto">
            <a:xfrm>
              <a:off x="5872163"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4" name="Line 742">
              <a:extLst>
                <a:ext uri="{FF2B5EF4-FFF2-40B4-BE49-F238E27FC236}">
                  <a16:creationId xmlns:a16="http://schemas.microsoft.com/office/drawing/2014/main" id="{E1C5901B-A541-4420-B30E-6C3905E856F9}"/>
                </a:ext>
              </a:extLst>
            </p:cNvPr>
            <p:cNvSpPr>
              <a:spLocks noChangeShapeType="1"/>
            </p:cNvSpPr>
            <p:nvPr/>
          </p:nvSpPr>
          <p:spPr bwMode="auto">
            <a:xfrm flipV="1">
              <a:off x="5854700"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5" name="Line 743">
              <a:extLst>
                <a:ext uri="{FF2B5EF4-FFF2-40B4-BE49-F238E27FC236}">
                  <a16:creationId xmlns:a16="http://schemas.microsoft.com/office/drawing/2014/main" id="{5D89E11D-3479-47A4-A5F0-C3E5A9AEB2E1}"/>
                </a:ext>
              </a:extLst>
            </p:cNvPr>
            <p:cNvSpPr>
              <a:spLocks noChangeShapeType="1"/>
            </p:cNvSpPr>
            <p:nvPr/>
          </p:nvSpPr>
          <p:spPr bwMode="auto">
            <a:xfrm flipH="1" flipV="1">
              <a:off x="5854700"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6" name="Line 744">
              <a:extLst>
                <a:ext uri="{FF2B5EF4-FFF2-40B4-BE49-F238E27FC236}">
                  <a16:creationId xmlns:a16="http://schemas.microsoft.com/office/drawing/2014/main" id="{8B7AA785-4AE8-4B8D-AFC8-C86AB5DF103F}"/>
                </a:ext>
              </a:extLst>
            </p:cNvPr>
            <p:cNvSpPr>
              <a:spLocks noChangeShapeType="1"/>
            </p:cNvSpPr>
            <p:nvPr/>
          </p:nvSpPr>
          <p:spPr bwMode="auto">
            <a:xfrm>
              <a:off x="5915025"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7" name="Line 745">
              <a:extLst>
                <a:ext uri="{FF2B5EF4-FFF2-40B4-BE49-F238E27FC236}">
                  <a16:creationId xmlns:a16="http://schemas.microsoft.com/office/drawing/2014/main" id="{3B208E1A-0376-4B38-ABBE-B44F87ACC451}"/>
                </a:ext>
              </a:extLst>
            </p:cNvPr>
            <p:cNvSpPr>
              <a:spLocks noChangeShapeType="1"/>
            </p:cNvSpPr>
            <p:nvPr/>
          </p:nvSpPr>
          <p:spPr bwMode="auto">
            <a:xfrm flipV="1">
              <a:off x="5900738"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8" name="Line 746">
              <a:extLst>
                <a:ext uri="{FF2B5EF4-FFF2-40B4-BE49-F238E27FC236}">
                  <a16:creationId xmlns:a16="http://schemas.microsoft.com/office/drawing/2014/main" id="{794A49A7-8100-4FE0-BE66-BBD052AC618F}"/>
                </a:ext>
              </a:extLst>
            </p:cNvPr>
            <p:cNvSpPr>
              <a:spLocks noChangeShapeType="1"/>
            </p:cNvSpPr>
            <p:nvPr/>
          </p:nvSpPr>
          <p:spPr bwMode="auto">
            <a:xfrm flipH="1" flipV="1">
              <a:off x="5900738"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9" name="Line 747">
              <a:extLst>
                <a:ext uri="{FF2B5EF4-FFF2-40B4-BE49-F238E27FC236}">
                  <a16:creationId xmlns:a16="http://schemas.microsoft.com/office/drawing/2014/main" id="{DFB2877E-243A-4DB3-BDC5-5389DF4CC449}"/>
                </a:ext>
              </a:extLst>
            </p:cNvPr>
            <p:cNvSpPr>
              <a:spLocks noChangeShapeType="1"/>
            </p:cNvSpPr>
            <p:nvPr/>
          </p:nvSpPr>
          <p:spPr bwMode="auto">
            <a:xfrm>
              <a:off x="5915025"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0" name="Line 748">
              <a:extLst>
                <a:ext uri="{FF2B5EF4-FFF2-40B4-BE49-F238E27FC236}">
                  <a16:creationId xmlns:a16="http://schemas.microsoft.com/office/drawing/2014/main" id="{1F2FC276-41A7-485A-A296-940B517F3E8B}"/>
                </a:ext>
              </a:extLst>
            </p:cNvPr>
            <p:cNvSpPr>
              <a:spLocks noChangeShapeType="1"/>
            </p:cNvSpPr>
            <p:nvPr/>
          </p:nvSpPr>
          <p:spPr bwMode="auto">
            <a:xfrm flipV="1">
              <a:off x="5900738"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1" name="Line 749">
              <a:extLst>
                <a:ext uri="{FF2B5EF4-FFF2-40B4-BE49-F238E27FC236}">
                  <a16:creationId xmlns:a16="http://schemas.microsoft.com/office/drawing/2014/main" id="{3755CDDF-8CDD-4EEB-9C40-8F924037ED0D}"/>
                </a:ext>
              </a:extLst>
            </p:cNvPr>
            <p:cNvSpPr>
              <a:spLocks noChangeShapeType="1"/>
            </p:cNvSpPr>
            <p:nvPr/>
          </p:nvSpPr>
          <p:spPr bwMode="auto">
            <a:xfrm flipH="1" flipV="1">
              <a:off x="5900738"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 name="Line 750">
              <a:extLst>
                <a:ext uri="{FF2B5EF4-FFF2-40B4-BE49-F238E27FC236}">
                  <a16:creationId xmlns:a16="http://schemas.microsoft.com/office/drawing/2014/main" id="{16DC0251-2B83-43E9-9D0C-1E5B59C5B195}"/>
                </a:ext>
              </a:extLst>
            </p:cNvPr>
            <p:cNvSpPr>
              <a:spLocks noChangeShapeType="1"/>
            </p:cNvSpPr>
            <p:nvPr/>
          </p:nvSpPr>
          <p:spPr bwMode="auto">
            <a:xfrm>
              <a:off x="5938838"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3" name="Line 751">
              <a:extLst>
                <a:ext uri="{FF2B5EF4-FFF2-40B4-BE49-F238E27FC236}">
                  <a16:creationId xmlns:a16="http://schemas.microsoft.com/office/drawing/2014/main" id="{69E3C2F7-8696-4857-82CA-1524A11E79B1}"/>
                </a:ext>
              </a:extLst>
            </p:cNvPr>
            <p:cNvSpPr>
              <a:spLocks noChangeShapeType="1"/>
            </p:cNvSpPr>
            <p:nvPr/>
          </p:nvSpPr>
          <p:spPr bwMode="auto">
            <a:xfrm flipV="1">
              <a:off x="5921375"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4" name="Line 752">
              <a:extLst>
                <a:ext uri="{FF2B5EF4-FFF2-40B4-BE49-F238E27FC236}">
                  <a16:creationId xmlns:a16="http://schemas.microsoft.com/office/drawing/2014/main" id="{A039EF65-F85C-47C3-A4FC-C243A9D5457B}"/>
                </a:ext>
              </a:extLst>
            </p:cNvPr>
            <p:cNvSpPr>
              <a:spLocks noChangeShapeType="1"/>
            </p:cNvSpPr>
            <p:nvPr/>
          </p:nvSpPr>
          <p:spPr bwMode="auto">
            <a:xfrm flipH="1" flipV="1">
              <a:off x="5921375"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5" name="Line 753">
              <a:extLst>
                <a:ext uri="{FF2B5EF4-FFF2-40B4-BE49-F238E27FC236}">
                  <a16:creationId xmlns:a16="http://schemas.microsoft.com/office/drawing/2014/main" id="{F25E9880-8B6D-4093-9345-60847435B1D1}"/>
                </a:ext>
              </a:extLst>
            </p:cNvPr>
            <p:cNvSpPr>
              <a:spLocks noChangeShapeType="1"/>
            </p:cNvSpPr>
            <p:nvPr/>
          </p:nvSpPr>
          <p:spPr bwMode="auto">
            <a:xfrm>
              <a:off x="6086475"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6" name="Line 754">
              <a:extLst>
                <a:ext uri="{FF2B5EF4-FFF2-40B4-BE49-F238E27FC236}">
                  <a16:creationId xmlns:a16="http://schemas.microsoft.com/office/drawing/2014/main" id="{8622E5DF-9129-45B7-82AD-975B7A9D1B57}"/>
                </a:ext>
              </a:extLst>
            </p:cNvPr>
            <p:cNvSpPr>
              <a:spLocks noChangeShapeType="1"/>
            </p:cNvSpPr>
            <p:nvPr/>
          </p:nvSpPr>
          <p:spPr bwMode="auto">
            <a:xfrm flipV="1">
              <a:off x="6070600"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7" name="Line 755">
              <a:extLst>
                <a:ext uri="{FF2B5EF4-FFF2-40B4-BE49-F238E27FC236}">
                  <a16:creationId xmlns:a16="http://schemas.microsoft.com/office/drawing/2014/main" id="{441F28A0-017B-4CC8-B8E9-23723963AFBF}"/>
                </a:ext>
              </a:extLst>
            </p:cNvPr>
            <p:cNvSpPr>
              <a:spLocks noChangeShapeType="1"/>
            </p:cNvSpPr>
            <p:nvPr/>
          </p:nvSpPr>
          <p:spPr bwMode="auto">
            <a:xfrm flipH="1" flipV="1">
              <a:off x="6070600"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8" name="Line 756">
              <a:extLst>
                <a:ext uri="{FF2B5EF4-FFF2-40B4-BE49-F238E27FC236}">
                  <a16:creationId xmlns:a16="http://schemas.microsoft.com/office/drawing/2014/main" id="{ABEE4017-C685-492A-9599-EC8196098CED}"/>
                </a:ext>
              </a:extLst>
            </p:cNvPr>
            <p:cNvSpPr>
              <a:spLocks noChangeShapeType="1"/>
            </p:cNvSpPr>
            <p:nvPr/>
          </p:nvSpPr>
          <p:spPr bwMode="auto">
            <a:xfrm>
              <a:off x="6261100"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9" name="Line 757">
              <a:extLst>
                <a:ext uri="{FF2B5EF4-FFF2-40B4-BE49-F238E27FC236}">
                  <a16:creationId xmlns:a16="http://schemas.microsoft.com/office/drawing/2014/main" id="{506243DD-C144-412B-B157-BA03271367E7}"/>
                </a:ext>
              </a:extLst>
            </p:cNvPr>
            <p:cNvSpPr>
              <a:spLocks noChangeShapeType="1"/>
            </p:cNvSpPr>
            <p:nvPr/>
          </p:nvSpPr>
          <p:spPr bwMode="auto">
            <a:xfrm flipV="1">
              <a:off x="6246813" y="25003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0" name="Line 758">
              <a:extLst>
                <a:ext uri="{FF2B5EF4-FFF2-40B4-BE49-F238E27FC236}">
                  <a16:creationId xmlns:a16="http://schemas.microsoft.com/office/drawing/2014/main" id="{8465554F-F9E4-489E-BEE5-FB7A8C4CFB56}"/>
                </a:ext>
              </a:extLst>
            </p:cNvPr>
            <p:cNvSpPr>
              <a:spLocks noChangeShapeType="1"/>
            </p:cNvSpPr>
            <p:nvPr/>
          </p:nvSpPr>
          <p:spPr bwMode="auto">
            <a:xfrm flipH="1" flipV="1">
              <a:off x="6246813" y="2500313"/>
              <a:ext cx="28575"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1" name="Line 759">
              <a:extLst>
                <a:ext uri="{FF2B5EF4-FFF2-40B4-BE49-F238E27FC236}">
                  <a16:creationId xmlns:a16="http://schemas.microsoft.com/office/drawing/2014/main" id="{8EE211B8-7483-42B6-9D6A-DFE2AABF8C14}"/>
                </a:ext>
              </a:extLst>
            </p:cNvPr>
            <p:cNvSpPr>
              <a:spLocks noChangeShapeType="1"/>
            </p:cNvSpPr>
            <p:nvPr/>
          </p:nvSpPr>
          <p:spPr bwMode="auto">
            <a:xfrm>
              <a:off x="6291263"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2" name="Line 760">
              <a:extLst>
                <a:ext uri="{FF2B5EF4-FFF2-40B4-BE49-F238E27FC236}">
                  <a16:creationId xmlns:a16="http://schemas.microsoft.com/office/drawing/2014/main" id="{4D1F3A9C-5420-4BBE-B14B-D0A312274C0F}"/>
                </a:ext>
              </a:extLst>
            </p:cNvPr>
            <p:cNvSpPr>
              <a:spLocks noChangeShapeType="1"/>
            </p:cNvSpPr>
            <p:nvPr/>
          </p:nvSpPr>
          <p:spPr bwMode="auto">
            <a:xfrm flipV="1">
              <a:off x="6275388"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3" name="Line 761">
              <a:extLst>
                <a:ext uri="{FF2B5EF4-FFF2-40B4-BE49-F238E27FC236}">
                  <a16:creationId xmlns:a16="http://schemas.microsoft.com/office/drawing/2014/main" id="{75C78A3B-058C-49EF-94C4-828DF76CFCFE}"/>
                </a:ext>
              </a:extLst>
            </p:cNvPr>
            <p:cNvSpPr>
              <a:spLocks noChangeShapeType="1"/>
            </p:cNvSpPr>
            <p:nvPr/>
          </p:nvSpPr>
          <p:spPr bwMode="auto">
            <a:xfrm flipH="1" flipV="1">
              <a:off x="6275388"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4" name="Line 762">
              <a:extLst>
                <a:ext uri="{FF2B5EF4-FFF2-40B4-BE49-F238E27FC236}">
                  <a16:creationId xmlns:a16="http://schemas.microsoft.com/office/drawing/2014/main" id="{5ED5A7DA-192D-4A72-A9EB-08922E6C1A7B}"/>
                </a:ext>
              </a:extLst>
            </p:cNvPr>
            <p:cNvSpPr>
              <a:spLocks noChangeShapeType="1"/>
            </p:cNvSpPr>
            <p:nvPr/>
          </p:nvSpPr>
          <p:spPr bwMode="auto">
            <a:xfrm>
              <a:off x="6297613"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5" name="Line 763">
              <a:extLst>
                <a:ext uri="{FF2B5EF4-FFF2-40B4-BE49-F238E27FC236}">
                  <a16:creationId xmlns:a16="http://schemas.microsoft.com/office/drawing/2014/main" id="{1B4CBF7D-324F-461C-B950-A6CFC962633A}"/>
                </a:ext>
              </a:extLst>
            </p:cNvPr>
            <p:cNvSpPr>
              <a:spLocks noChangeShapeType="1"/>
            </p:cNvSpPr>
            <p:nvPr/>
          </p:nvSpPr>
          <p:spPr bwMode="auto">
            <a:xfrm flipV="1">
              <a:off x="6281738"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6" name="Line 764">
              <a:extLst>
                <a:ext uri="{FF2B5EF4-FFF2-40B4-BE49-F238E27FC236}">
                  <a16:creationId xmlns:a16="http://schemas.microsoft.com/office/drawing/2014/main" id="{1A510E56-B949-42C8-A5F9-EA31E4881DCA}"/>
                </a:ext>
              </a:extLst>
            </p:cNvPr>
            <p:cNvSpPr>
              <a:spLocks noChangeShapeType="1"/>
            </p:cNvSpPr>
            <p:nvPr/>
          </p:nvSpPr>
          <p:spPr bwMode="auto">
            <a:xfrm flipH="1" flipV="1">
              <a:off x="6281738"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7" name="Line 765">
              <a:extLst>
                <a:ext uri="{FF2B5EF4-FFF2-40B4-BE49-F238E27FC236}">
                  <a16:creationId xmlns:a16="http://schemas.microsoft.com/office/drawing/2014/main" id="{57D8C6EA-9CD7-4406-9D86-D3D14C8A3AB2}"/>
                </a:ext>
              </a:extLst>
            </p:cNvPr>
            <p:cNvSpPr>
              <a:spLocks noChangeShapeType="1"/>
            </p:cNvSpPr>
            <p:nvPr/>
          </p:nvSpPr>
          <p:spPr bwMode="auto">
            <a:xfrm>
              <a:off x="6308725"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8" name="Line 766">
              <a:extLst>
                <a:ext uri="{FF2B5EF4-FFF2-40B4-BE49-F238E27FC236}">
                  <a16:creationId xmlns:a16="http://schemas.microsoft.com/office/drawing/2014/main" id="{BF8EEF39-4EB7-48F8-A638-FA91E1A23F38}"/>
                </a:ext>
              </a:extLst>
            </p:cNvPr>
            <p:cNvSpPr>
              <a:spLocks noChangeShapeType="1"/>
            </p:cNvSpPr>
            <p:nvPr/>
          </p:nvSpPr>
          <p:spPr bwMode="auto">
            <a:xfrm flipV="1">
              <a:off x="6294438"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9" name="Line 767">
              <a:extLst>
                <a:ext uri="{FF2B5EF4-FFF2-40B4-BE49-F238E27FC236}">
                  <a16:creationId xmlns:a16="http://schemas.microsoft.com/office/drawing/2014/main" id="{B25326B6-D453-4802-9573-16FBFDC5C127}"/>
                </a:ext>
              </a:extLst>
            </p:cNvPr>
            <p:cNvSpPr>
              <a:spLocks noChangeShapeType="1"/>
            </p:cNvSpPr>
            <p:nvPr/>
          </p:nvSpPr>
          <p:spPr bwMode="auto">
            <a:xfrm flipH="1" flipV="1">
              <a:off x="6294438"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0" name="Line 768">
              <a:extLst>
                <a:ext uri="{FF2B5EF4-FFF2-40B4-BE49-F238E27FC236}">
                  <a16:creationId xmlns:a16="http://schemas.microsoft.com/office/drawing/2014/main" id="{91B9EA56-B224-4C26-9BD2-CFCE09F62F62}"/>
                </a:ext>
              </a:extLst>
            </p:cNvPr>
            <p:cNvSpPr>
              <a:spLocks noChangeShapeType="1"/>
            </p:cNvSpPr>
            <p:nvPr/>
          </p:nvSpPr>
          <p:spPr bwMode="auto">
            <a:xfrm>
              <a:off x="6324600"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1" name="Line 769">
              <a:extLst>
                <a:ext uri="{FF2B5EF4-FFF2-40B4-BE49-F238E27FC236}">
                  <a16:creationId xmlns:a16="http://schemas.microsoft.com/office/drawing/2014/main" id="{83A56F04-E62A-43F7-BDC6-291D4364F391}"/>
                </a:ext>
              </a:extLst>
            </p:cNvPr>
            <p:cNvSpPr>
              <a:spLocks noChangeShapeType="1"/>
            </p:cNvSpPr>
            <p:nvPr/>
          </p:nvSpPr>
          <p:spPr bwMode="auto">
            <a:xfrm flipV="1">
              <a:off x="6308725"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 name="Line 770">
              <a:extLst>
                <a:ext uri="{FF2B5EF4-FFF2-40B4-BE49-F238E27FC236}">
                  <a16:creationId xmlns:a16="http://schemas.microsoft.com/office/drawing/2014/main" id="{64007AAD-4375-48C2-A3D4-2656417974C3}"/>
                </a:ext>
              </a:extLst>
            </p:cNvPr>
            <p:cNvSpPr>
              <a:spLocks noChangeShapeType="1"/>
            </p:cNvSpPr>
            <p:nvPr/>
          </p:nvSpPr>
          <p:spPr bwMode="auto">
            <a:xfrm flipH="1" flipV="1">
              <a:off x="6308725"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3" name="Line 771">
              <a:extLst>
                <a:ext uri="{FF2B5EF4-FFF2-40B4-BE49-F238E27FC236}">
                  <a16:creationId xmlns:a16="http://schemas.microsoft.com/office/drawing/2014/main" id="{23A1AB59-F13E-45C6-A5C9-5513000E2034}"/>
                </a:ext>
              </a:extLst>
            </p:cNvPr>
            <p:cNvSpPr>
              <a:spLocks noChangeShapeType="1"/>
            </p:cNvSpPr>
            <p:nvPr/>
          </p:nvSpPr>
          <p:spPr bwMode="auto">
            <a:xfrm>
              <a:off x="6324600"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4" name="Line 772">
              <a:extLst>
                <a:ext uri="{FF2B5EF4-FFF2-40B4-BE49-F238E27FC236}">
                  <a16:creationId xmlns:a16="http://schemas.microsoft.com/office/drawing/2014/main" id="{A9677805-A78A-4A81-AD3C-FC721191540C}"/>
                </a:ext>
              </a:extLst>
            </p:cNvPr>
            <p:cNvSpPr>
              <a:spLocks noChangeShapeType="1"/>
            </p:cNvSpPr>
            <p:nvPr/>
          </p:nvSpPr>
          <p:spPr bwMode="auto">
            <a:xfrm flipV="1">
              <a:off x="6308725"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5" name="Line 773">
              <a:extLst>
                <a:ext uri="{FF2B5EF4-FFF2-40B4-BE49-F238E27FC236}">
                  <a16:creationId xmlns:a16="http://schemas.microsoft.com/office/drawing/2014/main" id="{0CA80082-AF9C-40D7-8206-87BCE5F6DBE2}"/>
                </a:ext>
              </a:extLst>
            </p:cNvPr>
            <p:cNvSpPr>
              <a:spLocks noChangeShapeType="1"/>
            </p:cNvSpPr>
            <p:nvPr/>
          </p:nvSpPr>
          <p:spPr bwMode="auto">
            <a:xfrm flipH="1" flipV="1">
              <a:off x="6308725"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6" name="Line 774">
              <a:extLst>
                <a:ext uri="{FF2B5EF4-FFF2-40B4-BE49-F238E27FC236}">
                  <a16:creationId xmlns:a16="http://schemas.microsoft.com/office/drawing/2014/main" id="{A1D8B10A-9A72-4D3A-8CC4-874914FA928E}"/>
                </a:ext>
              </a:extLst>
            </p:cNvPr>
            <p:cNvSpPr>
              <a:spLocks noChangeShapeType="1"/>
            </p:cNvSpPr>
            <p:nvPr/>
          </p:nvSpPr>
          <p:spPr bwMode="auto">
            <a:xfrm>
              <a:off x="6335713"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7" name="Line 775">
              <a:extLst>
                <a:ext uri="{FF2B5EF4-FFF2-40B4-BE49-F238E27FC236}">
                  <a16:creationId xmlns:a16="http://schemas.microsoft.com/office/drawing/2014/main" id="{87611DD3-62D6-4C43-8FD5-20576C879C78}"/>
                </a:ext>
              </a:extLst>
            </p:cNvPr>
            <p:cNvSpPr>
              <a:spLocks noChangeShapeType="1"/>
            </p:cNvSpPr>
            <p:nvPr/>
          </p:nvSpPr>
          <p:spPr bwMode="auto">
            <a:xfrm flipV="1">
              <a:off x="6321425"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8" name="Line 776">
              <a:extLst>
                <a:ext uri="{FF2B5EF4-FFF2-40B4-BE49-F238E27FC236}">
                  <a16:creationId xmlns:a16="http://schemas.microsoft.com/office/drawing/2014/main" id="{7FA5B375-310F-4E5F-993E-E96543984F65}"/>
                </a:ext>
              </a:extLst>
            </p:cNvPr>
            <p:cNvSpPr>
              <a:spLocks noChangeShapeType="1"/>
            </p:cNvSpPr>
            <p:nvPr/>
          </p:nvSpPr>
          <p:spPr bwMode="auto">
            <a:xfrm flipH="1" flipV="1">
              <a:off x="6321425"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9" name="Line 777">
              <a:extLst>
                <a:ext uri="{FF2B5EF4-FFF2-40B4-BE49-F238E27FC236}">
                  <a16:creationId xmlns:a16="http://schemas.microsoft.com/office/drawing/2014/main" id="{AE14E77F-65E3-4526-AD02-A0A9E6CE98AE}"/>
                </a:ext>
              </a:extLst>
            </p:cNvPr>
            <p:cNvSpPr>
              <a:spLocks noChangeShapeType="1"/>
            </p:cNvSpPr>
            <p:nvPr/>
          </p:nvSpPr>
          <p:spPr bwMode="auto">
            <a:xfrm>
              <a:off x="6375400"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0" name="Line 778">
              <a:extLst>
                <a:ext uri="{FF2B5EF4-FFF2-40B4-BE49-F238E27FC236}">
                  <a16:creationId xmlns:a16="http://schemas.microsoft.com/office/drawing/2014/main" id="{604FB4CD-5E4F-4F2C-BA53-DB014A74B0C5}"/>
                </a:ext>
              </a:extLst>
            </p:cNvPr>
            <p:cNvSpPr>
              <a:spLocks noChangeShapeType="1"/>
            </p:cNvSpPr>
            <p:nvPr/>
          </p:nvSpPr>
          <p:spPr bwMode="auto">
            <a:xfrm flipV="1">
              <a:off x="6361113"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1" name="Line 779">
              <a:extLst>
                <a:ext uri="{FF2B5EF4-FFF2-40B4-BE49-F238E27FC236}">
                  <a16:creationId xmlns:a16="http://schemas.microsoft.com/office/drawing/2014/main" id="{B8AAD488-492A-4055-85E4-FE71A85714E7}"/>
                </a:ext>
              </a:extLst>
            </p:cNvPr>
            <p:cNvSpPr>
              <a:spLocks noChangeShapeType="1"/>
            </p:cNvSpPr>
            <p:nvPr/>
          </p:nvSpPr>
          <p:spPr bwMode="auto">
            <a:xfrm flipH="1" flipV="1">
              <a:off x="6361113"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2" name="Line 780">
              <a:extLst>
                <a:ext uri="{FF2B5EF4-FFF2-40B4-BE49-F238E27FC236}">
                  <a16:creationId xmlns:a16="http://schemas.microsoft.com/office/drawing/2014/main" id="{97CB846C-30C5-4029-87F8-13C308BE3C75}"/>
                </a:ext>
              </a:extLst>
            </p:cNvPr>
            <p:cNvSpPr>
              <a:spLocks noChangeShapeType="1"/>
            </p:cNvSpPr>
            <p:nvPr/>
          </p:nvSpPr>
          <p:spPr bwMode="auto">
            <a:xfrm>
              <a:off x="6391275"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3" name="Line 781">
              <a:extLst>
                <a:ext uri="{FF2B5EF4-FFF2-40B4-BE49-F238E27FC236}">
                  <a16:creationId xmlns:a16="http://schemas.microsoft.com/office/drawing/2014/main" id="{11B17C2F-248E-480D-9CDA-66401424EF9E}"/>
                </a:ext>
              </a:extLst>
            </p:cNvPr>
            <p:cNvSpPr>
              <a:spLocks noChangeShapeType="1"/>
            </p:cNvSpPr>
            <p:nvPr/>
          </p:nvSpPr>
          <p:spPr bwMode="auto">
            <a:xfrm flipV="1">
              <a:off x="6375400"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4" name="Line 782">
              <a:extLst>
                <a:ext uri="{FF2B5EF4-FFF2-40B4-BE49-F238E27FC236}">
                  <a16:creationId xmlns:a16="http://schemas.microsoft.com/office/drawing/2014/main" id="{1AC4A9F0-5093-426F-AA81-A730609BC17A}"/>
                </a:ext>
              </a:extLst>
            </p:cNvPr>
            <p:cNvSpPr>
              <a:spLocks noChangeShapeType="1"/>
            </p:cNvSpPr>
            <p:nvPr/>
          </p:nvSpPr>
          <p:spPr bwMode="auto">
            <a:xfrm flipH="1" flipV="1">
              <a:off x="6375400"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5" name="Line 783">
              <a:extLst>
                <a:ext uri="{FF2B5EF4-FFF2-40B4-BE49-F238E27FC236}">
                  <a16:creationId xmlns:a16="http://schemas.microsoft.com/office/drawing/2014/main" id="{4907E1C5-9F3A-4391-8C21-BEBD18E44C24}"/>
                </a:ext>
              </a:extLst>
            </p:cNvPr>
            <p:cNvSpPr>
              <a:spLocks noChangeShapeType="1"/>
            </p:cNvSpPr>
            <p:nvPr/>
          </p:nvSpPr>
          <p:spPr bwMode="auto">
            <a:xfrm>
              <a:off x="6519863"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6" name="Line 784">
              <a:extLst>
                <a:ext uri="{FF2B5EF4-FFF2-40B4-BE49-F238E27FC236}">
                  <a16:creationId xmlns:a16="http://schemas.microsoft.com/office/drawing/2014/main" id="{30A57F34-D30A-4FF0-9DC6-98E803BFB4D9}"/>
                </a:ext>
              </a:extLst>
            </p:cNvPr>
            <p:cNvSpPr>
              <a:spLocks noChangeShapeType="1"/>
            </p:cNvSpPr>
            <p:nvPr/>
          </p:nvSpPr>
          <p:spPr bwMode="auto">
            <a:xfrm flipV="1">
              <a:off x="6505575"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7" name="Line 785">
              <a:extLst>
                <a:ext uri="{FF2B5EF4-FFF2-40B4-BE49-F238E27FC236}">
                  <a16:creationId xmlns:a16="http://schemas.microsoft.com/office/drawing/2014/main" id="{A7E76F92-C181-49B1-8966-DEA309CEF0DE}"/>
                </a:ext>
              </a:extLst>
            </p:cNvPr>
            <p:cNvSpPr>
              <a:spLocks noChangeShapeType="1"/>
            </p:cNvSpPr>
            <p:nvPr/>
          </p:nvSpPr>
          <p:spPr bwMode="auto">
            <a:xfrm flipH="1" flipV="1">
              <a:off x="6505575" y="2500313"/>
              <a:ext cx="30163"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8" name="Line 786">
              <a:extLst>
                <a:ext uri="{FF2B5EF4-FFF2-40B4-BE49-F238E27FC236}">
                  <a16:creationId xmlns:a16="http://schemas.microsoft.com/office/drawing/2014/main" id="{C746B996-948D-4A19-892F-2A358510FAE3}"/>
                </a:ext>
              </a:extLst>
            </p:cNvPr>
            <p:cNvSpPr>
              <a:spLocks noChangeShapeType="1"/>
            </p:cNvSpPr>
            <p:nvPr/>
          </p:nvSpPr>
          <p:spPr bwMode="auto">
            <a:xfrm>
              <a:off x="6778625"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9" name="Line 787">
              <a:extLst>
                <a:ext uri="{FF2B5EF4-FFF2-40B4-BE49-F238E27FC236}">
                  <a16:creationId xmlns:a16="http://schemas.microsoft.com/office/drawing/2014/main" id="{D0DD9E0F-8EAA-4C92-89D0-B4F7DB8FF6FB}"/>
                </a:ext>
              </a:extLst>
            </p:cNvPr>
            <p:cNvSpPr>
              <a:spLocks noChangeShapeType="1"/>
            </p:cNvSpPr>
            <p:nvPr/>
          </p:nvSpPr>
          <p:spPr bwMode="auto">
            <a:xfrm flipV="1">
              <a:off x="6761163"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0" name="Line 788">
              <a:extLst>
                <a:ext uri="{FF2B5EF4-FFF2-40B4-BE49-F238E27FC236}">
                  <a16:creationId xmlns:a16="http://schemas.microsoft.com/office/drawing/2014/main" id="{207B29CF-1DF6-434B-A259-2724F77EFE69}"/>
                </a:ext>
              </a:extLst>
            </p:cNvPr>
            <p:cNvSpPr>
              <a:spLocks noChangeShapeType="1"/>
            </p:cNvSpPr>
            <p:nvPr/>
          </p:nvSpPr>
          <p:spPr bwMode="auto">
            <a:xfrm flipH="1" flipV="1">
              <a:off x="6761163"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1" name="Line 789">
              <a:extLst>
                <a:ext uri="{FF2B5EF4-FFF2-40B4-BE49-F238E27FC236}">
                  <a16:creationId xmlns:a16="http://schemas.microsoft.com/office/drawing/2014/main" id="{E619E2A3-3CA4-4C97-964C-255C94D9010F}"/>
                </a:ext>
              </a:extLst>
            </p:cNvPr>
            <p:cNvSpPr>
              <a:spLocks noChangeShapeType="1"/>
            </p:cNvSpPr>
            <p:nvPr/>
          </p:nvSpPr>
          <p:spPr bwMode="auto">
            <a:xfrm>
              <a:off x="6783388"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2" name="Line 790">
              <a:extLst>
                <a:ext uri="{FF2B5EF4-FFF2-40B4-BE49-F238E27FC236}">
                  <a16:creationId xmlns:a16="http://schemas.microsoft.com/office/drawing/2014/main" id="{DD6D0482-BC2D-4183-AA7B-A11BF3133019}"/>
                </a:ext>
              </a:extLst>
            </p:cNvPr>
            <p:cNvSpPr>
              <a:spLocks noChangeShapeType="1"/>
            </p:cNvSpPr>
            <p:nvPr/>
          </p:nvSpPr>
          <p:spPr bwMode="auto">
            <a:xfrm flipV="1">
              <a:off x="6767513"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 name="Line 791">
              <a:extLst>
                <a:ext uri="{FF2B5EF4-FFF2-40B4-BE49-F238E27FC236}">
                  <a16:creationId xmlns:a16="http://schemas.microsoft.com/office/drawing/2014/main" id="{B89F7A27-6482-4020-AB89-40441516491B}"/>
                </a:ext>
              </a:extLst>
            </p:cNvPr>
            <p:cNvSpPr>
              <a:spLocks noChangeShapeType="1"/>
            </p:cNvSpPr>
            <p:nvPr/>
          </p:nvSpPr>
          <p:spPr bwMode="auto">
            <a:xfrm flipH="1" flipV="1">
              <a:off x="6767513"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4" name="Line 792">
              <a:extLst>
                <a:ext uri="{FF2B5EF4-FFF2-40B4-BE49-F238E27FC236}">
                  <a16:creationId xmlns:a16="http://schemas.microsoft.com/office/drawing/2014/main" id="{B31FDC2D-9064-4635-80A3-C85B0FAEDFD0}"/>
                </a:ext>
              </a:extLst>
            </p:cNvPr>
            <p:cNvSpPr>
              <a:spLocks noChangeShapeType="1"/>
            </p:cNvSpPr>
            <p:nvPr/>
          </p:nvSpPr>
          <p:spPr bwMode="auto">
            <a:xfrm>
              <a:off x="6816725" y="2492375"/>
              <a:ext cx="0" cy="34925"/>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5" name="Line 793">
              <a:extLst>
                <a:ext uri="{FF2B5EF4-FFF2-40B4-BE49-F238E27FC236}">
                  <a16:creationId xmlns:a16="http://schemas.microsoft.com/office/drawing/2014/main" id="{2B58B2A0-161B-4395-9D42-F0E0C3A7E663}"/>
                </a:ext>
              </a:extLst>
            </p:cNvPr>
            <p:cNvSpPr>
              <a:spLocks noChangeShapeType="1"/>
            </p:cNvSpPr>
            <p:nvPr/>
          </p:nvSpPr>
          <p:spPr bwMode="auto">
            <a:xfrm flipV="1">
              <a:off x="6800850"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6" name="Line 794">
              <a:extLst>
                <a:ext uri="{FF2B5EF4-FFF2-40B4-BE49-F238E27FC236}">
                  <a16:creationId xmlns:a16="http://schemas.microsoft.com/office/drawing/2014/main" id="{4FBE1E03-A8F5-47FA-A750-7BA8AFADCBCC}"/>
                </a:ext>
              </a:extLst>
            </p:cNvPr>
            <p:cNvSpPr>
              <a:spLocks noChangeShapeType="1"/>
            </p:cNvSpPr>
            <p:nvPr/>
          </p:nvSpPr>
          <p:spPr bwMode="auto">
            <a:xfrm flipH="1" flipV="1">
              <a:off x="6800850" y="2500313"/>
              <a:ext cx="31750" cy="19050"/>
            </a:xfrm>
            <a:prstGeom prst="line">
              <a:avLst/>
            </a:prstGeom>
            <a:noFill/>
            <a:ln w="4763">
              <a:solidFill>
                <a:srgbClr val="138C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859" name="Group 858">
            <a:extLst>
              <a:ext uri="{FF2B5EF4-FFF2-40B4-BE49-F238E27FC236}">
                <a16:creationId xmlns:a16="http://schemas.microsoft.com/office/drawing/2014/main" id="{A4DA803F-1AA3-41EF-93CA-533B2A7B5722}"/>
              </a:ext>
            </a:extLst>
          </p:cNvPr>
          <p:cNvGrpSpPr/>
          <p:nvPr/>
        </p:nvGrpSpPr>
        <p:grpSpPr>
          <a:xfrm>
            <a:off x="2264232" y="1697567"/>
            <a:ext cx="5137907" cy="2137673"/>
            <a:chOff x="2184400" y="1200150"/>
            <a:chExt cx="4587875" cy="1847850"/>
          </a:xfrm>
        </p:grpSpPr>
        <p:sp>
          <p:nvSpPr>
            <p:cNvPr id="860" name="Freeform 291">
              <a:extLst>
                <a:ext uri="{FF2B5EF4-FFF2-40B4-BE49-F238E27FC236}">
                  <a16:creationId xmlns:a16="http://schemas.microsoft.com/office/drawing/2014/main" id="{02A9FD42-D2A8-4C4E-88EA-835E41C9E5A3}"/>
                </a:ext>
              </a:extLst>
            </p:cNvPr>
            <p:cNvSpPr>
              <a:spLocks/>
            </p:cNvSpPr>
            <p:nvPr/>
          </p:nvSpPr>
          <p:spPr bwMode="auto">
            <a:xfrm>
              <a:off x="2200275" y="1214438"/>
              <a:ext cx="4556125" cy="1819275"/>
            </a:xfrm>
            <a:custGeom>
              <a:avLst/>
              <a:gdLst>
                <a:gd name="T0" fmla="*/ 28 w 2870"/>
                <a:gd name="T1" fmla="*/ 0 h 1146"/>
                <a:gd name="T2" fmla="*/ 179 w 2870"/>
                <a:gd name="T3" fmla="*/ 13 h 1146"/>
                <a:gd name="T4" fmla="*/ 183 w 2870"/>
                <a:gd name="T5" fmla="*/ 38 h 1146"/>
                <a:gd name="T6" fmla="*/ 200 w 2870"/>
                <a:gd name="T7" fmla="*/ 51 h 1146"/>
                <a:gd name="T8" fmla="*/ 272 w 2870"/>
                <a:gd name="T9" fmla="*/ 64 h 1146"/>
                <a:gd name="T10" fmla="*/ 281 w 2870"/>
                <a:gd name="T11" fmla="*/ 102 h 1146"/>
                <a:gd name="T12" fmla="*/ 289 w 2870"/>
                <a:gd name="T13" fmla="*/ 115 h 1146"/>
                <a:gd name="T14" fmla="*/ 293 w 2870"/>
                <a:gd name="T15" fmla="*/ 177 h 1146"/>
                <a:gd name="T16" fmla="*/ 302 w 2870"/>
                <a:gd name="T17" fmla="*/ 203 h 1146"/>
                <a:gd name="T18" fmla="*/ 315 w 2870"/>
                <a:gd name="T19" fmla="*/ 231 h 1146"/>
                <a:gd name="T20" fmla="*/ 332 w 2870"/>
                <a:gd name="T21" fmla="*/ 241 h 1146"/>
                <a:gd name="T22" fmla="*/ 412 w 2870"/>
                <a:gd name="T23" fmla="*/ 267 h 1146"/>
                <a:gd name="T24" fmla="*/ 522 w 2870"/>
                <a:gd name="T25" fmla="*/ 280 h 1146"/>
                <a:gd name="T26" fmla="*/ 529 w 2870"/>
                <a:gd name="T27" fmla="*/ 307 h 1146"/>
                <a:gd name="T28" fmla="*/ 560 w 2870"/>
                <a:gd name="T29" fmla="*/ 321 h 1146"/>
                <a:gd name="T30" fmla="*/ 564 w 2870"/>
                <a:gd name="T31" fmla="*/ 345 h 1146"/>
                <a:gd name="T32" fmla="*/ 574 w 2870"/>
                <a:gd name="T33" fmla="*/ 358 h 1146"/>
                <a:gd name="T34" fmla="*/ 581 w 2870"/>
                <a:gd name="T35" fmla="*/ 371 h 1146"/>
                <a:gd name="T36" fmla="*/ 584 w 2870"/>
                <a:gd name="T37" fmla="*/ 451 h 1146"/>
                <a:gd name="T38" fmla="*/ 601 w 2870"/>
                <a:gd name="T39" fmla="*/ 477 h 1146"/>
                <a:gd name="T40" fmla="*/ 635 w 2870"/>
                <a:gd name="T41" fmla="*/ 505 h 1146"/>
                <a:gd name="T42" fmla="*/ 736 w 2870"/>
                <a:gd name="T43" fmla="*/ 518 h 1146"/>
                <a:gd name="T44" fmla="*/ 740 w 2870"/>
                <a:gd name="T45" fmla="*/ 544 h 1146"/>
                <a:gd name="T46" fmla="*/ 791 w 2870"/>
                <a:gd name="T47" fmla="*/ 557 h 1146"/>
                <a:gd name="T48" fmla="*/ 797 w 2870"/>
                <a:gd name="T49" fmla="*/ 572 h 1146"/>
                <a:gd name="T50" fmla="*/ 800 w 2870"/>
                <a:gd name="T51" fmla="*/ 599 h 1146"/>
                <a:gd name="T52" fmla="*/ 842 w 2870"/>
                <a:gd name="T53" fmla="*/ 612 h 1146"/>
                <a:gd name="T54" fmla="*/ 850 w 2870"/>
                <a:gd name="T55" fmla="*/ 638 h 1146"/>
                <a:gd name="T56" fmla="*/ 863 w 2870"/>
                <a:gd name="T57" fmla="*/ 667 h 1146"/>
                <a:gd name="T58" fmla="*/ 869 w 2870"/>
                <a:gd name="T59" fmla="*/ 707 h 1146"/>
                <a:gd name="T60" fmla="*/ 884 w 2870"/>
                <a:gd name="T61" fmla="*/ 720 h 1146"/>
                <a:gd name="T62" fmla="*/ 886 w 2870"/>
                <a:gd name="T63" fmla="*/ 749 h 1146"/>
                <a:gd name="T64" fmla="*/ 1082 w 2870"/>
                <a:gd name="T65" fmla="*/ 749 h 1146"/>
                <a:gd name="T66" fmla="*/ 1093 w 2870"/>
                <a:gd name="T67" fmla="*/ 762 h 1146"/>
                <a:gd name="T68" fmla="*/ 1127 w 2870"/>
                <a:gd name="T69" fmla="*/ 789 h 1146"/>
                <a:gd name="T70" fmla="*/ 1138 w 2870"/>
                <a:gd name="T71" fmla="*/ 789 h 1146"/>
                <a:gd name="T72" fmla="*/ 1148 w 2870"/>
                <a:gd name="T73" fmla="*/ 835 h 1146"/>
                <a:gd name="T74" fmla="*/ 1161 w 2870"/>
                <a:gd name="T75" fmla="*/ 865 h 1146"/>
                <a:gd name="T76" fmla="*/ 1169 w 2870"/>
                <a:gd name="T77" fmla="*/ 882 h 1146"/>
                <a:gd name="T78" fmla="*/ 1199 w 2870"/>
                <a:gd name="T79" fmla="*/ 898 h 1146"/>
                <a:gd name="T80" fmla="*/ 1261 w 2870"/>
                <a:gd name="T81" fmla="*/ 898 h 1146"/>
                <a:gd name="T82" fmla="*/ 1396 w 2870"/>
                <a:gd name="T83" fmla="*/ 918 h 1146"/>
                <a:gd name="T84" fmla="*/ 1422 w 2870"/>
                <a:gd name="T85" fmla="*/ 918 h 1146"/>
                <a:gd name="T86" fmla="*/ 1430 w 2870"/>
                <a:gd name="T87" fmla="*/ 941 h 1146"/>
                <a:gd name="T88" fmla="*/ 1451 w 2870"/>
                <a:gd name="T89" fmla="*/ 941 h 1146"/>
                <a:gd name="T90" fmla="*/ 1742 w 2870"/>
                <a:gd name="T91" fmla="*/ 941 h 1146"/>
                <a:gd name="T92" fmla="*/ 1750 w 2870"/>
                <a:gd name="T93" fmla="*/ 975 h 1146"/>
                <a:gd name="T94" fmla="*/ 1784 w 2870"/>
                <a:gd name="T95" fmla="*/ 1012 h 1146"/>
                <a:gd name="T96" fmla="*/ 1870 w 2870"/>
                <a:gd name="T97" fmla="*/ 1012 h 1146"/>
                <a:gd name="T98" fmla="*/ 2026 w 2870"/>
                <a:gd name="T99" fmla="*/ 1012 h 1146"/>
                <a:gd name="T100" fmla="*/ 2077 w 2870"/>
                <a:gd name="T101" fmla="*/ 1146 h 1146"/>
                <a:gd name="T102" fmla="*/ 2596 w 2870"/>
                <a:gd name="T103" fmla="*/ 1146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70" h="1146">
                  <a:moveTo>
                    <a:pt x="0" y="0"/>
                  </a:moveTo>
                  <a:lnTo>
                    <a:pt x="3" y="0"/>
                  </a:lnTo>
                  <a:lnTo>
                    <a:pt x="28" y="0"/>
                  </a:lnTo>
                  <a:lnTo>
                    <a:pt x="124" y="0"/>
                  </a:lnTo>
                  <a:lnTo>
                    <a:pt x="124" y="13"/>
                  </a:lnTo>
                  <a:lnTo>
                    <a:pt x="179" y="13"/>
                  </a:lnTo>
                  <a:lnTo>
                    <a:pt x="179" y="26"/>
                  </a:lnTo>
                  <a:lnTo>
                    <a:pt x="183" y="26"/>
                  </a:lnTo>
                  <a:lnTo>
                    <a:pt x="183" y="38"/>
                  </a:lnTo>
                  <a:lnTo>
                    <a:pt x="192" y="38"/>
                  </a:lnTo>
                  <a:lnTo>
                    <a:pt x="192" y="51"/>
                  </a:lnTo>
                  <a:lnTo>
                    <a:pt x="200" y="51"/>
                  </a:lnTo>
                  <a:lnTo>
                    <a:pt x="204" y="51"/>
                  </a:lnTo>
                  <a:lnTo>
                    <a:pt x="204" y="64"/>
                  </a:lnTo>
                  <a:lnTo>
                    <a:pt x="272" y="64"/>
                  </a:lnTo>
                  <a:lnTo>
                    <a:pt x="272" y="76"/>
                  </a:lnTo>
                  <a:lnTo>
                    <a:pt x="281" y="76"/>
                  </a:lnTo>
                  <a:lnTo>
                    <a:pt x="281" y="102"/>
                  </a:lnTo>
                  <a:lnTo>
                    <a:pt x="285" y="102"/>
                  </a:lnTo>
                  <a:lnTo>
                    <a:pt x="285" y="115"/>
                  </a:lnTo>
                  <a:lnTo>
                    <a:pt x="289" y="115"/>
                  </a:lnTo>
                  <a:lnTo>
                    <a:pt x="289" y="127"/>
                  </a:lnTo>
                  <a:lnTo>
                    <a:pt x="293" y="127"/>
                  </a:lnTo>
                  <a:lnTo>
                    <a:pt x="293" y="177"/>
                  </a:lnTo>
                  <a:lnTo>
                    <a:pt x="297" y="177"/>
                  </a:lnTo>
                  <a:lnTo>
                    <a:pt x="297" y="203"/>
                  </a:lnTo>
                  <a:lnTo>
                    <a:pt x="302" y="203"/>
                  </a:lnTo>
                  <a:lnTo>
                    <a:pt x="302" y="217"/>
                  </a:lnTo>
                  <a:lnTo>
                    <a:pt x="315" y="217"/>
                  </a:lnTo>
                  <a:lnTo>
                    <a:pt x="315" y="231"/>
                  </a:lnTo>
                  <a:lnTo>
                    <a:pt x="327" y="231"/>
                  </a:lnTo>
                  <a:lnTo>
                    <a:pt x="327" y="241"/>
                  </a:lnTo>
                  <a:lnTo>
                    <a:pt x="332" y="241"/>
                  </a:lnTo>
                  <a:lnTo>
                    <a:pt x="332" y="254"/>
                  </a:lnTo>
                  <a:lnTo>
                    <a:pt x="412" y="254"/>
                  </a:lnTo>
                  <a:lnTo>
                    <a:pt x="412" y="267"/>
                  </a:lnTo>
                  <a:lnTo>
                    <a:pt x="505" y="267"/>
                  </a:lnTo>
                  <a:lnTo>
                    <a:pt x="505" y="280"/>
                  </a:lnTo>
                  <a:lnTo>
                    <a:pt x="522" y="280"/>
                  </a:lnTo>
                  <a:lnTo>
                    <a:pt x="522" y="294"/>
                  </a:lnTo>
                  <a:lnTo>
                    <a:pt x="529" y="294"/>
                  </a:lnTo>
                  <a:lnTo>
                    <a:pt x="529" y="307"/>
                  </a:lnTo>
                  <a:lnTo>
                    <a:pt x="556" y="307"/>
                  </a:lnTo>
                  <a:lnTo>
                    <a:pt x="556" y="321"/>
                  </a:lnTo>
                  <a:lnTo>
                    <a:pt x="560" y="321"/>
                  </a:lnTo>
                  <a:lnTo>
                    <a:pt x="560" y="332"/>
                  </a:lnTo>
                  <a:lnTo>
                    <a:pt x="564" y="332"/>
                  </a:lnTo>
                  <a:lnTo>
                    <a:pt x="564" y="345"/>
                  </a:lnTo>
                  <a:lnTo>
                    <a:pt x="567" y="345"/>
                  </a:lnTo>
                  <a:lnTo>
                    <a:pt x="574" y="345"/>
                  </a:lnTo>
                  <a:lnTo>
                    <a:pt x="574" y="358"/>
                  </a:lnTo>
                  <a:lnTo>
                    <a:pt x="577" y="358"/>
                  </a:lnTo>
                  <a:lnTo>
                    <a:pt x="577" y="371"/>
                  </a:lnTo>
                  <a:lnTo>
                    <a:pt x="581" y="371"/>
                  </a:lnTo>
                  <a:lnTo>
                    <a:pt x="581" y="425"/>
                  </a:lnTo>
                  <a:lnTo>
                    <a:pt x="584" y="425"/>
                  </a:lnTo>
                  <a:lnTo>
                    <a:pt x="584" y="451"/>
                  </a:lnTo>
                  <a:lnTo>
                    <a:pt x="591" y="451"/>
                  </a:lnTo>
                  <a:lnTo>
                    <a:pt x="591" y="477"/>
                  </a:lnTo>
                  <a:lnTo>
                    <a:pt x="601" y="477"/>
                  </a:lnTo>
                  <a:lnTo>
                    <a:pt x="601" y="490"/>
                  </a:lnTo>
                  <a:lnTo>
                    <a:pt x="635" y="490"/>
                  </a:lnTo>
                  <a:lnTo>
                    <a:pt x="635" y="505"/>
                  </a:lnTo>
                  <a:lnTo>
                    <a:pt x="702" y="505"/>
                  </a:lnTo>
                  <a:lnTo>
                    <a:pt x="702" y="518"/>
                  </a:lnTo>
                  <a:lnTo>
                    <a:pt x="736" y="518"/>
                  </a:lnTo>
                  <a:lnTo>
                    <a:pt x="736" y="531"/>
                  </a:lnTo>
                  <a:lnTo>
                    <a:pt x="740" y="531"/>
                  </a:lnTo>
                  <a:lnTo>
                    <a:pt x="740" y="544"/>
                  </a:lnTo>
                  <a:lnTo>
                    <a:pt x="753" y="544"/>
                  </a:lnTo>
                  <a:lnTo>
                    <a:pt x="791" y="544"/>
                  </a:lnTo>
                  <a:lnTo>
                    <a:pt x="791" y="557"/>
                  </a:lnTo>
                  <a:lnTo>
                    <a:pt x="795" y="557"/>
                  </a:lnTo>
                  <a:lnTo>
                    <a:pt x="795" y="572"/>
                  </a:lnTo>
                  <a:lnTo>
                    <a:pt x="797" y="572"/>
                  </a:lnTo>
                  <a:lnTo>
                    <a:pt x="797" y="585"/>
                  </a:lnTo>
                  <a:lnTo>
                    <a:pt x="800" y="585"/>
                  </a:lnTo>
                  <a:lnTo>
                    <a:pt x="800" y="599"/>
                  </a:lnTo>
                  <a:lnTo>
                    <a:pt x="839" y="599"/>
                  </a:lnTo>
                  <a:lnTo>
                    <a:pt x="839" y="612"/>
                  </a:lnTo>
                  <a:lnTo>
                    <a:pt x="842" y="612"/>
                  </a:lnTo>
                  <a:lnTo>
                    <a:pt x="842" y="625"/>
                  </a:lnTo>
                  <a:lnTo>
                    <a:pt x="850" y="625"/>
                  </a:lnTo>
                  <a:lnTo>
                    <a:pt x="850" y="638"/>
                  </a:lnTo>
                  <a:lnTo>
                    <a:pt x="856" y="638"/>
                  </a:lnTo>
                  <a:lnTo>
                    <a:pt x="856" y="667"/>
                  </a:lnTo>
                  <a:lnTo>
                    <a:pt x="863" y="667"/>
                  </a:lnTo>
                  <a:lnTo>
                    <a:pt x="863" y="693"/>
                  </a:lnTo>
                  <a:lnTo>
                    <a:pt x="869" y="693"/>
                  </a:lnTo>
                  <a:lnTo>
                    <a:pt x="869" y="707"/>
                  </a:lnTo>
                  <a:lnTo>
                    <a:pt x="880" y="707"/>
                  </a:lnTo>
                  <a:lnTo>
                    <a:pt x="880" y="720"/>
                  </a:lnTo>
                  <a:lnTo>
                    <a:pt x="884" y="720"/>
                  </a:lnTo>
                  <a:lnTo>
                    <a:pt x="884" y="734"/>
                  </a:lnTo>
                  <a:lnTo>
                    <a:pt x="886" y="734"/>
                  </a:lnTo>
                  <a:lnTo>
                    <a:pt x="886" y="749"/>
                  </a:lnTo>
                  <a:lnTo>
                    <a:pt x="941" y="749"/>
                  </a:lnTo>
                  <a:lnTo>
                    <a:pt x="1017" y="749"/>
                  </a:lnTo>
                  <a:lnTo>
                    <a:pt x="1082" y="749"/>
                  </a:lnTo>
                  <a:lnTo>
                    <a:pt x="1085" y="749"/>
                  </a:lnTo>
                  <a:lnTo>
                    <a:pt x="1085" y="762"/>
                  </a:lnTo>
                  <a:lnTo>
                    <a:pt x="1093" y="762"/>
                  </a:lnTo>
                  <a:lnTo>
                    <a:pt x="1093" y="776"/>
                  </a:lnTo>
                  <a:lnTo>
                    <a:pt x="1127" y="776"/>
                  </a:lnTo>
                  <a:lnTo>
                    <a:pt x="1127" y="789"/>
                  </a:lnTo>
                  <a:lnTo>
                    <a:pt x="1131" y="789"/>
                  </a:lnTo>
                  <a:lnTo>
                    <a:pt x="1134" y="789"/>
                  </a:lnTo>
                  <a:lnTo>
                    <a:pt x="1138" y="789"/>
                  </a:lnTo>
                  <a:lnTo>
                    <a:pt x="1138" y="819"/>
                  </a:lnTo>
                  <a:lnTo>
                    <a:pt x="1148" y="819"/>
                  </a:lnTo>
                  <a:lnTo>
                    <a:pt x="1148" y="835"/>
                  </a:lnTo>
                  <a:lnTo>
                    <a:pt x="1159" y="835"/>
                  </a:lnTo>
                  <a:lnTo>
                    <a:pt x="1159" y="865"/>
                  </a:lnTo>
                  <a:lnTo>
                    <a:pt x="1161" y="865"/>
                  </a:lnTo>
                  <a:lnTo>
                    <a:pt x="1161" y="882"/>
                  </a:lnTo>
                  <a:lnTo>
                    <a:pt x="1165" y="882"/>
                  </a:lnTo>
                  <a:lnTo>
                    <a:pt x="1169" y="882"/>
                  </a:lnTo>
                  <a:lnTo>
                    <a:pt x="1182" y="882"/>
                  </a:lnTo>
                  <a:lnTo>
                    <a:pt x="1199" y="882"/>
                  </a:lnTo>
                  <a:lnTo>
                    <a:pt x="1199" y="898"/>
                  </a:lnTo>
                  <a:lnTo>
                    <a:pt x="1206" y="898"/>
                  </a:lnTo>
                  <a:lnTo>
                    <a:pt x="1210" y="898"/>
                  </a:lnTo>
                  <a:lnTo>
                    <a:pt x="1261" y="898"/>
                  </a:lnTo>
                  <a:lnTo>
                    <a:pt x="1261" y="918"/>
                  </a:lnTo>
                  <a:lnTo>
                    <a:pt x="1332" y="918"/>
                  </a:lnTo>
                  <a:lnTo>
                    <a:pt x="1396" y="918"/>
                  </a:lnTo>
                  <a:lnTo>
                    <a:pt x="1417" y="918"/>
                  </a:lnTo>
                  <a:lnTo>
                    <a:pt x="1418" y="918"/>
                  </a:lnTo>
                  <a:lnTo>
                    <a:pt x="1422" y="918"/>
                  </a:lnTo>
                  <a:lnTo>
                    <a:pt x="1426" y="918"/>
                  </a:lnTo>
                  <a:lnTo>
                    <a:pt x="1426" y="941"/>
                  </a:lnTo>
                  <a:lnTo>
                    <a:pt x="1430" y="941"/>
                  </a:lnTo>
                  <a:lnTo>
                    <a:pt x="1443" y="941"/>
                  </a:lnTo>
                  <a:lnTo>
                    <a:pt x="1447" y="941"/>
                  </a:lnTo>
                  <a:lnTo>
                    <a:pt x="1451" y="941"/>
                  </a:lnTo>
                  <a:lnTo>
                    <a:pt x="1715" y="941"/>
                  </a:lnTo>
                  <a:lnTo>
                    <a:pt x="1736" y="941"/>
                  </a:lnTo>
                  <a:lnTo>
                    <a:pt x="1742" y="941"/>
                  </a:lnTo>
                  <a:lnTo>
                    <a:pt x="1746" y="941"/>
                  </a:lnTo>
                  <a:lnTo>
                    <a:pt x="1750" y="941"/>
                  </a:lnTo>
                  <a:lnTo>
                    <a:pt x="1750" y="975"/>
                  </a:lnTo>
                  <a:lnTo>
                    <a:pt x="1753" y="975"/>
                  </a:lnTo>
                  <a:lnTo>
                    <a:pt x="1753" y="1012"/>
                  </a:lnTo>
                  <a:lnTo>
                    <a:pt x="1784" y="1012"/>
                  </a:lnTo>
                  <a:lnTo>
                    <a:pt x="1788" y="1012"/>
                  </a:lnTo>
                  <a:lnTo>
                    <a:pt x="1839" y="1012"/>
                  </a:lnTo>
                  <a:lnTo>
                    <a:pt x="1870" y="1012"/>
                  </a:lnTo>
                  <a:lnTo>
                    <a:pt x="2009" y="1012"/>
                  </a:lnTo>
                  <a:lnTo>
                    <a:pt x="2014" y="1012"/>
                  </a:lnTo>
                  <a:lnTo>
                    <a:pt x="2026" y="1012"/>
                  </a:lnTo>
                  <a:lnTo>
                    <a:pt x="2027" y="1012"/>
                  </a:lnTo>
                  <a:lnTo>
                    <a:pt x="2027" y="1146"/>
                  </a:lnTo>
                  <a:lnTo>
                    <a:pt x="2077" y="1146"/>
                  </a:lnTo>
                  <a:lnTo>
                    <a:pt x="2317" y="1146"/>
                  </a:lnTo>
                  <a:lnTo>
                    <a:pt x="2592" y="1146"/>
                  </a:lnTo>
                  <a:lnTo>
                    <a:pt x="2596" y="1146"/>
                  </a:lnTo>
                  <a:lnTo>
                    <a:pt x="2605" y="1146"/>
                  </a:lnTo>
                  <a:lnTo>
                    <a:pt x="2870" y="1146"/>
                  </a:lnTo>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1" name="Freeform 795">
              <a:extLst>
                <a:ext uri="{FF2B5EF4-FFF2-40B4-BE49-F238E27FC236}">
                  <a16:creationId xmlns:a16="http://schemas.microsoft.com/office/drawing/2014/main" id="{4C58A418-369E-4833-AD17-98F58DDD0E6A}"/>
                </a:ext>
              </a:extLst>
            </p:cNvPr>
            <p:cNvSpPr>
              <a:spLocks/>
            </p:cNvSpPr>
            <p:nvPr/>
          </p:nvSpPr>
          <p:spPr bwMode="auto">
            <a:xfrm>
              <a:off x="2184400" y="1200150"/>
              <a:ext cx="30163" cy="30163"/>
            </a:xfrm>
            <a:custGeom>
              <a:avLst/>
              <a:gdLst>
                <a:gd name="T0" fmla="*/ 19 w 19"/>
                <a:gd name="T1" fmla="*/ 9 h 19"/>
                <a:gd name="T2" fmla="*/ 19 w 19"/>
                <a:gd name="T3" fmla="*/ 9 h 19"/>
                <a:gd name="T4" fmla="*/ 18 w 19"/>
                <a:gd name="T5" fmla="*/ 13 h 19"/>
                <a:gd name="T6" fmla="*/ 17 w 19"/>
                <a:gd name="T7" fmla="*/ 15 h 19"/>
                <a:gd name="T8" fmla="*/ 13 w 19"/>
                <a:gd name="T9" fmla="*/ 18 h 19"/>
                <a:gd name="T10" fmla="*/ 10 w 19"/>
                <a:gd name="T11" fmla="*/ 19 h 19"/>
                <a:gd name="T12" fmla="*/ 10 w 19"/>
                <a:gd name="T13" fmla="*/ 19 h 19"/>
                <a:gd name="T14" fmla="*/ 6 w 19"/>
                <a:gd name="T15" fmla="*/ 18 h 19"/>
                <a:gd name="T16" fmla="*/ 2 w 19"/>
                <a:gd name="T17" fmla="*/ 15 h 19"/>
                <a:gd name="T18" fmla="*/ 1 w 19"/>
                <a:gd name="T19" fmla="*/ 13 h 19"/>
                <a:gd name="T20" fmla="*/ 0 w 19"/>
                <a:gd name="T21" fmla="*/ 9 h 19"/>
                <a:gd name="T22" fmla="*/ 0 w 19"/>
                <a:gd name="T23" fmla="*/ 9 h 19"/>
                <a:gd name="T24" fmla="*/ 1 w 19"/>
                <a:gd name="T25" fmla="*/ 6 h 19"/>
                <a:gd name="T26" fmla="*/ 2 w 19"/>
                <a:gd name="T27" fmla="*/ 2 h 19"/>
                <a:gd name="T28" fmla="*/ 6 w 19"/>
                <a:gd name="T29" fmla="*/ 1 h 19"/>
                <a:gd name="T30" fmla="*/ 10 w 19"/>
                <a:gd name="T31" fmla="*/ 0 h 19"/>
                <a:gd name="T32" fmla="*/ 10 w 19"/>
                <a:gd name="T33" fmla="*/ 0 h 19"/>
                <a:gd name="T34" fmla="*/ 13 w 19"/>
                <a:gd name="T35" fmla="*/ 1 h 19"/>
                <a:gd name="T36" fmla="*/ 17 w 19"/>
                <a:gd name="T37" fmla="*/ 2 h 19"/>
                <a:gd name="T38" fmla="*/ 18 w 19"/>
                <a:gd name="T39" fmla="*/ 6 h 19"/>
                <a:gd name="T40" fmla="*/ 19 w 19"/>
                <a:gd name="T41" fmla="*/ 9 h 19"/>
                <a:gd name="T42" fmla="*/ 19 w 19"/>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9"/>
                  </a:moveTo>
                  <a:lnTo>
                    <a:pt x="19" y="9"/>
                  </a:lnTo>
                  <a:lnTo>
                    <a:pt x="18" y="13"/>
                  </a:lnTo>
                  <a:lnTo>
                    <a:pt x="17" y="15"/>
                  </a:lnTo>
                  <a:lnTo>
                    <a:pt x="13" y="18"/>
                  </a:lnTo>
                  <a:lnTo>
                    <a:pt x="10" y="19"/>
                  </a:lnTo>
                  <a:lnTo>
                    <a:pt x="10" y="19"/>
                  </a:lnTo>
                  <a:lnTo>
                    <a:pt x="6" y="18"/>
                  </a:lnTo>
                  <a:lnTo>
                    <a:pt x="2" y="15"/>
                  </a:lnTo>
                  <a:lnTo>
                    <a:pt x="1" y="13"/>
                  </a:lnTo>
                  <a:lnTo>
                    <a:pt x="0" y="9"/>
                  </a:lnTo>
                  <a:lnTo>
                    <a:pt x="0" y="9"/>
                  </a:lnTo>
                  <a:lnTo>
                    <a:pt x="1" y="6"/>
                  </a:lnTo>
                  <a:lnTo>
                    <a:pt x="2" y="2"/>
                  </a:lnTo>
                  <a:lnTo>
                    <a:pt x="6" y="1"/>
                  </a:lnTo>
                  <a:lnTo>
                    <a:pt x="10" y="0"/>
                  </a:lnTo>
                  <a:lnTo>
                    <a:pt x="10" y="0"/>
                  </a:lnTo>
                  <a:lnTo>
                    <a:pt x="13" y="1"/>
                  </a:lnTo>
                  <a:lnTo>
                    <a:pt x="17" y="2"/>
                  </a:lnTo>
                  <a:lnTo>
                    <a:pt x="18" y="6"/>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2" name="Freeform 796">
              <a:extLst>
                <a:ext uri="{FF2B5EF4-FFF2-40B4-BE49-F238E27FC236}">
                  <a16:creationId xmlns:a16="http://schemas.microsoft.com/office/drawing/2014/main" id="{781859ED-3BB6-4D5A-952A-730D0E36EB72}"/>
                </a:ext>
              </a:extLst>
            </p:cNvPr>
            <p:cNvSpPr>
              <a:spLocks/>
            </p:cNvSpPr>
            <p:nvPr/>
          </p:nvSpPr>
          <p:spPr bwMode="auto">
            <a:xfrm>
              <a:off x="2190750" y="1200150"/>
              <a:ext cx="30163" cy="30163"/>
            </a:xfrm>
            <a:custGeom>
              <a:avLst/>
              <a:gdLst>
                <a:gd name="T0" fmla="*/ 19 w 19"/>
                <a:gd name="T1" fmla="*/ 9 h 19"/>
                <a:gd name="T2" fmla="*/ 19 w 19"/>
                <a:gd name="T3" fmla="*/ 9 h 19"/>
                <a:gd name="T4" fmla="*/ 18 w 19"/>
                <a:gd name="T5" fmla="*/ 13 h 19"/>
                <a:gd name="T6" fmla="*/ 17 w 19"/>
                <a:gd name="T7" fmla="*/ 15 h 19"/>
                <a:gd name="T8" fmla="*/ 13 w 19"/>
                <a:gd name="T9" fmla="*/ 18 h 19"/>
                <a:gd name="T10" fmla="*/ 9 w 19"/>
                <a:gd name="T11" fmla="*/ 19 h 19"/>
                <a:gd name="T12" fmla="*/ 9 w 19"/>
                <a:gd name="T13" fmla="*/ 19 h 19"/>
                <a:gd name="T14" fmla="*/ 6 w 19"/>
                <a:gd name="T15" fmla="*/ 18 h 19"/>
                <a:gd name="T16" fmla="*/ 2 w 19"/>
                <a:gd name="T17" fmla="*/ 15 h 19"/>
                <a:gd name="T18" fmla="*/ 1 w 19"/>
                <a:gd name="T19" fmla="*/ 13 h 19"/>
                <a:gd name="T20" fmla="*/ 0 w 19"/>
                <a:gd name="T21" fmla="*/ 9 h 19"/>
                <a:gd name="T22" fmla="*/ 0 w 19"/>
                <a:gd name="T23" fmla="*/ 9 h 19"/>
                <a:gd name="T24" fmla="*/ 1 w 19"/>
                <a:gd name="T25" fmla="*/ 6 h 19"/>
                <a:gd name="T26" fmla="*/ 2 w 19"/>
                <a:gd name="T27" fmla="*/ 2 h 19"/>
                <a:gd name="T28" fmla="*/ 6 w 19"/>
                <a:gd name="T29" fmla="*/ 1 h 19"/>
                <a:gd name="T30" fmla="*/ 9 w 19"/>
                <a:gd name="T31" fmla="*/ 0 h 19"/>
                <a:gd name="T32" fmla="*/ 9 w 19"/>
                <a:gd name="T33" fmla="*/ 0 h 19"/>
                <a:gd name="T34" fmla="*/ 13 w 19"/>
                <a:gd name="T35" fmla="*/ 1 h 19"/>
                <a:gd name="T36" fmla="*/ 17 w 19"/>
                <a:gd name="T37" fmla="*/ 2 h 19"/>
                <a:gd name="T38" fmla="*/ 18 w 19"/>
                <a:gd name="T39" fmla="*/ 6 h 19"/>
                <a:gd name="T40" fmla="*/ 19 w 19"/>
                <a:gd name="T41" fmla="*/ 9 h 19"/>
                <a:gd name="T42" fmla="*/ 19 w 19"/>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9"/>
                  </a:moveTo>
                  <a:lnTo>
                    <a:pt x="19" y="9"/>
                  </a:lnTo>
                  <a:lnTo>
                    <a:pt x="18" y="13"/>
                  </a:lnTo>
                  <a:lnTo>
                    <a:pt x="17" y="15"/>
                  </a:lnTo>
                  <a:lnTo>
                    <a:pt x="13" y="18"/>
                  </a:lnTo>
                  <a:lnTo>
                    <a:pt x="9" y="19"/>
                  </a:lnTo>
                  <a:lnTo>
                    <a:pt x="9" y="19"/>
                  </a:lnTo>
                  <a:lnTo>
                    <a:pt x="6" y="18"/>
                  </a:lnTo>
                  <a:lnTo>
                    <a:pt x="2" y="15"/>
                  </a:lnTo>
                  <a:lnTo>
                    <a:pt x="1" y="13"/>
                  </a:lnTo>
                  <a:lnTo>
                    <a:pt x="0" y="9"/>
                  </a:lnTo>
                  <a:lnTo>
                    <a:pt x="0" y="9"/>
                  </a:lnTo>
                  <a:lnTo>
                    <a:pt x="1" y="6"/>
                  </a:lnTo>
                  <a:lnTo>
                    <a:pt x="2" y="2"/>
                  </a:lnTo>
                  <a:lnTo>
                    <a:pt x="6" y="1"/>
                  </a:lnTo>
                  <a:lnTo>
                    <a:pt x="9" y="0"/>
                  </a:lnTo>
                  <a:lnTo>
                    <a:pt x="9" y="0"/>
                  </a:lnTo>
                  <a:lnTo>
                    <a:pt x="13" y="1"/>
                  </a:lnTo>
                  <a:lnTo>
                    <a:pt x="17" y="2"/>
                  </a:lnTo>
                  <a:lnTo>
                    <a:pt x="18" y="6"/>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3" name="Freeform 797">
              <a:extLst>
                <a:ext uri="{FF2B5EF4-FFF2-40B4-BE49-F238E27FC236}">
                  <a16:creationId xmlns:a16="http://schemas.microsoft.com/office/drawing/2014/main" id="{143FF350-939D-4027-8B7F-0E4A7F890BF7}"/>
                </a:ext>
              </a:extLst>
            </p:cNvPr>
            <p:cNvSpPr>
              <a:spLocks/>
            </p:cNvSpPr>
            <p:nvPr/>
          </p:nvSpPr>
          <p:spPr bwMode="auto">
            <a:xfrm>
              <a:off x="2190750" y="1200150"/>
              <a:ext cx="30163" cy="30163"/>
            </a:xfrm>
            <a:custGeom>
              <a:avLst/>
              <a:gdLst>
                <a:gd name="T0" fmla="*/ 19 w 19"/>
                <a:gd name="T1" fmla="*/ 9 h 19"/>
                <a:gd name="T2" fmla="*/ 19 w 19"/>
                <a:gd name="T3" fmla="*/ 9 h 19"/>
                <a:gd name="T4" fmla="*/ 18 w 19"/>
                <a:gd name="T5" fmla="*/ 13 h 19"/>
                <a:gd name="T6" fmla="*/ 17 w 19"/>
                <a:gd name="T7" fmla="*/ 15 h 19"/>
                <a:gd name="T8" fmla="*/ 13 w 19"/>
                <a:gd name="T9" fmla="*/ 18 h 19"/>
                <a:gd name="T10" fmla="*/ 9 w 19"/>
                <a:gd name="T11" fmla="*/ 19 h 19"/>
                <a:gd name="T12" fmla="*/ 9 w 19"/>
                <a:gd name="T13" fmla="*/ 19 h 19"/>
                <a:gd name="T14" fmla="*/ 6 w 19"/>
                <a:gd name="T15" fmla="*/ 18 h 19"/>
                <a:gd name="T16" fmla="*/ 2 w 19"/>
                <a:gd name="T17" fmla="*/ 15 h 19"/>
                <a:gd name="T18" fmla="*/ 1 w 19"/>
                <a:gd name="T19" fmla="*/ 13 h 19"/>
                <a:gd name="T20" fmla="*/ 0 w 19"/>
                <a:gd name="T21" fmla="*/ 9 h 19"/>
                <a:gd name="T22" fmla="*/ 0 w 19"/>
                <a:gd name="T23" fmla="*/ 9 h 19"/>
                <a:gd name="T24" fmla="*/ 1 w 19"/>
                <a:gd name="T25" fmla="*/ 6 h 19"/>
                <a:gd name="T26" fmla="*/ 2 w 19"/>
                <a:gd name="T27" fmla="*/ 2 h 19"/>
                <a:gd name="T28" fmla="*/ 6 w 19"/>
                <a:gd name="T29" fmla="*/ 1 h 19"/>
                <a:gd name="T30" fmla="*/ 9 w 19"/>
                <a:gd name="T31" fmla="*/ 0 h 19"/>
                <a:gd name="T32" fmla="*/ 9 w 19"/>
                <a:gd name="T33" fmla="*/ 0 h 19"/>
                <a:gd name="T34" fmla="*/ 13 w 19"/>
                <a:gd name="T35" fmla="*/ 1 h 19"/>
                <a:gd name="T36" fmla="*/ 17 w 19"/>
                <a:gd name="T37" fmla="*/ 2 h 19"/>
                <a:gd name="T38" fmla="*/ 18 w 19"/>
                <a:gd name="T39" fmla="*/ 6 h 19"/>
                <a:gd name="T40" fmla="*/ 19 w 19"/>
                <a:gd name="T41" fmla="*/ 9 h 19"/>
                <a:gd name="T42" fmla="*/ 19 w 19"/>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9"/>
                  </a:moveTo>
                  <a:lnTo>
                    <a:pt x="19" y="9"/>
                  </a:lnTo>
                  <a:lnTo>
                    <a:pt x="18" y="13"/>
                  </a:lnTo>
                  <a:lnTo>
                    <a:pt x="17" y="15"/>
                  </a:lnTo>
                  <a:lnTo>
                    <a:pt x="13" y="18"/>
                  </a:lnTo>
                  <a:lnTo>
                    <a:pt x="9" y="19"/>
                  </a:lnTo>
                  <a:lnTo>
                    <a:pt x="9" y="19"/>
                  </a:lnTo>
                  <a:lnTo>
                    <a:pt x="6" y="18"/>
                  </a:lnTo>
                  <a:lnTo>
                    <a:pt x="2" y="15"/>
                  </a:lnTo>
                  <a:lnTo>
                    <a:pt x="1" y="13"/>
                  </a:lnTo>
                  <a:lnTo>
                    <a:pt x="0" y="9"/>
                  </a:lnTo>
                  <a:lnTo>
                    <a:pt x="0" y="9"/>
                  </a:lnTo>
                  <a:lnTo>
                    <a:pt x="1" y="6"/>
                  </a:lnTo>
                  <a:lnTo>
                    <a:pt x="2" y="2"/>
                  </a:lnTo>
                  <a:lnTo>
                    <a:pt x="6" y="1"/>
                  </a:lnTo>
                  <a:lnTo>
                    <a:pt x="9" y="0"/>
                  </a:lnTo>
                  <a:lnTo>
                    <a:pt x="9" y="0"/>
                  </a:lnTo>
                  <a:lnTo>
                    <a:pt x="13" y="1"/>
                  </a:lnTo>
                  <a:lnTo>
                    <a:pt x="17" y="2"/>
                  </a:lnTo>
                  <a:lnTo>
                    <a:pt x="18" y="6"/>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4" name="Freeform 798">
              <a:extLst>
                <a:ext uri="{FF2B5EF4-FFF2-40B4-BE49-F238E27FC236}">
                  <a16:creationId xmlns:a16="http://schemas.microsoft.com/office/drawing/2014/main" id="{1D502394-5851-454F-9BDF-472ED7D2EC94}"/>
                </a:ext>
              </a:extLst>
            </p:cNvPr>
            <p:cNvSpPr>
              <a:spLocks/>
            </p:cNvSpPr>
            <p:nvPr/>
          </p:nvSpPr>
          <p:spPr bwMode="auto">
            <a:xfrm>
              <a:off x="2230438" y="1200150"/>
              <a:ext cx="30163" cy="30163"/>
            </a:xfrm>
            <a:custGeom>
              <a:avLst/>
              <a:gdLst>
                <a:gd name="T0" fmla="*/ 19 w 19"/>
                <a:gd name="T1" fmla="*/ 9 h 19"/>
                <a:gd name="T2" fmla="*/ 19 w 19"/>
                <a:gd name="T3" fmla="*/ 9 h 19"/>
                <a:gd name="T4" fmla="*/ 18 w 19"/>
                <a:gd name="T5" fmla="*/ 13 h 19"/>
                <a:gd name="T6" fmla="*/ 15 w 19"/>
                <a:gd name="T7" fmla="*/ 15 h 19"/>
                <a:gd name="T8" fmla="*/ 13 w 19"/>
                <a:gd name="T9" fmla="*/ 18 h 19"/>
                <a:gd name="T10" fmla="*/ 9 w 19"/>
                <a:gd name="T11" fmla="*/ 19 h 19"/>
                <a:gd name="T12" fmla="*/ 9 w 19"/>
                <a:gd name="T13" fmla="*/ 19 h 19"/>
                <a:gd name="T14" fmla="*/ 5 w 19"/>
                <a:gd name="T15" fmla="*/ 18 h 19"/>
                <a:gd name="T16" fmla="*/ 2 w 19"/>
                <a:gd name="T17" fmla="*/ 15 h 19"/>
                <a:gd name="T18" fmla="*/ 1 w 19"/>
                <a:gd name="T19" fmla="*/ 13 h 19"/>
                <a:gd name="T20" fmla="*/ 0 w 19"/>
                <a:gd name="T21" fmla="*/ 9 h 19"/>
                <a:gd name="T22" fmla="*/ 0 w 19"/>
                <a:gd name="T23" fmla="*/ 9 h 19"/>
                <a:gd name="T24" fmla="*/ 1 w 19"/>
                <a:gd name="T25" fmla="*/ 6 h 19"/>
                <a:gd name="T26" fmla="*/ 2 w 19"/>
                <a:gd name="T27" fmla="*/ 2 h 19"/>
                <a:gd name="T28" fmla="*/ 5 w 19"/>
                <a:gd name="T29" fmla="*/ 1 h 19"/>
                <a:gd name="T30" fmla="*/ 9 w 19"/>
                <a:gd name="T31" fmla="*/ 0 h 19"/>
                <a:gd name="T32" fmla="*/ 9 w 19"/>
                <a:gd name="T33" fmla="*/ 0 h 19"/>
                <a:gd name="T34" fmla="*/ 13 w 19"/>
                <a:gd name="T35" fmla="*/ 1 h 19"/>
                <a:gd name="T36" fmla="*/ 15 w 19"/>
                <a:gd name="T37" fmla="*/ 2 h 19"/>
                <a:gd name="T38" fmla="*/ 18 w 19"/>
                <a:gd name="T39" fmla="*/ 6 h 19"/>
                <a:gd name="T40" fmla="*/ 19 w 19"/>
                <a:gd name="T41" fmla="*/ 9 h 19"/>
                <a:gd name="T42" fmla="*/ 19 w 19"/>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9"/>
                  </a:moveTo>
                  <a:lnTo>
                    <a:pt x="19" y="9"/>
                  </a:lnTo>
                  <a:lnTo>
                    <a:pt x="18" y="13"/>
                  </a:lnTo>
                  <a:lnTo>
                    <a:pt x="15" y="15"/>
                  </a:lnTo>
                  <a:lnTo>
                    <a:pt x="13" y="18"/>
                  </a:lnTo>
                  <a:lnTo>
                    <a:pt x="9" y="19"/>
                  </a:lnTo>
                  <a:lnTo>
                    <a:pt x="9" y="19"/>
                  </a:lnTo>
                  <a:lnTo>
                    <a:pt x="5" y="18"/>
                  </a:lnTo>
                  <a:lnTo>
                    <a:pt x="2" y="15"/>
                  </a:lnTo>
                  <a:lnTo>
                    <a:pt x="1" y="13"/>
                  </a:lnTo>
                  <a:lnTo>
                    <a:pt x="0" y="9"/>
                  </a:lnTo>
                  <a:lnTo>
                    <a:pt x="0" y="9"/>
                  </a:lnTo>
                  <a:lnTo>
                    <a:pt x="1" y="6"/>
                  </a:lnTo>
                  <a:lnTo>
                    <a:pt x="2" y="2"/>
                  </a:lnTo>
                  <a:lnTo>
                    <a:pt x="5" y="1"/>
                  </a:lnTo>
                  <a:lnTo>
                    <a:pt x="9" y="0"/>
                  </a:lnTo>
                  <a:lnTo>
                    <a:pt x="9" y="0"/>
                  </a:lnTo>
                  <a:lnTo>
                    <a:pt x="13" y="1"/>
                  </a:lnTo>
                  <a:lnTo>
                    <a:pt x="15" y="2"/>
                  </a:lnTo>
                  <a:lnTo>
                    <a:pt x="18" y="6"/>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5" name="Freeform 799">
              <a:extLst>
                <a:ext uri="{FF2B5EF4-FFF2-40B4-BE49-F238E27FC236}">
                  <a16:creationId xmlns:a16="http://schemas.microsoft.com/office/drawing/2014/main" id="{DBCEF022-F964-412D-AAED-3F3D5DC897EF}"/>
                </a:ext>
              </a:extLst>
            </p:cNvPr>
            <p:cNvSpPr>
              <a:spLocks/>
            </p:cNvSpPr>
            <p:nvPr/>
          </p:nvSpPr>
          <p:spPr bwMode="auto">
            <a:xfrm>
              <a:off x="2501900" y="1281113"/>
              <a:ext cx="30163" cy="28575"/>
            </a:xfrm>
            <a:custGeom>
              <a:avLst/>
              <a:gdLst>
                <a:gd name="T0" fmla="*/ 19 w 19"/>
                <a:gd name="T1" fmla="*/ 9 h 18"/>
                <a:gd name="T2" fmla="*/ 19 w 19"/>
                <a:gd name="T3" fmla="*/ 9 h 18"/>
                <a:gd name="T4" fmla="*/ 18 w 19"/>
                <a:gd name="T5" fmla="*/ 13 h 18"/>
                <a:gd name="T6" fmla="*/ 16 w 19"/>
                <a:gd name="T7" fmla="*/ 15 h 18"/>
                <a:gd name="T8" fmla="*/ 14 w 19"/>
                <a:gd name="T9" fmla="*/ 18 h 18"/>
                <a:gd name="T10" fmla="*/ 10 w 19"/>
                <a:gd name="T11" fmla="*/ 18 h 18"/>
                <a:gd name="T12" fmla="*/ 10 w 19"/>
                <a:gd name="T13" fmla="*/ 18 h 18"/>
                <a:gd name="T14" fmla="*/ 6 w 19"/>
                <a:gd name="T15" fmla="*/ 18 h 18"/>
                <a:gd name="T16" fmla="*/ 3 w 19"/>
                <a:gd name="T17" fmla="*/ 15 h 18"/>
                <a:gd name="T18" fmla="*/ 0 w 19"/>
                <a:gd name="T19" fmla="*/ 13 h 18"/>
                <a:gd name="T20" fmla="*/ 0 w 19"/>
                <a:gd name="T21" fmla="*/ 9 h 18"/>
                <a:gd name="T22" fmla="*/ 0 w 19"/>
                <a:gd name="T23" fmla="*/ 9 h 18"/>
                <a:gd name="T24" fmla="*/ 0 w 19"/>
                <a:gd name="T25" fmla="*/ 5 h 18"/>
                <a:gd name="T26" fmla="*/ 3 w 19"/>
                <a:gd name="T27" fmla="*/ 2 h 18"/>
                <a:gd name="T28" fmla="*/ 6 w 19"/>
                <a:gd name="T29" fmla="*/ 1 h 18"/>
                <a:gd name="T30" fmla="*/ 10 w 19"/>
                <a:gd name="T31" fmla="*/ 0 h 18"/>
                <a:gd name="T32" fmla="*/ 10 w 19"/>
                <a:gd name="T33" fmla="*/ 0 h 18"/>
                <a:gd name="T34" fmla="*/ 14 w 19"/>
                <a:gd name="T35" fmla="*/ 1 h 18"/>
                <a:gd name="T36" fmla="*/ 16 w 19"/>
                <a:gd name="T37" fmla="*/ 2 h 18"/>
                <a:gd name="T38" fmla="*/ 18 w 19"/>
                <a:gd name="T39" fmla="*/ 5 h 18"/>
                <a:gd name="T40" fmla="*/ 19 w 19"/>
                <a:gd name="T41" fmla="*/ 9 h 18"/>
                <a:gd name="T42" fmla="*/ 19 w 19"/>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9" y="9"/>
                  </a:moveTo>
                  <a:lnTo>
                    <a:pt x="19" y="9"/>
                  </a:lnTo>
                  <a:lnTo>
                    <a:pt x="18" y="13"/>
                  </a:lnTo>
                  <a:lnTo>
                    <a:pt x="16" y="15"/>
                  </a:lnTo>
                  <a:lnTo>
                    <a:pt x="14" y="18"/>
                  </a:lnTo>
                  <a:lnTo>
                    <a:pt x="10" y="18"/>
                  </a:lnTo>
                  <a:lnTo>
                    <a:pt x="10" y="18"/>
                  </a:lnTo>
                  <a:lnTo>
                    <a:pt x="6" y="18"/>
                  </a:lnTo>
                  <a:lnTo>
                    <a:pt x="3" y="15"/>
                  </a:lnTo>
                  <a:lnTo>
                    <a:pt x="0" y="13"/>
                  </a:lnTo>
                  <a:lnTo>
                    <a:pt x="0" y="9"/>
                  </a:lnTo>
                  <a:lnTo>
                    <a:pt x="0" y="9"/>
                  </a:lnTo>
                  <a:lnTo>
                    <a:pt x="0" y="5"/>
                  </a:lnTo>
                  <a:lnTo>
                    <a:pt x="3" y="2"/>
                  </a:lnTo>
                  <a:lnTo>
                    <a:pt x="6" y="1"/>
                  </a:lnTo>
                  <a:lnTo>
                    <a:pt x="10" y="0"/>
                  </a:lnTo>
                  <a:lnTo>
                    <a:pt x="10" y="0"/>
                  </a:lnTo>
                  <a:lnTo>
                    <a:pt x="14" y="1"/>
                  </a:lnTo>
                  <a:lnTo>
                    <a:pt x="16" y="2"/>
                  </a:lnTo>
                  <a:lnTo>
                    <a:pt x="18" y="5"/>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6" name="Freeform 800">
              <a:extLst>
                <a:ext uri="{FF2B5EF4-FFF2-40B4-BE49-F238E27FC236}">
                  <a16:creationId xmlns:a16="http://schemas.microsoft.com/office/drawing/2014/main" id="{4A1F3477-C405-46A2-8758-3FB5779A6371}"/>
                </a:ext>
              </a:extLst>
            </p:cNvPr>
            <p:cNvSpPr>
              <a:spLocks/>
            </p:cNvSpPr>
            <p:nvPr/>
          </p:nvSpPr>
          <p:spPr bwMode="auto">
            <a:xfrm>
              <a:off x="2651125" y="1481138"/>
              <a:ext cx="28575" cy="30163"/>
            </a:xfrm>
            <a:custGeom>
              <a:avLst/>
              <a:gdLst>
                <a:gd name="T0" fmla="*/ 18 w 18"/>
                <a:gd name="T1" fmla="*/ 9 h 19"/>
                <a:gd name="T2" fmla="*/ 18 w 18"/>
                <a:gd name="T3" fmla="*/ 9 h 19"/>
                <a:gd name="T4" fmla="*/ 18 w 18"/>
                <a:gd name="T5" fmla="*/ 13 h 19"/>
                <a:gd name="T6" fmla="*/ 15 w 18"/>
                <a:gd name="T7" fmla="*/ 15 h 19"/>
                <a:gd name="T8" fmla="*/ 13 w 18"/>
                <a:gd name="T9" fmla="*/ 18 h 19"/>
                <a:gd name="T10" fmla="*/ 9 w 18"/>
                <a:gd name="T11" fmla="*/ 19 h 19"/>
                <a:gd name="T12" fmla="*/ 9 w 18"/>
                <a:gd name="T13" fmla="*/ 19 h 19"/>
                <a:gd name="T14" fmla="*/ 5 w 18"/>
                <a:gd name="T15" fmla="*/ 18 h 19"/>
                <a:gd name="T16" fmla="*/ 2 w 18"/>
                <a:gd name="T17" fmla="*/ 15 h 19"/>
                <a:gd name="T18" fmla="*/ 0 w 18"/>
                <a:gd name="T19" fmla="*/ 13 h 19"/>
                <a:gd name="T20" fmla="*/ 0 w 18"/>
                <a:gd name="T21" fmla="*/ 9 h 19"/>
                <a:gd name="T22" fmla="*/ 0 w 18"/>
                <a:gd name="T23" fmla="*/ 9 h 19"/>
                <a:gd name="T24" fmla="*/ 0 w 18"/>
                <a:gd name="T25" fmla="*/ 6 h 19"/>
                <a:gd name="T26" fmla="*/ 2 w 18"/>
                <a:gd name="T27" fmla="*/ 2 h 19"/>
                <a:gd name="T28" fmla="*/ 5 w 18"/>
                <a:gd name="T29" fmla="*/ 1 h 19"/>
                <a:gd name="T30" fmla="*/ 9 w 18"/>
                <a:gd name="T31" fmla="*/ 0 h 19"/>
                <a:gd name="T32" fmla="*/ 9 w 18"/>
                <a:gd name="T33" fmla="*/ 0 h 19"/>
                <a:gd name="T34" fmla="*/ 13 w 18"/>
                <a:gd name="T35" fmla="*/ 1 h 19"/>
                <a:gd name="T36" fmla="*/ 15 w 18"/>
                <a:gd name="T37" fmla="*/ 2 h 19"/>
                <a:gd name="T38" fmla="*/ 18 w 18"/>
                <a:gd name="T39" fmla="*/ 6 h 19"/>
                <a:gd name="T40" fmla="*/ 18 w 18"/>
                <a:gd name="T41" fmla="*/ 9 h 19"/>
                <a:gd name="T42" fmla="*/ 18 w 18"/>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9"/>
                  </a:moveTo>
                  <a:lnTo>
                    <a:pt x="18" y="9"/>
                  </a:lnTo>
                  <a:lnTo>
                    <a:pt x="18" y="13"/>
                  </a:lnTo>
                  <a:lnTo>
                    <a:pt x="15" y="15"/>
                  </a:lnTo>
                  <a:lnTo>
                    <a:pt x="13" y="18"/>
                  </a:lnTo>
                  <a:lnTo>
                    <a:pt x="9" y="19"/>
                  </a:lnTo>
                  <a:lnTo>
                    <a:pt x="9" y="19"/>
                  </a:lnTo>
                  <a:lnTo>
                    <a:pt x="5" y="18"/>
                  </a:lnTo>
                  <a:lnTo>
                    <a:pt x="2" y="15"/>
                  </a:lnTo>
                  <a:lnTo>
                    <a:pt x="0" y="13"/>
                  </a:lnTo>
                  <a:lnTo>
                    <a:pt x="0" y="9"/>
                  </a:lnTo>
                  <a:lnTo>
                    <a:pt x="0" y="9"/>
                  </a:lnTo>
                  <a:lnTo>
                    <a:pt x="0" y="6"/>
                  </a:lnTo>
                  <a:lnTo>
                    <a:pt x="2" y="2"/>
                  </a:lnTo>
                  <a:lnTo>
                    <a:pt x="5" y="1"/>
                  </a:lnTo>
                  <a:lnTo>
                    <a:pt x="9" y="0"/>
                  </a:lnTo>
                  <a:lnTo>
                    <a:pt x="9" y="0"/>
                  </a:lnTo>
                  <a:lnTo>
                    <a:pt x="13" y="1"/>
                  </a:lnTo>
                  <a:lnTo>
                    <a:pt x="15" y="2"/>
                  </a:lnTo>
                  <a:lnTo>
                    <a:pt x="18" y="6"/>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7" name="Freeform 801">
              <a:extLst>
                <a:ext uri="{FF2B5EF4-FFF2-40B4-BE49-F238E27FC236}">
                  <a16:creationId xmlns:a16="http://schemas.microsoft.com/office/drawing/2014/main" id="{BFFD70E8-09EC-47AD-9F9E-4E339FA76E15}"/>
                </a:ext>
              </a:extLst>
            </p:cNvPr>
            <p:cNvSpPr>
              <a:spLocks/>
            </p:cNvSpPr>
            <p:nvPr/>
          </p:nvSpPr>
          <p:spPr bwMode="auto">
            <a:xfrm>
              <a:off x="2654300" y="1522413"/>
              <a:ext cx="31750" cy="31750"/>
            </a:xfrm>
            <a:custGeom>
              <a:avLst/>
              <a:gdLst>
                <a:gd name="T0" fmla="*/ 20 w 20"/>
                <a:gd name="T1" fmla="*/ 9 h 20"/>
                <a:gd name="T2" fmla="*/ 20 w 20"/>
                <a:gd name="T3" fmla="*/ 9 h 20"/>
                <a:gd name="T4" fmla="*/ 19 w 20"/>
                <a:gd name="T5" fmla="*/ 13 h 20"/>
                <a:gd name="T6" fmla="*/ 17 w 20"/>
                <a:gd name="T7" fmla="*/ 17 h 20"/>
                <a:gd name="T8" fmla="*/ 15 w 20"/>
                <a:gd name="T9" fmla="*/ 18 h 20"/>
                <a:gd name="T10" fmla="*/ 11 w 20"/>
                <a:gd name="T11" fmla="*/ 20 h 20"/>
                <a:gd name="T12" fmla="*/ 11 w 20"/>
                <a:gd name="T13" fmla="*/ 20 h 20"/>
                <a:gd name="T14" fmla="*/ 7 w 20"/>
                <a:gd name="T15" fmla="*/ 18 h 20"/>
                <a:gd name="T16" fmla="*/ 4 w 20"/>
                <a:gd name="T17" fmla="*/ 17 h 20"/>
                <a:gd name="T18" fmla="*/ 2 w 20"/>
                <a:gd name="T19" fmla="*/ 13 h 20"/>
                <a:gd name="T20" fmla="*/ 0 w 20"/>
                <a:gd name="T21" fmla="*/ 9 h 20"/>
                <a:gd name="T22" fmla="*/ 0 w 20"/>
                <a:gd name="T23" fmla="*/ 9 h 20"/>
                <a:gd name="T24" fmla="*/ 2 w 20"/>
                <a:gd name="T25" fmla="*/ 6 h 20"/>
                <a:gd name="T26" fmla="*/ 4 w 20"/>
                <a:gd name="T27" fmla="*/ 2 h 20"/>
                <a:gd name="T28" fmla="*/ 7 w 20"/>
                <a:gd name="T29" fmla="*/ 1 h 20"/>
                <a:gd name="T30" fmla="*/ 11 w 20"/>
                <a:gd name="T31" fmla="*/ 0 h 20"/>
                <a:gd name="T32" fmla="*/ 11 w 20"/>
                <a:gd name="T33" fmla="*/ 0 h 20"/>
                <a:gd name="T34" fmla="*/ 15 w 20"/>
                <a:gd name="T35" fmla="*/ 1 h 20"/>
                <a:gd name="T36" fmla="*/ 17 w 20"/>
                <a:gd name="T37" fmla="*/ 2 h 20"/>
                <a:gd name="T38" fmla="*/ 19 w 20"/>
                <a:gd name="T39" fmla="*/ 6 h 20"/>
                <a:gd name="T40" fmla="*/ 20 w 20"/>
                <a:gd name="T41" fmla="*/ 9 h 20"/>
                <a:gd name="T42" fmla="*/ 20 w 20"/>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20" y="9"/>
                  </a:moveTo>
                  <a:lnTo>
                    <a:pt x="20" y="9"/>
                  </a:lnTo>
                  <a:lnTo>
                    <a:pt x="19" y="13"/>
                  </a:lnTo>
                  <a:lnTo>
                    <a:pt x="17" y="17"/>
                  </a:lnTo>
                  <a:lnTo>
                    <a:pt x="15" y="18"/>
                  </a:lnTo>
                  <a:lnTo>
                    <a:pt x="11" y="20"/>
                  </a:lnTo>
                  <a:lnTo>
                    <a:pt x="11" y="20"/>
                  </a:lnTo>
                  <a:lnTo>
                    <a:pt x="7" y="18"/>
                  </a:lnTo>
                  <a:lnTo>
                    <a:pt x="4" y="17"/>
                  </a:lnTo>
                  <a:lnTo>
                    <a:pt x="2" y="13"/>
                  </a:lnTo>
                  <a:lnTo>
                    <a:pt x="0" y="9"/>
                  </a:lnTo>
                  <a:lnTo>
                    <a:pt x="0" y="9"/>
                  </a:lnTo>
                  <a:lnTo>
                    <a:pt x="2" y="6"/>
                  </a:lnTo>
                  <a:lnTo>
                    <a:pt x="4" y="2"/>
                  </a:lnTo>
                  <a:lnTo>
                    <a:pt x="7" y="1"/>
                  </a:lnTo>
                  <a:lnTo>
                    <a:pt x="11" y="0"/>
                  </a:lnTo>
                  <a:lnTo>
                    <a:pt x="11" y="0"/>
                  </a:lnTo>
                  <a:lnTo>
                    <a:pt x="15" y="1"/>
                  </a:lnTo>
                  <a:lnTo>
                    <a:pt x="17" y="2"/>
                  </a:lnTo>
                  <a:lnTo>
                    <a:pt x="19" y="6"/>
                  </a:lnTo>
                  <a:lnTo>
                    <a:pt x="20" y="9"/>
                  </a:lnTo>
                  <a:lnTo>
                    <a:pt x="20"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8" name="Freeform 802">
              <a:extLst>
                <a:ext uri="{FF2B5EF4-FFF2-40B4-BE49-F238E27FC236}">
                  <a16:creationId xmlns:a16="http://schemas.microsoft.com/office/drawing/2014/main" id="{9CE19EA1-2E5A-4CA9-AA4C-AE4204B4A172}"/>
                </a:ext>
              </a:extLst>
            </p:cNvPr>
            <p:cNvSpPr>
              <a:spLocks/>
            </p:cNvSpPr>
            <p:nvPr/>
          </p:nvSpPr>
          <p:spPr bwMode="auto">
            <a:xfrm>
              <a:off x="3082925" y="1746250"/>
              <a:ext cx="31750" cy="30163"/>
            </a:xfrm>
            <a:custGeom>
              <a:avLst/>
              <a:gdLst>
                <a:gd name="T0" fmla="*/ 20 w 20"/>
                <a:gd name="T1" fmla="*/ 10 h 19"/>
                <a:gd name="T2" fmla="*/ 20 w 20"/>
                <a:gd name="T3" fmla="*/ 10 h 19"/>
                <a:gd name="T4" fmla="*/ 19 w 20"/>
                <a:gd name="T5" fmla="*/ 14 h 19"/>
                <a:gd name="T6" fmla="*/ 18 w 20"/>
                <a:gd name="T7" fmla="*/ 16 h 19"/>
                <a:gd name="T8" fmla="*/ 14 w 20"/>
                <a:gd name="T9" fmla="*/ 19 h 19"/>
                <a:gd name="T10" fmla="*/ 11 w 20"/>
                <a:gd name="T11" fmla="*/ 19 h 19"/>
                <a:gd name="T12" fmla="*/ 11 w 20"/>
                <a:gd name="T13" fmla="*/ 19 h 19"/>
                <a:gd name="T14" fmla="*/ 7 w 20"/>
                <a:gd name="T15" fmla="*/ 19 h 19"/>
                <a:gd name="T16" fmla="*/ 4 w 20"/>
                <a:gd name="T17" fmla="*/ 16 h 19"/>
                <a:gd name="T18" fmla="*/ 2 w 20"/>
                <a:gd name="T19" fmla="*/ 14 h 19"/>
                <a:gd name="T20" fmla="*/ 0 w 20"/>
                <a:gd name="T21" fmla="*/ 10 h 19"/>
                <a:gd name="T22" fmla="*/ 0 w 20"/>
                <a:gd name="T23" fmla="*/ 10 h 19"/>
                <a:gd name="T24" fmla="*/ 2 w 20"/>
                <a:gd name="T25" fmla="*/ 6 h 19"/>
                <a:gd name="T26" fmla="*/ 4 w 20"/>
                <a:gd name="T27" fmla="*/ 3 h 19"/>
                <a:gd name="T28" fmla="*/ 7 w 20"/>
                <a:gd name="T29" fmla="*/ 2 h 19"/>
                <a:gd name="T30" fmla="*/ 11 w 20"/>
                <a:gd name="T31" fmla="*/ 0 h 19"/>
                <a:gd name="T32" fmla="*/ 11 w 20"/>
                <a:gd name="T33" fmla="*/ 0 h 19"/>
                <a:gd name="T34" fmla="*/ 14 w 20"/>
                <a:gd name="T35" fmla="*/ 2 h 19"/>
                <a:gd name="T36" fmla="*/ 18 w 20"/>
                <a:gd name="T37" fmla="*/ 3 h 19"/>
                <a:gd name="T38" fmla="*/ 19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9" y="14"/>
                  </a:lnTo>
                  <a:lnTo>
                    <a:pt x="18" y="16"/>
                  </a:lnTo>
                  <a:lnTo>
                    <a:pt x="14" y="19"/>
                  </a:lnTo>
                  <a:lnTo>
                    <a:pt x="11" y="19"/>
                  </a:lnTo>
                  <a:lnTo>
                    <a:pt x="11" y="19"/>
                  </a:lnTo>
                  <a:lnTo>
                    <a:pt x="7" y="19"/>
                  </a:lnTo>
                  <a:lnTo>
                    <a:pt x="4" y="16"/>
                  </a:lnTo>
                  <a:lnTo>
                    <a:pt x="2" y="14"/>
                  </a:lnTo>
                  <a:lnTo>
                    <a:pt x="0" y="10"/>
                  </a:lnTo>
                  <a:lnTo>
                    <a:pt x="0" y="10"/>
                  </a:lnTo>
                  <a:lnTo>
                    <a:pt x="2" y="6"/>
                  </a:lnTo>
                  <a:lnTo>
                    <a:pt x="4" y="3"/>
                  </a:lnTo>
                  <a:lnTo>
                    <a:pt x="7" y="2"/>
                  </a:lnTo>
                  <a:lnTo>
                    <a:pt x="11" y="0"/>
                  </a:lnTo>
                  <a:lnTo>
                    <a:pt x="11" y="0"/>
                  </a:lnTo>
                  <a:lnTo>
                    <a:pt x="14" y="2"/>
                  </a:lnTo>
                  <a:lnTo>
                    <a:pt x="18" y="3"/>
                  </a:lnTo>
                  <a:lnTo>
                    <a:pt x="19"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9" name="Freeform 803">
              <a:extLst>
                <a:ext uri="{FF2B5EF4-FFF2-40B4-BE49-F238E27FC236}">
                  <a16:creationId xmlns:a16="http://schemas.microsoft.com/office/drawing/2014/main" id="{487253E9-D66D-4275-89F7-AAA74AB6FE0A}"/>
                </a:ext>
              </a:extLst>
            </p:cNvPr>
            <p:cNvSpPr>
              <a:spLocks/>
            </p:cNvSpPr>
            <p:nvPr/>
          </p:nvSpPr>
          <p:spPr bwMode="auto">
            <a:xfrm>
              <a:off x="3101975" y="1789113"/>
              <a:ext cx="31750" cy="28575"/>
            </a:xfrm>
            <a:custGeom>
              <a:avLst/>
              <a:gdLst>
                <a:gd name="T0" fmla="*/ 20 w 20"/>
                <a:gd name="T1" fmla="*/ 9 h 18"/>
                <a:gd name="T2" fmla="*/ 20 w 20"/>
                <a:gd name="T3" fmla="*/ 9 h 18"/>
                <a:gd name="T4" fmla="*/ 19 w 20"/>
                <a:gd name="T5" fmla="*/ 13 h 18"/>
                <a:gd name="T6" fmla="*/ 16 w 20"/>
                <a:gd name="T7" fmla="*/ 15 h 18"/>
                <a:gd name="T8" fmla="*/ 13 w 20"/>
                <a:gd name="T9" fmla="*/ 18 h 18"/>
                <a:gd name="T10" fmla="*/ 9 w 20"/>
                <a:gd name="T11" fmla="*/ 18 h 18"/>
                <a:gd name="T12" fmla="*/ 9 w 20"/>
                <a:gd name="T13" fmla="*/ 18 h 18"/>
                <a:gd name="T14" fmla="*/ 7 w 20"/>
                <a:gd name="T15" fmla="*/ 18 h 18"/>
                <a:gd name="T16" fmla="*/ 3 w 20"/>
                <a:gd name="T17" fmla="*/ 15 h 18"/>
                <a:gd name="T18" fmla="*/ 2 w 20"/>
                <a:gd name="T19" fmla="*/ 13 h 18"/>
                <a:gd name="T20" fmla="*/ 0 w 20"/>
                <a:gd name="T21" fmla="*/ 9 h 18"/>
                <a:gd name="T22" fmla="*/ 0 w 20"/>
                <a:gd name="T23" fmla="*/ 9 h 18"/>
                <a:gd name="T24" fmla="*/ 2 w 20"/>
                <a:gd name="T25" fmla="*/ 6 h 18"/>
                <a:gd name="T26" fmla="*/ 3 w 20"/>
                <a:gd name="T27" fmla="*/ 2 h 18"/>
                <a:gd name="T28" fmla="*/ 7 w 20"/>
                <a:gd name="T29" fmla="*/ 1 h 18"/>
                <a:gd name="T30" fmla="*/ 9 w 20"/>
                <a:gd name="T31" fmla="*/ 0 h 18"/>
                <a:gd name="T32" fmla="*/ 9 w 20"/>
                <a:gd name="T33" fmla="*/ 0 h 18"/>
                <a:gd name="T34" fmla="*/ 13 w 20"/>
                <a:gd name="T35" fmla="*/ 1 h 18"/>
                <a:gd name="T36" fmla="*/ 16 w 20"/>
                <a:gd name="T37" fmla="*/ 2 h 18"/>
                <a:gd name="T38" fmla="*/ 19 w 20"/>
                <a:gd name="T39" fmla="*/ 6 h 18"/>
                <a:gd name="T40" fmla="*/ 20 w 20"/>
                <a:gd name="T41" fmla="*/ 9 h 18"/>
                <a:gd name="T42" fmla="*/ 20 w 20"/>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20" y="9"/>
                  </a:moveTo>
                  <a:lnTo>
                    <a:pt x="20" y="9"/>
                  </a:lnTo>
                  <a:lnTo>
                    <a:pt x="19" y="13"/>
                  </a:lnTo>
                  <a:lnTo>
                    <a:pt x="16" y="15"/>
                  </a:lnTo>
                  <a:lnTo>
                    <a:pt x="13" y="18"/>
                  </a:lnTo>
                  <a:lnTo>
                    <a:pt x="9" y="18"/>
                  </a:lnTo>
                  <a:lnTo>
                    <a:pt x="9" y="18"/>
                  </a:lnTo>
                  <a:lnTo>
                    <a:pt x="7" y="18"/>
                  </a:lnTo>
                  <a:lnTo>
                    <a:pt x="3" y="15"/>
                  </a:lnTo>
                  <a:lnTo>
                    <a:pt x="2" y="13"/>
                  </a:lnTo>
                  <a:lnTo>
                    <a:pt x="0" y="9"/>
                  </a:lnTo>
                  <a:lnTo>
                    <a:pt x="0" y="9"/>
                  </a:lnTo>
                  <a:lnTo>
                    <a:pt x="2" y="6"/>
                  </a:lnTo>
                  <a:lnTo>
                    <a:pt x="3" y="2"/>
                  </a:lnTo>
                  <a:lnTo>
                    <a:pt x="7" y="1"/>
                  </a:lnTo>
                  <a:lnTo>
                    <a:pt x="9" y="0"/>
                  </a:lnTo>
                  <a:lnTo>
                    <a:pt x="9" y="0"/>
                  </a:lnTo>
                  <a:lnTo>
                    <a:pt x="13" y="1"/>
                  </a:lnTo>
                  <a:lnTo>
                    <a:pt x="16" y="2"/>
                  </a:lnTo>
                  <a:lnTo>
                    <a:pt x="19" y="6"/>
                  </a:lnTo>
                  <a:lnTo>
                    <a:pt x="20" y="9"/>
                  </a:lnTo>
                  <a:lnTo>
                    <a:pt x="20"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 name="Freeform 804">
              <a:extLst>
                <a:ext uri="{FF2B5EF4-FFF2-40B4-BE49-F238E27FC236}">
                  <a16:creationId xmlns:a16="http://schemas.microsoft.com/office/drawing/2014/main" id="{3B4BEDA2-EBF4-4C22-A0C9-F54AD2EC0E9F}"/>
                </a:ext>
              </a:extLst>
            </p:cNvPr>
            <p:cNvSpPr>
              <a:spLocks/>
            </p:cNvSpPr>
            <p:nvPr/>
          </p:nvSpPr>
          <p:spPr bwMode="auto">
            <a:xfrm>
              <a:off x="3111500" y="1912938"/>
              <a:ext cx="30163" cy="31750"/>
            </a:xfrm>
            <a:custGeom>
              <a:avLst/>
              <a:gdLst>
                <a:gd name="T0" fmla="*/ 19 w 19"/>
                <a:gd name="T1" fmla="*/ 11 h 20"/>
                <a:gd name="T2" fmla="*/ 19 w 19"/>
                <a:gd name="T3" fmla="*/ 11 h 20"/>
                <a:gd name="T4" fmla="*/ 18 w 19"/>
                <a:gd name="T5" fmla="*/ 14 h 20"/>
                <a:gd name="T6" fmla="*/ 17 w 19"/>
                <a:gd name="T7" fmla="*/ 17 h 20"/>
                <a:gd name="T8" fmla="*/ 13 w 19"/>
                <a:gd name="T9" fmla="*/ 19 h 20"/>
                <a:gd name="T10" fmla="*/ 10 w 19"/>
                <a:gd name="T11" fmla="*/ 20 h 20"/>
                <a:gd name="T12" fmla="*/ 10 w 19"/>
                <a:gd name="T13" fmla="*/ 20 h 20"/>
                <a:gd name="T14" fmla="*/ 6 w 19"/>
                <a:gd name="T15" fmla="*/ 19 h 20"/>
                <a:gd name="T16" fmla="*/ 3 w 19"/>
                <a:gd name="T17" fmla="*/ 17 h 20"/>
                <a:gd name="T18" fmla="*/ 1 w 19"/>
                <a:gd name="T19" fmla="*/ 14 h 20"/>
                <a:gd name="T20" fmla="*/ 0 w 19"/>
                <a:gd name="T21" fmla="*/ 11 h 20"/>
                <a:gd name="T22" fmla="*/ 0 w 19"/>
                <a:gd name="T23" fmla="*/ 11 h 20"/>
                <a:gd name="T24" fmla="*/ 1 w 19"/>
                <a:gd name="T25" fmla="*/ 7 h 20"/>
                <a:gd name="T26" fmla="*/ 3 w 19"/>
                <a:gd name="T27" fmla="*/ 4 h 20"/>
                <a:gd name="T28" fmla="*/ 6 w 19"/>
                <a:gd name="T29" fmla="*/ 2 h 20"/>
                <a:gd name="T30" fmla="*/ 10 w 19"/>
                <a:gd name="T31" fmla="*/ 0 h 20"/>
                <a:gd name="T32" fmla="*/ 10 w 19"/>
                <a:gd name="T33" fmla="*/ 0 h 20"/>
                <a:gd name="T34" fmla="*/ 13 w 19"/>
                <a:gd name="T35" fmla="*/ 2 h 20"/>
                <a:gd name="T36" fmla="*/ 17 w 19"/>
                <a:gd name="T37" fmla="*/ 4 h 20"/>
                <a:gd name="T38" fmla="*/ 18 w 19"/>
                <a:gd name="T39" fmla="*/ 7 h 20"/>
                <a:gd name="T40" fmla="*/ 19 w 19"/>
                <a:gd name="T41" fmla="*/ 11 h 20"/>
                <a:gd name="T42" fmla="*/ 19 w 19"/>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1"/>
                  </a:moveTo>
                  <a:lnTo>
                    <a:pt x="19" y="11"/>
                  </a:lnTo>
                  <a:lnTo>
                    <a:pt x="18" y="14"/>
                  </a:lnTo>
                  <a:lnTo>
                    <a:pt x="17" y="17"/>
                  </a:lnTo>
                  <a:lnTo>
                    <a:pt x="13" y="19"/>
                  </a:lnTo>
                  <a:lnTo>
                    <a:pt x="10" y="20"/>
                  </a:lnTo>
                  <a:lnTo>
                    <a:pt x="10" y="20"/>
                  </a:lnTo>
                  <a:lnTo>
                    <a:pt x="6" y="19"/>
                  </a:lnTo>
                  <a:lnTo>
                    <a:pt x="3" y="17"/>
                  </a:lnTo>
                  <a:lnTo>
                    <a:pt x="1" y="14"/>
                  </a:lnTo>
                  <a:lnTo>
                    <a:pt x="0" y="11"/>
                  </a:lnTo>
                  <a:lnTo>
                    <a:pt x="0" y="11"/>
                  </a:lnTo>
                  <a:lnTo>
                    <a:pt x="1" y="7"/>
                  </a:lnTo>
                  <a:lnTo>
                    <a:pt x="3" y="4"/>
                  </a:lnTo>
                  <a:lnTo>
                    <a:pt x="6" y="2"/>
                  </a:lnTo>
                  <a:lnTo>
                    <a:pt x="10" y="0"/>
                  </a:lnTo>
                  <a:lnTo>
                    <a:pt x="10" y="0"/>
                  </a:lnTo>
                  <a:lnTo>
                    <a:pt x="13" y="2"/>
                  </a:lnTo>
                  <a:lnTo>
                    <a:pt x="17" y="4"/>
                  </a:lnTo>
                  <a:lnTo>
                    <a:pt x="18" y="7"/>
                  </a:lnTo>
                  <a:lnTo>
                    <a:pt x="19" y="11"/>
                  </a:lnTo>
                  <a:lnTo>
                    <a:pt x="19"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1" name="Freeform 805">
              <a:extLst>
                <a:ext uri="{FF2B5EF4-FFF2-40B4-BE49-F238E27FC236}">
                  <a16:creationId xmlns:a16="http://schemas.microsoft.com/office/drawing/2014/main" id="{59CD71B5-A3E4-4A2F-A589-1813E529E71B}"/>
                </a:ext>
              </a:extLst>
            </p:cNvPr>
            <p:cNvSpPr>
              <a:spLocks/>
            </p:cNvSpPr>
            <p:nvPr/>
          </p:nvSpPr>
          <p:spPr bwMode="auto">
            <a:xfrm>
              <a:off x="3379788" y="2063750"/>
              <a:ext cx="30163" cy="30163"/>
            </a:xfrm>
            <a:custGeom>
              <a:avLst/>
              <a:gdLst>
                <a:gd name="T0" fmla="*/ 19 w 19"/>
                <a:gd name="T1" fmla="*/ 9 h 19"/>
                <a:gd name="T2" fmla="*/ 19 w 19"/>
                <a:gd name="T3" fmla="*/ 9 h 19"/>
                <a:gd name="T4" fmla="*/ 18 w 19"/>
                <a:gd name="T5" fmla="*/ 13 h 19"/>
                <a:gd name="T6" fmla="*/ 17 w 19"/>
                <a:gd name="T7" fmla="*/ 16 h 19"/>
                <a:gd name="T8" fmla="*/ 14 w 19"/>
                <a:gd name="T9" fmla="*/ 18 h 19"/>
                <a:gd name="T10" fmla="*/ 10 w 19"/>
                <a:gd name="T11" fmla="*/ 19 h 19"/>
                <a:gd name="T12" fmla="*/ 10 w 19"/>
                <a:gd name="T13" fmla="*/ 19 h 19"/>
                <a:gd name="T14" fmla="*/ 6 w 19"/>
                <a:gd name="T15" fmla="*/ 18 h 19"/>
                <a:gd name="T16" fmla="*/ 4 w 19"/>
                <a:gd name="T17" fmla="*/ 16 h 19"/>
                <a:gd name="T18" fmla="*/ 1 w 19"/>
                <a:gd name="T19" fmla="*/ 13 h 19"/>
                <a:gd name="T20" fmla="*/ 0 w 19"/>
                <a:gd name="T21" fmla="*/ 9 h 19"/>
                <a:gd name="T22" fmla="*/ 0 w 19"/>
                <a:gd name="T23" fmla="*/ 9 h 19"/>
                <a:gd name="T24" fmla="*/ 1 w 19"/>
                <a:gd name="T25" fmla="*/ 6 h 19"/>
                <a:gd name="T26" fmla="*/ 4 w 19"/>
                <a:gd name="T27" fmla="*/ 2 h 19"/>
                <a:gd name="T28" fmla="*/ 6 w 19"/>
                <a:gd name="T29" fmla="*/ 1 h 19"/>
                <a:gd name="T30" fmla="*/ 10 w 19"/>
                <a:gd name="T31" fmla="*/ 0 h 19"/>
                <a:gd name="T32" fmla="*/ 10 w 19"/>
                <a:gd name="T33" fmla="*/ 0 h 19"/>
                <a:gd name="T34" fmla="*/ 14 w 19"/>
                <a:gd name="T35" fmla="*/ 1 h 19"/>
                <a:gd name="T36" fmla="*/ 17 w 19"/>
                <a:gd name="T37" fmla="*/ 2 h 19"/>
                <a:gd name="T38" fmla="*/ 18 w 19"/>
                <a:gd name="T39" fmla="*/ 6 h 19"/>
                <a:gd name="T40" fmla="*/ 19 w 19"/>
                <a:gd name="T41" fmla="*/ 9 h 19"/>
                <a:gd name="T42" fmla="*/ 19 w 19"/>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9"/>
                  </a:moveTo>
                  <a:lnTo>
                    <a:pt x="19" y="9"/>
                  </a:lnTo>
                  <a:lnTo>
                    <a:pt x="18" y="13"/>
                  </a:lnTo>
                  <a:lnTo>
                    <a:pt x="17" y="16"/>
                  </a:lnTo>
                  <a:lnTo>
                    <a:pt x="14" y="18"/>
                  </a:lnTo>
                  <a:lnTo>
                    <a:pt x="10" y="19"/>
                  </a:lnTo>
                  <a:lnTo>
                    <a:pt x="10" y="19"/>
                  </a:lnTo>
                  <a:lnTo>
                    <a:pt x="6" y="18"/>
                  </a:lnTo>
                  <a:lnTo>
                    <a:pt x="4" y="16"/>
                  </a:lnTo>
                  <a:lnTo>
                    <a:pt x="1" y="13"/>
                  </a:lnTo>
                  <a:lnTo>
                    <a:pt x="0" y="9"/>
                  </a:lnTo>
                  <a:lnTo>
                    <a:pt x="0" y="9"/>
                  </a:lnTo>
                  <a:lnTo>
                    <a:pt x="1" y="6"/>
                  </a:lnTo>
                  <a:lnTo>
                    <a:pt x="4" y="2"/>
                  </a:lnTo>
                  <a:lnTo>
                    <a:pt x="6" y="1"/>
                  </a:lnTo>
                  <a:lnTo>
                    <a:pt x="10" y="0"/>
                  </a:lnTo>
                  <a:lnTo>
                    <a:pt x="10" y="0"/>
                  </a:lnTo>
                  <a:lnTo>
                    <a:pt x="14" y="1"/>
                  </a:lnTo>
                  <a:lnTo>
                    <a:pt x="17" y="2"/>
                  </a:lnTo>
                  <a:lnTo>
                    <a:pt x="18" y="6"/>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2" name="Freeform 806">
              <a:extLst>
                <a:ext uri="{FF2B5EF4-FFF2-40B4-BE49-F238E27FC236}">
                  <a16:creationId xmlns:a16="http://schemas.microsoft.com/office/drawing/2014/main" id="{7E843394-8869-4BA4-A55C-4F99DF269325}"/>
                </a:ext>
              </a:extLst>
            </p:cNvPr>
            <p:cNvSpPr>
              <a:spLocks/>
            </p:cNvSpPr>
            <p:nvPr/>
          </p:nvSpPr>
          <p:spPr bwMode="auto">
            <a:xfrm>
              <a:off x="3679825" y="2386013"/>
              <a:ext cx="30163" cy="31750"/>
            </a:xfrm>
            <a:custGeom>
              <a:avLst/>
              <a:gdLst>
                <a:gd name="T0" fmla="*/ 19 w 19"/>
                <a:gd name="T1" fmla="*/ 11 h 20"/>
                <a:gd name="T2" fmla="*/ 19 w 19"/>
                <a:gd name="T3" fmla="*/ 11 h 20"/>
                <a:gd name="T4" fmla="*/ 18 w 19"/>
                <a:gd name="T5" fmla="*/ 13 h 20"/>
                <a:gd name="T6" fmla="*/ 15 w 19"/>
                <a:gd name="T7" fmla="*/ 17 h 20"/>
                <a:gd name="T8" fmla="*/ 13 w 19"/>
                <a:gd name="T9" fmla="*/ 18 h 20"/>
                <a:gd name="T10" fmla="*/ 9 w 19"/>
                <a:gd name="T11" fmla="*/ 20 h 20"/>
                <a:gd name="T12" fmla="*/ 9 w 19"/>
                <a:gd name="T13" fmla="*/ 20 h 20"/>
                <a:gd name="T14" fmla="*/ 5 w 19"/>
                <a:gd name="T15" fmla="*/ 18 h 20"/>
                <a:gd name="T16" fmla="*/ 2 w 19"/>
                <a:gd name="T17" fmla="*/ 17 h 20"/>
                <a:gd name="T18" fmla="*/ 1 w 19"/>
                <a:gd name="T19" fmla="*/ 13 h 20"/>
                <a:gd name="T20" fmla="*/ 0 w 19"/>
                <a:gd name="T21" fmla="*/ 11 h 20"/>
                <a:gd name="T22" fmla="*/ 0 w 19"/>
                <a:gd name="T23" fmla="*/ 11 h 20"/>
                <a:gd name="T24" fmla="*/ 1 w 19"/>
                <a:gd name="T25" fmla="*/ 7 h 20"/>
                <a:gd name="T26" fmla="*/ 2 w 19"/>
                <a:gd name="T27" fmla="*/ 3 h 20"/>
                <a:gd name="T28" fmla="*/ 5 w 19"/>
                <a:gd name="T29" fmla="*/ 1 h 20"/>
                <a:gd name="T30" fmla="*/ 9 w 19"/>
                <a:gd name="T31" fmla="*/ 0 h 20"/>
                <a:gd name="T32" fmla="*/ 9 w 19"/>
                <a:gd name="T33" fmla="*/ 0 h 20"/>
                <a:gd name="T34" fmla="*/ 13 w 19"/>
                <a:gd name="T35" fmla="*/ 1 h 20"/>
                <a:gd name="T36" fmla="*/ 15 w 19"/>
                <a:gd name="T37" fmla="*/ 3 h 20"/>
                <a:gd name="T38" fmla="*/ 18 w 19"/>
                <a:gd name="T39" fmla="*/ 7 h 20"/>
                <a:gd name="T40" fmla="*/ 19 w 19"/>
                <a:gd name="T41" fmla="*/ 11 h 20"/>
                <a:gd name="T42" fmla="*/ 19 w 19"/>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1"/>
                  </a:moveTo>
                  <a:lnTo>
                    <a:pt x="19" y="11"/>
                  </a:lnTo>
                  <a:lnTo>
                    <a:pt x="18" y="13"/>
                  </a:lnTo>
                  <a:lnTo>
                    <a:pt x="15" y="17"/>
                  </a:lnTo>
                  <a:lnTo>
                    <a:pt x="13" y="18"/>
                  </a:lnTo>
                  <a:lnTo>
                    <a:pt x="9" y="20"/>
                  </a:lnTo>
                  <a:lnTo>
                    <a:pt x="9" y="20"/>
                  </a:lnTo>
                  <a:lnTo>
                    <a:pt x="5" y="18"/>
                  </a:lnTo>
                  <a:lnTo>
                    <a:pt x="2" y="17"/>
                  </a:lnTo>
                  <a:lnTo>
                    <a:pt x="1" y="13"/>
                  </a:lnTo>
                  <a:lnTo>
                    <a:pt x="0" y="11"/>
                  </a:lnTo>
                  <a:lnTo>
                    <a:pt x="0" y="11"/>
                  </a:lnTo>
                  <a:lnTo>
                    <a:pt x="1" y="7"/>
                  </a:lnTo>
                  <a:lnTo>
                    <a:pt x="2" y="3"/>
                  </a:lnTo>
                  <a:lnTo>
                    <a:pt x="5" y="1"/>
                  </a:lnTo>
                  <a:lnTo>
                    <a:pt x="9" y="0"/>
                  </a:lnTo>
                  <a:lnTo>
                    <a:pt x="9" y="0"/>
                  </a:lnTo>
                  <a:lnTo>
                    <a:pt x="13" y="1"/>
                  </a:lnTo>
                  <a:lnTo>
                    <a:pt x="15" y="3"/>
                  </a:lnTo>
                  <a:lnTo>
                    <a:pt x="18" y="7"/>
                  </a:lnTo>
                  <a:lnTo>
                    <a:pt x="19" y="11"/>
                  </a:lnTo>
                  <a:lnTo>
                    <a:pt x="19"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3" name="Freeform 807">
              <a:extLst>
                <a:ext uri="{FF2B5EF4-FFF2-40B4-BE49-F238E27FC236}">
                  <a16:creationId xmlns:a16="http://schemas.microsoft.com/office/drawing/2014/main" id="{E3BB2667-DB83-422A-9D02-FA33768B4DF3}"/>
                </a:ext>
              </a:extLst>
            </p:cNvPr>
            <p:cNvSpPr>
              <a:spLocks/>
            </p:cNvSpPr>
            <p:nvPr/>
          </p:nvSpPr>
          <p:spPr bwMode="auto">
            <a:xfrm>
              <a:off x="3800475" y="2386013"/>
              <a:ext cx="30163" cy="31750"/>
            </a:xfrm>
            <a:custGeom>
              <a:avLst/>
              <a:gdLst>
                <a:gd name="T0" fmla="*/ 19 w 19"/>
                <a:gd name="T1" fmla="*/ 11 h 20"/>
                <a:gd name="T2" fmla="*/ 19 w 19"/>
                <a:gd name="T3" fmla="*/ 11 h 20"/>
                <a:gd name="T4" fmla="*/ 18 w 19"/>
                <a:gd name="T5" fmla="*/ 13 h 20"/>
                <a:gd name="T6" fmla="*/ 15 w 19"/>
                <a:gd name="T7" fmla="*/ 17 h 20"/>
                <a:gd name="T8" fmla="*/ 13 w 19"/>
                <a:gd name="T9" fmla="*/ 18 h 20"/>
                <a:gd name="T10" fmla="*/ 9 w 19"/>
                <a:gd name="T11" fmla="*/ 20 h 20"/>
                <a:gd name="T12" fmla="*/ 9 w 19"/>
                <a:gd name="T13" fmla="*/ 20 h 20"/>
                <a:gd name="T14" fmla="*/ 5 w 19"/>
                <a:gd name="T15" fmla="*/ 18 h 20"/>
                <a:gd name="T16" fmla="*/ 2 w 19"/>
                <a:gd name="T17" fmla="*/ 17 h 20"/>
                <a:gd name="T18" fmla="*/ 1 w 19"/>
                <a:gd name="T19" fmla="*/ 13 h 20"/>
                <a:gd name="T20" fmla="*/ 0 w 19"/>
                <a:gd name="T21" fmla="*/ 11 h 20"/>
                <a:gd name="T22" fmla="*/ 0 w 19"/>
                <a:gd name="T23" fmla="*/ 11 h 20"/>
                <a:gd name="T24" fmla="*/ 1 w 19"/>
                <a:gd name="T25" fmla="*/ 7 h 20"/>
                <a:gd name="T26" fmla="*/ 2 w 19"/>
                <a:gd name="T27" fmla="*/ 3 h 20"/>
                <a:gd name="T28" fmla="*/ 5 w 19"/>
                <a:gd name="T29" fmla="*/ 1 h 20"/>
                <a:gd name="T30" fmla="*/ 9 w 19"/>
                <a:gd name="T31" fmla="*/ 0 h 20"/>
                <a:gd name="T32" fmla="*/ 9 w 19"/>
                <a:gd name="T33" fmla="*/ 0 h 20"/>
                <a:gd name="T34" fmla="*/ 13 w 19"/>
                <a:gd name="T35" fmla="*/ 1 h 20"/>
                <a:gd name="T36" fmla="*/ 15 w 19"/>
                <a:gd name="T37" fmla="*/ 3 h 20"/>
                <a:gd name="T38" fmla="*/ 18 w 19"/>
                <a:gd name="T39" fmla="*/ 7 h 20"/>
                <a:gd name="T40" fmla="*/ 19 w 19"/>
                <a:gd name="T41" fmla="*/ 11 h 20"/>
                <a:gd name="T42" fmla="*/ 19 w 19"/>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1"/>
                  </a:moveTo>
                  <a:lnTo>
                    <a:pt x="19" y="11"/>
                  </a:lnTo>
                  <a:lnTo>
                    <a:pt x="18" y="13"/>
                  </a:lnTo>
                  <a:lnTo>
                    <a:pt x="15" y="17"/>
                  </a:lnTo>
                  <a:lnTo>
                    <a:pt x="13" y="18"/>
                  </a:lnTo>
                  <a:lnTo>
                    <a:pt x="9" y="20"/>
                  </a:lnTo>
                  <a:lnTo>
                    <a:pt x="9" y="20"/>
                  </a:lnTo>
                  <a:lnTo>
                    <a:pt x="5" y="18"/>
                  </a:lnTo>
                  <a:lnTo>
                    <a:pt x="2" y="17"/>
                  </a:lnTo>
                  <a:lnTo>
                    <a:pt x="1" y="13"/>
                  </a:lnTo>
                  <a:lnTo>
                    <a:pt x="0" y="11"/>
                  </a:lnTo>
                  <a:lnTo>
                    <a:pt x="0" y="11"/>
                  </a:lnTo>
                  <a:lnTo>
                    <a:pt x="1" y="7"/>
                  </a:lnTo>
                  <a:lnTo>
                    <a:pt x="2" y="3"/>
                  </a:lnTo>
                  <a:lnTo>
                    <a:pt x="5" y="1"/>
                  </a:lnTo>
                  <a:lnTo>
                    <a:pt x="9" y="0"/>
                  </a:lnTo>
                  <a:lnTo>
                    <a:pt x="9" y="0"/>
                  </a:lnTo>
                  <a:lnTo>
                    <a:pt x="13" y="1"/>
                  </a:lnTo>
                  <a:lnTo>
                    <a:pt x="15" y="3"/>
                  </a:lnTo>
                  <a:lnTo>
                    <a:pt x="18" y="7"/>
                  </a:lnTo>
                  <a:lnTo>
                    <a:pt x="19" y="11"/>
                  </a:lnTo>
                  <a:lnTo>
                    <a:pt x="19"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4" name="Freeform 809">
              <a:extLst>
                <a:ext uri="{FF2B5EF4-FFF2-40B4-BE49-F238E27FC236}">
                  <a16:creationId xmlns:a16="http://schemas.microsoft.com/office/drawing/2014/main" id="{E87CC2EC-8B7D-46EF-9EEB-429D87DFAE20}"/>
                </a:ext>
              </a:extLst>
            </p:cNvPr>
            <p:cNvSpPr>
              <a:spLocks/>
            </p:cNvSpPr>
            <p:nvPr/>
          </p:nvSpPr>
          <p:spPr bwMode="auto">
            <a:xfrm>
              <a:off x="3902075" y="2386013"/>
              <a:ext cx="31750" cy="31750"/>
            </a:xfrm>
            <a:custGeom>
              <a:avLst/>
              <a:gdLst>
                <a:gd name="T0" fmla="*/ 20 w 20"/>
                <a:gd name="T1" fmla="*/ 11 h 20"/>
                <a:gd name="T2" fmla="*/ 20 w 20"/>
                <a:gd name="T3" fmla="*/ 11 h 20"/>
                <a:gd name="T4" fmla="*/ 18 w 20"/>
                <a:gd name="T5" fmla="*/ 13 h 20"/>
                <a:gd name="T6" fmla="*/ 17 w 20"/>
                <a:gd name="T7" fmla="*/ 17 h 20"/>
                <a:gd name="T8" fmla="*/ 13 w 20"/>
                <a:gd name="T9" fmla="*/ 18 h 20"/>
                <a:gd name="T10" fmla="*/ 10 w 20"/>
                <a:gd name="T11" fmla="*/ 20 h 20"/>
                <a:gd name="T12" fmla="*/ 10 w 20"/>
                <a:gd name="T13" fmla="*/ 20 h 20"/>
                <a:gd name="T14" fmla="*/ 7 w 20"/>
                <a:gd name="T15" fmla="*/ 18 h 20"/>
                <a:gd name="T16" fmla="*/ 3 w 20"/>
                <a:gd name="T17" fmla="*/ 17 h 20"/>
                <a:gd name="T18" fmla="*/ 1 w 20"/>
                <a:gd name="T19" fmla="*/ 13 h 20"/>
                <a:gd name="T20" fmla="*/ 0 w 20"/>
                <a:gd name="T21" fmla="*/ 11 h 20"/>
                <a:gd name="T22" fmla="*/ 0 w 20"/>
                <a:gd name="T23" fmla="*/ 11 h 20"/>
                <a:gd name="T24" fmla="*/ 1 w 20"/>
                <a:gd name="T25" fmla="*/ 7 h 20"/>
                <a:gd name="T26" fmla="*/ 3 w 20"/>
                <a:gd name="T27" fmla="*/ 3 h 20"/>
                <a:gd name="T28" fmla="*/ 7 w 20"/>
                <a:gd name="T29" fmla="*/ 1 h 20"/>
                <a:gd name="T30" fmla="*/ 10 w 20"/>
                <a:gd name="T31" fmla="*/ 0 h 20"/>
                <a:gd name="T32" fmla="*/ 10 w 20"/>
                <a:gd name="T33" fmla="*/ 0 h 20"/>
                <a:gd name="T34" fmla="*/ 13 w 20"/>
                <a:gd name="T35" fmla="*/ 1 h 20"/>
                <a:gd name="T36" fmla="*/ 17 w 20"/>
                <a:gd name="T37" fmla="*/ 3 h 20"/>
                <a:gd name="T38" fmla="*/ 18 w 20"/>
                <a:gd name="T39" fmla="*/ 7 h 20"/>
                <a:gd name="T40" fmla="*/ 20 w 20"/>
                <a:gd name="T41" fmla="*/ 11 h 20"/>
                <a:gd name="T42" fmla="*/ 20 w 20"/>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20" y="11"/>
                  </a:moveTo>
                  <a:lnTo>
                    <a:pt x="20" y="11"/>
                  </a:lnTo>
                  <a:lnTo>
                    <a:pt x="18" y="13"/>
                  </a:lnTo>
                  <a:lnTo>
                    <a:pt x="17" y="17"/>
                  </a:lnTo>
                  <a:lnTo>
                    <a:pt x="13" y="18"/>
                  </a:lnTo>
                  <a:lnTo>
                    <a:pt x="10" y="20"/>
                  </a:lnTo>
                  <a:lnTo>
                    <a:pt x="10" y="20"/>
                  </a:lnTo>
                  <a:lnTo>
                    <a:pt x="7" y="18"/>
                  </a:lnTo>
                  <a:lnTo>
                    <a:pt x="3" y="17"/>
                  </a:lnTo>
                  <a:lnTo>
                    <a:pt x="1" y="13"/>
                  </a:lnTo>
                  <a:lnTo>
                    <a:pt x="0" y="11"/>
                  </a:lnTo>
                  <a:lnTo>
                    <a:pt x="0" y="11"/>
                  </a:lnTo>
                  <a:lnTo>
                    <a:pt x="1" y="7"/>
                  </a:lnTo>
                  <a:lnTo>
                    <a:pt x="3" y="3"/>
                  </a:lnTo>
                  <a:lnTo>
                    <a:pt x="7" y="1"/>
                  </a:lnTo>
                  <a:lnTo>
                    <a:pt x="10" y="0"/>
                  </a:lnTo>
                  <a:lnTo>
                    <a:pt x="10" y="0"/>
                  </a:lnTo>
                  <a:lnTo>
                    <a:pt x="13" y="1"/>
                  </a:lnTo>
                  <a:lnTo>
                    <a:pt x="17" y="3"/>
                  </a:lnTo>
                  <a:lnTo>
                    <a:pt x="18" y="7"/>
                  </a:lnTo>
                  <a:lnTo>
                    <a:pt x="20" y="11"/>
                  </a:lnTo>
                  <a:lnTo>
                    <a:pt x="20"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5" name="Freeform 810">
              <a:extLst>
                <a:ext uri="{FF2B5EF4-FFF2-40B4-BE49-F238E27FC236}">
                  <a16:creationId xmlns:a16="http://schemas.microsoft.com/office/drawing/2014/main" id="{574D2D32-0AD7-413D-8086-81B74239F1FC}"/>
                </a:ext>
              </a:extLst>
            </p:cNvPr>
            <p:cNvSpPr>
              <a:spLocks/>
            </p:cNvSpPr>
            <p:nvPr/>
          </p:nvSpPr>
          <p:spPr bwMode="auto">
            <a:xfrm>
              <a:off x="3981450" y="2452688"/>
              <a:ext cx="31750" cy="28575"/>
            </a:xfrm>
            <a:custGeom>
              <a:avLst/>
              <a:gdLst>
                <a:gd name="T0" fmla="*/ 20 w 20"/>
                <a:gd name="T1" fmla="*/ 9 h 18"/>
                <a:gd name="T2" fmla="*/ 20 w 20"/>
                <a:gd name="T3" fmla="*/ 9 h 18"/>
                <a:gd name="T4" fmla="*/ 18 w 20"/>
                <a:gd name="T5" fmla="*/ 13 h 18"/>
                <a:gd name="T6" fmla="*/ 16 w 20"/>
                <a:gd name="T7" fmla="*/ 16 h 18"/>
                <a:gd name="T8" fmla="*/ 13 w 20"/>
                <a:gd name="T9" fmla="*/ 18 h 18"/>
                <a:gd name="T10" fmla="*/ 9 w 20"/>
                <a:gd name="T11" fmla="*/ 18 h 18"/>
                <a:gd name="T12" fmla="*/ 9 w 20"/>
                <a:gd name="T13" fmla="*/ 18 h 18"/>
                <a:gd name="T14" fmla="*/ 5 w 20"/>
                <a:gd name="T15" fmla="*/ 18 h 18"/>
                <a:gd name="T16" fmla="*/ 2 w 20"/>
                <a:gd name="T17" fmla="*/ 16 h 18"/>
                <a:gd name="T18" fmla="*/ 1 w 20"/>
                <a:gd name="T19" fmla="*/ 13 h 18"/>
                <a:gd name="T20" fmla="*/ 0 w 20"/>
                <a:gd name="T21" fmla="*/ 9 h 18"/>
                <a:gd name="T22" fmla="*/ 0 w 20"/>
                <a:gd name="T23" fmla="*/ 9 h 18"/>
                <a:gd name="T24" fmla="*/ 1 w 20"/>
                <a:gd name="T25" fmla="*/ 5 h 18"/>
                <a:gd name="T26" fmla="*/ 2 w 20"/>
                <a:gd name="T27" fmla="*/ 3 h 18"/>
                <a:gd name="T28" fmla="*/ 5 w 20"/>
                <a:gd name="T29" fmla="*/ 1 h 18"/>
                <a:gd name="T30" fmla="*/ 9 w 20"/>
                <a:gd name="T31" fmla="*/ 0 h 18"/>
                <a:gd name="T32" fmla="*/ 9 w 20"/>
                <a:gd name="T33" fmla="*/ 0 h 18"/>
                <a:gd name="T34" fmla="*/ 13 w 20"/>
                <a:gd name="T35" fmla="*/ 1 h 18"/>
                <a:gd name="T36" fmla="*/ 16 w 20"/>
                <a:gd name="T37" fmla="*/ 3 h 18"/>
                <a:gd name="T38" fmla="*/ 18 w 20"/>
                <a:gd name="T39" fmla="*/ 5 h 18"/>
                <a:gd name="T40" fmla="*/ 20 w 20"/>
                <a:gd name="T41" fmla="*/ 9 h 18"/>
                <a:gd name="T42" fmla="*/ 20 w 20"/>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20" y="9"/>
                  </a:moveTo>
                  <a:lnTo>
                    <a:pt x="20" y="9"/>
                  </a:lnTo>
                  <a:lnTo>
                    <a:pt x="18" y="13"/>
                  </a:lnTo>
                  <a:lnTo>
                    <a:pt x="16" y="16"/>
                  </a:lnTo>
                  <a:lnTo>
                    <a:pt x="13" y="18"/>
                  </a:lnTo>
                  <a:lnTo>
                    <a:pt x="9" y="18"/>
                  </a:lnTo>
                  <a:lnTo>
                    <a:pt x="9" y="18"/>
                  </a:lnTo>
                  <a:lnTo>
                    <a:pt x="5" y="18"/>
                  </a:lnTo>
                  <a:lnTo>
                    <a:pt x="2" y="16"/>
                  </a:lnTo>
                  <a:lnTo>
                    <a:pt x="1" y="13"/>
                  </a:lnTo>
                  <a:lnTo>
                    <a:pt x="0" y="9"/>
                  </a:lnTo>
                  <a:lnTo>
                    <a:pt x="0" y="9"/>
                  </a:lnTo>
                  <a:lnTo>
                    <a:pt x="1" y="5"/>
                  </a:lnTo>
                  <a:lnTo>
                    <a:pt x="2" y="3"/>
                  </a:lnTo>
                  <a:lnTo>
                    <a:pt x="5" y="1"/>
                  </a:lnTo>
                  <a:lnTo>
                    <a:pt x="9" y="0"/>
                  </a:lnTo>
                  <a:lnTo>
                    <a:pt x="9" y="0"/>
                  </a:lnTo>
                  <a:lnTo>
                    <a:pt x="13" y="1"/>
                  </a:lnTo>
                  <a:lnTo>
                    <a:pt x="16" y="3"/>
                  </a:lnTo>
                  <a:lnTo>
                    <a:pt x="18" y="5"/>
                  </a:lnTo>
                  <a:lnTo>
                    <a:pt x="20" y="9"/>
                  </a:lnTo>
                  <a:lnTo>
                    <a:pt x="20"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6" name="Freeform 811">
              <a:extLst>
                <a:ext uri="{FF2B5EF4-FFF2-40B4-BE49-F238E27FC236}">
                  <a16:creationId xmlns:a16="http://schemas.microsoft.com/office/drawing/2014/main" id="{34991651-4721-450A-9ADB-40C835B891BB}"/>
                </a:ext>
              </a:extLst>
            </p:cNvPr>
            <p:cNvSpPr>
              <a:spLocks/>
            </p:cNvSpPr>
            <p:nvPr/>
          </p:nvSpPr>
          <p:spPr bwMode="auto">
            <a:xfrm>
              <a:off x="3983038" y="2452688"/>
              <a:ext cx="31750" cy="28575"/>
            </a:xfrm>
            <a:custGeom>
              <a:avLst/>
              <a:gdLst>
                <a:gd name="T0" fmla="*/ 20 w 20"/>
                <a:gd name="T1" fmla="*/ 9 h 18"/>
                <a:gd name="T2" fmla="*/ 20 w 20"/>
                <a:gd name="T3" fmla="*/ 9 h 18"/>
                <a:gd name="T4" fmla="*/ 19 w 20"/>
                <a:gd name="T5" fmla="*/ 13 h 18"/>
                <a:gd name="T6" fmla="*/ 17 w 20"/>
                <a:gd name="T7" fmla="*/ 16 h 18"/>
                <a:gd name="T8" fmla="*/ 15 w 20"/>
                <a:gd name="T9" fmla="*/ 18 h 18"/>
                <a:gd name="T10" fmla="*/ 11 w 20"/>
                <a:gd name="T11" fmla="*/ 18 h 18"/>
                <a:gd name="T12" fmla="*/ 11 w 20"/>
                <a:gd name="T13" fmla="*/ 18 h 18"/>
                <a:gd name="T14" fmla="*/ 7 w 20"/>
                <a:gd name="T15" fmla="*/ 18 h 18"/>
                <a:gd name="T16" fmla="*/ 4 w 20"/>
                <a:gd name="T17" fmla="*/ 16 h 18"/>
                <a:gd name="T18" fmla="*/ 1 w 20"/>
                <a:gd name="T19" fmla="*/ 13 h 18"/>
                <a:gd name="T20" fmla="*/ 0 w 20"/>
                <a:gd name="T21" fmla="*/ 9 h 18"/>
                <a:gd name="T22" fmla="*/ 0 w 20"/>
                <a:gd name="T23" fmla="*/ 9 h 18"/>
                <a:gd name="T24" fmla="*/ 1 w 20"/>
                <a:gd name="T25" fmla="*/ 5 h 18"/>
                <a:gd name="T26" fmla="*/ 4 w 20"/>
                <a:gd name="T27" fmla="*/ 3 h 18"/>
                <a:gd name="T28" fmla="*/ 7 w 20"/>
                <a:gd name="T29" fmla="*/ 1 h 18"/>
                <a:gd name="T30" fmla="*/ 11 w 20"/>
                <a:gd name="T31" fmla="*/ 0 h 18"/>
                <a:gd name="T32" fmla="*/ 11 w 20"/>
                <a:gd name="T33" fmla="*/ 0 h 18"/>
                <a:gd name="T34" fmla="*/ 15 w 20"/>
                <a:gd name="T35" fmla="*/ 1 h 18"/>
                <a:gd name="T36" fmla="*/ 17 w 20"/>
                <a:gd name="T37" fmla="*/ 3 h 18"/>
                <a:gd name="T38" fmla="*/ 19 w 20"/>
                <a:gd name="T39" fmla="*/ 5 h 18"/>
                <a:gd name="T40" fmla="*/ 20 w 20"/>
                <a:gd name="T41" fmla="*/ 9 h 18"/>
                <a:gd name="T42" fmla="*/ 20 w 20"/>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20" y="9"/>
                  </a:moveTo>
                  <a:lnTo>
                    <a:pt x="20" y="9"/>
                  </a:lnTo>
                  <a:lnTo>
                    <a:pt x="19" y="13"/>
                  </a:lnTo>
                  <a:lnTo>
                    <a:pt x="17" y="16"/>
                  </a:lnTo>
                  <a:lnTo>
                    <a:pt x="15" y="18"/>
                  </a:lnTo>
                  <a:lnTo>
                    <a:pt x="11" y="18"/>
                  </a:lnTo>
                  <a:lnTo>
                    <a:pt x="11" y="18"/>
                  </a:lnTo>
                  <a:lnTo>
                    <a:pt x="7" y="18"/>
                  </a:lnTo>
                  <a:lnTo>
                    <a:pt x="4" y="16"/>
                  </a:lnTo>
                  <a:lnTo>
                    <a:pt x="1" y="13"/>
                  </a:lnTo>
                  <a:lnTo>
                    <a:pt x="0" y="9"/>
                  </a:lnTo>
                  <a:lnTo>
                    <a:pt x="0" y="9"/>
                  </a:lnTo>
                  <a:lnTo>
                    <a:pt x="1" y="5"/>
                  </a:lnTo>
                  <a:lnTo>
                    <a:pt x="4" y="3"/>
                  </a:lnTo>
                  <a:lnTo>
                    <a:pt x="7" y="1"/>
                  </a:lnTo>
                  <a:lnTo>
                    <a:pt x="11" y="0"/>
                  </a:lnTo>
                  <a:lnTo>
                    <a:pt x="11" y="0"/>
                  </a:lnTo>
                  <a:lnTo>
                    <a:pt x="15" y="1"/>
                  </a:lnTo>
                  <a:lnTo>
                    <a:pt x="17" y="3"/>
                  </a:lnTo>
                  <a:lnTo>
                    <a:pt x="19" y="5"/>
                  </a:lnTo>
                  <a:lnTo>
                    <a:pt x="20" y="9"/>
                  </a:lnTo>
                  <a:lnTo>
                    <a:pt x="20"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7" name="Freeform 812">
              <a:extLst>
                <a:ext uri="{FF2B5EF4-FFF2-40B4-BE49-F238E27FC236}">
                  <a16:creationId xmlns:a16="http://schemas.microsoft.com/office/drawing/2014/main" id="{2529357C-9A37-4CB6-B293-CC5F9D1675D6}"/>
                </a:ext>
              </a:extLst>
            </p:cNvPr>
            <p:cNvSpPr>
              <a:spLocks/>
            </p:cNvSpPr>
            <p:nvPr/>
          </p:nvSpPr>
          <p:spPr bwMode="auto">
            <a:xfrm>
              <a:off x="4008438" y="2524125"/>
              <a:ext cx="31750" cy="30163"/>
            </a:xfrm>
            <a:custGeom>
              <a:avLst/>
              <a:gdLst>
                <a:gd name="T0" fmla="*/ 20 w 20"/>
                <a:gd name="T1" fmla="*/ 10 h 19"/>
                <a:gd name="T2" fmla="*/ 20 w 20"/>
                <a:gd name="T3" fmla="*/ 10 h 19"/>
                <a:gd name="T4" fmla="*/ 18 w 20"/>
                <a:gd name="T5" fmla="*/ 13 h 19"/>
                <a:gd name="T6" fmla="*/ 16 w 20"/>
                <a:gd name="T7" fmla="*/ 17 h 19"/>
                <a:gd name="T8" fmla="*/ 13 w 20"/>
                <a:gd name="T9" fmla="*/ 18 h 19"/>
                <a:gd name="T10" fmla="*/ 9 w 20"/>
                <a:gd name="T11" fmla="*/ 19 h 19"/>
                <a:gd name="T12" fmla="*/ 9 w 20"/>
                <a:gd name="T13" fmla="*/ 19 h 19"/>
                <a:gd name="T14" fmla="*/ 6 w 20"/>
                <a:gd name="T15" fmla="*/ 18 h 19"/>
                <a:gd name="T16" fmla="*/ 3 w 20"/>
                <a:gd name="T17" fmla="*/ 17 h 19"/>
                <a:gd name="T18" fmla="*/ 1 w 20"/>
                <a:gd name="T19" fmla="*/ 13 h 19"/>
                <a:gd name="T20" fmla="*/ 0 w 20"/>
                <a:gd name="T21" fmla="*/ 10 h 19"/>
                <a:gd name="T22" fmla="*/ 0 w 20"/>
                <a:gd name="T23" fmla="*/ 10 h 19"/>
                <a:gd name="T24" fmla="*/ 1 w 20"/>
                <a:gd name="T25" fmla="*/ 6 h 19"/>
                <a:gd name="T26" fmla="*/ 3 w 20"/>
                <a:gd name="T27" fmla="*/ 4 h 19"/>
                <a:gd name="T28" fmla="*/ 6 w 20"/>
                <a:gd name="T29" fmla="*/ 1 h 19"/>
                <a:gd name="T30" fmla="*/ 9 w 20"/>
                <a:gd name="T31" fmla="*/ 0 h 19"/>
                <a:gd name="T32" fmla="*/ 9 w 20"/>
                <a:gd name="T33" fmla="*/ 0 h 19"/>
                <a:gd name="T34" fmla="*/ 13 w 20"/>
                <a:gd name="T35" fmla="*/ 1 h 19"/>
                <a:gd name="T36" fmla="*/ 16 w 20"/>
                <a:gd name="T37" fmla="*/ 4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6" y="17"/>
                  </a:lnTo>
                  <a:lnTo>
                    <a:pt x="13" y="18"/>
                  </a:lnTo>
                  <a:lnTo>
                    <a:pt x="9" y="19"/>
                  </a:lnTo>
                  <a:lnTo>
                    <a:pt x="9" y="19"/>
                  </a:lnTo>
                  <a:lnTo>
                    <a:pt x="6" y="18"/>
                  </a:lnTo>
                  <a:lnTo>
                    <a:pt x="3" y="17"/>
                  </a:lnTo>
                  <a:lnTo>
                    <a:pt x="1" y="13"/>
                  </a:lnTo>
                  <a:lnTo>
                    <a:pt x="0" y="10"/>
                  </a:lnTo>
                  <a:lnTo>
                    <a:pt x="0" y="10"/>
                  </a:lnTo>
                  <a:lnTo>
                    <a:pt x="1" y="6"/>
                  </a:lnTo>
                  <a:lnTo>
                    <a:pt x="3" y="4"/>
                  </a:lnTo>
                  <a:lnTo>
                    <a:pt x="6" y="1"/>
                  </a:lnTo>
                  <a:lnTo>
                    <a:pt x="9" y="0"/>
                  </a:lnTo>
                  <a:lnTo>
                    <a:pt x="9" y="0"/>
                  </a:lnTo>
                  <a:lnTo>
                    <a:pt x="13" y="1"/>
                  </a:lnTo>
                  <a:lnTo>
                    <a:pt x="16" y="4"/>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8" name="Freeform 813">
              <a:extLst>
                <a:ext uri="{FF2B5EF4-FFF2-40B4-BE49-F238E27FC236}">
                  <a16:creationId xmlns:a16="http://schemas.microsoft.com/office/drawing/2014/main" id="{A2C45568-3767-40D8-B037-2179398F8CE0}"/>
                </a:ext>
              </a:extLst>
            </p:cNvPr>
            <p:cNvSpPr>
              <a:spLocks/>
            </p:cNvSpPr>
            <p:nvPr/>
          </p:nvSpPr>
          <p:spPr bwMode="auto">
            <a:xfrm>
              <a:off x="4022725" y="2571750"/>
              <a:ext cx="31750" cy="30163"/>
            </a:xfrm>
            <a:custGeom>
              <a:avLst/>
              <a:gdLst>
                <a:gd name="T0" fmla="*/ 20 w 20"/>
                <a:gd name="T1" fmla="*/ 10 h 19"/>
                <a:gd name="T2" fmla="*/ 20 w 20"/>
                <a:gd name="T3" fmla="*/ 10 h 19"/>
                <a:gd name="T4" fmla="*/ 18 w 20"/>
                <a:gd name="T5" fmla="*/ 13 h 19"/>
                <a:gd name="T6" fmla="*/ 17 w 20"/>
                <a:gd name="T7" fmla="*/ 17 h 19"/>
                <a:gd name="T8" fmla="*/ 13 w 20"/>
                <a:gd name="T9" fmla="*/ 18 h 19"/>
                <a:gd name="T10" fmla="*/ 11 w 20"/>
                <a:gd name="T11" fmla="*/ 19 h 19"/>
                <a:gd name="T12" fmla="*/ 11 w 20"/>
                <a:gd name="T13" fmla="*/ 19 h 19"/>
                <a:gd name="T14" fmla="*/ 7 w 20"/>
                <a:gd name="T15" fmla="*/ 18 h 19"/>
                <a:gd name="T16" fmla="*/ 3 w 20"/>
                <a:gd name="T17" fmla="*/ 17 h 19"/>
                <a:gd name="T18" fmla="*/ 1 w 20"/>
                <a:gd name="T19" fmla="*/ 13 h 19"/>
                <a:gd name="T20" fmla="*/ 0 w 20"/>
                <a:gd name="T21" fmla="*/ 10 h 19"/>
                <a:gd name="T22" fmla="*/ 0 w 20"/>
                <a:gd name="T23" fmla="*/ 10 h 19"/>
                <a:gd name="T24" fmla="*/ 1 w 20"/>
                <a:gd name="T25" fmla="*/ 6 h 19"/>
                <a:gd name="T26" fmla="*/ 3 w 20"/>
                <a:gd name="T27" fmla="*/ 4 h 19"/>
                <a:gd name="T28" fmla="*/ 7 w 20"/>
                <a:gd name="T29" fmla="*/ 1 h 19"/>
                <a:gd name="T30" fmla="*/ 11 w 20"/>
                <a:gd name="T31" fmla="*/ 0 h 19"/>
                <a:gd name="T32" fmla="*/ 11 w 20"/>
                <a:gd name="T33" fmla="*/ 0 h 19"/>
                <a:gd name="T34" fmla="*/ 13 w 20"/>
                <a:gd name="T35" fmla="*/ 1 h 19"/>
                <a:gd name="T36" fmla="*/ 17 w 20"/>
                <a:gd name="T37" fmla="*/ 4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7" y="17"/>
                  </a:lnTo>
                  <a:lnTo>
                    <a:pt x="13" y="18"/>
                  </a:lnTo>
                  <a:lnTo>
                    <a:pt x="11" y="19"/>
                  </a:lnTo>
                  <a:lnTo>
                    <a:pt x="11" y="19"/>
                  </a:lnTo>
                  <a:lnTo>
                    <a:pt x="7" y="18"/>
                  </a:lnTo>
                  <a:lnTo>
                    <a:pt x="3" y="17"/>
                  </a:lnTo>
                  <a:lnTo>
                    <a:pt x="1" y="13"/>
                  </a:lnTo>
                  <a:lnTo>
                    <a:pt x="0" y="10"/>
                  </a:lnTo>
                  <a:lnTo>
                    <a:pt x="0" y="10"/>
                  </a:lnTo>
                  <a:lnTo>
                    <a:pt x="1" y="6"/>
                  </a:lnTo>
                  <a:lnTo>
                    <a:pt x="3" y="4"/>
                  </a:lnTo>
                  <a:lnTo>
                    <a:pt x="7" y="1"/>
                  </a:lnTo>
                  <a:lnTo>
                    <a:pt x="11" y="0"/>
                  </a:lnTo>
                  <a:lnTo>
                    <a:pt x="11" y="0"/>
                  </a:lnTo>
                  <a:lnTo>
                    <a:pt x="13" y="1"/>
                  </a:lnTo>
                  <a:lnTo>
                    <a:pt x="17" y="4"/>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9" name="Freeform 814">
              <a:extLst>
                <a:ext uri="{FF2B5EF4-FFF2-40B4-BE49-F238E27FC236}">
                  <a16:creationId xmlns:a16="http://schemas.microsoft.com/office/drawing/2014/main" id="{A1B724F6-EB16-4517-8F68-E969183C2E44}"/>
                </a:ext>
              </a:extLst>
            </p:cNvPr>
            <p:cNvSpPr>
              <a:spLocks/>
            </p:cNvSpPr>
            <p:nvPr/>
          </p:nvSpPr>
          <p:spPr bwMode="auto">
            <a:xfrm>
              <a:off x="4022725" y="2571750"/>
              <a:ext cx="31750" cy="30163"/>
            </a:xfrm>
            <a:custGeom>
              <a:avLst/>
              <a:gdLst>
                <a:gd name="T0" fmla="*/ 20 w 20"/>
                <a:gd name="T1" fmla="*/ 10 h 19"/>
                <a:gd name="T2" fmla="*/ 20 w 20"/>
                <a:gd name="T3" fmla="*/ 10 h 19"/>
                <a:gd name="T4" fmla="*/ 18 w 20"/>
                <a:gd name="T5" fmla="*/ 13 h 19"/>
                <a:gd name="T6" fmla="*/ 17 w 20"/>
                <a:gd name="T7" fmla="*/ 17 h 19"/>
                <a:gd name="T8" fmla="*/ 13 w 20"/>
                <a:gd name="T9" fmla="*/ 18 h 19"/>
                <a:gd name="T10" fmla="*/ 11 w 20"/>
                <a:gd name="T11" fmla="*/ 19 h 19"/>
                <a:gd name="T12" fmla="*/ 11 w 20"/>
                <a:gd name="T13" fmla="*/ 19 h 19"/>
                <a:gd name="T14" fmla="*/ 7 w 20"/>
                <a:gd name="T15" fmla="*/ 18 h 19"/>
                <a:gd name="T16" fmla="*/ 3 w 20"/>
                <a:gd name="T17" fmla="*/ 17 h 19"/>
                <a:gd name="T18" fmla="*/ 1 w 20"/>
                <a:gd name="T19" fmla="*/ 13 h 19"/>
                <a:gd name="T20" fmla="*/ 0 w 20"/>
                <a:gd name="T21" fmla="*/ 10 h 19"/>
                <a:gd name="T22" fmla="*/ 0 w 20"/>
                <a:gd name="T23" fmla="*/ 10 h 19"/>
                <a:gd name="T24" fmla="*/ 1 w 20"/>
                <a:gd name="T25" fmla="*/ 6 h 19"/>
                <a:gd name="T26" fmla="*/ 3 w 20"/>
                <a:gd name="T27" fmla="*/ 4 h 19"/>
                <a:gd name="T28" fmla="*/ 7 w 20"/>
                <a:gd name="T29" fmla="*/ 1 h 19"/>
                <a:gd name="T30" fmla="*/ 11 w 20"/>
                <a:gd name="T31" fmla="*/ 0 h 19"/>
                <a:gd name="T32" fmla="*/ 11 w 20"/>
                <a:gd name="T33" fmla="*/ 0 h 19"/>
                <a:gd name="T34" fmla="*/ 13 w 20"/>
                <a:gd name="T35" fmla="*/ 1 h 19"/>
                <a:gd name="T36" fmla="*/ 17 w 20"/>
                <a:gd name="T37" fmla="*/ 4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7" y="17"/>
                  </a:lnTo>
                  <a:lnTo>
                    <a:pt x="13" y="18"/>
                  </a:lnTo>
                  <a:lnTo>
                    <a:pt x="11" y="19"/>
                  </a:lnTo>
                  <a:lnTo>
                    <a:pt x="11" y="19"/>
                  </a:lnTo>
                  <a:lnTo>
                    <a:pt x="7" y="18"/>
                  </a:lnTo>
                  <a:lnTo>
                    <a:pt x="3" y="17"/>
                  </a:lnTo>
                  <a:lnTo>
                    <a:pt x="1" y="13"/>
                  </a:lnTo>
                  <a:lnTo>
                    <a:pt x="0" y="10"/>
                  </a:lnTo>
                  <a:lnTo>
                    <a:pt x="0" y="10"/>
                  </a:lnTo>
                  <a:lnTo>
                    <a:pt x="1" y="6"/>
                  </a:lnTo>
                  <a:lnTo>
                    <a:pt x="3" y="4"/>
                  </a:lnTo>
                  <a:lnTo>
                    <a:pt x="7" y="1"/>
                  </a:lnTo>
                  <a:lnTo>
                    <a:pt x="11" y="0"/>
                  </a:lnTo>
                  <a:lnTo>
                    <a:pt x="11" y="0"/>
                  </a:lnTo>
                  <a:lnTo>
                    <a:pt x="13" y="1"/>
                  </a:lnTo>
                  <a:lnTo>
                    <a:pt x="17" y="4"/>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0" name="Freeform 815">
              <a:extLst>
                <a:ext uri="{FF2B5EF4-FFF2-40B4-BE49-F238E27FC236}">
                  <a16:creationId xmlns:a16="http://schemas.microsoft.com/office/drawing/2014/main" id="{8063BDF8-0987-4655-AB16-62257AE1DD6D}"/>
                </a:ext>
              </a:extLst>
            </p:cNvPr>
            <p:cNvSpPr>
              <a:spLocks/>
            </p:cNvSpPr>
            <p:nvPr/>
          </p:nvSpPr>
          <p:spPr bwMode="auto">
            <a:xfrm>
              <a:off x="4029075" y="2598738"/>
              <a:ext cx="31750" cy="30163"/>
            </a:xfrm>
            <a:custGeom>
              <a:avLst/>
              <a:gdLst>
                <a:gd name="T0" fmla="*/ 20 w 20"/>
                <a:gd name="T1" fmla="*/ 10 h 19"/>
                <a:gd name="T2" fmla="*/ 20 w 20"/>
                <a:gd name="T3" fmla="*/ 10 h 19"/>
                <a:gd name="T4" fmla="*/ 18 w 20"/>
                <a:gd name="T5" fmla="*/ 13 h 19"/>
                <a:gd name="T6" fmla="*/ 17 w 20"/>
                <a:gd name="T7" fmla="*/ 17 h 19"/>
                <a:gd name="T8" fmla="*/ 13 w 20"/>
                <a:gd name="T9" fmla="*/ 18 h 19"/>
                <a:gd name="T10" fmla="*/ 9 w 20"/>
                <a:gd name="T11" fmla="*/ 19 h 19"/>
                <a:gd name="T12" fmla="*/ 9 w 20"/>
                <a:gd name="T13" fmla="*/ 19 h 19"/>
                <a:gd name="T14" fmla="*/ 7 w 20"/>
                <a:gd name="T15" fmla="*/ 18 h 19"/>
                <a:gd name="T16" fmla="*/ 3 w 20"/>
                <a:gd name="T17" fmla="*/ 17 h 19"/>
                <a:gd name="T18" fmla="*/ 1 w 20"/>
                <a:gd name="T19" fmla="*/ 13 h 19"/>
                <a:gd name="T20" fmla="*/ 0 w 20"/>
                <a:gd name="T21" fmla="*/ 10 h 19"/>
                <a:gd name="T22" fmla="*/ 0 w 20"/>
                <a:gd name="T23" fmla="*/ 10 h 19"/>
                <a:gd name="T24" fmla="*/ 1 w 20"/>
                <a:gd name="T25" fmla="*/ 6 h 19"/>
                <a:gd name="T26" fmla="*/ 3 w 20"/>
                <a:gd name="T27" fmla="*/ 2 h 19"/>
                <a:gd name="T28" fmla="*/ 7 w 20"/>
                <a:gd name="T29" fmla="*/ 1 h 19"/>
                <a:gd name="T30" fmla="*/ 9 w 20"/>
                <a:gd name="T31" fmla="*/ 0 h 19"/>
                <a:gd name="T32" fmla="*/ 9 w 20"/>
                <a:gd name="T33" fmla="*/ 0 h 19"/>
                <a:gd name="T34" fmla="*/ 13 w 20"/>
                <a:gd name="T35" fmla="*/ 1 h 19"/>
                <a:gd name="T36" fmla="*/ 17 w 20"/>
                <a:gd name="T37" fmla="*/ 2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7" y="17"/>
                  </a:lnTo>
                  <a:lnTo>
                    <a:pt x="13" y="18"/>
                  </a:lnTo>
                  <a:lnTo>
                    <a:pt x="9" y="19"/>
                  </a:lnTo>
                  <a:lnTo>
                    <a:pt x="9" y="19"/>
                  </a:lnTo>
                  <a:lnTo>
                    <a:pt x="7" y="18"/>
                  </a:lnTo>
                  <a:lnTo>
                    <a:pt x="3" y="17"/>
                  </a:lnTo>
                  <a:lnTo>
                    <a:pt x="1" y="13"/>
                  </a:lnTo>
                  <a:lnTo>
                    <a:pt x="0" y="10"/>
                  </a:lnTo>
                  <a:lnTo>
                    <a:pt x="0" y="10"/>
                  </a:lnTo>
                  <a:lnTo>
                    <a:pt x="1" y="6"/>
                  </a:lnTo>
                  <a:lnTo>
                    <a:pt x="3" y="2"/>
                  </a:lnTo>
                  <a:lnTo>
                    <a:pt x="7" y="1"/>
                  </a:lnTo>
                  <a:lnTo>
                    <a:pt x="9" y="0"/>
                  </a:lnTo>
                  <a:lnTo>
                    <a:pt x="9" y="0"/>
                  </a:lnTo>
                  <a:lnTo>
                    <a:pt x="13" y="1"/>
                  </a:lnTo>
                  <a:lnTo>
                    <a:pt x="17" y="2"/>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1" name="Freeform 816">
              <a:extLst>
                <a:ext uri="{FF2B5EF4-FFF2-40B4-BE49-F238E27FC236}">
                  <a16:creationId xmlns:a16="http://schemas.microsoft.com/office/drawing/2014/main" id="{49F22FF5-CE60-4501-8BC3-296AED85318C}"/>
                </a:ext>
              </a:extLst>
            </p:cNvPr>
            <p:cNvSpPr>
              <a:spLocks/>
            </p:cNvSpPr>
            <p:nvPr/>
          </p:nvSpPr>
          <p:spPr bwMode="auto">
            <a:xfrm>
              <a:off x="4029075" y="2598738"/>
              <a:ext cx="31750" cy="30163"/>
            </a:xfrm>
            <a:custGeom>
              <a:avLst/>
              <a:gdLst>
                <a:gd name="T0" fmla="*/ 20 w 20"/>
                <a:gd name="T1" fmla="*/ 10 h 19"/>
                <a:gd name="T2" fmla="*/ 20 w 20"/>
                <a:gd name="T3" fmla="*/ 10 h 19"/>
                <a:gd name="T4" fmla="*/ 18 w 20"/>
                <a:gd name="T5" fmla="*/ 13 h 19"/>
                <a:gd name="T6" fmla="*/ 17 w 20"/>
                <a:gd name="T7" fmla="*/ 17 h 19"/>
                <a:gd name="T8" fmla="*/ 13 w 20"/>
                <a:gd name="T9" fmla="*/ 18 h 19"/>
                <a:gd name="T10" fmla="*/ 9 w 20"/>
                <a:gd name="T11" fmla="*/ 19 h 19"/>
                <a:gd name="T12" fmla="*/ 9 w 20"/>
                <a:gd name="T13" fmla="*/ 19 h 19"/>
                <a:gd name="T14" fmla="*/ 7 w 20"/>
                <a:gd name="T15" fmla="*/ 18 h 19"/>
                <a:gd name="T16" fmla="*/ 3 w 20"/>
                <a:gd name="T17" fmla="*/ 17 h 19"/>
                <a:gd name="T18" fmla="*/ 1 w 20"/>
                <a:gd name="T19" fmla="*/ 13 h 19"/>
                <a:gd name="T20" fmla="*/ 0 w 20"/>
                <a:gd name="T21" fmla="*/ 10 h 19"/>
                <a:gd name="T22" fmla="*/ 0 w 20"/>
                <a:gd name="T23" fmla="*/ 10 h 19"/>
                <a:gd name="T24" fmla="*/ 1 w 20"/>
                <a:gd name="T25" fmla="*/ 6 h 19"/>
                <a:gd name="T26" fmla="*/ 3 w 20"/>
                <a:gd name="T27" fmla="*/ 2 h 19"/>
                <a:gd name="T28" fmla="*/ 7 w 20"/>
                <a:gd name="T29" fmla="*/ 1 h 19"/>
                <a:gd name="T30" fmla="*/ 9 w 20"/>
                <a:gd name="T31" fmla="*/ 0 h 19"/>
                <a:gd name="T32" fmla="*/ 9 w 20"/>
                <a:gd name="T33" fmla="*/ 0 h 19"/>
                <a:gd name="T34" fmla="*/ 13 w 20"/>
                <a:gd name="T35" fmla="*/ 1 h 19"/>
                <a:gd name="T36" fmla="*/ 17 w 20"/>
                <a:gd name="T37" fmla="*/ 2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7" y="17"/>
                  </a:lnTo>
                  <a:lnTo>
                    <a:pt x="13" y="18"/>
                  </a:lnTo>
                  <a:lnTo>
                    <a:pt x="9" y="19"/>
                  </a:lnTo>
                  <a:lnTo>
                    <a:pt x="9" y="19"/>
                  </a:lnTo>
                  <a:lnTo>
                    <a:pt x="7" y="18"/>
                  </a:lnTo>
                  <a:lnTo>
                    <a:pt x="3" y="17"/>
                  </a:lnTo>
                  <a:lnTo>
                    <a:pt x="1" y="13"/>
                  </a:lnTo>
                  <a:lnTo>
                    <a:pt x="0" y="10"/>
                  </a:lnTo>
                  <a:lnTo>
                    <a:pt x="0" y="10"/>
                  </a:lnTo>
                  <a:lnTo>
                    <a:pt x="1" y="6"/>
                  </a:lnTo>
                  <a:lnTo>
                    <a:pt x="3" y="2"/>
                  </a:lnTo>
                  <a:lnTo>
                    <a:pt x="7" y="1"/>
                  </a:lnTo>
                  <a:lnTo>
                    <a:pt x="9" y="0"/>
                  </a:lnTo>
                  <a:lnTo>
                    <a:pt x="9" y="0"/>
                  </a:lnTo>
                  <a:lnTo>
                    <a:pt x="13" y="1"/>
                  </a:lnTo>
                  <a:lnTo>
                    <a:pt x="17" y="2"/>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2" name="Freeform 817">
              <a:extLst>
                <a:ext uri="{FF2B5EF4-FFF2-40B4-BE49-F238E27FC236}">
                  <a16:creationId xmlns:a16="http://schemas.microsoft.com/office/drawing/2014/main" id="{48DC0A6B-097C-45B6-B3AD-37D21F81E6E5}"/>
                </a:ext>
              </a:extLst>
            </p:cNvPr>
            <p:cNvSpPr>
              <a:spLocks/>
            </p:cNvSpPr>
            <p:nvPr/>
          </p:nvSpPr>
          <p:spPr bwMode="auto">
            <a:xfrm>
              <a:off x="4035425" y="2598738"/>
              <a:ext cx="31750" cy="30163"/>
            </a:xfrm>
            <a:custGeom>
              <a:avLst/>
              <a:gdLst>
                <a:gd name="T0" fmla="*/ 20 w 20"/>
                <a:gd name="T1" fmla="*/ 10 h 19"/>
                <a:gd name="T2" fmla="*/ 20 w 20"/>
                <a:gd name="T3" fmla="*/ 10 h 19"/>
                <a:gd name="T4" fmla="*/ 18 w 20"/>
                <a:gd name="T5" fmla="*/ 13 h 19"/>
                <a:gd name="T6" fmla="*/ 17 w 20"/>
                <a:gd name="T7" fmla="*/ 17 h 19"/>
                <a:gd name="T8" fmla="*/ 13 w 20"/>
                <a:gd name="T9" fmla="*/ 18 h 19"/>
                <a:gd name="T10" fmla="*/ 9 w 20"/>
                <a:gd name="T11" fmla="*/ 19 h 19"/>
                <a:gd name="T12" fmla="*/ 9 w 20"/>
                <a:gd name="T13" fmla="*/ 19 h 19"/>
                <a:gd name="T14" fmla="*/ 7 w 20"/>
                <a:gd name="T15" fmla="*/ 18 h 19"/>
                <a:gd name="T16" fmla="*/ 3 w 20"/>
                <a:gd name="T17" fmla="*/ 17 h 19"/>
                <a:gd name="T18" fmla="*/ 1 w 20"/>
                <a:gd name="T19" fmla="*/ 13 h 19"/>
                <a:gd name="T20" fmla="*/ 0 w 20"/>
                <a:gd name="T21" fmla="*/ 10 h 19"/>
                <a:gd name="T22" fmla="*/ 0 w 20"/>
                <a:gd name="T23" fmla="*/ 10 h 19"/>
                <a:gd name="T24" fmla="*/ 1 w 20"/>
                <a:gd name="T25" fmla="*/ 6 h 19"/>
                <a:gd name="T26" fmla="*/ 3 w 20"/>
                <a:gd name="T27" fmla="*/ 2 h 19"/>
                <a:gd name="T28" fmla="*/ 7 w 20"/>
                <a:gd name="T29" fmla="*/ 1 h 19"/>
                <a:gd name="T30" fmla="*/ 9 w 20"/>
                <a:gd name="T31" fmla="*/ 0 h 19"/>
                <a:gd name="T32" fmla="*/ 9 w 20"/>
                <a:gd name="T33" fmla="*/ 0 h 19"/>
                <a:gd name="T34" fmla="*/ 13 w 20"/>
                <a:gd name="T35" fmla="*/ 1 h 19"/>
                <a:gd name="T36" fmla="*/ 17 w 20"/>
                <a:gd name="T37" fmla="*/ 2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7" y="17"/>
                  </a:lnTo>
                  <a:lnTo>
                    <a:pt x="13" y="18"/>
                  </a:lnTo>
                  <a:lnTo>
                    <a:pt x="9" y="19"/>
                  </a:lnTo>
                  <a:lnTo>
                    <a:pt x="9" y="19"/>
                  </a:lnTo>
                  <a:lnTo>
                    <a:pt x="7" y="18"/>
                  </a:lnTo>
                  <a:lnTo>
                    <a:pt x="3" y="17"/>
                  </a:lnTo>
                  <a:lnTo>
                    <a:pt x="1" y="13"/>
                  </a:lnTo>
                  <a:lnTo>
                    <a:pt x="0" y="10"/>
                  </a:lnTo>
                  <a:lnTo>
                    <a:pt x="0" y="10"/>
                  </a:lnTo>
                  <a:lnTo>
                    <a:pt x="1" y="6"/>
                  </a:lnTo>
                  <a:lnTo>
                    <a:pt x="3" y="2"/>
                  </a:lnTo>
                  <a:lnTo>
                    <a:pt x="7" y="1"/>
                  </a:lnTo>
                  <a:lnTo>
                    <a:pt x="9" y="0"/>
                  </a:lnTo>
                  <a:lnTo>
                    <a:pt x="9" y="0"/>
                  </a:lnTo>
                  <a:lnTo>
                    <a:pt x="13" y="1"/>
                  </a:lnTo>
                  <a:lnTo>
                    <a:pt x="17" y="2"/>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3" name="Freeform 818">
              <a:extLst>
                <a:ext uri="{FF2B5EF4-FFF2-40B4-BE49-F238E27FC236}">
                  <a16:creationId xmlns:a16="http://schemas.microsoft.com/office/drawing/2014/main" id="{0670D8BE-A407-48FD-BB0F-38281E230F10}"/>
                </a:ext>
              </a:extLst>
            </p:cNvPr>
            <p:cNvSpPr>
              <a:spLocks/>
            </p:cNvSpPr>
            <p:nvPr/>
          </p:nvSpPr>
          <p:spPr bwMode="auto">
            <a:xfrm>
              <a:off x="4041775" y="2598738"/>
              <a:ext cx="31750" cy="30163"/>
            </a:xfrm>
            <a:custGeom>
              <a:avLst/>
              <a:gdLst>
                <a:gd name="T0" fmla="*/ 20 w 20"/>
                <a:gd name="T1" fmla="*/ 10 h 19"/>
                <a:gd name="T2" fmla="*/ 20 w 20"/>
                <a:gd name="T3" fmla="*/ 10 h 19"/>
                <a:gd name="T4" fmla="*/ 18 w 20"/>
                <a:gd name="T5" fmla="*/ 13 h 19"/>
                <a:gd name="T6" fmla="*/ 16 w 20"/>
                <a:gd name="T7" fmla="*/ 17 h 19"/>
                <a:gd name="T8" fmla="*/ 13 w 20"/>
                <a:gd name="T9" fmla="*/ 18 h 19"/>
                <a:gd name="T10" fmla="*/ 9 w 20"/>
                <a:gd name="T11" fmla="*/ 19 h 19"/>
                <a:gd name="T12" fmla="*/ 9 w 20"/>
                <a:gd name="T13" fmla="*/ 19 h 19"/>
                <a:gd name="T14" fmla="*/ 5 w 20"/>
                <a:gd name="T15" fmla="*/ 18 h 19"/>
                <a:gd name="T16" fmla="*/ 3 w 20"/>
                <a:gd name="T17" fmla="*/ 17 h 19"/>
                <a:gd name="T18" fmla="*/ 1 w 20"/>
                <a:gd name="T19" fmla="*/ 13 h 19"/>
                <a:gd name="T20" fmla="*/ 0 w 20"/>
                <a:gd name="T21" fmla="*/ 10 h 19"/>
                <a:gd name="T22" fmla="*/ 0 w 20"/>
                <a:gd name="T23" fmla="*/ 10 h 19"/>
                <a:gd name="T24" fmla="*/ 1 w 20"/>
                <a:gd name="T25" fmla="*/ 6 h 19"/>
                <a:gd name="T26" fmla="*/ 3 w 20"/>
                <a:gd name="T27" fmla="*/ 2 h 19"/>
                <a:gd name="T28" fmla="*/ 5 w 20"/>
                <a:gd name="T29" fmla="*/ 1 h 19"/>
                <a:gd name="T30" fmla="*/ 9 w 20"/>
                <a:gd name="T31" fmla="*/ 0 h 19"/>
                <a:gd name="T32" fmla="*/ 9 w 20"/>
                <a:gd name="T33" fmla="*/ 0 h 19"/>
                <a:gd name="T34" fmla="*/ 13 w 20"/>
                <a:gd name="T35" fmla="*/ 1 h 19"/>
                <a:gd name="T36" fmla="*/ 16 w 20"/>
                <a:gd name="T37" fmla="*/ 2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6" y="17"/>
                  </a:lnTo>
                  <a:lnTo>
                    <a:pt x="13" y="18"/>
                  </a:lnTo>
                  <a:lnTo>
                    <a:pt x="9" y="19"/>
                  </a:lnTo>
                  <a:lnTo>
                    <a:pt x="9" y="19"/>
                  </a:lnTo>
                  <a:lnTo>
                    <a:pt x="5" y="18"/>
                  </a:lnTo>
                  <a:lnTo>
                    <a:pt x="3" y="17"/>
                  </a:lnTo>
                  <a:lnTo>
                    <a:pt x="1" y="13"/>
                  </a:lnTo>
                  <a:lnTo>
                    <a:pt x="0" y="10"/>
                  </a:lnTo>
                  <a:lnTo>
                    <a:pt x="0" y="10"/>
                  </a:lnTo>
                  <a:lnTo>
                    <a:pt x="1" y="6"/>
                  </a:lnTo>
                  <a:lnTo>
                    <a:pt x="3" y="2"/>
                  </a:lnTo>
                  <a:lnTo>
                    <a:pt x="5" y="1"/>
                  </a:lnTo>
                  <a:lnTo>
                    <a:pt x="9" y="0"/>
                  </a:lnTo>
                  <a:lnTo>
                    <a:pt x="9" y="0"/>
                  </a:lnTo>
                  <a:lnTo>
                    <a:pt x="13" y="1"/>
                  </a:lnTo>
                  <a:lnTo>
                    <a:pt x="16" y="2"/>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4" name="Freeform 819">
              <a:extLst>
                <a:ext uri="{FF2B5EF4-FFF2-40B4-BE49-F238E27FC236}">
                  <a16:creationId xmlns:a16="http://schemas.microsoft.com/office/drawing/2014/main" id="{F7FAF706-184E-4B69-A0A3-DAA47B2F3FFC}"/>
                </a:ext>
              </a:extLst>
            </p:cNvPr>
            <p:cNvSpPr>
              <a:spLocks/>
            </p:cNvSpPr>
            <p:nvPr/>
          </p:nvSpPr>
          <p:spPr bwMode="auto">
            <a:xfrm>
              <a:off x="4062413" y="2598738"/>
              <a:ext cx="31750" cy="30163"/>
            </a:xfrm>
            <a:custGeom>
              <a:avLst/>
              <a:gdLst>
                <a:gd name="T0" fmla="*/ 20 w 20"/>
                <a:gd name="T1" fmla="*/ 10 h 19"/>
                <a:gd name="T2" fmla="*/ 20 w 20"/>
                <a:gd name="T3" fmla="*/ 10 h 19"/>
                <a:gd name="T4" fmla="*/ 18 w 20"/>
                <a:gd name="T5" fmla="*/ 13 h 19"/>
                <a:gd name="T6" fmla="*/ 17 w 20"/>
                <a:gd name="T7" fmla="*/ 17 h 19"/>
                <a:gd name="T8" fmla="*/ 13 w 20"/>
                <a:gd name="T9" fmla="*/ 18 h 19"/>
                <a:gd name="T10" fmla="*/ 9 w 20"/>
                <a:gd name="T11" fmla="*/ 19 h 19"/>
                <a:gd name="T12" fmla="*/ 9 w 20"/>
                <a:gd name="T13" fmla="*/ 19 h 19"/>
                <a:gd name="T14" fmla="*/ 7 w 20"/>
                <a:gd name="T15" fmla="*/ 18 h 19"/>
                <a:gd name="T16" fmla="*/ 3 w 20"/>
                <a:gd name="T17" fmla="*/ 17 h 19"/>
                <a:gd name="T18" fmla="*/ 1 w 20"/>
                <a:gd name="T19" fmla="*/ 13 h 19"/>
                <a:gd name="T20" fmla="*/ 0 w 20"/>
                <a:gd name="T21" fmla="*/ 10 h 19"/>
                <a:gd name="T22" fmla="*/ 0 w 20"/>
                <a:gd name="T23" fmla="*/ 10 h 19"/>
                <a:gd name="T24" fmla="*/ 1 w 20"/>
                <a:gd name="T25" fmla="*/ 6 h 19"/>
                <a:gd name="T26" fmla="*/ 3 w 20"/>
                <a:gd name="T27" fmla="*/ 2 h 19"/>
                <a:gd name="T28" fmla="*/ 7 w 20"/>
                <a:gd name="T29" fmla="*/ 1 h 19"/>
                <a:gd name="T30" fmla="*/ 9 w 20"/>
                <a:gd name="T31" fmla="*/ 0 h 19"/>
                <a:gd name="T32" fmla="*/ 9 w 20"/>
                <a:gd name="T33" fmla="*/ 0 h 19"/>
                <a:gd name="T34" fmla="*/ 13 w 20"/>
                <a:gd name="T35" fmla="*/ 1 h 19"/>
                <a:gd name="T36" fmla="*/ 17 w 20"/>
                <a:gd name="T37" fmla="*/ 2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7" y="17"/>
                  </a:lnTo>
                  <a:lnTo>
                    <a:pt x="13" y="18"/>
                  </a:lnTo>
                  <a:lnTo>
                    <a:pt x="9" y="19"/>
                  </a:lnTo>
                  <a:lnTo>
                    <a:pt x="9" y="19"/>
                  </a:lnTo>
                  <a:lnTo>
                    <a:pt x="7" y="18"/>
                  </a:lnTo>
                  <a:lnTo>
                    <a:pt x="3" y="17"/>
                  </a:lnTo>
                  <a:lnTo>
                    <a:pt x="1" y="13"/>
                  </a:lnTo>
                  <a:lnTo>
                    <a:pt x="0" y="10"/>
                  </a:lnTo>
                  <a:lnTo>
                    <a:pt x="0" y="10"/>
                  </a:lnTo>
                  <a:lnTo>
                    <a:pt x="1" y="6"/>
                  </a:lnTo>
                  <a:lnTo>
                    <a:pt x="3" y="2"/>
                  </a:lnTo>
                  <a:lnTo>
                    <a:pt x="7" y="1"/>
                  </a:lnTo>
                  <a:lnTo>
                    <a:pt x="9" y="0"/>
                  </a:lnTo>
                  <a:lnTo>
                    <a:pt x="9" y="0"/>
                  </a:lnTo>
                  <a:lnTo>
                    <a:pt x="13" y="1"/>
                  </a:lnTo>
                  <a:lnTo>
                    <a:pt x="17" y="2"/>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5" name="Freeform 820">
              <a:extLst>
                <a:ext uri="{FF2B5EF4-FFF2-40B4-BE49-F238E27FC236}">
                  <a16:creationId xmlns:a16="http://schemas.microsoft.com/office/drawing/2014/main" id="{80496D50-16D9-405C-9C96-6EDAB1033A65}"/>
                </a:ext>
              </a:extLst>
            </p:cNvPr>
            <p:cNvSpPr>
              <a:spLocks/>
            </p:cNvSpPr>
            <p:nvPr/>
          </p:nvSpPr>
          <p:spPr bwMode="auto">
            <a:xfrm>
              <a:off x="4100513" y="2625725"/>
              <a:ext cx="28575" cy="31750"/>
            </a:xfrm>
            <a:custGeom>
              <a:avLst/>
              <a:gdLst>
                <a:gd name="T0" fmla="*/ 18 w 18"/>
                <a:gd name="T1" fmla="*/ 9 h 20"/>
                <a:gd name="T2" fmla="*/ 18 w 18"/>
                <a:gd name="T3" fmla="*/ 9 h 20"/>
                <a:gd name="T4" fmla="*/ 18 w 18"/>
                <a:gd name="T5" fmla="*/ 13 h 20"/>
                <a:gd name="T6" fmla="*/ 15 w 18"/>
                <a:gd name="T7" fmla="*/ 17 h 20"/>
                <a:gd name="T8" fmla="*/ 13 w 18"/>
                <a:gd name="T9" fmla="*/ 18 h 20"/>
                <a:gd name="T10" fmla="*/ 9 w 18"/>
                <a:gd name="T11" fmla="*/ 20 h 20"/>
                <a:gd name="T12" fmla="*/ 9 w 18"/>
                <a:gd name="T13" fmla="*/ 20 h 20"/>
                <a:gd name="T14" fmla="*/ 5 w 18"/>
                <a:gd name="T15" fmla="*/ 18 h 20"/>
                <a:gd name="T16" fmla="*/ 2 w 18"/>
                <a:gd name="T17" fmla="*/ 17 h 20"/>
                <a:gd name="T18" fmla="*/ 0 w 18"/>
                <a:gd name="T19" fmla="*/ 13 h 20"/>
                <a:gd name="T20" fmla="*/ 0 w 18"/>
                <a:gd name="T21" fmla="*/ 9 h 20"/>
                <a:gd name="T22" fmla="*/ 0 w 18"/>
                <a:gd name="T23" fmla="*/ 9 h 20"/>
                <a:gd name="T24" fmla="*/ 0 w 18"/>
                <a:gd name="T25" fmla="*/ 6 h 20"/>
                <a:gd name="T26" fmla="*/ 2 w 18"/>
                <a:gd name="T27" fmla="*/ 2 h 20"/>
                <a:gd name="T28" fmla="*/ 5 w 18"/>
                <a:gd name="T29" fmla="*/ 1 h 20"/>
                <a:gd name="T30" fmla="*/ 9 w 18"/>
                <a:gd name="T31" fmla="*/ 0 h 20"/>
                <a:gd name="T32" fmla="*/ 9 w 18"/>
                <a:gd name="T33" fmla="*/ 0 h 20"/>
                <a:gd name="T34" fmla="*/ 13 w 18"/>
                <a:gd name="T35" fmla="*/ 1 h 20"/>
                <a:gd name="T36" fmla="*/ 15 w 18"/>
                <a:gd name="T37" fmla="*/ 2 h 20"/>
                <a:gd name="T38" fmla="*/ 18 w 18"/>
                <a:gd name="T39" fmla="*/ 6 h 20"/>
                <a:gd name="T40" fmla="*/ 18 w 18"/>
                <a:gd name="T41" fmla="*/ 9 h 20"/>
                <a:gd name="T42" fmla="*/ 18 w 18"/>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9"/>
                  </a:moveTo>
                  <a:lnTo>
                    <a:pt x="18" y="9"/>
                  </a:lnTo>
                  <a:lnTo>
                    <a:pt x="18" y="13"/>
                  </a:lnTo>
                  <a:lnTo>
                    <a:pt x="15" y="17"/>
                  </a:lnTo>
                  <a:lnTo>
                    <a:pt x="13" y="18"/>
                  </a:lnTo>
                  <a:lnTo>
                    <a:pt x="9" y="20"/>
                  </a:lnTo>
                  <a:lnTo>
                    <a:pt x="9" y="20"/>
                  </a:lnTo>
                  <a:lnTo>
                    <a:pt x="5" y="18"/>
                  </a:lnTo>
                  <a:lnTo>
                    <a:pt x="2" y="17"/>
                  </a:lnTo>
                  <a:lnTo>
                    <a:pt x="0" y="13"/>
                  </a:lnTo>
                  <a:lnTo>
                    <a:pt x="0" y="9"/>
                  </a:lnTo>
                  <a:lnTo>
                    <a:pt x="0" y="9"/>
                  </a:lnTo>
                  <a:lnTo>
                    <a:pt x="0" y="6"/>
                  </a:lnTo>
                  <a:lnTo>
                    <a:pt x="2" y="2"/>
                  </a:lnTo>
                  <a:lnTo>
                    <a:pt x="5" y="1"/>
                  </a:lnTo>
                  <a:lnTo>
                    <a:pt x="9" y="0"/>
                  </a:lnTo>
                  <a:lnTo>
                    <a:pt x="9" y="0"/>
                  </a:lnTo>
                  <a:lnTo>
                    <a:pt x="13" y="1"/>
                  </a:lnTo>
                  <a:lnTo>
                    <a:pt x="15" y="2"/>
                  </a:lnTo>
                  <a:lnTo>
                    <a:pt x="18" y="6"/>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6" name="Freeform 821">
              <a:extLst>
                <a:ext uri="{FF2B5EF4-FFF2-40B4-BE49-F238E27FC236}">
                  <a16:creationId xmlns:a16="http://schemas.microsoft.com/office/drawing/2014/main" id="{A99D46E8-9276-4DCF-804A-49FE468335DB}"/>
                </a:ext>
              </a:extLst>
            </p:cNvPr>
            <p:cNvSpPr>
              <a:spLocks/>
            </p:cNvSpPr>
            <p:nvPr/>
          </p:nvSpPr>
          <p:spPr bwMode="auto">
            <a:xfrm>
              <a:off x="4103688" y="2625725"/>
              <a:ext cx="31750" cy="31750"/>
            </a:xfrm>
            <a:custGeom>
              <a:avLst/>
              <a:gdLst>
                <a:gd name="T0" fmla="*/ 20 w 20"/>
                <a:gd name="T1" fmla="*/ 9 h 20"/>
                <a:gd name="T2" fmla="*/ 20 w 20"/>
                <a:gd name="T3" fmla="*/ 9 h 20"/>
                <a:gd name="T4" fmla="*/ 19 w 20"/>
                <a:gd name="T5" fmla="*/ 13 h 20"/>
                <a:gd name="T6" fmla="*/ 17 w 20"/>
                <a:gd name="T7" fmla="*/ 17 h 20"/>
                <a:gd name="T8" fmla="*/ 15 w 20"/>
                <a:gd name="T9" fmla="*/ 18 h 20"/>
                <a:gd name="T10" fmla="*/ 11 w 20"/>
                <a:gd name="T11" fmla="*/ 20 h 20"/>
                <a:gd name="T12" fmla="*/ 11 w 20"/>
                <a:gd name="T13" fmla="*/ 20 h 20"/>
                <a:gd name="T14" fmla="*/ 7 w 20"/>
                <a:gd name="T15" fmla="*/ 18 h 20"/>
                <a:gd name="T16" fmla="*/ 4 w 20"/>
                <a:gd name="T17" fmla="*/ 17 h 20"/>
                <a:gd name="T18" fmla="*/ 2 w 20"/>
                <a:gd name="T19" fmla="*/ 13 h 20"/>
                <a:gd name="T20" fmla="*/ 0 w 20"/>
                <a:gd name="T21" fmla="*/ 9 h 20"/>
                <a:gd name="T22" fmla="*/ 0 w 20"/>
                <a:gd name="T23" fmla="*/ 9 h 20"/>
                <a:gd name="T24" fmla="*/ 2 w 20"/>
                <a:gd name="T25" fmla="*/ 6 h 20"/>
                <a:gd name="T26" fmla="*/ 4 w 20"/>
                <a:gd name="T27" fmla="*/ 2 h 20"/>
                <a:gd name="T28" fmla="*/ 7 w 20"/>
                <a:gd name="T29" fmla="*/ 1 h 20"/>
                <a:gd name="T30" fmla="*/ 11 w 20"/>
                <a:gd name="T31" fmla="*/ 0 h 20"/>
                <a:gd name="T32" fmla="*/ 11 w 20"/>
                <a:gd name="T33" fmla="*/ 0 h 20"/>
                <a:gd name="T34" fmla="*/ 15 w 20"/>
                <a:gd name="T35" fmla="*/ 1 h 20"/>
                <a:gd name="T36" fmla="*/ 17 w 20"/>
                <a:gd name="T37" fmla="*/ 2 h 20"/>
                <a:gd name="T38" fmla="*/ 19 w 20"/>
                <a:gd name="T39" fmla="*/ 6 h 20"/>
                <a:gd name="T40" fmla="*/ 20 w 20"/>
                <a:gd name="T41" fmla="*/ 9 h 20"/>
                <a:gd name="T42" fmla="*/ 20 w 20"/>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20" y="9"/>
                  </a:moveTo>
                  <a:lnTo>
                    <a:pt x="20" y="9"/>
                  </a:lnTo>
                  <a:lnTo>
                    <a:pt x="19" y="13"/>
                  </a:lnTo>
                  <a:lnTo>
                    <a:pt x="17" y="17"/>
                  </a:lnTo>
                  <a:lnTo>
                    <a:pt x="15" y="18"/>
                  </a:lnTo>
                  <a:lnTo>
                    <a:pt x="11" y="20"/>
                  </a:lnTo>
                  <a:lnTo>
                    <a:pt x="11" y="20"/>
                  </a:lnTo>
                  <a:lnTo>
                    <a:pt x="7" y="18"/>
                  </a:lnTo>
                  <a:lnTo>
                    <a:pt x="4" y="17"/>
                  </a:lnTo>
                  <a:lnTo>
                    <a:pt x="2" y="13"/>
                  </a:lnTo>
                  <a:lnTo>
                    <a:pt x="0" y="9"/>
                  </a:lnTo>
                  <a:lnTo>
                    <a:pt x="0" y="9"/>
                  </a:lnTo>
                  <a:lnTo>
                    <a:pt x="2" y="6"/>
                  </a:lnTo>
                  <a:lnTo>
                    <a:pt x="4" y="2"/>
                  </a:lnTo>
                  <a:lnTo>
                    <a:pt x="7" y="1"/>
                  </a:lnTo>
                  <a:lnTo>
                    <a:pt x="11" y="0"/>
                  </a:lnTo>
                  <a:lnTo>
                    <a:pt x="11" y="0"/>
                  </a:lnTo>
                  <a:lnTo>
                    <a:pt x="15" y="1"/>
                  </a:lnTo>
                  <a:lnTo>
                    <a:pt x="17" y="2"/>
                  </a:lnTo>
                  <a:lnTo>
                    <a:pt x="19" y="6"/>
                  </a:lnTo>
                  <a:lnTo>
                    <a:pt x="20" y="9"/>
                  </a:lnTo>
                  <a:lnTo>
                    <a:pt x="20"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7" name="Freeform 822">
              <a:extLst>
                <a:ext uri="{FF2B5EF4-FFF2-40B4-BE49-F238E27FC236}">
                  <a16:creationId xmlns:a16="http://schemas.microsoft.com/office/drawing/2014/main" id="{54B93302-FABA-434C-A1C6-5779056A454C}"/>
                </a:ext>
              </a:extLst>
            </p:cNvPr>
            <p:cNvSpPr>
              <a:spLocks/>
            </p:cNvSpPr>
            <p:nvPr/>
          </p:nvSpPr>
          <p:spPr bwMode="auto">
            <a:xfrm>
              <a:off x="4297363" y="2657475"/>
              <a:ext cx="31750" cy="28575"/>
            </a:xfrm>
            <a:custGeom>
              <a:avLst/>
              <a:gdLst>
                <a:gd name="T0" fmla="*/ 20 w 20"/>
                <a:gd name="T1" fmla="*/ 9 h 18"/>
                <a:gd name="T2" fmla="*/ 20 w 20"/>
                <a:gd name="T3" fmla="*/ 9 h 18"/>
                <a:gd name="T4" fmla="*/ 19 w 20"/>
                <a:gd name="T5" fmla="*/ 13 h 18"/>
                <a:gd name="T6" fmla="*/ 17 w 20"/>
                <a:gd name="T7" fmla="*/ 15 h 18"/>
                <a:gd name="T8" fmla="*/ 13 w 20"/>
                <a:gd name="T9" fmla="*/ 17 h 18"/>
                <a:gd name="T10" fmla="*/ 11 w 20"/>
                <a:gd name="T11" fmla="*/ 18 h 18"/>
                <a:gd name="T12" fmla="*/ 11 w 20"/>
                <a:gd name="T13" fmla="*/ 18 h 18"/>
                <a:gd name="T14" fmla="*/ 7 w 20"/>
                <a:gd name="T15" fmla="*/ 17 h 18"/>
                <a:gd name="T16" fmla="*/ 3 w 20"/>
                <a:gd name="T17" fmla="*/ 15 h 18"/>
                <a:gd name="T18" fmla="*/ 2 w 20"/>
                <a:gd name="T19" fmla="*/ 13 h 18"/>
                <a:gd name="T20" fmla="*/ 0 w 20"/>
                <a:gd name="T21" fmla="*/ 9 h 18"/>
                <a:gd name="T22" fmla="*/ 0 w 20"/>
                <a:gd name="T23" fmla="*/ 9 h 18"/>
                <a:gd name="T24" fmla="*/ 2 w 20"/>
                <a:gd name="T25" fmla="*/ 5 h 18"/>
                <a:gd name="T26" fmla="*/ 3 w 20"/>
                <a:gd name="T27" fmla="*/ 2 h 18"/>
                <a:gd name="T28" fmla="*/ 7 w 20"/>
                <a:gd name="T29" fmla="*/ 0 h 18"/>
                <a:gd name="T30" fmla="*/ 11 w 20"/>
                <a:gd name="T31" fmla="*/ 0 h 18"/>
                <a:gd name="T32" fmla="*/ 11 w 20"/>
                <a:gd name="T33" fmla="*/ 0 h 18"/>
                <a:gd name="T34" fmla="*/ 13 w 20"/>
                <a:gd name="T35" fmla="*/ 0 h 18"/>
                <a:gd name="T36" fmla="*/ 17 w 20"/>
                <a:gd name="T37" fmla="*/ 2 h 18"/>
                <a:gd name="T38" fmla="*/ 19 w 20"/>
                <a:gd name="T39" fmla="*/ 5 h 18"/>
                <a:gd name="T40" fmla="*/ 20 w 20"/>
                <a:gd name="T41" fmla="*/ 9 h 18"/>
                <a:gd name="T42" fmla="*/ 20 w 20"/>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20" y="9"/>
                  </a:moveTo>
                  <a:lnTo>
                    <a:pt x="20" y="9"/>
                  </a:lnTo>
                  <a:lnTo>
                    <a:pt x="19" y="13"/>
                  </a:lnTo>
                  <a:lnTo>
                    <a:pt x="17" y="15"/>
                  </a:lnTo>
                  <a:lnTo>
                    <a:pt x="13" y="17"/>
                  </a:lnTo>
                  <a:lnTo>
                    <a:pt x="11" y="18"/>
                  </a:lnTo>
                  <a:lnTo>
                    <a:pt x="11" y="18"/>
                  </a:lnTo>
                  <a:lnTo>
                    <a:pt x="7" y="17"/>
                  </a:lnTo>
                  <a:lnTo>
                    <a:pt x="3" y="15"/>
                  </a:lnTo>
                  <a:lnTo>
                    <a:pt x="2" y="13"/>
                  </a:lnTo>
                  <a:lnTo>
                    <a:pt x="0" y="9"/>
                  </a:lnTo>
                  <a:lnTo>
                    <a:pt x="0" y="9"/>
                  </a:lnTo>
                  <a:lnTo>
                    <a:pt x="2" y="5"/>
                  </a:lnTo>
                  <a:lnTo>
                    <a:pt x="3" y="2"/>
                  </a:lnTo>
                  <a:lnTo>
                    <a:pt x="7" y="0"/>
                  </a:lnTo>
                  <a:lnTo>
                    <a:pt x="11" y="0"/>
                  </a:lnTo>
                  <a:lnTo>
                    <a:pt x="11" y="0"/>
                  </a:lnTo>
                  <a:lnTo>
                    <a:pt x="13" y="0"/>
                  </a:lnTo>
                  <a:lnTo>
                    <a:pt x="17" y="2"/>
                  </a:lnTo>
                  <a:lnTo>
                    <a:pt x="19" y="5"/>
                  </a:lnTo>
                  <a:lnTo>
                    <a:pt x="20" y="9"/>
                  </a:lnTo>
                  <a:lnTo>
                    <a:pt x="20"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8" name="Freeform 823">
              <a:extLst>
                <a:ext uri="{FF2B5EF4-FFF2-40B4-BE49-F238E27FC236}">
                  <a16:creationId xmlns:a16="http://schemas.microsoft.com/office/drawing/2014/main" id="{98AE6963-AFAD-4587-BEC7-016958318CC2}"/>
                </a:ext>
              </a:extLst>
            </p:cNvPr>
            <p:cNvSpPr>
              <a:spLocks/>
            </p:cNvSpPr>
            <p:nvPr/>
          </p:nvSpPr>
          <p:spPr bwMode="auto">
            <a:xfrm>
              <a:off x="4402138" y="2657475"/>
              <a:ext cx="28575" cy="28575"/>
            </a:xfrm>
            <a:custGeom>
              <a:avLst/>
              <a:gdLst>
                <a:gd name="T0" fmla="*/ 18 w 18"/>
                <a:gd name="T1" fmla="*/ 9 h 18"/>
                <a:gd name="T2" fmla="*/ 18 w 18"/>
                <a:gd name="T3" fmla="*/ 9 h 18"/>
                <a:gd name="T4" fmla="*/ 18 w 18"/>
                <a:gd name="T5" fmla="*/ 13 h 18"/>
                <a:gd name="T6" fmla="*/ 16 w 18"/>
                <a:gd name="T7" fmla="*/ 15 h 18"/>
                <a:gd name="T8" fmla="*/ 13 w 18"/>
                <a:gd name="T9" fmla="*/ 17 h 18"/>
                <a:gd name="T10" fmla="*/ 9 w 18"/>
                <a:gd name="T11" fmla="*/ 18 h 18"/>
                <a:gd name="T12" fmla="*/ 9 w 18"/>
                <a:gd name="T13" fmla="*/ 18 h 18"/>
                <a:gd name="T14" fmla="*/ 5 w 18"/>
                <a:gd name="T15" fmla="*/ 17 h 18"/>
                <a:gd name="T16" fmla="*/ 2 w 18"/>
                <a:gd name="T17" fmla="*/ 15 h 18"/>
                <a:gd name="T18" fmla="*/ 0 w 18"/>
                <a:gd name="T19" fmla="*/ 13 h 18"/>
                <a:gd name="T20" fmla="*/ 0 w 18"/>
                <a:gd name="T21" fmla="*/ 9 h 18"/>
                <a:gd name="T22" fmla="*/ 0 w 18"/>
                <a:gd name="T23" fmla="*/ 9 h 18"/>
                <a:gd name="T24" fmla="*/ 0 w 18"/>
                <a:gd name="T25" fmla="*/ 5 h 18"/>
                <a:gd name="T26" fmla="*/ 2 w 18"/>
                <a:gd name="T27" fmla="*/ 2 h 18"/>
                <a:gd name="T28" fmla="*/ 5 w 18"/>
                <a:gd name="T29" fmla="*/ 0 h 18"/>
                <a:gd name="T30" fmla="*/ 9 w 18"/>
                <a:gd name="T31" fmla="*/ 0 h 18"/>
                <a:gd name="T32" fmla="*/ 9 w 18"/>
                <a:gd name="T33" fmla="*/ 0 h 18"/>
                <a:gd name="T34" fmla="*/ 13 w 18"/>
                <a:gd name="T35" fmla="*/ 0 h 18"/>
                <a:gd name="T36" fmla="*/ 16 w 18"/>
                <a:gd name="T37" fmla="*/ 2 h 18"/>
                <a:gd name="T38" fmla="*/ 18 w 18"/>
                <a:gd name="T39" fmla="*/ 5 h 18"/>
                <a:gd name="T40" fmla="*/ 18 w 18"/>
                <a:gd name="T41" fmla="*/ 9 h 18"/>
                <a:gd name="T42" fmla="*/ 18 w 18"/>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8" y="9"/>
                  </a:moveTo>
                  <a:lnTo>
                    <a:pt x="18" y="9"/>
                  </a:lnTo>
                  <a:lnTo>
                    <a:pt x="18" y="13"/>
                  </a:lnTo>
                  <a:lnTo>
                    <a:pt x="16" y="15"/>
                  </a:lnTo>
                  <a:lnTo>
                    <a:pt x="13" y="17"/>
                  </a:lnTo>
                  <a:lnTo>
                    <a:pt x="9" y="18"/>
                  </a:lnTo>
                  <a:lnTo>
                    <a:pt x="9" y="18"/>
                  </a:lnTo>
                  <a:lnTo>
                    <a:pt x="5" y="17"/>
                  </a:lnTo>
                  <a:lnTo>
                    <a:pt x="2" y="15"/>
                  </a:lnTo>
                  <a:lnTo>
                    <a:pt x="0" y="13"/>
                  </a:lnTo>
                  <a:lnTo>
                    <a:pt x="0" y="9"/>
                  </a:lnTo>
                  <a:lnTo>
                    <a:pt x="0" y="9"/>
                  </a:lnTo>
                  <a:lnTo>
                    <a:pt x="0" y="5"/>
                  </a:lnTo>
                  <a:lnTo>
                    <a:pt x="2" y="2"/>
                  </a:lnTo>
                  <a:lnTo>
                    <a:pt x="5" y="0"/>
                  </a:lnTo>
                  <a:lnTo>
                    <a:pt x="9" y="0"/>
                  </a:lnTo>
                  <a:lnTo>
                    <a:pt x="9" y="0"/>
                  </a:lnTo>
                  <a:lnTo>
                    <a:pt x="13" y="0"/>
                  </a:lnTo>
                  <a:lnTo>
                    <a:pt x="16" y="2"/>
                  </a:lnTo>
                  <a:lnTo>
                    <a:pt x="18" y="5"/>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9" name="Freeform 824">
              <a:extLst>
                <a:ext uri="{FF2B5EF4-FFF2-40B4-BE49-F238E27FC236}">
                  <a16:creationId xmlns:a16="http://schemas.microsoft.com/office/drawing/2014/main" id="{E798FA58-BCCF-43B8-A29F-C8DAED4A4E91}"/>
                </a:ext>
              </a:extLst>
            </p:cNvPr>
            <p:cNvSpPr>
              <a:spLocks/>
            </p:cNvSpPr>
            <p:nvPr/>
          </p:nvSpPr>
          <p:spPr bwMode="auto">
            <a:xfrm>
              <a:off x="4435475" y="2657475"/>
              <a:ext cx="28575" cy="28575"/>
            </a:xfrm>
            <a:custGeom>
              <a:avLst/>
              <a:gdLst>
                <a:gd name="T0" fmla="*/ 18 w 18"/>
                <a:gd name="T1" fmla="*/ 9 h 18"/>
                <a:gd name="T2" fmla="*/ 18 w 18"/>
                <a:gd name="T3" fmla="*/ 9 h 18"/>
                <a:gd name="T4" fmla="*/ 17 w 18"/>
                <a:gd name="T5" fmla="*/ 13 h 18"/>
                <a:gd name="T6" fmla="*/ 16 w 18"/>
                <a:gd name="T7" fmla="*/ 15 h 18"/>
                <a:gd name="T8" fmla="*/ 13 w 18"/>
                <a:gd name="T9" fmla="*/ 17 h 18"/>
                <a:gd name="T10" fmla="*/ 9 w 18"/>
                <a:gd name="T11" fmla="*/ 18 h 18"/>
                <a:gd name="T12" fmla="*/ 9 w 18"/>
                <a:gd name="T13" fmla="*/ 18 h 18"/>
                <a:gd name="T14" fmla="*/ 5 w 18"/>
                <a:gd name="T15" fmla="*/ 17 h 18"/>
                <a:gd name="T16" fmla="*/ 2 w 18"/>
                <a:gd name="T17" fmla="*/ 15 h 18"/>
                <a:gd name="T18" fmla="*/ 0 w 18"/>
                <a:gd name="T19" fmla="*/ 13 h 18"/>
                <a:gd name="T20" fmla="*/ 0 w 18"/>
                <a:gd name="T21" fmla="*/ 9 h 18"/>
                <a:gd name="T22" fmla="*/ 0 w 18"/>
                <a:gd name="T23" fmla="*/ 9 h 18"/>
                <a:gd name="T24" fmla="*/ 0 w 18"/>
                <a:gd name="T25" fmla="*/ 5 h 18"/>
                <a:gd name="T26" fmla="*/ 2 w 18"/>
                <a:gd name="T27" fmla="*/ 2 h 18"/>
                <a:gd name="T28" fmla="*/ 5 w 18"/>
                <a:gd name="T29" fmla="*/ 0 h 18"/>
                <a:gd name="T30" fmla="*/ 9 w 18"/>
                <a:gd name="T31" fmla="*/ 0 h 18"/>
                <a:gd name="T32" fmla="*/ 9 w 18"/>
                <a:gd name="T33" fmla="*/ 0 h 18"/>
                <a:gd name="T34" fmla="*/ 13 w 18"/>
                <a:gd name="T35" fmla="*/ 0 h 18"/>
                <a:gd name="T36" fmla="*/ 16 w 18"/>
                <a:gd name="T37" fmla="*/ 2 h 18"/>
                <a:gd name="T38" fmla="*/ 17 w 18"/>
                <a:gd name="T39" fmla="*/ 5 h 18"/>
                <a:gd name="T40" fmla="*/ 18 w 18"/>
                <a:gd name="T41" fmla="*/ 9 h 18"/>
                <a:gd name="T42" fmla="*/ 18 w 18"/>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8" y="9"/>
                  </a:moveTo>
                  <a:lnTo>
                    <a:pt x="18" y="9"/>
                  </a:lnTo>
                  <a:lnTo>
                    <a:pt x="17" y="13"/>
                  </a:lnTo>
                  <a:lnTo>
                    <a:pt x="16" y="15"/>
                  </a:lnTo>
                  <a:lnTo>
                    <a:pt x="13" y="17"/>
                  </a:lnTo>
                  <a:lnTo>
                    <a:pt x="9" y="18"/>
                  </a:lnTo>
                  <a:lnTo>
                    <a:pt x="9" y="18"/>
                  </a:lnTo>
                  <a:lnTo>
                    <a:pt x="5" y="17"/>
                  </a:lnTo>
                  <a:lnTo>
                    <a:pt x="2" y="15"/>
                  </a:lnTo>
                  <a:lnTo>
                    <a:pt x="0" y="13"/>
                  </a:lnTo>
                  <a:lnTo>
                    <a:pt x="0" y="9"/>
                  </a:lnTo>
                  <a:lnTo>
                    <a:pt x="0" y="9"/>
                  </a:lnTo>
                  <a:lnTo>
                    <a:pt x="0" y="5"/>
                  </a:lnTo>
                  <a:lnTo>
                    <a:pt x="2" y="2"/>
                  </a:lnTo>
                  <a:lnTo>
                    <a:pt x="5" y="0"/>
                  </a:lnTo>
                  <a:lnTo>
                    <a:pt x="9" y="0"/>
                  </a:lnTo>
                  <a:lnTo>
                    <a:pt x="9" y="0"/>
                  </a:lnTo>
                  <a:lnTo>
                    <a:pt x="13" y="0"/>
                  </a:lnTo>
                  <a:lnTo>
                    <a:pt x="16" y="2"/>
                  </a:lnTo>
                  <a:lnTo>
                    <a:pt x="17" y="5"/>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 name="Freeform 825">
              <a:extLst>
                <a:ext uri="{FF2B5EF4-FFF2-40B4-BE49-F238E27FC236}">
                  <a16:creationId xmlns:a16="http://schemas.microsoft.com/office/drawing/2014/main" id="{0C9C3EF1-D772-4C3C-9386-F800FDA06315}"/>
                </a:ext>
              </a:extLst>
            </p:cNvPr>
            <p:cNvSpPr>
              <a:spLocks/>
            </p:cNvSpPr>
            <p:nvPr/>
          </p:nvSpPr>
          <p:spPr bwMode="auto">
            <a:xfrm>
              <a:off x="4437063" y="2657475"/>
              <a:ext cx="28575" cy="28575"/>
            </a:xfrm>
            <a:custGeom>
              <a:avLst/>
              <a:gdLst>
                <a:gd name="T0" fmla="*/ 18 w 18"/>
                <a:gd name="T1" fmla="*/ 9 h 18"/>
                <a:gd name="T2" fmla="*/ 18 w 18"/>
                <a:gd name="T3" fmla="*/ 9 h 18"/>
                <a:gd name="T4" fmla="*/ 18 w 18"/>
                <a:gd name="T5" fmla="*/ 13 h 18"/>
                <a:gd name="T6" fmla="*/ 16 w 18"/>
                <a:gd name="T7" fmla="*/ 15 h 18"/>
                <a:gd name="T8" fmla="*/ 13 w 18"/>
                <a:gd name="T9" fmla="*/ 17 h 18"/>
                <a:gd name="T10" fmla="*/ 9 w 18"/>
                <a:gd name="T11" fmla="*/ 18 h 18"/>
                <a:gd name="T12" fmla="*/ 9 w 18"/>
                <a:gd name="T13" fmla="*/ 18 h 18"/>
                <a:gd name="T14" fmla="*/ 5 w 18"/>
                <a:gd name="T15" fmla="*/ 17 h 18"/>
                <a:gd name="T16" fmla="*/ 3 w 18"/>
                <a:gd name="T17" fmla="*/ 15 h 18"/>
                <a:gd name="T18" fmla="*/ 1 w 18"/>
                <a:gd name="T19" fmla="*/ 13 h 18"/>
                <a:gd name="T20" fmla="*/ 0 w 18"/>
                <a:gd name="T21" fmla="*/ 9 h 18"/>
                <a:gd name="T22" fmla="*/ 0 w 18"/>
                <a:gd name="T23" fmla="*/ 9 h 18"/>
                <a:gd name="T24" fmla="*/ 1 w 18"/>
                <a:gd name="T25" fmla="*/ 5 h 18"/>
                <a:gd name="T26" fmla="*/ 3 w 18"/>
                <a:gd name="T27" fmla="*/ 2 h 18"/>
                <a:gd name="T28" fmla="*/ 5 w 18"/>
                <a:gd name="T29" fmla="*/ 0 h 18"/>
                <a:gd name="T30" fmla="*/ 9 w 18"/>
                <a:gd name="T31" fmla="*/ 0 h 18"/>
                <a:gd name="T32" fmla="*/ 9 w 18"/>
                <a:gd name="T33" fmla="*/ 0 h 18"/>
                <a:gd name="T34" fmla="*/ 13 w 18"/>
                <a:gd name="T35" fmla="*/ 0 h 18"/>
                <a:gd name="T36" fmla="*/ 16 w 18"/>
                <a:gd name="T37" fmla="*/ 2 h 18"/>
                <a:gd name="T38" fmla="*/ 18 w 18"/>
                <a:gd name="T39" fmla="*/ 5 h 18"/>
                <a:gd name="T40" fmla="*/ 18 w 18"/>
                <a:gd name="T41" fmla="*/ 9 h 18"/>
                <a:gd name="T42" fmla="*/ 18 w 18"/>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8" y="9"/>
                  </a:moveTo>
                  <a:lnTo>
                    <a:pt x="18" y="9"/>
                  </a:lnTo>
                  <a:lnTo>
                    <a:pt x="18" y="13"/>
                  </a:lnTo>
                  <a:lnTo>
                    <a:pt x="16" y="15"/>
                  </a:lnTo>
                  <a:lnTo>
                    <a:pt x="13" y="17"/>
                  </a:lnTo>
                  <a:lnTo>
                    <a:pt x="9" y="18"/>
                  </a:lnTo>
                  <a:lnTo>
                    <a:pt x="9" y="18"/>
                  </a:lnTo>
                  <a:lnTo>
                    <a:pt x="5" y="17"/>
                  </a:lnTo>
                  <a:lnTo>
                    <a:pt x="3" y="15"/>
                  </a:lnTo>
                  <a:lnTo>
                    <a:pt x="1" y="13"/>
                  </a:lnTo>
                  <a:lnTo>
                    <a:pt x="0" y="9"/>
                  </a:lnTo>
                  <a:lnTo>
                    <a:pt x="0" y="9"/>
                  </a:lnTo>
                  <a:lnTo>
                    <a:pt x="1" y="5"/>
                  </a:lnTo>
                  <a:lnTo>
                    <a:pt x="3" y="2"/>
                  </a:lnTo>
                  <a:lnTo>
                    <a:pt x="5" y="0"/>
                  </a:lnTo>
                  <a:lnTo>
                    <a:pt x="9" y="0"/>
                  </a:lnTo>
                  <a:lnTo>
                    <a:pt x="9" y="0"/>
                  </a:lnTo>
                  <a:lnTo>
                    <a:pt x="13" y="0"/>
                  </a:lnTo>
                  <a:lnTo>
                    <a:pt x="16" y="2"/>
                  </a:lnTo>
                  <a:lnTo>
                    <a:pt x="18" y="5"/>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 name="Freeform 826">
              <a:extLst>
                <a:ext uri="{FF2B5EF4-FFF2-40B4-BE49-F238E27FC236}">
                  <a16:creationId xmlns:a16="http://schemas.microsoft.com/office/drawing/2014/main" id="{1FBCFED1-F7CC-4952-B596-3B7231B44A36}"/>
                </a:ext>
              </a:extLst>
            </p:cNvPr>
            <p:cNvSpPr>
              <a:spLocks/>
            </p:cNvSpPr>
            <p:nvPr/>
          </p:nvSpPr>
          <p:spPr bwMode="auto">
            <a:xfrm>
              <a:off x="4443413" y="2657475"/>
              <a:ext cx="28575" cy="28575"/>
            </a:xfrm>
            <a:custGeom>
              <a:avLst/>
              <a:gdLst>
                <a:gd name="T0" fmla="*/ 18 w 18"/>
                <a:gd name="T1" fmla="*/ 9 h 18"/>
                <a:gd name="T2" fmla="*/ 18 w 18"/>
                <a:gd name="T3" fmla="*/ 9 h 18"/>
                <a:gd name="T4" fmla="*/ 18 w 18"/>
                <a:gd name="T5" fmla="*/ 13 h 18"/>
                <a:gd name="T6" fmla="*/ 16 w 18"/>
                <a:gd name="T7" fmla="*/ 15 h 18"/>
                <a:gd name="T8" fmla="*/ 13 w 18"/>
                <a:gd name="T9" fmla="*/ 17 h 18"/>
                <a:gd name="T10" fmla="*/ 9 w 18"/>
                <a:gd name="T11" fmla="*/ 18 h 18"/>
                <a:gd name="T12" fmla="*/ 9 w 18"/>
                <a:gd name="T13" fmla="*/ 18 h 18"/>
                <a:gd name="T14" fmla="*/ 5 w 18"/>
                <a:gd name="T15" fmla="*/ 17 h 18"/>
                <a:gd name="T16" fmla="*/ 3 w 18"/>
                <a:gd name="T17" fmla="*/ 15 h 18"/>
                <a:gd name="T18" fmla="*/ 0 w 18"/>
                <a:gd name="T19" fmla="*/ 13 h 18"/>
                <a:gd name="T20" fmla="*/ 0 w 18"/>
                <a:gd name="T21" fmla="*/ 9 h 18"/>
                <a:gd name="T22" fmla="*/ 0 w 18"/>
                <a:gd name="T23" fmla="*/ 9 h 18"/>
                <a:gd name="T24" fmla="*/ 0 w 18"/>
                <a:gd name="T25" fmla="*/ 5 h 18"/>
                <a:gd name="T26" fmla="*/ 3 w 18"/>
                <a:gd name="T27" fmla="*/ 2 h 18"/>
                <a:gd name="T28" fmla="*/ 5 w 18"/>
                <a:gd name="T29" fmla="*/ 0 h 18"/>
                <a:gd name="T30" fmla="*/ 9 w 18"/>
                <a:gd name="T31" fmla="*/ 0 h 18"/>
                <a:gd name="T32" fmla="*/ 9 w 18"/>
                <a:gd name="T33" fmla="*/ 0 h 18"/>
                <a:gd name="T34" fmla="*/ 13 w 18"/>
                <a:gd name="T35" fmla="*/ 0 h 18"/>
                <a:gd name="T36" fmla="*/ 16 w 18"/>
                <a:gd name="T37" fmla="*/ 2 h 18"/>
                <a:gd name="T38" fmla="*/ 18 w 18"/>
                <a:gd name="T39" fmla="*/ 5 h 18"/>
                <a:gd name="T40" fmla="*/ 18 w 18"/>
                <a:gd name="T41" fmla="*/ 9 h 18"/>
                <a:gd name="T42" fmla="*/ 18 w 18"/>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8" y="9"/>
                  </a:moveTo>
                  <a:lnTo>
                    <a:pt x="18" y="9"/>
                  </a:lnTo>
                  <a:lnTo>
                    <a:pt x="18" y="13"/>
                  </a:lnTo>
                  <a:lnTo>
                    <a:pt x="16" y="15"/>
                  </a:lnTo>
                  <a:lnTo>
                    <a:pt x="13" y="17"/>
                  </a:lnTo>
                  <a:lnTo>
                    <a:pt x="9" y="18"/>
                  </a:lnTo>
                  <a:lnTo>
                    <a:pt x="9" y="18"/>
                  </a:lnTo>
                  <a:lnTo>
                    <a:pt x="5" y="17"/>
                  </a:lnTo>
                  <a:lnTo>
                    <a:pt x="3" y="15"/>
                  </a:lnTo>
                  <a:lnTo>
                    <a:pt x="0" y="13"/>
                  </a:lnTo>
                  <a:lnTo>
                    <a:pt x="0" y="9"/>
                  </a:lnTo>
                  <a:lnTo>
                    <a:pt x="0" y="9"/>
                  </a:lnTo>
                  <a:lnTo>
                    <a:pt x="0" y="5"/>
                  </a:lnTo>
                  <a:lnTo>
                    <a:pt x="3" y="2"/>
                  </a:lnTo>
                  <a:lnTo>
                    <a:pt x="5" y="0"/>
                  </a:lnTo>
                  <a:lnTo>
                    <a:pt x="9" y="0"/>
                  </a:lnTo>
                  <a:lnTo>
                    <a:pt x="9" y="0"/>
                  </a:lnTo>
                  <a:lnTo>
                    <a:pt x="13" y="0"/>
                  </a:lnTo>
                  <a:lnTo>
                    <a:pt x="16" y="2"/>
                  </a:lnTo>
                  <a:lnTo>
                    <a:pt x="18" y="5"/>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2" name="Freeform 827">
              <a:extLst>
                <a:ext uri="{FF2B5EF4-FFF2-40B4-BE49-F238E27FC236}">
                  <a16:creationId xmlns:a16="http://schemas.microsoft.com/office/drawing/2014/main" id="{CF9AE24E-6B34-4E70-A3DF-3D1DA9992793}"/>
                </a:ext>
              </a:extLst>
            </p:cNvPr>
            <p:cNvSpPr>
              <a:spLocks/>
            </p:cNvSpPr>
            <p:nvPr/>
          </p:nvSpPr>
          <p:spPr bwMode="auto">
            <a:xfrm>
              <a:off x="4443413" y="2657475"/>
              <a:ext cx="28575" cy="28575"/>
            </a:xfrm>
            <a:custGeom>
              <a:avLst/>
              <a:gdLst>
                <a:gd name="T0" fmla="*/ 18 w 18"/>
                <a:gd name="T1" fmla="*/ 9 h 18"/>
                <a:gd name="T2" fmla="*/ 18 w 18"/>
                <a:gd name="T3" fmla="*/ 9 h 18"/>
                <a:gd name="T4" fmla="*/ 18 w 18"/>
                <a:gd name="T5" fmla="*/ 13 h 18"/>
                <a:gd name="T6" fmla="*/ 16 w 18"/>
                <a:gd name="T7" fmla="*/ 15 h 18"/>
                <a:gd name="T8" fmla="*/ 13 w 18"/>
                <a:gd name="T9" fmla="*/ 17 h 18"/>
                <a:gd name="T10" fmla="*/ 9 w 18"/>
                <a:gd name="T11" fmla="*/ 18 h 18"/>
                <a:gd name="T12" fmla="*/ 9 w 18"/>
                <a:gd name="T13" fmla="*/ 18 h 18"/>
                <a:gd name="T14" fmla="*/ 5 w 18"/>
                <a:gd name="T15" fmla="*/ 17 h 18"/>
                <a:gd name="T16" fmla="*/ 3 w 18"/>
                <a:gd name="T17" fmla="*/ 15 h 18"/>
                <a:gd name="T18" fmla="*/ 0 w 18"/>
                <a:gd name="T19" fmla="*/ 13 h 18"/>
                <a:gd name="T20" fmla="*/ 0 w 18"/>
                <a:gd name="T21" fmla="*/ 9 h 18"/>
                <a:gd name="T22" fmla="*/ 0 w 18"/>
                <a:gd name="T23" fmla="*/ 9 h 18"/>
                <a:gd name="T24" fmla="*/ 0 w 18"/>
                <a:gd name="T25" fmla="*/ 5 h 18"/>
                <a:gd name="T26" fmla="*/ 3 w 18"/>
                <a:gd name="T27" fmla="*/ 2 h 18"/>
                <a:gd name="T28" fmla="*/ 5 w 18"/>
                <a:gd name="T29" fmla="*/ 0 h 18"/>
                <a:gd name="T30" fmla="*/ 9 w 18"/>
                <a:gd name="T31" fmla="*/ 0 h 18"/>
                <a:gd name="T32" fmla="*/ 9 w 18"/>
                <a:gd name="T33" fmla="*/ 0 h 18"/>
                <a:gd name="T34" fmla="*/ 13 w 18"/>
                <a:gd name="T35" fmla="*/ 0 h 18"/>
                <a:gd name="T36" fmla="*/ 16 w 18"/>
                <a:gd name="T37" fmla="*/ 2 h 18"/>
                <a:gd name="T38" fmla="*/ 18 w 18"/>
                <a:gd name="T39" fmla="*/ 5 h 18"/>
                <a:gd name="T40" fmla="*/ 18 w 18"/>
                <a:gd name="T41" fmla="*/ 9 h 18"/>
                <a:gd name="T42" fmla="*/ 18 w 18"/>
                <a:gd name="T4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8" y="9"/>
                  </a:moveTo>
                  <a:lnTo>
                    <a:pt x="18" y="9"/>
                  </a:lnTo>
                  <a:lnTo>
                    <a:pt x="18" y="13"/>
                  </a:lnTo>
                  <a:lnTo>
                    <a:pt x="16" y="15"/>
                  </a:lnTo>
                  <a:lnTo>
                    <a:pt x="13" y="17"/>
                  </a:lnTo>
                  <a:lnTo>
                    <a:pt x="9" y="18"/>
                  </a:lnTo>
                  <a:lnTo>
                    <a:pt x="9" y="18"/>
                  </a:lnTo>
                  <a:lnTo>
                    <a:pt x="5" y="17"/>
                  </a:lnTo>
                  <a:lnTo>
                    <a:pt x="3" y="15"/>
                  </a:lnTo>
                  <a:lnTo>
                    <a:pt x="0" y="13"/>
                  </a:lnTo>
                  <a:lnTo>
                    <a:pt x="0" y="9"/>
                  </a:lnTo>
                  <a:lnTo>
                    <a:pt x="0" y="9"/>
                  </a:lnTo>
                  <a:lnTo>
                    <a:pt x="0" y="5"/>
                  </a:lnTo>
                  <a:lnTo>
                    <a:pt x="3" y="2"/>
                  </a:lnTo>
                  <a:lnTo>
                    <a:pt x="5" y="0"/>
                  </a:lnTo>
                  <a:lnTo>
                    <a:pt x="9" y="0"/>
                  </a:lnTo>
                  <a:lnTo>
                    <a:pt x="9" y="0"/>
                  </a:lnTo>
                  <a:lnTo>
                    <a:pt x="13" y="0"/>
                  </a:lnTo>
                  <a:lnTo>
                    <a:pt x="16" y="2"/>
                  </a:lnTo>
                  <a:lnTo>
                    <a:pt x="18" y="5"/>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3" name="Freeform 828">
              <a:extLst>
                <a:ext uri="{FF2B5EF4-FFF2-40B4-BE49-F238E27FC236}">
                  <a16:creationId xmlns:a16="http://schemas.microsoft.com/office/drawing/2014/main" id="{940D47DD-35A0-4A6B-98D1-36FE9D7769EE}"/>
                </a:ext>
              </a:extLst>
            </p:cNvPr>
            <p:cNvSpPr>
              <a:spLocks/>
            </p:cNvSpPr>
            <p:nvPr/>
          </p:nvSpPr>
          <p:spPr bwMode="auto">
            <a:xfrm>
              <a:off x="4449763" y="2693988"/>
              <a:ext cx="28575" cy="31750"/>
            </a:xfrm>
            <a:custGeom>
              <a:avLst/>
              <a:gdLst>
                <a:gd name="T0" fmla="*/ 18 w 18"/>
                <a:gd name="T1" fmla="*/ 9 h 20"/>
                <a:gd name="T2" fmla="*/ 18 w 18"/>
                <a:gd name="T3" fmla="*/ 9 h 20"/>
                <a:gd name="T4" fmla="*/ 18 w 18"/>
                <a:gd name="T5" fmla="*/ 13 h 20"/>
                <a:gd name="T6" fmla="*/ 16 w 18"/>
                <a:gd name="T7" fmla="*/ 17 h 20"/>
                <a:gd name="T8" fmla="*/ 13 w 18"/>
                <a:gd name="T9" fmla="*/ 18 h 20"/>
                <a:gd name="T10" fmla="*/ 9 w 18"/>
                <a:gd name="T11" fmla="*/ 20 h 20"/>
                <a:gd name="T12" fmla="*/ 9 w 18"/>
                <a:gd name="T13" fmla="*/ 20 h 20"/>
                <a:gd name="T14" fmla="*/ 5 w 18"/>
                <a:gd name="T15" fmla="*/ 18 h 20"/>
                <a:gd name="T16" fmla="*/ 3 w 18"/>
                <a:gd name="T17" fmla="*/ 17 h 20"/>
                <a:gd name="T18" fmla="*/ 0 w 18"/>
                <a:gd name="T19" fmla="*/ 13 h 20"/>
                <a:gd name="T20" fmla="*/ 0 w 18"/>
                <a:gd name="T21" fmla="*/ 9 h 20"/>
                <a:gd name="T22" fmla="*/ 0 w 18"/>
                <a:gd name="T23" fmla="*/ 9 h 20"/>
                <a:gd name="T24" fmla="*/ 0 w 18"/>
                <a:gd name="T25" fmla="*/ 7 h 20"/>
                <a:gd name="T26" fmla="*/ 3 w 18"/>
                <a:gd name="T27" fmla="*/ 3 h 20"/>
                <a:gd name="T28" fmla="*/ 5 w 18"/>
                <a:gd name="T29" fmla="*/ 1 h 20"/>
                <a:gd name="T30" fmla="*/ 9 w 18"/>
                <a:gd name="T31" fmla="*/ 0 h 20"/>
                <a:gd name="T32" fmla="*/ 9 w 18"/>
                <a:gd name="T33" fmla="*/ 0 h 20"/>
                <a:gd name="T34" fmla="*/ 13 w 18"/>
                <a:gd name="T35" fmla="*/ 1 h 20"/>
                <a:gd name="T36" fmla="*/ 16 w 18"/>
                <a:gd name="T37" fmla="*/ 3 h 20"/>
                <a:gd name="T38" fmla="*/ 18 w 18"/>
                <a:gd name="T39" fmla="*/ 7 h 20"/>
                <a:gd name="T40" fmla="*/ 18 w 18"/>
                <a:gd name="T41" fmla="*/ 9 h 20"/>
                <a:gd name="T42" fmla="*/ 18 w 18"/>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9"/>
                  </a:moveTo>
                  <a:lnTo>
                    <a:pt x="18" y="9"/>
                  </a:lnTo>
                  <a:lnTo>
                    <a:pt x="18" y="13"/>
                  </a:lnTo>
                  <a:lnTo>
                    <a:pt x="16" y="17"/>
                  </a:lnTo>
                  <a:lnTo>
                    <a:pt x="13" y="18"/>
                  </a:lnTo>
                  <a:lnTo>
                    <a:pt x="9" y="20"/>
                  </a:lnTo>
                  <a:lnTo>
                    <a:pt x="9" y="20"/>
                  </a:lnTo>
                  <a:lnTo>
                    <a:pt x="5" y="18"/>
                  </a:lnTo>
                  <a:lnTo>
                    <a:pt x="3" y="17"/>
                  </a:lnTo>
                  <a:lnTo>
                    <a:pt x="0" y="13"/>
                  </a:lnTo>
                  <a:lnTo>
                    <a:pt x="0" y="9"/>
                  </a:lnTo>
                  <a:lnTo>
                    <a:pt x="0" y="9"/>
                  </a:lnTo>
                  <a:lnTo>
                    <a:pt x="0" y="7"/>
                  </a:lnTo>
                  <a:lnTo>
                    <a:pt x="3" y="3"/>
                  </a:lnTo>
                  <a:lnTo>
                    <a:pt x="5" y="1"/>
                  </a:lnTo>
                  <a:lnTo>
                    <a:pt x="9" y="0"/>
                  </a:lnTo>
                  <a:lnTo>
                    <a:pt x="9" y="0"/>
                  </a:lnTo>
                  <a:lnTo>
                    <a:pt x="13" y="1"/>
                  </a:lnTo>
                  <a:lnTo>
                    <a:pt x="16" y="3"/>
                  </a:lnTo>
                  <a:lnTo>
                    <a:pt x="18" y="7"/>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4" name="Freeform 829">
              <a:extLst>
                <a:ext uri="{FF2B5EF4-FFF2-40B4-BE49-F238E27FC236}">
                  <a16:creationId xmlns:a16="http://schemas.microsoft.com/office/drawing/2014/main" id="{F73A6EEA-DA9E-4AFB-A43A-C946BFE0E209}"/>
                </a:ext>
              </a:extLst>
            </p:cNvPr>
            <p:cNvSpPr>
              <a:spLocks/>
            </p:cNvSpPr>
            <p:nvPr/>
          </p:nvSpPr>
          <p:spPr bwMode="auto">
            <a:xfrm>
              <a:off x="4456113" y="2693988"/>
              <a:ext cx="28575" cy="31750"/>
            </a:xfrm>
            <a:custGeom>
              <a:avLst/>
              <a:gdLst>
                <a:gd name="T0" fmla="*/ 18 w 18"/>
                <a:gd name="T1" fmla="*/ 9 h 20"/>
                <a:gd name="T2" fmla="*/ 18 w 18"/>
                <a:gd name="T3" fmla="*/ 9 h 20"/>
                <a:gd name="T4" fmla="*/ 18 w 18"/>
                <a:gd name="T5" fmla="*/ 13 h 20"/>
                <a:gd name="T6" fmla="*/ 16 w 18"/>
                <a:gd name="T7" fmla="*/ 17 h 20"/>
                <a:gd name="T8" fmla="*/ 13 w 18"/>
                <a:gd name="T9" fmla="*/ 18 h 20"/>
                <a:gd name="T10" fmla="*/ 9 w 18"/>
                <a:gd name="T11" fmla="*/ 20 h 20"/>
                <a:gd name="T12" fmla="*/ 9 w 18"/>
                <a:gd name="T13" fmla="*/ 20 h 20"/>
                <a:gd name="T14" fmla="*/ 5 w 18"/>
                <a:gd name="T15" fmla="*/ 18 h 20"/>
                <a:gd name="T16" fmla="*/ 3 w 18"/>
                <a:gd name="T17" fmla="*/ 17 h 20"/>
                <a:gd name="T18" fmla="*/ 0 w 18"/>
                <a:gd name="T19" fmla="*/ 13 h 20"/>
                <a:gd name="T20" fmla="*/ 0 w 18"/>
                <a:gd name="T21" fmla="*/ 9 h 20"/>
                <a:gd name="T22" fmla="*/ 0 w 18"/>
                <a:gd name="T23" fmla="*/ 9 h 20"/>
                <a:gd name="T24" fmla="*/ 0 w 18"/>
                <a:gd name="T25" fmla="*/ 7 h 20"/>
                <a:gd name="T26" fmla="*/ 3 w 18"/>
                <a:gd name="T27" fmla="*/ 3 h 20"/>
                <a:gd name="T28" fmla="*/ 5 w 18"/>
                <a:gd name="T29" fmla="*/ 1 h 20"/>
                <a:gd name="T30" fmla="*/ 9 w 18"/>
                <a:gd name="T31" fmla="*/ 0 h 20"/>
                <a:gd name="T32" fmla="*/ 9 w 18"/>
                <a:gd name="T33" fmla="*/ 0 h 20"/>
                <a:gd name="T34" fmla="*/ 13 w 18"/>
                <a:gd name="T35" fmla="*/ 1 h 20"/>
                <a:gd name="T36" fmla="*/ 16 w 18"/>
                <a:gd name="T37" fmla="*/ 3 h 20"/>
                <a:gd name="T38" fmla="*/ 18 w 18"/>
                <a:gd name="T39" fmla="*/ 7 h 20"/>
                <a:gd name="T40" fmla="*/ 18 w 18"/>
                <a:gd name="T41" fmla="*/ 9 h 20"/>
                <a:gd name="T42" fmla="*/ 18 w 18"/>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9"/>
                  </a:moveTo>
                  <a:lnTo>
                    <a:pt x="18" y="9"/>
                  </a:lnTo>
                  <a:lnTo>
                    <a:pt x="18" y="13"/>
                  </a:lnTo>
                  <a:lnTo>
                    <a:pt x="16" y="17"/>
                  </a:lnTo>
                  <a:lnTo>
                    <a:pt x="13" y="18"/>
                  </a:lnTo>
                  <a:lnTo>
                    <a:pt x="9" y="20"/>
                  </a:lnTo>
                  <a:lnTo>
                    <a:pt x="9" y="20"/>
                  </a:lnTo>
                  <a:lnTo>
                    <a:pt x="5" y="18"/>
                  </a:lnTo>
                  <a:lnTo>
                    <a:pt x="3" y="17"/>
                  </a:lnTo>
                  <a:lnTo>
                    <a:pt x="0" y="13"/>
                  </a:lnTo>
                  <a:lnTo>
                    <a:pt x="0" y="9"/>
                  </a:lnTo>
                  <a:lnTo>
                    <a:pt x="0" y="9"/>
                  </a:lnTo>
                  <a:lnTo>
                    <a:pt x="0" y="7"/>
                  </a:lnTo>
                  <a:lnTo>
                    <a:pt x="3" y="3"/>
                  </a:lnTo>
                  <a:lnTo>
                    <a:pt x="5" y="1"/>
                  </a:lnTo>
                  <a:lnTo>
                    <a:pt x="9" y="0"/>
                  </a:lnTo>
                  <a:lnTo>
                    <a:pt x="9" y="0"/>
                  </a:lnTo>
                  <a:lnTo>
                    <a:pt x="13" y="1"/>
                  </a:lnTo>
                  <a:lnTo>
                    <a:pt x="16" y="3"/>
                  </a:lnTo>
                  <a:lnTo>
                    <a:pt x="18" y="7"/>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5" name="Freeform 830">
              <a:extLst>
                <a:ext uri="{FF2B5EF4-FFF2-40B4-BE49-F238E27FC236}">
                  <a16:creationId xmlns:a16="http://schemas.microsoft.com/office/drawing/2014/main" id="{ADF04789-938B-4737-AE42-4D6ABF1E44F3}"/>
                </a:ext>
              </a:extLst>
            </p:cNvPr>
            <p:cNvSpPr>
              <a:spLocks/>
            </p:cNvSpPr>
            <p:nvPr/>
          </p:nvSpPr>
          <p:spPr bwMode="auto">
            <a:xfrm>
              <a:off x="4476750" y="2693988"/>
              <a:ext cx="28575" cy="31750"/>
            </a:xfrm>
            <a:custGeom>
              <a:avLst/>
              <a:gdLst>
                <a:gd name="T0" fmla="*/ 18 w 18"/>
                <a:gd name="T1" fmla="*/ 9 h 20"/>
                <a:gd name="T2" fmla="*/ 18 w 18"/>
                <a:gd name="T3" fmla="*/ 9 h 20"/>
                <a:gd name="T4" fmla="*/ 18 w 18"/>
                <a:gd name="T5" fmla="*/ 13 h 20"/>
                <a:gd name="T6" fmla="*/ 16 w 18"/>
                <a:gd name="T7" fmla="*/ 17 h 20"/>
                <a:gd name="T8" fmla="*/ 13 w 18"/>
                <a:gd name="T9" fmla="*/ 18 h 20"/>
                <a:gd name="T10" fmla="*/ 9 w 18"/>
                <a:gd name="T11" fmla="*/ 20 h 20"/>
                <a:gd name="T12" fmla="*/ 9 w 18"/>
                <a:gd name="T13" fmla="*/ 20 h 20"/>
                <a:gd name="T14" fmla="*/ 5 w 18"/>
                <a:gd name="T15" fmla="*/ 18 h 20"/>
                <a:gd name="T16" fmla="*/ 3 w 18"/>
                <a:gd name="T17" fmla="*/ 17 h 20"/>
                <a:gd name="T18" fmla="*/ 0 w 18"/>
                <a:gd name="T19" fmla="*/ 13 h 20"/>
                <a:gd name="T20" fmla="*/ 0 w 18"/>
                <a:gd name="T21" fmla="*/ 9 h 20"/>
                <a:gd name="T22" fmla="*/ 0 w 18"/>
                <a:gd name="T23" fmla="*/ 9 h 20"/>
                <a:gd name="T24" fmla="*/ 0 w 18"/>
                <a:gd name="T25" fmla="*/ 7 h 20"/>
                <a:gd name="T26" fmla="*/ 3 w 18"/>
                <a:gd name="T27" fmla="*/ 3 h 20"/>
                <a:gd name="T28" fmla="*/ 5 w 18"/>
                <a:gd name="T29" fmla="*/ 1 h 20"/>
                <a:gd name="T30" fmla="*/ 9 w 18"/>
                <a:gd name="T31" fmla="*/ 0 h 20"/>
                <a:gd name="T32" fmla="*/ 9 w 18"/>
                <a:gd name="T33" fmla="*/ 0 h 20"/>
                <a:gd name="T34" fmla="*/ 13 w 18"/>
                <a:gd name="T35" fmla="*/ 1 h 20"/>
                <a:gd name="T36" fmla="*/ 16 w 18"/>
                <a:gd name="T37" fmla="*/ 3 h 20"/>
                <a:gd name="T38" fmla="*/ 18 w 18"/>
                <a:gd name="T39" fmla="*/ 7 h 20"/>
                <a:gd name="T40" fmla="*/ 18 w 18"/>
                <a:gd name="T41" fmla="*/ 9 h 20"/>
                <a:gd name="T42" fmla="*/ 18 w 18"/>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9"/>
                  </a:moveTo>
                  <a:lnTo>
                    <a:pt x="18" y="9"/>
                  </a:lnTo>
                  <a:lnTo>
                    <a:pt x="18" y="13"/>
                  </a:lnTo>
                  <a:lnTo>
                    <a:pt x="16" y="17"/>
                  </a:lnTo>
                  <a:lnTo>
                    <a:pt x="13" y="18"/>
                  </a:lnTo>
                  <a:lnTo>
                    <a:pt x="9" y="20"/>
                  </a:lnTo>
                  <a:lnTo>
                    <a:pt x="9" y="20"/>
                  </a:lnTo>
                  <a:lnTo>
                    <a:pt x="5" y="18"/>
                  </a:lnTo>
                  <a:lnTo>
                    <a:pt x="3" y="17"/>
                  </a:lnTo>
                  <a:lnTo>
                    <a:pt x="0" y="13"/>
                  </a:lnTo>
                  <a:lnTo>
                    <a:pt x="0" y="9"/>
                  </a:lnTo>
                  <a:lnTo>
                    <a:pt x="0" y="9"/>
                  </a:lnTo>
                  <a:lnTo>
                    <a:pt x="0" y="7"/>
                  </a:lnTo>
                  <a:lnTo>
                    <a:pt x="3" y="3"/>
                  </a:lnTo>
                  <a:lnTo>
                    <a:pt x="5" y="1"/>
                  </a:lnTo>
                  <a:lnTo>
                    <a:pt x="9" y="0"/>
                  </a:lnTo>
                  <a:lnTo>
                    <a:pt x="9" y="0"/>
                  </a:lnTo>
                  <a:lnTo>
                    <a:pt x="13" y="1"/>
                  </a:lnTo>
                  <a:lnTo>
                    <a:pt x="16" y="3"/>
                  </a:lnTo>
                  <a:lnTo>
                    <a:pt x="18" y="7"/>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6" name="Freeform 831">
              <a:extLst>
                <a:ext uri="{FF2B5EF4-FFF2-40B4-BE49-F238E27FC236}">
                  <a16:creationId xmlns:a16="http://schemas.microsoft.com/office/drawing/2014/main" id="{46E35C00-F462-4631-94D8-97F147B251DD}"/>
                </a:ext>
              </a:extLst>
            </p:cNvPr>
            <p:cNvSpPr>
              <a:spLocks/>
            </p:cNvSpPr>
            <p:nvPr/>
          </p:nvSpPr>
          <p:spPr bwMode="auto">
            <a:xfrm>
              <a:off x="4483100" y="2693988"/>
              <a:ext cx="28575" cy="31750"/>
            </a:xfrm>
            <a:custGeom>
              <a:avLst/>
              <a:gdLst>
                <a:gd name="T0" fmla="*/ 18 w 18"/>
                <a:gd name="T1" fmla="*/ 9 h 20"/>
                <a:gd name="T2" fmla="*/ 18 w 18"/>
                <a:gd name="T3" fmla="*/ 9 h 20"/>
                <a:gd name="T4" fmla="*/ 18 w 18"/>
                <a:gd name="T5" fmla="*/ 13 h 20"/>
                <a:gd name="T6" fmla="*/ 16 w 18"/>
                <a:gd name="T7" fmla="*/ 17 h 20"/>
                <a:gd name="T8" fmla="*/ 13 w 18"/>
                <a:gd name="T9" fmla="*/ 18 h 20"/>
                <a:gd name="T10" fmla="*/ 9 w 18"/>
                <a:gd name="T11" fmla="*/ 20 h 20"/>
                <a:gd name="T12" fmla="*/ 9 w 18"/>
                <a:gd name="T13" fmla="*/ 20 h 20"/>
                <a:gd name="T14" fmla="*/ 5 w 18"/>
                <a:gd name="T15" fmla="*/ 18 h 20"/>
                <a:gd name="T16" fmla="*/ 3 w 18"/>
                <a:gd name="T17" fmla="*/ 17 h 20"/>
                <a:gd name="T18" fmla="*/ 0 w 18"/>
                <a:gd name="T19" fmla="*/ 13 h 20"/>
                <a:gd name="T20" fmla="*/ 0 w 18"/>
                <a:gd name="T21" fmla="*/ 9 h 20"/>
                <a:gd name="T22" fmla="*/ 0 w 18"/>
                <a:gd name="T23" fmla="*/ 9 h 20"/>
                <a:gd name="T24" fmla="*/ 0 w 18"/>
                <a:gd name="T25" fmla="*/ 7 h 20"/>
                <a:gd name="T26" fmla="*/ 3 w 18"/>
                <a:gd name="T27" fmla="*/ 3 h 20"/>
                <a:gd name="T28" fmla="*/ 5 w 18"/>
                <a:gd name="T29" fmla="*/ 1 h 20"/>
                <a:gd name="T30" fmla="*/ 9 w 18"/>
                <a:gd name="T31" fmla="*/ 0 h 20"/>
                <a:gd name="T32" fmla="*/ 9 w 18"/>
                <a:gd name="T33" fmla="*/ 0 h 20"/>
                <a:gd name="T34" fmla="*/ 13 w 18"/>
                <a:gd name="T35" fmla="*/ 1 h 20"/>
                <a:gd name="T36" fmla="*/ 16 w 18"/>
                <a:gd name="T37" fmla="*/ 3 h 20"/>
                <a:gd name="T38" fmla="*/ 18 w 18"/>
                <a:gd name="T39" fmla="*/ 7 h 20"/>
                <a:gd name="T40" fmla="*/ 18 w 18"/>
                <a:gd name="T41" fmla="*/ 9 h 20"/>
                <a:gd name="T42" fmla="*/ 18 w 18"/>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9"/>
                  </a:moveTo>
                  <a:lnTo>
                    <a:pt x="18" y="9"/>
                  </a:lnTo>
                  <a:lnTo>
                    <a:pt x="18" y="13"/>
                  </a:lnTo>
                  <a:lnTo>
                    <a:pt x="16" y="17"/>
                  </a:lnTo>
                  <a:lnTo>
                    <a:pt x="13" y="18"/>
                  </a:lnTo>
                  <a:lnTo>
                    <a:pt x="9" y="20"/>
                  </a:lnTo>
                  <a:lnTo>
                    <a:pt x="9" y="20"/>
                  </a:lnTo>
                  <a:lnTo>
                    <a:pt x="5" y="18"/>
                  </a:lnTo>
                  <a:lnTo>
                    <a:pt x="3" y="17"/>
                  </a:lnTo>
                  <a:lnTo>
                    <a:pt x="0" y="13"/>
                  </a:lnTo>
                  <a:lnTo>
                    <a:pt x="0" y="9"/>
                  </a:lnTo>
                  <a:lnTo>
                    <a:pt x="0" y="9"/>
                  </a:lnTo>
                  <a:lnTo>
                    <a:pt x="0" y="7"/>
                  </a:lnTo>
                  <a:lnTo>
                    <a:pt x="3" y="3"/>
                  </a:lnTo>
                  <a:lnTo>
                    <a:pt x="5" y="1"/>
                  </a:lnTo>
                  <a:lnTo>
                    <a:pt x="9" y="0"/>
                  </a:lnTo>
                  <a:lnTo>
                    <a:pt x="9" y="0"/>
                  </a:lnTo>
                  <a:lnTo>
                    <a:pt x="13" y="1"/>
                  </a:lnTo>
                  <a:lnTo>
                    <a:pt x="16" y="3"/>
                  </a:lnTo>
                  <a:lnTo>
                    <a:pt x="18" y="7"/>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7" name="Freeform 832">
              <a:extLst>
                <a:ext uri="{FF2B5EF4-FFF2-40B4-BE49-F238E27FC236}">
                  <a16:creationId xmlns:a16="http://schemas.microsoft.com/office/drawing/2014/main" id="{EA249020-01B6-44DA-ABDA-9DE07C63C9E3}"/>
                </a:ext>
              </a:extLst>
            </p:cNvPr>
            <p:cNvSpPr>
              <a:spLocks/>
            </p:cNvSpPr>
            <p:nvPr/>
          </p:nvSpPr>
          <p:spPr bwMode="auto">
            <a:xfrm>
              <a:off x="4489450" y="2693988"/>
              <a:ext cx="28575" cy="31750"/>
            </a:xfrm>
            <a:custGeom>
              <a:avLst/>
              <a:gdLst>
                <a:gd name="T0" fmla="*/ 18 w 18"/>
                <a:gd name="T1" fmla="*/ 9 h 20"/>
                <a:gd name="T2" fmla="*/ 18 w 18"/>
                <a:gd name="T3" fmla="*/ 9 h 20"/>
                <a:gd name="T4" fmla="*/ 18 w 18"/>
                <a:gd name="T5" fmla="*/ 13 h 20"/>
                <a:gd name="T6" fmla="*/ 16 w 18"/>
                <a:gd name="T7" fmla="*/ 17 h 20"/>
                <a:gd name="T8" fmla="*/ 13 w 18"/>
                <a:gd name="T9" fmla="*/ 18 h 20"/>
                <a:gd name="T10" fmla="*/ 9 w 18"/>
                <a:gd name="T11" fmla="*/ 20 h 20"/>
                <a:gd name="T12" fmla="*/ 9 w 18"/>
                <a:gd name="T13" fmla="*/ 20 h 20"/>
                <a:gd name="T14" fmla="*/ 5 w 18"/>
                <a:gd name="T15" fmla="*/ 18 h 20"/>
                <a:gd name="T16" fmla="*/ 3 w 18"/>
                <a:gd name="T17" fmla="*/ 17 h 20"/>
                <a:gd name="T18" fmla="*/ 0 w 18"/>
                <a:gd name="T19" fmla="*/ 13 h 20"/>
                <a:gd name="T20" fmla="*/ 0 w 18"/>
                <a:gd name="T21" fmla="*/ 9 h 20"/>
                <a:gd name="T22" fmla="*/ 0 w 18"/>
                <a:gd name="T23" fmla="*/ 9 h 20"/>
                <a:gd name="T24" fmla="*/ 0 w 18"/>
                <a:gd name="T25" fmla="*/ 7 h 20"/>
                <a:gd name="T26" fmla="*/ 3 w 18"/>
                <a:gd name="T27" fmla="*/ 3 h 20"/>
                <a:gd name="T28" fmla="*/ 5 w 18"/>
                <a:gd name="T29" fmla="*/ 1 h 20"/>
                <a:gd name="T30" fmla="*/ 9 w 18"/>
                <a:gd name="T31" fmla="*/ 0 h 20"/>
                <a:gd name="T32" fmla="*/ 9 w 18"/>
                <a:gd name="T33" fmla="*/ 0 h 20"/>
                <a:gd name="T34" fmla="*/ 13 w 18"/>
                <a:gd name="T35" fmla="*/ 1 h 20"/>
                <a:gd name="T36" fmla="*/ 16 w 18"/>
                <a:gd name="T37" fmla="*/ 3 h 20"/>
                <a:gd name="T38" fmla="*/ 18 w 18"/>
                <a:gd name="T39" fmla="*/ 7 h 20"/>
                <a:gd name="T40" fmla="*/ 18 w 18"/>
                <a:gd name="T41" fmla="*/ 9 h 20"/>
                <a:gd name="T42" fmla="*/ 18 w 18"/>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9"/>
                  </a:moveTo>
                  <a:lnTo>
                    <a:pt x="18" y="9"/>
                  </a:lnTo>
                  <a:lnTo>
                    <a:pt x="18" y="13"/>
                  </a:lnTo>
                  <a:lnTo>
                    <a:pt x="16" y="17"/>
                  </a:lnTo>
                  <a:lnTo>
                    <a:pt x="13" y="18"/>
                  </a:lnTo>
                  <a:lnTo>
                    <a:pt x="9" y="20"/>
                  </a:lnTo>
                  <a:lnTo>
                    <a:pt x="9" y="20"/>
                  </a:lnTo>
                  <a:lnTo>
                    <a:pt x="5" y="18"/>
                  </a:lnTo>
                  <a:lnTo>
                    <a:pt x="3" y="17"/>
                  </a:lnTo>
                  <a:lnTo>
                    <a:pt x="0" y="13"/>
                  </a:lnTo>
                  <a:lnTo>
                    <a:pt x="0" y="9"/>
                  </a:lnTo>
                  <a:lnTo>
                    <a:pt x="0" y="9"/>
                  </a:lnTo>
                  <a:lnTo>
                    <a:pt x="0" y="7"/>
                  </a:lnTo>
                  <a:lnTo>
                    <a:pt x="3" y="3"/>
                  </a:lnTo>
                  <a:lnTo>
                    <a:pt x="5" y="1"/>
                  </a:lnTo>
                  <a:lnTo>
                    <a:pt x="9" y="0"/>
                  </a:lnTo>
                  <a:lnTo>
                    <a:pt x="9" y="0"/>
                  </a:lnTo>
                  <a:lnTo>
                    <a:pt x="13" y="1"/>
                  </a:lnTo>
                  <a:lnTo>
                    <a:pt x="16" y="3"/>
                  </a:lnTo>
                  <a:lnTo>
                    <a:pt x="18" y="7"/>
                  </a:lnTo>
                  <a:lnTo>
                    <a:pt x="18" y="9"/>
                  </a:lnTo>
                  <a:lnTo>
                    <a:pt x="18"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8" name="Freeform 833">
              <a:extLst>
                <a:ext uri="{FF2B5EF4-FFF2-40B4-BE49-F238E27FC236}">
                  <a16:creationId xmlns:a16="http://schemas.microsoft.com/office/drawing/2014/main" id="{BE15C842-3C91-4775-A795-FD6065B70E3F}"/>
                </a:ext>
              </a:extLst>
            </p:cNvPr>
            <p:cNvSpPr>
              <a:spLocks/>
            </p:cNvSpPr>
            <p:nvPr/>
          </p:nvSpPr>
          <p:spPr bwMode="auto">
            <a:xfrm>
              <a:off x="4908550" y="2693988"/>
              <a:ext cx="30162" cy="31750"/>
            </a:xfrm>
            <a:custGeom>
              <a:avLst/>
              <a:gdLst>
                <a:gd name="T0" fmla="*/ 19 w 19"/>
                <a:gd name="T1" fmla="*/ 9 h 20"/>
                <a:gd name="T2" fmla="*/ 19 w 19"/>
                <a:gd name="T3" fmla="*/ 9 h 20"/>
                <a:gd name="T4" fmla="*/ 18 w 19"/>
                <a:gd name="T5" fmla="*/ 13 h 20"/>
                <a:gd name="T6" fmla="*/ 17 w 19"/>
                <a:gd name="T7" fmla="*/ 17 h 20"/>
                <a:gd name="T8" fmla="*/ 13 w 19"/>
                <a:gd name="T9" fmla="*/ 18 h 20"/>
                <a:gd name="T10" fmla="*/ 9 w 19"/>
                <a:gd name="T11" fmla="*/ 20 h 20"/>
                <a:gd name="T12" fmla="*/ 9 w 19"/>
                <a:gd name="T13" fmla="*/ 20 h 20"/>
                <a:gd name="T14" fmla="*/ 6 w 19"/>
                <a:gd name="T15" fmla="*/ 18 h 20"/>
                <a:gd name="T16" fmla="*/ 2 w 19"/>
                <a:gd name="T17" fmla="*/ 17 h 20"/>
                <a:gd name="T18" fmla="*/ 1 w 19"/>
                <a:gd name="T19" fmla="*/ 13 h 20"/>
                <a:gd name="T20" fmla="*/ 0 w 19"/>
                <a:gd name="T21" fmla="*/ 9 h 20"/>
                <a:gd name="T22" fmla="*/ 0 w 19"/>
                <a:gd name="T23" fmla="*/ 9 h 20"/>
                <a:gd name="T24" fmla="*/ 1 w 19"/>
                <a:gd name="T25" fmla="*/ 7 h 20"/>
                <a:gd name="T26" fmla="*/ 2 w 19"/>
                <a:gd name="T27" fmla="*/ 3 h 20"/>
                <a:gd name="T28" fmla="*/ 6 w 19"/>
                <a:gd name="T29" fmla="*/ 1 h 20"/>
                <a:gd name="T30" fmla="*/ 9 w 19"/>
                <a:gd name="T31" fmla="*/ 0 h 20"/>
                <a:gd name="T32" fmla="*/ 9 w 19"/>
                <a:gd name="T33" fmla="*/ 0 h 20"/>
                <a:gd name="T34" fmla="*/ 13 w 19"/>
                <a:gd name="T35" fmla="*/ 1 h 20"/>
                <a:gd name="T36" fmla="*/ 17 w 19"/>
                <a:gd name="T37" fmla="*/ 3 h 20"/>
                <a:gd name="T38" fmla="*/ 18 w 19"/>
                <a:gd name="T39" fmla="*/ 7 h 20"/>
                <a:gd name="T40" fmla="*/ 19 w 19"/>
                <a:gd name="T41" fmla="*/ 9 h 20"/>
                <a:gd name="T42" fmla="*/ 19 w 1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9"/>
                  </a:moveTo>
                  <a:lnTo>
                    <a:pt x="19" y="9"/>
                  </a:lnTo>
                  <a:lnTo>
                    <a:pt x="18" y="13"/>
                  </a:lnTo>
                  <a:lnTo>
                    <a:pt x="17" y="17"/>
                  </a:lnTo>
                  <a:lnTo>
                    <a:pt x="13" y="18"/>
                  </a:lnTo>
                  <a:lnTo>
                    <a:pt x="9" y="20"/>
                  </a:lnTo>
                  <a:lnTo>
                    <a:pt x="9" y="20"/>
                  </a:lnTo>
                  <a:lnTo>
                    <a:pt x="6" y="18"/>
                  </a:lnTo>
                  <a:lnTo>
                    <a:pt x="2" y="17"/>
                  </a:lnTo>
                  <a:lnTo>
                    <a:pt x="1" y="13"/>
                  </a:lnTo>
                  <a:lnTo>
                    <a:pt x="0" y="9"/>
                  </a:lnTo>
                  <a:lnTo>
                    <a:pt x="0" y="9"/>
                  </a:lnTo>
                  <a:lnTo>
                    <a:pt x="1" y="7"/>
                  </a:lnTo>
                  <a:lnTo>
                    <a:pt x="2" y="3"/>
                  </a:lnTo>
                  <a:lnTo>
                    <a:pt x="6" y="1"/>
                  </a:lnTo>
                  <a:lnTo>
                    <a:pt x="9" y="0"/>
                  </a:lnTo>
                  <a:lnTo>
                    <a:pt x="9" y="0"/>
                  </a:lnTo>
                  <a:lnTo>
                    <a:pt x="13" y="1"/>
                  </a:lnTo>
                  <a:lnTo>
                    <a:pt x="17" y="3"/>
                  </a:lnTo>
                  <a:lnTo>
                    <a:pt x="18" y="7"/>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9" name="Freeform 834">
              <a:extLst>
                <a:ext uri="{FF2B5EF4-FFF2-40B4-BE49-F238E27FC236}">
                  <a16:creationId xmlns:a16="http://schemas.microsoft.com/office/drawing/2014/main" id="{55DB41F0-31DF-479D-884B-CE6F1616B429}"/>
                </a:ext>
              </a:extLst>
            </p:cNvPr>
            <p:cNvSpPr>
              <a:spLocks/>
            </p:cNvSpPr>
            <p:nvPr/>
          </p:nvSpPr>
          <p:spPr bwMode="auto">
            <a:xfrm>
              <a:off x="4941888" y="2693988"/>
              <a:ext cx="30162" cy="31750"/>
            </a:xfrm>
            <a:custGeom>
              <a:avLst/>
              <a:gdLst>
                <a:gd name="T0" fmla="*/ 19 w 19"/>
                <a:gd name="T1" fmla="*/ 9 h 20"/>
                <a:gd name="T2" fmla="*/ 19 w 19"/>
                <a:gd name="T3" fmla="*/ 9 h 20"/>
                <a:gd name="T4" fmla="*/ 18 w 19"/>
                <a:gd name="T5" fmla="*/ 13 h 20"/>
                <a:gd name="T6" fmla="*/ 17 w 19"/>
                <a:gd name="T7" fmla="*/ 17 h 20"/>
                <a:gd name="T8" fmla="*/ 13 w 19"/>
                <a:gd name="T9" fmla="*/ 18 h 20"/>
                <a:gd name="T10" fmla="*/ 9 w 19"/>
                <a:gd name="T11" fmla="*/ 20 h 20"/>
                <a:gd name="T12" fmla="*/ 9 w 19"/>
                <a:gd name="T13" fmla="*/ 20 h 20"/>
                <a:gd name="T14" fmla="*/ 6 w 19"/>
                <a:gd name="T15" fmla="*/ 18 h 20"/>
                <a:gd name="T16" fmla="*/ 2 w 19"/>
                <a:gd name="T17" fmla="*/ 17 h 20"/>
                <a:gd name="T18" fmla="*/ 1 w 19"/>
                <a:gd name="T19" fmla="*/ 13 h 20"/>
                <a:gd name="T20" fmla="*/ 0 w 19"/>
                <a:gd name="T21" fmla="*/ 9 h 20"/>
                <a:gd name="T22" fmla="*/ 0 w 19"/>
                <a:gd name="T23" fmla="*/ 9 h 20"/>
                <a:gd name="T24" fmla="*/ 1 w 19"/>
                <a:gd name="T25" fmla="*/ 7 h 20"/>
                <a:gd name="T26" fmla="*/ 2 w 19"/>
                <a:gd name="T27" fmla="*/ 3 h 20"/>
                <a:gd name="T28" fmla="*/ 6 w 19"/>
                <a:gd name="T29" fmla="*/ 1 h 20"/>
                <a:gd name="T30" fmla="*/ 9 w 19"/>
                <a:gd name="T31" fmla="*/ 0 h 20"/>
                <a:gd name="T32" fmla="*/ 9 w 19"/>
                <a:gd name="T33" fmla="*/ 0 h 20"/>
                <a:gd name="T34" fmla="*/ 13 w 19"/>
                <a:gd name="T35" fmla="*/ 1 h 20"/>
                <a:gd name="T36" fmla="*/ 17 w 19"/>
                <a:gd name="T37" fmla="*/ 3 h 20"/>
                <a:gd name="T38" fmla="*/ 18 w 19"/>
                <a:gd name="T39" fmla="*/ 7 h 20"/>
                <a:gd name="T40" fmla="*/ 19 w 19"/>
                <a:gd name="T41" fmla="*/ 9 h 20"/>
                <a:gd name="T42" fmla="*/ 19 w 1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9"/>
                  </a:moveTo>
                  <a:lnTo>
                    <a:pt x="19" y="9"/>
                  </a:lnTo>
                  <a:lnTo>
                    <a:pt x="18" y="13"/>
                  </a:lnTo>
                  <a:lnTo>
                    <a:pt x="17" y="17"/>
                  </a:lnTo>
                  <a:lnTo>
                    <a:pt x="13" y="18"/>
                  </a:lnTo>
                  <a:lnTo>
                    <a:pt x="9" y="20"/>
                  </a:lnTo>
                  <a:lnTo>
                    <a:pt x="9" y="20"/>
                  </a:lnTo>
                  <a:lnTo>
                    <a:pt x="6" y="18"/>
                  </a:lnTo>
                  <a:lnTo>
                    <a:pt x="2" y="17"/>
                  </a:lnTo>
                  <a:lnTo>
                    <a:pt x="1" y="13"/>
                  </a:lnTo>
                  <a:lnTo>
                    <a:pt x="0" y="9"/>
                  </a:lnTo>
                  <a:lnTo>
                    <a:pt x="0" y="9"/>
                  </a:lnTo>
                  <a:lnTo>
                    <a:pt x="1" y="7"/>
                  </a:lnTo>
                  <a:lnTo>
                    <a:pt x="2" y="3"/>
                  </a:lnTo>
                  <a:lnTo>
                    <a:pt x="6" y="1"/>
                  </a:lnTo>
                  <a:lnTo>
                    <a:pt x="9" y="0"/>
                  </a:lnTo>
                  <a:lnTo>
                    <a:pt x="9" y="0"/>
                  </a:lnTo>
                  <a:lnTo>
                    <a:pt x="13" y="1"/>
                  </a:lnTo>
                  <a:lnTo>
                    <a:pt x="17" y="3"/>
                  </a:lnTo>
                  <a:lnTo>
                    <a:pt x="18" y="7"/>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 name="Freeform 835">
              <a:extLst>
                <a:ext uri="{FF2B5EF4-FFF2-40B4-BE49-F238E27FC236}">
                  <a16:creationId xmlns:a16="http://schemas.microsoft.com/office/drawing/2014/main" id="{7B410D91-C2C1-46BD-8148-1CEEEDD77F2D}"/>
                </a:ext>
              </a:extLst>
            </p:cNvPr>
            <p:cNvSpPr>
              <a:spLocks/>
            </p:cNvSpPr>
            <p:nvPr/>
          </p:nvSpPr>
          <p:spPr bwMode="auto">
            <a:xfrm>
              <a:off x="4949825" y="2693988"/>
              <a:ext cx="30162" cy="31750"/>
            </a:xfrm>
            <a:custGeom>
              <a:avLst/>
              <a:gdLst>
                <a:gd name="T0" fmla="*/ 19 w 19"/>
                <a:gd name="T1" fmla="*/ 9 h 20"/>
                <a:gd name="T2" fmla="*/ 19 w 19"/>
                <a:gd name="T3" fmla="*/ 9 h 20"/>
                <a:gd name="T4" fmla="*/ 18 w 19"/>
                <a:gd name="T5" fmla="*/ 13 h 20"/>
                <a:gd name="T6" fmla="*/ 17 w 19"/>
                <a:gd name="T7" fmla="*/ 17 h 20"/>
                <a:gd name="T8" fmla="*/ 14 w 19"/>
                <a:gd name="T9" fmla="*/ 18 h 20"/>
                <a:gd name="T10" fmla="*/ 10 w 19"/>
                <a:gd name="T11" fmla="*/ 20 h 20"/>
                <a:gd name="T12" fmla="*/ 10 w 19"/>
                <a:gd name="T13" fmla="*/ 20 h 20"/>
                <a:gd name="T14" fmla="*/ 6 w 19"/>
                <a:gd name="T15" fmla="*/ 18 h 20"/>
                <a:gd name="T16" fmla="*/ 4 w 19"/>
                <a:gd name="T17" fmla="*/ 17 h 20"/>
                <a:gd name="T18" fmla="*/ 1 w 19"/>
                <a:gd name="T19" fmla="*/ 13 h 20"/>
                <a:gd name="T20" fmla="*/ 0 w 19"/>
                <a:gd name="T21" fmla="*/ 9 h 20"/>
                <a:gd name="T22" fmla="*/ 0 w 19"/>
                <a:gd name="T23" fmla="*/ 9 h 20"/>
                <a:gd name="T24" fmla="*/ 1 w 19"/>
                <a:gd name="T25" fmla="*/ 7 h 20"/>
                <a:gd name="T26" fmla="*/ 4 w 19"/>
                <a:gd name="T27" fmla="*/ 3 h 20"/>
                <a:gd name="T28" fmla="*/ 6 w 19"/>
                <a:gd name="T29" fmla="*/ 1 h 20"/>
                <a:gd name="T30" fmla="*/ 10 w 19"/>
                <a:gd name="T31" fmla="*/ 0 h 20"/>
                <a:gd name="T32" fmla="*/ 10 w 19"/>
                <a:gd name="T33" fmla="*/ 0 h 20"/>
                <a:gd name="T34" fmla="*/ 14 w 19"/>
                <a:gd name="T35" fmla="*/ 1 h 20"/>
                <a:gd name="T36" fmla="*/ 17 w 19"/>
                <a:gd name="T37" fmla="*/ 3 h 20"/>
                <a:gd name="T38" fmla="*/ 18 w 19"/>
                <a:gd name="T39" fmla="*/ 7 h 20"/>
                <a:gd name="T40" fmla="*/ 19 w 19"/>
                <a:gd name="T41" fmla="*/ 9 h 20"/>
                <a:gd name="T42" fmla="*/ 19 w 1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9"/>
                  </a:moveTo>
                  <a:lnTo>
                    <a:pt x="19" y="9"/>
                  </a:lnTo>
                  <a:lnTo>
                    <a:pt x="18" y="13"/>
                  </a:lnTo>
                  <a:lnTo>
                    <a:pt x="17" y="17"/>
                  </a:lnTo>
                  <a:lnTo>
                    <a:pt x="14" y="18"/>
                  </a:lnTo>
                  <a:lnTo>
                    <a:pt x="10" y="20"/>
                  </a:lnTo>
                  <a:lnTo>
                    <a:pt x="10" y="20"/>
                  </a:lnTo>
                  <a:lnTo>
                    <a:pt x="6" y="18"/>
                  </a:lnTo>
                  <a:lnTo>
                    <a:pt x="4" y="17"/>
                  </a:lnTo>
                  <a:lnTo>
                    <a:pt x="1" y="13"/>
                  </a:lnTo>
                  <a:lnTo>
                    <a:pt x="0" y="9"/>
                  </a:lnTo>
                  <a:lnTo>
                    <a:pt x="0" y="9"/>
                  </a:lnTo>
                  <a:lnTo>
                    <a:pt x="1" y="7"/>
                  </a:lnTo>
                  <a:lnTo>
                    <a:pt x="4" y="3"/>
                  </a:lnTo>
                  <a:lnTo>
                    <a:pt x="6" y="1"/>
                  </a:lnTo>
                  <a:lnTo>
                    <a:pt x="10" y="0"/>
                  </a:lnTo>
                  <a:lnTo>
                    <a:pt x="10" y="0"/>
                  </a:lnTo>
                  <a:lnTo>
                    <a:pt x="14" y="1"/>
                  </a:lnTo>
                  <a:lnTo>
                    <a:pt x="17" y="3"/>
                  </a:lnTo>
                  <a:lnTo>
                    <a:pt x="18" y="7"/>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 name="Freeform 836">
              <a:extLst>
                <a:ext uri="{FF2B5EF4-FFF2-40B4-BE49-F238E27FC236}">
                  <a16:creationId xmlns:a16="http://schemas.microsoft.com/office/drawing/2014/main" id="{312ED8AE-FE0F-470F-B08F-5383183D54D3}"/>
                </a:ext>
              </a:extLst>
            </p:cNvPr>
            <p:cNvSpPr>
              <a:spLocks/>
            </p:cNvSpPr>
            <p:nvPr/>
          </p:nvSpPr>
          <p:spPr bwMode="auto">
            <a:xfrm>
              <a:off x="4956175" y="2693988"/>
              <a:ext cx="30162" cy="31750"/>
            </a:xfrm>
            <a:custGeom>
              <a:avLst/>
              <a:gdLst>
                <a:gd name="T0" fmla="*/ 19 w 19"/>
                <a:gd name="T1" fmla="*/ 9 h 20"/>
                <a:gd name="T2" fmla="*/ 19 w 19"/>
                <a:gd name="T3" fmla="*/ 9 h 20"/>
                <a:gd name="T4" fmla="*/ 18 w 19"/>
                <a:gd name="T5" fmla="*/ 13 h 20"/>
                <a:gd name="T6" fmla="*/ 17 w 19"/>
                <a:gd name="T7" fmla="*/ 17 h 20"/>
                <a:gd name="T8" fmla="*/ 13 w 19"/>
                <a:gd name="T9" fmla="*/ 18 h 20"/>
                <a:gd name="T10" fmla="*/ 10 w 19"/>
                <a:gd name="T11" fmla="*/ 20 h 20"/>
                <a:gd name="T12" fmla="*/ 10 w 19"/>
                <a:gd name="T13" fmla="*/ 20 h 20"/>
                <a:gd name="T14" fmla="*/ 6 w 19"/>
                <a:gd name="T15" fmla="*/ 18 h 20"/>
                <a:gd name="T16" fmla="*/ 4 w 19"/>
                <a:gd name="T17" fmla="*/ 17 h 20"/>
                <a:gd name="T18" fmla="*/ 1 w 19"/>
                <a:gd name="T19" fmla="*/ 13 h 20"/>
                <a:gd name="T20" fmla="*/ 0 w 19"/>
                <a:gd name="T21" fmla="*/ 9 h 20"/>
                <a:gd name="T22" fmla="*/ 0 w 19"/>
                <a:gd name="T23" fmla="*/ 9 h 20"/>
                <a:gd name="T24" fmla="*/ 1 w 19"/>
                <a:gd name="T25" fmla="*/ 7 h 20"/>
                <a:gd name="T26" fmla="*/ 4 w 19"/>
                <a:gd name="T27" fmla="*/ 3 h 20"/>
                <a:gd name="T28" fmla="*/ 6 w 19"/>
                <a:gd name="T29" fmla="*/ 1 h 20"/>
                <a:gd name="T30" fmla="*/ 10 w 19"/>
                <a:gd name="T31" fmla="*/ 0 h 20"/>
                <a:gd name="T32" fmla="*/ 10 w 19"/>
                <a:gd name="T33" fmla="*/ 0 h 20"/>
                <a:gd name="T34" fmla="*/ 13 w 19"/>
                <a:gd name="T35" fmla="*/ 1 h 20"/>
                <a:gd name="T36" fmla="*/ 17 w 19"/>
                <a:gd name="T37" fmla="*/ 3 h 20"/>
                <a:gd name="T38" fmla="*/ 18 w 19"/>
                <a:gd name="T39" fmla="*/ 7 h 20"/>
                <a:gd name="T40" fmla="*/ 19 w 19"/>
                <a:gd name="T41" fmla="*/ 9 h 20"/>
                <a:gd name="T42" fmla="*/ 19 w 1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9"/>
                  </a:moveTo>
                  <a:lnTo>
                    <a:pt x="19" y="9"/>
                  </a:lnTo>
                  <a:lnTo>
                    <a:pt x="18" y="13"/>
                  </a:lnTo>
                  <a:lnTo>
                    <a:pt x="17" y="17"/>
                  </a:lnTo>
                  <a:lnTo>
                    <a:pt x="13" y="18"/>
                  </a:lnTo>
                  <a:lnTo>
                    <a:pt x="10" y="20"/>
                  </a:lnTo>
                  <a:lnTo>
                    <a:pt x="10" y="20"/>
                  </a:lnTo>
                  <a:lnTo>
                    <a:pt x="6" y="18"/>
                  </a:lnTo>
                  <a:lnTo>
                    <a:pt x="4" y="17"/>
                  </a:lnTo>
                  <a:lnTo>
                    <a:pt x="1" y="13"/>
                  </a:lnTo>
                  <a:lnTo>
                    <a:pt x="0" y="9"/>
                  </a:lnTo>
                  <a:lnTo>
                    <a:pt x="0" y="9"/>
                  </a:lnTo>
                  <a:lnTo>
                    <a:pt x="1" y="7"/>
                  </a:lnTo>
                  <a:lnTo>
                    <a:pt x="4" y="3"/>
                  </a:lnTo>
                  <a:lnTo>
                    <a:pt x="6" y="1"/>
                  </a:lnTo>
                  <a:lnTo>
                    <a:pt x="10" y="0"/>
                  </a:lnTo>
                  <a:lnTo>
                    <a:pt x="10" y="0"/>
                  </a:lnTo>
                  <a:lnTo>
                    <a:pt x="13" y="1"/>
                  </a:lnTo>
                  <a:lnTo>
                    <a:pt x="17" y="3"/>
                  </a:lnTo>
                  <a:lnTo>
                    <a:pt x="18" y="7"/>
                  </a:lnTo>
                  <a:lnTo>
                    <a:pt x="19" y="9"/>
                  </a:lnTo>
                  <a:lnTo>
                    <a:pt x="19" y="9"/>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2" name="Freeform 837">
              <a:extLst>
                <a:ext uri="{FF2B5EF4-FFF2-40B4-BE49-F238E27FC236}">
                  <a16:creationId xmlns:a16="http://schemas.microsoft.com/office/drawing/2014/main" id="{957048CE-A002-4126-AAF9-F4D05D93F2F8}"/>
                </a:ext>
              </a:extLst>
            </p:cNvPr>
            <p:cNvSpPr>
              <a:spLocks/>
            </p:cNvSpPr>
            <p:nvPr/>
          </p:nvSpPr>
          <p:spPr bwMode="auto">
            <a:xfrm>
              <a:off x="5016500" y="2805113"/>
              <a:ext cx="30162" cy="30163"/>
            </a:xfrm>
            <a:custGeom>
              <a:avLst/>
              <a:gdLst>
                <a:gd name="T0" fmla="*/ 19 w 19"/>
                <a:gd name="T1" fmla="*/ 10 h 19"/>
                <a:gd name="T2" fmla="*/ 19 w 19"/>
                <a:gd name="T3" fmla="*/ 10 h 19"/>
                <a:gd name="T4" fmla="*/ 18 w 19"/>
                <a:gd name="T5" fmla="*/ 13 h 19"/>
                <a:gd name="T6" fmla="*/ 17 w 19"/>
                <a:gd name="T7" fmla="*/ 17 h 19"/>
                <a:gd name="T8" fmla="*/ 13 w 19"/>
                <a:gd name="T9" fmla="*/ 18 h 19"/>
                <a:gd name="T10" fmla="*/ 10 w 19"/>
                <a:gd name="T11" fmla="*/ 19 h 19"/>
                <a:gd name="T12" fmla="*/ 10 w 19"/>
                <a:gd name="T13" fmla="*/ 19 h 19"/>
                <a:gd name="T14" fmla="*/ 6 w 19"/>
                <a:gd name="T15" fmla="*/ 18 h 19"/>
                <a:gd name="T16" fmla="*/ 4 w 19"/>
                <a:gd name="T17" fmla="*/ 17 h 19"/>
                <a:gd name="T18" fmla="*/ 1 w 19"/>
                <a:gd name="T19" fmla="*/ 13 h 19"/>
                <a:gd name="T20" fmla="*/ 0 w 19"/>
                <a:gd name="T21" fmla="*/ 10 h 19"/>
                <a:gd name="T22" fmla="*/ 0 w 19"/>
                <a:gd name="T23" fmla="*/ 10 h 19"/>
                <a:gd name="T24" fmla="*/ 1 w 19"/>
                <a:gd name="T25" fmla="*/ 6 h 19"/>
                <a:gd name="T26" fmla="*/ 4 w 19"/>
                <a:gd name="T27" fmla="*/ 4 h 19"/>
                <a:gd name="T28" fmla="*/ 6 w 19"/>
                <a:gd name="T29" fmla="*/ 1 h 19"/>
                <a:gd name="T30" fmla="*/ 10 w 19"/>
                <a:gd name="T31" fmla="*/ 0 h 19"/>
                <a:gd name="T32" fmla="*/ 10 w 19"/>
                <a:gd name="T33" fmla="*/ 0 h 19"/>
                <a:gd name="T34" fmla="*/ 13 w 19"/>
                <a:gd name="T35" fmla="*/ 1 h 19"/>
                <a:gd name="T36" fmla="*/ 17 w 19"/>
                <a:gd name="T37" fmla="*/ 4 h 19"/>
                <a:gd name="T38" fmla="*/ 18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8" y="13"/>
                  </a:lnTo>
                  <a:lnTo>
                    <a:pt x="17" y="17"/>
                  </a:lnTo>
                  <a:lnTo>
                    <a:pt x="13" y="18"/>
                  </a:lnTo>
                  <a:lnTo>
                    <a:pt x="10" y="19"/>
                  </a:lnTo>
                  <a:lnTo>
                    <a:pt x="10" y="19"/>
                  </a:lnTo>
                  <a:lnTo>
                    <a:pt x="6" y="18"/>
                  </a:lnTo>
                  <a:lnTo>
                    <a:pt x="4" y="17"/>
                  </a:lnTo>
                  <a:lnTo>
                    <a:pt x="1" y="13"/>
                  </a:lnTo>
                  <a:lnTo>
                    <a:pt x="0" y="10"/>
                  </a:lnTo>
                  <a:lnTo>
                    <a:pt x="0" y="10"/>
                  </a:lnTo>
                  <a:lnTo>
                    <a:pt x="1" y="6"/>
                  </a:lnTo>
                  <a:lnTo>
                    <a:pt x="4" y="4"/>
                  </a:lnTo>
                  <a:lnTo>
                    <a:pt x="6" y="1"/>
                  </a:lnTo>
                  <a:lnTo>
                    <a:pt x="10" y="0"/>
                  </a:lnTo>
                  <a:lnTo>
                    <a:pt x="10" y="0"/>
                  </a:lnTo>
                  <a:lnTo>
                    <a:pt x="13" y="1"/>
                  </a:lnTo>
                  <a:lnTo>
                    <a:pt x="17" y="4"/>
                  </a:lnTo>
                  <a:lnTo>
                    <a:pt x="18" y="6"/>
                  </a:lnTo>
                  <a:lnTo>
                    <a:pt x="19" y="10"/>
                  </a:lnTo>
                  <a:lnTo>
                    <a:pt x="19"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3" name="Freeform 838">
              <a:extLst>
                <a:ext uri="{FF2B5EF4-FFF2-40B4-BE49-F238E27FC236}">
                  <a16:creationId xmlns:a16="http://schemas.microsoft.com/office/drawing/2014/main" id="{40FDD015-E863-4E65-A048-040FEBD226FD}"/>
                </a:ext>
              </a:extLst>
            </p:cNvPr>
            <p:cNvSpPr>
              <a:spLocks/>
            </p:cNvSpPr>
            <p:nvPr/>
          </p:nvSpPr>
          <p:spPr bwMode="auto">
            <a:xfrm>
              <a:off x="5022850" y="2805113"/>
              <a:ext cx="30162" cy="30163"/>
            </a:xfrm>
            <a:custGeom>
              <a:avLst/>
              <a:gdLst>
                <a:gd name="T0" fmla="*/ 19 w 19"/>
                <a:gd name="T1" fmla="*/ 10 h 19"/>
                <a:gd name="T2" fmla="*/ 19 w 19"/>
                <a:gd name="T3" fmla="*/ 10 h 19"/>
                <a:gd name="T4" fmla="*/ 18 w 19"/>
                <a:gd name="T5" fmla="*/ 13 h 19"/>
                <a:gd name="T6" fmla="*/ 17 w 19"/>
                <a:gd name="T7" fmla="*/ 17 h 19"/>
                <a:gd name="T8" fmla="*/ 13 w 19"/>
                <a:gd name="T9" fmla="*/ 18 h 19"/>
                <a:gd name="T10" fmla="*/ 10 w 19"/>
                <a:gd name="T11" fmla="*/ 19 h 19"/>
                <a:gd name="T12" fmla="*/ 10 w 19"/>
                <a:gd name="T13" fmla="*/ 19 h 19"/>
                <a:gd name="T14" fmla="*/ 6 w 19"/>
                <a:gd name="T15" fmla="*/ 18 h 19"/>
                <a:gd name="T16" fmla="*/ 2 w 19"/>
                <a:gd name="T17" fmla="*/ 17 h 19"/>
                <a:gd name="T18" fmla="*/ 1 w 19"/>
                <a:gd name="T19" fmla="*/ 13 h 19"/>
                <a:gd name="T20" fmla="*/ 0 w 19"/>
                <a:gd name="T21" fmla="*/ 10 h 19"/>
                <a:gd name="T22" fmla="*/ 0 w 19"/>
                <a:gd name="T23" fmla="*/ 10 h 19"/>
                <a:gd name="T24" fmla="*/ 1 w 19"/>
                <a:gd name="T25" fmla="*/ 6 h 19"/>
                <a:gd name="T26" fmla="*/ 2 w 19"/>
                <a:gd name="T27" fmla="*/ 4 h 19"/>
                <a:gd name="T28" fmla="*/ 6 w 19"/>
                <a:gd name="T29" fmla="*/ 1 h 19"/>
                <a:gd name="T30" fmla="*/ 10 w 19"/>
                <a:gd name="T31" fmla="*/ 0 h 19"/>
                <a:gd name="T32" fmla="*/ 10 w 19"/>
                <a:gd name="T33" fmla="*/ 0 h 19"/>
                <a:gd name="T34" fmla="*/ 13 w 19"/>
                <a:gd name="T35" fmla="*/ 1 h 19"/>
                <a:gd name="T36" fmla="*/ 17 w 19"/>
                <a:gd name="T37" fmla="*/ 4 h 19"/>
                <a:gd name="T38" fmla="*/ 18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8" y="13"/>
                  </a:lnTo>
                  <a:lnTo>
                    <a:pt x="17" y="17"/>
                  </a:lnTo>
                  <a:lnTo>
                    <a:pt x="13" y="18"/>
                  </a:lnTo>
                  <a:lnTo>
                    <a:pt x="10" y="19"/>
                  </a:lnTo>
                  <a:lnTo>
                    <a:pt x="10" y="19"/>
                  </a:lnTo>
                  <a:lnTo>
                    <a:pt x="6" y="18"/>
                  </a:lnTo>
                  <a:lnTo>
                    <a:pt x="2" y="17"/>
                  </a:lnTo>
                  <a:lnTo>
                    <a:pt x="1" y="13"/>
                  </a:lnTo>
                  <a:lnTo>
                    <a:pt x="0" y="10"/>
                  </a:lnTo>
                  <a:lnTo>
                    <a:pt x="0" y="10"/>
                  </a:lnTo>
                  <a:lnTo>
                    <a:pt x="1" y="6"/>
                  </a:lnTo>
                  <a:lnTo>
                    <a:pt x="2" y="4"/>
                  </a:lnTo>
                  <a:lnTo>
                    <a:pt x="6" y="1"/>
                  </a:lnTo>
                  <a:lnTo>
                    <a:pt x="10" y="0"/>
                  </a:lnTo>
                  <a:lnTo>
                    <a:pt x="10" y="0"/>
                  </a:lnTo>
                  <a:lnTo>
                    <a:pt x="13" y="1"/>
                  </a:lnTo>
                  <a:lnTo>
                    <a:pt x="17" y="4"/>
                  </a:lnTo>
                  <a:lnTo>
                    <a:pt x="18" y="6"/>
                  </a:lnTo>
                  <a:lnTo>
                    <a:pt x="19" y="10"/>
                  </a:lnTo>
                  <a:lnTo>
                    <a:pt x="19"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4" name="Freeform 839">
              <a:extLst>
                <a:ext uri="{FF2B5EF4-FFF2-40B4-BE49-F238E27FC236}">
                  <a16:creationId xmlns:a16="http://schemas.microsoft.com/office/drawing/2014/main" id="{D4428F14-0EB6-40F6-8E10-210BF1C5E50D}"/>
                </a:ext>
              </a:extLst>
            </p:cNvPr>
            <p:cNvSpPr>
              <a:spLocks/>
            </p:cNvSpPr>
            <p:nvPr/>
          </p:nvSpPr>
          <p:spPr bwMode="auto">
            <a:xfrm>
              <a:off x="5103813" y="2805113"/>
              <a:ext cx="31750" cy="30163"/>
            </a:xfrm>
            <a:custGeom>
              <a:avLst/>
              <a:gdLst>
                <a:gd name="T0" fmla="*/ 20 w 20"/>
                <a:gd name="T1" fmla="*/ 10 h 19"/>
                <a:gd name="T2" fmla="*/ 20 w 20"/>
                <a:gd name="T3" fmla="*/ 10 h 19"/>
                <a:gd name="T4" fmla="*/ 18 w 20"/>
                <a:gd name="T5" fmla="*/ 13 h 19"/>
                <a:gd name="T6" fmla="*/ 17 w 20"/>
                <a:gd name="T7" fmla="*/ 17 h 19"/>
                <a:gd name="T8" fmla="*/ 14 w 20"/>
                <a:gd name="T9" fmla="*/ 18 h 19"/>
                <a:gd name="T10" fmla="*/ 10 w 20"/>
                <a:gd name="T11" fmla="*/ 19 h 19"/>
                <a:gd name="T12" fmla="*/ 10 w 20"/>
                <a:gd name="T13" fmla="*/ 19 h 19"/>
                <a:gd name="T14" fmla="*/ 6 w 20"/>
                <a:gd name="T15" fmla="*/ 18 h 19"/>
                <a:gd name="T16" fmla="*/ 4 w 20"/>
                <a:gd name="T17" fmla="*/ 17 h 19"/>
                <a:gd name="T18" fmla="*/ 1 w 20"/>
                <a:gd name="T19" fmla="*/ 13 h 19"/>
                <a:gd name="T20" fmla="*/ 0 w 20"/>
                <a:gd name="T21" fmla="*/ 10 h 19"/>
                <a:gd name="T22" fmla="*/ 0 w 20"/>
                <a:gd name="T23" fmla="*/ 10 h 19"/>
                <a:gd name="T24" fmla="*/ 1 w 20"/>
                <a:gd name="T25" fmla="*/ 6 h 19"/>
                <a:gd name="T26" fmla="*/ 4 w 20"/>
                <a:gd name="T27" fmla="*/ 4 h 19"/>
                <a:gd name="T28" fmla="*/ 6 w 20"/>
                <a:gd name="T29" fmla="*/ 1 h 19"/>
                <a:gd name="T30" fmla="*/ 10 w 20"/>
                <a:gd name="T31" fmla="*/ 0 h 19"/>
                <a:gd name="T32" fmla="*/ 10 w 20"/>
                <a:gd name="T33" fmla="*/ 0 h 19"/>
                <a:gd name="T34" fmla="*/ 14 w 20"/>
                <a:gd name="T35" fmla="*/ 1 h 19"/>
                <a:gd name="T36" fmla="*/ 17 w 20"/>
                <a:gd name="T37" fmla="*/ 4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7" y="17"/>
                  </a:lnTo>
                  <a:lnTo>
                    <a:pt x="14" y="18"/>
                  </a:lnTo>
                  <a:lnTo>
                    <a:pt x="10" y="19"/>
                  </a:lnTo>
                  <a:lnTo>
                    <a:pt x="10" y="19"/>
                  </a:lnTo>
                  <a:lnTo>
                    <a:pt x="6" y="18"/>
                  </a:lnTo>
                  <a:lnTo>
                    <a:pt x="4" y="17"/>
                  </a:lnTo>
                  <a:lnTo>
                    <a:pt x="1" y="13"/>
                  </a:lnTo>
                  <a:lnTo>
                    <a:pt x="0" y="10"/>
                  </a:lnTo>
                  <a:lnTo>
                    <a:pt x="0" y="10"/>
                  </a:lnTo>
                  <a:lnTo>
                    <a:pt x="1" y="6"/>
                  </a:lnTo>
                  <a:lnTo>
                    <a:pt x="4" y="4"/>
                  </a:lnTo>
                  <a:lnTo>
                    <a:pt x="6" y="1"/>
                  </a:lnTo>
                  <a:lnTo>
                    <a:pt x="10" y="0"/>
                  </a:lnTo>
                  <a:lnTo>
                    <a:pt x="10" y="0"/>
                  </a:lnTo>
                  <a:lnTo>
                    <a:pt x="14" y="1"/>
                  </a:lnTo>
                  <a:lnTo>
                    <a:pt x="17" y="4"/>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5" name="Freeform 840">
              <a:extLst>
                <a:ext uri="{FF2B5EF4-FFF2-40B4-BE49-F238E27FC236}">
                  <a16:creationId xmlns:a16="http://schemas.microsoft.com/office/drawing/2014/main" id="{A8805D0B-7FFA-49BF-AAC0-9CC2639F395B}"/>
                </a:ext>
              </a:extLst>
            </p:cNvPr>
            <p:cNvSpPr>
              <a:spLocks/>
            </p:cNvSpPr>
            <p:nvPr/>
          </p:nvSpPr>
          <p:spPr bwMode="auto">
            <a:xfrm>
              <a:off x="5153025" y="2805113"/>
              <a:ext cx="30162" cy="30163"/>
            </a:xfrm>
            <a:custGeom>
              <a:avLst/>
              <a:gdLst>
                <a:gd name="T0" fmla="*/ 19 w 19"/>
                <a:gd name="T1" fmla="*/ 10 h 19"/>
                <a:gd name="T2" fmla="*/ 19 w 19"/>
                <a:gd name="T3" fmla="*/ 10 h 19"/>
                <a:gd name="T4" fmla="*/ 19 w 19"/>
                <a:gd name="T5" fmla="*/ 13 h 19"/>
                <a:gd name="T6" fmla="*/ 16 w 19"/>
                <a:gd name="T7" fmla="*/ 17 h 19"/>
                <a:gd name="T8" fmla="*/ 13 w 19"/>
                <a:gd name="T9" fmla="*/ 18 h 19"/>
                <a:gd name="T10" fmla="*/ 10 w 19"/>
                <a:gd name="T11" fmla="*/ 19 h 19"/>
                <a:gd name="T12" fmla="*/ 10 w 19"/>
                <a:gd name="T13" fmla="*/ 19 h 19"/>
                <a:gd name="T14" fmla="*/ 6 w 19"/>
                <a:gd name="T15" fmla="*/ 18 h 19"/>
                <a:gd name="T16" fmla="*/ 3 w 19"/>
                <a:gd name="T17" fmla="*/ 17 h 19"/>
                <a:gd name="T18" fmla="*/ 0 w 19"/>
                <a:gd name="T19" fmla="*/ 13 h 19"/>
                <a:gd name="T20" fmla="*/ 0 w 19"/>
                <a:gd name="T21" fmla="*/ 10 h 19"/>
                <a:gd name="T22" fmla="*/ 0 w 19"/>
                <a:gd name="T23" fmla="*/ 10 h 19"/>
                <a:gd name="T24" fmla="*/ 0 w 19"/>
                <a:gd name="T25" fmla="*/ 6 h 19"/>
                <a:gd name="T26" fmla="*/ 3 w 19"/>
                <a:gd name="T27" fmla="*/ 4 h 19"/>
                <a:gd name="T28" fmla="*/ 6 w 19"/>
                <a:gd name="T29" fmla="*/ 1 h 19"/>
                <a:gd name="T30" fmla="*/ 10 w 19"/>
                <a:gd name="T31" fmla="*/ 0 h 19"/>
                <a:gd name="T32" fmla="*/ 10 w 19"/>
                <a:gd name="T33" fmla="*/ 0 h 19"/>
                <a:gd name="T34" fmla="*/ 13 w 19"/>
                <a:gd name="T35" fmla="*/ 1 h 19"/>
                <a:gd name="T36" fmla="*/ 16 w 19"/>
                <a:gd name="T37" fmla="*/ 4 h 19"/>
                <a:gd name="T38" fmla="*/ 19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9" y="13"/>
                  </a:lnTo>
                  <a:lnTo>
                    <a:pt x="16" y="17"/>
                  </a:lnTo>
                  <a:lnTo>
                    <a:pt x="13" y="18"/>
                  </a:lnTo>
                  <a:lnTo>
                    <a:pt x="10" y="19"/>
                  </a:lnTo>
                  <a:lnTo>
                    <a:pt x="10" y="19"/>
                  </a:lnTo>
                  <a:lnTo>
                    <a:pt x="6" y="18"/>
                  </a:lnTo>
                  <a:lnTo>
                    <a:pt x="3" y="17"/>
                  </a:lnTo>
                  <a:lnTo>
                    <a:pt x="0" y="13"/>
                  </a:lnTo>
                  <a:lnTo>
                    <a:pt x="0" y="10"/>
                  </a:lnTo>
                  <a:lnTo>
                    <a:pt x="0" y="10"/>
                  </a:lnTo>
                  <a:lnTo>
                    <a:pt x="0" y="6"/>
                  </a:lnTo>
                  <a:lnTo>
                    <a:pt x="3" y="4"/>
                  </a:lnTo>
                  <a:lnTo>
                    <a:pt x="6" y="1"/>
                  </a:lnTo>
                  <a:lnTo>
                    <a:pt x="10" y="0"/>
                  </a:lnTo>
                  <a:lnTo>
                    <a:pt x="10" y="0"/>
                  </a:lnTo>
                  <a:lnTo>
                    <a:pt x="13" y="1"/>
                  </a:lnTo>
                  <a:lnTo>
                    <a:pt x="16" y="4"/>
                  </a:lnTo>
                  <a:lnTo>
                    <a:pt x="19" y="6"/>
                  </a:lnTo>
                  <a:lnTo>
                    <a:pt x="19" y="10"/>
                  </a:lnTo>
                  <a:lnTo>
                    <a:pt x="19"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6" name="Freeform 841">
              <a:extLst>
                <a:ext uri="{FF2B5EF4-FFF2-40B4-BE49-F238E27FC236}">
                  <a16:creationId xmlns:a16="http://schemas.microsoft.com/office/drawing/2014/main" id="{DF6D89A0-007B-405B-BF0E-103869EACF2B}"/>
                </a:ext>
              </a:extLst>
            </p:cNvPr>
            <p:cNvSpPr>
              <a:spLocks/>
            </p:cNvSpPr>
            <p:nvPr/>
          </p:nvSpPr>
          <p:spPr bwMode="auto">
            <a:xfrm>
              <a:off x="5372100" y="2805113"/>
              <a:ext cx="31750" cy="30163"/>
            </a:xfrm>
            <a:custGeom>
              <a:avLst/>
              <a:gdLst>
                <a:gd name="T0" fmla="*/ 20 w 20"/>
                <a:gd name="T1" fmla="*/ 10 h 19"/>
                <a:gd name="T2" fmla="*/ 20 w 20"/>
                <a:gd name="T3" fmla="*/ 10 h 19"/>
                <a:gd name="T4" fmla="*/ 18 w 20"/>
                <a:gd name="T5" fmla="*/ 13 h 19"/>
                <a:gd name="T6" fmla="*/ 17 w 20"/>
                <a:gd name="T7" fmla="*/ 17 h 19"/>
                <a:gd name="T8" fmla="*/ 15 w 20"/>
                <a:gd name="T9" fmla="*/ 18 h 19"/>
                <a:gd name="T10" fmla="*/ 11 w 20"/>
                <a:gd name="T11" fmla="*/ 19 h 19"/>
                <a:gd name="T12" fmla="*/ 11 w 20"/>
                <a:gd name="T13" fmla="*/ 19 h 19"/>
                <a:gd name="T14" fmla="*/ 7 w 20"/>
                <a:gd name="T15" fmla="*/ 18 h 19"/>
                <a:gd name="T16" fmla="*/ 4 w 20"/>
                <a:gd name="T17" fmla="*/ 17 h 19"/>
                <a:gd name="T18" fmla="*/ 1 w 20"/>
                <a:gd name="T19" fmla="*/ 13 h 19"/>
                <a:gd name="T20" fmla="*/ 0 w 20"/>
                <a:gd name="T21" fmla="*/ 10 h 19"/>
                <a:gd name="T22" fmla="*/ 0 w 20"/>
                <a:gd name="T23" fmla="*/ 10 h 19"/>
                <a:gd name="T24" fmla="*/ 1 w 20"/>
                <a:gd name="T25" fmla="*/ 6 h 19"/>
                <a:gd name="T26" fmla="*/ 4 w 20"/>
                <a:gd name="T27" fmla="*/ 4 h 19"/>
                <a:gd name="T28" fmla="*/ 7 w 20"/>
                <a:gd name="T29" fmla="*/ 1 h 19"/>
                <a:gd name="T30" fmla="*/ 11 w 20"/>
                <a:gd name="T31" fmla="*/ 0 h 19"/>
                <a:gd name="T32" fmla="*/ 11 w 20"/>
                <a:gd name="T33" fmla="*/ 0 h 19"/>
                <a:gd name="T34" fmla="*/ 15 w 20"/>
                <a:gd name="T35" fmla="*/ 1 h 19"/>
                <a:gd name="T36" fmla="*/ 17 w 20"/>
                <a:gd name="T37" fmla="*/ 4 h 19"/>
                <a:gd name="T38" fmla="*/ 18 w 20"/>
                <a:gd name="T39" fmla="*/ 6 h 19"/>
                <a:gd name="T40" fmla="*/ 20 w 20"/>
                <a:gd name="T41" fmla="*/ 10 h 19"/>
                <a:gd name="T42" fmla="*/ 2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20" y="10"/>
                  </a:moveTo>
                  <a:lnTo>
                    <a:pt x="20" y="10"/>
                  </a:lnTo>
                  <a:lnTo>
                    <a:pt x="18" y="13"/>
                  </a:lnTo>
                  <a:lnTo>
                    <a:pt x="17" y="17"/>
                  </a:lnTo>
                  <a:lnTo>
                    <a:pt x="15" y="18"/>
                  </a:lnTo>
                  <a:lnTo>
                    <a:pt x="11" y="19"/>
                  </a:lnTo>
                  <a:lnTo>
                    <a:pt x="11" y="19"/>
                  </a:lnTo>
                  <a:lnTo>
                    <a:pt x="7" y="18"/>
                  </a:lnTo>
                  <a:lnTo>
                    <a:pt x="4" y="17"/>
                  </a:lnTo>
                  <a:lnTo>
                    <a:pt x="1" y="13"/>
                  </a:lnTo>
                  <a:lnTo>
                    <a:pt x="0" y="10"/>
                  </a:lnTo>
                  <a:lnTo>
                    <a:pt x="0" y="10"/>
                  </a:lnTo>
                  <a:lnTo>
                    <a:pt x="1" y="6"/>
                  </a:lnTo>
                  <a:lnTo>
                    <a:pt x="4" y="4"/>
                  </a:lnTo>
                  <a:lnTo>
                    <a:pt x="7" y="1"/>
                  </a:lnTo>
                  <a:lnTo>
                    <a:pt x="11" y="0"/>
                  </a:lnTo>
                  <a:lnTo>
                    <a:pt x="11" y="0"/>
                  </a:lnTo>
                  <a:lnTo>
                    <a:pt x="15" y="1"/>
                  </a:lnTo>
                  <a:lnTo>
                    <a:pt x="17" y="4"/>
                  </a:lnTo>
                  <a:lnTo>
                    <a:pt x="18" y="6"/>
                  </a:lnTo>
                  <a:lnTo>
                    <a:pt x="20" y="10"/>
                  </a:lnTo>
                  <a:lnTo>
                    <a:pt x="20"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7" name="Freeform 842">
              <a:extLst>
                <a:ext uri="{FF2B5EF4-FFF2-40B4-BE49-F238E27FC236}">
                  <a16:creationId xmlns:a16="http://schemas.microsoft.com/office/drawing/2014/main" id="{FE1C5569-D100-4B7F-847B-7C29C687096A}"/>
                </a:ext>
              </a:extLst>
            </p:cNvPr>
            <p:cNvSpPr>
              <a:spLocks/>
            </p:cNvSpPr>
            <p:nvPr/>
          </p:nvSpPr>
          <p:spPr bwMode="auto">
            <a:xfrm>
              <a:off x="5383213" y="2805113"/>
              <a:ext cx="28575" cy="30163"/>
            </a:xfrm>
            <a:custGeom>
              <a:avLst/>
              <a:gdLst>
                <a:gd name="T0" fmla="*/ 18 w 18"/>
                <a:gd name="T1" fmla="*/ 10 h 19"/>
                <a:gd name="T2" fmla="*/ 18 w 18"/>
                <a:gd name="T3" fmla="*/ 10 h 19"/>
                <a:gd name="T4" fmla="*/ 18 w 18"/>
                <a:gd name="T5" fmla="*/ 13 h 19"/>
                <a:gd name="T6" fmla="*/ 15 w 18"/>
                <a:gd name="T7" fmla="*/ 17 h 19"/>
                <a:gd name="T8" fmla="*/ 13 w 18"/>
                <a:gd name="T9" fmla="*/ 18 h 19"/>
                <a:gd name="T10" fmla="*/ 9 w 18"/>
                <a:gd name="T11" fmla="*/ 19 h 19"/>
                <a:gd name="T12" fmla="*/ 9 w 18"/>
                <a:gd name="T13" fmla="*/ 19 h 19"/>
                <a:gd name="T14" fmla="*/ 5 w 18"/>
                <a:gd name="T15" fmla="*/ 18 h 19"/>
                <a:gd name="T16" fmla="*/ 2 w 18"/>
                <a:gd name="T17" fmla="*/ 17 h 19"/>
                <a:gd name="T18" fmla="*/ 0 w 18"/>
                <a:gd name="T19" fmla="*/ 13 h 19"/>
                <a:gd name="T20" fmla="*/ 0 w 18"/>
                <a:gd name="T21" fmla="*/ 10 h 19"/>
                <a:gd name="T22" fmla="*/ 0 w 18"/>
                <a:gd name="T23" fmla="*/ 10 h 19"/>
                <a:gd name="T24" fmla="*/ 0 w 18"/>
                <a:gd name="T25" fmla="*/ 6 h 19"/>
                <a:gd name="T26" fmla="*/ 2 w 18"/>
                <a:gd name="T27" fmla="*/ 4 h 19"/>
                <a:gd name="T28" fmla="*/ 5 w 18"/>
                <a:gd name="T29" fmla="*/ 1 h 19"/>
                <a:gd name="T30" fmla="*/ 9 w 18"/>
                <a:gd name="T31" fmla="*/ 0 h 19"/>
                <a:gd name="T32" fmla="*/ 9 w 18"/>
                <a:gd name="T33" fmla="*/ 0 h 19"/>
                <a:gd name="T34" fmla="*/ 13 w 18"/>
                <a:gd name="T35" fmla="*/ 1 h 19"/>
                <a:gd name="T36" fmla="*/ 15 w 18"/>
                <a:gd name="T37" fmla="*/ 4 h 19"/>
                <a:gd name="T38" fmla="*/ 18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8" y="13"/>
                  </a:lnTo>
                  <a:lnTo>
                    <a:pt x="15" y="17"/>
                  </a:lnTo>
                  <a:lnTo>
                    <a:pt x="13" y="18"/>
                  </a:lnTo>
                  <a:lnTo>
                    <a:pt x="9" y="19"/>
                  </a:lnTo>
                  <a:lnTo>
                    <a:pt x="9" y="19"/>
                  </a:lnTo>
                  <a:lnTo>
                    <a:pt x="5" y="18"/>
                  </a:lnTo>
                  <a:lnTo>
                    <a:pt x="2" y="17"/>
                  </a:lnTo>
                  <a:lnTo>
                    <a:pt x="0" y="13"/>
                  </a:lnTo>
                  <a:lnTo>
                    <a:pt x="0" y="10"/>
                  </a:lnTo>
                  <a:lnTo>
                    <a:pt x="0" y="10"/>
                  </a:lnTo>
                  <a:lnTo>
                    <a:pt x="0" y="6"/>
                  </a:lnTo>
                  <a:lnTo>
                    <a:pt x="2" y="4"/>
                  </a:lnTo>
                  <a:lnTo>
                    <a:pt x="5" y="1"/>
                  </a:lnTo>
                  <a:lnTo>
                    <a:pt x="9" y="0"/>
                  </a:lnTo>
                  <a:lnTo>
                    <a:pt x="9" y="0"/>
                  </a:lnTo>
                  <a:lnTo>
                    <a:pt x="13" y="1"/>
                  </a:lnTo>
                  <a:lnTo>
                    <a:pt x="15" y="4"/>
                  </a:lnTo>
                  <a:lnTo>
                    <a:pt x="18" y="6"/>
                  </a:lnTo>
                  <a:lnTo>
                    <a:pt x="18" y="10"/>
                  </a:lnTo>
                  <a:lnTo>
                    <a:pt x="18"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8" name="Freeform 843">
              <a:extLst>
                <a:ext uri="{FF2B5EF4-FFF2-40B4-BE49-F238E27FC236}">
                  <a16:creationId xmlns:a16="http://schemas.microsoft.com/office/drawing/2014/main" id="{6D07F556-3C38-45F6-9E3F-3973A2F0F5FE}"/>
                </a:ext>
              </a:extLst>
            </p:cNvPr>
            <p:cNvSpPr>
              <a:spLocks/>
            </p:cNvSpPr>
            <p:nvPr/>
          </p:nvSpPr>
          <p:spPr bwMode="auto">
            <a:xfrm>
              <a:off x="5400675" y="2805113"/>
              <a:ext cx="30162" cy="30163"/>
            </a:xfrm>
            <a:custGeom>
              <a:avLst/>
              <a:gdLst>
                <a:gd name="T0" fmla="*/ 19 w 19"/>
                <a:gd name="T1" fmla="*/ 10 h 19"/>
                <a:gd name="T2" fmla="*/ 19 w 19"/>
                <a:gd name="T3" fmla="*/ 10 h 19"/>
                <a:gd name="T4" fmla="*/ 18 w 19"/>
                <a:gd name="T5" fmla="*/ 13 h 19"/>
                <a:gd name="T6" fmla="*/ 16 w 19"/>
                <a:gd name="T7" fmla="*/ 17 h 19"/>
                <a:gd name="T8" fmla="*/ 14 w 19"/>
                <a:gd name="T9" fmla="*/ 18 h 19"/>
                <a:gd name="T10" fmla="*/ 10 w 19"/>
                <a:gd name="T11" fmla="*/ 19 h 19"/>
                <a:gd name="T12" fmla="*/ 10 w 19"/>
                <a:gd name="T13" fmla="*/ 19 h 19"/>
                <a:gd name="T14" fmla="*/ 6 w 19"/>
                <a:gd name="T15" fmla="*/ 18 h 19"/>
                <a:gd name="T16" fmla="*/ 3 w 19"/>
                <a:gd name="T17" fmla="*/ 17 h 19"/>
                <a:gd name="T18" fmla="*/ 0 w 19"/>
                <a:gd name="T19" fmla="*/ 13 h 19"/>
                <a:gd name="T20" fmla="*/ 0 w 19"/>
                <a:gd name="T21" fmla="*/ 10 h 19"/>
                <a:gd name="T22" fmla="*/ 0 w 19"/>
                <a:gd name="T23" fmla="*/ 10 h 19"/>
                <a:gd name="T24" fmla="*/ 0 w 19"/>
                <a:gd name="T25" fmla="*/ 6 h 19"/>
                <a:gd name="T26" fmla="*/ 3 w 19"/>
                <a:gd name="T27" fmla="*/ 4 h 19"/>
                <a:gd name="T28" fmla="*/ 6 w 19"/>
                <a:gd name="T29" fmla="*/ 1 h 19"/>
                <a:gd name="T30" fmla="*/ 10 w 19"/>
                <a:gd name="T31" fmla="*/ 0 h 19"/>
                <a:gd name="T32" fmla="*/ 10 w 19"/>
                <a:gd name="T33" fmla="*/ 0 h 19"/>
                <a:gd name="T34" fmla="*/ 14 w 19"/>
                <a:gd name="T35" fmla="*/ 1 h 19"/>
                <a:gd name="T36" fmla="*/ 16 w 19"/>
                <a:gd name="T37" fmla="*/ 4 h 19"/>
                <a:gd name="T38" fmla="*/ 18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8" y="13"/>
                  </a:lnTo>
                  <a:lnTo>
                    <a:pt x="16" y="17"/>
                  </a:lnTo>
                  <a:lnTo>
                    <a:pt x="14" y="18"/>
                  </a:lnTo>
                  <a:lnTo>
                    <a:pt x="10" y="19"/>
                  </a:lnTo>
                  <a:lnTo>
                    <a:pt x="10" y="19"/>
                  </a:lnTo>
                  <a:lnTo>
                    <a:pt x="6" y="18"/>
                  </a:lnTo>
                  <a:lnTo>
                    <a:pt x="3" y="17"/>
                  </a:lnTo>
                  <a:lnTo>
                    <a:pt x="0" y="13"/>
                  </a:lnTo>
                  <a:lnTo>
                    <a:pt x="0" y="10"/>
                  </a:lnTo>
                  <a:lnTo>
                    <a:pt x="0" y="10"/>
                  </a:lnTo>
                  <a:lnTo>
                    <a:pt x="0" y="6"/>
                  </a:lnTo>
                  <a:lnTo>
                    <a:pt x="3" y="4"/>
                  </a:lnTo>
                  <a:lnTo>
                    <a:pt x="6" y="1"/>
                  </a:lnTo>
                  <a:lnTo>
                    <a:pt x="10" y="0"/>
                  </a:lnTo>
                  <a:lnTo>
                    <a:pt x="10" y="0"/>
                  </a:lnTo>
                  <a:lnTo>
                    <a:pt x="14" y="1"/>
                  </a:lnTo>
                  <a:lnTo>
                    <a:pt x="16" y="4"/>
                  </a:lnTo>
                  <a:lnTo>
                    <a:pt x="18" y="6"/>
                  </a:lnTo>
                  <a:lnTo>
                    <a:pt x="19" y="10"/>
                  </a:lnTo>
                  <a:lnTo>
                    <a:pt x="19" y="10"/>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9" name="Freeform 844">
              <a:extLst>
                <a:ext uri="{FF2B5EF4-FFF2-40B4-BE49-F238E27FC236}">
                  <a16:creationId xmlns:a16="http://schemas.microsoft.com/office/drawing/2014/main" id="{80FBD143-6B8F-4719-AF59-BFC7333594F8}"/>
                </a:ext>
              </a:extLst>
            </p:cNvPr>
            <p:cNvSpPr>
              <a:spLocks/>
            </p:cNvSpPr>
            <p:nvPr/>
          </p:nvSpPr>
          <p:spPr bwMode="auto">
            <a:xfrm>
              <a:off x="5483225" y="3016250"/>
              <a:ext cx="28575" cy="31750"/>
            </a:xfrm>
            <a:custGeom>
              <a:avLst/>
              <a:gdLst>
                <a:gd name="T0" fmla="*/ 18 w 18"/>
                <a:gd name="T1" fmla="*/ 11 h 20"/>
                <a:gd name="T2" fmla="*/ 18 w 18"/>
                <a:gd name="T3" fmla="*/ 11 h 20"/>
                <a:gd name="T4" fmla="*/ 18 w 18"/>
                <a:gd name="T5" fmla="*/ 13 h 20"/>
                <a:gd name="T6" fmla="*/ 15 w 18"/>
                <a:gd name="T7" fmla="*/ 17 h 20"/>
                <a:gd name="T8" fmla="*/ 13 w 18"/>
                <a:gd name="T9" fmla="*/ 19 h 20"/>
                <a:gd name="T10" fmla="*/ 9 w 18"/>
                <a:gd name="T11" fmla="*/ 20 h 20"/>
                <a:gd name="T12" fmla="*/ 9 w 18"/>
                <a:gd name="T13" fmla="*/ 20 h 20"/>
                <a:gd name="T14" fmla="*/ 5 w 18"/>
                <a:gd name="T15" fmla="*/ 19 h 20"/>
                <a:gd name="T16" fmla="*/ 2 w 18"/>
                <a:gd name="T17" fmla="*/ 17 h 20"/>
                <a:gd name="T18" fmla="*/ 0 w 18"/>
                <a:gd name="T19" fmla="*/ 13 h 20"/>
                <a:gd name="T20" fmla="*/ 0 w 18"/>
                <a:gd name="T21" fmla="*/ 11 h 20"/>
                <a:gd name="T22" fmla="*/ 0 w 18"/>
                <a:gd name="T23" fmla="*/ 11 h 20"/>
                <a:gd name="T24" fmla="*/ 0 w 18"/>
                <a:gd name="T25" fmla="*/ 7 h 20"/>
                <a:gd name="T26" fmla="*/ 2 w 18"/>
                <a:gd name="T27" fmla="*/ 4 h 20"/>
                <a:gd name="T28" fmla="*/ 5 w 18"/>
                <a:gd name="T29" fmla="*/ 2 h 20"/>
                <a:gd name="T30" fmla="*/ 9 w 18"/>
                <a:gd name="T31" fmla="*/ 0 h 20"/>
                <a:gd name="T32" fmla="*/ 9 w 18"/>
                <a:gd name="T33" fmla="*/ 0 h 20"/>
                <a:gd name="T34" fmla="*/ 13 w 18"/>
                <a:gd name="T35" fmla="*/ 2 h 20"/>
                <a:gd name="T36" fmla="*/ 15 w 18"/>
                <a:gd name="T37" fmla="*/ 4 h 20"/>
                <a:gd name="T38" fmla="*/ 18 w 18"/>
                <a:gd name="T39" fmla="*/ 7 h 20"/>
                <a:gd name="T40" fmla="*/ 18 w 18"/>
                <a:gd name="T41" fmla="*/ 11 h 20"/>
                <a:gd name="T42" fmla="*/ 18 w 18"/>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1"/>
                  </a:moveTo>
                  <a:lnTo>
                    <a:pt x="18" y="11"/>
                  </a:lnTo>
                  <a:lnTo>
                    <a:pt x="18" y="13"/>
                  </a:lnTo>
                  <a:lnTo>
                    <a:pt x="15" y="17"/>
                  </a:lnTo>
                  <a:lnTo>
                    <a:pt x="13" y="19"/>
                  </a:lnTo>
                  <a:lnTo>
                    <a:pt x="9" y="20"/>
                  </a:lnTo>
                  <a:lnTo>
                    <a:pt x="9" y="20"/>
                  </a:lnTo>
                  <a:lnTo>
                    <a:pt x="5" y="19"/>
                  </a:lnTo>
                  <a:lnTo>
                    <a:pt x="2" y="17"/>
                  </a:lnTo>
                  <a:lnTo>
                    <a:pt x="0" y="13"/>
                  </a:lnTo>
                  <a:lnTo>
                    <a:pt x="0" y="11"/>
                  </a:lnTo>
                  <a:lnTo>
                    <a:pt x="0" y="11"/>
                  </a:lnTo>
                  <a:lnTo>
                    <a:pt x="0" y="7"/>
                  </a:lnTo>
                  <a:lnTo>
                    <a:pt x="2" y="4"/>
                  </a:lnTo>
                  <a:lnTo>
                    <a:pt x="5" y="2"/>
                  </a:lnTo>
                  <a:lnTo>
                    <a:pt x="9" y="0"/>
                  </a:lnTo>
                  <a:lnTo>
                    <a:pt x="9" y="0"/>
                  </a:lnTo>
                  <a:lnTo>
                    <a:pt x="13" y="2"/>
                  </a:lnTo>
                  <a:lnTo>
                    <a:pt x="15" y="4"/>
                  </a:lnTo>
                  <a:lnTo>
                    <a:pt x="18" y="7"/>
                  </a:lnTo>
                  <a:lnTo>
                    <a:pt x="18" y="11"/>
                  </a:lnTo>
                  <a:lnTo>
                    <a:pt x="18"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0" name="Freeform 845">
              <a:extLst>
                <a:ext uri="{FF2B5EF4-FFF2-40B4-BE49-F238E27FC236}">
                  <a16:creationId xmlns:a16="http://schemas.microsoft.com/office/drawing/2014/main" id="{D81D5B04-AE22-4791-BAE1-D7935C3655F8}"/>
                </a:ext>
              </a:extLst>
            </p:cNvPr>
            <p:cNvSpPr>
              <a:spLocks/>
            </p:cNvSpPr>
            <p:nvPr/>
          </p:nvSpPr>
          <p:spPr bwMode="auto">
            <a:xfrm>
              <a:off x="5861050" y="3016250"/>
              <a:ext cx="31750" cy="31750"/>
            </a:xfrm>
            <a:custGeom>
              <a:avLst/>
              <a:gdLst>
                <a:gd name="T0" fmla="*/ 20 w 20"/>
                <a:gd name="T1" fmla="*/ 11 h 20"/>
                <a:gd name="T2" fmla="*/ 20 w 20"/>
                <a:gd name="T3" fmla="*/ 11 h 20"/>
                <a:gd name="T4" fmla="*/ 19 w 20"/>
                <a:gd name="T5" fmla="*/ 13 h 20"/>
                <a:gd name="T6" fmla="*/ 17 w 20"/>
                <a:gd name="T7" fmla="*/ 17 h 20"/>
                <a:gd name="T8" fmla="*/ 13 w 20"/>
                <a:gd name="T9" fmla="*/ 19 h 20"/>
                <a:gd name="T10" fmla="*/ 11 w 20"/>
                <a:gd name="T11" fmla="*/ 20 h 20"/>
                <a:gd name="T12" fmla="*/ 11 w 20"/>
                <a:gd name="T13" fmla="*/ 20 h 20"/>
                <a:gd name="T14" fmla="*/ 7 w 20"/>
                <a:gd name="T15" fmla="*/ 19 h 20"/>
                <a:gd name="T16" fmla="*/ 4 w 20"/>
                <a:gd name="T17" fmla="*/ 17 h 20"/>
                <a:gd name="T18" fmla="*/ 2 w 20"/>
                <a:gd name="T19" fmla="*/ 13 h 20"/>
                <a:gd name="T20" fmla="*/ 0 w 20"/>
                <a:gd name="T21" fmla="*/ 11 h 20"/>
                <a:gd name="T22" fmla="*/ 0 w 20"/>
                <a:gd name="T23" fmla="*/ 11 h 20"/>
                <a:gd name="T24" fmla="*/ 2 w 20"/>
                <a:gd name="T25" fmla="*/ 7 h 20"/>
                <a:gd name="T26" fmla="*/ 4 w 20"/>
                <a:gd name="T27" fmla="*/ 4 h 20"/>
                <a:gd name="T28" fmla="*/ 7 w 20"/>
                <a:gd name="T29" fmla="*/ 2 h 20"/>
                <a:gd name="T30" fmla="*/ 11 w 20"/>
                <a:gd name="T31" fmla="*/ 0 h 20"/>
                <a:gd name="T32" fmla="*/ 11 w 20"/>
                <a:gd name="T33" fmla="*/ 0 h 20"/>
                <a:gd name="T34" fmla="*/ 13 w 20"/>
                <a:gd name="T35" fmla="*/ 2 h 20"/>
                <a:gd name="T36" fmla="*/ 17 w 20"/>
                <a:gd name="T37" fmla="*/ 4 h 20"/>
                <a:gd name="T38" fmla="*/ 19 w 20"/>
                <a:gd name="T39" fmla="*/ 7 h 20"/>
                <a:gd name="T40" fmla="*/ 20 w 20"/>
                <a:gd name="T41" fmla="*/ 11 h 20"/>
                <a:gd name="T42" fmla="*/ 20 w 20"/>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20" y="11"/>
                  </a:moveTo>
                  <a:lnTo>
                    <a:pt x="20" y="11"/>
                  </a:lnTo>
                  <a:lnTo>
                    <a:pt x="19" y="13"/>
                  </a:lnTo>
                  <a:lnTo>
                    <a:pt x="17" y="17"/>
                  </a:lnTo>
                  <a:lnTo>
                    <a:pt x="13" y="19"/>
                  </a:lnTo>
                  <a:lnTo>
                    <a:pt x="11" y="20"/>
                  </a:lnTo>
                  <a:lnTo>
                    <a:pt x="11" y="20"/>
                  </a:lnTo>
                  <a:lnTo>
                    <a:pt x="7" y="19"/>
                  </a:lnTo>
                  <a:lnTo>
                    <a:pt x="4" y="17"/>
                  </a:lnTo>
                  <a:lnTo>
                    <a:pt x="2" y="13"/>
                  </a:lnTo>
                  <a:lnTo>
                    <a:pt x="0" y="11"/>
                  </a:lnTo>
                  <a:lnTo>
                    <a:pt x="0" y="11"/>
                  </a:lnTo>
                  <a:lnTo>
                    <a:pt x="2" y="7"/>
                  </a:lnTo>
                  <a:lnTo>
                    <a:pt x="4" y="4"/>
                  </a:lnTo>
                  <a:lnTo>
                    <a:pt x="7" y="2"/>
                  </a:lnTo>
                  <a:lnTo>
                    <a:pt x="11" y="0"/>
                  </a:lnTo>
                  <a:lnTo>
                    <a:pt x="11" y="0"/>
                  </a:lnTo>
                  <a:lnTo>
                    <a:pt x="13" y="2"/>
                  </a:lnTo>
                  <a:lnTo>
                    <a:pt x="17" y="4"/>
                  </a:lnTo>
                  <a:lnTo>
                    <a:pt x="19" y="7"/>
                  </a:lnTo>
                  <a:lnTo>
                    <a:pt x="20" y="11"/>
                  </a:lnTo>
                  <a:lnTo>
                    <a:pt x="20"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1" name="Freeform 846">
              <a:extLst>
                <a:ext uri="{FF2B5EF4-FFF2-40B4-BE49-F238E27FC236}">
                  <a16:creationId xmlns:a16="http://schemas.microsoft.com/office/drawing/2014/main" id="{63B957C4-DEDA-49CE-B065-58D40F11568F}"/>
                </a:ext>
              </a:extLst>
            </p:cNvPr>
            <p:cNvSpPr>
              <a:spLocks/>
            </p:cNvSpPr>
            <p:nvPr/>
          </p:nvSpPr>
          <p:spPr bwMode="auto">
            <a:xfrm>
              <a:off x="6300788" y="3016250"/>
              <a:ext cx="30162" cy="31750"/>
            </a:xfrm>
            <a:custGeom>
              <a:avLst/>
              <a:gdLst>
                <a:gd name="T0" fmla="*/ 19 w 19"/>
                <a:gd name="T1" fmla="*/ 11 h 20"/>
                <a:gd name="T2" fmla="*/ 19 w 19"/>
                <a:gd name="T3" fmla="*/ 11 h 20"/>
                <a:gd name="T4" fmla="*/ 19 w 19"/>
                <a:gd name="T5" fmla="*/ 13 h 20"/>
                <a:gd name="T6" fmla="*/ 16 w 19"/>
                <a:gd name="T7" fmla="*/ 17 h 20"/>
                <a:gd name="T8" fmla="*/ 13 w 19"/>
                <a:gd name="T9" fmla="*/ 19 h 20"/>
                <a:gd name="T10" fmla="*/ 9 w 19"/>
                <a:gd name="T11" fmla="*/ 20 h 20"/>
                <a:gd name="T12" fmla="*/ 9 w 19"/>
                <a:gd name="T13" fmla="*/ 20 h 20"/>
                <a:gd name="T14" fmla="*/ 5 w 19"/>
                <a:gd name="T15" fmla="*/ 19 h 20"/>
                <a:gd name="T16" fmla="*/ 3 w 19"/>
                <a:gd name="T17" fmla="*/ 17 h 20"/>
                <a:gd name="T18" fmla="*/ 0 w 19"/>
                <a:gd name="T19" fmla="*/ 13 h 20"/>
                <a:gd name="T20" fmla="*/ 0 w 19"/>
                <a:gd name="T21" fmla="*/ 11 h 20"/>
                <a:gd name="T22" fmla="*/ 0 w 19"/>
                <a:gd name="T23" fmla="*/ 11 h 20"/>
                <a:gd name="T24" fmla="*/ 0 w 19"/>
                <a:gd name="T25" fmla="*/ 7 h 20"/>
                <a:gd name="T26" fmla="*/ 3 w 19"/>
                <a:gd name="T27" fmla="*/ 4 h 20"/>
                <a:gd name="T28" fmla="*/ 5 w 19"/>
                <a:gd name="T29" fmla="*/ 2 h 20"/>
                <a:gd name="T30" fmla="*/ 9 w 19"/>
                <a:gd name="T31" fmla="*/ 0 h 20"/>
                <a:gd name="T32" fmla="*/ 9 w 19"/>
                <a:gd name="T33" fmla="*/ 0 h 20"/>
                <a:gd name="T34" fmla="*/ 13 w 19"/>
                <a:gd name="T35" fmla="*/ 2 h 20"/>
                <a:gd name="T36" fmla="*/ 16 w 19"/>
                <a:gd name="T37" fmla="*/ 4 h 20"/>
                <a:gd name="T38" fmla="*/ 19 w 19"/>
                <a:gd name="T39" fmla="*/ 7 h 20"/>
                <a:gd name="T40" fmla="*/ 19 w 19"/>
                <a:gd name="T41" fmla="*/ 11 h 20"/>
                <a:gd name="T42" fmla="*/ 19 w 19"/>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1"/>
                  </a:moveTo>
                  <a:lnTo>
                    <a:pt x="19" y="11"/>
                  </a:lnTo>
                  <a:lnTo>
                    <a:pt x="19" y="13"/>
                  </a:lnTo>
                  <a:lnTo>
                    <a:pt x="16" y="17"/>
                  </a:lnTo>
                  <a:lnTo>
                    <a:pt x="13" y="19"/>
                  </a:lnTo>
                  <a:lnTo>
                    <a:pt x="9" y="20"/>
                  </a:lnTo>
                  <a:lnTo>
                    <a:pt x="9" y="20"/>
                  </a:lnTo>
                  <a:lnTo>
                    <a:pt x="5" y="19"/>
                  </a:lnTo>
                  <a:lnTo>
                    <a:pt x="3" y="17"/>
                  </a:lnTo>
                  <a:lnTo>
                    <a:pt x="0" y="13"/>
                  </a:lnTo>
                  <a:lnTo>
                    <a:pt x="0" y="11"/>
                  </a:lnTo>
                  <a:lnTo>
                    <a:pt x="0" y="11"/>
                  </a:lnTo>
                  <a:lnTo>
                    <a:pt x="0" y="7"/>
                  </a:lnTo>
                  <a:lnTo>
                    <a:pt x="3" y="4"/>
                  </a:lnTo>
                  <a:lnTo>
                    <a:pt x="5" y="2"/>
                  </a:lnTo>
                  <a:lnTo>
                    <a:pt x="9" y="0"/>
                  </a:lnTo>
                  <a:lnTo>
                    <a:pt x="9" y="0"/>
                  </a:lnTo>
                  <a:lnTo>
                    <a:pt x="13" y="2"/>
                  </a:lnTo>
                  <a:lnTo>
                    <a:pt x="16" y="4"/>
                  </a:lnTo>
                  <a:lnTo>
                    <a:pt x="19" y="7"/>
                  </a:lnTo>
                  <a:lnTo>
                    <a:pt x="19" y="11"/>
                  </a:lnTo>
                  <a:lnTo>
                    <a:pt x="19"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2" name="Freeform 847">
              <a:extLst>
                <a:ext uri="{FF2B5EF4-FFF2-40B4-BE49-F238E27FC236}">
                  <a16:creationId xmlns:a16="http://schemas.microsoft.com/office/drawing/2014/main" id="{2F1C8088-0EB7-462F-B57D-8B5AF6603F08}"/>
                </a:ext>
              </a:extLst>
            </p:cNvPr>
            <p:cNvSpPr>
              <a:spLocks/>
            </p:cNvSpPr>
            <p:nvPr/>
          </p:nvSpPr>
          <p:spPr bwMode="auto">
            <a:xfrm>
              <a:off x="6307138" y="3016250"/>
              <a:ext cx="28575" cy="31750"/>
            </a:xfrm>
            <a:custGeom>
              <a:avLst/>
              <a:gdLst>
                <a:gd name="T0" fmla="*/ 18 w 18"/>
                <a:gd name="T1" fmla="*/ 11 h 20"/>
                <a:gd name="T2" fmla="*/ 18 w 18"/>
                <a:gd name="T3" fmla="*/ 11 h 20"/>
                <a:gd name="T4" fmla="*/ 17 w 18"/>
                <a:gd name="T5" fmla="*/ 13 h 20"/>
                <a:gd name="T6" fmla="*/ 16 w 18"/>
                <a:gd name="T7" fmla="*/ 17 h 20"/>
                <a:gd name="T8" fmla="*/ 13 w 18"/>
                <a:gd name="T9" fmla="*/ 19 h 20"/>
                <a:gd name="T10" fmla="*/ 9 w 18"/>
                <a:gd name="T11" fmla="*/ 20 h 20"/>
                <a:gd name="T12" fmla="*/ 9 w 18"/>
                <a:gd name="T13" fmla="*/ 20 h 20"/>
                <a:gd name="T14" fmla="*/ 5 w 18"/>
                <a:gd name="T15" fmla="*/ 19 h 20"/>
                <a:gd name="T16" fmla="*/ 3 w 18"/>
                <a:gd name="T17" fmla="*/ 17 h 20"/>
                <a:gd name="T18" fmla="*/ 0 w 18"/>
                <a:gd name="T19" fmla="*/ 13 h 20"/>
                <a:gd name="T20" fmla="*/ 0 w 18"/>
                <a:gd name="T21" fmla="*/ 11 h 20"/>
                <a:gd name="T22" fmla="*/ 0 w 18"/>
                <a:gd name="T23" fmla="*/ 11 h 20"/>
                <a:gd name="T24" fmla="*/ 0 w 18"/>
                <a:gd name="T25" fmla="*/ 7 h 20"/>
                <a:gd name="T26" fmla="*/ 3 w 18"/>
                <a:gd name="T27" fmla="*/ 4 h 20"/>
                <a:gd name="T28" fmla="*/ 5 w 18"/>
                <a:gd name="T29" fmla="*/ 2 h 20"/>
                <a:gd name="T30" fmla="*/ 9 w 18"/>
                <a:gd name="T31" fmla="*/ 0 h 20"/>
                <a:gd name="T32" fmla="*/ 9 w 18"/>
                <a:gd name="T33" fmla="*/ 0 h 20"/>
                <a:gd name="T34" fmla="*/ 13 w 18"/>
                <a:gd name="T35" fmla="*/ 2 h 20"/>
                <a:gd name="T36" fmla="*/ 16 w 18"/>
                <a:gd name="T37" fmla="*/ 4 h 20"/>
                <a:gd name="T38" fmla="*/ 17 w 18"/>
                <a:gd name="T39" fmla="*/ 7 h 20"/>
                <a:gd name="T40" fmla="*/ 18 w 18"/>
                <a:gd name="T41" fmla="*/ 11 h 20"/>
                <a:gd name="T42" fmla="*/ 18 w 18"/>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1"/>
                  </a:moveTo>
                  <a:lnTo>
                    <a:pt x="18" y="11"/>
                  </a:lnTo>
                  <a:lnTo>
                    <a:pt x="17" y="13"/>
                  </a:lnTo>
                  <a:lnTo>
                    <a:pt x="16" y="17"/>
                  </a:lnTo>
                  <a:lnTo>
                    <a:pt x="13" y="19"/>
                  </a:lnTo>
                  <a:lnTo>
                    <a:pt x="9" y="20"/>
                  </a:lnTo>
                  <a:lnTo>
                    <a:pt x="9" y="20"/>
                  </a:lnTo>
                  <a:lnTo>
                    <a:pt x="5" y="19"/>
                  </a:lnTo>
                  <a:lnTo>
                    <a:pt x="3" y="17"/>
                  </a:lnTo>
                  <a:lnTo>
                    <a:pt x="0" y="13"/>
                  </a:lnTo>
                  <a:lnTo>
                    <a:pt x="0" y="11"/>
                  </a:lnTo>
                  <a:lnTo>
                    <a:pt x="0" y="11"/>
                  </a:lnTo>
                  <a:lnTo>
                    <a:pt x="0" y="7"/>
                  </a:lnTo>
                  <a:lnTo>
                    <a:pt x="3" y="4"/>
                  </a:lnTo>
                  <a:lnTo>
                    <a:pt x="5" y="2"/>
                  </a:lnTo>
                  <a:lnTo>
                    <a:pt x="9" y="0"/>
                  </a:lnTo>
                  <a:lnTo>
                    <a:pt x="9" y="0"/>
                  </a:lnTo>
                  <a:lnTo>
                    <a:pt x="13" y="2"/>
                  </a:lnTo>
                  <a:lnTo>
                    <a:pt x="16" y="4"/>
                  </a:lnTo>
                  <a:lnTo>
                    <a:pt x="17" y="7"/>
                  </a:lnTo>
                  <a:lnTo>
                    <a:pt x="18" y="11"/>
                  </a:lnTo>
                  <a:lnTo>
                    <a:pt x="18"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3" name="Freeform 848">
              <a:extLst>
                <a:ext uri="{FF2B5EF4-FFF2-40B4-BE49-F238E27FC236}">
                  <a16:creationId xmlns:a16="http://schemas.microsoft.com/office/drawing/2014/main" id="{79040880-8BA5-4A15-85DD-CAF68EF6E52E}"/>
                </a:ext>
              </a:extLst>
            </p:cNvPr>
            <p:cNvSpPr>
              <a:spLocks/>
            </p:cNvSpPr>
            <p:nvPr/>
          </p:nvSpPr>
          <p:spPr bwMode="auto">
            <a:xfrm>
              <a:off x="6321425" y="3016250"/>
              <a:ext cx="30162" cy="31750"/>
            </a:xfrm>
            <a:custGeom>
              <a:avLst/>
              <a:gdLst>
                <a:gd name="T0" fmla="*/ 19 w 19"/>
                <a:gd name="T1" fmla="*/ 11 h 20"/>
                <a:gd name="T2" fmla="*/ 19 w 19"/>
                <a:gd name="T3" fmla="*/ 11 h 20"/>
                <a:gd name="T4" fmla="*/ 19 w 19"/>
                <a:gd name="T5" fmla="*/ 13 h 20"/>
                <a:gd name="T6" fmla="*/ 16 w 19"/>
                <a:gd name="T7" fmla="*/ 17 h 20"/>
                <a:gd name="T8" fmla="*/ 13 w 19"/>
                <a:gd name="T9" fmla="*/ 19 h 20"/>
                <a:gd name="T10" fmla="*/ 9 w 19"/>
                <a:gd name="T11" fmla="*/ 20 h 20"/>
                <a:gd name="T12" fmla="*/ 9 w 19"/>
                <a:gd name="T13" fmla="*/ 20 h 20"/>
                <a:gd name="T14" fmla="*/ 6 w 19"/>
                <a:gd name="T15" fmla="*/ 19 h 20"/>
                <a:gd name="T16" fmla="*/ 3 w 19"/>
                <a:gd name="T17" fmla="*/ 17 h 20"/>
                <a:gd name="T18" fmla="*/ 0 w 19"/>
                <a:gd name="T19" fmla="*/ 13 h 20"/>
                <a:gd name="T20" fmla="*/ 0 w 19"/>
                <a:gd name="T21" fmla="*/ 11 h 20"/>
                <a:gd name="T22" fmla="*/ 0 w 19"/>
                <a:gd name="T23" fmla="*/ 11 h 20"/>
                <a:gd name="T24" fmla="*/ 0 w 19"/>
                <a:gd name="T25" fmla="*/ 7 h 20"/>
                <a:gd name="T26" fmla="*/ 3 w 19"/>
                <a:gd name="T27" fmla="*/ 4 h 20"/>
                <a:gd name="T28" fmla="*/ 6 w 19"/>
                <a:gd name="T29" fmla="*/ 2 h 20"/>
                <a:gd name="T30" fmla="*/ 9 w 19"/>
                <a:gd name="T31" fmla="*/ 0 h 20"/>
                <a:gd name="T32" fmla="*/ 9 w 19"/>
                <a:gd name="T33" fmla="*/ 0 h 20"/>
                <a:gd name="T34" fmla="*/ 13 w 19"/>
                <a:gd name="T35" fmla="*/ 2 h 20"/>
                <a:gd name="T36" fmla="*/ 16 w 19"/>
                <a:gd name="T37" fmla="*/ 4 h 20"/>
                <a:gd name="T38" fmla="*/ 19 w 19"/>
                <a:gd name="T39" fmla="*/ 7 h 20"/>
                <a:gd name="T40" fmla="*/ 19 w 19"/>
                <a:gd name="T41" fmla="*/ 11 h 20"/>
                <a:gd name="T42" fmla="*/ 19 w 19"/>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1"/>
                  </a:moveTo>
                  <a:lnTo>
                    <a:pt x="19" y="11"/>
                  </a:lnTo>
                  <a:lnTo>
                    <a:pt x="19" y="13"/>
                  </a:lnTo>
                  <a:lnTo>
                    <a:pt x="16" y="17"/>
                  </a:lnTo>
                  <a:lnTo>
                    <a:pt x="13" y="19"/>
                  </a:lnTo>
                  <a:lnTo>
                    <a:pt x="9" y="20"/>
                  </a:lnTo>
                  <a:lnTo>
                    <a:pt x="9" y="20"/>
                  </a:lnTo>
                  <a:lnTo>
                    <a:pt x="6" y="19"/>
                  </a:lnTo>
                  <a:lnTo>
                    <a:pt x="3" y="17"/>
                  </a:lnTo>
                  <a:lnTo>
                    <a:pt x="0" y="13"/>
                  </a:lnTo>
                  <a:lnTo>
                    <a:pt x="0" y="11"/>
                  </a:lnTo>
                  <a:lnTo>
                    <a:pt x="0" y="11"/>
                  </a:lnTo>
                  <a:lnTo>
                    <a:pt x="0" y="7"/>
                  </a:lnTo>
                  <a:lnTo>
                    <a:pt x="3" y="4"/>
                  </a:lnTo>
                  <a:lnTo>
                    <a:pt x="6" y="2"/>
                  </a:lnTo>
                  <a:lnTo>
                    <a:pt x="9" y="0"/>
                  </a:lnTo>
                  <a:lnTo>
                    <a:pt x="9" y="0"/>
                  </a:lnTo>
                  <a:lnTo>
                    <a:pt x="13" y="2"/>
                  </a:lnTo>
                  <a:lnTo>
                    <a:pt x="16" y="4"/>
                  </a:lnTo>
                  <a:lnTo>
                    <a:pt x="19" y="7"/>
                  </a:lnTo>
                  <a:lnTo>
                    <a:pt x="19" y="11"/>
                  </a:lnTo>
                  <a:lnTo>
                    <a:pt x="19"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4" name="Freeform 849">
              <a:extLst>
                <a:ext uri="{FF2B5EF4-FFF2-40B4-BE49-F238E27FC236}">
                  <a16:creationId xmlns:a16="http://schemas.microsoft.com/office/drawing/2014/main" id="{6D81511D-7859-4D32-9329-79BBBA037650}"/>
                </a:ext>
              </a:extLst>
            </p:cNvPr>
            <p:cNvSpPr>
              <a:spLocks/>
            </p:cNvSpPr>
            <p:nvPr/>
          </p:nvSpPr>
          <p:spPr bwMode="auto">
            <a:xfrm>
              <a:off x="6740525" y="3016250"/>
              <a:ext cx="31750" cy="31750"/>
            </a:xfrm>
            <a:custGeom>
              <a:avLst/>
              <a:gdLst>
                <a:gd name="T0" fmla="*/ 20 w 20"/>
                <a:gd name="T1" fmla="*/ 11 h 20"/>
                <a:gd name="T2" fmla="*/ 20 w 20"/>
                <a:gd name="T3" fmla="*/ 11 h 20"/>
                <a:gd name="T4" fmla="*/ 18 w 20"/>
                <a:gd name="T5" fmla="*/ 13 h 20"/>
                <a:gd name="T6" fmla="*/ 17 w 20"/>
                <a:gd name="T7" fmla="*/ 17 h 20"/>
                <a:gd name="T8" fmla="*/ 13 w 20"/>
                <a:gd name="T9" fmla="*/ 19 h 20"/>
                <a:gd name="T10" fmla="*/ 10 w 20"/>
                <a:gd name="T11" fmla="*/ 20 h 20"/>
                <a:gd name="T12" fmla="*/ 10 w 20"/>
                <a:gd name="T13" fmla="*/ 20 h 20"/>
                <a:gd name="T14" fmla="*/ 6 w 20"/>
                <a:gd name="T15" fmla="*/ 19 h 20"/>
                <a:gd name="T16" fmla="*/ 3 w 20"/>
                <a:gd name="T17" fmla="*/ 17 h 20"/>
                <a:gd name="T18" fmla="*/ 1 w 20"/>
                <a:gd name="T19" fmla="*/ 13 h 20"/>
                <a:gd name="T20" fmla="*/ 0 w 20"/>
                <a:gd name="T21" fmla="*/ 11 h 20"/>
                <a:gd name="T22" fmla="*/ 0 w 20"/>
                <a:gd name="T23" fmla="*/ 11 h 20"/>
                <a:gd name="T24" fmla="*/ 1 w 20"/>
                <a:gd name="T25" fmla="*/ 7 h 20"/>
                <a:gd name="T26" fmla="*/ 3 w 20"/>
                <a:gd name="T27" fmla="*/ 4 h 20"/>
                <a:gd name="T28" fmla="*/ 6 w 20"/>
                <a:gd name="T29" fmla="*/ 2 h 20"/>
                <a:gd name="T30" fmla="*/ 10 w 20"/>
                <a:gd name="T31" fmla="*/ 0 h 20"/>
                <a:gd name="T32" fmla="*/ 10 w 20"/>
                <a:gd name="T33" fmla="*/ 0 h 20"/>
                <a:gd name="T34" fmla="*/ 13 w 20"/>
                <a:gd name="T35" fmla="*/ 2 h 20"/>
                <a:gd name="T36" fmla="*/ 17 w 20"/>
                <a:gd name="T37" fmla="*/ 4 h 20"/>
                <a:gd name="T38" fmla="*/ 18 w 20"/>
                <a:gd name="T39" fmla="*/ 7 h 20"/>
                <a:gd name="T40" fmla="*/ 20 w 20"/>
                <a:gd name="T41" fmla="*/ 11 h 20"/>
                <a:gd name="T42" fmla="*/ 20 w 20"/>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20" y="11"/>
                  </a:moveTo>
                  <a:lnTo>
                    <a:pt x="20" y="11"/>
                  </a:lnTo>
                  <a:lnTo>
                    <a:pt x="18" y="13"/>
                  </a:lnTo>
                  <a:lnTo>
                    <a:pt x="17" y="17"/>
                  </a:lnTo>
                  <a:lnTo>
                    <a:pt x="13" y="19"/>
                  </a:lnTo>
                  <a:lnTo>
                    <a:pt x="10" y="20"/>
                  </a:lnTo>
                  <a:lnTo>
                    <a:pt x="10" y="20"/>
                  </a:lnTo>
                  <a:lnTo>
                    <a:pt x="6" y="19"/>
                  </a:lnTo>
                  <a:lnTo>
                    <a:pt x="3" y="17"/>
                  </a:lnTo>
                  <a:lnTo>
                    <a:pt x="1" y="13"/>
                  </a:lnTo>
                  <a:lnTo>
                    <a:pt x="0" y="11"/>
                  </a:lnTo>
                  <a:lnTo>
                    <a:pt x="0" y="11"/>
                  </a:lnTo>
                  <a:lnTo>
                    <a:pt x="1" y="7"/>
                  </a:lnTo>
                  <a:lnTo>
                    <a:pt x="3" y="4"/>
                  </a:lnTo>
                  <a:lnTo>
                    <a:pt x="6" y="2"/>
                  </a:lnTo>
                  <a:lnTo>
                    <a:pt x="10" y="0"/>
                  </a:lnTo>
                  <a:lnTo>
                    <a:pt x="10" y="0"/>
                  </a:lnTo>
                  <a:lnTo>
                    <a:pt x="13" y="2"/>
                  </a:lnTo>
                  <a:lnTo>
                    <a:pt x="17" y="4"/>
                  </a:lnTo>
                  <a:lnTo>
                    <a:pt x="18" y="7"/>
                  </a:lnTo>
                  <a:lnTo>
                    <a:pt x="20" y="11"/>
                  </a:lnTo>
                  <a:lnTo>
                    <a:pt x="20" y="11"/>
                  </a:lnTo>
                  <a:close/>
                </a:path>
              </a:pathLst>
            </a:custGeom>
            <a:noFill/>
            <a:ln w="4763">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1640307" y="4606566"/>
            <a:ext cx="5922481" cy="610200"/>
            <a:chOff x="116305" y="3749315"/>
            <a:chExt cx="5922481" cy="610200"/>
          </a:xfrm>
        </p:grpSpPr>
        <p:sp>
          <p:nvSpPr>
            <p:cNvPr id="725" name="Rectangle 158">
              <a:extLst>
                <a:ext uri="{FF2B5EF4-FFF2-40B4-BE49-F238E27FC236}">
                  <a16:creationId xmlns:a16="http://schemas.microsoft.com/office/drawing/2014/main" id="{C9E5B0A9-1234-4F56-86D6-EABD82839006}"/>
                </a:ext>
              </a:extLst>
            </p:cNvPr>
            <p:cNvSpPr>
              <a:spLocks noChangeArrowheads="1"/>
            </p:cNvSpPr>
            <p:nvPr/>
          </p:nvSpPr>
          <p:spPr bwMode="auto">
            <a:xfrm>
              <a:off x="2430983" y="4012194"/>
              <a:ext cx="1950855" cy="1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 since Randomization</a:t>
              </a: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6" name="Rectangle 67">
              <a:extLst>
                <a:ext uri="{FF2B5EF4-FFF2-40B4-BE49-F238E27FC236}">
                  <a16:creationId xmlns:a16="http://schemas.microsoft.com/office/drawing/2014/main" id="{DE6CCEEC-CC66-4B6F-9D75-8F5CDB65A0E2}"/>
                </a:ext>
              </a:extLst>
            </p:cNvPr>
            <p:cNvSpPr>
              <a:spLocks noChangeArrowheads="1"/>
            </p:cNvSpPr>
            <p:nvPr/>
          </p:nvSpPr>
          <p:spPr bwMode="auto">
            <a:xfrm>
              <a:off x="752220" y="3749315"/>
              <a:ext cx="70532"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7" name="Rectangle 68">
              <a:extLst>
                <a:ext uri="{FF2B5EF4-FFF2-40B4-BE49-F238E27FC236}">
                  <a16:creationId xmlns:a16="http://schemas.microsoft.com/office/drawing/2014/main" id="{3BA766F2-0D44-4954-837C-F8DE8BEEDA84}"/>
                </a:ext>
              </a:extLst>
            </p:cNvPr>
            <p:cNvSpPr>
              <a:spLocks noChangeArrowheads="1"/>
            </p:cNvSpPr>
            <p:nvPr/>
          </p:nvSpPr>
          <p:spPr bwMode="auto">
            <a:xfrm>
              <a:off x="1120229" y="3749315"/>
              <a:ext cx="70532"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 name="Rectangle 69">
              <a:extLst>
                <a:ext uri="{FF2B5EF4-FFF2-40B4-BE49-F238E27FC236}">
                  <a16:creationId xmlns:a16="http://schemas.microsoft.com/office/drawing/2014/main" id="{A1C6D105-5098-4184-AA72-387983F5D344}"/>
                </a:ext>
              </a:extLst>
            </p:cNvPr>
            <p:cNvSpPr>
              <a:spLocks noChangeArrowheads="1"/>
            </p:cNvSpPr>
            <p:nvPr/>
          </p:nvSpPr>
          <p:spPr bwMode="auto">
            <a:xfrm>
              <a:off x="1491794" y="3749315"/>
              <a:ext cx="70532"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9" name="Rectangle 70">
              <a:extLst>
                <a:ext uri="{FF2B5EF4-FFF2-40B4-BE49-F238E27FC236}">
                  <a16:creationId xmlns:a16="http://schemas.microsoft.com/office/drawing/2014/main" id="{02F39B16-A23D-4682-8B53-4A27B90ED0C3}"/>
                </a:ext>
              </a:extLst>
            </p:cNvPr>
            <p:cNvSpPr>
              <a:spLocks noChangeArrowheads="1"/>
            </p:cNvSpPr>
            <p:nvPr/>
          </p:nvSpPr>
          <p:spPr bwMode="auto">
            <a:xfrm>
              <a:off x="1859803" y="3749315"/>
              <a:ext cx="70532"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0" name="Rectangle 71">
              <a:extLst>
                <a:ext uri="{FF2B5EF4-FFF2-40B4-BE49-F238E27FC236}">
                  <a16:creationId xmlns:a16="http://schemas.microsoft.com/office/drawing/2014/main" id="{D3184071-683B-49DB-AD76-489CC5B22A80}"/>
                </a:ext>
              </a:extLst>
            </p:cNvPr>
            <p:cNvSpPr>
              <a:spLocks noChangeArrowheads="1"/>
            </p:cNvSpPr>
            <p:nvPr/>
          </p:nvSpPr>
          <p:spPr bwMode="auto">
            <a:xfrm>
              <a:off x="2231368" y="3749315"/>
              <a:ext cx="70532"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1" name="Rectangle 72">
              <a:extLst>
                <a:ext uri="{FF2B5EF4-FFF2-40B4-BE49-F238E27FC236}">
                  <a16:creationId xmlns:a16="http://schemas.microsoft.com/office/drawing/2014/main" id="{FC5589F4-67B9-492D-A99D-6ADD4EAEFFA7}"/>
                </a:ext>
              </a:extLst>
            </p:cNvPr>
            <p:cNvSpPr>
              <a:spLocks noChangeArrowheads="1"/>
            </p:cNvSpPr>
            <p:nvPr/>
          </p:nvSpPr>
          <p:spPr bwMode="auto">
            <a:xfrm>
              <a:off x="2573194"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2" name="Rectangle 74">
              <a:extLst>
                <a:ext uri="{FF2B5EF4-FFF2-40B4-BE49-F238E27FC236}">
                  <a16:creationId xmlns:a16="http://schemas.microsoft.com/office/drawing/2014/main" id="{5B6DE662-309A-464D-832C-0FAC2C48BF7D}"/>
                </a:ext>
              </a:extLst>
            </p:cNvPr>
            <p:cNvSpPr>
              <a:spLocks noChangeArrowheads="1"/>
            </p:cNvSpPr>
            <p:nvPr/>
          </p:nvSpPr>
          <p:spPr bwMode="auto">
            <a:xfrm>
              <a:off x="2946295"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3" name="Rectangle 76">
              <a:extLst>
                <a:ext uri="{FF2B5EF4-FFF2-40B4-BE49-F238E27FC236}">
                  <a16:creationId xmlns:a16="http://schemas.microsoft.com/office/drawing/2014/main" id="{AA90096A-83B6-4CFE-827E-3D1B8F5CECAD}"/>
                </a:ext>
              </a:extLst>
            </p:cNvPr>
            <p:cNvSpPr>
              <a:spLocks noChangeArrowheads="1"/>
            </p:cNvSpPr>
            <p:nvPr/>
          </p:nvSpPr>
          <p:spPr bwMode="auto">
            <a:xfrm>
              <a:off x="3312768"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4" name="Rectangle 78">
              <a:extLst>
                <a:ext uri="{FF2B5EF4-FFF2-40B4-BE49-F238E27FC236}">
                  <a16:creationId xmlns:a16="http://schemas.microsoft.com/office/drawing/2014/main" id="{80C81313-0B7D-4598-9FDB-890F1385F096}"/>
                </a:ext>
              </a:extLst>
            </p:cNvPr>
            <p:cNvSpPr>
              <a:spLocks noChangeArrowheads="1"/>
            </p:cNvSpPr>
            <p:nvPr/>
          </p:nvSpPr>
          <p:spPr bwMode="auto">
            <a:xfrm>
              <a:off x="3680777"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5" name="Rectangle 80">
              <a:extLst>
                <a:ext uri="{FF2B5EF4-FFF2-40B4-BE49-F238E27FC236}">
                  <a16:creationId xmlns:a16="http://schemas.microsoft.com/office/drawing/2014/main" id="{69BEC6D8-12B6-4906-BDD1-D2D348D8196C}"/>
                </a:ext>
              </a:extLst>
            </p:cNvPr>
            <p:cNvSpPr>
              <a:spLocks noChangeArrowheads="1"/>
            </p:cNvSpPr>
            <p:nvPr/>
          </p:nvSpPr>
          <p:spPr bwMode="auto">
            <a:xfrm>
              <a:off x="4050564"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6" name="Rectangle 82">
              <a:extLst>
                <a:ext uri="{FF2B5EF4-FFF2-40B4-BE49-F238E27FC236}">
                  <a16:creationId xmlns:a16="http://schemas.microsoft.com/office/drawing/2014/main" id="{298076CD-0DB0-4CE0-81BE-4D91E8521932}"/>
                </a:ext>
              </a:extLst>
            </p:cNvPr>
            <p:cNvSpPr>
              <a:spLocks noChangeArrowheads="1"/>
            </p:cNvSpPr>
            <p:nvPr/>
          </p:nvSpPr>
          <p:spPr bwMode="auto">
            <a:xfrm>
              <a:off x="4420351"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7" name="Rectangle 84">
              <a:extLst>
                <a:ext uri="{FF2B5EF4-FFF2-40B4-BE49-F238E27FC236}">
                  <a16:creationId xmlns:a16="http://schemas.microsoft.com/office/drawing/2014/main" id="{CC7D238F-F739-441C-AF67-D3D79E122069}"/>
                </a:ext>
              </a:extLst>
            </p:cNvPr>
            <p:cNvSpPr>
              <a:spLocks noChangeArrowheads="1"/>
            </p:cNvSpPr>
            <p:nvPr/>
          </p:nvSpPr>
          <p:spPr bwMode="auto">
            <a:xfrm>
              <a:off x="4790138"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 name="Rectangle 86">
              <a:extLst>
                <a:ext uri="{FF2B5EF4-FFF2-40B4-BE49-F238E27FC236}">
                  <a16:creationId xmlns:a16="http://schemas.microsoft.com/office/drawing/2014/main" id="{5877D8A7-CB54-4C1B-BF0B-CE03D08AD262}"/>
                </a:ext>
              </a:extLst>
            </p:cNvPr>
            <p:cNvSpPr>
              <a:spLocks noChangeArrowheads="1"/>
            </p:cNvSpPr>
            <p:nvPr/>
          </p:nvSpPr>
          <p:spPr bwMode="auto">
            <a:xfrm>
              <a:off x="5159925"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9" name="Rectangle 88">
              <a:extLst>
                <a:ext uri="{FF2B5EF4-FFF2-40B4-BE49-F238E27FC236}">
                  <a16:creationId xmlns:a16="http://schemas.microsoft.com/office/drawing/2014/main" id="{2E4EBDAC-CD20-41ED-B6DD-7AD82B9527C4}"/>
                </a:ext>
              </a:extLst>
            </p:cNvPr>
            <p:cNvSpPr>
              <a:spLocks noChangeArrowheads="1"/>
            </p:cNvSpPr>
            <p:nvPr/>
          </p:nvSpPr>
          <p:spPr bwMode="auto">
            <a:xfrm>
              <a:off x="5531249"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0" name="Rectangle 90">
              <a:extLst>
                <a:ext uri="{FF2B5EF4-FFF2-40B4-BE49-F238E27FC236}">
                  <a16:creationId xmlns:a16="http://schemas.microsoft.com/office/drawing/2014/main" id="{F455FC95-D9C4-4B5A-A91D-E0A848E7A8D6}"/>
                </a:ext>
              </a:extLst>
            </p:cNvPr>
            <p:cNvSpPr>
              <a:spLocks noChangeArrowheads="1"/>
            </p:cNvSpPr>
            <p:nvPr/>
          </p:nvSpPr>
          <p:spPr bwMode="auto">
            <a:xfrm>
              <a:off x="5897722" y="3749315"/>
              <a:ext cx="141064" cy="1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4" name="TextBox 713">
              <a:extLst>
                <a:ext uri="{FF2B5EF4-FFF2-40B4-BE49-F238E27FC236}">
                  <a16:creationId xmlns:a16="http://schemas.microsoft.com/office/drawing/2014/main" id="{C3149831-017B-4604-BC15-1F34D8DD866E}"/>
                </a:ext>
              </a:extLst>
            </p:cNvPr>
            <p:cNvSpPr txBox="1"/>
            <p:nvPr/>
          </p:nvSpPr>
          <p:spPr>
            <a:xfrm>
              <a:off x="116305" y="3938365"/>
              <a:ext cx="1687062" cy="421150"/>
            </a:xfrm>
            <a:prstGeom prst="rect">
              <a:avLst/>
            </a:prstGeom>
            <a:solidFill>
              <a:schemeClr val="accent6">
                <a:lumMod val="20000"/>
                <a:lumOff val="80000"/>
              </a:schemeClr>
            </a:solidFill>
            <a:ln w="6350">
              <a:solidFill>
                <a:schemeClr val="tx1"/>
              </a:solidFill>
              <a:prstDash val="lgDash"/>
            </a:ln>
          </p:spPr>
          <p:txBody>
            <a:bodyPr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Initiation of PRIMA</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after completion of 1L CT</a:t>
              </a:r>
            </a:p>
          </p:txBody>
        </p:sp>
        <p:cxnSp>
          <p:nvCxnSpPr>
            <p:cNvPr id="4" name="Straight Arrow Connector 3">
              <a:extLst>
                <a:ext uri="{FF2B5EF4-FFF2-40B4-BE49-F238E27FC236}">
                  <a16:creationId xmlns:a16="http://schemas.microsoft.com/office/drawing/2014/main" id="{E725CCFB-5346-4226-8A68-71683D849452}"/>
                </a:ext>
              </a:extLst>
            </p:cNvPr>
            <p:cNvCxnSpPr>
              <a:cxnSpLocks/>
              <a:endCxn id="766" idx="2"/>
            </p:cNvCxnSpPr>
            <p:nvPr/>
          </p:nvCxnSpPr>
          <p:spPr>
            <a:xfrm flipV="1">
              <a:off x="787486" y="3908291"/>
              <a:ext cx="0" cy="139320"/>
            </a:xfrm>
            <a:prstGeom prst="straightConnector1">
              <a:avLst/>
            </a:prstGeom>
            <a:ln w="9525" cap="rnd">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717" name="TextBox 716"/>
          <p:cNvSpPr txBox="1"/>
          <p:nvPr/>
        </p:nvSpPr>
        <p:spPr>
          <a:xfrm>
            <a:off x="535093" y="6250775"/>
            <a:ext cx="874056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Modified from González-Martín A, Presented at ESMO 2019, Barcelona, Spain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González‑Martín A, et al. </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N </a:t>
            </a:r>
            <a:r>
              <a:rPr kumimoji="0" lang="en-US" sz="1400" b="0" i="1" u="none" strike="noStrike" kern="1200" cap="none" spc="0" normalizeH="0" baseline="0" noProof="0" dirty="0" err="1">
                <a:ln>
                  <a:noFill/>
                </a:ln>
                <a:solidFill>
                  <a:srgbClr val="000000"/>
                </a:solidFill>
                <a:effectLst/>
                <a:uLnTx/>
                <a:uFillTx/>
                <a:latin typeface="Arial" charset="0"/>
                <a:ea typeface="+mn-ea"/>
                <a:cs typeface="+mn-cs"/>
              </a:rPr>
              <a:t>Engl</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 J Med</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2019. doi:10.1056/NEJMoa1910962. </a:t>
            </a:r>
          </a:p>
        </p:txBody>
      </p:sp>
    </p:spTree>
    <p:extLst>
      <p:ext uri="{BB962C8B-B14F-4D97-AF65-F5344CB8AC3E}">
        <p14:creationId xmlns:p14="http://schemas.microsoft.com/office/powerpoint/2010/main" val="217979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6" name="TextBox 2025"/>
          <p:cNvSpPr txBox="1"/>
          <p:nvPr/>
        </p:nvSpPr>
        <p:spPr>
          <a:xfrm>
            <a:off x="1798669" y="1459564"/>
            <a:ext cx="593164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a:ea typeface="+mn-ea"/>
                <a:cs typeface="Arial Narrow"/>
              </a:rPr>
              <a:t>Homologous Recombination Deficient (HRd)</a:t>
            </a:r>
          </a:p>
        </p:txBody>
      </p:sp>
      <p:sp>
        <p:nvSpPr>
          <p:cNvPr id="2" name="Title 1">
            <a:extLst>
              <a:ext uri="{FF2B5EF4-FFF2-40B4-BE49-F238E27FC236}">
                <a16:creationId xmlns:a16="http://schemas.microsoft.com/office/drawing/2014/main" id="{96D97567-42FE-4340-82A0-C2FC9E39108F}"/>
              </a:ext>
            </a:extLst>
          </p:cNvPr>
          <p:cNvSpPr>
            <a:spLocks noGrp="1"/>
          </p:cNvSpPr>
          <p:nvPr>
            <p:ph type="title"/>
          </p:nvPr>
        </p:nvSpPr>
        <p:spPr>
          <a:xfrm>
            <a:off x="1755286" y="371599"/>
            <a:ext cx="8661915" cy="578861"/>
          </a:xfrm>
        </p:spPr>
        <p:txBody>
          <a:bodyPr/>
          <a:lstStyle/>
          <a:p>
            <a:r>
              <a:rPr lang="en-US" dirty="0"/>
              <a:t>PRIMA PFS Benefit in Biomarker Subgroups</a:t>
            </a:r>
          </a:p>
        </p:txBody>
      </p:sp>
      <p:sp>
        <p:nvSpPr>
          <p:cNvPr id="1213" name="Text Placeholder 1212"/>
          <p:cNvSpPr>
            <a:spLocks noGrp="1"/>
          </p:cNvSpPr>
          <p:nvPr>
            <p:ph type="body" sz="quarter" idx="12"/>
          </p:nvPr>
        </p:nvSpPr>
        <p:spPr>
          <a:xfrm>
            <a:off x="1788970" y="4697731"/>
            <a:ext cx="8594549" cy="811435"/>
          </a:xfrm>
        </p:spPr>
        <p:txBody>
          <a:bodyPr/>
          <a:lstStyle/>
          <a:p>
            <a:r>
              <a:rPr lang="en-US" dirty="0"/>
              <a:t>Niraparib provided similar clinical benefit in the HRd subgroups (</a:t>
            </a:r>
            <a:r>
              <a:rPr lang="en-US" i="1" dirty="0"/>
              <a:t>BRCA</a:t>
            </a:r>
            <a:r>
              <a:rPr lang="en-US" dirty="0"/>
              <a:t>mut and </a:t>
            </a:r>
            <a:r>
              <a:rPr lang="en-US" i="1" dirty="0"/>
              <a:t>BRCA</a:t>
            </a:r>
            <a:r>
              <a:rPr lang="en-US" dirty="0"/>
              <a:t>wt)</a:t>
            </a:r>
          </a:p>
          <a:p>
            <a:r>
              <a:rPr lang="en-US" dirty="0"/>
              <a:t>Niraparib provide clinically significant benefit in the HR-proficient subgroup with a 32% risk reduction in progression or death</a:t>
            </a:r>
          </a:p>
        </p:txBody>
      </p:sp>
      <p:sp>
        <p:nvSpPr>
          <p:cNvPr id="610" name="AutoShape 3"/>
          <p:cNvSpPr>
            <a:spLocks noChangeAspect="1" noChangeArrowheads="1" noTextEdit="1"/>
          </p:cNvSpPr>
          <p:nvPr/>
        </p:nvSpPr>
        <p:spPr bwMode="auto">
          <a:xfrm>
            <a:off x="1693877" y="2293933"/>
            <a:ext cx="2867069" cy="271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7" name="Group 6"/>
          <p:cNvGrpSpPr/>
          <p:nvPr/>
        </p:nvGrpSpPr>
        <p:grpSpPr>
          <a:xfrm>
            <a:off x="1594731" y="1919792"/>
            <a:ext cx="3108258" cy="2745555"/>
            <a:chOff x="70731" y="1062540"/>
            <a:chExt cx="3108258" cy="2745555"/>
          </a:xfrm>
        </p:grpSpPr>
        <p:sp>
          <p:nvSpPr>
            <p:cNvPr id="1081" name="Rectangle 182"/>
            <p:cNvSpPr>
              <a:spLocks noChangeArrowheads="1"/>
            </p:cNvSpPr>
            <p:nvPr/>
          </p:nvSpPr>
          <p:spPr bwMode="auto">
            <a:xfrm>
              <a:off x="1116078" y="3680836"/>
              <a:ext cx="1421864" cy="12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Bold" panose="020B0704020202020204" pitchFamily="34" charset="0"/>
                  <a:ea typeface="+mn-ea"/>
                  <a:cs typeface="+mn-cs"/>
                </a:rPr>
                <a:t>Months since Randomization</a:t>
              </a: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7" name="Group 16"/>
            <p:cNvGrpSpPr/>
            <p:nvPr/>
          </p:nvGrpSpPr>
          <p:grpSpPr>
            <a:xfrm>
              <a:off x="70731" y="1367839"/>
              <a:ext cx="3108258" cy="2278080"/>
              <a:chOff x="70731" y="1367839"/>
              <a:chExt cx="3108258" cy="2278080"/>
            </a:xfrm>
          </p:grpSpPr>
          <p:sp>
            <p:nvSpPr>
              <p:cNvPr id="1079" name="Rectangle 130"/>
              <p:cNvSpPr>
                <a:spLocks noChangeArrowheads="1"/>
              </p:cNvSpPr>
              <p:nvPr/>
            </p:nvSpPr>
            <p:spPr bwMode="auto">
              <a:xfrm rot="16200000">
                <a:off x="-613373" y="2359320"/>
                <a:ext cx="14913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Bold" panose="020B0704020202020204" pitchFamily="34" charset="0"/>
                    <a:ea typeface="+mn-ea"/>
                    <a:cs typeface="+mn-cs"/>
                  </a:rPr>
                  <a:t>Progression-free Survival (%)</a:t>
                </a: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82" name="Line 251"/>
              <p:cNvSpPr>
                <a:spLocks noChangeShapeType="1"/>
              </p:cNvSpPr>
              <p:nvPr/>
            </p:nvSpPr>
            <p:spPr bwMode="auto">
              <a:xfrm flipH="1">
                <a:off x="483164" y="345988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83" name="Line 252"/>
              <p:cNvSpPr>
                <a:spLocks noChangeShapeType="1"/>
              </p:cNvSpPr>
              <p:nvPr/>
            </p:nvSpPr>
            <p:spPr bwMode="auto">
              <a:xfrm flipH="1">
                <a:off x="483164" y="325720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84" name="Line 253"/>
              <p:cNvSpPr>
                <a:spLocks noChangeShapeType="1"/>
              </p:cNvSpPr>
              <p:nvPr/>
            </p:nvSpPr>
            <p:spPr bwMode="auto">
              <a:xfrm flipH="1">
                <a:off x="483164" y="3054531"/>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85" name="Line 254"/>
              <p:cNvSpPr>
                <a:spLocks noChangeShapeType="1"/>
              </p:cNvSpPr>
              <p:nvPr/>
            </p:nvSpPr>
            <p:spPr bwMode="auto">
              <a:xfrm flipH="1">
                <a:off x="483164" y="2851855"/>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86" name="Line 255"/>
              <p:cNvSpPr>
                <a:spLocks noChangeShapeType="1"/>
              </p:cNvSpPr>
              <p:nvPr/>
            </p:nvSpPr>
            <p:spPr bwMode="auto">
              <a:xfrm flipH="1">
                <a:off x="483164" y="2650568"/>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87" name="Line 256"/>
              <p:cNvSpPr>
                <a:spLocks noChangeShapeType="1"/>
              </p:cNvSpPr>
              <p:nvPr/>
            </p:nvSpPr>
            <p:spPr bwMode="auto">
              <a:xfrm flipH="1">
                <a:off x="483164" y="244789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88" name="Line 257"/>
              <p:cNvSpPr>
                <a:spLocks noChangeShapeType="1"/>
              </p:cNvSpPr>
              <p:nvPr/>
            </p:nvSpPr>
            <p:spPr bwMode="auto">
              <a:xfrm flipH="1">
                <a:off x="483164" y="2247994"/>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89" name="Line 258"/>
              <p:cNvSpPr>
                <a:spLocks noChangeShapeType="1"/>
              </p:cNvSpPr>
              <p:nvPr/>
            </p:nvSpPr>
            <p:spPr bwMode="auto">
              <a:xfrm flipH="1">
                <a:off x="483164" y="2043930"/>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0" name="Line 259"/>
              <p:cNvSpPr>
                <a:spLocks noChangeShapeType="1"/>
              </p:cNvSpPr>
              <p:nvPr/>
            </p:nvSpPr>
            <p:spPr bwMode="auto">
              <a:xfrm flipH="1">
                <a:off x="483164" y="183986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1" name="Line 260"/>
              <p:cNvSpPr>
                <a:spLocks noChangeShapeType="1"/>
              </p:cNvSpPr>
              <p:nvPr/>
            </p:nvSpPr>
            <p:spPr bwMode="auto">
              <a:xfrm flipH="1">
                <a:off x="483164" y="163719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2" name="Line 261"/>
              <p:cNvSpPr>
                <a:spLocks noChangeShapeType="1"/>
              </p:cNvSpPr>
              <p:nvPr/>
            </p:nvSpPr>
            <p:spPr bwMode="auto">
              <a:xfrm flipH="1">
                <a:off x="483164" y="143590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3" name="Line 284"/>
              <p:cNvSpPr>
                <a:spLocks noChangeShapeType="1"/>
              </p:cNvSpPr>
              <p:nvPr/>
            </p:nvSpPr>
            <p:spPr bwMode="auto">
              <a:xfrm>
                <a:off x="5088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4" name="Line 285"/>
              <p:cNvSpPr>
                <a:spLocks noChangeShapeType="1"/>
              </p:cNvSpPr>
              <p:nvPr/>
            </p:nvSpPr>
            <p:spPr bwMode="auto">
              <a:xfrm flipV="1">
                <a:off x="602118"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5" name="Line 286"/>
              <p:cNvSpPr>
                <a:spLocks noChangeShapeType="1"/>
              </p:cNvSpPr>
              <p:nvPr/>
            </p:nvSpPr>
            <p:spPr bwMode="auto">
              <a:xfrm>
                <a:off x="694426"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6" name="Line 287"/>
              <p:cNvSpPr>
                <a:spLocks noChangeShapeType="1"/>
              </p:cNvSpPr>
              <p:nvPr/>
            </p:nvSpPr>
            <p:spPr bwMode="auto">
              <a:xfrm flipV="1">
                <a:off x="78768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7" name="Line 288"/>
              <p:cNvSpPr>
                <a:spLocks noChangeShapeType="1"/>
              </p:cNvSpPr>
              <p:nvPr/>
            </p:nvSpPr>
            <p:spPr bwMode="auto">
              <a:xfrm>
                <a:off x="87999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8" name="Line 289"/>
              <p:cNvSpPr>
                <a:spLocks noChangeShapeType="1"/>
              </p:cNvSpPr>
              <p:nvPr/>
            </p:nvSpPr>
            <p:spPr bwMode="auto">
              <a:xfrm flipV="1">
                <a:off x="97420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99" name="Line 290"/>
              <p:cNvSpPr>
                <a:spLocks noChangeShapeType="1"/>
              </p:cNvSpPr>
              <p:nvPr/>
            </p:nvSpPr>
            <p:spPr bwMode="auto">
              <a:xfrm>
                <a:off x="106651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0" name="Line 291"/>
              <p:cNvSpPr>
                <a:spLocks noChangeShapeType="1"/>
              </p:cNvSpPr>
              <p:nvPr/>
            </p:nvSpPr>
            <p:spPr bwMode="auto">
              <a:xfrm flipV="1">
                <a:off x="1159774"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1" name="Line 292"/>
              <p:cNvSpPr>
                <a:spLocks noChangeShapeType="1"/>
              </p:cNvSpPr>
              <p:nvPr/>
            </p:nvSpPr>
            <p:spPr bwMode="auto">
              <a:xfrm>
                <a:off x="125208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2" name="Line 293"/>
              <p:cNvSpPr>
                <a:spLocks noChangeShapeType="1"/>
              </p:cNvSpPr>
              <p:nvPr/>
            </p:nvSpPr>
            <p:spPr bwMode="auto">
              <a:xfrm flipV="1">
                <a:off x="1345343"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3" name="Line 294"/>
              <p:cNvSpPr>
                <a:spLocks noChangeShapeType="1"/>
              </p:cNvSpPr>
              <p:nvPr/>
            </p:nvSpPr>
            <p:spPr bwMode="auto">
              <a:xfrm>
                <a:off x="143955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4" name="Line 295"/>
              <p:cNvSpPr>
                <a:spLocks noChangeShapeType="1"/>
              </p:cNvSpPr>
              <p:nvPr/>
            </p:nvSpPr>
            <p:spPr bwMode="auto">
              <a:xfrm flipV="1">
                <a:off x="1531862"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5" name="Line 296"/>
              <p:cNvSpPr>
                <a:spLocks noChangeShapeType="1"/>
              </p:cNvSpPr>
              <p:nvPr/>
            </p:nvSpPr>
            <p:spPr bwMode="auto">
              <a:xfrm>
                <a:off x="1625122"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6" name="Line 297"/>
              <p:cNvSpPr>
                <a:spLocks noChangeShapeType="1"/>
              </p:cNvSpPr>
              <p:nvPr/>
            </p:nvSpPr>
            <p:spPr bwMode="auto">
              <a:xfrm flipV="1">
                <a:off x="1717431"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7" name="Line 298"/>
              <p:cNvSpPr>
                <a:spLocks noChangeShapeType="1"/>
              </p:cNvSpPr>
              <p:nvPr/>
            </p:nvSpPr>
            <p:spPr bwMode="auto">
              <a:xfrm>
                <a:off x="1810690"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8" name="Line 299"/>
              <p:cNvSpPr>
                <a:spLocks noChangeShapeType="1"/>
              </p:cNvSpPr>
              <p:nvPr/>
            </p:nvSpPr>
            <p:spPr bwMode="auto">
              <a:xfrm flipV="1">
                <a:off x="1902999"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9" name="Line 300"/>
              <p:cNvSpPr>
                <a:spLocks noChangeShapeType="1"/>
              </p:cNvSpPr>
              <p:nvPr/>
            </p:nvSpPr>
            <p:spPr bwMode="auto">
              <a:xfrm>
                <a:off x="19962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0" name="Line 301"/>
              <p:cNvSpPr>
                <a:spLocks noChangeShapeType="1"/>
              </p:cNvSpPr>
              <p:nvPr/>
            </p:nvSpPr>
            <p:spPr bwMode="auto">
              <a:xfrm flipV="1">
                <a:off x="2089519"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1" name="Line 302"/>
              <p:cNvSpPr>
                <a:spLocks noChangeShapeType="1"/>
              </p:cNvSpPr>
              <p:nvPr/>
            </p:nvSpPr>
            <p:spPr bwMode="auto">
              <a:xfrm>
                <a:off x="2182779"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2" name="Line 303"/>
              <p:cNvSpPr>
                <a:spLocks noChangeShapeType="1"/>
              </p:cNvSpPr>
              <p:nvPr/>
            </p:nvSpPr>
            <p:spPr bwMode="auto">
              <a:xfrm flipV="1">
                <a:off x="2275087"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3" name="Line 304"/>
              <p:cNvSpPr>
                <a:spLocks noChangeShapeType="1"/>
              </p:cNvSpPr>
              <p:nvPr/>
            </p:nvSpPr>
            <p:spPr bwMode="auto">
              <a:xfrm>
                <a:off x="2368345"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4" name="Line 305"/>
              <p:cNvSpPr>
                <a:spLocks noChangeShapeType="1"/>
              </p:cNvSpPr>
              <p:nvPr/>
            </p:nvSpPr>
            <p:spPr bwMode="auto">
              <a:xfrm flipV="1">
                <a:off x="246065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5" name="Line 306"/>
              <p:cNvSpPr>
                <a:spLocks noChangeShapeType="1"/>
              </p:cNvSpPr>
              <p:nvPr/>
            </p:nvSpPr>
            <p:spPr bwMode="auto">
              <a:xfrm>
                <a:off x="2554867"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6" name="Line 307"/>
              <p:cNvSpPr>
                <a:spLocks noChangeShapeType="1"/>
              </p:cNvSpPr>
              <p:nvPr/>
            </p:nvSpPr>
            <p:spPr bwMode="auto">
              <a:xfrm flipV="1">
                <a:off x="2647175"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7" name="Line 308"/>
              <p:cNvSpPr>
                <a:spLocks noChangeShapeType="1"/>
              </p:cNvSpPr>
              <p:nvPr/>
            </p:nvSpPr>
            <p:spPr bwMode="auto">
              <a:xfrm>
                <a:off x="2740435"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8" name="Line 309"/>
              <p:cNvSpPr>
                <a:spLocks noChangeShapeType="1"/>
              </p:cNvSpPr>
              <p:nvPr/>
            </p:nvSpPr>
            <p:spPr bwMode="auto">
              <a:xfrm flipV="1">
                <a:off x="2832743"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19" name="Line 310"/>
              <p:cNvSpPr>
                <a:spLocks noChangeShapeType="1"/>
              </p:cNvSpPr>
              <p:nvPr/>
            </p:nvSpPr>
            <p:spPr bwMode="auto">
              <a:xfrm>
                <a:off x="292600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0" name="Line 311"/>
              <p:cNvSpPr>
                <a:spLocks noChangeShapeType="1"/>
              </p:cNvSpPr>
              <p:nvPr/>
            </p:nvSpPr>
            <p:spPr bwMode="auto">
              <a:xfrm flipV="1">
                <a:off x="3020215"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2" name="Line 365"/>
              <p:cNvSpPr>
                <a:spLocks noChangeShapeType="1"/>
              </p:cNvSpPr>
              <p:nvPr/>
            </p:nvSpPr>
            <p:spPr bwMode="auto">
              <a:xfrm flipH="1">
                <a:off x="483164" y="345988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3" name="Line 366"/>
              <p:cNvSpPr>
                <a:spLocks noChangeShapeType="1"/>
              </p:cNvSpPr>
              <p:nvPr/>
            </p:nvSpPr>
            <p:spPr bwMode="auto">
              <a:xfrm flipH="1">
                <a:off x="483164" y="325720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4" name="Line 367"/>
              <p:cNvSpPr>
                <a:spLocks noChangeShapeType="1"/>
              </p:cNvSpPr>
              <p:nvPr/>
            </p:nvSpPr>
            <p:spPr bwMode="auto">
              <a:xfrm flipH="1">
                <a:off x="483164" y="3054531"/>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5" name="Line 368"/>
              <p:cNvSpPr>
                <a:spLocks noChangeShapeType="1"/>
              </p:cNvSpPr>
              <p:nvPr/>
            </p:nvSpPr>
            <p:spPr bwMode="auto">
              <a:xfrm flipH="1">
                <a:off x="483164" y="2851855"/>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7" name="Line 369"/>
              <p:cNvSpPr>
                <a:spLocks noChangeShapeType="1"/>
              </p:cNvSpPr>
              <p:nvPr/>
            </p:nvSpPr>
            <p:spPr bwMode="auto">
              <a:xfrm flipH="1">
                <a:off x="483164" y="2650568"/>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8" name="Line 370"/>
              <p:cNvSpPr>
                <a:spLocks noChangeShapeType="1"/>
              </p:cNvSpPr>
              <p:nvPr/>
            </p:nvSpPr>
            <p:spPr bwMode="auto">
              <a:xfrm flipH="1">
                <a:off x="483164" y="244789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29" name="Line 371"/>
              <p:cNvSpPr>
                <a:spLocks noChangeShapeType="1"/>
              </p:cNvSpPr>
              <p:nvPr/>
            </p:nvSpPr>
            <p:spPr bwMode="auto">
              <a:xfrm flipH="1">
                <a:off x="483164" y="2247994"/>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30" name="Line 372"/>
              <p:cNvSpPr>
                <a:spLocks noChangeShapeType="1"/>
              </p:cNvSpPr>
              <p:nvPr/>
            </p:nvSpPr>
            <p:spPr bwMode="auto">
              <a:xfrm flipH="1">
                <a:off x="483164" y="2043930"/>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32" name="Line 373"/>
              <p:cNvSpPr>
                <a:spLocks noChangeShapeType="1"/>
              </p:cNvSpPr>
              <p:nvPr/>
            </p:nvSpPr>
            <p:spPr bwMode="auto">
              <a:xfrm flipH="1">
                <a:off x="483164" y="183986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33" name="Line 374"/>
              <p:cNvSpPr>
                <a:spLocks noChangeShapeType="1"/>
              </p:cNvSpPr>
              <p:nvPr/>
            </p:nvSpPr>
            <p:spPr bwMode="auto">
              <a:xfrm flipH="1">
                <a:off x="483164" y="163719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34" name="Line 375"/>
              <p:cNvSpPr>
                <a:spLocks noChangeShapeType="1"/>
              </p:cNvSpPr>
              <p:nvPr/>
            </p:nvSpPr>
            <p:spPr bwMode="auto">
              <a:xfrm flipH="1">
                <a:off x="483164" y="143590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7" name="Line 399"/>
              <p:cNvSpPr>
                <a:spLocks noChangeShapeType="1"/>
              </p:cNvSpPr>
              <p:nvPr/>
            </p:nvSpPr>
            <p:spPr bwMode="auto">
              <a:xfrm>
                <a:off x="5088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8" name="Line 400"/>
              <p:cNvSpPr>
                <a:spLocks noChangeShapeType="1"/>
              </p:cNvSpPr>
              <p:nvPr/>
            </p:nvSpPr>
            <p:spPr bwMode="auto">
              <a:xfrm flipV="1">
                <a:off x="602118"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9" name="Line 401"/>
              <p:cNvSpPr>
                <a:spLocks noChangeShapeType="1"/>
              </p:cNvSpPr>
              <p:nvPr/>
            </p:nvSpPr>
            <p:spPr bwMode="auto">
              <a:xfrm>
                <a:off x="694426"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0" name="Line 402"/>
              <p:cNvSpPr>
                <a:spLocks noChangeShapeType="1"/>
              </p:cNvSpPr>
              <p:nvPr/>
            </p:nvSpPr>
            <p:spPr bwMode="auto">
              <a:xfrm flipV="1">
                <a:off x="78768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1" name="Line 403"/>
              <p:cNvSpPr>
                <a:spLocks noChangeShapeType="1"/>
              </p:cNvSpPr>
              <p:nvPr/>
            </p:nvSpPr>
            <p:spPr bwMode="auto">
              <a:xfrm>
                <a:off x="87999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2" name="Line 404"/>
              <p:cNvSpPr>
                <a:spLocks noChangeShapeType="1"/>
              </p:cNvSpPr>
              <p:nvPr/>
            </p:nvSpPr>
            <p:spPr bwMode="auto">
              <a:xfrm flipV="1">
                <a:off x="97420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3" name="Line 405"/>
              <p:cNvSpPr>
                <a:spLocks noChangeShapeType="1"/>
              </p:cNvSpPr>
              <p:nvPr/>
            </p:nvSpPr>
            <p:spPr bwMode="auto">
              <a:xfrm>
                <a:off x="106651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4" name="Line 407"/>
              <p:cNvSpPr>
                <a:spLocks noChangeShapeType="1"/>
              </p:cNvSpPr>
              <p:nvPr/>
            </p:nvSpPr>
            <p:spPr bwMode="auto">
              <a:xfrm flipV="1">
                <a:off x="1159774"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5" name="Line 408"/>
              <p:cNvSpPr>
                <a:spLocks noChangeShapeType="1"/>
              </p:cNvSpPr>
              <p:nvPr/>
            </p:nvSpPr>
            <p:spPr bwMode="auto">
              <a:xfrm>
                <a:off x="125208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6" name="Line 409"/>
              <p:cNvSpPr>
                <a:spLocks noChangeShapeType="1"/>
              </p:cNvSpPr>
              <p:nvPr/>
            </p:nvSpPr>
            <p:spPr bwMode="auto">
              <a:xfrm flipV="1">
                <a:off x="1345343"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7" name="Line 410"/>
              <p:cNvSpPr>
                <a:spLocks noChangeShapeType="1"/>
              </p:cNvSpPr>
              <p:nvPr/>
            </p:nvSpPr>
            <p:spPr bwMode="auto">
              <a:xfrm>
                <a:off x="1439554"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8" name="Line 411"/>
              <p:cNvSpPr>
                <a:spLocks noChangeShapeType="1"/>
              </p:cNvSpPr>
              <p:nvPr/>
            </p:nvSpPr>
            <p:spPr bwMode="auto">
              <a:xfrm flipV="1">
                <a:off x="1531862"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9" name="Line 412"/>
              <p:cNvSpPr>
                <a:spLocks noChangeShapeType="1"/>
              </p:cNvSpPr>
              <p:nvPr/>
            </p:nvSpPr>
            <p:spPr bwMode="auto">
              <a:xfrm>
                <a:off x="1625122"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0" name="Line 413"/>
              <p:cNvSpPr>
                <a:spLocks noChangeShapeType="1"/>
              </p:cNvSpPr>
              <p:nvPr/>
            </p:nvSpPr>
            <p:spPr bwMode="auto">
              <a:xfrm flipV="1">
                <a:off x="1717431"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1" name="Line 414"/>
              <p:cNvSpPr>
                <a:spLocks noChangeShapeType="1"/>
              </p:cNvSpPr>
              <p:nvPr/>
            </p:nvSpPr>
            <p:spPr bwMode="auto">
              <a:xfrm>
                <a:off x="1810690"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2" name="Line 415"/>
              <p:cNvSpPr>
                <a:spLocks noChangeShapeType="1"/>
              </p:cNvSpPr>
              <p:nvPr/>
            </p:nvSpPr>
            <p:spPr bwMode="auto">
              <a:xfrm flipV="1">
                <a:off x="1902999"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3" name="Line 416"/>
              <p:cNvSpPr>
                <a:spLocks noChangeShapeType="1"/>
              </p:cNvSpPr>
              <p:nvPr/>
            </p:nvSpPr>
            <p:spPr bwMode="auto">
              <a:xfrm>
                <a:off x="1996258"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4" name="Line 417"/>
              <p:cNvSpPr>
                <a:spLocks noChangeShapeType="1"/>
              </p:cNvSpPr>
              <p:nvPr/>
            </p:nvSpPr>
            <p:spPr bwMode="auto">
              <a:xfrm flipV="1">
                <a:off x="2089519"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5" name="Line 418"/>
              <p:cNvSpPr>
                <a:spLocks noChangeShapeType="1"/>
              </p:cNvSpPr>
              <p:nvPr/>
            </p:nvSpPr>
            <p:spPr bwMode="auto">
              <a:xfrm>
                <a:off x="2182779"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6" name="Line 419"/>
              <p:cNvSpPr>
                <a:spLocks noChangeShapeType="1"/>
              </p:cNvSpPr>
              <p:nvPr/>
            </p:nvSpPr>
            <p:spPr bwMode="auto">
              <a:xfrm flipV="1">
                <a:off x="2275087"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7" name="Line 420"/>
              <p:cNvSpPr>
                <a:spLocks noChangeShapeType="1"/>
              </p:cNvSpPr>
              <p:nvPr/>
            </p:nvSpPr>
            <p:spPr bwMode="auto">
              <a:xfrm>
                <a:off x="2368345"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8" name="Line 421"/>
              <p:cNvSpPr>
                <a:spLocks noChangeShapeType="1"/>
              </p:cNvSpPr>
              <p:nvPr/>
            </p:nvSpPr>
            <p:spPr bwMode="auto">
              <a:xfrm flipV="1">
                <a:off x="2460656"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09" name="Line 422"/>
              <p:cNvSpPr>
                <a:spLocks noChangeShapeType="1"/>
              </p:cNvSpPr>
              <p:nvPr/>
            </p:nvSpPr>
            <p:spPr bwMode="auto">
              <a:xfrm>
                <a:off x="2554867"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0" name="Line 423"/>
              <p:cNvSpPr>
                <a:spLocks noChangeShapeType="1"/>
              </p:cNvSpPr>
              <p:nvPr/>
            </p:nvSpPr>
            <p:spPr bwMode="auto">
              <a:xfrm flipV="1">
                <a:off x="2647175"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1" name="Line 424"/>
              <p:cNvSpPr>
                <a:spLocks noChangeShapeType="1"/>
              </p:cNvSpPr>
              <p:nvPr/>
            </p:nvSpPr>
            <p:spPr bwMode="auto">
              <a:xfrm>
                <a:off x="2740435"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2" name="Line 425"/>
              <p:cNvSpPr>
                <a:spLocks noChangeShapeType="1"/>
              </p:cNvSpPr>
              <p:nvPr/>
            </p:nvSpPr>
            <p:spPr bwMode="auto">
              <a:xfrm flipV="1">
                <a:off x="2832743"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4" name="Line 426"/>
              <p:cNvSpPr>
                <a:spLocks noChangeShapeType="1"/>
              </p:cNvSpPr>
              <p:nvPr/>
            </p:nvSpPr>
            <p:spPr bwMode="auto">
              <a:xfrm>
                <a:off x="292600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5" name="Line 427"/>
              <p:cNvSpPr>
                <a:spLocks noChangeShapeType="1"/>
              </p:cNvSpPr>
              <p:nvPr/>
            </p:nvSpPr>
            <p:spPr bwMode="auto">
              <a:xfrm flipV="1">
                <a:off x="3020215"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07" name="Freeform 485"/>
              <p:cNvSpPr>
                <a:spLocks/>
              </p:cNvSpPr>
              <p:nvPr/>
            </p:nvSpPr>
            <p:spPr bwMode="auto">
              <a:xfrm>
                <a:off x="497439" y="1408139"/>
                <a:ext cx="2628407" cy="2051742"/>
              </a:xfrm>
              <a:custGeom>
                <a:avLst/>
                <a:gdLst>
                  <a:gd name="T0" fmla="*/ 0 w 2762"/>
                  <a:gd name="T1" fmla="*/ 1478 h 1478"/>
                  <a:gd name="T2" fmla="*/ 0 w 2762"/>
                  <a:gd name="T3" fmla="*/ 0 h 1478"/>
                  <a:gd name="T4" fmla="*/ 2760 w 2762"/>
                  <a:gd name="T5" fmla="*/ 0 h 1478"/>
                  <a:gd name="T6" fmla="*/ 2760 w 2762"/>
                  <a:gd name="T7" fmla="*/ 1478 h 1478"/>
                  <a:gd name="T8" fmla="*/ 0 w 2762"/>
                  <a:gd name="T9" fmla="*/ 1478 h 1478"/>
                  <a:gd name="T10" fmla="*/ 0 w 2762"/>
                  <a:gd name="T11" fmla="*/ 0 h 1478"/>
                  <a:gd name="T12" fmla="*/ 2762 w 2762"/>
                  <a:gd name="T13" fmla="*/ 0 h 1478"/>
                  <a:gd name="T14" fmla="*/ 2762 w 2762"/>
                  <a:gd name="T15" fmla="*/ 1478 h 1478"/>
                  <a:gd name="T16" fmla="*/ 0 w 2762"/>
                  <a:gd name="T17" fmla="*/ 1478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2" h="1478">
                    <a:moveTo>
                      <a:pt x="0" y="1478"/>
                    </a:moveTo>
                    <a:lnTo>
                      <a:pt x="0" y="0"/>
                    </a:lnTo>
                    <a:lnTo>
                      <a:pt x="2760" y="0"/>
                    </a:lnTo>
                    <a:lnTo>
                      <a:pt x="2760" y="1478"/>
                    </a:lnTo>
                    <a:lnTo>
                      <a:pt x="0" y="1478"/>
                    </a:lnTo>
                    <a:lnTo>
                      <a:pt x="0" y="0"/>
                    </a:lnTo>
                    <a:lnTo>
                      <a:pt x="2762" y="0"/>
                    </a:lnTo>
                    <a:lnTo>
                      <a:pt x="2762" y="1478"/>
                    </a:lnTo>
                    <a:lnTo>
                      <a:pt x="0" y="14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0" name="Freeform 503"/>
              <p:cNvSpPr>
                <a:spLocks/>
              </p:cNvSpPr>
              <p:nvPr/>
            </p:nvSpPr>
            <p:spPr bwMode="auto">
              <a:xfrm>
                <a:off x="501245" y="1433128"/>
                <a:ext cx="2596052" cy="1053634"/>
              </a:xfrm>
              <a:custGeom>
                <a:avLst/>
                <a:gdLst>
                  <a:gd name="T0" fmla="*/ 216 w 2728"/>
                  <a:gd name="T1" fmla="*/ 0 h 759"/>
                  <a:gd name="T2" fmla="*/ 223 w 2728"/>
                  <a:gd name="T3" fmla="*/ 20 h 759"/>
                  <a:gd name="T4" fmla="*/ 263 w 2728"/>
                  <a:gd name="T5" fmla="*/ 29 h 759"/>
                  <a:gd name="T6" fmla="*/ 279 w 2728"/>
                  <a:gd name="T7" fmla="*/ 39 h 759"/>
                  <a:gd name="T8" fmla="*/ 291 w 2728"/>
                  <a:gd name="T9" fmla="*/ 60 h 759"/>
                  <a:gd name="T10" fmla="*/ 496 w 2728"/>
                  <a:gd name="T11" fmla="*/ 60 h 759"/>
                  <a:gd name="T12" fmla="*/ 527 w 2728"/>
                  <a:gd name="T13" fmla="*/ 70 h 759"/>
                  <a:gd name="T14" fmla="*/ 530 w 2728"/>
                  <a:gd name="T15" fmla="*/ 89 h 759"/>
                  <a:gd name="T16" fmla="*/ 546 w 2728"/>
                  <a:gd name="T17" fmla="*/ 100 h 759"/>
                  <a:gd name="T18" fmla="*/ 567 w 2728"/>
                  <a:gd name="T19" fmla="*/ 121 h 759"/>
                  <a:gd name="T20" fmla="*/ 575 w 2728"/>
                  <a:gd name="T21" fmla="*/ 141 h 759"/>
                  <a:gd name="T22" fmla="*/ 723 w 2728"/>
                  <a:gd name="T23" fmla="*/ 152 h 759"/>
                  <a:gd name="T24" fmla="*/ 799 w 2728"/>
                  <a:gd name="T25" fmla="*/ 172 h 759"/>
                  <a:gd name="T26" fmla="*/ 815 w 2728"/>
                  <a:gd name="T27" fmla="*/ 205 h 759"/>
                  <a:gd name="T28" fmla="*/ 819 w 2728"/>
                  <a:gd name="T29" fmla="*/ 224 h 759"/>
                  <a:gd name="T30" fmla="*/ 826 w 2728"/>
                  <a:gd name="T31" fmla="*/ 236 h 759"/>
                  <a:gd name="T32" fmla="*/ 935 w 2728"/>
                  <a:gd name="T33" fmla="*/ 246 h 759"/>
                  <a:gd name="T34" fmla="*/ 1058 w 2728"/>
                  <a:gd name="T35" fmla="*/ 257 h 759"/>
                  <a:gd name="T36" fmla="*/ 1067 w 2728"/>
                  <a:gd name="T37" fmla="*/ 267 h 759"/>
                  <a:gd name="T38" fmla="*/ 1081 w 2728"/>
                  <a:gd name="T39" fmla="*/ 290 h 759"/>
                  <a:gd name="T40" fmla="*/ 1083 w 2728"/>
                  <a:gd name="T41" fmla="*/ 313 h 759"/>
                  <a:gd name="T42" fmla="*/ 1091 w 2728"/>
                  <a:gd name="T43" fmla="*/ 325 h 759"/>
                  <a:gd name="T44" fmla="*/ 1097 w 2728"/>
                  <a:gd name="T45" fmla="*/ 336 h 759"/>
                  <a:gd name="T46" fmla="*/ 1119 w 2728"/>
                  <a:gd name="T47" fmla="*/ 336 h 759"/>
                  <a:gd name="T48" fmla="*/ 1131 w 2728"/>
                  <a:gd name="T49" fmla="*/ 366 h 759"/>
                  <a:gd name="T50" fmla="*/ 1251 w 2728"/>
                  <a:gd name="T51" fmla="*/ 366 h 759"/>
                  <a:gd name="T52" fmla="*/ 1331 w 2728"/>
                  <a:gd name="T53" fmla="*/ 366 h 759"/>
                  <a:gd name="T54" fmla="*/ 1339 w 2728"/>
                  <a:gd name="T55" fmla="*/ 394 h 759"/>
                  <a:gd name="T56" fmla="*/ 1348 w 2728"/>
                  <a:gd name="T57" fmla="*/ 409 h 759"/>
                  <a:gd name="T58" fmla="*/ 1355 w 2728"/>
                  <a:gd name="T59" fmla="*/ 427 h 759"/>
                  <a:gd name="T60" fmla="*/ 1357 w 2728"/>
                  <a:gd name="T61" fmla="*/ 458 h 759"/>
                  <a:gd name="T62" fmla="*/ 1403 w 2728"/>
                  <a:gd name="T63" fmla="*/ 458 h 759"/>
                  <a:gd name="T64" fmla="*/ 1448 w 2728"/>
                  <a:gd name="T65" fmla="*/ 477 h 759"/>
                  <a:gd name="T66" fmla="*/ 1464 w 2728"/>
                  <a:gd name="T67" fmla="*/ 514 h 759"/>
                  <a:gd name="T68" fmla="*/ 1493 w 2728"/>
                  <a:gd name="T69" fmla="*/ 534 h 759"/>
                  <a:gd name="T70" fmla="*/ 1609 w 2728"/>
                  <a:gd name="T71" fmla="*/ 534 h 759"/>
                  <a:gd name="T72" fmla="*/ 1621 w 2728"/>
                  <a:gd name="T73" fmla="*/ 534 h 759"/>
                  <a:gd name="T74" fmla="*/ 1635 w 2728"/>
                  <a:gd name="T75" fmla="*/ 558 h 759"/>
                  <a:gd name="T76" fmla="*/ 1680 w 2728"/>
                  <a:gd name="T77" fmla="*/ 558 h 759"/>
                  <a:gd name="T78" fmla="*/ 1889 w 2728"/>
                  <a:gd name="T79" fmla="*/ 558 h 759"/>
                  <a:gd name="T80" fmla="*/ 1896 w 2728"/>
                  <a:gd name="T81" fmla="*/ 597 h 759"/>
                  <a:gd name="T82" fmla="*/ 1909 w 2728"/>
                  <a:gd name="T83" fmla="*/ 597 h 759"/>
                  <a:gd name="T84" fmla="*/ 2153 w 2728"/>
                  <a:gd name="T85" fmla="*/ 651 h 759"/>
                  <a:gd name="T86" fmla="*/ 2169 w 2728"/>
                  <a:gd name="T87" fmla="*/ 759 h 759"/>
                  <a:gd name="T88" fmla="*/ 2296 w 2728"/>
                  <a:gd name="T89" fmla="*/ 759 h 759"/>
                  <a:gd name="T90" fmla="*/ 2437 w 2728"/>
                  <a:gd name="T91" fmla="*/ 759 h 759"/>
                  <a:gd name="T92" fmla="*/ 2476 w 2728"/>
                  <a:gd name="T93" fmla="*/ 759 h 759"/>
                  <a:gd name="T94" fmla="*/ 2708 w 2728"/>
                  <a:gd name="T95"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8" h="759">
                    <a:moveTo>
                      <a:pt x="0" y="0"/>
                    </a:moveTo>
                    <a:lnTo>
                      <a:pt x="3" y="0"/>
                    </a:lnTo>
                    <a:lnTo>
                      <a:pt x="216" y="0"/>
                    </a:lnTo>
                    <a:lnTo>
                      <a:pt x="216" y="10"/>
                    </a:lnTo>
                    <a:lnTo>
                      <a:pt x="223" y="10"/>
                    </a:lnTo>
                    <a:lnTo>
                      <a:pt x="223" y="20"/>
                    </a:lnTo>
                    <a:lnTo>
                      <a:pt x="259" y="20"/>
                    </a:lnTo>
                    <a:lnTo>
                      <a:pt x="259" y="29"/>
                    </a:lnTo>
                    <a:lnTo>
                      <a:pt x="263" y="29"/>
                    </a:lnTo>
                    <a:lnTo>
                      <a:pt x="275" y="29"/>
                    </a:lnTo>
                    <a:lnTo>
                      <a:pt x="275" y="39"/>
                    </a:lnTo>
                    <a:lnTo>
                      <a:pt x="279" y="39"/>
                    </a:lnTo>
                    <a:lnTo>
                      <a:pt x="279" y="49"/>
                    </a:lnTo>
                    <a:lnTo>
                      <a:pt x="291" y="49"/>
                    </a:lnTo>
                    <a:lnTo>
                      <a:pt x="291" y="60"/>
                    </a:lnTo>
                    <a:lnTo>
                      <a:pt x="296" y="60"/>
                    </a:lnTo>
                    <a:lnTo>
                      <a:pt x="411" y="60"/>
                    </a:lnTo>
                    <a:lnTo>
                      <a:pt x="496" y="60"/>
                    </a:lnTo>
                    <a:lnTo>
                      <a:pt x="523" y="60"/>
                    </a:lnTo>
                    <a:lnTo>
                      <a:pt x="523" y="70"/>
                    </a:lnTo>
                    <a:lnTo>
                      <a:pt x="527" y="70"/>
                    </a:lnTo>
                    <a:lnTo>
                      <a:pt x="527" y="79"/>
                    </a:lnTo>
                    <a:lnTo>
                      <a:pt x="530" y="79"/>
                    </a:lnTo>
                    <a:lnTo>
                      <a:pt x="530" y="89"/>
                    </a:lnTo>
                    <a:lnTo>
                      <a:pt x="539" y="89"/>
                    </a:lnTo>
                    <a:lnTo>
                      <a:pt x="546" y="89"/>
                    </a:lnTo>
                    <a:lnTo>
                      <a:pt x="546" y="100"/>
                    </a:lnTo>
                    <a:lnTo>
                      <a:pt x="548" y="100"/>
                    </a:lnTo>
                    <a:lnTo>
                      <a:pt x="548" y="121"/>
                    </a:lnTo>
                    <a:lnTo>
                      <a:pt x="567" y="121"/>
                    </a:lnTo>
                    <a:lnTo>
                      <a:pt x="567" y="131"/>
                    </a:lnTo>
                    <a:lnTo>
                      <a:pt x="575" y="131"/>
                    </a:lnTo>
                    <a:lnTo>
                      <a:pt x="575" y="141"/>
                    </a:lnTo>
                    <a:lnTo>
                      <a:pt x="680" y="141"/>
                    </a:lnTo>
                    <a:lnTo>
                      <a:pt x="680" y="152"/>
                    </a:lnTo>
                    <a:lnTo>
                      <a:pt x="723" y="152"/>
                    </a:lnTo>
                    <a:lnTo>
                      <a:pt x="723" y="162"/>
                    </a:lnTo>
                    <a:lnTo>
                      <a:pt x="799" y="162"/>
                    </a:lnTo>
                    <a:lnTo>
                      <a:pt x="799" y="172"/>
                    </a:lnTo>
                    <a:lnTo>
                      <a:pt x="807" y="172"/>
                    </a:lnTo>
                    <a:lnTo>
                      <a:pt x="807" y="205"/>
                    </a:lnTo>
                    <a:lnTo>
                      <a:pt x="815" y="205"/>
                    </a:lnTo>
                    <a:lnTo>
                      <a:pt x="815" y="215"/>
                    </a:lnTo>
                    <a:lnTo>
                      <a:pt x="819" y="215"/>
                    </a:lnTo>
                    <a:lnTo>
                      <a:pt x="819" y="224"/>
                    </a:lnTo>
                    <a:lnTo>
                      <a:pt x="823" y="224"/>
                    </a:lnTo>
                    <a:lnTo>
                      <a:pt x="826" y="224"/>
                    </a:lnTo>
                    <a:lnTo>
                      <a:pt x="826" y="236"/>
                    </a:lnTo>
                    <a:lnTo>
                      <a:pt x="871" y="236"/>
                    </a:lnTo>
                    <a:lnTo>
                      <a:pt x="871" y="246"/>
                    </a:lnTo>
                    <a:lnTo>
                      <a:pt x="935" y="246"/>
                    </a:lnTo>
                    <a:lnTo>
                      <a:pt x="945" y="246"/>
                    </a:lnTo>
                    <a:lnTo>
                      <a:pt x="945" y="257"/>
                    </a:lnTo>
                    <a:lnTo>
                      <a:pt x="1058" y="257"/>
                    </a:lnTo>
                    <a:lnTo>
                      <a:pt x="1058" y="267"/>
                    </a:lnTo>
                    <a:lnTo>
                      <a:pt x="1063" y="267"/>
                    </a:lnTo>
                    <a:lnTo>
                      <a:pt x="1067" y="267"/>
                    </a:lnTo>
                    <a:lnTo>
                      <a:pt x="1077" y="267"/>
                    </a:lnTo>
                    <a:lnTo>
                      <a:pt x="1077" y="290"/>
                    </a:lnTo>
                    <a:lnTo>
                      <a:pt x="1081" y="290"/>
                    </a:lnTo>
                    <a:lnTo>
                      <a:pt x="1081" y="302"/>
                    </a:lnTo>
                    <a:lnTo>
                      <a:pt x="1083" y="302"/>
                    </a:lnTo>
                    <a:lnTo>
                      <a:pt x="1083" y="313"/>
                    </a:lnTo>
                    <a:lnTo>
                      <a:pt x="1087" y="313"/>
                    </a:lnTo>
                    <a:lnTo>
                      <a:pt x="1087" y="325"/>
                    </a:lnTo>
                    <a:lnTo>
                      <a:pt x="1091" y="325"/>
                    </a:lnTo>
                    <a:lnTo>
                      <a:pt x="1091" y="336"/>
                    </a:lnTo>
                    <a:lnTo>
                      <a:pt x="1093" y="336"/>
                    </a:lnTo>
                    <a:lnTo>
                      <a:pt x="1097" y="336"/>
                    </a:lnTo>
                    <a:lnTo>
                      <a:pt x="1099" y="336"/>
                    </a:lnTo>
                    <a:lnTo>
                      <a:pt x="1103" y="336"/>
                    </a:lnTo>
                    <a:lnTo>
                      <a:pt x="1119" y="336"/>
                    </a:lnTo>
                    <a:lnTo>
                      <a:pt x="1119" y="352"/>
                    </a:lnTo>
                    <a:lnTo>
                      <a:pt x="1131" y="352"/>
                    </a:lnTo>
                    <a:lnTo>
                      <a:pt x="1131" y="366"/>
                    </a:lnTo>
                    <a:lnTo>
                      <a:pt x="1165" y="366"/>
                    </a:lnTo>
                    <a:lnTo>
                      <a:pt x="1187" y="366"/>
                    </a:lnTo>
                    <a:lnTo>
                      <a:pt x="1251" y="366"/>
                    </a:lnTo>
                    <a:lnTo>
                      <a:pt x="1305" y="366"/>
                    </a:lnTo>
                    <a:lnTo>
                      <a:pt x="1329" y="366"/>
                    </a:lnTo>
                    <a:lnTo>
                      <a:pt x="1331" y="366"/>
                    </a:lnTo>
                    <a:lnTo>
                      <a:pt x="1331" y="381"/>
                    </a:lnTo>
                    <a:lnTo>
                      <a:pt x="1339" y="381"/>
                    </a:lnTo>
                    <a:lnTo>
                      <a:pt x="1339" y="394"/>
                    </a:lnTo>
                    <a:lnTo>
                      <a:pt x="1341" y="394"/>
                    </a:lnTo>
                    <a:lnTo>
                      <a:pt x="1341" y="409"/>
                    </a:lnTo>
                    <a:lnTo>
                      <a:pt x="1348" y="409"/>
                    </a:lnTo>
                    <a:lnTo>
                      <a:pt x="1348" y="427"/>
                    </a:lnTo>
                    <a:lnTo>
                      <a:pt x="1351" y="427"/>
                    </a:lnTo>
                    <a:lnTo>
                      <a:pt x="1355" y="427"/>
                    </a:lnTo>
                    <a:lnTo>
                      <a:pt x="1355" y="442"/>
                    </a:lnTo>
                    <a:lnTo>
                      <a:pt x="1357" y="442"/>
                    </a:lnTo>
                    <a:lnTo>
                      <a:pt x="1357" y="458"/>
                    </a:lnTo>
                    <a:lnTo>
                      <a:pt x="1361" y="458"/>
                    </a:lnTo>
                    <a:lnTo>
                      <a:pt x="1367" y="458"/>
                    </a:lnTo>
                    <a:lnTo>
                      <a:pt x="1403" y="458"/>
                    </a:lnTo>
                    <a:lnTo>
                      <a:pt x="1437" y="458"/>
                    </a:lnTo>
                    <a:lnTo>
                      <a:pt x="1437" y="477"/>
                    </a:lnTo>
                    <a:lnTo>
                      <a:pt x="1448" y="477"/>
                    </a:lnTo>
                    <a:lnTo>
                      <a:pt x="1448" y="497"/>
                    </a:lnTo>
                    <a:lnTo>
                      <a:pt x="1464" y="497"/>
                    </a:lnTo>
                    <a:lnTo>
                      <a:pt x="1464" y="514"/>
                    </a:lnTo>
                    <a:lnTo>
                      <a:pt x="1467" y="514"/>
                    </a:lnTo>
                    <a:lnTo>
                      <a:pt x="1493" y="514"/>
                    </a:lnTo>
                    <a:lnTo>
                      <a:pt x="1493" y="534"/>
                    </a:lnTo>
                    <a:lnTo>
                      <a:pt x="1541" y="534"/>
                    </a:lnTo>
                    <a:lnTo>
                      <a:pt x="1585" y="534"/>
                    </a:lnTo>
                    <a:lnTo>
                      <a:pt x="1609" y="534"/>
                    </a:lnTo>
                    <a:lnTo>
                      <a:pt x="1613" y="534"/>
                    </a:lnTo>
                    <a:lnTo>
                      <a:pt x="1619" y="534"/>
                    </a:lnTo>
                    <a:lnTo>
                      <a:pt x="1621" y="534"/>
                    </a:lnTo>
                    <a:lnTo>
                      <a:pt x="1621" y="558"/>
                    </a:lnTo>
                    <a:lnTo>
                      <a:pt x="1629" y="558"/>
                    </a:lnTo>
                    <a:lnTo>
                      <a:pt x="1635" y="558"/>
                    </a:lnTo>
                    <a:lnTo>
                      <a:pt x="1637" y="558"/>
                    </a:lnTo>
                    <a:lnTo>
                      <a:pt x="1641" y="558"/>
                    </a:lnTo>
                    <a:lnTo>
                      <a:pt x="1680" y="558"/>
                    </a:lnTo>
                    <a:lnTo>
                      <a:pt x="1833" y="558"/>
                    </a:lnTo>
                    <a:lnTo>
                      <a:pt x="1880" y="558"/>
                    </a:lnTo>
                    <a:lnTo>
                      <a:pt x="1889" y="558"/>
                    </a:lnTo>
                    <a:lnTo>
                      <a:pt x="1893" y="558"/>
                    </a:lnTo>
                    <a:lnTo>
                      <a:pt x="1893" y="597"/>
                    </a:lnTo>
                    <a:lnTo>
                      <a:pt x="1896" y="597"/>
                    </a:lnTo>
                    <a:lnTo>
                      <a:pt x="1900" y="597"/>
                    </a:lnTo>
                    <a:lnTo>
                      <a:pt x="1901" y="597"/>
                    </a:lnTo>
                    <a:lnTo>
                      <a:pt x="1909" y="597"/>
                    </a:lnTo>
                    <a:lnTo>
                      <a:pt x="1928" y="597"/>
                    </a:lnTo>
                    <a:lnTo>
                      <a:pt x="1928" y="651"/>
                    </a:lnTo>
                    <a:lnTo>
                      <a:pt x="2153" y="651"/>
                    </a:lnTo>
                    <a:lnTo>
                      <a:pt x="2153" y="705"/>
                    </a:lnTo>
                    <a:lnTo>
                      <a:pt x="2169" y="705"/>
                    </a:lnTo>
                    <a:lnTo>
                      <a:pt x="2169" y="759"/>
                    </a:lnTo>
                    <a:lnTo>
                      <a:pt x="2196" y="759"/>
                    </a:lnTo>
                    <a:lnTo>
                      <a:pt x="2209" y="759"/>
                    </a:lnTo>
                    <a:lnTo>
                      <a:pt x="2296" y="759"/>
                    </a:lnTo>
                    <a:lnTo>
                      <a:pt x="2400" y="759"/>
                    </a:lnTo>
                    <a:lnTo>
                      <a:pt x="2417" y="759"/>
                    </a:lnTo>
                    <a:lnTo>
                      <a:pt x="2437" y="759"/>
                    </a:lnTo>
                    <a:lnTo>
                      <a:pt x="2444" y="759"/>
                    </a:lnTo>
                    <a:lnTo>
                      <a:pt x="2468" y="759"/>
                    </a:lnTo>
                    <a:lnTo>
                      <a:pt x="2476" y="759"/>
                    </a:lnTo>
                    <a:lnTo>
                      <a:pt x="2553" y="759"/>
                    </a:lnTo>
                    <a:lnTo>
                      <a:pt x="2705" y="759"/>
                    </a:lnTo>
                    <a:lnTo>
                      <a:pt x="2708" y="759"/>
                    </a:lnTo>
                    <a:lnTo>
                      <a:pt x="2728" y="759"/>
                    </a:lnTo>
                  </a:path>
                </a:pathLst>
              </a:custGeom>
              <a:noFill/>
              <a:ln w="3175">
                <a:solidFill>
                  <a:srgbClr val="0E8D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1" name="Freeform 504"/>
              <p:cNvSpPr>
                <a:spLocks/>
              </p:cNvSpPr>
              <p:nvPr/>
            </p:nvSpPr>
            <p:spPr bwMode="auto">
              <a:xfrm>
                <a:off x="501245" y="1433128"/>
                <a:ext cx="2561793" cy="1570040"/>
              </a:xfrm>
              <a:custGeom>
                <a:avLst/>
                <a:gdLst>
                  <a:gd name="T0" fmla="*/ 3 w 2692"/>
                  <a:gd name="T1" fmla="*/ 0 h 1131"/>
                  <a:gd name="T2" fmla="*/ 116 w 2692"/>
                  <a:gd name="T3" fmla="*/ 21 h 1131"/>
                  <a:gd name="T4" fmla="*/ 171 w 2692"/>
                  <a:gd name="T5" fmla="*/ 42 h 1131"/>
                  <a:gd name="T6" fmla="*/ 191 w 2692"/>
                  <a:gd name="T7" fmla="*/ 42 h 1131"/>
                  <a:gd name="T8" fmla="*/ 264 w 2692"/>
                  <a:gd name="T9" fmla="*/ 65 h 1131"/>
                  <a:gd name="T10" fmla="*/ 275 w 2692"/>
                  <a:gd name="T11" fmla="*/ 107 h 1131"/>
                  <a:gd name="T12" fmla="*/ 279 w 2692"/>
                  <a:gd name="T13" fmla="*/ 148 h 1131"/>
                  <a:gd name="T14" fmla="*/ 296 w 2692"/>
                  <a:gd name="T15" fmla="*/ 172 h 1131"/>
                  <a:gd name="T16" fmla="*/ 307 w 2692"/>
                  <a:gd name="T17" fmla="*/ 193 h 1131"/>
                  <a:gd name="T18" fmla="*/ 387 w 2692"/>
                  <a:gd name="T19" fmla="*/ 215 h 1131"/>
                  <a:gd name="T20" fmla="*/ 475 w 2692"/>
                  <a:gd name="T21" fmla="*/ 237 h 1131"/>
                  <a:gd name="T22" fmla="*/ 491 w 2692"/>
                  <a:gd name="T23" fmla="*/ 258 h 1131"/>
                  <a:gd name="T24" fmla="*/ 496 w 2692"/>
                  <a:gd name="T25" fmla="*/ 281 h 1131"/>
                  <a:gd name="T26" fmla="*/ 527 w 2692"/>
                  <a:gd name="T27" fmla="*/ 303 h 1131"/>
                  <a:gd name="T28" fmla="*/ 539 w 2692"/>
                  <a:gd name="T29" fmla="*/ 325 h 1131"/>
                  <a:gd name="T30" fmla="*/ 543 w 2692"/>
                  <a:gd name="T31" fmla="*/ 346 h 1131"/>
                  <a:gd name="T32" fmla="*/ 546 w 2692"/>
                  <a:gd name="T33" fmla="*/ 369 h 1131"/>
                  <a:gd name="T34" fmla="*/ 548 w 2692"/>
                  <a:gd name="T35" fmla="*/ 414 h 1131"/>
                  <a:gd name="T36" fmla="*/ 555 w 2692"/>
                  <a:gd name="T37" fmla="*/ 436 h 1131"/>
                  <a:gd name="T38" fmla="*/ 564 w 2692"/>
                  <a:gd name="T39" fmla="*/ 460 h 1131"/>
                  <a:gd name="T40" fmla="*/ 746 w 2692"/>
                  <a:gd name="T41" fmla="*/ 460 h 1131"/>
                  <a:gd name="T42" fmla="*/ 748 w 2692"/>
                  <a:gd name="T43" fmla="*/ 483 h 1131"/>
                  <a:gd name="T44" fmla="*/ 787 w 2692"/>
                  <a:gd name="T45" fmla="*/ 506 h 1131"/>
                  <a:gd name="T46" fmla="*/ 791 w 2692"/>
                  <a:gd name="T47" fmla="*/ 529 h 1131"/>
                  <a:gd name="T48" fmla="*/ 803 w 2692"/>
                  <a:gd name="T49" fmla="*/ 552 h 1131"/>
                  <a:gd name="T50" fmla="*/ 826 w 2692"/>
                  <a:gd name="T51" fmla="*/ 576 h 1131"/>
                  <a:gd name="T52" fmla="*/ 829 w 2692"/>
                  <a:gd name="T53" fmla="*/ 599 h 1131"/>
                  <a:gd name="T54" fmla="*/ 831 w 2692"/>
                  <a:gd name="T55" fmla="*/ 621 h 1131"/>
                  <a:gd name="T56" fmla="*/ 955 w 2692"/>
                  <a:gd name="T57" fmla="*/ 645 h 1131"/>
                  <a:gd name="T58" fmla="*/ 1019 w 2692"/>
                  <a:gd name="T59" fmla="*/ 671 h 1131"/>
                  <a:gd name="T60" fmla="*/ 1058 w 2692"/>
                  <a:gd name="T61" fmla="*/ 693 h 1131"/>
                  <a:gd name="T62" fmla="*/ 1067 w 2692"/>
                  <a:gd name="T63" fmla="*/ 741 h 1131"/>
                  <a:gd name="T64" fmla="*/ 1087 w 2692"/>
                  <a:gd name="T65" fmla="*/ 741 h 1131"/>
                  <a:gd name="T66" fmla="*/ 1091 w 2692"/>
                  <a:gd name="T67" fmla="*/ 767 h 1131"/>
                  <a:gd name="T68" fmla="*/ 1097 w 2692"/>
                  <a:gd name="T69" fmla="*/ 792 h 1131"/>
                  <a:gd name="T70" fmla="*/ 1125 w 2692"/>
                  <a:gd name="T71" fmla="*/ 821 h 1131"/>
                  <a:gd name="T72" fmla="*/ 1249 w 2692"/>
                  <a:gd name="T73" fmla="*/ 821 h 1131"/>
                  <a:gd name="T74" fmla="*/ 1335 w 2692"/>
                  <a:gd name="T75" fmla="*/ 821 h 1131"/>
                  <a:gd name="T76" fmla="*/ 1339 w 2692"/>
                  <a:gd name="T77" fmla="*/ 857 h 1131"/>
                  <a:gd name="T78" fmla="*/ 1357 w 2692"/>
                  <a:gd name="T79" fmla="*/ 857 h 1131"/>
                  <a:gd name="T80" fmla="*/ 1629 w 2692"/>
                  <a:gd name="T81" fmla="*/ 857 h 1131"/>
                  <a:gd name="T82" fmla="*/ 1637 w 2692"/>
                  <a:gd name="T83" fmla="*/ 857 h 1131"/>
                  <a:gd name="T84" fmla="*/ 1641 w 2692"/>
                  <a:gd name="T85" fmla="*/ 911 h 1131"/>
                  <a:gd name="T86" fmla="*/ 1677 w 2692"/>
                  <a:gd name="T87" fmla="*/ 911 h 1131"/>
                  <a:gd name="T88" fmla="*/ 1889 w 2692"/>
                  <a:gd name="T89" fmla="*/ 911 h 1131"/>
                  <a:gd name="T90" fmla="*/ 1901 w 2692"/>
                  <a:gd name="T91" fmla="*/ 911 h 1131"/>
                  <a:gd name="T92" fmla="*/ 1948 w 2692"/>
                  <a:gd name="T93" fmla="*/ 1131 h 1131"/>
                  <a:gd name="T94" fmla="*/ 2692 w 2692"/>
                  <a:gd name="T95" fmla="*/ 1131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92" h="1131">
                    <a:moveTo>
                      <a:pt x="0" y="0"/>
                    </a:moveTo>
                    <a:lnTo>
                      <a:pt x="3" y="0"/>
                    </a:lnTo>
                    <a:lnTo>
                      <a:pt x="116" y="0"/>
                    </a:lnTo>
                    <a:lnTo>
                      <a:pt x="116" y="21"/>
                    </a:lnTo>
                    <a:lnTo>
                      <a:pt x="171" y="21"/>
                    </a:lnTo>
                    <a:lnTo>
                      <a:pt x="171" y="42"/>
                    </a:lnTo>
                    <a:lnTo>
                      <a:pt x="187" y="42"/>
                    </a:lnTo>
                    <a:lnTo>
                      <a:pt x="191" y="42"/>
                    </a:lnTo>
                    <a:lnTo>
                      <a:pt x="191" y="65"/>
                    </a:lnTo>
                    <a:lnTo>
                      <a:pt x="264" y="65"/>
                    </a:lnTo>
                    <a:lnTo>
                      <a:pt x="264" y="107"/>
                    </a:lnTo>
                    <a:lnTo>
                      <a:pt x="275" y="107"/>
                    </a:lnTo>
                    <a:lnTo>
                      <a:pt x="275" y="148"/>
                    </a:lnTo>
                    <a:lnTo>
                      <a:pt x="279" y="148"/>
                    </a:lnTo>
                    <a:lnTo>
                      <a:pt x="296" y="148"/>
                    </a:lnTo>
                    <a:lnTo>
                      <a:pt x="296" y="172"/>
                    </a:lnTo>
                    <a:lnTo>
                      <a:pt x="307" y="172"/>
                    </a:lnTo>
                    <a:lnTo>
                      <a:pt x="307" y="193"/>
                    </a:lnTo>
                    <a:lnTo>
                      <a:pt x="387" y="193"/>
                    </a:lnTo>
                    <a:lnTo>
                      <a:pt x="387" y="215"/>
                    </a:lnTo>
                    <a:lnTo>
                      <a:pt x="475" y="215"/>
                    </a:lnTo>
                    <a:lnTo>
                      <a:pt x="475" y="237"/>
                    </a:lnTo>
                    <a:lnTo>
                      <a:pt x="491" y="237"/>
                    </a:lnTo>
                    <a:lnTo>
                      <a:pt x="491" y="258"/>
                    </a:lnTo>
                    <a:lnTo>
                      <a:pt x="496" y="258"/>
                    </a:lnTo>
                    <a:lnTo>
                      <a:pt x="496" y="281"/>
                    </a:lnTo>
                    <a:lnTo>
                      <a:pt x="527" y="281"/>
                    </a:lnTo>
                    <a:lnTo>
                      <a:pt x="527" y="303"/>
                    </a:lnTo>
                    <a:lnTo>
                      <a:pt x="539" y="303"/>
                    </a:lnTo>
                    <a:lnTo>
                      <a:pt x="539" y="325"/>
                    </a:lnTo>
                    <a:lnTo>
                      <a:pt x="543" y="325"/>
                    </a:lnTo>
                    <a:lnTo>
                      <a:pt x="543" y="346"/>
                    </a:lnTo>
                    <a:lnTo>
                      <a:pt x="546" y="346"/>
                    </a:lnTo>
                    <a:lnTo>
                      <a:pt x="546" y="369"/>
                    </a:lnTo>
                    <a:lnTo>
                      <a:pt x="548" y="369"/>
                    </a:lnTo>
                    <a:lnTo>
                      <a:pt x="548" y="414"/>
                    </a:lnTo>
                    <a:lnTo>
                      <a:pt x="555" y="414"/>
                    </a:lnTo>
                    <a:lnTo>
                      <a:pt x="555" y="436"/>
                    </a:lnTo>
                    <a:lnTo>
                      <a:pt x="564" y="436"/>
                    </a:lnTo>
                    <a:lnTo>
                      <a:pt x="564" y="460"/>
                    </a:lnTo>
                    <a:lnTo>
                      <a:pt x="707" y="460"/>
                    </a:lnTo>
                    <a:lnTo>
                      <a:pt x="746" y="460"/>
                    </a:lnTo>
                    <a:lnTo>
                      <a:pt x="746" y="483"/>
                    </a:lnTo>
                    <a:lnTo>
                      <a:pt x="748" y="483"/>
                    </a:lnTo>
                    <a:lnTo>
                      <a:pt x="748" y="506"/>
                    </a:lnTo>
                    <a:lnTo>
                      <a:pt x="787" y="506"/>
                    </a:lnTo>
                    <a:lnTo>
                      <a:pt x="787" y="529"/>
                    </a:lnTo>
                    <a:lnTo>
                      <a:pt x="791" y="529"/>
                    </a:lnTo>
                    <a:lnTo>
                      <a:pt x="791" y="552"/>
                    </a:lnTo>
                    <a:lnTo>
                      <a:pt x="803" y="552"/>
                    </a:lnTo>
                    <a:lnTo>
                      <a:pt x="803" y="576"/>
                    </a:lnTo>
                    <a:lnTo>
                      <a:pt x="826" y="576"/>
                    </a:lnTo>
                    <a:lnTo>
                      <a:pt x="826" y="599"/>
                    </a:lnTo>
                    <a:lnTo>
                      <a:pt x="829" y="599"/>
                    </a:lnTo>
                    <a:lnTo>
                      <a:pt x="829" y="621"/>
                    </a:lnTo>
                    <a:lnTo>
                      <a:pt x="831" y="621"/>
                    </a:lnTo>
                    <a:lnTo>
                      <a:pt x="831" y="645"/>
                    </a:lnTo>
                    <a:lnTo>
                      <a:pt x="955" y="645"/>
                    </a:lnTo>
                    <a:lnTo>
                      <a:pt x="1019" y="645"/>
                    </a:lnTo>
                    <a:lnTo>
                      <a:pt x="1019" y="671"/>
                    </a:lnTo>
                    <a:lnTo>
                      <a:pt x="1058" y="671"/>
                    </a:lnTo>
                    <a:lnTo>
                      <a:pt x="1058" y="693"/>
                    </a:lnTo>
                    <a:lnTo>
                      <a:pt x="1067" y="693"/>
                    </a:lnTo>
                    <a:lnTo>
                      <a:pt x="1067" y="741"/>
                    </a:lnTo>
                    <a:lnTo>
                      <a:pt x="1077" y="741"/>
                    </a:lnTo>
                    <a:lnTo>
                      <a:pt x="1087" y="741"/>
                    </a:lnTo>
                    <a:lnTo>
                      <a:pt x="1087" y="767"/>
                    </a:lnTo>
                    <a:lnTo>
                      <a:pt x="1091" y="767"/>
                    </a:lnTo>
                    <a:lnTo>
                      <a:pt x="1091" y="792"/>
                    </a:lnTo>
                    <a:lnTo>
                      <a:pt x="1097" y="792"/>
                    </a:lnTo>
                    <a:lnTo>
                      <a:pt x="1125" y="792"/>
                    </a:lnTo>
                    <a:lnTo>
                      <a:pt x="1125" y="821"/>
                    </a:lnTo>
                    <a:lnTo>
                      <a:pt x="1131" y="821"/>
                    </a:lnTo>
                    <a:lnTo>
                      <a:pt x="1249" y="821"/>
                    </a:lnTo>
                    <a:lnTo>
                      <a:pt x="1331" y="821"/>
                    </a:lnTo>
                    <a:lnTo>
                      <a:pt x="1335" y="821"/>
                    </a:lnTo>
                    <a:lnTo>
                      <a:pt x="1339" y="821"/>
                    </a:lnTo>
                    <a:lnTo>
                      <a:pt x="1339" y="857"/>
                    </a:lnTo>
                    <a:lnTo>
                      <a:pt x="1355" y="857"/>
                    </a:lnTo>
                    <a:lnTo>
                      <a:pt x="1357" y="857"/>
                    </a:lnTo>
                    <a:lnTo>
                      <a:pt x="1361" y="857"/>
                    </a:lnTo>
                    <a:lnTo>
                      <a:pt x="1629" y="857"/>
                    </a:lnTo>
                    <a:lnTo>
                      <a:pt x="1635" y="857"/>
                    </a:lnTo>
                    <a:lnTo>
                      <a:pt x="1637" y="857"/>
                    </a:lnTo>
                    <a:lnTo>
                      <a:pt x="1641" y="857"/>
                    </a:lnTo>
                    <a:lnTo>
                      <a:pt x="1641" y="911"/>
                    </a:lnTo>
                    <a:lnTo>
                      <a:pt x="1673" y="911"/>
                    </a:lnTo>
                    <a:lnTo>
                      <a:pt x="1677" y="911"/>
                    </a:lnTo>
                    <a:lnTo>
                      <a:pt x="1725" y="911"/>
                    </a:lnTo>
                    <a:lnTo>
                      <a:pt x="1889" y="911"/>
                    </a:lnTo>
                    <a:lnTo>
                      <a:pt x="1900" y="911"/>
                    </a:lnTo>
                    <a:lnTo>
                      <a:pt x="1901" y="911"/>
                    </a:lnTo>
                    <a:lnTo>
                      <a:pt x="1901" y="1131"/>
                    </a:lnTo>
                    <a:lnTo>
                      <a:pt x="1948" y="1131"/>
                    </a:lnTo>
                    <a:lnTo>
                      <a:pt x="2444" y="1131"/>
                    </a:lnTo>
                    <a:lnTo>
                      <a:pt x="2692" y="1131"/>
                    </a:lnTo>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2" name="Line 505"/>
              <p:cNvSpPr>
                <a:spLocks noChangeShapeType="1"/>
              </p:cNvSpPr>
              <p:nvPr/>
            </p:nvSpPr>
            <p:spPr bwMode="auto">
              <a:xfrm>
                <a:off x="501245"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3" name="Line 506"/>
              <p:cNvSpPr>
                <a:spLocks noChangeShapeType="1"/>
              </p:cNvSpPr>
              <p:nvPr/>
            </p:nvSpPr>
            <p:spPr bwMode="auto">
              <a:xfrm flipV="1">
                <a:off x="492681"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4" name="Line 507"/>
              <p:cNvSpPr>
                <a:spLocks noChangeShapeType="1"/>
              </p:cNvSpPr>
              <p:nvPr/>
            </p:nvSpPr>
            <p:spPr bwMode="auto">
              <a:xfrm flipH="1" flipV="1">
                <a:off x="492681"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5" name="Line 508"/>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6" name="Line 509"/>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7" name="Line 510"/>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8" name="Line 511"/>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19" name="Line 512"/>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0" name="Line 513"/>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1" name="Line 514"/>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2" name="Line 515"/>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3" name="Line 516"/>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4" name="Line 517"/>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5" name="Line 518"/>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6" name="Line 519"/>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7" name="Line 520"/>
              <p:cNvSpPr>
                <a:spLocks noChangeShapeType="1"/>
              </p:cNvSpPr>
              <p:nvPr/>
            </p:nvSpPr>
            <p:spPr bwMode="auto">
              <a:xfrm>
                <a:off x="751526" y="1458115"/>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8" name="Line 521"/>
              <p:cNvSpPr>
                <a:spLocks noChangeShapeType="1"/>
              </p:cNvSpPr>
              <p:nvPr/>
            </p:nvSpPr>
            <p:spPr bwMode="auto">
              <a:xfrm flipV="1">
                <a:off x="742959" y="146644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29" name="Line 522"/>
              <p:cNvSpPr>
                <a:spLocks noChangeShapeType="1"/>
              </p:cNvSpPr>
              <p:nvPr/>
            </p:nvSpPr>
            <p:spPr bwMode="auto">
              <a:xfrm flipH="1" flipV="1">
                <a:off x="742959" y="146644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0" name="Line 523"/>
              <p:cNvSpPr>
                <a:spLocks noChangeShapeType="1"/>
              </p:cNvSpPr>
              <p:nvPr/>
            </p:nvSpPr>
            <p:spPr bwMode="auto">
              <a:xfrm>
                <a:off x="782928" y="1501148"/>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1" name="Line 524"/>
              <p:cNvSpPr>
                <a:spLocks noChangeShapeType="1"/>
              </p:cNvSpPr>
              <p:nvPr/>
            </p:nvSpPr>
            <p:spPr bwMode="auto">
              <a:xfrm flipV="1">
                <a:off x="774364"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2" name="Line 525"/>
              <p:cNvSpPr>
                <a:spLocks noChangeShapeType="1"/>
              </p:cNvSpPr>
              <p:nvPr/>
            </p:nvSpPr>
            <p:spPr bwMode="auto">
              <a:xfrm flipH="1" flipV="1">
                <a:off x="774364"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3" name="Line 526"/>
              <p:cNvSpPr>
                <a:spLocks noChangeShapeType="1"/>
              </p:cNvSpPr>
              <p:nvPr/>
            </p:nvSpPr>
            <p:spPr bwMode="auto">
              <a:xfrm>
                <a:off x="892366" y="1501148"/>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4" name="Line 527"/>
              <p:cNvSpPr>
                <a:spLocks noChangeShapeType="1"/>
              </p:cNvSpPr>
              <p:nvPr/>
            </p:nvSpPr>
            <p:spPr bwMode="auto">
              <a:xfrm flipV="1">
                <a:off x="883801"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5" name="Line 528"/>
              <p:cNvSpPr>
                <a:spLocks noChangeShapeType="1"/>
              </p:cNvSpPr>
              <p:nvPr/>
            </p:nvSpPr>
            <p:spPr bwMode="auto">
              <a:xfrm flipH="1" flipV="1">
                <a:off x="883801"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6" name="Line 529"/>
              <p:cNvSpPr>
                <a:spLocks noChangeShapeType="1"/>
              </p:cNvSpPr>
              <p:nvPr/>
            </p:nvSpPr>
            <p:spPr bwMode="auto">
              <a:xfrm>
                <a:off x="973254" y="1501148"/>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7" name="Line 530"/>
              <p:cNvSpPr>
                <a:spLocks noChangeShapeType="1"/>
              </p:cNvSpPr>
              <p:nvPr/>
            </p:nvSpPr>
            <p:spPr bwMode="auto">
              <a:xfrm flipV="1">
                <a:off x="964690"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8" name="Line 531"/>
              <p:cNvSpPr>
                <a:spLocks noChangeShapeType="1"/>
              </p:cNvSpPr>
              <p:nvPr/>
            </p:nvSpPr>
            <p:spPr bwMode="auto">
              <a:xfrm flipH="1" flipV="1">
                <a:off x="964690"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39" name="Line 532"/>
              <p:cNvSpPr>
                <a:spLocks noChangeShapeType="1"/>
              </p:cNvSpPr>
              <p:nvPr/>
            </p:nvSpPr>
            <p:spPr bwMode="auto">
              <a:xfrm>
                <a:off x="998948" y="1513641"/>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0" name="Line 533"/>
              <p:cNvSpPr>
                <a:spLocks noChangeShapeType="1"/>
              </p:cNvSpPr>
              <p:nvPr/>
            </p:nvSpPr>
            <p:spPr bwMode="auto">
              <a:xfrm flipV="1">
                <a:off x="990384" y="1523359"/>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1" name="Line 534"/>
              <p:cNvSpPr>
                <a:spLocks noChangeShapeType="1"/>
              </p:cNvSpPr>
              <p:nvPr/>
            </p:nvSpPr>
            <p:spPr bwMode="auto">
              <a:xfrm flipH="1" flipV="1">
                <a:off x="990384" y="1523359"/>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2" name="Line 535"/>
              <p:cNvSpPr>
                <a:spLocks noChangeShapeType="1"/>
              </p:cNvSpPr>
              <p:nvPr/>
            </p:nvSpPr>
            <p:spPr bwMode="auto">
              <a:xfrm>
                <a:off x="1005610" y="1540017"/>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3" name="Line 536"/>
              <p:cNvSpPr>
                <a:spLocks noChangeShapeType="1"/>
              </p:cNvSpPr>
              <p:nvPr/>
            </p:nvSpPr>
            <p:spPr bwMode="auto">
              <a:xfrm flipV="1">
                <a:off x="996093" y="1548346"/>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4" name="Line 537"/>
              <p:cNvSpPr>
                <a:spLocks noChangeShapeType="1"/>
              </p:cNvSpPr>
              <p:nvPr/>
            </p:nvSpPr>
            <p:spPr bwMode="auto">
              <a:xfrm flipH="1" flipV="1">
                <a:off x="996093" y="1548346"/>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5" name="Line 538"/>
              <p:cNvSpPr>
                <a:spLocks noChangeShapeType="1"/>
              </p:cNvSpPr>
              <p:nvPr/>
            </p:nvSpPr>
            <p:spPr bwMode="auto">
              <a:xfrm>
                <a:off x="1014174" y="1540017"/>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6" name="Line 539"/>
              <p:cNvSpPr>
                <a:spLocks noChangeShapeType="1"/>
              </p:cNvSpPr>
              <p:nvPr/>
            </p:nvSpPr>
            <p:spPr bwMode="auto">
              <a:xfrm flipV="1">
                <a:off x="1005610" y="1548346"/>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7" name="Line 540"/>
              <p:cNvSpPr>
                <a:spLocks noChangeShapeType="1"/>
              </p:cNvSpPr>
              <p:nvPr/>
            </p:nvSpPr>
            <p:spPr bwMode="auto">
              <a:xfrm flipH="1" flipV="1">
                <a:off x="1005610" y="1548346"/>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8" name="Line 541"/>
              <p:cNvSpPr>
                <a:spLocks noChangeShapeType="1"/>
              </p:cNvSpPr>
              <p:nvPr/>
            </p:nvSpPr>
            <p:spPr bwMode="auto">
              <a:xfrm>
                <a:off x="1280631" y="172881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49" name="Line 542"/>
              <p:cNvSpPr>
                <a:spLocks noChangeShapeType="1"/>
              </p:cNvSpPr>
              <p:nvPr/>
            </p:nvSpPr>
            <p:spPr bwMode="auto">
              <a:xfrm flipV="1">
                <a:off x="1272067" y="1737140"/>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0" name="Line 543"/>
              <p:cNvSpPr>
                <a:spLocks noChangeShapeType="1"/>
              </p:cNvSpPr>
              <p:nvPr/>
            </p:nvSpPr>
            <p:spPr bwMode="auto">
              <a:xfrm flipH="1" flipV="1">
                <a:off x="1272067" y="1737140"/>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1" name="Line 544"/>
              <p:cNvSpPr>
                <a:spLocks noChangeShapeType="1"/>
              </p:cNvSpPr>
              <p:nvPr/>
            </p:nvSpPr>
            <p:spPr bwMode="auto">
              <a:xfrm>
                <a:off x="1284438" y="172881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2" name="Line 545"/>
              <p:cNvSpPr>
                <a:spLocks noChangeShapeType="1"/>
              </p:cNvSpPr>
              <p:nvPr/>
            </p:nvSpPr>
            <p:spPr bwMode="auto">
              <a:xfrm flipV="1">
                <a:off x="1274922" y="1737140"/>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3" name="Line 546"/>
              <p:cNvSpPr>
                <a:spLocks noChangeShapeType="1"/>
              </p:cNvSpPr>
              <p:nvPr/>
            </p:nvSpPr>
            <p:spPr bwMode="auto">
              <a:xfrm flipH="1" flipV="1">
                <a:off x="1274922" y="1737140"/>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4" name="Line 547"/>
              <p:cNvSpPr>
                <a:spLocks noChangeShapeType="1"/>
              </p:cNvSpPr>
              <p:nvPr/>
            </p:nvSpPr>
            <p:spPr bwMode="auto">
              <a:xfrm>
                <a:off x="1391021" y="1757963"/>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5" name="Line 548"/>
              <p:cNvSpPr>
                <a:spLocks noChangeShapeType="1"/>
              </p:cNvSpPr>
              <p:nvPr/>
            </p:nvSpPr>
            <p:spPr bwMode="auto">
              <a:xfrm flipV="1">
                <a:off x="1382456" y="1766293"/>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6" name="Line 549"/>
              <p:cNvSpPr>
                <a:spLocks noChangeShapeType="1"/>
              </p:cNvSpPr>
              <p:nvPr/>
            </p:nvSpPr>
            <p:spPr bwMode="auto">
              <a:xfrm flipH="1" flipV="1">
                <a:off x="1382456" y="1766293"/>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7" name="Line 550"/>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8" name="Line 551"/>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9" name="Line 552"/>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0" name="Line 553"/>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1" name="Line 554"/>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2" name="Line 555"/>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3" name="Line 556"/>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4" name="Line 557"/>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5" name="Line 558"/>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6" name="Line 559"/>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7" name="Line 560"/>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8" name="Line 561"/>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9" name="Line 562"/>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0" name="Line 563"/>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1" name="Line 564"/>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2" name="Line 565"/>
              <p:cNvSpPr>
                <a:spLocks noChangeShapeType="1"/>
              </p:cNvSpPr>
              <p:nvPr/>
            </p:nvSpPr>
            <p:spPr bwMode="auto">
              <a:xfrm>
                <a:off x="1516636"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3" name="Line 566"/>
              <p:cNvSpPr>
                <a:spLocks noChangeShapeType="1"/>
              </p:cNvSpPr>
              <p:nvPr/>
            </p:nvSpPr>
            <p:spPr bwMode="auto">
              <a:xfrm flipV="1">
                <a:off x="1508071" y="1795442"/>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4" name="Line 567"/>
              <p:cNvSpPr>
                <a:spLocks noChangeShapeType="1"/>
              </p:cNvSpPr>
              <p:nvPr/>
            </p:nvSpPr>
            <p:spPr bwMode="auto">
              <a:xfrm flipH="1" flipV="1">
                <a:off x="1508071" y="1795442"/>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5" name="Line 568"/>
              <p:cNvSpPr>
                <a:spLocks noChangeShapeType="1"/>
              </p:cNvSpPr>
              <p:nvPr/>
            </p:nvSpPr>
            <p:spPr bwMode="auto">
              <a:xfrm>
                <a:off x="1529960" y="1835702"/>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6" name="Line 569"/>
              <p:cNvSpPr>
                <a:spLocks noChangeShapeType="1"/>
              </p:cNvSpPr>
              <p:nvPr/>
            </p:nvSpPr>
            <p:spPr bwMode="auto">
              <a:xfrm flipV="1">
                <a:off x="1521394" y="1842642"/>
                <a:ext cx="18081"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7" name="Line 570"/>
              <p:cNvSpPr>
                <a:spLocks noChangeShapeType="1"/>
              </p:cNvSpPr>
              <p:nvPr/>
            </p:nvSpPr>
            <p:spPr bwMode="auto">
              <a:xfrm flipH="1" flipV="1">
                <a:off x="1521394" y="1842642"/>
                <a:ext cx="18081"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8" name="Line 571"/>
              <p:cNvSpPr>
                <a:spLocks noChangeShapeType="1"/>
              </p:cNvSpPr>
              <p:nvPr/>
            </p:nvSpPr>
            <p:spPr bwMode="auto">
              <a:xfrm>
                <a:off x="1531862" y="185236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9" name="Line 572"/>
              <p:cNvSpPr>
                <a:spLocks noChangeShapeType="1"/>
              </p:cNvSpPr>
              <p:nvPr/>
            </p:nvSpPr>
            <p:spPr bwMode="auto">
              <a:xfrm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0" name="Line 573"/>
              <p:cNvSpPr>
                <a:spLocks noChangeShapeType="1"/>
              </p:cNvSpPr>
              <p:nvPr/>
            </p:nvSpPr>
            <p:spPr bwMode="auto">
              <a:xfrm flipH="1"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1" name="Line 574"/>
              <p:cNvSpPr>
                <a:spLocks noChangeShapeType="1"/>
              </p:cNvSpPr>
              <p:nvPr/>
            </p:nvSpPr>
            <p:spPr bwMode="auto">
              <a:xfrm>
                <a:off x="1531862" y="185236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2" name="Line 575"/>
              <p:cNvSpPr>
                <a:spLocks noChangeShapeType="1"/>
              </p:cNvSpPr>
              <p:nvPr/>
            </p:nvSpPr>
            <p:spPr bwMode="auto">
              <a:xfrm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3" name="Line 576"/>
              <p:cNvSpPr>
                <a:spLocks noChangeShapeType="1"/>
              </p:cNvSpPr>
              <p:nvPr/>
            </p:nvSpPr>
            <p:spPr bwMode="auto">
              <a:xfrm flipH="1"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4" name="Line 577"/>
              <p:cNvSpPr>
                <a:spLocks noChangeShapeType="1"/>
              </p:cNvSpPr>
              <p:nvPr/>
            </p:nvSpPr>
            <p:spPr bwMode="auto">
              <a:xfrm>
                <a:off x="1531862" y="185236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5" name="Line 578"/>
              <p:cNvSpPr>
                <a:spLocks noChangeShapeType="1"/>
              </p:cNvSpPr>
              <p:nvPr/>
            </p:nvSpPr>
            <p:spPr bwMode="auto">
              <a:xfrm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6" name="Line 579"/>
              <p:cNvSpPr>
                <a:spLocks noChangeShapeType="1"/>
              </p:cNvSpPr>
              <p:nvPr/>
            </p:nvSpPr>
            <p:spPr bwMode="auto">
              <a:xfrm flipH="1"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7" name="Line 580"/>
              <p:cNvSpPr>
                <a:spLocks noChangeShapeType="1"/>
              </p:cNvSpPr>
              <p:nvPr/>
            </p:nvSpPr>
            <p:spPr bwMode="auto">
              <a:xfrm>
                <a:off x="1531862" y="185236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8" name="Line 581"/>
              <p:cNvSpPr>
                <a:spLocks noChangeShapeType="1"/>
              </p:cNvSpPr>
              <p:nvPr/>
            </p:nvSpPr>
            <p:spPr bwMode="auto">
              <a:xfrm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89" name="Line 582"/>
              <p:cNvSpPr>
                <a:spLocks noChangeShapeType="1"/>
              </p:cNvSpPr>
              <p:nvPr/>
            </p:nvSpPr>
            <p:spPr bwMode="auto">
              <a:xfrm flipH="1"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0" name="Line 583"/>
              <p:cNvSpPr>
                <a:spLocks noChangeShapeType="1"/>
              </p:cNvSpPr>
              <p:nvPr/>
            </p:nvSpPr>
            <p:spPr bwMode="auto">
              <a:xfrm>
                <a:off x="1535669" y="186763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1" name="Line 584"/>
              <p:cNvSpPr>
                <a:spLocks noChangeShapeType="1"/>
              </p:cNvSpPr>
              <p:nvPr/>
            </p:nvSpPr>
            <p:spPr bwMode="auto">
              <a:xfrm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2" name="Line 585"/>
              <p:cNvSpPr>
                <a:spLocks noChangeShapeType="1"/>
              </p:cNvSpPr>
              <p:nvPr/>
            </p:nvSpPr>
            <p:spPr bwMode="auto">
              <a:xfrm flipH="1"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3" name="Line 586"/>
              <p:cNvSpPr>
                <a:spLocks noChangeShapeType="1"/>
              </p:cNvSpPr>
              <p:nvPr/>
            </p:nvSpPr>
            <p:spPr bwMode="auto">
              <a:xfrm>
                <a:off x="1535669" y="186763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4" name="Line 587"/>
              <p:cNvSpPr>
                <a:spLocks noChangeShapeType="1"/>
              </p:cNvSpPr>
              <p:nvPr/>
            </p:nvSpPr>
            <p:spPr bwMode="auto">
              <a:xfrm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5" name="Line 588"/>
              <p:cNvSpPr>
                <a:spLocks noChangeShapeType="1"/>
              </p:cNvSpPr>
              <p:nvPr/>
            </p:nvSpPr>
            <p:spPr bwMode="auto">
              <a:xfrm flipH="1"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6" name="Line 589"/>
              <p:cNvSpPr>
                <a:spLocks noChangeShapeType="1"/>
              </p:cNvSpPr>
              <p:nvPr/>
            </p:nvSpPr>
            <p:spPr bwMode="auto">
              <a:xfrm>
                <a:off x="1535669" y="186763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7" name="Line 590"/>
              <p:cNvSpPr>
                <a:spLocks noChangeShapeType="1"/>
              </p:cNvSpPr>
              <p:nvPr/>
            </p:nvSpPr>
            <p:spPr bwMode="auto">
              <a:xfrm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8" name="Line 591"/>
              <p:cNvSpPr>
                <a:spLocks noChangeShapeType="1"/>
              </p:cNvSpPr>
              <p:nvPr/>
            </p:nvSpPr>
            <p:spPr bwMode="auto">
              <a:xfrm flipH="1"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9" name="Line 592"/>
              <p:cNvSpPr>
                <a:spLocks noChangeShapeType="1"/>
              </p:cNvSpPr>
              <p:nvPr/>
            </p:nvSpPr>
            <p:spPr bwMode="auto">
              <a:xfrm>
                <a:off x="1539475"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0" name="Line 593"/>
              <p:cNvSpPr>
                <a:spLocks noChangeShapeType="1"/>
              </p:cNvSpPr>
              <p:nvPr/>
            </p:nvSpPr>
            <p:spPr bwMode="auto">
              <a:xfrm flipV="1">
                <a:off x="1529960" y="1891228"/>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1" name="Line 594"/>
              <p:cNvSpPr>
                <a:spLocks noChangeShapeType="1"/>
              </p:cNvSpPr>
              <p:nvPr/>
            </p:nvSpPr>
            <p:spPr bwMode="auto">
              <a:xfrm flipH="1" flipV="1">
                <a:off x="1529960" y="1891228"/>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2" name="Line 595"/>
              <p:cNvSpPr>
                <a:spLocks noChangeShapeType="1"/>
              </p:cNvSpPr>
              <p:nvPr/>
            </p:nvSpPr>
            <p:spPr bwMode="auto">
              <a:xfrm>
                <a:off x="1539475"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3" name="Line 596"/>
              <p:cNvSpPr>
                <a:spLocks noChangeShapeType="1"/>
              </p:cNvSpPr>
              <p:nvPr/>
            </p:nvSpPr>
            <p:spPr bwMode="auto">
              <a:xfrm flipV="1">
                <a:off x="1529960" y="1891228"/>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4" name="Line 597"/>
              <p:cNvSpPr>
                <a:spLocks noChangeShapeType="1"/>
              </p:cNvSpPr>
              <p:nvPr/>
            </p:nvSpPr>
            <p:spPr bwMode="auto">
              <a:xfrm flipH="1" flipV="1">
                <a:off x="1529960" y="1891228"/>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5" name="Line 598"/>
              <p:cNvSpPr>
                <a:spLocks noChangeShapeType="1"/>
              </p:cNvSpPr>
              <p:nvPr/>
            </p:nvSpPr>
            <p:spPr bwMode="auto">
              <a:xfrm>
                <a:off x="1541379"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6" name="Line 599"/>
              <p:cNvSpPr>
                <a:spLocks noChangeShapeType="1"/>
              </p:cNvSpPr>
              <p:nvPr/>
            </p:nvSpPr>
            <p:spPr bwMode="auto">
              <a:xfrm flipV="1">
                <a:off x="1532814"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7" name="Line 600"/>
              <p:cNvSpPr>
                <a:spLocks noChangeShapeType="1"/>
              </p:cNvSpPr>
              <p:nvPr/>
            </p:nvSpPr>
            <p:spPr bwMode="auto">
              <a:xfrm flipH="1" flipV="1">
                <a:off x="1532814"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8" name="Line 601"/>
              <p:cNvSpPr>
                <a:spLocks noChangeShapeType="1"/>
              </p:cNvSpPr>
              <p:nvPr/>
            </p:nvSpPr>
            <p:spPr bwMode="auto">
              <a:xfrm>
                <a:off x="1541379"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09" name="Line 602"/>
              <p:cNvSpPr>
                <a:spLocks noChangeShapeType="1"/>
              </p:cNvSpPr>
              <p:nvPr/>
            </p:nvSpPr>
            <p:spPr bwMode="auto">
              <a:xfrm flipV="1">
                <a:off x="1532814"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0" name="Line 603"/>
              <p:cNvSpPr>
                <a:spLocks noChangeShapeType="1"/>
              </p:cNvSpPr>
              <p:nvPr/>
            </p:nvSpPr>
            <p:spPr bwMode="auto">
              <a:xfrm flipH="1" flipV="1">
                <a:off x="1532814"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1" name="Line 604"/>
              <p:cNvSpPr>
                <a:spLocks noChangeShapeType="1"/>
              </p:cNvSpPr>
              <p:nvPr/>
            </p:nvSpPr>
            <p:spPr bwMode="auto">
              <a:xfrm>
                <a:off x="1545186"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2" name="Line 605"/>
              <p:cNvSpPr>
                <a:spLocks noChangeShapeType="1"/>
              </p:cNvSpPr>
              <p:nvPr/>
            </p:nvSpPr>
            <p:spPr bwMode="auto">
              <a:xfrm flipV="1">
                <a:off x="1536620"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3" name="Line 606"/>
              <p:cNvSpPr>
                <a:spLocks noChangeShapeType="1"/>
              </p:cNvSpPr>
              <p:nvPr/>
            </p:nvSpPr>
            <p:spPr bwMode="auto">
              <a:xfrm flipH="1" flipV="1">
                <a:off x="1536620"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4" name="Line 608"/>
              <p:cNvSpPr>
                <a:spLocks noChangeShapeType="1"/>
              </p:cNvSpPr>
              <p:nvPr/>
            </p:nvSpPr>
            <p:spPr bwMode="auto">
              <a:xfrm>
                <a:off x="1545186"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5" name="Line 609"/>
              <p:cNvSpPr>
                <a:spLocks noChangeShapeType="1"/>
              </p:cNvSpPr>
              <p:nvPr/>
            </p:nvSpPr>
            <p:spPr bwMode="auto">
              <a:xfrm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6" name="Line 610"/>
              <p:cNvSpPr>
                <a:spLocks noChangeShapeType="1"/>
              </p:cNvSpPr>
              <p:nvPr/>
            </p:nvSpPr>
            <p:spPr bwMode="auto">
              <a:xfrm flipH="1"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7" name="Line 611"/>
              <p:cNvSpPr>
                <a:spLocks noChangeShapeType="1"/>
              </p:cNvSpPr>
              <p:nvPr/>
            </p:nvSpPr>
            <p:spPr bwMode="auto">
              <a:xfrm>
                <a:off x="1545186"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8" name="Line 612"/>
              <p:cNvSpPr>
                <a:spLocks noChangeShapeType="1"/>
              </p:cNvSpPr>
              <p:nvPr/>
            </p:nvSpPr>
            <p:spPr bwMode="auto">
              <a:xfrm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19" name="Line 613"/>
              <p:cNvSpPr>
                <a:spLocks noChangeShapeType="1"/>
              </p:cNvSpPr>
              <p:nvPr/>
            </p:nvSpPr>
            <p:spPr bwMode="auto">
              <a:xfrm flipH="1"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0" name="Line 614"/>
              <p:cNvSpPr>
                <a:spLocks noChangeShapeType="1"/>
              </p:cNvSpPr>
              <p:nvPr/>
            </p:nvSpPr>
            <p:spPr bwMode="auto">
              <a:xfrm>
                <a:off x="1545186"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1" name="Line 615"/>
              <p:cNvSpPr>
                <a:spLocks noChangeShapeType="1"/>
              </p:cNvSpPr>
              <p:nvPr/>
            </p:nvSpPr>
            <p:spPr bwMode="auto">
              <a:xfrm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2" name="Line 616"/>
              <p:cNvSpPr>
                <a:spLocks noChangeShapeType="1"/>
              </p:cNvSpPr>
              <p:nvPr/>
            </p:nvSpPr>
            <p:spPr bwMode="auto">
              <a:xfrm flipH="1"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3" name="Line 617"/>
              <p:cNvSpPr>
                <a:spLocks noChangeShapeType="1"/>
              </p:cNvSpPr>
              <p:nvPr/>
            </p:nvSpPr>
            <p:spPr bwMode="auto">
              <a:xfrm>
                <a:off x="1547088"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4" name="Line 618"/>
              <p:cNvSpPr>
                <a:spLocks noChangeShapeType="1"/>
              </p:cNvSpPr>
              <p:nvPr/>
            </p:nvSpPr>
            <p:spPr bwMode="auto">
              <a:xfrm flipV="1">
                <a:off x="1539475" y="1891229"/>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5" name="Line 619"/>
              <p:cNvSpPr>
                <a:spLocks noChangeShapeType="1"/>
              </p:cNvSpPr>
              <p:nvPr/>
            </p:nvSpPr>
            <p:spPr bwMode="auto">
              <a:xfrm flipH="1" flipV="1">
                <a:off x="1539475" y="1891229"/>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6" name="Line 620"/>
              <p:cNvSpPr>
                <a:spLocks noChangeShapeType="1"/>
              </p:cNvSpPr>
              <p:nvPr/>
            </p:nvSpPr>
            <p:spPr bwMode="auto">
              <a:xfrm>
                <a:off x="1547088"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7" name="Line 621"/>
              <p:cNvSpPr>
                <a:spLocks noChangeShapeType="1"/>
              </p:cNvSpPr>
              <p:nvPr/>
            </p:nvSpPr>
            <p:spPr bwMode="auto">
              <a:xfrm flipV="1">
                <a:off x="1539475" y="1891229"/>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8" name="Line 622"/>
              <p:cNvSpPr>
                <a:spLocks noChangeShapeType="1"/>
              </p:cNvSpPr>
              <p:nvPr/>
            </p:nvSpPr>
            <p:spPr bwMode="auto">
              <a:xfrm flipH="1" flipV="1">
                <a:off x="1539475" y="1891229"/>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29" name="Line 623"/>
              <p:cNvSpPr>
                <a:spLocks noChangeShapeType="1"/>
              </p:cNvSpPr>
              <p:nvPr/>
            </p:nvSpPr>
            <p:spPr bwMode="auto">
              <a:xfrm>
                <a:off x="1550895"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0" name="Line 624"/>
              <p:cNvSpPr>
                <a:spLocks noChangeShapeType="1"/>
              </p:cNvSpPr>
              <p:nvPr/>
            </p:nvSpPr>
            <p:spPr bwMode="auto">
              <a:xfrm flipV="1">
                <a:off x="1541379"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1" name="Line 625"/>
              <p:cNvSpPr>
                <a:spLocks noChangeShapeType="1"/>
              </p:cNvSpPr>
              <p:nvPr/>
            </p:nvSpPr>
            <p:spPr bwMode="auto">
              <a:xfrm flipH="1" flipV="1">
                <a:off x="1541379"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2" name="Line 626"/>
              <p:cNvSpPr>
                <a:spLocks noChangeShapeType="1"/>
              </p:cNvSpPr>
              <p:nvPr/>
            </p:nvSpPr>
            <p:spPr bwMode="auto">
              <a:xfrm>
                <a:off x="1550895"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3" name="Line 627"/>
              <p:cNvSpPr>
                <a:spLocks noChangeShapeType="1"/>
              </p:cNvSpPr>
              <p:nvPr/>
            </p:nvSpPr>
            <p:spPr bwMode="auto">
              <a:xfrm flipV="1">
                <a:off x="1541379"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4" name="Line 628"/>
              <p:cNvSpPr>
                <a:spLocks noChangeShapeType="1"/>
              </p:cNvSpPr>
              <p:nvPr/>
            </p:nvSpPr>
            <p:spPr bwMode="auto">
              <a:xfrm flipH="1" flipV="1">
                <a:off x="1541379"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5" name="Line 629"/>
              <p:cNvSpPr>
                <a:spLocks noChangeShapeType="1"/>
              </p:cNvSpPr>
              <p:nvPr/>
            </p:nvSpPr>
            <p:spPr bwMode="auto">
              <a:xfrm>
                <a:off x="1609896"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6" name="Line 630"/>
              <p:cNvSpPr>
                <a:spLocks noChangeShapeType="1"/>
              </p:cNvSpPr>
              <p:nvPr/>
            </p:nvSpPr>
            <p:spPr bwMode="auto">
              <a:xfrm flipV="1">
                <a:off x="1601331"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7" name="Line 631"/>
              <p:cNvSpPr>
                <a:spLocks noChangeShapeType="1"/>
              </p:cNvSpPr>
              <p:nvPr/>
            </p:nvSpPr>
            <p:spPr bwMode="auto">
              <a:xfrm flipH="1" flipV="1">
                <a:off x="1601331"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8" name="Line 632"/>
              <p:cNvSpPr>
                <a:spLocks noChangeShapeType="1"/>
              </p:cNvSpPr>
              <p:nvPr/>
            </p:nvSpPr>
            <p:spPr bwMode="auto">
              <a:xfrm>
                <a:off x="1630832"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9" name="Line 633"/>
              <p:cNvSpPr>
                <a:spLocks noChangeShapeType="1"/>
              </p:cNvSpPr>
              <p:nvPr/>
            </p:nvSpPr>
            <p:spPr bwMode="auto">
              <a:xfrm flipV="1">
                <a:off x="1621316"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0" name="Line 634"/>
              <p:cNvSpPr>
                <a:spLocks noChangeShapeType="1"/>
              </p:cNvSpPr>
              <p:nvPr/>
            </p:nvSpPr>
            <p:spPr bwMode="auto">
              <a:xfrm flipH="1" flipV="1">
                <a:off x="1621316"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1" name="Line 635"/>
              <p:cNvSpPr>
                <a:spLocks noChangeShapeType="1"/>
              </p:cNvSpPr>
              <p:nvPr/>
            </p:nvSpPr>
            <p:spPr bwMode="auto">
              <a:xfrm>
                <a:off x="1691736"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2" name="Line 636"/>
              <p:cNvSpPr>
                <a:spLocks noChangeShapeType="1"/>
              </p:cNvSpPr>
              <p:nvPr/>
            </p:nvSpPr>
            <p:spPr bwMode="auto">
              <a:xfrm flipV="1">
                <a:off x="1682221" y="193287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3" name="Line 637"/>
              <p:cNvSpPr>
                <a:spLocks noChangeShapeType="1"/>
              </p:cNvSpPr>
              <p:nvPr/>
            </p:nvSpPr>
            <p:spPr bwMode="auto">
              <a:xfrm flipH="1" flipV="1">
                <a:off x="1682221" y="193287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4" name="Line 638"/>
              <p:cNvSpPr>
                <a:spLocks noChangeShapeType="1"/>
              </p:cNvSpPr>
              <p:nvPr/>
            </p:nvSpPr>
            <p:spPr bwMode="auto">
              <a:xfrm>
                <a:off x="1743125"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5" name="Line 639"/>
              <p:cNvSpPr>
                <a:spLocks noChangeShapeType="1"/>
              </p:cNvSpPr>
              <p:nvPr/>
            </p:nvSpPr>
            <p:spPr bwMode="auto">
              <a:xfrm flipV="1">
                <a:off x="1735512"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6" name="Line 640"/>
              <p:cNvSpPr>
                <a:spLocks noChangeShapeType="1"/>
              </p:cNvSpPr>
              <p:nvPr/>
            </p:nvSpPr>
            <p:spPr bwMode="auto">
              <a:xfrm flipH="1" flipV="1">
                <a:off x="1735512"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7" name="Line 641"/>
              <p:cNvSpPr>
                <a:spLocks noChangeShapeType="1"/>
              </p:cNvSpPr>
              <p:nvPr/>
            </p:nvSpPr>
            <p:spPr bwMode="auto">
              <a:xfrm>
                <a:off x="1765964"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8" name="Line 642"/>
              <p:cNvSpPr>
                <a:spLocks noChangeShapeType="1"/>
              </p:cNvSpPr>
              <p:nvPr/>
            </p:nvSpPr>
            <p:spPr bwMode="auto">
              <a:xfrm flipV="1">
                <a:off x="1757398" y="193287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49" name="Line 643"/>
              <p:cNvSpPr>
                <a:spLocks noChangeShapeType="1"/>
              </p:cNvSpPr>
              <p:nvPr/>
            </p:nvSpPr>
            <p:spPr bwMode="auto">
              <a:xfrm flipH="1" flipV="1">
                <a:off x="1757398" y="193287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0" name="Line 644"/>
              <p:cNvSpPr>
                <a:spLocks noChangeShapeType="1"/>
              </p:cNvSpPr>
              <p:nvPr/>
            </p:nvSpPr>
            <p:spPr bwMode="auto">
              <a:xfrm>
                <a:off x="1775480" y="1964803"/>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1" name="Line 645"/>
              <p:cNvSpPr>
                <a:spLocks noChangeShapeType="1"/>
              </p:cNvSpPr>
              <p:nvPr/>
            </p:nvSpPr>
            <p:spPr bwMode="auto">
              <a:xfrm flipV="1">
                <a:off x="1765964" y="1971745"/>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2" name="Line 646"/>
              <p:cNvSpPr>
                <a:spLocks noChangeShapeType="1"/>
              </p:cNvSpPr>
              <p:nvPr/>
            </p:nvSpPr>
            <p:spPr bwMode="auto">
              <a:xfrm flipH="1" flipV="1">
                <a:off x="1765964" y="1971745"/>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3" name="Line 647"/>
              <p:cNvSpPr>
                <a:spLocks noChangeShapeType="1"/>
              </p:cNvSpPr>
              <p:nvPr/>
            </p:nvSpPr>
            <p:spPr bwMode="auto">
              <a:xfrm>
                <a:off x="1775480" y="1964803"/>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4" name="Line 648"/>
              <p:cNvSpPr>
                <a:spLocks noChangeShapeType="1"/>
              </p:cNvSpPr>
              <p:nvPr/>
            </p:nvSpPr>
            <p:spPr bwMode="auto">
              <a:xfrm flipV="1">
                <a:off x="1765964" y="1971745"/>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5" name="Line 649"/>
              <p:cNvSpPr>
                <a:spLocks noChangeShapeType="1"/>
              </p:cNvSpPr>
              <p:nvPr/>
            </p:nvSpPr>
            <p:spPr bwMode="auto">
              <a:xfrm flipH="1" flipV="1">
                <a:off x="1765964" y="1971745"/>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6" name="Line 650"/>
              <p:cNvSpPr>
                <a:spLocks noChangeShapeType="1"/>
              </p:cNvSpPr>
              <p:nvPr/>
            </p:nvSpPr>
            <p:spPr bwMode="auto">
              <a:xfrm>
                <a:off x="1777383" y="1985626"/>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7" name="Line 651"/>
              <p:cNvSpPr>
                <a:spLocks noChangeShapeType="1"/>
              </p:cNvSpPr>
              <p:nvPr/>
            </p:nvSpPr>
            <p:spPr bwMode="auto">
              <a:xfrm flipV="1">
                <a:off x="1768819" y="199395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8" name="Line 652"/>
              <p:cNvSpPr>
                <a:spLocks noChangeShapeType="1"/>
              </p:cNvSpPr>
              <p:nvPr/>
            </p:nvSpPr>
            <p:spPr bwMode="auto">
              <a:xfrm flipH="1" flipV="1">
                <a:off x="1768819" y="199395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59" name="Line 653"/>
              <p:cNvSpPr>
                <a:spLocks noChangeShapeType="1"/>
              </p:cNvSpPr>
              <p:nvPr/>
            </p:nvSpPr>
            <p:spPr bwMode="auto">
              <a:xfrm>
                <a:off x="1784045" y="2009226"/>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0" name="Line 654"/>
              <p:cNvSpPr>
                <a:spLocks noChangeShapeType="1"/>
              </p:cNvSpPr>
              <p:nvPr/>
            </p:nvSpPr>
            <p:spPr bwMode="auto">
              <a:xfrm flipV="1">
                <a:off x="1776432" y="201755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1" name="Line 655"/>
              <p:cNvSpPr>
                <a:spLocks noChangeShapeType="1"/>
              </p:cNvSpPr>
              <p:nvPr/>
            </p:nvSpPr>
            <p:spPr bwMode="auto">
              <a:xfrm flipH="1" flipV="1">
                <a:off x="1776432" y="201755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2" name="Line 656"/>
              <p:cNvSpPr>
                <a:spLocks noChangeShapeType="1"/>
              </p:cNvSpPr>
              <p:nvPr/>
            </p:nvSpPr>
            <p:spPr bwMode="auto">
              <a:xfrm>
                <a:off x="1786900" y="2009226"/>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3" name="Line 657"/>
              <p:cNvSpPr>
                <a:spLocks noChangeShapeType="1"/>
              </p:cNvSpPr>
              <p:nvPr/>
            </p:nvSpPr>
            <p:spPr bwMode="auto">
              <a:xfrm flipV="1">
                <a:off x="1777383" y="2017554"/>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4" name="Line 658"/>
              <p:cNvSpPr>
                <a:spLocks noChangeShapeType="1"/>
              </p:cNvSpPr>
              <p:nvPr/>
            </p:nvSpPr>
            <p:spPr bwMode="auto">
              <a:xfrm flipH="1" flipV="1">
                <a:off x="1777383" y="2017554"/>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5" name="Line 659"/>
              <p:cNvSpPr>
                <a:spLocks noChangeShapeType="1"/>
              </p:cNvSpPr>
              <p:nvPr/>
            </p:nvSpPr>
            <p:spPr bwMode="auto">
              <a:xfrm>
                <a:off x="1792609"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6" name="Line 660"/>
              <p:cNvSpPr>
                <a:spLocks noChangeShapeType="1"/>
              </p:cNvSpPr>
              <p:nvPr/>
            </p:nvSpPr>
            <p:spPr bwMode="auto">
              <a:xfrm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7" name="Line 661"/>
              <p:cNvSpPr>
                <a:spLocks noChangeShapeType="1"/>
              </p:cNvSpPr>
              <p:nvPr/>
            </p:nvSpPr>
            <p:spPr bwMode="auto">
              <a:xfrm flipH="1"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8" name="Line 662"/>
              <p:cNvSpPr>
                <a:spLocks noChangeShapeType="1"/>
              </p:cNvSpPr>
              <p:nvPr/>
            </p:nvSpPr>
            <p:spPr bwMode="auto">
              <a:xfrm>
                <a:off x="1792609"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69" name="Line 663"/>
              <p:cNvSpPr>
                <a:spLocks noChangeShapeType="1"/>
              </p:cNvSpPr>
              <p:nvPr/>
            </p:nvSpPr>
            <p:spPr bwMode="auto">
              <a:xfrm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0" name="Line 664"/>
              <p:cNvSpPr>
                <a:spLocks noChangeShapeType="1"/>
              </p:cNvSpPr>
              <p:nvPr/>
            </p:nvSpPr>
            <p:spPr bwMode="auto">
              <a:xfrm flipH="1"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1" name="Line 665"/>
              <p:cNvSpPr>
                <a:spLocks noChangeShapeType="1"/>
              </p:cNvSpPr>
              <p:nvPr/>
            </p:nvSpPr>
            <p:spPr bwMode="auto">
              <a:xfrm>
                <a:off x="1792609"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2" name="Line 666"/>
              <p:cNvSpPr>
                <a:spLocks noChangeShapeType="1"/>
              </p:cNvSpPr>
              <p:nvPr/>
            </p:nvSpPr>
            <p:spPr bwMode="auto">
              <a:xfrm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3" name="Line 667"/>
              <p:cNvSpPr>
                <a:spLocks noChangeShapeType="1"/>
              </p:cNvSpPr>
              <p:nvPr/>
            </p:nvSpPr>
            <p:spPr bwMode="auto">
              <a:xfrm flipH="1"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4" name="Line 668"/>
              <p:cNvSpPr>
                <a:spLocks noChangeShapeType="1"/>
              </p:cNvSpPr>
              <p:nvPr/>
            </p:nvSpPr>
            <p:spPr bwMode="auto">
              <a:xfrm>
                <a:off x="1792609"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5" name="Line 669"/>
              <p:cNvSpPr>
                <a:spLocks noChangeShapeType="1"/>
              </p:cNvSpPr>
              <p:nvPr/>
            </p:nvSpPr>
            <p:spPr bwMode="auto">
              <a:xfrm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6" name="Line 670"/>
              <p:cNvSpPr>
                <a:spLocks noChangeShapeType="1"/>
              </p:cNvSpPr>
              <p:nvPr/>
            </p:nvSpPr>
            <p:spPr bwMode="auto">
              <a:xfrm flipH="1"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7" name="Line 671"/>
              <p:cNvSpPr>
                <a:spLocks noChangeShapeType="1"/>
              </p:cNvSpPr>
              <p:nvPr/>
            </p:nvSpPr>
            <p:spPr bwMode="auto">
              <a:xfrm>
                <a:off x="1796417"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8" name="Line 672"/>
              <p:cNvSpPr>
                <a:spLocks noChangeShapeType="1"/>
              </p:cNvSpPr>
              <p:nvPr/>
            </p:nvSpPr>
            <p:spPr bwMode="auto">
              <a:xfrm flipV="1">
                <a:off x="1787851"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79" name="Line 673"/>
              <p:cNvSpPr>
                <a:spLocks noChangeShapeType="1"/>
              </p:cNvSpPr>
              <p:nvPr/>
            </p:nvSpPr>
            <p:spPr bwMode="auto">
              <a:xfrm flipH="1" flipV="1">
                <a:off x="1787851"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0" name="Line 674"/>
              <p:cNvSpPr>
                <a:spLocks noChangeShapeType="1"/>
              </p:cNvSpPr>
              <p:nvPr/>
            </p:nvSpPr>
            <p:spPr bwMode="auto">
              <a:xfrm>
                <a:off x="1802125"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1" name="Line 675"/>
              <p:cNvSpPr>
                <a:spLocks noChangeShapeType="1"/>
              </p:cNvSpPr>
              <p:nvPr/>
            </p:nvSpPr>
            <p:spPr bwMode="auto">
              <a:xfrm flipV="1">
                <a:off x="1792609"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2" name="Line 676"/>
              <p:cNvSpPr>
                <a:spLocks noChangeShapeType="1"/>
              </p:cNvSpPr>
              <p:nvPr/>
            </p:nvSpPr>
            <p:spPr bwMode="auto">
              <a:xfrm flipH="1" flipV="1">
                <a:off x="1792609"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3" name="Line 677"/>
              <p:cNvSpPr>
                <a:spLocks noChangeShapeType="1"/>
              </p:cNvSpPr>
              <p:nvPr/>
            </p:nvSpPr>
            <p:spPr bwMode="auto">
              <a:xfrm>
                <a:off x="1802125"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4" name="Line 678"/>
              <p:cNvSpPr>
                <a:spLocks noChangeShapeType="1"/>
              </p:cNvSpPr>
              <p:nvPr/>
            </p:nvSpPr>
            <p:spPr bwMode="auto">
              <a:xfrm flipV="1">
                <a:off x="1792609"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5" name="Line 679"/>
              <p:cNvSpPr>
                <a:spLocks noChangeShapeType="1"/>
              </p:cNvSpPr>
              <p:nvPr/>
            </p:nvSpPr>
            <p:spPr bwMode="auto">
              <a:xfrm flipH="1" flipV="1">
                <a:off x="1792609"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6" name="Line 680"/>
              <p:cNvSpPr>
                <a:spLocks noChangeShapeType="1"/>
              </p:cNvSpPr>
              <p:nvPr/>
            </p:nvSpPr>
            <p:spPr bwMode="auto">
              <a:xfrm>
                <a:off x="1836384"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7" name="Line 681"/>
              <p:cNvSpPr>
                <a:spLocks noChangeShapeType="1"/>
              </p:cNvSpPr>
              <p:nvPr/>
            </p:nvSpPr>
            <p:spPr bwMode="auto">
              <a:xfrm flipV="1">
                <a:off x="1826869" y="2060589"/>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8" name="Line 682"/>
              <p:cNvSpPr>
                <a:spLocks noChangeShapeType="1"/>
              </p:cNvSpPr>
              <p:nvPr/>
            </p:nvSpPr>
            <p:spPr bwMode="auto">
              <a:xfrm flipH="1" flipV="1">
                <a:off x="1826869" y="2060589"/>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89" name="Line 683"/>
              <p:cNvSpPr>
                <a:spLocks noChangeShapeType="1"/>
              </p:cNvSpPr>
              <p:nvPr/>
            </p:nvSpPr>
            <p:spPr bwMode="auto">
              <a:xfrm>
                <a:off x="1897289" y="213138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0" name="Line 684"/>
              <p:cNvSpPr>
                <a:spLocks noChangeShapeType="1"/>
              </p:cNvSpPr>
              <p:nvPr/>
            </p:nvSpPr>
            <p:spPr bwMode="auto">
              <a:xfrm flipV="1">
                <a:off x="1887773" y="21383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1" name="Line 685"/>
              <p:cNvSpPr>
                <a:spLocks noChangeShapeType="1"/>
              </p:cNvSpPr>
              <p:nvPr/>
            </p:nvSpPr>
            <p:spPr bwMode="auto">
              <a:xfrm flipH="1" flipV="1">
                <a:off x="1887773" y="21383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2" name="Line 686"/>
              <p:cNvSpPr>
                <a:spLocks noChangeShapeType="1"/>
              </p:cNvSpPr>
              <p:nvPr/>
            </p:nvSpPr>
            <p:spPr bwMode="auto">
              <a:xfrm>
                <a:off x="1967710"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3" name="Line 687"/>
              <p:cNvSpPr>
                <a:spLocks noChangeShapeType="1"/>
              </p:cNvSpPr>
              <p:nvPr/>
            </p:nvSpPr>
            <p:spPr bwMode="auto">
              <a:xfrm flipV="1">
                <a:off x="195914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4" name="Line 688"/>
              <p:cNvSpPr>
                <a:spLocks noChangeShapeType="1"/>
              </p:cNvSpPr>
              <p:nvPr/>
            </p:nvSpPr>
            <p:spPr bwMode="auto">
              <a:xfrm flipH="1" flipV="1">
                <a:off x="195914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5" name="Line 689"/>
              <p:cNvSpPr>
                <a:spLocks noChangeShapeType="1"/>
              </p:cNvSpPr>
              <p:nvPr/>
            </p:nvSpPr>
            <p:spPr bwMode="auto">
              <a:xfrm>
                <a:off x="2009582"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6" name="Line 690"/>
              <p:cNvSpPr>
                <a:spLocks noChangeShapeType="1"/>
              </p:cNvSpPr>
              <p:nvPr/>
            </p:nvSpPr>
            <p:spPr bwMode="auto">
              <a:xfrm flipV="1">
                <a:off x="2001969"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7" name="Line 691"/>
              <p:cNvSpPr>
                <a:spLocks noChangeShapeType="1"/>
              </p:cNvSpPr>
              <p:nvPr/>
            </p:nvSpPr>
            <p:spPr bwMode="auto">
              <a:xfrm flipH="1" flipV="1">
                <a:off x="2001969"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8" name="Line 692"/>
              <p:cNvSpPr>
                <a:spLocks noChangeShapeType="1"/>
              </p:cNvSpPr>
              <p:nvPr/>
            </p:nvSpPr>
            <p:spPr bwMode="auto">
              <a:xfrm>
                <a:off x="2032421"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99" name="Line 693"/>
              <p:cNvSpPr>
                <a:spLocks noChangeShapeType="1"/>
              </p:cNvSpPr>
              <p:nvPr/>
            </p:nvSpPr>
            <p:spPr bwMode="auto">
              <a:xfrm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0" name="Line 694"/>
              <p:cNvSpPr>
                <a:spLocks noChangeShapeType="1"/>
              </p:cNvSpPr>
              <p:nvPr/>
            </p:nvSpPr>
            <p:spPr bwMode="auto">
              <a:xfrm flipH="1"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1" name="Line 695"/>
              <p:cNvSpPr>
                <a:spLocks noChangeShapeType="1"/>
              </p:cNvSpPr>
              <p:nvPr/>
            </p:nvSpPr>
            <p:spPr bwMode="auto">
              <a:xfrm>
                <a:off x="2032421"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2" name="Line 696"/>
              <p:cNvSpPr>
                <a:spLocks noChangeShapeType="1"/>
              </p:cNvSpPr>
              <p:nvPr/>
            </p:nvSpPr>
            <p:spPr bwMode="auto">
              <a:xfrm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3" name="Line 697"/>
              <p:cNvSpPr>
                <a:spLocks noChangeShapeType="1"/>
              </p:cNvSpPr>
              <p:nvPr/>
            </p:nvSpPr>
            <p:spPr bwMode="auto">
              <a:xfrm flipH="1"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4" name="Line 698"/>
              <p:cNvSpPr>
                <a:spLocks noChangeShapeType="1"/>
              </p:cNvSpPr>
              <p:nvPr/>
            </p:nvSpPr>
            <p:spPr bwMode="auto">
              <a:xfrm>
                <a:off x="2032421"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5" name="Line 699"/>
              <p:cNvSpPr>
                <a:spLocks noChangeShapeType="1"/>
              </p:cNvSpPr>
              <p:nvPr/>
            </p:nvSpPr>
            <p:spPr bwMode="auto">
              <a:xfrm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6" name="Line 700"/>
              <p:cNvSpPr>
                <a:spLocks noChangeShapeType="1"/>
              </p:cNvSpPr>
              <p:nvPr/>
            </p:nvSpPr>
            <p:spPr bwMode="auto">
              <a:xfrm flipH="1"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7" name="Line 701"/>
              <p:cNvSpPr>
                <a:spLocks noChangeShapeType="1"/>
              </p:cNvSpPr>
              <p:nvPr/>
            </p:nvSpPr>
            <p:spPr bwMode="auto">
              <a:xfrm>
                <a:off x="2032421"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8" name="Line 702"/>
              <p:cNvSpPr>
                <a:spLocks noChangeShapeType="1"/>
              </p:cNvSpPr>
              <p:nvPr/>
            </p:nvSpPr>
            <p:spPr bwMode="auto">
              <a:xfrm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09" name="Line 703"/>
              <p:cNvSpPr>
                <a:spLocks noChangeShapeType="1"/>
              </p:cNvSpPr>
              <p:nvPr/>
            </p:nvSpPr>
            <p:spPr bwMode="auto">
              <a:xfrm flipH="1"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0" name="Line 704"/>
              <p:cNvSpPr>
                <a:spLocks noChangeShapeType="1"/>
              </p:cNvSpPr>
              <p:nvPr/>
            </p:nvSpPr>
            <p:spPr bwMode="auto">
              <a:xfrm>
                <a:off x="203622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1" name="Line 705"/>
              <p:cNvSpPr>
                <a:spLocks noChangeShapeType="1"/>
              </p:cNvSpPr>
              <p:nvPr/>
            </p:nvSpPr>
            <p:spPr bwMode="auto">
              <a:xfrm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2" name="Line 706"/>
              <p:cNvSpPr>
                <a:spLocks noChangeShapeType="1"/>
              </p:cNvSpPr>
              <p:nvPr/>
            </p:nvSpPr>
            <p:spPr bwMode="auto">
              <a:xfrm flipH="1"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3" name="Line 707"/>
              <p:cNvSpPr>
                <a:spLocks noChangeShapeType="1"/>
              </p:cNvSpPr>
              <p:nvPr/>
            </p:nvSpPr>
            <p:spPr bwMode="auto">
              <a:xfrm>
                <a:off x="203622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4" name="Line 708"/>
              <p:cNvSpPr>
                <a:spLocks noChangeShapeType="1"/>
              </p:cNvSpPr>
              <p:nvPr/>
            </p:nvSpPr>
            <p:spPr bwMode="auto">
              <a:xfrm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5" name="Line 709"/>
              <p:cNvSpPr>
                <a:spLocks noChangeShapeType="1"/>
              </p:cNvSpPr>
              <p:nvPr/>
            </p:nvSpPr>
            <p:spPr bwMode="auto">
              <a:xfrm flipH="1"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6" name="Line 710"/>
              <p:cNvSpPr>
                <a:spLocks noChangeShapeType="1"/>
              </p:cNvSpPr>
              <p:nvPr/>
            </p:nvSpPr>
            <p:spPr bwMode="auto">
              <a:xfrm>
                <a:off x="203622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7" name="Line 711"/>
              <p:cNvSpPr>
                <a:spLocks noChangeShapeType="1"/>
              </p:cNvSpPr>
              <p:nvPr/>
            </p:nvSpPr>
            <p:spPr bwMode="auto">
              <a:xfrm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8" name="Line 712"/>
              <p:cNvSpPr>
                <a:spLocks noChangeShapeType="1"/>
              </p:cNvSpPr>
              <p:nvPr/>
            </p:nvSpPr>
            <p:spPr bwMode="auto">
              <a:xfrm flipH="1"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19" name="Line 713"/>
              <p:cNvSpPr>
                <a:spLocks noChangeShapeType="1"/>
              </p:cNvSpPr>
              <p:nvPr/>
            </p:nvSpPr>
            <p:spPr bwMode="auto">
              <a:xfrm>
                <a:off x="204193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0" name="Line 714"/>
              <p:cNvSpPr>
                <a:spLocks noChangeShapeType="1"/>
              </p:cNvSpPr>
              <p:nvPr/>
            </p:nvSpPr>
            <p:spPr bwMode="auto">
              <a:xfrm flipV="1">
                <a:off x="2032421"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1" name="Line 715"/>
              <p:cNvSpPr>
                <a:spLocks noChangeShapeType="1"/>
              </p:cNvSpPr>
              <p:nvPr/>
            </p:nvSpPr>
            <p:spPr bwMode="auto">
              <a:xfrm flipH="1" flipV="1">
                <a:off x="2032421"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2" name="Line 716"/>
              <p:cNvSpPr>
                <a:spLocks noChangeShapeType="1"/>
              </p:cNvSpPr>
              <p:nvPr/>
            </p:nvSpPr>
            <p:spPr bwMode="auto">
              <a:xfrm>
                <a:off x="204193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3" name="Line 717"/>
              <p:cNvSpPr>
                <a:spLocks noChangeShapeType="1"/>
              </p:cNvSpPr>
              <p:nvPr/>
            </p:nvSpPr>
            <p:spPr bwMode="auto">
              <a:xfrm flipV="1">
                <a:off x="2032421"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4" name="Line 718"/>
              <p:cNvSpPr>
                <a:spLocks noChangeShapeType="1"/>
              </p:cNvSpPr>
              <p:nvPr/>
            </p:nvSpPr>
            <p:spPr bwMode="auto">
              <a:xfrm flipH="1" flipV="1">
                <a:off x="2032421"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5" name="Line 719"/>
              <p:cNvSpPr>
                <a:spLocks noChangeShapeType="1"/>
              </p:cNvSpPr>
              <p:nvPr/>
            </p:nvSpPr>
            <p:spPr bwMode="auto">
              <a:xfrm>
                <a:off x="205145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6" name="Line 720"/>
              <p:cNvSpPr>
                <a:spLocks noChangeShapeType="1"/>
              </p:cNvSpPr>
              <p:nvPr/>
            </p:nvSpPr>
            <p:spPr bwMode="auto">
              <a:xfrm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7" name="Line 721"/>
              <p:cNvSpPr>
                <a:spLocks noChangeShapeType="1"/>
              </p:cNvSpPr>
              <p:nvPr/>
            </p:nvSpPr>
            <p:spPr bwMode="auto">
              <a:xfrm flipH="1"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8" name="Line 722"/>
              <p:cNvSpPr>
                <a:spLocks noChangeShapeType="1"/>
              </p:cNvSpPr>
              <p:nvPr/>
            </p:nvSpPr>
            <p:spPr bwMode="auto">
              <a:xfrm>
                <a:off x="205145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29" name="Line 723"/>
              <p:cNvSpPr>
                <a:spLocks noChangeShapeType="1"/>
              </p:cNvSpPr>
              <p:nvPr/>
            </p:nvSpPr>
            <p:spPr bwMode="auto">
              <a:xfrm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0" name="Line 724"/>
              <p:cNvSpPr>
                <a:spLocks noChangeShapeType="1"/>
              </p:cNvSpPr>
              <p:nvPr/>
            </p:nvSpPr>
            <p:spPr bwMode="auto">
              <a:xfrm flipH="1"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1" name="Line 725"/>
              <p:cNvSpPr>
                <a:spLocks noChangeShapeType="1"/>
              </p:cNvSpPr>
              <p:nvPr/>
            </p:nvSpPr>
            <p:spPr bwMode="auto">
              <a:xfrm>
                <a:off x="205145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2" name="Line 726"/>
              <p:cNvSpPr>
                <a:spLocks noChangeShapeType="1"/>
              </p:cNvSpPr>
              <p:nvPr/>
            </p:nvSpPr>
            <p:spPr bwMode="auto">
              <a:xfrm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3" name="Line 727"/>
              <p:cNvSpPr>
                <a:spLocks noChangeShapeType="1"/>
              </p:cNvSpPr>
              <p:nvPr/>
            </p:nvSpPr>
            <p:spPr bwMode="auto">
              <a:xfrm flipH="1"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4" name="Line 728"/>
              <p:cNvSpPr>
                <a:spLocks noChangeShapeType="1"/>
              </p:cNvSpPr>
              <p:nvPr/>
            </p:nvSpPr>
            <p:spPr bwMode="auto">
              <a:xfrm>
                <a:off x="205716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5" name="Line 729"/>
              <p:cNvSpPr>
                <a:spLocks noChangeShapeType="1"/>
              </p:cNvSpPr>
              <p:nvPr/>
            </p:nvSpPr>
            <p:spPr bwMode="auto">
              <a:xfrm flipV="1">
                <a:off x="2047647"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6" name="Line 730"/>
              <p:cNvSpPr>
                <a:spLocks noChangeShapeType="1"/>
              </p:cNvSpPr>
              <p:nvPr/>
            </p:nvSpPr>
            <p:spPr bwMode="auto">
              <a:xfrm flipH="1" flipV="1">
                <a:off x="2047647"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7" name="Line 731"/>
              <p:cNvSpPr>
                <a:spLocks noChangeShapeType="1"/>
              </p:cNvSpPr>
              <p:nvPr/>
            </p:nvSpPr>
            <p:spPr bwMode="auto">
              <a:xfrm>
                <a:off x="205716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8" name="Line 732"/>
              <p:cNvSpPr>
                <a:spLocks noChangeShapeType="1"/>
              </p:cNvSpPr>
              <p:nvPr/>
            </p:nvSpPr>
            <p:spPr bwMode="auto">
              <a:xfrm flipV="1">
                <a:off x="2047647"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39" name="Line 733"/>
              <p:cNvSpPr>
                <a:spLocks noChangeShapeType="1"/>
              </p:cNvSpPr>
              <p:nvPr/>
            </p:nvSpPr>
            <p:spPr bwMode="auto">
              <a:xfrm flipH="1" flipV="1">
                <a:off x="2047647"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0" name="Line 734"/>
              <p:cNvSpPr>
                <a:spLocks noChangeShapeType="1"/>
              </p:cNvSpPr>
              <p:nvPr/>
            </p:nvSpPr>
            <p:spPr bwMode="auto">
              <a:xfrm>
                <a:off x="2059066"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1" name="Line 735"/>
              <p:cNvSpPr>
                <a:spLocks noChangeShapeType="1"/>
              </p:cNvSpPr>
              <p:nvPr/>
            </p:nvSpPr>
            <p:spPr bwMode="auto">
              <a:xfrm flipV="1">
                <a:off x="2051453"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2" name="Line 736"/>
              <p:cNvSpPr>
                <a:spLocks noChangeShapeType="1"/>
              </p:cNvSpPr>
              <p:nvPr/>
            </p:nvSpPr>
            <p:spPr bwMode="auto">
              <a:xfrm flipH="1" flipV="1">
                <a:off x="2051453"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3" name="Line 737"/>
              <p:cNvSpPr>
                <a:spLocks noChangeShapeType="1"/>
              </p:cNvSpPr>
              <p:nvPr/>
            </p:nvSpPr>
            <p:spPr bwMode="auto">
              <a:xfrm>
                <a:off x="206287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4" name="Line 738"/>
              <p:cNvSpPr>
                <a:spLocks noChangeShapeType="1"/>
              </p:cNvSpPr>
              <p:nvPr/>
            </p:nvSpPr>
            <p:spPr bwMode="auto">
              <a:xfrm flipV="1">
                <a:off x="2054309" y="2199407"/>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5" name="Line 739"/>
              <p:cNvSpPr>
                <a:spLocks noChangeShapeType="1"/>
              </p:cNvSpPr>
              <p:nvPr/>
            </p:nvSpPr>
            <p:spPr bwMode="auto">
              <a:xfrm flipH="1" flipV="1">
                <a:off x="2054309" y="2199407"/>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6" name="Line 740"/>
              <p:cNvSpPr>
                <a:spLocks noChangeShapeType="1"/>
              </p:cNvSpPr>
              <p:nvPr/>
            </p:nvSpPr>
            <p:spPr bwMode="auto">
              <a:xfrm>
                <a:off x="2099987"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7" name="Line 741"/>
              <p:cNvSpPr>
                <a:spLocks noChangeShapeType="1"/>
              </p:cNvSpPr>
              <p:nvPr/>
            </p:nvSpPr>
            <p:spPr bwMode="auto">
              <a:xfrm flipV="1">
                <a:off x="2092374"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8" name="Line 742"/>
              <p:cNvSpPr>
                <a:spLocks noChangeShapeType="1"/>
              </p:cNvSpPr>
              <p:nvPr/>
            </p:nvSpPr>
            <p:spPr bwMode="auto">
              <a:xfrm flipH="1" flipV="1">
                <a:off x="2092374"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49" name="Line 743"/>
              <p:cNvSpPr>
                <a:spLocks noChangeShapeType="1"/>
              </p:cNvSpPr>
              <p:nvPr/>
            </p:nvSpPr>
            <p:spPr bwMode="auto">
              <a:xfrm>
                <a:off x="2245587"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0" name="Line 744"/>
              <p:cNvSpPr>
                <a:spLocks noChangeShapeType="1"/>
              </p:cNvSpPr>
              <p:nvPr/>
            </p:nvSpPr>
            <p:spPr bwMode="auto">
              <a:xfrm flipV="1">
                <a:off x="2237974"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1" name="Line 745"/>
              <p:cNvSpPr>
                <a:spLocks noChangeShapeType="1"/>
              </p:cNvSpPr>
              <p:nvPr/>
            </p:nvSpPr>
            <p:spPr bwMode="auto">
              <a:xfrm flipH="1" flipV="1">
                <a:off x="2237974"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2" name="Line 746"/>
              <p:cNvSpPr>
                <a:spLocks noChangeShapeType="1"/>
              </p:cNvSpPr>
              <p:nvPr/>
            </p:nvSpPr>
            <p:spPr bwMode="auto">
              <a:xfrm>
                <a:off x="229031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3" name="Line 747"/>
              <p:cNvSpPr>
                <a:spLocks noChangeShapeType="1"/>
              </p:cNvSpPr>
              <p:nvPr/>
            </p:nvSpPr>
            <p:spPr bwMode="auto">
              <a:xfrm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4" name="Line 748"/>
              <p:cNvSpPr>
                <a:spLocks noChangeShapeType="1"/>
              </p:cNvSpPr>
              <p:nvPr/>
            </p:nvSpPr>
            <p:spPr bwMode="auto">
              <a:xfrm flipH="1"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5" name="Line 749"/>
              <p:cNvSpPr>
                <a:spLocks noChangeShapeType="1"/>
              </p:cNvSpPr>
              <p:nvPr/>
            </p:nvSpPr>
            <p:spPr bwMode="auto">
              <a:xfrm>
                <a:off x="229031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6" name="Line 750"/>
              <p:cNvSpPr>
                <a:spLocks noChangeShapeType="1"/>
              </p:cNvSpPr>
              <p:nvPr/>
            </p:nvSpPr>
            <p:spPr bwMode="auto">
              <a:xfrm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7" name="Line 751"/>
              <p:cNvSpPr>
                <a:spLocks noChangeShapeType="1"/>
              </p:cNvSpPr>
              <p:nvPr/>
            </p:nvSpPr>
            <p:spPr bwMode="auto">
              <a:xfrm flipH="1"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8" name="Line 752"/>
              <p:cNvSpPr>
                <a:spLocks noChangeShapeType="1"/>
              </p:cNvSpPr>
              <p:nvPr/>
            </p:nvSpPr>
            <p:spPr bwMode="auto">
              <a:xfrm>
                <a:off x="229031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59" name="Line 753"/>
              <p:cNvSpPr>
                <a:spLocks noChangeShapeType="1"/>
              </p:cNvSpPr>
              <p:nvPr/>
            </p:nvSpPr>
            <p:spPr bwMode="auto">
              <a:xfrm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0" name="Line 754"/>
              <p:cNvSpPr>
                <a:spLocks noChangeShapeType="1"/>
              </p:cNvSpPr>
              <p:nvPr/>
            </p:nvSpPr>
            <p:spPr bwMode="auto">
              <a:xfrm flipH="1"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1" name="Line 755"/>
              <p:cNvSpPr>
                <a:spLocks noChangeShapeType="1"/>
              </p:cNvSpPr>
              <p:nvPr/>
            </p:nvSpPr>
            <p:spPr bwMode="auto">
              <a:xfrm>
                <a:off x="229031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2" name="Line 756"/>
              <p:cNvSpPr>
                <a:spLocks noChangeShapeType="1"/>
              </p:cNvSpPr>
              <p:nvPr/>
            </p:nvSpPr>
            <p:spPr bwMode="auto">
              <a:xfrm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3" name="Line 757"/>
              <p:cNvSpPr>
                <a:spLocks noChangeShapeType="1"/>
              </p:cNvSpPr>
              <p:nvPr/>
            </p:nvSpPr>
            <p:spPr bwMode="auto">
              <a:xfrm flipH="1"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4" name="Line 758"/>
              <p:cNvSpPr>
                <a:spLocks noChangeShapeType="1"/>
              </p:cNvSpPr>
              <p:nvPr/>
            </p:nvSpPr>
            <p:spPr bwMode="auto">
              <a:xfrm>
                <a:off x="2298878"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5" name="Line 759"/>
              <p:cNvSpPr>
                <a:spLocks noChangeShapeType="1"/>
              </p:cNvSpPr>
              <p:nvPr/>
            </p:nvSpPr>
            <p:spPr bwMode="auto">
              <a:xfrm flipV="1">
                <a:off x="2290313"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6" name="Line 760"/>
              <p:cNvSpPr>
                <a:spLocks noChangeShapeType="1"/>
              </p:cNvSpPr>
              <p:nvPr/>
            </p:nvSpPr>
            <p:spPr bwMode="auto">
              <a:xfrm flipH="1" flipV="1">
                <a:off x="2290313"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7" name="Line 761"/>
              <p:cNvSpPr>
                <a:spLocks noChangeShapeType="1"/>
              </p:cNvSpPr>
              <p:nvPr/>
            </p:nvSpPr>
            <p:spPr bwMode="auto">
              <a:xfrm>
                <a:off x="2305539"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8" name="Line 762"/>
              <p:cNvSpPr>
                <a:spLocks noChangeShapeType="1"/>
              </p:cNvSpPr>
              <p:nvPr/>
            </p:nvSpPr>
            <p:spPr bwMode="auto">
              <a:xfrm flipV="1">
                <a:off x="2297926"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69" name="Line 763"/>
              <p:cNvSpPr>
                <a:spLocks noChangeShapeType="1"/>
              </p:cNvSpPr>
              <p:nvPr/>
            </p:nvSpPr>
            <p:spPr bwMode="auto">
              <a:xfrm flipH="1" flipV="1">
                <a:off x="2297926"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0" name="Line 764"/>
              <p:cNvSpPr>
                <a:spLocks noChangeShapeType="1"/>
              </p:cNvSpPr>
              <p:nvPr/>
            </p:nvSpPr>
            <p:spPr bwMode="auto">
              <a:xfrm>
                <a:off x="2305539"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1" name="Line 765"/>
              <p:cNvSpPr>
                <a:spLocks noChangeShapeType="1"/>
              </p:cNvSpPr>
              <p:nvPr/>
            </p:nvSpPr>
            <p:spPr bwMode="auto">
              <a:xfrm flipV="1">
                <a:off x="2297926"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2" name="Line 766"/>
              <p:cNvSpPr>
                <a:spLocks noChangeShapeType="1"/>
              </p:cNvSpPr>
              <p:nvPr/>
            </p:nvSpPr>
            <p:spPr bwMode="auto">
              <a:xfrm flipH="1" flipV="1">
                <a:off x="2297926"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3" name="Line 767"/>
              <p:cNvSpPr>
                <a:spLocks noChangeShapeType="1"/>
              </p:cNvSpPr>
              <p:nvPr/>
            </p:nvSpPr>
            <p:spPr bwMode="auto">
              <a:xfrm>
                <a:off x="2309345"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4" name="Line 768"/>
              <p:cNvSpPr>
                <a:spLocks noChangeShapeType="1"/>
              </p:cNvSpPr>
              <p:nvPr/>
            </p:nvSpPr>
            <p:spPr bwMode="auto">
              <a:xfrm flipV="1">
                <a:off x="2300781" y="2252160"/>
                <a:ext cx="17130"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5" name="Line 769"/>
              <p:cNvSpPr>
                <a:spLocks noChangeShapeType="1"/>
              </p:cNvSpPr>
              <p:nvPr/>
            </p:nvSpPr>
            <p:spPr bwMode="auto">
              <a:xfrm flipH="1" flipV="1">
                <a:off x="2300781" y="2252160"/>
                <a:ext cx="17130"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6" name="Line 770"/>
              <p:cNvSpPr>
                <a:spLocks noChangeShapeType="1"/>
              </p:cNvSpPr>
              <p:nvPr/>
            </p:nvSpPr>
            <p:spPr bwMode="auto">
              <a:xfrm>
                <a:off x="2310297"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7" name="Line 771"/>
              <p:cNvSpPr>
                <a:spLocks noChangeShapeType="1"/>
              </p:cNvSpPr>
              <p:nvPr/>
            </p:nvSpPr>
            <p:spPr bwMode="auto">
              <a:xfrm flipV="1">
                <a:off x="2302684" y="2252160"/>
                <a:ext cx="17130"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8" name="Line 772"/>
              <p:cNvSpPr>
                <a:spLocks noChangeShapeType="1"/>
              </p:cNvSpPr>
              <p:nvPr/>
            </p:nvSpPr>
            <p:spPr bwMode="auto">
              <a:xfrm flipH="1" flipV="1">
                <a:off x="2302684" y="2252160"/>
                <a:ext cx="17130"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79" name="Line 773"/>
              <p:cNvSpPr>
                <a:spLocks noChangeShapeType="1"/>
              </p:cNvSpPr>
              <p:nvPr/>
            </p:nvSpPr>
            <p:spPr bwMode="auto">
              <a:xfrm>
                <a:off x="2317910"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0" name="Line 774"/>
              <p:cNvSpPr>
                <a:spLocks noChangeShapeType="1"/>
              </p:cNvSpPr>
              <p:nvPr/>
            </p:nvSpPr>
            <p:spPr bwMode="auto">
              <a:xfrm flipV="1">
                <a:off x="2309345"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1" name="Line 775"/>
              <p:cNvSpPr>
                <a:spLocks noChangeShapeType="1"/>
              </p:cNvSpPr>
              <p:nvPr/>
            </p:nvSpPr>
            <p:spPr bwMode="auto">
              <a:xfrm flipH="1" flipV="1">
                <a:off x="2309345"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2" name="Line 776"/>
              <p:cNvSpPr>
                <a:spLocks noChangeShapeType="1"/>
              </p:cNvSpPr>
              <p:nvPr/>
            </p:nvSpPr>
            <p:spPr bwMode="auto">
              <a:xfrm>
                <a:off x="2317910"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3" name="Line 777"/>
              <p:cNvSpPr>
                <a:spLocks noChangeShapeType="1"/>
              </p:cNvSpPr>
              <p:nvPr/>
            </p:nvSpPr>
            <p:spPr bwMode="auto">
              <a:xfrm flipV="1">
                <a:off x="2309345"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4" name="Line 778"/>
              <p:cNvSpPr>
                <a:spLocks noChangeShapeType="1"/>
              </p:cNvSpPr>
              <p:nvPr/>
            </p:nvSpPr>
            <p:spPr bwMode="auto">
              <a:xfrm flipH="1" flipV="1">
                <a:off x="2309345"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5" name="Line 779"/>
              <p:cNvSpPr>
                <a:spLocks noChangeShapeType="1"/>
              </p:cNvSpPr>
              <p:nvPr/>
            </p:nvSpPr>
            <p:spPr bwMode="auto">
              <a:xfrm>
                <a:off x="2591027"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6" name="Line 780"/>
              <p:cNvSpPr>
                <a:spLocks noChangeShapeType="1"/>
              </p:cNvSpPr>
              <p:nvPr/>
            </p:nvSpPr>
            <p:spPr bwMode="auto">
              <a:xfrm flipV="1">
                <a:off x="2583415"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7" name="Line 781"/>
              <p:cNvSpPr>
                <a:spLocks noChangeShapeType="1"/>
              </p:cNvSpPr>
              <p:nvPr/>
            </p:nvSpPr>
            <p:spPr bwMode="auto">
              <a:xfrm flipH="1" flipV="1">
                <a:off x="2583415"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8" name="Line 782"/>
              <p:cNvSpPr>
                <a:spLocks noChangeShapeType="1"/>
              </p:cNvSpPr>
              <p:nvPr/>
            </p:nvSpPr>
            <p:spPr bwMode="auto">
              <a:xfrm>
                <a:off x="2603400"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89" name="Line 783"/>
              <p:cNvSpPr>
                <a:spLocks noChangeShapeType="1"/>
              </p:cNvSpPr>
              <p:nvPr/>
            </p:nvSpPr>
            <p:spPr bwMode="auto">
              <a:xfrm flipV="1">
                <a:off x="2594835"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0" name="Line 784"/>
              <p:cNvSpPr>
                <a:spLocks noChangeShapeType="1"/>
              </p:cNvSpPr>
              <p:nvPr/>
            </p:nvSpPr>
            <p:spPr bwMode="auto">
              <a:xfrm flipH="1" flipV="1">
                <a:off x="2594835"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1" name="Line 785"/>
              <p:cNvSpPr>
                <a:spLocks noChangeShapeType="1"/>
              </p:cNvSpPr>
              <p:nvPr/>
            </p:nvSpPr>
            <p:spPr bwMode="auto">
              <a:xfrm>
                <a:off x="2686192"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2" name="Line 786"/>
              <p:cNvSpPr>
                <a:spLocks noChangeShapeType="1"/>
              </p:cNvSpPr>
              <p:nvPr/>
            </p:nvSpPr>
            <p:spPr bwMode="auto">
              <a:xfrm flipV="1">
                <a:off x="2678579"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3" name="Line 787"/>
              <p:cNvSpPr>
                <a:spLocks noChangeShapeType="1"/>
              </p:cNvSpPr>
              <p:nvPr/>
            </p:nvSpPr>
            <p:spPr bwMode="auto">
              <a:xfrm flipH="1" flipV="1">
                <a:off x="2678579"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4" name="Line 788"/>
              <p:cNvSpPr>
                <a:spLocks noChangeShapeType="1"/>
              </p:cNvSpPr>
              <p:nvPr/>
            </p:nvSpPr>
            <p:spPr bwMode="auto">
              <a:xfrm>
                <a:off x="2785162"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5" name="Line 789"/>
              <p:cNvSpPr>
                <a:spLocks noChangeShapeType="1"/>
              </p:cNvSpPr>
              <p:nvPr/>
            </p:nvSpPr>
            <p:spPr bwMode="auto">
              <a:xfrm flipV="1">
                <a:off x="2776597"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6" name="Line 790"/>
              <p:cNvSpPr>
                <a:spLocks noChangeShapeType="1"/>
              </p:cNvSpPr>
              <p:nvPr/>
            </p:nvSpPr>
            <p:spPr bwMode="auto">
              <a:xfrm flipH="1" flipV="1">
                <a:off x="2776597"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7" name="Line 791"/>
              <p:cNvSpPr>
                <a:spLocks noChangeShapeType="1"/>
              </p:cNvSpPr>
              <p:nvPr/>
            </p:nvSpPr>
            <p:spPr bwMode="auto">
              <a:xfrm>
                <a:off x="2801340"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8" name="Line 792"/>
              <p:cNvSpPr>
                <a:spLocks noChangeShapeType="1"/>
              </p:cNvSpPr>
              <p:nvPr/>
            </p:nvSpPr>
            <p:spPr bwMode="auto">
              <a:xfrm flipV="1">
                <a:off x="2792775"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99" name="Line 793"/>
              <p:cNvSpPr>
                <a:spLocks noChangeShapeType="1"/>
              </p:cNvSpPr>
              <p:nvPr/>
            </p:nvSpPr>
            <p:spPr bwMode="auto">
              <a:xfrm flipH="1" flipV="1">
                <a:off x="2792775"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0" name="Line 794"/>
              <p:cNvSpPr>
                <a:spLocks noChangeShapeType="1"/>
              </p:cNvSpPr>
              <p:nvPr/>
            </p:nvSpPr>
            <p:spPr bwMode="auto">
              <a:xfrm>
                <a:off x="2820372"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1" name="Line 795"/>
              <p:cNvSpPr>
                <a:spLocks noChangeShapeType="1"/>
              </p:cNvSpPr>
              <p:nvPr/>
            </p:nvSpPr>
            <p:spPr bwMode="auto">
              <a:xfrm flipV="1">
                <a:off x="2811807"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2" name="Line 796"/>
              <p:cNvSpPr>
                <a:spLocks noChangeShapeType="1"/>
              </p:cNvSpPr>
              <p:nvPr/>
            </p:nvSpPr>
            <p:spPr bwMode="auto">
              <a:xfrm flipH="1" flipV="1">
                <a:off x="2811807"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3" name="Line 797"/>
              <p:cNvSpPr>
                <a:spLocks noChangeShapeType="1"/>
              </p:cNvSpPr>
              <p:nvPr/>
            </p:nvSpPr>
            <p:spPr bwMode="auto">
              <a:xfrm>
                <a:off x="2827033"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4" name="Line 798"/>
              <p:cNvSpPr>
                <a:spLocks noChangeShapeType="1"/>
              </p:cNvSpPr>
              <p:nvPr/>
            </p:nvSpPr>
            <p:spPr bwMode="auto">
              <a:xfrm flipV="1">
                <a:off x="2819420"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5" name="Line 799"/>
              <p:cNvSpPr>
                <a:spLocks noChangeShapeType="1"/>
              </p:cNvSpPr>
              <p:nvPr/>
            </p:nvSpPr>
            <p:spPr bwMode="auto">
              <a:xfrm flipH="1" flipV="1">
                <a:off x="2819420"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6" name="Line 800"/>
              <p:cNvSpPr>
                <a:spLocks noChangeShapeType="1"/>
              </p:cNvSpPr>
              <p:nvPr/>
            </p:nvSpPr>
            <p:spPr bwMode="auto">
              <a:xfrm>
                <a:off x="2849872"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7" name="Line 801"/>
              <p:cNvSpPr>
                <a:spLocks noChangeShapeType="1"/>
              </p:cNvSpPr>
              <p:nvPr/>
            </p:nvSpPr>
            <p:spPr bwMode="auto">
              <a:xfrm flipV="1">
                <a:off x="2840356"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8" name="Line 802"/>
              <p:cNvSpPr>
                <a:spLocks noChangeShapeType="1"/>
              </p:cNvSpPr>
              <p:nvPr/>
            </p:nvSpPr>
            <p:spPr bwMode="auto">
              <a:xfrm flipH="1" flipV="1">
                <a:off x="2840356"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09" name="Line 803"/>
              <p:cNvSpPr>
                <a:spLocks noChangeShapeType="1"/>
              </p:cNvSpPr>
              <p:nvPr/>
            </p:nvSpPr>
            <p:spPr bwMode="auto">
              <a:xfrm>
                <a:off x="2857485"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0" name="Line 804"/>
              <p:cNvSpPr>
                <a:spLocks noChangeShapeType="1"/>
              </p:cNvSpPr>
              <p:nvPr/>
            </p:nvSpPr>
            <p:spPr bwMode="auto">
              <a:xfrm flipV="1">
                <a:off x="2849872"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1" name="Line 805"/>
              <p:cNvSpPr>
                <a:spLocks noChangeShapeType="1"/>
              </p:cNvSpPr>
              <p:nvPr/>
            </p:nvSpPr>
            <p:spPr bwMode="auto">
              <a:xfrm flipH="1" flipV="1">
                <a:off x="2849872"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2" name="Line 806"/>
              <p:cNvSpPr>
                <a:spLocks noChangeShapeType="1"/>
              </p:cNvSpPr>
              <p:nvPr/>
            </p:nvSpPr>
            <p:spPr bwMode="auto">
              <a:xfrm>
                <a:off x="2930761"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3" name="Line 807"/>
              <p:cNvSpPr>
                <a:spLocks noChangeShapeType="1"/>
              </p:cNvSpPr>
              <p:nvPr/>
            </p:nvSpPr>
            <p:spPr bwMode="auto">
              <a:xfrm flipV="1">
                <a:off x="2922197"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4" name="Line 809"/>
              <p:cNvSpPr>
                <a:spLocks noChangeShapeType="1"/>
              </p:cNvSpPr>
              <p:nvPr/>
            </p:nvSpPr>
            <p:spPr bwMode="auto">
              <a:xfrm flipH="1" flipV="1">
                <a:off x="2922197" y="2478434"/>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5" name="Line 810"/>
              <p:cNvSpPr>
                <a:spLocks noChangeShapeType="1"/>
              </p:cNvSpPr>
              <p:nvPr/>
            </p:nvSpPr>
            <p:spPr bwMode="auto">
              <a:xfrm>
                <a:off x="3075410"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6" name="Line 811"/>
              <p:cNvSpPr>
                <a:spLocks noChangeShapeType="1"/>
              </p:cNvSpPr>
              <p:nvPr/>
            </p:nvSpPr>
            <p:spPr bwMode="auto">
              <a:xfrm flipV="1">
                <a:off x="3066845" y="247843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7" name="Line 812"/>
              <p:cNvSpPr>
                <a:spLocks noChangeShapeType="1"/>
              </p:cNvSpPr>
              <p:nvPr/>
            </p:nvSpPr>
            <p:spPr bwMode="auto">
              <a:xfrm flipH="1" flipV="1">
                <a:off x="3066845" y="247843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8" name="Line 813"/>
              <p:cNvSpPr>
                <a:spLocks noChangeShapeType="1"/>
              </p:cNvSpPr>
              <p:nvPr/>
            </p:nvSpPr>
            <p:spPr bwMode="auto">
              <a:xfrm>
                <a:off x="3078265"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19" name="Line 814"/>
              <p:cNvSpPr>
                <a:spLocks noChangeShapeType="1"/>
              </p:cNvSpPr>
              <p:nvPr/>
            </p:nvSpPr>
            <p:spPr bwMode="auto">
              <a:xfrm flipV="1">
                <a:off x="3070652" y="247843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0" name="Line 815"/>
              <p:cNvSpPr>
                <a:spLocks noChangeShapeType="1"/>
              </p:cNvSpPr>
              <p:nvPr/>
            </p:nvSpPr>
            <p:spPr bwMode="auto">
              <a:xfrm flipH="1" flipV="1">
                <a:off x="3070652" y="247843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1" name="Line 816"/>
              <p:cNvSpPr>
                <a:spLocks noChangeShapeType="1"/>
              </p:cNvSpPr>
              <p:nvPr/>
            </p:nvSpPr>
            <p:spPr bwMode="auto">
              <a:xfrm>
                <a:off x="3097297"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2" name="Line 817"/>
              <p:cNvSpPr>
                <a:spLocks noChangeShapeType="1"/>
              </p:cNvSpPr>
              <p:nvPr/>
            </p:nvSpPr>
            <p:spPr bwMode="auto">
              <a:xfrm flipV="1">
                <a:off x="3088732" y="2478434"/>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3" name="Line 818"/>
              <p:cNvSpPr>
                <a:spLocks noChangeShapeType="1"/>
              </p:cNvSpPr>
              <p:nvPr/>
            </p:nvSpPr>
            <p:spPr bwMode="auto">
              <a:xfrm flipH="1" flipV="1">
                <a:off x="3088732" y="2478434"/>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4" name="Freeform 819"/>
              <p:cNvSpPr>
                <a:spLocks/>
              </p:cNvSpPr>
              <p:nvPr/>
            </p:nvSpPr>
            <p:spPr bwMode="auto">
              <a:xfrm>
                <a:off x="492681"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9 w 17"/>
                  <a:gd name="T11" fmla="*/ 19 h 19"/>
                  <a:gd name="T12" fmla="*/ 9 w 17"/>
                  <a:gd name="T13" fmla="*/ 19 h 19"/>
                  <a:gd name="T14" fmla="*/ 5 w 17"/>
                  <a:gd name="T15" fmla="*/ 18 h 19"/>
                  <a:gd name="T16" fmla="*/ 3 w 17"/>
                  <a:gd name="T17" fmla="*/ 16 h 19"/>
                  <a:gd name="T18" fmla="*/ 1 w 17"/>
                  <a:gd name="T19" fmla="*/ 13 h 19"/>
                  <a:gd name="T20" fmla="*/ 0 w 17"/>
                  <a:gd name="T21" fmla="*/ 9 h 19"/>
                  <a:gd name="T22" fmla="*/ 0 w 17"/>
                  <a:gd name="T23" fmla="*/ 9 h 19"/>
                  <a:gd name="T24" fmla="*/ 1 w 17"/>
                  <a:gd name="T25" fmla="*/ 6 h 19"/>
                  <a:gd name="T26" fmla="*/ 3 w 17"/>
                  <a:gd name="T27" fmla="*/ 2 h 19"/>
                  <a:gd name="T28" fmla="*/ 5 w 17"/>
                  <a:gd name="T29" fmla="*/ 1 h 19"/>
                  <a:gd name="T30" fmla="*/ 9 w 17"/>
                  <a:gd name="T31" fmla="*/ 0 h 19"/>
                  <a:gd name="T32" fmla="*/ 9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9" y="19"/>
                    </a:lnTo>
                    <a:lnTo>
                      <a:pt x="9" y="19"/>
                    </a:lnTo>
                    <a:lnTo>
                      <a:pt x="5" y="18"/>
                    </a:lnTo>
                    <a:lnTo>
                      <a:pt x="3" y="16"/>
                    </a:lnTo>
                    <a:lnTo>
                      <a:pt x="1" y="13"/>
                    </a:lnTo>
                    <a:lnTo>
                      <a:pt x="0" y="9"/>
                    </a:lnTo>
                    <a:lnTo>
                      <a:pt x="0" y="9"/>
                    </a:lnTo>
                    <a:lnTo>
                      <a:pt x="1" y="6"/>
                    </a:lnTo>
                    <a:lnTo>
                      <a:pt x="3" y="2"/>
                    </a:lnTo>
                    <a:lnTo>
                      <a:pt x="5" y="1"/>
                    </a:lnTo>
                    <a:lnTo>
                      <a:pt x="9" y="0"/>
                    </a:lnTo>
                    <a:lnTo>
                      <a:pt x="9" y="0"/>
                    </a:lnTo>
                    <a:lnTo>
                      <a:pt x="12" y="1"/>
                    </a:lnTo>
                    <a:lnTo>
                      <a:pt x="15" y="2"/>
                    </a:lnTo>
                    <a:lnTo>
                      <a:pt x="17"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5" name="Freeform 820"/>
              <p:cNvSpPr>
                <a:spLocks/>
              </p:cNvSpPr>
              <p:nvPr/>
            </p:nvSpPr>
            <p:spPr bwMode="auto">
              <a:xfrm>
                <a:off x="496487"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8 w 17"/>
                  <a:gd name="T11" fmla="*/ 19 h 19"/>
                  <a:gd name="T12" fmla="*/ 8 w 17"/>
                  <a:gd name="T13" fmla="*/ 19 h 19"/>
                  <a:gd name="T14" fmla="*/ 5 w 17"/>
                  <a:gd name="T15" fmla="*/ 18 h 19"/>
                  <a:gd name="T16" fmla="*/ 2 w 17"/>
                  <a:gd name="T17" fmla="*/ 16 h 19"/>
                  <a:gd name="T18" fmla="*/ 0 w 17"/>
                  <a:gd name="T19" fmla="*/ 13 h 19"/>
                  <a:gd name="T20" fmla="*/ 0 w 17"/>
                  <a:gd name="T21" fmla="*/ 9 h 19"/>
                  <a:gd name="T22" fmla="*/ 0 w 17"/>
                  <a:gd name="T23" fmla="*/ 9 h 19"/>
                  <a:gd name="T24" fmla="*/ 0 w 17"/>
                  <a:gd name="T25" fmla="*/ 6 h 19"/>
                  <a:gd name="T26" fmla="*/ 2 w 17"/>
                  <a:gd name="T27" fmla="*/ 2 h 19"/>
                  <a:gd name="T28" fmla="*/ 5 w 17"/>
                  <a:gd name="T29" fmla="*/ 1 h 19"/>
                  <a:gd name="T30" fmla="*/ 8 w 17"/>
                  <a:gd name="T31" fmla="*/ 0 h 19"/>
                  <a:gd name="T32" fmla="*/ 8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8" y="19"/>
                    </a:lnTo>
                    <a:lnTo>
                      <a:pt x="8" y="19"/>
                    </a:lnTo>
                    <a:lnTo>
                      <a:pt x="5" y="18"/>
                    </a:lnTo>
                    <a:lnTo>
                      <a:pt x="2" y="16"/>
                    </a:lnTo>
                    <a:lnTo>
                      <a:pt x="0" y="13"/>
                    </a:lnTo>
                    <a:lnTo>
                      <a:pt x="0" y="9"/>
                    </a:lnTo>
                    <a:lnTo>
                      <a:pt x="0" y="9"/>
                    </a:lnTo>
                    <a:lnTo>
                      <a:pt x="0" y="6"/>
                    </a:lnTo>
                    <a:lnTo>
                      <a:pt x="2" y="2"/>
                    </a:lnTo>
                    <a:lnTo>
                      <a:pt x="5" y="1"/>
                    </a:lnTo>
                    <a:lnTo>
                      <a:pt x="8" y="0"/>
                    </a:lnTo>
                    <a:lnTo>
                      <a:pt x="8" y="0"/>
                    </a:lnTo>
                    <a:lnTo>
                      <a:pt x="12" y="1"/>
                    </a:lnTo>
                    <a:lnTo>
                      <a:pt x="15" y="2"/>
                    </a:lnTo>
                    <a:lnTo>
                      <a:pt x="17" y="6"/>
                    </a:lnTo>
                    <a:lnTo>
                      <a:pt x="17" y="9"/>
                    </a:lnTo>
                    <a:lnTo>
                      <a:pt x="17" y="9"/>
                    </a:lnTo>
                    <a:close/>
                  </a:path>
                </a:pathLst>
              </a:custGeom>
              <a:noFill/>
              <a:ln w="3175">
                <a:solidFill>
                  <a:srgbClr val="0E8D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6" name="Freeform 821"/>
              <p:cNvSpPr>
                <a:spLocks/>
              </p:cNvSpPr>
              <p:nvPr/>
            </p:nvSpPr>
            <p:spPr bwMode="auto">
              <a:xfrm>
                <a:off x="496487"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8 w 17"/>
                  <a:gd name="T11" fmla="*/ 19 h 19"/>
                  <a:gd name="T12" fmla="*/ 8 w 17"/>
                  <a:gd name="T13" fmla="*/ 19 h 19"/>
                  <a:gd name="T14" fmla="*/ 5 w 17"/>
                  <a:gd name="T15" fmla="*/ 18 h 19"/>
                  <a:gd name="T16" fmla="*/ 2 w 17"/>
                  <a:gd name="T17" fmla="*/ 16 h 19"/>
                  <a:gd name="T18" fmla="*/ 0 w 17"/>
                  <a:gd name="T19" fmla="*/ 13 h 19"/>
                  <a:gd name="T20" fmla="*/ 0 w 17"/>
                  <a:gd name="T21" fmla="*/ 9 h 19"/>
                  <a:gd name="T22" fmla="*/ 0 w 17"/>
                  <a:gd name="T23" fmla="*/ 9 h 19"/>
                  <a:gd name="T24" fmla="*/ 0 w 17"/>
                  <a:gd name="T25" fmla="*/ 6 h 19"/>
                  <a:gd name="T26" fmla="*/ 2 w 17"/>
                  <a:gd name="T27" fmla="*/ 2 h 19"/>
                  <a:gd name="T28" fmla="*/ 5 w 17"/>
                  <a:gd name="T29" fmla="*/ 1 h 19"/>
                  <a:gd name="T30" fmla="*/ 8 w 17"/>
                  <a:gd name="T31" fmla="*/ 0 h 19"/>
                  <a:gd name="T32" fmla="*/ 8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8" y="19"/>
                    </a:lnTo>
                    <a:lnTo>
                      <a:pt x="8" y="19"/>
                    </a:lnTo>
                    <a:lnTo>
                      <a:pt x="5" y="18"/>
                    </a:lnTo>
                    <a:lnTo>
                      <a:pt x="2" y="16"/>
                    </a:lnTo>
                    <a:lnTo>
                      <a:pt x="0" y="13"/>
                    </a:lnTo>
                    <a:lnTo>
                      <a:pt x="0" y="9"/>
                    </a:lnTo>
                    <a:lnTo>
                      <a:pt x="0" y="9"/>
                    </a:lnTo>
                    <a:lnTo>
                      <a:pt x="0" y="6"/>
                    </a:lnTo>
                    <a:lnTo>
                      <a:pt x="2" y="2"/>
                    </a:lnTo>
                    <a:lnTo>
                      <a:pt x="5" y="1"/>
                    </a:lnTo>
                    <a:lnTo>
                      <a:pt x="8" y="0"/>
                    </a:lnTo>
                    <a:lnTo>
                      <a:pt x="8" y="0"/>
                    </a:lnTo>
                    <a:lnTo>
                      <a:pt x="12" y="1"/>
                    </a:lnTo>
                    <a:lnTo>
                      <a:pt x="15" y="2"/>
                    </a:lnTo>
                    <a:lnTo>
                      <a:pt x="17"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7" name="Freeform 822"/>
              <p:cNvSpPr>
                <a:spLocks/>
              </p:cNvSpPr>
              <p:nvPr/>
            </p:nvSpPr>
            <p:spPr bwMode="auto">
              <a:xfrm>
                <a:off x="671587" y="1480326"/>
                <a:ext cx="16178" cy="24987"/>
              </a:xfrm>
              <a:custGeom>
                <a:avLst/>
                <a:gdLst>
                  <a:gd name="T0" fmla="*/ 17 w 17"/>
                  <a:gd name="T1" fmla="*/ 8 h 18"/>
                  <a:gd name="T2" fmla="*/ 17 w 17"/>
                  <a:gd name="T3" fmla="*/ 8 h 18"/>
                  <a:gd name="T4" fmla="*/ 17 w 17"/>
                  <a:gd name="T5" fmla="*/ 12 h 18"/>
                  <a:gd name="T6" fmla="*/ 14 w 17"/>
                  <a:gd name="T7" fmla="*/ 16 h 18"/>
                  <a:gd name="T8" fmla="*/ 12 w 17"/>
                  <a:gd name="T9" fmla="*/ 18 h 18"/>
                  <a:gd name="T10" fmla="*/ 8 w 17"/>
                  <a:gd name="T11" fmla="*/ 18 h 18"/>
                  <a:gd name="T12" fmla="*/ 8 w 17"/>
                  <a:gd name="T13" fmla="*/ 18 h 18"/>
                  <a:gd name="T14" fmla="*/ 5 w 17"/>
                  <a:gd name="T15" fmla="*/ 18 h 18"/>
                  <a:gd name="T16" fmla="*/ 2 w 17"/>
                  <a:gd name="T17" fmla="*/ 16 h 18"/>
                  <a:gd name="T18" fmla="*/ 0 w 17"/>
                  <a:gd name="T19" fmla="*/ 12 h 18"/>
                  <a:gd name="T20" fmla="*/ 0 w 17"/>
                  <a:gd name="T21" fmla="*/ 8 h 18"/>
                  <a:gd name="T22" fmla="*/ 0 w 17"/>
                  <a:gd name="T23" fmla="*/ 8 h 18"/>
                  <a:gd name="T24" fmla="*/ 0 w 17"/>
                  <a:gd name="T25" fmla="*/ 5 h 18"/>
                  <a:gd name="T26" fmla="*/ 2 w 17"/>
                  <a:gd name="T27" fmla="*/ 2 h 18"/>
                  <a:gd name="T28" fmla="*/ 5 w 17"/>
                  <a:gd name="T29" fmla="*/ 0 h 18"/>
                  <a:gd name="T30" fmla="*/ 8 w 17"/>
                  <a:gd name="T31" fmla="*/ 0 h 18"/>
                  <a:gd name="T32" fmla="*/ 8 w 17"/>
                  <a:gd name="T33" fmla="*/ 0 h 18"/>
                  <a:gd name="T34" fmla="*/ 12 w 17"/>
                  <a:gd name="T35" fmla="*/ 0 h 18"/>
                  <a:gd name="T36" fmla="*/ 14 w 17"/>
                  <a:gd name="T37" fmla="*/ 2 h 18"/>
                  <a:gd name="T38" fmla="*/ 17 w 17"/>
                  <a:gd name="T39" fmla="*/ 5 h 18"/>
                  <a:gd name="T40" fmla="*/ 17 w 17"/>
                  <a:gd name="T41" fmla="*/ 8 h 18"/>
                  <a:gd name="T42" fmla="*/ 17 w 17"/>
                  <a:gd name="T4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8"/>
                    </a:moveTo>
                    <a:lnTo>
                      <a:pt x="17" y="8"/>
                    </a:lnTo>
                    <a:lnTo>
                      <a:pt x="17" y="12"/>
                    </a:lnTo>
                    <a:lnTo>
                      <a:pt x="14" y="16"/>
                    </a:lnTo>
                    <a:lnTo>
                      <a:pt x="12" y="18"/>
                    </a:lnTo>
                    <a:lnTo>
                      <a:pt x="8" y="18"/>
                    </a:lnTo>
                    <a:lnTo>
                      <a:pt x="8" y="18"/>
                    </a:lnTo>
                    <a:lnTo>
                      <a:pt x="5" y="18"/>
                    </a:lnTo>
                    <a:lnTo>
                      <a:pt x="2" y="16"/>
                    </a:lnTo>
                    <a:lnTo>
                      <a:pt x="0" y="12"/>
                    </a:lnTo>
                    <a:lnTo>
                      <a:pt x="0" y="8"/>
                    </a:lnTo>
                    <a:lnTo>
                      <a:pt x="0" y="8"/>
                    </a:lnTo>
                    <a:lnTo>
                      <a:pt x="0" y="5"/>
                    </a:lnTo>
                    <a:lnTo>
                      <a:pt x="2" y="2"/>
                    </a:lnTo>
                    <a:lnTo>
                      <a:pt x="5" y="0"/>
                    </a:lnTo>
                    <a:lnTo>
                      <a:pt x="8" y="0"/>
                    </a:lnTo>
                    <a:lnTo>
                      <a:pt x="8" y="0"/>
                    </a:lnTo>
                    <a:lnTo>
                      <a:pt x="12" y="0"/>
                    </a:lnTo>
                    <a:lnTo>
                      <a:pt x="14" y="2"/>
                    </a:lnTo>
                    <a:lnTo>
                      <a:pt x="17" y="5"/>
                    </a:lnTo>
                    <a:lnTo>
                      <a:pt x="17" y="8"/>
                    </a:lnTo>
                    <a:lnTo>
                      <a:pt x="17" y="8"/>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8" name="Freeform 823"/>
              <p:cNvSpPr>
                <a:spLocks/>
              </p:cNvSpPr>
              <p:nvPr/>
            </p:nvSpPr>
            <p:spPr bwMode="auto">
              <a:xfrm>
                <a:off x="758186" y="1627473"/>
                <a:ext cx="16178" cy="24987"/>
              </a:xfrm>
              <a:custGeom>
                <a:avLst/>
                <a:gdLst>
                  <a:gd name="T0" fmla="*/ 17 w 17"/>
                  <a:gd name="T1" fmla="*/ 8 h 18"/>
                  <a:gd name="T2" fmla="*/ 17 w 17"/>
                  <a:gd name="T3" fmla="*/ 8 h 18"/>
                  <a:gd name="T4" fmla="*/ 16 w 17"/>
                  <a:gd name="T5" fmla="*/ 12 h 18"/>
                  <a:gd name="T6" fmla="*/ 15 w 17"/>
                  <a:gd name="T7" fmla="*/ 16 h 18"/>
                  <a:gd name="T8" fmla="*/ 12 w 17"/>
                  <a:gd name="T9" fmla="*/ 18 h 18"/>
                  <a:gd name="T10" fmla="*/ 9 w 17"/>
                  <a:gd name="T11" fmla="*/ 18 h 18"/>
                  <a:gd name="T12" fmla="*/ 9 w 17"/>
                  <a:gd name="T13" fmla="*/ 18 h 18"/>
                  <a:gd name="T14" fmla="*/ 5 w 17"/>
                  <a:gd name="T15" fmla="*/ 18 h 18"/>
                  <a:gd name="T16" fmla="*/ 2 w 17"/>
                  <a:gd name="T17" fmla="*/ 16 h 18"/>
                  <a:gd name="T18" fmla="*/ 0 w 17"/>
                  <a:gd name="T19" fmla="*/ 12 h 18"/>
                  <a:gd name="T20" fmla="*/ 0 w 17"/>
                  <a:gd name="T21" fmla="*/ 8 h 18"/>
                  <a:gd name="T22" fmla="*/ 0 w 17"/>
                  <a:gd name="T23" fmla="*/ 8 h 18"/>
                  <a:gd name="T24" fmla="*/ 0 w 17"/>
                  <a:gd name="T25" fmla="*/ 5 h 18"/>
                  <a:gd name="T26" fmla="*/ 2 w 17"/>
                  <a:gd name="T27" fmla="*/ 2 h 18"/>
                  <a:gd name="T28" fmla="*/ 5 w 17"/>
                  <a:gd name="T29" fmla="*/ 0 h 18"/>
                  <a:gd name="T30" fmla="*/ 9 w 17"/>
                  <a:gd name="T31" fmla="*/ 0 h 18"/>
                  <a:gd name="T32" fmla="*/ 9 w 17"/>
                  <a:gd name="T33" fmla="*/ 0 h 18"/>
                  <a:gd name="T34" fmla="*/ 12 w 17"/>
                  <a:gd name="T35" fmla="*/ 0 h 18"/>
                  <a:gd name="T36" fmla="*/ 15 w 17"/>
                  <a:gd name="T37" fmla="*/ 2 h 18"/>
                  <a:gd name="T38" fmla="*/ 16 w 17"/>
                  <a:gd name="T39" fmla="*/ 5 h 18"/>
                  <a:gd name="T40" fmla="*/ 17 w 17"/>
                  <a:gd name="T41" fmla="*/ 8 h 18"/>
                  <a:gd name="T42" fmla="*/ 17 w 17"/>
                  <a:gd name="T4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8"/>
                    </a:moveTo>
                    <a:lnTo>
                      <a:pt x="17" y="8"/>
                    </a:lnTo>
                    <a:lnTo>
                      <a:pt x="16" y="12"/>
                    </a:lnTo>
                    <a:lnTo>
                      <a:pt x="15" y="16"/>
                    </a:lnTo>
                    <a:lnTo>
                      <a:pt x="12" y="18"/>
                    </a:lnTo>
                    <a:lnTo>
                      <a:pt x="9" y="18"/>
                    </a:lnTo>
                    <a:lnTo>
                      <a:pt x="9" y="18"/>
                    </a:lnTo>
                    <a:lnTo>
                      <a:pt x="5" y="18"/>
                    </a:lnTo>
                    <a:lnTo>
                      <a:pt x="2" y="16"/>
                    </a:lnTo>
                    <a:lnTo>
                      <a:pt x="0" y="12"/>
                    </a:lnTo>
                    <a:lnTo>
                      <a:pt x="0" y="8"/>
                    </a:lnTo>
                    <a:lnTo>
                      <a:pt x="0" y="8"/>
                    </a:lnTo>
                    <a:lnTo>
                      <a:pt x="0" y="5"/>
                    </a:lnTo>
                    <a:lnTo>
                      <a:pt x="2" y="2"/>
                    </a:lnTo>
                    <a:lnTo>
                      <a:pt x="5" y="0"/>
                    </a:lnTo>
                    <a:lnTo>
                      <a:pt x="9" y="0"/>
                    </a:lnTo>
                    <a:lnTo>
                      <a:pt x="9" y="0"/>
                    </a:lnTo>
                    <a:lnTo>
                      <a:pt x="12" y="0"/>
                    </a:lnTo>
                    <a:lnTo>
                      <a:pt x="15" y="2"/>
                    </a:lnTo>
                    <a:lnTo>
                      <a:pt x="16" y="5"/>
                    </a:lnTo>
                    <a:lnTo>
                      <a:pt x="17" y="8"/>
                    </a:lnTo>
                    <a:lnTo>
                      <a:pt x="17" y="8"/>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29" name="Freeform 824"/>
              <p:cNvSpPr>
                <a:spLocks/>
              </p:cNvSpPr>
              <p:nvPr/>
            </p:nvSpPr>
            <p:spPr bwMode="auto">
              <a:xfrm>
                <a:off x="1008465" y="1899559"/>
                <a:ext cx="17130" cy="27764"/>
              </a:xfrm>
              <a:custGeom>
                <a:avLst/>
                <a:gdLst>
                  <a:gd name="T0" fmla="*/ 18 w 18"/>
                  <a:gd name="T1" fmla="*/ 10 h 20"/>
                  <a:gd name="T2" fmla="*/ 18 w 18"/>
                  <a:gd name="T3" fmla="*/ 10 h 20"/>
                  <a:gd name="T4" fmla="*/ 17 w 18"/>
                  <a:gd name="T5" fmla="*/ 14 h 20"/>
                  <a:gd name="T6" fmla="*/ 16 w 18"/>
                  <a:gd name="T7" fmla="*/ 16 h 20"/>
                  <a:gd name="T8" fmla="*/ 13 w 18"/>
                  <a:gd name="T9" fmla="*/ 19 h 20"/>
                  <a:gd name="T10" fmla="*/ 10 w 18"/>
                  <a:gd name="T11" fmla="*/ 20 h 20"/>
                  <a:gd name="T12" fmla="*/ 10 w 18"/>
                  <a:gd name="T13" fmla="*/ 20 h 20"/>
                  <a:gd name="T14" fmla="*/ 6 w 18"/>
                  <a:gd name="T15" fmla="*/ 19 h 20"/>
                  <a:gd name="T16" fmla="*/ 3 w 18"/>
                  <a:gd name="T17" fmla="*/ 16 h 20"/>
                  <a:gd name="T18" fmla="*/ 1 w 18"/>
                  <a:gd name="T19" fmla="*/ 14 h 20"/>
                  <a:gd name="T20" fmla="*/ 0 w 18"/>
                  <a:gd name="T21" fmla="*/ 10 h 20"/>
                  <a:gd name="T22" fmla="*/ 0 w 18"/>
                  <a:gd name="T23" fmla="*/ 10 h 20"/>
                  <a:gd name="T24" fmla="*/ 1 w 18"/>
                  <a:gd name="T25" fmla="*/ 6 h 20"/>
                  <a:gd name="T26" fmla="*/ 3 w 18"/>
                  <a:gd name="T27" fmla="*/ 3 h 20"/>
                  <a:gd name="T28" fmla="*/ 6 w 18"/>
                  <a:gd name="T29" fmla="*/ 1 h 20"/>
                  <a:gd name="T30" fmla="*/ 10 w 18"/>
                  <a:gd name="T31" fmla="*/ 0 h 20"/>
                  <a:gd name="T32" fmla="*/ 10 w 18"/>
                  <a:gd name="T33" fmla="*/ 0 h 20"/>
                  <a:gd name="T34" fmla="*/ 13 w 18"/>
                  <a:gd name="T35" fmla="*/ 1 h 20"/>
                  <a:gd name="T36" fmla="*/ 16 w 18"/>
                  <a:gd name="T37" fmla="*/ 3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6"/>
                    </a:lnTo>
                    <a:lnTo>
                      <a:pt x="13" y="19"/>
                    </a:lnTo>
                    <a:lnTo>
                      <a:pt x="10" y="20"/>
                    </a:lnTo>
                    <a:lnTo>
                      <a:pt x="10" y="20"/>
                    </a:lnTo>
                    <a:lnTo>
                      <a:pt x="6" y="19"/>
                    </a:lnTo>
                    <a:lnTo>
                      <a:pt x="3" y="16"/>
                    </a:lnTo>
                    <a:lnTo>
                      <a:pt x="1" y="14"/>
                    </a:lnTo>
                    <a:lnTo>
                      <a:pt x="0" y="10"/>
                    </a:lnTo>
                    <a:lnTo>
                      <a:pt x="0" y="10"/>
                    </a:lnTo>
                    <a:lnTo>
                      <a:pt x="1" y="6"/>
                    </a:lnTo>
                    <a:lnTo>
                      <a:pt x="3" y="3"/>
                    </a:lnTo>
                    <a:lnTo>
                      <a:pt x="6" y="1"/>
                    </a:lnTo>
                    <a:lnTo>
                      <a:pt x="10" y="0"/>
                    </a:lnTo>
                    <a:lnTo>
                      <a:pt x="10" y="0"/>
                    </a:lnTo>
                    <a:lnTo>
                      <a:pt x="13"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0" name="Freeform 825"/>
              <p:cNvSpPr>
                <a:spLocks/>
              </p:cNvSpPr>
              <p:nvPr/>
            </p:nvSpPr>
            <p:spPr bwMode="auto">
              <a:xfrm>
                <a:off x="1014174" y="1993955"/>
                <a:ext cx="16178" cy="24987"/>
              </a:xfrm>
              <a:custGeom>
                <a:avLst/>
                <a:gdLst>
                  <a:gd name="T0" fmla="*/ 17 w 17"/>
                  <a:gd name="T1" fmla="*/ 10 h 18"/>
                  <a:gd name="T2" fmla="*/ 17 w 17"/>
                  <a:gd name="T3" fmla="*/ 10 h 18"/>
                  <a:gd name="T4" fmla="*/ 17 w 17"/>
                  <a:gd name="T5" fmla="*/ 14 h 18"/>
                  <a:gd name="T6" fmla="*/ 15 w 17"/>
                  <a:gd name="T7" fmla="*/ 16 h 18"/>
                  <a:gd name="T8" fmla="*/ 12 w 17"/>
                  <a:gd name="T9" fmla="*/ 18 h 18"/>
                  <a:gd name="T10" fmla="*/ 9 w 17"/>
                  <a:gd name="T11" fmla="*/ 18 h 18"/>
                  <a:gd name="T12" fmla="*/ 9 w 17"/>
                  <a:gd name="T13" fmla="*/ 18 h 18"/>
                  <a:gd name="T14" fmla="*/ 5 w 17"/>
                  <a:gd name="T15" fmla="*/ 18 h 18"/>
                  <a:gd name="T16" fmla="*/ 2 w 17"/>
                  <a:gd name="T17" fmla="*/ 16 h 18"/>
                  <a:gd name="T18" fmla="*/ 0 w 17"/>
                  <a:gd name="T19" fmla="*/ 14 h 18"/>
                  <a:gd name="T20" fmla="*/ 0 w 17"/>
                  <a:gd name="T21" fmla="*/ 10 h 18"/>
                  <a:gd name="T22" fmla="*/ 0 w 17"/>
                  <a:gd name="T23" fmla="*/ 10 h 18"/>
                  <a:gd name="T24" fmla="*/ 0 w 17"/>
                  <a:gd name="T25" fmla="*/ 6 h 18"/>
                  <a:gd name="T26" fmla="*/ 2 w 17"/>
                  <a:gd name="T27" fmla="*/ 2 h 18"/>
                  <a:gd name="T28" fmla="*/ 5 w 17"/>
                  <a:gd name="T29" fmla="*/ 0 h 18"/>
                  <a:gd name="T30" fmla="*/ 9 w 17"/>
                  <a:gd name="T31" fmla="*/ 0 h 18"/>
                  <a:gd name="T32" fmla="*/ 9 w 17"/>
                  <a:gd name="T33" fmla="*/ 0 h 18"/>
                  <a:gd name="T34" fmla="*/ 12 w 17"/>
                  <a:gd name="T35" fmla="*/ 0 h 18"/>
                  <a:gd name="T36" fmla="*/ 15 w 17"/>
                  <a:gd name="T37" fmla="*/ 2 h 18"/>
                  <a:gd name="T38" fmla="*/ 17 w 17"/>
                  <a:gd name="T39" fmla="*/ 6 h 18"/>
                  <a:gd name="T40" fmla="*/ 17 w 17"/>
                  <a:gd name="T41" fmla="*/ 10 h 18"/>
                  <a:gd name="T42" fmla="*/ 17 w 17"/>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10"/>
                    </a:moveTo>
                    <a:lnTo>
                      <a:pt x="17" y="10"/>
                    </a:lnTo>
                    <a:lnTo>
                      <a:pt x="17" y="14"/>
                    </a:lnTo>
                    <a:lnTo>
                      <a:pt x="15" y="16"/>
                    </a:lnTo>
                    <a:lnTo>
                      <a:pt x="12" y="18"/>
                    </a:lnTo>
                    <a:lnTo>
                      <a:pt x="9" y="18"/>
                    </a:lnTo>
                    <a:lnTo>
                      <a:pt x="9" y="18"/>
                    </a:lnTo>
                    <a:lnTo>
                      <a:pt x="5" y="18"/>
                    </a:lnTo>
                    <a:lnTo>
                      <a:pt x="2" y="16"/>
                    </a:lnTo>
                    <a:lnTo>
                      <a:pt x="0" y="14"/>
                    </a:lnTo>
                    <a:lnTo>
                      <a:pt x="0" y="10"/>
                    </a:lnTo>
                    <a:lnTo>
                      <a:pt x="0" y="10"/>
                    </a:lnTo>
                    <a:lnTo>
                      <a:pt x="0" y="6"/>
                    </a:lnTo>
                    <a:lnTo>
                      <a:pt x="2" y="2"/>
                    </a:lnTo>
                    <a:lnTo>
                      <a:pt x="5" y="0"/>
                    </a:lnTo>
                    <a:lnTo>
                      <a:pt x="9" y="0"/>
                    </a:lnTo>
                    <a:lnTo>
                      <a:pt x="9" y="0"/>
                    </a:lnTo>
                    <a:lnTo>
                      <a:pt x="12" y="0"/>
                    </a:lnTo>
                    <a:lnTo>
                      <a:pt x="15" y="2"/>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1" name="Freeform 826"/>
              <p:cNvSpPr>
                <a:spLocks/>
              </p:cNvSpPr>
              <p:nvPr/>
            </p:nvSpPr>
            <p:spPr bwMode="auto">
              <a:xfrm>
                <a:off x="1165484" y="2057812"/>
                <a:ext cx="16178" cy="26375"/>
              </a:xfrm>
              <a:custGeom>
                <a:avLst/>
                <a:gdLst>
                  <a:gd name="T0" fmla="*/ 17 w 17"/>
                  <a:gd name="T1" fmla="*/ 10 h 19"/>
                  <a:gd name="T2" fmla="*/ 17 w 17"/>
                  <a:gd name="T3" fmla="*/ 10 h 19"/>
                  <a:gd name="T4" fmla="*/ 16 w 17"/>
                  <a:gd name="T5" fmla="*/ 13 h 19"/>
                  <a:gd name="T6" fmla="*/ 15 w 17"/>
                  <a:gd name="T7" fmla="*/ 17 h 19"/>
                  <a:gd name="T8" fmla="*/ 12 w 17"/>
                  <a:gd name="T9" fmla="*/ 18 h 19"/>
                  <a:gd name="T10" fmla="*/ 9 w 17"/>
                  <a:gd name="T11" fmla="*/ 19 h 19"/>
                  <a:gd name="T12" fmla="*/ 9 w 17"/>
                  <a:gd name="T13" fmla="*/ 19 h 19"/>
                  <a:gd name="T14" fmla="*/ 5 w 17"/>
                  <a:gd name="T15" fmla="*/ 18 h 19"/>
                  <a:gd name="T16" fmla="*/ 3 w 17"/>
                  <a:gd name="T17" fmla="*/ 17 h 19"/>
                  <a:gd name="T18" fmla="*/ 0 w 17"/>
                  <a:gd name="T19" fmla="*/ 13 h 19"/>
                  <a:gd name="T20" fmla="*/ 0 w 17"/>
                  <a:gd name="T21" fmla="*/ 10 h 19"/>
                  <a:gd name="T22" fmla="*/ 0 w 17"/>
                  <a:gd name="T23" fmla="*/ 10 h 19"/>
                  <a:gd name="T24" fmla="*/ 0 w 17"/>
                  <a:gd name="T25" fmla="*/ 6 h 19"/>
                  <a:gd name="T26" fmla="*/ 3 w 17"/>
                  <a:gd name="T27" fmla="*/ 3 h 19"/>
                  <a:gd name="T28" fmla="*/ 5 w 17"/>
                  <a:gd name="T29" fmla="*/ 1 h 19"/>
                  <a:gd name="T30" fmla="*/ 9 w 17"/>
                  <a:gd name="T31" fmla="*/ 0 h 19"/>
                  <a:gd name="T32" fmla="*/ 9 w 17"/>
                  <a:gd name="T33" fmla="*/ 0 h 19"/>
                  <a:gd name="T34" fmla="*/ 12 w 17"/>
                  <a:gd name="T35" fmla="*/ 1 h 19"/>
                  <a:gd name="T36" fmla="*/ 15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3"/>
                    </a:lnTo>
                    <a:lnTo>
                      <a:pt x="15" y="17"/>
                    </a:lnTo>
                    <a:lnTo>
                      <a:pt x="12" y="18"/>
                    </a:lnTo>
                    <a:lnTo>
                      <a:pt x="9" y="19"/>
                    </a:lnTo>
                    <a:lnTo>
                      <a:pt x="9" y="19"/>
                    </a:lnTo>
                    <a:lnTo>
                      <a:pt x="5" y="18"/>
                    </a:lnTo>
                    <a:lnTo>
                      <a:pt x="3" y="17"/>
                    </a:lnTo>
                    <a:lnTo>
                      <a:pt x="0" y="13"/>
                    </a:lnTo>
                    <a:lnTo>
                      <a:pt x="0" y="10"/>
                    </a:lnTo>
                    <a:lnTo>
                      <a:pt x="0" y="10"/>
                    </a:lnTo>
                    <a:lnTo>
                      <a:pt x="0" y="6"/>
                    </a:lnTo>
                    <a:lnTo>
                      <a:pt x="3" y="3"/>
                    </a:lnTo>
                    <a:lnTo>
                      <a:pt x="5" y="1"/>
                    </a:lnTo>
                    <a:lnTo>
                      <a:pt x="9" y="0"/>
                    </a:lnTo>
                    <a:lnTo>
                      <a:pt x="9" y="0"/>
                    </a:lnTo>
                    <a:lnTo>
                      <a:pt x="12" y="1"/>
                    </a:lnTo>
                    <a:lnTo>
                      <a:pt x="15"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2" name="Freeform 827"/>
              <p:cNvSpPr>
                <a:spLocks/>
              </p:cNvSpPr>
              <p:nvPr/>
            </p:nvSpPr>
            <p:spPr bwMode="auto">
              <a:xfrm>
                <a:off x="1400537" y="2314628"/>
                <a:ext cx="17130" cy="27764"/>
              </a:xfrm>
              <a:custGeom>
                <a:avLst/>
                <a:gdLst>
                  <a:gd name="T0" fmla="*/ 18 w 18"/>
                  <a:gd name="T1" fmla="*/ 10 h 20"/>
                  <a:gd name="T2" fmla="*/ 18 w 18"/>
                  <a:gd name="T3" fmla="*/ 10 h 20"/>
                  <a:gd name="T4" fmla="*/ 17 w 18"/>
                  <a:gd name="T5" fmla="*/ 13 h 20"/>
                  <a:gd name="T6" fmla="*/ 16 w 18"/>
                  <a:gd name="T7" fmla="*/ 17 h 20"/>
                  <a:gd name="T8" fmla="*/ 12 w 18"/>
                  <a:gd name="T9" fmla="*/ 18 h 20"/>
                  <a:gd name="T10" fmla="*/ 10 w 18"/>
                  <a:gd name="T11" fmla="*/ 20 h 20"/>
                  <a:gd name="T12" fmla="*/ 10 w 18"/>
                  <a:gd name="T13" fmla="*/ 20 h 20"/>
                  <a:gd name="T14" fmla="*/ 6 w 18"/>
                  <a:gd name="T15" fmla="*/ 18 h 20"/>
                  <a:gd name="T16" fmla="*/ 4 w 18"/>
                  <a:gd name="T17" fmla="*/ 17 h 20"/>
                  <a:gd name="T18" fmla="*/ 1 w 18"/>
                  <a:gd name="T19" fmla="*/ 13 h 20"/>
                  <a:gd name="T20" fmla="*/ 0 w 18"/>
                  <a:gd name="T21" fmla="*/ 10 h 20"/>
                  <a:gd name="T22" fmla="*/ 0 w 18"/>
                  <a:gd name="T23" fmla="*/ 10 h 20"/>
                  <a:gd name="T24" fmla="*/ 1 w 18"/>
                  <a:gd name="T25" fmla="*/ 6 h 20"/>
                  <a:gd name="T26" fmla="*/ 4 w 18"/>
                  <a:gd name="T27" fmla="*/ 3 h 20"/>
                  <a:gd name="T28" fmla="*/ 6 w 18"/>
                  <a:gd name="T29" fmla="*/ 1 h 20"/>
                  <a:gd name="T30" fmla="*/ 10 w 18"/>
                  <a:gd name="T31" fmla="*/ 0 h 20"/>
                  <a:gd name="T32" fmla="*/ 10 w 18"/>
                  <a:gd name="T33" fmla="*/ 0 h 20"/>
                  <a:gd name="T34" fmla="*/ 12 w 18"/>
                  <a:gd name="T35" fmla="*/ 1 h 20"/>
                  <a:gd name="T36" fmla="*/ 16 w 18"/>
                  <a:gd name="T37" fmla="*/ 3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3"/>
                    </a:lnTo>
                    <a:lnTo>
                      <a:pt x="16" y="17"/>
                    </a:lnTo>
                    <a:lnTo>
                      <a:pt x="12" y="18"/>
                    </a:lnTo>
                    <a:lnTo>
                      <a:pt x="10" y="20"/>
                    </a:lnTo>
                    <a:lnTo>
                      <a:pt x="10" y="20"/>
                    </a:lnTo>
                    <a:lnTo>
                      <a:pt x="6" y="18"/>
                    </a:lnTo>
                    <a:lnTo>
                      <a:pt x="4" y="17"/>
                    </a:lnTo>
                    <a:lnTo>
                      <a:pt x="1" y="13"/>
                    </a:lnTo>
                    <a:lnTo>
                      <a:pt x="0" y="10"/>
                    </a:lnTo>
                    <a:lnTo>
                      <a:pt x="0" y="10"/>
                    </a:lnTo>
                    <a:lnTo>
                      <a:pt x="1" y="6"/>
                    </a:lnTo>
                    <a:lnTo>
                      <a:pt x="4"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3" name="Freeform 828"/>
              <p:cNvSpPr>
                <a:spLocks/>
              </p:cNvSpPr>
              <p:nvPr/>
            </p:nvSpPr>
            <p:spPr bwMode="auto">
              <a:xfrm>
                <a:off x="1517588" y="2449281"/>
                <a:ext cx="18081" cy="26375"/>
              </a:xfrm>
              <a:custGeom>
                <a:avLst/>
                <a:gdLst>
                  <a:gd name="T0" fmla="*/ 19 w 19"/>
                  <a:gd name="T1" fmla="*/ 9 h 19"/>
                  <a:gd name="T2" fmla="*/ 19 w 19"/>
                  <a:gd name="T3" fmla="*/ 9 h 19"/>
                  <a:gd name="T4" fmla="*/ 18 w 19"/>
                  <a:gd name="T5" fmla="*/ 13 h 19"/>
                  <a:gd name="T6" fmla="*/ 16 w 19"/>
                  <a:gd name="T7" fmla="*/ 16 h 19"/>
                  <a:gd name="T8" fmla="*/ 13 w 19"/>
                  <a:gd name="T9" fmla="*/ 19 h 19"/>
                  <a:gd name="T10" fmla="*/ 9 w 19"/>
                  <a:gd name="T11" fmla="*/ 19 h 19"/>
                  <a:gd name="T12" fmla="*/ 9 w 19"/>
                  <a:gd name="T13" fmla="*/ 19 h 19"/>
                  <a:gd name="T14" fmla="*/ 7 w 19"/>
                  <a:gd name="T15" fmla="*/ 19 h 19"/>
                  <a:gd name="T16" fmla="*/ 3 w 19"/>
                  <a:gd name="T17" fmla="*/ 16 h 19"/>
                  <a:gd name="T18" fmla="*/ 2 w 19"/>
                  <a:gd name="T19" fmla="*/ 13 h 19"/>
                  <a:gd name="T20" fmla="*/ 0 w 19"/>
                  <a:gd name="T21" fmla="*/ 9 h 19"/>
                  <a:gd name="T22" fmla="*/ 0 w 19"/>
                  <a:gd name="T23" fmla="*/ 9 h 19"/>
                  <a:gd name="T24" fmla="*/ 2 w 19"/>
                  <a:gd name="T25" fmla="*/ 5 h 19"/>
                  <a:gd name="T26" fmla="*/ 3 w 19"/>
                  <a:gd name="T27" fmla="*/ 3 h 19"/>
                  <a:gd name="T28" fmla="*/ 7 w 19"/>
                  <a:gd name="T29" fmla="*/ 0 h 19"/>
                  <a:gd name="T30" fmla="*/ 9 w 19"/>
                  <a:gd name="T31" fmla="*/ 0 h 19"/>
                  <a:gd name="T32" fmla="*/ 9 w 19"/>
                  <a:gd name="T33" fmla="*/ 0 h 19"/>
                  <a:gd name="T34" fmla="*/ 13 w 19"/>
                  <a:gd name="T35" fmla="*/ 0 h 19"/>
                  <a:gd name="T36" fmla="*/ 16 w 19"/>
                  <a:gd name="T37" fmla="*/ 3 h 19"/>
                  <a:gd name="T38" fmla="*/ 18 w 19"/>
                  <a:gd name="T39" fmla="*/ 5 h 19"/>
                  <a:gd name="T40" fmla="*/ 19 w 19"/>
                  <a:gd name="T41" fmla="*/ 9 h 19"/>
                  <a:gd name="T42" fmla="*/ 19 w 19"/>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9"/>
                    </a:moveTo>
                    <a:lnTo>
                      <a:pt x="19" y="9"/>
                    </a:lnTo>
                    <a:lnTo>
                      <a:pt x="18" y="13"/>
                    </a:lnTo>
                    <a:lnTo>
                      <a:pt x="16" y="16"/>
                    </a:lnTo>
                    <a:lnTo>
                      <a:pt x="13" y="19"/>
                    </a:lnTo>
                    <a:lnTo>
                      <a:pt x="9" y="19"/>
                    </a:lnTo>
                    <a:lnTo>
                      <a:pt x="9" y="19"/>
                    </a:lnTo>
                    <a:lnTo>
                      <a:pt x="7" y="19"/>
                    </a:lnTo>
                    <a:lnTo>
                      <a:pt x="3" y="16"/>
                    </a:lnTo>
                    <a:lnTo>
                      <a:pt x="2" y="13"/>
                    </a:lnTo>
                    <a:lnTo>
                      <a:pt x="0" y="9"/>
                    </a:lnTo>
                    <a:lnTo>
                      <a:pt x="0" y="9"/>
                    </a:lnTo>
                    <a:lnTo>
                      <a:pt x="2" y="5"/>
                    </a:lnTo>
                    <a:lnTo>
                      <a:pt x="3" y="3"/>
                    </a:lnTo>
                    <a:lnTo>
                      <a:pt x="7" y="0"/>
                    </a:lnTo>
                    <a:lnTo>
                      <a:pt x="9" y="0"/>
                    </a:lnTo>
                    <a:lnTo>
                      <a:pt x="9" y="0"/>
                    </a:lnTo>
                    <a:lnTo>
                      <a:pt x="13" y="0"/>
                    </a:lnTo>
                    <a:lnTo>
                      <a:pt x="16" y="3"/>
                    </a:lnTo>
                    <a:lnTo>
                      <a:pt x="18" y="5"/>
                    </a:lnTo>
                    <a:lnTo>
                      <a:pt x="19" y="9"/>
                    </a:lnTo>
                    <a:lnTo>
                      <a:pt x="19"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4" name="Freeform 829"/>
              <p:cNvSpPr>
                <a:spLocks/>
              </p:cNvSpPr>
              <p:nvPr/>
            </p:nvSpPr>
            <p:spPr bwMode="auto">
              <a:xfrm>
                <a:off x="1526153" y="2483986"/>
                <a:ext cx="18081" cy="27764"/>
              </a:xfrm>
              <a:custGeom>
                <a:avLst/>
                <a:gdLst>
                  <a:gd name="T0" fmla="*/ 19 w 19"/>
                  <a:gd name="T1" fmla="*/ 10 h 20"/>
                  <a:gd name="T2" fmla="*/ 19 w 19"/>
                  <a:gd name="T3" fmla="*/ 10 h 20"/>
                  <a:gd name="T4" fmla="*/ 17 w 19"/>
                  <a:gd name="T5" fmla="*/ 14 h 20"/>
                  <a:gd name="T6" fmla="*/ 16 w 19"/>
                  <a:gd name="T7" fmla="*/ 16 h 20"/>
                  <a:gd name="T8" fmla="*/ 12 w 19"/>
                  <a:gd name="T9" fmla="*/ 18 h 20"/>
                  <a:gd name="T10" fmla="*/ 10 w 19"/>
                  <a:gd name="T11" fmla="*/ 20 h 20"/>
                  <a:gd name="T12" fmla="*/ 10 w 19"/>
                  <a:gd name="T13" fmla="*/ 20 h 20"/>
                  <a:gd name="T14" fmla="*/ 6 w 19"/>
                  <a:gd name="T15" fmla="*/ 18 h 20"/>
                  <a:gd name="T16" fmla="*/ 4 w 19"/>
                  <a:gd name="T17" fmla="*/ 16 h 20"/>
                  <a:gd name="T18" fmla="*/ 1 w 19"/>
                  <a:gd name="T19" fmla="*/ 14 h 20"/>
                  <a:gd name="T20" fmla="*/ 0 w 19"/>
                  <a:gd name="T21" fmla="*/ 10 h 20"/>
                  <a:gd name="T22" fmla="*/ 0 w 19"/>
                  <a:gd name="T23" fmla="*/ 10 h 20"/>
                  <a:gd name="T24" fmla="*/ 1 w 19"/>
                  <a:gd name="T25" fmla="*/ 6 h 20"/>
                  <a:gd name="T26" fmla="*/ 4 w 19"/>
                  <a:gd name="T27" fmla="*/ 2 h 20"/>
                  <a:gd name="T28" fmla="*/ 6 w 19"/>
                  <a:gd name="T29" fmla="*/ 1 h 20"/>
                  <a:gd name="T30" fmla="*/ 10 w 19"/>
                  <a:gd name="T31" fmla="*/ 0 h 20"/>
                  <a:gd name="T32" fmla="*/ 10 w 19"/>
                  <a:gd name="T33" fmla="*/ 0 h 20"/>
                  <a:gd name="T34" fmla="*/ 12 w 19"/>
                  <a:gd name="T35" fmla="*/ 1 h 20"/>
                  <a:gd name="T36" fmla="*/ 16 w 19"/>
                  <a:gd name="T37" fmla="*/ 2 h 20"/>
                  <a:gd name="T38" fmla="*/ 17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6" y="16"/>
                    </a:lnTo>
                    <a:lnTo>
                      <a:pt x="12" y="18"/>
                    </a:lnTo>
                    <a:lnTo>
                      <a:pt x="10" y="20"/>
                    </a:lnTo>
                    <a:lnTo>
                      <a:pt x="10" y="20"/>
                    </a:lnTo>
                    <a:lnTo>
                      <a:pt x="6" y="18"/>
                    </a:lnTo>
                    <a:lnTo>
                      <a:pt x="4" y="16"/>
                    </a:lnTo>
                    <a:lnTo>
                      <a:pt x="1" y="14"/>
                    </a:lnTo>
                    <a:lnTo>
                      <a:pt x="0" y="10"/>
                    </a:lnTo>
                    <a:lnTo>
                      <a:pt x="0" y="10"/>
                    </a:lnTo>
                    <a:lnTo>
                      <a:pt x="1" y="6"/>
                    </a:lnTo>
                    <a:lnTo>
                      <a:pt x="4" y="2"/>
                    </a:lnTo>
                    <a:lnTo>
                      <a:pt x="6" y="1"/>
                    </a:lnTo>
                    <a:lnTo>
                      <a:pt x="10" y="0"/>
                    </a:lnTo>
                    <a:lnTo>
                      <a:pt x="10" y="0"/>
                    </a:lnTo>
                    <a:lnTo>
                      <a:pt x="12" y="1"/>
                    </a:lnTo>
                    <a:lnTo>
                      <a:pt x="16" y="2"/>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5" name="Freeform 830"/>
              <p:cNvSpPr>
                <a:spLocks/>
              </p:cNvSpPr>
              <p:nvPr/>
            </p:nvSpPr>
            <p:spPr bwMode="auto">
              <a:xfrm>
                <a:off x="1529960" y="2518691"/>
                <a:ext cx="17130" cy="26375"/>
              </a:xfrm>
              <a:custGeom>
                <a:avLst/>
                <a:gdLst>
                  <a:gd name="T0" fmla="*/ 18 w 18"/>
                  <a:gd name="T1" fmla="*/ 10 h 19"/>
                  <a:gd name="T2" fmla="*/ 18 w 18"/>
                  <a:gd name="T3" fmla="*/ 10 h 19"/>
                  <a:gd name="T4" fmla="*/ 17 w 18"/>
                  <a:gd name="T5" fmla="*/ 13 h 19"/>
                  <a:gd name="T6" fmla="*/ 16 w 18"/>
                  <a:gd name="T7" fmla="*/ 17 h 19"/>
                  <a:gd name="T8" fmla="*/ 12 w 18"/>
                  <a:gd name="T9" fmla="*/ 18 h 19"/>
                  <a:gd name="T10" fmla="*/ 10 w 18"/>
                  <a:gd name="T11" fmla="*/ 19 h 19"/>
                  <a:gd name="T12" fmla="*/ 10 w 18"/>
                  <a:gd name="T13" fmla="*/ 19 h 19"/>
                  <a:gd name="T14" fmla="*/ 6 w 18"/>
                  <a:gd name="T15" fmla="*/ 18 h 19"/>
                  <a:gd name="T16" fmla="*/ 2 w 18"/>
                  <a:gd name="T17" fmla="*/ 17 h 19"/>
                  <a:gd name="T18" fmla="*/ 1 w 18"/>
                  <a:gd name="T19" fmla="*/ 13 h 19"/>
                  <a:gd name="T20" fmla="*/ 0 w 18"/>
                  <a:gd name="T21" fmla="*/ 10 h 19"/>
                  <a:gd name="T22" fmla="*/ 0 w 18"/>
                  <a:gd name="T23" fmla="*/ 10 h 19"/>
                  <a:gd name="T24" fmla="*/ 1 w 18"/>
                  <a:gd name="T25" fmla="*/ 6 h 19"/>
                  <a:gd name="T26" fmla="*/ 2 w 18"/>
                  <a:gd name="T27" fmla="*/ 3 h 19"/>
                  <a:gd name="T28" fmla="*/ 6 w 18"/>
                  <a:gd name="T29" fmla="*/ 1 h 19"/>
                  <a:gd name="T30" fmla="*/ 10 w 18"/>
                  <a:gd name="T31" fmla="*/ 0 h 19"/>
                  <a:gd name="T32" fmla="*/ 10 w 18"/>
                  <a:gd name="T33" fmla="*/ 0 h 19"/>
                  <a:gd name="T34" fmla="*/ 12 w 18"/>
                  <a:gd name="T35" fmla="*/ 1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3"/>
                    </a:lnTo>
                    <a:lnTo>
                      <a:pt x="16" y="17"/>
                    </a:lnTo>
                    <a:lnTo>
                      <a:pt x="12" y="18"/>
                    </a:lnTo>
                    <a:lnTo>
                      <a:pt x="10" y="19"/>
                    </a:lnTo>
                    <a:lnTo>
                      <a:pt x="10" y="19"/>
                    </a:lnTo>
                    <a:lnTo>
                      <a:pt x="6" y="18"/>
                    </a:lnTo>
                    <a:lnTo>
                      <a:pt x="2" y="17"/>
                    </a:lnTo>
                    <a:lnTo>
                      <a:pt x="1" y="13"/>
                    </a:lnTo>
                    <a:lnTo>
                      <a:pt x="0" y="10"/>
                    </a:lnTo>
                    <a:lnTo>
                      <a:pt x="0" y="10"/>
                    </a:lnTo>
                    <a:lnTo>
                      <a:pt x="1" y="6"/>
                    </a:lnTo>
                    <a:lnTo>
                      <a:pt x="2"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6" name="Freeform 831"/>
              <p:cNvSpPr>
                <a:spLocks/>
              </p:cNvSpPr>
              <p:nvPr/>
            </p:nvSpPr>
            <p:spPr bwMode="auto">
              <a:xfrm>
                <a:off x="1529960" y="2518691"/>
                <a:ext cx="17130" cy="26375"/>
              </a:xfrm>
              <a:custGeom>
                <a:avLst/>
                <a:gdLst>
                  <a:gd name="T0" fmla="*/ 18 w 18"/>
                  <a:gd name="T1" fmla="*/ 10 h 19"/>
                  <a:gd name="T2" fmla="*/ 18 w 18"/>
                  <a:gd name="T3" fmla="*/ 10 h 19"/>
                  <a:gd name="T4" fmla="*/ 17 w 18"/>
                  <a:gd name="T5" fmla="*/ 13 h 19"/>
                  <a:gd name="T6" fmla="*/ 16 w 18"/>
                  <a:gd name="T7" fmla="*/ 17 h 19"/>
                  <a:gd name="T8" fmla="*/ 12 w 18"/>
                  <a:gd name="T9" fmla="*/ 18 h 19"/>
                  <a:gd name="T10" fmla="*/ 10 w 18"/>
                  <a:gd name="T11" fmla="*/ 19 h 19"/>
                  <a:gd name="T12" fmla="*/ 10 w 18"/>
                  <a:gd name="T13" fmla="*/ 19 h 19"/>
                  <a:gd name="T14" fmla="*/ 6 w 18"/>
                  <a:gd name="T15" fmla="*/ 18 h 19"/>
                  <a:gd name="T16" fmla="*/ 2 w 18"/>
                  <a:gd name="T17" fmla="*/ 17 h 19"/>
                  <a:gd name="T18" fmla="*/ 1 w 18"/>
                  <a:gd name="T19" fmla="*/ 13 h 19"/>
                  <a:gd name="T20" fmla="*/ 0 w 18"/>
                  <a:gd name="T21" fmla="*/ 10 h 19"/>
                  <a:gd name="T22" fmla="*/ 0 w 18"/>
                  <a:gd name="T23" fmla="*/ 10 h 19"/>
                  <a:gd name="T24" fmla="*/ 1 w 18"/>
                  <a:gd name="T25" fmla="*/ 6 h 19"/>
                  <a:gd name="T26" fmla="*/ 2 w 18"/>
                  <a:gd name="T27" fmla="*/ 3 h 19"/>
                  <a:gd name="T28" fmla="*/ 6 w 18"/>
                  <a:gd name="T29" fmla="*/ 1 h 19"/>
                  <a:gd name="T30" fmla="*/ 10 w 18"/>
                  <a:gd name="T31" fmla="*/ 0 h 19"/>
                  <a:gd name="T32" fmla="*/ 10 w 18"/>
                  <a:gd name="T33" fmla="*/ 0 h 19"/>
                  <a:gd name="T34" fmla="*/ 12 w 18"/>
                  <a:gd name="T35" fmla="*/ 1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3"/>
                    </a:lnTo>
                    <a:lnTo>
                      <a:pt x="16" y="17"/>
                    </a:lnTo>
                    <a:lnTo>
                      <a:pt x="12" y="18"/>
                    </a:lnTo>
                    <a:lnTo>
                      <a:pt x="10" y="19"/>
                    </a:lnTo>
                    <a:lnTo>
                      <a:pt x="10" y="19"/>
                    </a:lnTo>
                    <a:lnTo>
                      <a:pt x="6" y="18"/>
                    </a:lnTo>
                    <a:lnTo>
                      <a:pt x="2" y="17"/>
                    </a:lnTo>
                    <a:lnTo>
                      <a:pt x="1" y="13"/>
                    </a:lnTo>
                    <a:lnTo>
                      <a:pt x="0" y="10"/>
                    </a:lnTo>
                    <a:lnTo>
                      <a:pt x="0" y="10"/>
                    </a:lnTo>
                    <a:lnTo>
                      <a:pt x="1" y="6"/>
                    </a:lnTo>
                    <a:lnTo>
                      <a:pt x="2"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7" name="Freeform 832"/>
              <p:cNvSpPr>
                <a:spLocks/>
              </p:cNvSpPr>
              <p:nvPr/>
            </p:nvSpPr>
            <p:spPr bwMode="auto">
              <a:xfrm>
                <a:off x="1536622" y="2518691"/>
                <a:ext cx="18081" cy="26375"/>
              </a:xfrm>
              <a:custGeom>
                <a:avLst/>
                <a:gdLst>
                  <a:gd name="T0" fmla="*/ 19 w 19"/>
                  <a:gd name="T1" fmla="*/ 10 h 19"/>
                  <a:gd name="T2" fmla="*/ 19 w 19"/>
                  <a:gd name="T3" fmla="*/ 10 h 19"/>
                  <a:gd name="T4" fmla="*/ 17 w 19"/>
                  <a:gd name="T5" fmla="*/ 13 h 19"/>
                  <a:gd name="T6" fmla="*/ 15 w 19"/>
                  <a:gd name="T7" fmla="*/ 17 h 19"/>
                  <a:gd name="T8" fmla="*/ 12 w 19"/>
                  <a:gd name="T9" fmla="*/ 18 h 19"/>
                  <a:gd name="T10" fmla="*/ 9 w 19"/>
                  <a:gd name="T11" fmla="*/ 19 h 19"/>
                  <a:gd name="T12" fmla="*/ 9 w 19"/>
                  <a:gd name="T13" fmla="*/ 19 h 19"/>
                  <a:gd name="T14" fmla="*/ 6 w 19"/>
                  <a:gd name="T15" fmla="*/ 18 h 19"/>
                  <a:gd name="T16" fmla="*/ 3 w 19"/>
                  <a:gd name="T17" fmla="*/ 17 h 19"/>
                  <a:gd name="T18" fmla="*/ 1 w 19"/>
                  <a:gd name="T19" fmla="*/ 13 h 19"/>
                  <a:gd name="T20" fmla="*/ 0 w 19"/>
                  <a:gd name="T21" fmla="*/ 10 h 19"/>
                  <a:gd name="T22" fmla="*/ 0 w 19"/>
                  <a:gd name="T23" fmla="*/ 10 h 19"/>
                  <a:gd name="T24" fmla="*/ 1 w 19"/>
                  <a:gd name="T25" fmla="*/ 6 h 19"/>
                  <a:gd name="T26" fmla="*/ 3 w 19"/>
                  <a:gd name="T27" fmla="*/ 3 h 19"/>
                  <a:gd name="T28" fmla="*/ 6 w 19"/>
                  <a:gd name="T29" fmla="*/ 1 h 19"/>
                  <a:gd name="T30" fmla="*/ 9 w 19"/>
                  <a:gd name="T31" fmla="*/ 0 h 19"/>
                  <a:gd name="T32" fmla="*/ 9 w 19"/>
                  <a:gd name="T33" fmla="*/ 0 h 19"/>
                  <a:gd name="T34" fmla="*/ 12 w 19"/>
                  <a:gd name="T35" fmla="*/ 1 h 19"/>
                  <a:gd name="T36" fmla="*/ 15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3"/>
                    </a:lnTo>
                    <a:lnTo>
                      <a:pt x="15" y="17"/>
                    </a:lnTo>
                    <a:lnTo>
                      <a:pt x="12" y="18"/>
                    </a:lnTo>
                    <a:lnTo>
                      <a:pt x="9" y="19"/>
                    </a:lnTo>
                    <a:lnTo>
                      <a:pt x="9" y="19"/>
                    </a:lnTo>
                    <a:lnTo>
                      <a:pt x="6" y="18"/>
                    </a:lnTo>
                    <a:lnTo>
                      <a:pt x="3" y="17"/>
                    </a:lnTo>
                    <a:lnTo>
                      <a:pt x="1" y="13"/>
                    </a:lnTo>
                    <a:lnTo>
                      <a:pt x="0" y="10"/>
                    </a:lnTo>
                    <a:lnTo>
                      <a:pt x="0" y="10"/>
                    </a:lnTo>
                    <a:lnTo>
                      <a:pt x="1" y="6"/>
                    </a:lnTo>
                    <a:lnTo>
                      <a:pt x="3" y="3"/>
                    </a:lnTo>
                    <a:lnTo>
                      <a:pt x="6" y="1"/>
                    </a:lnTo>
                    <a:lnTo>
                      <a:pt x="9" y="0"/>
                    </a:lnTo>
                    <a:lnTo>
                      <a:pt x="9" y="0"/>
                    </a:lnTo>
                    <a:lnTo>
                      <a:pt x="12" y="1"/>
                    </a:lnTo>
                    <a:lnTo>
                      <a:pt x="15"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8" name="Freeform 833"/>
              <p:cNvSpPr>
                <a:spLocks/>
              </p:cNvSpPr>
              <p:nvPr/>
            </p:nvSpPr>
            <p:spPr bwMode="auto">
              <a:xfrm>
                <a:off x="1569927" y="2558948"/>
                <a:ext cx="16178" cy="26375"/>
              </a:xfrm>
              <a:custGeom>
                <a:avLst/>
                <a:gdLst>
                  <a:gd name="T0" fmla="*/ 17 w 17"/>
                  <a:gd name="T1" fmla="*/ 10 h 19"/>
                  <a:gd name="T2" fmla="*/ 17 w 17"/>
                  <a:gd name="T3" fmla="*/ 10 h 19"/>
                  <a:gd name="T4" fmla="*/ 16 w 17"/>
                  <a:gd name="T5" fmla="*/ 14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4" y="16"/>
                    </a:lnTo>
                    <a:lnTo>
                      <a:pt x="12" y="19"/>
                    </a:lnTo>
                    <a:lnTo>
                      <a:pt x="8" y="19"/>
                    </a:lnTo>
                    <a:lnTo>
                      <a:pt x="8" y="19"/>
                    </a:lnTo>
                    <a:lnTo>
                      <a:pt x="5" y="19"/>
                    </a:lnTo>
                    <a:lnTo>
                      <a:pt x="2" y="16"/>
                    </a:lnTo>
                    <a:lnTo>
                      <a:pt x="0" y="14"/>
                    </a:lnTo>
                    <a:lnTo>
                      <a:pt x="0" y="10"/>
                    </a:lnTo>
                    <a:lnTo>
                      <a:pt x="0" y="10"/>
                    </a:lnTo>
                    <a:lnTo>
                      <a:pt x="0" y="6"/>
                    </a:lnTo>
                    <a:lnTo>
                      <a:pt x="2" y="3"/>
                    </a:lnTo>
                    <a:lnTo>
                      <a:pt x="5" y="0"/>
                    </a:lnTo>
                    <a:lnTo>
                      <a:pt x="8" y="0"/>
                    </a:lnTo>
                    <a:lnTo>
                      <a:pt x="8" y="0"/>
                    </a:lnTo>
                    <a:lnTo>
                      <a:pt x="12" y="0"/>
                    </a:lnTo>
                    <a:lnTo>
                      <a:pt x="14"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39" name="Freeform 834"/>
              <p:cNvSpPr>
                <a:spLocks/>
              </p:cNvSpPr>
              <p:nvPr/>
            </p:nvSpPr>
            <p:spPr bwMode="auto">
              <a:xfrm>
                <a:off x="1681269" y="2558948"/>
                <a:ext cx="16178" cy="26375"/>
              </a:xfrm>
              <a:custGeom>
                <a:avLst/>
                <a:gdLst>
                  <a:gd name="T0" fmla="*/ 17 w 17"/>
                  <a:gd name="T1" fmla="*/ 10 h 19"/>
                  <a:gd name="T2" fmla="*/ 17 w 17"/>
                  <a:gd name="T3" fmla="*/ 10 h 19"/>
                  <a:gd name="T4" fmla="*/ 17 w 17"/>
                  <a:gd name="T5" fmla="*/ 14 h 19"/>
                  <a:gd name="T6" fmla="*/ 15 w 17"/>
                  <a:gd name="T7" fmla="*/ 16 h 19"/>
                  <a:gd name="T8" fmla="*/ 12 w 17"/>
                  <a:gd name="T9" fmla="*/ 19 h 19"/>
                  <a:gd name="T10" fmla="*/ 9 w 17"/>
                  <a:gd name="T11" fmla="*/ 19 h 19"/>
                  <a:gd name="T12" fmla="*/ 9 w 17"/>
                  <a:gd name="T13" fmla="*/ 19 h 19"/>
                  <a:gd name="T14" fmla="*/ 5 w 17"/>
                  <a:gd name="T15" fmla="*/ 19 h 19"/>
                  <a:gd name="T16" fmla="*/ 2 w 17"/>
                  <a:gd name="T17" fmla="*/ 16 h 19"/>
                  <a:gd name="T18" fmla="*/ 1 w 17"/>
                  <a:gd name="T19" fmla="*/ 14 h 19"/>
                  <a:gd name="T20" fmla="*/ 0 w 17"/>
                  <a:gd name="T21" fmla="*/ 10 h 19"/>
                  <a:gd name="T22" fmla="*/ 0 w 17"/>
                  <a:gd name="T23" fmla="*/ 10 h 19"/>
                  <a:gd name="T24" fmla="*/ 1 w 17"/>
                  <a:gd name="T25" fmla="*/ 6 h 19"/>
                  <a:gd name="T26" fmla="*/ 2 w 17"/>
                  <a:gd name="T27" fmla="*/ 3 h 19"/>
                  <a:gd name="T28" fmla="*/ 5 w 17"/>
                  <a:gd name="T29" fmla="*/ 0 h 19"/>
                  <a:gd name="T30" fmla="*/ 9 w 17"/>
                  <a:gd name="T31" fmla="*/ 0 h 19"/>
                  <a:gd name="T32" fmla="*/ 9 w 17"/>
                  <a:gd name="T33" fmla="*/ 0 h 19"/>
                  <a:gd name="T34" fmla="*/ 12 w 17"/>
                  <a:gd name="T35" fmla="*/ 0 h 19"/>
                  <a:gd name="T36" fmla="*/ 15 w 17"/>
                  <a:gd name="T37" fmla="*/ 3 h 19"/>
                  <a:gd name="T38" fmla="*/ 17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7" y="14"/>
                    </a:lnTo>
                    <a:lnTo>
                      <a:pt x="15" y="16"/>
                    </a:lnTo>
                    <a:lnTo>
                      <a:pt x="12" y="19"/>
                    </a:lnTo>
                    <a:lnTo>
                      <a:pt x="9" y="19"/>
                    </a:lnTo>
                    <a:lnTo>
                      <a:pt x="9" y="19"/>
                    </a:lnTo>
                    <a:lnTo>
                      <a:pt x="5" y="19"/>
                    </a:lnTo>
                    <a:lnTo>
                      <a:pt x="2" y="16"/>
                    </a:lnTo>
                    <a:lnTo>
                      <a:pt x="1" y="14"/>
                    </a:lnTo>
                    <a:lnTo>
                      <a:pt x="0" y="10"/>
                    </a:lnTo>
                    <a:lnTo>
                      <a:pt x="0" y="10"/>
                    </a:lnTo>
                    <a:lnTo>
                      <a:pt x="1" y="6"/>
                    </a:lnTo>
                    <a:lnTo>
                      <a:pt x="2" y="3"/>
                    </a:lnTo>
                    <a:lnTo>
                      <a:pt x="5" y="0"/>
                    </a:lnTo>
                    <a:lnTo>
                      <a:pt x="9" y="0"/>
                    </a:lnTo>
                    <a:lnTo>
                      <a:pt x="9" y="0"/>
                    </a:lnTo>
                    <a:lnTo>
                      <a:pt x="12" y="0"/>
                    </a:lnTo>
                    <a:lnTo>
                      <a:pt x="15" y="3"/>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0" name="Freeform 835"/>
              <p:cNvSpPr>
                <a:spLocks/>
              </p:cNvSpPr>
              <p:nvPr/>
            </p:nvSpPr>
            <p:spPr bwMode="auto">
              <a:xfrm>
                <a:off x="1760254" y="2558948"/>
                <a:ext cx="16178" cy="26375"/>
              </a:xfrm>
              <a:custGeom>
                <a:avLst/>
                <a:gdLst>
                  <a:gd name="T0" fmla="*/ 17 w 17"/>
                  <a:gd name="T1" fmla="*/ 10 h 19"/>
                  <a:gd name="T2" fmla="*/ 17 w 17"/>
                  <a:gd name="T3" fmla="*/ 10 h 19"/>
                  <a:gd name="T4" fmla="*/ 16 w 17"/>
                  <a:gd name="T5" fmla="*/ 14 h 19"/>
                  <a:gd name="T6" fmla="*/ 14 w 17"/>
                  <a:gd name="T7" fmla="*/ 16 h 19"/>
                  <a:gd name="T8" fmla="*/ 12 w 17"/>
                  <a:gd name="T9" fmla="*/ 19 h 19"/>
                  <a:gd name="T10" fmla="*/ 8 w 17"/>
                  <a:gd name="T11" fmla="*/ 19 h 19"/>
                  <a:gd name="T12" fmla="*/ 8 w 17"/>
                  <a:gd name="T13" fmla="*/ 19 h 19"/>
                  <a:gd name="T14" fmla="*/ 4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4 w 17"/>
                  <a:gd name="T29" fmla="*/ 0 h 19"/>
                  <a:gd name="T30" fmla="*/ 8 w 17"/>
                  <a:gd name="T31" fmla="*/ 0 h 19"/>
                  <a:gd name="T32" fmla="*/ 8 w 17"/>
                  <a:gd name="T33" fmla="*/ 0 h 19"/>
                  <a:gd name="T34" fmla="*/ 12 w 17"/>
                  <a:gd name="T35" fmla="*/ 0 h 19"/>
                  <a:gd name="T36" fmla="*/ 14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4" y="16"/>
                    </a:lnTo>
                    <a:lnTo>
                      <a:pt x="12" y="19"/>
                    </a:lnTo>
                    <a:lnTo>
                      <a:pt x="8" y="19"/>
                    </a:lnTo>
                    <a:lnTo>
                      <a:pt x="8" y="19"/>
                    </a:lnTo>
                    <a:lnTo>
                      <a:pt x="4" y="19"/>
                    </a:lnTo>
                    <a:lnTo>
                      <a:pt x="2" y="16"/>
                    </a:lnTo>
                    <a:lnTo>
                      <a:pt x="0" y="14"/>
                    </a:lnTo>
                    <a:lnTo>
                      <a:pt x="0" y="10"/>
                    </a:lnTo>
                    <a:lnTo>
                      <a:pt x="0" y="10"/>
                    </a:lnTo>
                    <a:lnTo>
                      <a:pt x="0" y="6"/>
                    </a:lnTo>
                    <a:lnTo>
                      <a:pt x="2" y="3"/>
                    </a:lnTo>
                    <a:lnTo>
                      <a:pt x="4" y="0"/>
                    </a:lnTo>
                    <a:lnTo>
                      <a:pt x="8" y="0"/>
                    </a:lnTo>
                    <a:lnTo>
                      <a:pt x="8" y="0"/>
                    </a:lnTo>
                    <a:lnTo>
                      <a:pt x="12" y="0"/>
                    </a:lnTo>
                    <a:lnTo>
                      <a:pt x="14"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1" name="Freeform 836"/>
              <p:cNvSpPr>
                <a:spLocks/>
              </p:cNvSpPr>
              <p:nvPr/>
            </p:nvSpPr>
            <p:spPr bwMode="auto">
              <a:xfrm>
                <a:off x="1762157" y="2558948"/>
                <a:ext cx="18081" cy="26375"/>
              </a:xfrm>
              <a:custGeom>
                <a:avLst/>
                <a:gdLst>
                  <a:gd name="T0" fmla="*/ 19 w 19"/>
                  <a:gd name="T1" fmla="*/ 10 h 19"/>
                  <a:gd name="T2" fmla="*/ 19 w 19"/>
                  <a:gd name="T3" fmla="*/ 10 h 19"/>
                  <a:gd name="T4" fmla="*/ 17 w 19"/>
                  <a:gd name="T5" fmla="*/ 14 h 19"/>
                  <a:gd name="T6" fmla="*/ 16 w 19"/>
                  <a:gd name="T7" fmla="*/ 16 h 19"/>
                  <a:gd name="T8" fmla="*/ 12 w 19"/>
                  <a:gd name="T9" fmla="*/ 19 h 19"/>
                  <a:gd name="T10" fmla="*/ 10 w 19"/>
                  <a:gd name="T11" fmla="*/ 19 h 19"/>
                  <a:gd name="T12" fmla="*/ 10 w 19"/>
                  <a:gd name="T13" fmla="*/ 19 h 19"/>
                  <a:gd name="T14" fmla="*/ 6 w 19"/>
                  <a:gd name="T15" fmla="*/ 19 h 19"/>
                  <a:gd name="T16" fmla="*/ 4 w 19"/>
                  <a:gd name="T17" fmla="*/ 16 h 19"/>
                  <a:gd name="T18" fmla="*/ 1 w 19"/>
                  <a:gd name="T19" fmla="*/ 14 h 19"/>
                  <a:gd name="T20" fmla="*/ 0 w 19"/>
                  <a:gd name="T21" fmla="*/ 10 h 19"/>
                  <a:gd name="T22" fmla="*/ 0 w 19"/>
                  <a:gd name="T23" fmla="*/ 10 h 19"/>
                  <a:gd name="T24" fmla="*/ 1 w 19"/>
                  <a:gd name="T25" fmla="*/ 6 h 19"/>
                  <a:gd name="T26" fmla="*/ 4 w 19"/>
                  <a:gd name="T27" fmla="*/ 3 h 19"/>
                  <a:gd name="T28" fmla="*/ 6 w 19"/>
                  <a:gd name="T29" fmla="*/ 0 h 19"/>
                  <a:gd name="T30" fmla="*/ 10 w 19"/>
                  <a:gd name="T31" fmla="*/ 0 h 19"/>
                  <a:gd name="T32" fmla="*/ 10 w 19"/>
                  <a:gd name="T33" fmla="*/ 0 h 19"/>
                  <a:gd name="T34" fmla="*/ 12 w 19"/>
                  <a:gd name="T35" fmla="*/ 0 h 19"/>
                  <a:gd name="T36" fmla="*/ 16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4"/>
                    </a:lnTo>
                    <a:lnTo>
                      <a:pt x="16" y="16"/>
                    </a:lnTo>
                    <a:lnTo>
                      <a:pt x="12" y="19"/>
                    </a:lnTo>
                    <a:lnTo>
                      <a:pt x="10" y="19"/>
                    </a:lnTo>
                    <a:lnTo>
                      <a:pt x="10" y="19"/>
                    </a:lnTo>
                    <a:lnTo>
                      <a:pt x="6" y="19"/>
                    </a:lnTo>
                    <a:lnTo>
                      <a:pt x="4" y="16"/>
                    </a:lnTo>
                    <a:lnTo>
                      <a:pt x="1" y="14"/>
                    </a:lnTo>
                    <a:lnTo>
                      <a:pt x="0" y="10"/>
                    </a:lnTo>
                    <a:lnTo>
                      <a:pt x="0" y="10"/>
                    </a:lnTo>
                    <a:lnTo>
                      <a:pt x="1" y="6"/>
                    </a:lnTo>
                    <a:lnTo>
                      <a:pt x="4" y="3"/>
                    </a:lnTo>
                    <a:lnTo>
                      <a:pt x="6" y="0"/>
                    </a:lnTo>
                    <a:lnTo>
                      <a:pt x="10" y="0"/>
                    </a:lnTo>
                    <a:lnTo>
                      <a:pt x="10" y="0"/>
                    </a:lnTo>
                    <a:lnTo>
                      <a:pt x="12" y="0"/>
                    </a:lnTo>
                    <a:lnTo>
                      <a:pt x="16"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2" name="Freeform 837"/>
              <p:cNvSpPr>
                <a:spLocks/>
              </p:cNvSpPr>
              <p:nvPr/>
            </p:nvSpPr>
            <p:spPr bwMode="auto">
              <a:xfrm>
                <a:off x="1781190"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10 w 18"/>
                  <a:gd name="T11" fmla="*/ 20 h 20"/>
                  <a:gd name="T12" fmla="*/ 10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10 w 18"/>
                  <a:gd name="T31" fmla="*/ 0 h 20"/>
                  <a:gd name="T32" fmla="*/ 10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10" y="20"/>
                    </a:lnTo>
                    <a:lnTo>
                      <a:pt x="10" y="20"/>
                    </a:lnTo>
                    <a:lnTo>
                      <a:pt x="6" y="19"/>
                    </a:lnTo>
                    <a:lnTo>
                      <a:pt x="2" y="17"/>
                    </a:lnTo>
                    <a:lnTo>
                      <a:pt x="1" y="14"/>
                    </a:lnTo>
                    <a:lnTo>
                      <a:pt x="0" y="10"/>
                    </a:lnTo>
                    <a:lnTo>
                      <a:pt x="0" y="10"/>
                    </a:lnTo>
                    <a:lnTo>
                      <a:pt x="1" y="6"/>
                    </a:lnTo>
                    <a:lnTo>
                      <a:pt x="2" y="4"/>
                    </a:lnTo>
                    <a:lnTo>
                      <a:pt x="6" y="1"/>
                    </a:lnTo>
                    <a:lnTo>
                      <a:pt x="10" y="0"/>
                    </a:lnTo>
                    <a:lnTo>
                      <a:pt x="10"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3" name="Freeform 838"/>
              <p:cNvSpPr>
                <a:spLocks/>
              </p:cNvSpPr>
              <p:nvPr/>
            </p:nvSpPr>
            <p:spPr bwMode="auto">
              <a:xfrm>
                <a:off x="1784046" y="2608923"/>
                <a:ext cx="18081" cy="27764"/>
              </a:xfrm>
              <a:custGeom>
                <a:avLst/>
                <a:gdLst>
                  <a:gd name="T0" fmla="*/ 19 w 19"/>
                  <a:gd name="T1" fmla="*/ 10 h 20"/>
                  <a:gd name="T2" fmla="*/ 19 w 19"/>
                  <a:gd name="T3" fmla="*/ 10 h 20"/>
                  <a:gd name="T4" fmla="*/ 18 w 19"/>
                  <a:gd name="T5" fmla="*/ 14 h 20"/>
                  <a:gd name="T6" fmla="*/ 17 w 19"/>
                  <a:gd name="T7" fmla="*/ 17 h 20"/>
                  <a:gd name="T8" fmla="*/ 13 w 19"/>
                  <a:gd name="T9" fmla="*/ 19 h 20"/>
                  <a:gd name="T10" fmla="*/ 9 w 19"/>
                  <a:gd name="T11" fmla="*/ 20 h 20"/>
                  <a:gd name="T12" fmla="*/ 9 w 19"/>
                  <a:gd name="T13" fmla="*/ 20 h 20"/>
                  <a:gd name="T14" fmla="*/ 7 w 19"/>
                  <a:gd name="T15" fmla="*/ 19 h 20"/>
                  <a:gd name="T16" fmla="*/ 3 w 19"/>
                  <a:gd name="T17" fmla="*/ 17 h 20"/>
                  <a:gd name="T18" fmla="*/ 2 w 19"/>
                  <a:gd name="T19" fmla="*/ 14 h 20"/>
                  <a:gd name="T20" fmla="*/ 0 w 19"/>
                  <a:gd name="T21" fmla="*/ 10 h 20"/>
                  <a:gd name="T22" fmla="*/ 0 w 19"/>
                  <a:gd name="T23" fmla="*/ 10 h 20"/>
                  <a:gd name="T24" fmla="*/ 2 w 19"/>
                  <a:gd name="T25" fmla="*/ 6 h 20"/>
                  <a:gd name="T26" fmla="*/ 3 w 19"/>
                  <a:gd name="T27" fmla="*/ 4 h 20"/>
                  <a:gd name="T28" fmla="*/ 7 w 19"/>
                  <a:gd name="T29" fmla="*/ 1 h 20"/>
                  <a:gd name="T30" fmla="*/ 9 w 19"/>
                  <a:gd name="T31" fmla="*/ 0 h 20"/>
                  <a:gd name="T32" fmla="*/ 9 w 19"/>
                  <a:gd name="T33" fmla="*/ 0 h 20"/>
                  <a:gd name="T34" fmla="*/ 13 w 19"/>
                  <a:gd name="T35" fmla="*/ 1 h 20"/>
                  <a:gd name="T36" fmla="*/ 17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7" y="17"/>
                    </a:lnTo>
                    <a:lnTo>
                      <a:pt x="13" y="19"/>
                    </a:lnTo>
                    <a:lnTo>
                      <a:pt x="9" y="20"/>
                    </a:lnTo>
                    <a:lnTo>
                      <a:pt x="9" y="20"/>
                    </a:lnTo>
                    <a:lnTo>
                      <a:pt x="7" y="19"/>
                    </a:lnTo>
                    <a:lnTo>
                      <a:pt x="3" y="17"/>
                    </a:lnTo>
                    <a:lnTo>
                      <a:pt x="2" y="14"/>
                    </a:lnTo>
                    <a:lnTo>
                      <a:pt x="0" y="10"/>
                    </a:lnTo>
                    <a:lnTo>
                      <a:pt x="0" y="10"/>
                    </a:lnTo>
                    <a:lnTo>
                      <a:pt x="2" y="6"/>
                    </a:lnTo>
                    <a:lnTo>
                      <a:pt x="3" y="4"/>
                    </a:lnTo>
                    <a:lnTo>
                      <a:pt x="7" y="1"/>
                    </a:lnTo>
                    <a:lnTo>
                      <a:pt x="9" y="0"/>
                    </a:lnTo>
                    <a:lnTo>
                      <a:pt x="9" y="0"/>
                    </a:lnTo>
                    <a:lnTo>
                      <a:pt x="13" y="1"/>
                    </a:lnTo>
                    <a:lnTo>
                      <a:pt x="17"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4" name="Freeform 839"/>
              <p:cNvSpPr>
                <a:spLocks/>
              </p:cNvSpPr>
              <p:nvPr/>
            </p:nvSpPr>
            <p:spPr bwMode="auto">
              <a:xfrm>
                <a:off x="1787852" y="2608923"/>
                <a:ext cx="18081" cy="27764"/>
              </a:xfrm>
              <a:custGeom>
                <a:avLst/>
                <a:gdLst>
                  <a:gd name="T0" fmla="*/ 19 w 19"/>
                  <a:gd name="T1" fmla="*/ 10 h 20"/>
                  <a:gd name="T2" fmla="*/ 19 w 19"/>
                  <a:gd name="T3" fmla="*/ 10 h 20"/>
                  <a:gd name="T4" fmla="*/ 17 w 19"/>
                  <a:gd name="T5" fmla="*/ 14 h 20"/>
                  <a:gd name="T6" fmla="*/ 15 w 19"/>
                  <a:gd name="T7" fmla="*/ 17 h 20"/>
                  <a:gd name="T8" fmla="*/ 13 w 19"/>
                  <a:gd name="T9" fmla="*/ 19 h 20"/>
                  <a:gd name="T10" fmla="*/ 9 w 19"/>
                  <a:gd name="T11" fmla="*/ 20 h 20"/>
                  <a:gd name="T12" fmla="*/ 9 w 19"/>
                  <a:gd name="T13" fmla="*/ 20 h 20"/>
                  <a:gd name="T14" fmla="*/ 6 w 19"/>
                  <a:gd name="T15" fmla="*/ 19 h 20"/>
                  <a:gd name="T16" fmla="*/ 3 w 19"/>
                  <a:gd name="T17" fmla="*/ 17 h 20"/>
                  <a:gd name="T18" fmla="*/ 1 w 19"/>
                  <a:gd name="T19" fmla="*/ 14 h 20"/>
                  <a:gd name="T20" fmla="*/ 0 w 19"/>
                  <a:gd name="T21" fmla="*/ 10 h 20"/>
                  <a:gd name="T22" fmla="*/ 0 w 19"/>
                  <a:gd name="T23" fmla="*/ 10 h 20"/>
                  <a:gd name="T24" fmla="*/ 1 w 19"/>
                  <a:gd name="T25" fmla="*/ 6 h 20"/>
                  <a:gd name="T26" fmla="*/ 3 w 19"/>
                  <a:gd name="T27" fmla="*/ 4 h 20"/>
                  <a:gd name="T28" fmla="*/ 6 w 19"/>
                  <a:gd name="T29" fmla="*/ 1 h 20"/>
                  <a:gd name="T30" fmla="*/ 9 w 19"/>
                  <a:gd name="T31" fmla="*/ 0 h 20"/>
                  <a:gd name="T32" fmla="*/ 9 w 19"/>
                  <a:gd name="T33" fmla="*/ 0 h 20"/>
                  <a:gd name="T34" fmla="*/ 13 w 19"/>
                  <a:gd name="T35" fmla="*/ 1 h 20"/>
                  <a:gd name="T36" fmla="*/ 15 w 19"/>
                  <a:gd name="T37" fmla="*/ 4 h 20"/>
                  <a:gd name="T38" fmla="*/ 17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5" y="17"/>
                    </a:lnTo>
                    <a:lnTo>
                      <a:pt x="13" y="19"/>
                    </a:lnTo>
                    <a:lnTo>
                      <a:pt x="9" y="20"/>
                    </a:lnTo>
                    <a:lnTo>
                      <a:pt x="9" y="20"/>
                    </a:lnTo>
                    <a:lnTo>
                      <a:pt x="6" y="19"/>
                    </a:lnTo>
                    <a:lnTo>
                      <a:pt x="3" y="17"/>
                    </a:lnTo>
                    <a:lnTo>
                      <a:pt x="1" y="14"/>
                    </a:lnTo>
                    <a:lnTo>
                      <a:pt x="0" y="10"/>
                    </a:lnTo>
                    <a:lnTo>
                      <a:pt x="0" y="10"/>
                    </a:lnTo>
                    <a:lnTo>
                      <a:pt x="1" y="6"/>
                    </a:lnTo>
                    <a:lnTo>
                      <a:pt x="3" y="4"/>
                    </a:lnTo>
                    <a:lnTo>
                      <a:pt x="6" y="1"/>
                    </a:lnTo>
                    <a:lnTo>
                      <a:pt x="9" y="0"/>
                    </a:lnTo>
                    <a:lnTo>
                      <a:pt x="9" y="0"/>
                    </a:lnTo>
                    <a:lnTo>
                      <a:pt x="13" y="1"/>
                    </a:lnTo>
                    <a:lnTo>
                      <a:pt x="15" y="4"/>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5" name="Freeform 840"/>
              <p:cNvSpPr>
                <a:spLocks/>
              </p:cNvSpPr>
              <p:nvPr/>
            </p:nvSpPr>
            <p:spPr bwMode="auto">
              <a:xfrm>
                <a:off x="2042890" y="2608923"/>
                <a:ext cx="16178" cy="27764"/>
              </a:xfrm>
              <a:custGeom>
                <a:avLst/>
                <a:gdLst>
                  <a:gd name="T0" fmla="*/ 17 w 17"/>
                  <a:gd name="T1" fmla="*/ 10 h 20"/>
                  <a:gd name="T2" fmla="*/ 17 w 17"/>
                  <a:gd name="T3" fmla="*/ 10 h 20"/>
                  <a:gd name="T4" fmla="*/ 17 w 17"/>
                  <a:gd name="T5" fmla="*/ 14 h 20"/>
                  <a:gd name="T6" fmla="*/ 15 w 17"/>
                  <a:gd name="T7" fmla="*/ 17 h 20"/>
                  <a:gd name="T8" fmla="*/ 12 w 17"/>
                  <a:gd name="T9" fmla="*/ 19 h 20"/>
                  <a:gd name="T10" fmla="*/ 9 w 17"/>
                  <a:gd name="T11" fmla="*/ 20 h 20"/>
                  <a:gd name="T12" fmla="*/ 9 w 17"/>
                  <a:gd name="T13" fmla="*/ 20 h 20"/>
                  <a:gd name="T14" fmla="*/ 5 w 17"/>
                  <a:gd name="T15" fmla="*/ 19 h 20"/>
                  <a:gd name="T16" fmla="*/ 2 w 17"/>
                  <a:gd name="T17" fmla="*/ 17 h 20"/>
                  <a:gd name="T18" fmla="*/ 1 w 17"/>
                  <a:gd name="T19" fmla="*/ 14 h 20"/>
                  <a:gd name="T20" fmla="*/ 0 w 17"/>
                  <a:gd name="T21" fmla="*/ 10 h 20"/>
                  <a:gd name="T22" fmla="*/ 0 w 17"/>
                  <a:gd name="T23" fmla="*/ 10 h 20"/>
                  <a:gd name="T24" fmla="*/ 1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7"/>
                    </a:lnTo>
                    <a:lnTo>
                      <a:pt x="12" y="19"/>
                    </a:lnTo>
                    <a:lnTo>
                      <a:pt x="9" y="20"/>
                    </a:lnTo>
                    <a:lnTo>
                      <a:pt x="9" y="20"/>
                    </a:lnTo>
                    <a:lnTo>
                      <a:pt x="5" y="19"/>
                    </a:lnTo>
                    <a:lnTo>
                      <a:pt x="2" y="17"/>
                    </a:lnTo>
                    <a:lnTo>
                      <a:pt x="1" y="14"/>
                    </a:lnTo>
                    <a:lnTo>
                      <a:pt x="0" y="10"/>
                    </a:lnTo>
                    <a:lnTo>
                      <a:pt x="0" y="10"/>
                    </a:lnTo>
                    <a:lnTo>
                      <a:pt x="1" y="6"/>
                    </a:lnTo>
                    <a:lnTo>
                      <a:pt x="2" y="4"/>
                    </a:lnTo>
                    <a:lnTo>
                      <a:pt x="5" y="1"/>
                    </a:lnTo>
                    <a:lnTo>
                      <a:pt x="9" y="0"/>
                    </a:lnTo>
                    <a:lnTo>
                      <a:pt x="9" y="0"/>
                    </a:lnTo>
                    <a:lnTo>
                      <a:pt x="12" y="1"/>
                    </a:lnTo>
                    <a:lnTo>
                      <a:pt x="15"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6" name="Freeform 841"/>
              <p:cNvSpPr>
                <a:spLocks/>
              </p:cNvSpPr>
              <p:nvPr/>
            </p:nvSpPr>
            <p:spPr bwMode="auto">
              <a:xfrm>
                <a:off x="2047647"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10 w 18"/>
                  <a:gd name="T11" fmla="*/ 20 h 20"/>
                  <a:gd name="T12" fmla="*/ 10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10 w 18"/>
                  <a:gd name="T31" fmla="*/ 0 h 20"/>
                  <a:gd name="T32" fmla="*/ 10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10" y="20"/>
                    </a:lnTo>
                    <a:lnTo>
                      <a:pt x="10" y="20"/>
                    </a:lnTo>
                    <a:lnTo>
                      <a:pt x="6" y="19"/>
                    </a:lnTo>
                    <a:lnTo>
                      <a:pt x="2" y="17"/>
                    </a:lnTo>
                    <a:lnTo>
                      <a:pt x="1" y="14"/>
                    </a:lnTo>
                    <a:lnTo>
                      <a:pt x="0" y="10"/>
                    </a:lnTo>
                    <a:lnTo>
                      <a:pt x="0" y="10"/>
                    </a:lnTo>
                    <a:lnTo>
                      <a:pt x="1" y="6"/>
                    </a:lnTo>
                    <a:lnTo>
                      <a:pt x="2" y="4"/>
                    </a:lnTo>
                    <a:lnTo>
                      <a:pt x="6" y="1"/>
                    </a:lnTo>
                    <a:lnTo>
                      <a:pt x="10" y="0"/>
                    </a:lnTo>
                    <a:lnTo>
                      <a:pt x="10"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7" name="Freeform 842"/>
              <p:cNvSpPr>
                <a:spLocks/>
              </p:cNvSpPr>
              <p:nvPr/>
            </p:nvSpPr>
            <p:spPr bwMode="auto">
              <a:xfrm>
                <a:off x="2051453"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8" name="Freeform 843"/>
              <p:cNvSpPr>
                <a:spLocks/>
              </p:cNvSpPr>
              <p:nvPr/>
            </p:nvSpPr>
            <p:spPr bwMode="auto">
              <a:xfrm>
                <a:off x="2084761" y="2683885"/>
                <a:ext cx="18081" cy="27764"/>
              </a:xfrm>
              <a:custGeom>
                <a:avLst/>
                <a:gdLst>
                  <a:gd name="T0" fmla="*/ 19 w 19"/>
                  <a:gd name="T1" fmla="*/ 10 h 20"/>
                  <a:gd name="T2" fmla="*/ 19 w 19"/>
                  <a:gd name="T3" fmla="*/ 10 h 20"/>
                  <a:gd name="T4" fmla="*/ 18 w 19"/>
                  <a:gd name="T5" fmla="*/ 14 h 20"/>
                  <a:gd name="T6" fmla="*/ 15 w 19"/>
                  <a:gd name="T7" fmla="*/ 18 h 20"/>
                  <a:gd name="T8" fmla="*/ 13 w 19"/>
                  <a:gd name="T9" fmla="*/ 19 h 20"/>
                  <a:gd name="T10" fmla="*/ 9 w 19"/>
                  <a:gd name="T11" fmla="*/ 20 h 20"/>
                  <a:gd name="T12" fmla="*/ 9 w 19"/>
                  <a:gd name="T13" fmla="*/ 20 h 20"/>
                  <a:gd name="T14" fmla="*/ 7 w 19"/>
                  <a:gd name="T15" fmla="*/ 19 h 20"/>
                  <a:gd name="T16" fmla="*/ 3 w 19"/>
                  <a:gd name="T17" fmla="*/ 18 h 20"/>
                  <a:gd name="T18" fmla="*/ 2 w 19"/>
                  <a:gd name="T19" fmla="*/ 14 h 20"/>
                  <a:gd name="T20" fmla="*/ 0 w 19"/>
                  <a:gd name="T21" fmla="*/ 10 h 20"/>
                  <a:gd name="T22" fmla="*/ 0 w 19"/>
                  <a:gd name="T23" fmla="*/ 10 h 20"/>
                  <a:gd name="T24" fmla="*/ 2 w 19"/>
                  <a:gd name="T25" fmla="*/ 7 h 20"/>
                  <a:gd name="T26" fmla="*/ 3 w 19"/>
                  <a:gd name="T27" fmla="*/ 4 h 20"/>
                  <a:gd name="T28" fmla="*/ 7 w 19"/>
                  <a:gd name="T29" fmla="*/ 2 h 20"/>
                  <a:gd name="T30" fmla="*/ 9 w 19"/>
                  <a:gd name="T31" fmla="*/ 0 h 20"/>
                  <a:gd name="T32" fmla="*/ 9 w 19"/>
                  <a:gd name="T33" fmla="*/ 0 h 20"/>
                  <a:gd name="T34" fmla="*/ 13 w 19"/>
                  <a:gd name="T35" fmla="*/ 2 h 20"/>
                  <a:gd name="T36" fmla="*/ 15 w 19"/>
                  <a:gd name="T37" fmla="*/ 4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8"/>
                    </a:lnTo>
                    <a:lnTo>
                      <a:pt x="13" y="19"/>
                    </a:lnTo>
                    <a:lnTo>
                      <a:pt x="9" y="20"/>
                    </a:lnTo>
                    <a:lnTo>
                      <a:pt x="9" y="20"/>
                    </a:lnTo>
                    <a:lnTo>
                      <a:pt x="7" y="19"/>
                    </a:lnTo>
                    <a:lnTo>
                      <a:pt x="3" y="18"/>
                    </a:lnTo>
                    <a:lnTo>
                      <a:pt x="2" y="14"/>
                    </a:lnTo>
                    <a:lnTo>
                      <a:pt x="0" y="10"/>
                    </a:lnTo>
                    <a:lnTo>
                      <a:pt x="0" y="10"/>
                    </a:lnTo>
                    <a:lnTo>
                      <a:pt x="2" y="7"/>
                    </a:lnTo>
                    <a:lnTo>
                      <a:pt x="3" y="4"/>
                    </a:lnTo>
                    <a:lnTo>
                      <a:pt x="7" y="2"/>
                    </a:lnTo>
                    <a:lnTo>
                      <a:pt x="9" y="0"/>
                    </a:lnTo>
                    <a:lnTo>
                      <a:pt x="9" y="0"/>
                    </a:lnTo>
                    <a:lnTo>
                      <a:pt x="13" y="2"/>
                    </a:lnTo>
                    <a:lnTo>
                      <a:pt x="15" y="4"/>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49" name="Freeform 844"/>
              <p:cNvSpPr>
                <a:spLocks/>
              </p:cNvSpPr>
              <p:nvPr/>
            </p:nvSpPr>
            <p:spPr bwMode="auto">
              <a:xfrm>
                <a:off x="2088568" y="2683885"/>
                <a:ext cx="16178" cy="27764"/>
              </a:xfrm>
              <a:custGeom>
                <a:avLst/>
                <a:gdLst>
                  <a:gd name="T0" fmla="*/ 17 w 17"/>
                  <a:gd name="T1" fmla="*/ 10 h 20"/>
                  <a:gd name="T2" fmla="*/ 17 w 17"/>
                  <a:gd name="T3" fmla="*/ 10 h 20"/>
                  <a:gd name="T4" fmla="*/ 17 w 17"/>
                  <a:gd name="T5" fmla="*/ 14 h 20"/>
                  <a:gd name="T6" fmla="*/ 15 w 17"/>
                  <a:gd name="T7" fmla="*/ 18 h 20"/>
                  <a:gd name="T8" fmla="*/ 12 w 17"/>
                  <a:gd name="T9" fmla="*/ 19 h 20"/>
                  <a:gd name="T10" fmla="*/ 9 w 17"/>
                  <a:gd name="T11" fmla="*/ 20 h 20"/>
                  <a:gd name="T12" fmla="*/ 9 w 17"/>
                  <a:gd name="T13" fmla="*/ 20 h 20"/>
                  <a:gd name="T14" fmla="*/ 5 w 17"/>
                  <a:gd name="T15" fmla="*/ 19 h 20"/>
                  <a:gd name="T16" fmla="*/ 3 w 17"/>
                  <a:gd name="T17" fmla="*/ 18 h 20"/>
                  <a:gd name="T18" fmla="*/ 1 w 17"/>
                  <a:gd name="T19" fmla="*/ 14 h 20"/>
                  <a:gd name="T20" fmla="*/ 0 w 17"/>
                  <a:gd name="T21" fmla="*/ 10 h 20"/>
                  <a:gd name="T22" fmla="*/ 0 w 17"/>
                  <a:gd name="T23" fmla="*/ 10 h 20"/>
                  <a:gd name="T24" fmla="*/ 1 w 17"/>
                  <a:gd name="T25" fmla="*/ 7 h 20"/>
                  <a:gd name="T26" fmla="*/ 3 w 17"/>
                  <a:gd name="T27" fmla="*/ 4 h 20"/>
                  <a:gd name="T28" fmla="*/ 5 w 17"/>
                  <a:gd name="T29" fmla="*/ 2 h 20"/>
                  <a:gd name="T30" fmla="*/ 9 w 17"/>
                  <a:gd name="T31" fmla="*/ 0 h 20"/>
                  <a:gd name="T32" fmla="*/ 9 w 17"/>
                  <a:gd name="T33" fmla="*/ 0 h 20"/>
                  <a:gd name="T34" fmla="*/ 12 w 17"/>
                  <a:gd name="T35" fmla="*/ 2 h 20"/>
                  <a:gd name="T36" fmla="*/ 15 w 17"/>
                  <a:gd name="T37" fmla="*/ 4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8"/>
                    </a:lnTo>
                    <a:lnTo>
                      <a:pt x="12" y="19"/>
                    </a:lnTo>
                    <a:lnTo>
                      <a:pt x="9" y="20"/>
                    </a:lnTo>
                    <a:lnTo>
                      <a:pt x="9" y="20"/>
                    </a:lnTo>
                    <a:lnTo>
                      <a:pt x="5" y="19"/>
                    </a:lnTo>
                    <a:lnTo>
                      <a:pt x="3" y="18"/>
                    </a:lnTo>
                    <a:lnTo>
                      <a:pt x="1" y="14"/>
                    </a:lnTo>
                    <a:lnTo>
                      <a:pt x="0" y="10"/>
                    </a:lnTo>
                    <a:lnTo>
                      <a:pt x="0" y="10"/>
                    </a:lnTo>
                    <a:lnTo>
                      <a:pt x="1" y="7"/>
                    </a:lnTo>
                    <a:lnTo>
                      <a:pt x="3" y="4"/>
                    </a:lnTo>
                    <a:lnTo>
                      <a:pt x="5" y="2"/>
                    </a:lnTo>
                    <a:lnTo>
                      <a:pt x="9" y="0"/>
                    </a:lnTo>
                    <a:lnTo>
                      <a:pt x="9" y="0"/>
                    </a:lnTo>
                    <a:lnTo>
                      <a:pt x="12" y="2"/>
                    </a:lnTo>
                    <a:lnTo>
                      <a:pt x="15" y="4"/>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50" name="Freeform 845"/>
              <p:cNvSpPr>
                <a:spLocks/>
              </p:cNvSpPr>
              <p:nvPr/>
            </p:nvSpPr>
            <p:spPr bwMode="auto">
              <a:xfrm>
                <a:off x="2134247" y="2683885"/>
                <a:ext cx="16178" cy="27764"/>
              </a:xfrm>
              <a:custGeom>
                <a:avLst/>
                <a:gdLst>
                  <a:gd name="T0" fmla="*/ 17 w 17"/>
                  <a:gd name="T1" fmla="*/ 10 h 20"/>
                  <a:gd name="T2" fmla="*/ 17 w 17"/>
                  <a:gd name="T3" fmla="*/ 10 h 20"/>
                  <a:gd name="T4" fmla="*/ 17 w 17"/>
                  <a:gd name="T5" fmla="*/ 14 h 20"/>
                  <a:gd name="T6" fmla="*/ 15 w 17"/>
                  <a:gd name="T7" fmla="*/ 18 h 20"/>
                  <a:gd name="T8" fmla="*/ 13 w 17"/>
                  <a:gd name="T9" fmla="*/ 19 h 20"/>
                  <a:gd name="T10" fmla="*/ 9 w 17"/>
                  <a:gd name="T11" fmla="*/ 20 h 20"/>
                  <a:gd name="T12" fmla="*/ 9 w 17"/>
                  <a:gd name="T13" fmla="*/ 20 h 20"/>
                  <a:gd name="T14" fmla="*/ 5 w 17"/>
                  <a:gd name="T15" fmla="*/ 19 h 20"/>
                  <a:gd name="T16" fmla="*/ 3 w 17"/>
                  <a:gd name="T17" fmla="*/ 18 h 20"/>
                  <a:gd name="T18" fmla="*/ 1 w 17"/>
                  <a:gd name="T19" fmla="*/ 14 h 20"/>
                  <a:gd name="T20" fmla="*/ 0 w 17"/>
                  <a:gd name="T21" fmla="*/ 10 h 20"/>
                  <a:gd name="T22" fmla="*/ 0 w 17"/>
                  <a:gd name="T23" fmla="*/ 10 h 20"/>
                  <a:gd name="T24" fmla="*/ 1 w 17"/>
                  <a:gd name="T25" fmla="*/ 7 h 20"/>
                  <a:gd name="T26" fmla="*/ 3 w 17"/>
                  <a:gd name="T27" fmla="*/ 4 h 20"/>
                  <a:gd name="T28" fmla="*/ 5 w 17"/>
                  <a:gd name="T29" fmla="*/ 2 h 20"/>
                  <a:gd name="T30" fmla="*/ 9 w 17"/>
                  <a:gd name="T31" fmla="*/ 0 h 20"/>
                  <a:gd name="T32" fmla="*/ 9 w 17"/>
                  <a:gd name="T33" fmla="*/ 0 h 20"/>
                  <a:gd name="T34" fmla="*/ 13 w 17"/>
                  <a:gd name="T35" fmla="*/ 2 h 20"/>
                  <a:gd name="T36" fmla="*/ 15 w 17"/>
                  <a:gd name="T37" fmla="*/ 4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8"/>
                    </a:lnTo>
                    <a:lnTo>
                      <a:pt x="13" y="19"/>
                    </a:lnTo>
                    <a:lnTo>
                      <a:pt x="9" y="20"/>
                    </a:lnTo>
                    <a:lnTo>
                      <a:pt x="9" y="20"/>
                    </a:lnTo>
                    <a:lnTo>
                      <a:pt x="5" y="19"/>
                    </a:lnTo>
                    <a:lnTo>
                      <a:pt x="3" y="18"/>
                    </a:lnTo>
                    <a:lnTo>
                      <a:pt x="1" y="14"/>
                    </a:lnTo>
                    <a:lnTo>
                      <a:pt x="0" y="10"/>
                    </a:lnTo>
                    <a:lnTo>
                      <a:pt x="0" y="10"/>
                    </a:lnTo>
                    <a:lnTo>
                      <a:pt x="1" y="7"/>
                    </a:lnTo>
                    <a:lnTo>
                      <a:pt x="3" y="4"/>
                    </a:lnTo>
                    <a:lnTo>
                      <a:pt x="5" y="2"/>
                    </a:lnTo>
                    <a:lnTo>
                      <a:pt x="9" y="0"/>
                    </a:lnTo>
                    <a:lnTo>
                      <a:pt x="9" y="0"/>
                    </a:lnTo>
                    <a:lnTo>
                      <a:pt x="13" y="2"/>
                    </a:lnTo>
                    <a:lnTo>
                      <a:pt x="15" y="4"/>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51" name="Freeform 846"/>
              <p:cNvSpPr>
                <a:spLocks/>
              </p:cNvSpPr>
              <p:nvPr/>
            </p:nvSpPr>
            <p:spPr bwMode="auto">
              <a:xfrm>
                <a:off x="2290313" y="2683885"/>
                <a:ext cx="17130" cy="27764"/>
              </a:xfrm>
              <a:custGeom>
                <a:avLst/>
                <a:gdLst>
                  <a:gd name="T0" fmla="*/ 18 w 18"/>
                  <a:gd name="T1" fmla="*/ 10 h 20"/>
                  <a:gd name="T2" fmla="*/ 18 w 18"/>
                  <a:gd name="T3" fmla="*/ 10 h 20"/>
                  <a:gd name="T4" fmla="*/ 18 w 18"/>
                  <a:gd name="T5" fmla="*/ 14 h 20"/>
                  <a:gd name="T6" fmla="*/ 15 w 18"/>
                  <a:gd name="T7" fmla="*/ 18 h 20"/>
                  <a:gd name="T8" fmla="*/ 13 w 18"/>
                  <a:gd name="T9" fmla="*/ 19 h 20"/>
                  <a:gd name="T10" fmla="*/ 9 w 18"/>
                  <a:gd name="T11" fmla="*/ 20 h 20"/>
                  <a:gd name="T12" fmla="*/ 9 w 18"/>
                  <a:gd name="T13" fmla="*/ 20 h 20"/>
                  <a:gd name="T14" fmla="*/ 5 w 18"/>
                  <a:gd name="T15" fmla="*/ 19 h 20"/>
                  <a:gd name="T16" fmla="*/ 3 w 18"/>
                  <a:gd name="T17" fmla="*/ 18 h 20"/>
                  <a:gd name="T18" fmla="*/ 2 w 18"/>
                  <a:gd name="T19" fmla="*/ 14 h 20"/>
                  <a:gd name="T20" fmla="*/ 0 w 18"/>
                  <a:gd name="T21" fmla="*/ 10 h 20"/>
                  <a:gd name="T22" fmla="*/ 0 w 18"/>
                  <a:gd name="T23" fmla="*/ 10 h 20"/>
                  <a:gd name="T24" fmla="*/ 2 w 18"/>
                  <a:gd name="T25" fmla="*/ 7 h 20"/>
                  <a:gd name="T26" fmla="*/ 3 w 18"/>
                  <a:gd name="T27" fmla="*/ 4 h 20"/>
                  <a:gd name="T28" fmla="*/ 5 w 18"/>
                  <a:gd name="T29" fmla="*/ 2 h 20"/>
                  <a:gd name="T30" fmla="*/ 9 w 18"/>
                  <a:gd name="T31" fmla="*/ 0 h 20"/>
                  <a:gd name="T32" fmla="*/ 9 w 18"/>
                  <a:gd name="T33" fmla="*/ 0 h 20"/>
                  <a:gd name="T34" fmla="*/ 13 w 18"/>
                  <a:gd name="T35" fmla="*/ 2 h 20"/>
                  <a:gd name="T36" fmla="*/ 15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5" y="18"/>
                    </a:lnTo>
                    <a:lnTo>
                      <a:pt x="13" y="19"/>
                    </a:lnTo>
                    <a:lnTo>
                      <a:pt x="9" y="20"/>
                    </a:lnTo>
                    <a:lnTo>
                      <a:pt x="9" y="20"/>
                    </a:lnTo>
                    <a:lnTo>
                      <a:pt x="5" y="19"/>
                    </a:lnTo>
                    <a:lnTo>
                      <a:pt x="3" y="18"/>
                    </a:lnTo>
                    <a:lnTo>
                      <a:pt x="2" y="14"/>
                    </a:lnTo>
                    <a:lnTo>
                      <a:pt x="0" y="10"/>
                    </a:lnTo>
                    <a:lnTo>
                      <a:pt x="0" y="10"/>
                    </a:lnTo>
                    <a:lnTo>
                      <a:pt x="2" y="7"/>
                    </a:lnTo>
                    <a:lnTo>
                      <a:pt x="3" y="4"/>
                    </a:lnTo>
                    <a:lnTo>
                      <a:pt x="5" y="2"/>
                    </a:lnTo>
                    <a:lnTo>
                      <a:pt x="9" y="0"/>
                    </a:lnTo>
                    <a:lnTo>
                      <a:pt x="9" y="0"/>
                    </a:lnTo>
                    <a:lnTo>
                      <a:pt x="13" y="2"/>
                    </a:lnTo>
                    <a:lnTo>
                      <a:pt x="15" y="4"/>
                    </a:lnTo>
                    <a:lnTo>
                      <a:pt x="18"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52" name="Freeform 847"/>
              <p:cNvSpPr>
                <a:spLocks/>
              </p:cNvSpPr>
              <p:nvPr/>
            </p:nvSpPr>
            <p:spPr bwMode="auto">
              <a:xfrm>
                <a:off x="2300781" y="2683885"/>
                <a:ext cx="17130" cy="27764"/>
              </a:xfrm>
              <a:custGeom>
                <a:avLst/>
                <a:gdLst>
                  <a:gd name="T0" fmla="*/ 18 w 18"/>
                  <a:gd name="T1" fmla="*/ 10 h 20"/>
                  <a:gd name="T2" fmla="*/ 18 w 18"/>
                  <a:gd name="T3" fmla="*/ 10 h 20"/>
                  <a:gd name="T4" fmla="*/ 18 w 18"/>
                  <a:gd name="T5" fmla="*/ 14 h 20"/>
                  <a:gd name="T6" fmla="*/ 15 w 18"/>
                  <a:gd name="T7" fmla="*/ 18 h 20"/>
                  <a:gd name="T8" fmla="*/ 13 w 18"/>
                  <a:gd name="T9" fmla="*/ 19 h 20"/>
                  <a:gd name="T10" fmla="*/ 9 w 18"/>
                  <a:gd name="T11" fmla="*/ 20 h 20"/>
                  <a:gd name="T12" fmla="*/ 9 w 18"/>
                  <a:gd name="T13" fmla="*/ 20 h 20"/>
                  <a:gd name="T14" fmla="*/ 5 w 18"/>
                  <a:gd name="T15" fmla="*/ 19 h 20"/>
                  <a:gd name="T16" fmla="*/ 3 w 18"/>
                  <a:gd name="T17" fmla="*/ 18 h 20"/>
                  <a:gd name="T18" fmla="*/ 0 w 18"/>
                  <a:gd name="T19" fmla="*/ 14 h 20"/>
                  <a:gd name="T20" fmla="*/ 0 w 18"/>
                  <a:gd name="T21" fmla="*/ 10 h 20"/>
                  <a:gd name="T22" fmla="*/ 0 w 18"/>
                  <a:gd name="T23" fmla="*/ 10 h 20"/>
                  <a:gd name="T24" fmla="*/ 0 w 18"/>
                  <a:gd name="T25" fmla="*/ 7 h 20"/>
                  <a:gd name="T26" fmla="*/ 3 w 18"/>
                  <a:gd name="T27" fmla="*/ 4 h 20"/>
                  <a:gd name="T28" fmla="*/ 5 w 18"/>
                  <a:gd name="T29" fmla="*/ 2 h 20"/>
                  <a:gd name="T30" fmla="*/ 9 w 18"/>
                  <a:gd name="T31" fmla="*/ 0 h 20"/>
                  <a:gd name="T32" fmla="*/ 9 w 18"/>
                  <a:gd name="T33" fmla="*/ 0 h 20"/>
                  <a:gd name="T34" fmla="*/ 13 w 18"/>
                  <a:gd name="T35" fmla="*/ 2 h 20"/>
                  <a:gd name="T36" fmla="*/ 15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5" y="18"/>
                    </a:lnTo>
                    <a:lnTo>
                      <a:pt x="13" y="19"/>
                    </a:lnTo>
                    <a:lnTo>
                      <a:pt x="9" y="20"/>
                    </a:lnTo>
                    <a:lnTo>
                      <a:pt x="9" y="20"/>
                    </a:lnTo>
                    <a:lnTo>
                      <a:pt x="5" y="19"/>
                    </a:lnTo>
                    <a:lnTo>
                      <a:pt x="3" y="18"/>
                    </a:lnTo>
                    <a:lnTo>
                      <a:pt x="0" y="14"/>
                    </a:lnTo>
                    <a:lnTo>
                      <a:pt x="0" y="10"/>
                    </a:lnTo>
                    <a:lnTo>
                      <a:pt x="0" y="10"/>
                    </a:lnTo>
                    <a:lnTo>
                      <a:pt x="0" y="7"/>
                    </a:lnTo>
                    <a:lnTo>
                      <a:pt x="3" y="4"/>
                    </a:lnTo>
                    <a:lnTo>
                      <a:pt x="5" y="2"/>
                    </a:lnTo>
                    <a:lnTo>
                      <a:pt x="9" y="0"/>
                    </a:lnTo>
                    <a:lnTo>
                      <a:pt x="9" y="0"/>
                    </a:lnTo>
                    <a:lnTo>
                      <a:pt x="13" y="2"/>
                    </a:lnTo>
                    <a:lnTo>
                      <a:pt x="15" y="4"/>
                    </a:lnTo>
                    <a:lnTo>
                      <a:pt x="18"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53" name="Freeform 848"/>
              <p:cNvSpPr>
                <a:spLocks/>
              </p:cNvSpPr>
              <p:nvPr/>
            </p:nvSpPr>
            <p:spPr bwMode="auto">
              <a:xfrm>
                <a:off x="2347412" y="2990675"/>
                <a:ext cx="16178" cy="26375"/>
              </a:xfrm>
              <a:custGeom>
                <a:avLst/>
                <a:gdLst>
                  <a:gd name="T0" fmla="*/ 17 w 17"/>
                  <a:gd name="T1" fmla="*/ 9 h 19"/>
                  <a:gd name="T2" fmla="*/ 17 w 17"/>
                  <a:gd name="T3" fmla="*/ 9 h 19"/>
                  <a:gd name="T4" fmla="*/ 17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7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7"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54" name="Freeform 849"/>
              <p:cNvSpPr>
                <a:spLocks/>
              </p:cNvSpPr>
              <p:nvPr/>
            </p:nvSpPr>
            <p:spPr bwMode="auto">
              <a:xfrm>
                <a:off x="2819421" y="2990675"/>
                <a:ext cx="16178" cy="26375"/>
              </a:xfrm>
              <a:custGeom>
                <a:avLst/>
                <a:gdLst>
                  <a:gd name="T0" fmla="*/ 17 w 17"/>
                  <a:gd name="T1" fmla="*/ 9 h 19"/>
                  <a:gd name="T2" fmla="*/ 17 w 17"/>
                  <a:gd name="T3" fmla="*/ 9 h 19"/>
                  <a:gd name="T4" fmla="*/ 17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7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7"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55" name="Freeform 850"/>
              <p:cNvSpPr>
                <a:spLocks/>
              </p:cNvSpPr>
              <p:nvPr/>
            </p:nvSpPr>
            <p:spPr bwMode="auto">
              <a:xfrm>
                <a:off x="3055426" y="2990675"/>
                <a:ext cx="16178" cy="26375"/>
              </a:xfrm>
              <a:custGeom>
                <a:avLst/>
                <a:gdLst>
                  <a:gd name="T0" fmla="*/ 17 w 17"/>
                  <a:gd name="T1" fmla="*/ 9 h 19"/>
                  <a:gd name="T2" fmla="*/ 17 w 17"/>
                  <a:gd name="T3" fmla="*/ 9 h 19"/>
                  <a:gd name="T4" fmla="*/ 16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6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6"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6"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656" name="Group 1655"/>
              <p:cNvGrpSpPr/>
              <p:nvPr/>
            </p:nvGrpSpPr>
            <p:grpSpPr>
              <a:xfrm>
                <a:off x="280335" y="1367839"/>
                <a:ext cx="173124" cy="2145701"/>
                <a:chOff x="2172037" y="1386948"/>
                <a:chExt cx="288803" cy="2453774"/>
              </a:xfrm>
            </p:grpSpPr>
            <p:sp>
              <p:nvSpPr>
                <p:cNvPr id="1678" name="Rectangle 16"/>
                <p:cNvSpPr>
                  <a:spLocks noChangeArrowheads="1"/>
                </p:cNvSpPr>
                <p:nvPr/>
              </p:nvSpPr>
              <p:spPr bwMode="auto">
                <a:xfrm>
                  <a:off x="2313100" y="3699935"/>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79" name="Rectangle 18"/>
                <p:cNvSpPr>
                  <a:spLocks noChangeArrowheads="1"/>
                </p:cNvSpPr>
                <p:nvPr/>
              </p:nvSpPr>
              <p:spPr bwMode="auto">
                <a:xfrm>
                  <a:off x="2242568" y="3469747"/>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1680" name="Rectangle 20"/>
                <p:cNvSpPr>
                  <a:spLocks noChangeArrowheads="1"/>
                </p:cNvSpPr>
                <p:nvPr/>
              </p:nvSpPr>
              <p:spPr bwMode="auto">
                <a:xfrm>
                  <a:off x="2242568" y="3237974"/>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1681" name="Rectangle 22"/>
                <p:cNvSpPr>
                  <a:spLocks noChangeArrowheads="1"/>
                </p:cNvSpPr>
                <p:nvPr/>
              </p:nvSpPr>
              <p:spPr bwMode="auto">
                <a:xfrm>
                  <a:off x="2242568" y="3006198"/>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sp>
              <p:nvSpPr>
                <p:cNvPr id="1682" name="Rectangle 24"/>
                <p:cNvSpPr>
                  <a:spLocks noChangeArrowheads="1"/>
                </p:cNvSpPr>
                <p:nvPr/>
              </p:nvSpPr>
              <p:spPr bwMode="auto">
                <a:xfrm>
                  <a:off x="2242568" y="2776011"/>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1683" name="Rectangle 26"/>
                <p:cNvSpPr>
                  <a:spLocks noChangeArrowheads="1"/>
                </p:cNvSpPr>
                <p:nvPr/>
              </p:nvSpPr>
              <p:spPr bwMode="auto">
                <a:xfrm>
                  <a:off x="2242568" y="2542648"/>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1684" name="Rectangle 28"/>
                <p:cNvSpPr>
                  <a:spLocks noChangeArrowheads="1"/>
                </p:cNvSpPr>
                <p:nvPr/>
              </p:nvSpPr>
              <p:spPr bwMode="auto">
                <a:xfrm>
                  <a:off x="2242568" y="2310873"/>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1685" name="Rectangle 30"/>
                <p:cNvSpPr>
                  <a:spLocks noChangeArrowheads="1"/>
                </p:cNvSpPr>
                <p:nvPr/>
              </p:nvSpPr>
              <p:spPr bwMode="auto">
                <a:xfrm>
                  <a:off x="2242568" y="2080685"/>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a:t>
                  </a:r>
                </a:p>
              </p:txBody>
            </p:sp>
            <p:sp>
              <p:nvSpPr>
                <p:cNvPr id="1686" name="Rectangle 32"/>
                <p:cNvSpPr>
                  <a:spLocks noChangeArrowheads="1"/>
                </p:cNvSpPr>
                <p:nvPr/>
              </p:nvSpPr>
              <p:spPr bwMode="auto">
                <a:xfrm>
                  <a:off x="2242568" y="1848910"/>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1687" name="Rectangle 34"/>
                <p:cNvSpPr>
                  <a:spLocks noChangeArrowheads="1"/>
                </p:cNvSpPr>
                <p:nvPr/>
              </p:nvSpPr>
              <p:spPr bwMode="auto">
                <a:xfrm>
                  <a:off x="2242568" y="1617135"/>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a:t>
                  </a:r>
                </a:p>
              </p:txBody>
            </p:sp>
            <p:sp>
              <p:nvSpPr>
                <p:cNvPr id="1688" name="Rectangle 37"/>
                <p:cNvSpPr>
                  <a:spLocks noChangeArrowheads="1"/>
                </p:cNvSpPr>
                <p:nvPr/>
              </p:nvSpPr>
              <p:spPr bwMode="auto">
                <a:xfrm>
                  <a:off x="2172037" y="1386948"/>
                  <a:ext cx="288803"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grpSp>
          <p:sp>
            <p:nvSpPr>
              <p:cNvPr id="1657" name="TextBox 1656"/>
              <p:cNvSpPr txBox="1"/>
              <p:nvPr/>
            </p:nvSpPr>
            <p:spPr>
              <a:xfrm>
                <a:off x="2284721" y="2095224"/>
                <a:ext cx="745717" cy="24622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Niraparib</a:t>
                </a:r>
              </a:p>
            </p:txBody>
          </p:sp>
          <p:sp>
            <p:nvSpPr>
              <p:cNvPr id="1658" name="TextBox 1657"/>
              <p:cNvSpPr txBox="1"/>
              <p:nvPr/>
            </p:nvSpPr>
            <p:spPr>
              <a:xfrm>
                <a:off x="2283495" y="3016525"/>
                <a:ext cx="673582" cy="24622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Placebo</a:t>
                </a:r>
              </a:p>
            </p:txBody>
          </p:sp>
          <p:grpSp>
            <p:nvGrpSpPr>
              <p:cNvPr id="1659" name="Group 1658"/>
              <p:cNvGrpSpPr/>
              <p:nvPr/>
            </p:nvGrpSpPr>
            <p:grpSpPr>
              <a:xfrm>
                <a:off x="484317" y="3522808"/>
                <a:ext cx="2694672" cy="123111"/>
                <a:chOff x="2500767" y="3792854"/>
                <a:chExt cx="4495218" cy="140787"/>
              </a:xfrm>
            </p:grpSpPr>
            <p:sp>
              <p:nvSpPr>
                <p:cNvPr id="1663" name="Rectangle 16"/>
                <p:cNvSpPr>
                  <a:spLocks noChangeArrowheads="1"/>
                </p:cNvSpPr>
                <p:nvPr/>
              </p:nvSpPr>
              <p:spPr bwMode="auto">
                <a:xfrm>
                  <a:off x="2500767"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64" name="Rectangle 16"/>
                <p:cNvSpPr>
                  <a:spLocks noChangeArrowheads="1"/>
                </p:cNvSpPr>
                <p:nvPr/>
              </p:nvSpPr>
              <p:spPr bwMode="auto">
                <a:xfrm>
                  <a:off x="2807225"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1665" name="Rectangle 16"/>
                <p:cNvSpPr>
                  <a:spLocks noChangeArrowheads="1"/>
                </p:cNvSpPr>
                <p:nvPr/>
              </p:nvSpPr>
              <p:spPr bwMode="auto">
                <a:xfrm>
                  <a:off x="3119493"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1666" name="Rectangle 16"/>
                <p:cNvSpPr>
                  <a:spLocks noChangeArrowheads="1"/>
                </p:cNvSpPr>
                <p:nvPr/>
              </p:nvSpPr>
              <p:spPr bwMode="auto">
                <a:xfrm>
                  <a:off x="3431112"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1667" name="Rectangle 16"/>
                <p:cNvSpPr>
                  <a:spLocks noChangeArrowheads="1"/>
                </p:cNvSpPr>
                <p:nvPr/>
              </p:nvSpPr>
              <p:spPr bwMode="auto">
                <a:xfrm>
                  <a:off x="3738182"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1668" name="Rectangle 16"/>
                <p:cNvSpPr>
                  <a:spLocks noChangeArrowheads="1"/>
                </p:cNvSpPr>
                <p:nvPr/>
              </p:nvSpPr>
              <p:spPr bwMode="auto">
                <a:xfrm>
                  <a:off x="401321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1669" name="Rectangle 16"/>
                <p:cNvSpPr>
                  <a:spLocks noChangeArrowheads="1"/>
                </p:cNvSpPr>
                <p:nvPr/>
              </p:nvSpPr>
              <p:spPr bwMode="auto">
                <a:xfrm>
                  <a:off x="4324274"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1670" name="Rectangle 16"/>
                <p:cNvSpPr>
                  <a:spLocks noChangeArrowheads="1"/>
                </p:cNvSpPr>
                <p:nvPr/>
              </p:nvSpPr>
              <p:spPr bwMode="auto">
                <a:xfrm>
                  <a:off x="4635179"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1671" name="Rectangle 16"/>
                <p:cNvSpPr>
                  <a:spLocks noChangeArrowheads="1"/>
                </p:cNvSpPr>
                <p:nvPr/>
              </p:nvSpPr>
              <p:spPr bwMode="auto">
                <a:xfrm>
                  <a:off x="494122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1672" name="Rectangle 16"/>
                <p:cNvSpPr>
                  <a:spLocks noChangeArrowheads="1"/>
                </p:cNvSpPr>
                <p:nvPr/>
              </p:nvSpPr>
              <p:spPr bwMode="auto">
                <a:xfrm>
                  <a:off x="5254304"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
              <p:nvSpPr>
                <p:cNvPr id="1673" name="Rectangle 16"/>
                <p:cNvSpPr>
                  <a:spLocks noChangeArrowheads="1"/>
                </p:cNvSpPr>
                <p:nvPr/>
              </p:nvSpPr>
              <p:spPr bwMode="auto">
                <a:xfrm>
                  <a:off x="557055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1674" name="Rectangle 16"/>
                <p:cNvSpPr>
                  <a:spLocks noChangeArrowheads="1"/>
                </p:cNvSpPr>
                <p:nvPr/>
              </p:nvSpPr>
              <p:spPr bwMode="auto">
                <a:xfrm>
                  <a:off x="5873428"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
              <p:nvSpPr>
                <p:cNvPr id="1675" name="Rectangle 16"/>
                <p:cNvSpPr>
                  <a:spLocks noChangeArrowheads="1"/>
                </p:cNvSpPr>
                <p:nvPr/>
              </p:nvSpPr>
              <p:spPr bwMode="auto">
                <a:xfrm>
                  <a:off x="6179816"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sp>
              <p:nvSpPr>
                <p:cNvPr id="1676" name="Rectangle 16"/>
                <p:cNvSpPr>
                  <a:spLocks noChangeArrowheads="1"/>
                </p:cNvSpPr>
                <p:nvPr/>
              </p:nvSpPr>
              <p:spPr bwMode="auto">
                <a:xfrm>
                  <a:off x="6492336"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a:t>
                  </a:r>
                </a:p>
              </p:txBody>
            </p:sp>
            <p:sp>
              <p:nvSpPr>
                <p:cNvPr id="1677" name="Rectangle 16"/>
                <p:cNvSpPr>
                  <a:spLocks noChangeArrowheads="1"/>
                </p:cNvSpPr>
                <p:nvPr/>
              </p:nvSpPr>
              <p:spPr bwMode="auto">
                <a:xfrm>
                  <a:off x="6803449"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grpSp>
          <p:sp>
            <p:nvSpPr>
              <p:cNvPr id="1660" name="TextBox 1659"/>
              <p:cNvSpPr txBox="1"/>
              <p:nvPr/>
            </p:nvSpPr>
            <p:spPr>
              <a:xfrm>
                <a:off x="545282" y="1410923"/>
                <a:ext cx="2624474" cy="169277"/>
              </a:xfrm>
              <a:prstGeom prst="rect">
                <a:avLst/>
              </a:prstGeom>
              <a:noFill/>
            </p:spPr>
            <p:txBody>
              <a:bodyPr wrap="square" t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Arial Narrow"/>
                  </a:rPr>
                  <a:t>Hazard ratio: 0.40 (95% CI, 0.27–0.62)</a:t>
                </a:r>
              </a:p>
            </p:txBody>
          </p:sp>
          <p:cxnSp>
            <p:nvCxnSpPr>
              <p:cNvPr id="1661" name="Straight Connector 1660"/>
              <p:cNvCxnSpPr/>
              <p:nvPr/>
            </p:nvCxnSpPr>
            <p:spPr>
              <a:xfrm>
                <a:off x="498390" y="2449906"/>
                <a:ext cx="2627454"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662" name="TextBox 1661"/>
            <p:cNvSpPr txBox="1"/>
            <p:nvPr/>
          </p:nvSpPr>
          <p:spPr>
            <a:xfrm>
              <a:off x="504100" y="1062540"/>
              <a:ext cx="262174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Arial Narrow"/>
                </a:rPr>
                <a:t>HRd/</a:t>
              </a:r>
              <a:r>
                <a:rPr kumimoji="0" lang="en-US" sz="1600" b="1" i="1" u="none" strike="noStrike" kern="1200" cap="none" spc="0" normalizeH="0" baseline="0" noProof="0" dirty="0">
                  <a:ln>
                    <a:noFill/>
                  </a:ln>
                  <a:solidFill>
                    <a:srgbClr val="000000"/>
                  </a:solidFill>
                  <a:effectLst/>
                  <a:uLnTx/>
                  <a:uFillTx/>
                  <a:latin typeface="Arial Narrow"/>
                  <a:ea typeface="+mn-ea"/>
                  <a:cs typeface="Arial Narrow"/>
                </a:rPr>
                <a:t>BRCA</a:t>
              </a:r>
              <a:r>
                <a:rPr kumimoji="0" lang="en-US" sz="1600" b="1" i="0" u="none" strike="noStrike" kern="1200" cap="none" spc="0" normalizeH="0" baseline="0" noProof="0" dirty="0">
                  <a:ln>
                    <a:noFill/>
                  </a:ln>
                  <a:solidFill>
                    <a:srgbClr val="000000"/>
                  </a:solidFill>
                  <a:effectLst/>
                  <a:uLnTx/>
                  <a:uFillTx/>
                  <a:latin typeface="Arial Narrow"/>
                  <a:ea typeface="+mn-ea"/>
                  <a:cs typeface="Arial Narrow"/>
                </a:rPr>
                <a:t>mut</a:t>
              </a:r>
            </a:p>
          </p:txBody>
        </p:sp>
      </p:grpSp>
      <p:grpSp>
        <p:nvGrpSpPr>
          <p:cNvPr id="2022" name="Group 2021"/>
          <p:cNvGrpSpPr/>
          <p:nvPr/>
        </p:nvGrpSpPr>
        <p:grpSpPr>
          <a:xfrm>
            <a:off x="1788970" y="1841811"/>
            <a:ext cx="5941349" cy="208187"/>
            <a:chOff x="264968" y="1049113"/>
            <a:chExt cx="5941349" cy="91440"/>
          </a:xfrm>
        </p:grpSpPr>
        <p:cxnSp>
          <p:nvCxnSpPr>
            <p:cNvPr id="2023" name="Straight Connector 2022"/>
            <p:cNvCxnSpPr/>
            <p:nvPr/>
          </p:nvCxnSpPr>
          <p:spPr>
            <a:xfrm>
              <a:off x="264968" y="1054723"/>
              <a:ext cx="5941349"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24" name="Straight Connector 2023"/>
            <p:cNvCxnSpPr/>
            <p:nvPr/>
          </p:nvCxnSpPr>
          <p:spPr>
            <a:xfrm>
              <a:off x="274668" y="1049113"/>
              <a:ext cx="0" cy="9144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25" name="Straight Connector 2024"/>
            <p:cNvCxnSpPr/>
            <p:nvPr/>
          </p:nvCxnSpPr>
          <p:spPr>
            <a:xfrm>
              <a:off x="6194401" y="1049113"/>
              <a:ext cx="0" cy="9144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36523" y="1919792"/>
            <a:ext cx="3009628" cy="2745555"/>
            <a:chOff x="3112523" y="1062540"/>
            <a:chExt cx="3009628" cy="2745555"/>
          </a:xfrm>
        </p:grpSpPr>
        <p:sp>
          <p:nvSpPr>
            <p:cNvPr id="1690" name="TextBox 1689"/>
            <p:cNvSpPr txBox="1"/>
            <p:nvPr/>
          </p:nvSpPr>
          <p:spPr>
            <a:xfrm>
              <a:off x="3442365" y="1062540"/>
              <a:ext cx="263586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Arial Narrow"/>
                </a:rPr>
                <a:t>HRd</a:t>
              </a:r>
              <a:r>
                <a:rPr kumimoji="0" lang="en-US" sz="1600" b="1" i="1" u="none" strike="noStrike" kern="1200" cap="none" spc="0" normalizeH="0" baseline="0" noProof="0" dirty="0">
                  <a:ln>
                    <a:noFill/>
                  </a:ln>
                  <a:solidFill>
                    <a:srgbClr val="000000"/>
                  </a:solidFill>
                  <a:effectLst/>
                  <a:uLnTx/>
                  <a:uFillTx/>
                  <a:latin typeface="Arial Narrow"/>
                  <a:ea typeface="+mn-ea"/>
                  <a:cs typeface="Arial Narrow"/>
                </a:rPr>
                <a:t>/BRCA</a:t>
              </a:r>
              <a:r>
                <a:rPr kumimoji="0" lang="en-US" sz="1600" b="1" i="0" u="none" strike="noStrike" kern="1200" cap="none" spc="0" normalizeH="0" baseline="0" noProof="0" dirty="0">
                  <a:ln>
                    <a:noFill/>
                  </a:ln>
                  <a:solidFill>
                    <a:srgbClr val="000000"/>
                  </a:solidFill>
                  <a:effectLst/>
                  <a:uLnTx/>
                  <a:uFillTx/>
                  <a:latin typeface="Arial Narrow"/>
                  <a:ea typeface="+mn-ea"/>
                  <a:cs typeface="Arial Narrow"/>
                </a:rPr>
                <a:t>wt</a:t>
              </a:r>
            </a:p>
          </p:txBody>
        </p:sp>
        <p:grpSp>
          <p:nvGrpSpPr>
            <p:cNvPr id="5" name="Group 4"/>
            <p:cNvGrpSpPr/>
            <p:nvPr/>
          </p:nvGrpSpPr>
          <p:grpSpPr>
            <a:xfrm>
              <a:off x="3112523" y="1367839"/>
              <a:ext cx="3009628" cy="2440256"/>
              <a:chOff x="3112523" y="1367839"/>
              <a:chExt cx="3009628" cy="2440256"/>
            </a:xfrm>
          </p:grpSpPr>
          <p:grpSp>
            <p:nvGrpSpPr>
              <p:cNvPr id="16" name="Group 15"/>
              <p:cNvGrpSpPr/>
              <p:nvPr/>
            </p:nvGrpSpPr>
            <p:grpSpPr>
              <a:xfrm>
                <a:off x="3112523" y="1367839"/>
                <a:ext cx="3009628" cy="2278080"/>
                <a:chOff x="3112523" y="1367839"/>
                <a:chExt cx="3009628" cy="2278080"/>
              </a:xfrm>
            </p:grpSpPr>
            <p:sp>
              <p:nvSpPr>
                <p:cNvPr id="1121" name="Line 312"/>
                <p:cNvSpPr>
                  <a:spLocks noChangeShapeType="1"/>
                </p:cNvSpPr>
                <p:nvPr/>
              </p:nvSpPr>
              <p:spPr bwMode="auto">
                <a:xfrm>
                  <a:off x="311252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93" name="Line 428"/>
                <p:cNvSpPr>
                  <a:spLocks noChangeShapeType="1"/>
                </p:cNvSpPr>
                <p:nvPr/>
              </p:nvSpPr>
              <p:spPr bwMode="auto">
                <a:xfrm>
                  <a:off x="311252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1" name="Line 851"/>
                <p:cNvSpPr>
                  <a:spLocks noChangeShapeType="1"/>
                </p:cNvSpPr>
                <p:nvPr/>
              </p:nvSpPr>
              <p:spPr bwMode="auto">
                <a:xfrm flipH="1">
                  <a:off x="3427090" y="3454597"/>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2" name="Line 852"/>
                <p:cNvSpPr>
                  <a:spLocks noChangeShapeType="1"/>
                </p:cNvSpPr>
                <p:nvPr/>
              </p:nvSpPr>
              <p:spPr bwMode="auto">
                <a:xfrm flipH="1">
                  <a:off x="3427090" y="3250274"/>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3" name="Line 853"/>
                <p:cNvSpPr>
                  <a:spLocks noChangeShapeType="1"/>
                </p:cNvSpPr>
                <p:nvPr/>
              </p:nvSpPr>
              <p:spPr bwMode="auto">
                <a:xfrm flipH="1">
                  <a:off x="3427090" y="3048730"/>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4" name="Line 854"/>
                <p:cNvSpPr>
                  <a:spLocks noChangeShapeType="1"/>
                </p:cNvSpPr>
                <p:nvPr/>
              </p:nvSpPr>
              <p:spPr bwMode="auto">
                <a:xfrm flipH="1">
                  <a:off x="3427090" y="2845796"/>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5" name="Line 855"/>
                <p:cNvSpPr>
                  <a:spLocks noChangeShapeType="1"/>
                </p:cNvSpPr>
                <p:nvPr/>
              </p:nvSpPr>
              <p:spPr bwMode="auto">
                <a:xfrm flipH="1">
                  <a:off x="3427090" y="2642863"/>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6" name="Line 856"/>
                <p:cNvSpPr>
                  <a:spLocks noChangeShapeType="1"/>
                </p:cNvSpPr>
                <p:nvPr/>
              </p:nvSpPr>
              <p:spPr bwMode="auto">
                <a:xfrm flipH="1">
                  <a:off x="3427090" y="2441319"/>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7" name="Line 857"/>
                <p:cNvSpPr>
                  <a:spLocks noChangeShapeType="1"/>
                </p:cNvSpPr>
                <p:nvPr/>
              </p:nvSpPr>
              <p:spPr bwMode="auto">
                <a:xfrm flipH="1">
                  <a:off x="3427090" y="223977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8" name="Line 858"/>
                <p:cNvSpPr>
                  <a:spLocks noChangeShapeType="1"/>
                </p:cNvSpPr>
                <p:nvPr/>
              </p:nvSpPr>
              <p:spPr bwMode="auto">
                <a:xfrm flipH="1">
                  <a:off x="3427090" y="2036842"/>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99" name="Line 859"/>
                <p:cNvSpPr>
                  <a:spLocks noChangeShapeType="1"/>
                </p:cNvSpPr>
                <p:nvPr/>
              </p:nvSpPr>
              <p:spPr bwMode="auto">
                <a:xfrm flipH="1">
                  <a:off x="3427090" y="1832518"/>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0" name="Line 860"/>
                <p:cNvSpPr>
                  <a:spLocks noChangeShapeType="1"/>
                </p:cNvSpPr>
                <p:nvPr/>
              </p:nvSpPr>
              <p:spPr bwMode="auto">
                <a:xfrm flipH="1">
                  <a:off x="3427090" y="162958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1" name="Line 861"/>
                <p:cNvSpPr>
                  <a:spLocks noChangeShapeType="1"/>
                </p:cNvSpPr>
                <p:nvPr/>
              </p:nvSpPr>
              <p:spPr bwMode="auto">
                <a:xfrm flipH="1">
                  <a:off x="3427090" y="1426651"/>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2" name="Line 884"/>
                <p:cNvSpPr>
                  <a:spLocks noChangeShapeType="1"/>
                </p:cNvSpPr>
                <p:nvPr/>
              </p:nvSpPr>
              <p:spPr bwMode="auto">
                <a:xfrm>
                  <a:off x="345286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3" name="Line 885"/>
                <p:cNvSpPr>
                  <a:spLocks noChangeShapeType="1"/>
                </p:cNvSpPr>
                <p:nvPr/>
              </p:nvSpPr>
              <p:spPr bwMode="auto">
                <a:xfrm flipV="1">
                  <a:off x="35464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4" name="Line 886"/>
                <p:cNvSpPr>
                  <a:spLocks noChangeShapeType="1"/>
                </p:cNvSpPr>
                <p:nvPr/>
              </p:nvSpPr>
              <p:spPr bwMode="auto">
                <a:xfrm>
                  <a:off x="363902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5" name="Line 887"/>
                <p:cNvSpPr>
                  <a:spLocks noChangeShapeType="1"/>
                </p:cNvSpPr>
                <p:nvPr/>
              </p:nvSpPr>
              <p:spPr bwMode="auto">
                <a:xfrm flipV="1">
                  <a:off x="37325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6" name="Line 888"/>
                <p:cNvSpPr>
                  <a:spLocks noChangeShapeType="1"/>
                </p:cNvSpPr>
                <p:nvPr/>
              </p:nvSpPr>
              <p:spPr bwMode="auto">
                <a:xfrm>
                  <a:off x="382519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7" name="Line 889"/>
                <p:cNvSpPr>
                  <a:spLocks noChangeShapeType="1"/>
                </p:cNvSpPr>
                <p:nvPr/>
              </p:nvSpPr>
              <p:spPr bwMode="auto">
                <a:xfrm flipV="1">
                  <a:off x="391970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8" name="Line 890"/>
                <p:cNvSpPr>
                  <a:spLocks noChangeShapeType="1"/>
                </p:cNvSpPr>
                <p:nvPr/>
              </p:nvSpPr>
              <p:spPr bwMode="auto">
                <a:xfrm>
                  <a:off x="401230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09" name="Line 891"/>
                <p:cNvSpPr>
                  <a:spLocks noChangeShapeType="1"/>
                </p:cNvSpPr>
                <p:nvPr/>
              </p:nvSpPr>
              <p:spPr bwMode="auto">
                <a:xfrm flipV="1">
                  <a:off x="410586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0" name="Line 892"/>
                <p:cNvSpPr>
                  <a:spLocks noChangeShapeType="1"/>
                </p:cNvSpPr>
                <p:nvPr/>
              </p:nvSpPr>
              <p:spPr bwMode="auto">
                <a:xfrm>
                  <a:off x="419846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1" name="Line 893"/>
                <p:cNvSpPr>
                  <a:spLocks noChangeShapeType="1"/>
                </p:cNvSpPr>
                <p:nvPr/>
              </p:nvSpPr>
              <p:spPr bwMode="auto">
                <a:xfrm flipV="1">
                  <a:off x="429202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2" name="Line 894"/>
                <p:cNvSpPr>
                  <a:spLocks noChangeShapeType="1"/>
                </p:cNvSpPr>
                <p:nvPr/>
              </p:nvSpPr>
              <p:spPr bwMode="auto">
                <a:xfrm>
                  <a:off x="438654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3" name="Line 895"/>
                <p:cNvSpPr>
                  <a:spLocks noChangeShapeType="1"/>
                </p:cNvSpPr>
                <p:nvPr/>
              </p:nvSpPr>
              <p:spPr bwMode="auto">
                <a:xfrm flipV="1">
                  <a:off x="447914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4" name="Line 896"/>
                <p:cNvSpPr>
                  <a:spLocks noChangeShapeType="1"/>
                </p:cNvSpPr>
                <p:nvPr/>
              </p:nvSpPr>
              <p:spPr bwMode="auto">
                <a:xfrm>
                  <a:off x="457270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5" name="Line 897"/>
                <p:cNvSpPr>
                  <a:spLocks noChangeShapeType="1"/>
                </p:cNvSpPr>
                <p:nvPr/>
              </p:nvSpPr>
              <p:spPr bwMode="auto">
                <a:xfrm flipV="1">
                  <a:off x="4665306"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6" name="Line 898"/>
                <p:cNvSpPr>
                  <a:spLocks noChangeShapeType="1"/>
                </p:cNvSpPr>
                <p:nvPr/>
              </p:nvSpPr>
              <p:spPr bwMode="auto">
                <a:xfrm>
                  <a:off x="475886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7" name="Line 899"/>
                <p:cNvSpPr>
                  <a:spLocks noChangeShapeType="1"/>
                </p:cNvSpPr>
                <p:nvPr/>
              </p:nvSpPr>
              <p:spPr bwMode="auto">
                <a:xfrm flipV="1">
                  <a:off x="485146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8" name="Line 900"/>
                <p:cNvSpPr>
                  <a:spLocks noChangeShapeType="1"/>
                </p:cNvSpPr>
                <p:nvPr/>
              </p:nvSpPr>
              <p:spPr bwMode="auto">
                <a:xfrm>
                  <a:off x="494502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19" name="Line 901"/>
                <p:cNvSpPr>
                  <a:spLocks noChangeShapeType="1"/>
                </p:cNvSpPr>
                <p:nvPr/>
              </p:nvSpPr>
              <p:spPr bwMode="auto">
                <a:xfrm flipV="1">
                  <a:off x="503858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0" name="Line 902"/>
                <p:cNvSpPr>
                  <a:spLocks noChangeShapeType="1"/>
                </p:cNvSpPr>
                <p:nvPr/>
              </p:nvSpPr>
              <p:spPr bwMode="auto">
                <a:xfrm>
                  <a:off x="513214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1" name="Line 903"/>
                <p:cNvSpPr>
                  <a:spLocks noChangeShapeType="1"/>
                </p:cNvSpPr>
                <p:nvPr/>
              </p:nvSpPr>
              <p:spPr bwMode="auto">
                <a:xfrm flipV="1">
                  <a:off x="522474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2" name="Line 904"/>
                <p:cNvSpPr>
                  <a:spLocks noChangeShapeType="1"/>
                </p:cNvSpPr>
                <p:nvPr/>
              </p:nvSpPr>
              <p:spPr bwMode="auto">
                <a:xfrm>
                  <a:off x="531830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3" name="Line 905"/>
                <p:cNvSpPr>
                  <a:spLocks noChangeShapeType="1"/>
                </p:cNvSpPr>
                <p:nvPr/>
              </p:nvSpPr>
              <p:spPr bwMode="auto">
                <a:xfrm flipV="1">
                  <a:off x="541090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4" name="Line 906"/>
                <p:cNvSpPr>
                  <a:spLocks noChangeShapeType="1"/>
                </p:cNvSpPr>
                <p:nvPr/>
              </p:nvSpPr>
              <p:spPr bwMode="auto">
                <a:xfrm>
                  <a:off x="5505422"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5" name="Line 907"/>
                <p:cNvSpPr>
                  <a:spLocks noChangeShapeType="1"/>
                </p:cNvSpPr>
                <p:nvPr/>
              </p:nvSpPr>
              <p:spPr bwMode="auto">
                <a:xfrm flipV="1">
                  <a:off x="55980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6" name="Line 908"/>
                <p:cNvSpPr>
                  <a:spLocks noChangeShapeType="1"/>
                </p:cNvSpPr>
                <p:nvPr/>
              </p:nvSpPr>
              <p:spPr bwMode="auto">
                <a:xfrm>
                  <a:off x="569158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7" name="Line 909"/>
                <p:cNvSpPr>
                  <a:spLocks noChangeShapeType="1"/>
                </p:cNvSpPr>
                <p:nvPr/>
              </p:nvSpPr>
              <p:spPr bwMode="auto">
                <a:xfrm flipV="1">
                  <a:off x="57841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8" name="Line 910"/>
                <p:cNvSpPr>
                  <a:spLocks noChangeShapeType="1"/>
                </p:cNvSpPr>
                <p:nvPr/>
              </p:nvSpPr>
              <p:spPr bwMode="auto">
                <a:xfrm>
                  <a:off x="587774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29" name="Line 911"/>
                <p:cNvSpPr>
                  <a:spLocks noChangeShapeType="1"/>
                </p:cNvSpPr>
                <p:nvPr/>
              </p:nvSpPr>
              <p:spPr bwMode="auto">
                <a:xfrm flipV="1">
                  <a:off x="5972259"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0" name="Line 912"/>
                <p:cNvSpPr>
                  <a:spLocks noChangeShapeType="1"/>
                </p:cNvSpPr>
                <p:nvPr/>
              </p:nvSpPr>
              <p:spPr bwMode="auto">
                <a:xfrm>
                  <a:off x="6064862"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1" name="Line 965"/>
                <p:cNvSpPr>
                  <a:spLocks noChangeShapeType="1"/>
                </p:cNvSpPr>
                <p:nvPr/>
              </p:nvSpPr>
              <p:spPr bwMode="auto">
                <a:xfrm flipH="1">
                  <a:off x="3427090" y="3454597"/>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2" name="Line 966"/>
                <p:cNvSpPr>
                  <a:spLocks noChangeShapeType="1"/>
                </p:cNvSpPr>
                <p:nvPr/>
              </p:nvSpPr>
              <p:spPr bwMode="auto">
                <a:xfrm flipH="1">
                  <a:off x="3427090" y="3250274"/>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3" name="Line 967"/>
                <p:cNvSpPr>
                  <a:spLocks noChangeShapeType="1"/>
                </p:cNvSpPr>
                <p:nvPr/>
              </p:nvSpPr>
              <p:spPr bwMode="auto">
                <a:xfrm flipH="1">
                  <a:off x="3427090" y="3048730"/>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4" name="Line 968"/>
                <p:cNvSpPr>
                  <a:spLocks noChangeShapeType="1"/>
                </p:cNvSpPr>
                <p:nvPr/>
              </p:nvSpPr>
              <p:spPr bwMode="auto">
                <a:xfrm flipH="1">
                  <a:off x="3427090" y="2845796"/>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5" name="Line 969"/>
                <p:cNvSpPr>
                  <a:spLocks noChangeShapeType="1"/>
                </p:cNvSpPr>
                <p:nvPr/>
              </p:nvSpPr>
              <p:spPr bwMode="auto">
                <a:xfrm flipH="1">
                  <a:off x="3427090" y="2642863"/>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6" name="Line 970"/>
                <p:cNvSpPr>
                  <a:spLocks noChangeShapeType="1"/>
                </p:cNvSpPr>
                <p:nvPr/>
              </p:nvSpPr>
              <p:spPr bwMode="auto">
                <a:xfrm flipH="1">
                  <a:off x="3427090" y="2441319"/>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7" name="Line 971"/>
                <p:cNvSpPr>
                  <a:spLocks noChangeShapeType="1"/>
                </p:cNvSpPr>
                <p:nvPr/>
              </p:nvSpPr>
              <p:spPr bwMode="auto">
                <a:xfrm flipH="1">
                  <a:off x="3427090" y="223977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8" name="Line 972"/>
                <p:cNvSpPr>
                  <a:spLocks noChangeShapeType="1"/>
                </p:cNvSpPr>
                <p:nvPr/>
              </p:nvSpPr>
              <p:spPr bwMode="auto">
                <a:xfrm flipH="1">
                  <a:off x="3427090" y="2036842"/>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39" name="Line 973"/>
                <p:cNvSpPr>
                  <a:spLocks noChangeShapeType="1"/>
                </p:cNvSpPr>
                <p:nvPr/>
              </p:nvSpPr>
              <p:spPr bwMode="auto">
                <a:xfrm flipH="1">
                  <a:off x="3427090" y="1832518"/>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0" name="Line 974"/>
                <p:cNvSpPr>
                  <a:spLocks noChangeShapeType="1"/>
                </p:cNvSpPr>
                <p:nvPr/>
              </p:nvSpPr>
              <p:spPr bwMode="auto">
                <a:xfrm flipH="1">
                  <a:off x="3427090" y="162958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1" name="Line 975"/>
                <p:cNvSpPr>
                  <a:spLocks noChangeShapeType="1"/>
                </p:cNvSpPr>
                <p:nvPr/>
              </p:nvSpPr>
              <p:spPr bwMode="auto">
                <a:xfrm flipH="1">
                  <a:off x="3427090" y="1426651"/>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2" name="Line 999"/>
                <p:cNvSpPr>
                  <a:spLocks noChangeShapeType="1"/>
                </p:cNvSpPr>
                <p:nvPr/>
              </p:nvSpPr>
              <p:spPr bwMode="auto">
                <a:xfrm>
                  <a:off x="345286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3" name="Line 1000"/>
                <p:cNvSpPr>
                  <a:spLocks noChangeShapeType="1"/>
                </p:cNvSpPr>
                <p:nvPr/>
              </p:nvSpPr>
              <p:spPr bwMode="auto">
                <a:xfrm flipV="1">
                  <a:off x="35464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4" name="Line 1001"/>
                <p:cNvSpPr>
                  <a:spLocks noChangeShapeType="1"/>
                </p:cNvSpPr>
                <p:nvPr/>
              </p:nvSpPr>
              <p:spPr bwMode="auto">
                <a:xfrm>
                  <a:off x="363902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5" name="Line 1002"/>
                <p:cNvSpPr>
                  <a:spLocks noChangeShapeType="1"/>
                </p:cNvSpPr>
                <p:nvPr/>
              </p:nvSpPr>
              <p:spPr bwMode="auto">
                <a:xfrm flipV="1">
                  <a:off x="37325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6" name="Line 1003"/>
                <p:cNvSpPr>
                  <a:spLocks noChangeShapeType="1"/>
                </p:cNvSpPr>
                <p:nvPr/>
              </p:nvSpPr>
              <p:spPr bwMode="auto">
                <a:xfrm>
                  <a:off x="382519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7" name="Line 1004"/>
                <p:cNvSpPr>
                  <a:spLocks noChangeShapeType="1"/>
                </p:cNvSpPr>
                <p:nvPr/>
              </p:nvSpPr>
              <p:spPr bwMode="auto">
                <a:xfrm flipV="1">
                  <a:off x="391970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8" name="Line 1005"/>
                <p:cNvSpPr>
                  <a:spLocks noChangeShapeType="1"/>
                </p:cNvSpPr>
                <p:nvPr/>
              </p:nvSpPr>
              <p:spPr bwMode="auto">
                <a:xfrm>
                  <a:off x="401230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49" name="Line 1006"/>
                <p:cNvSpPr>
                  <a:spLocks noChangeShapeType="1"/>
                </p:cNvSpPr>
                <p:nvPr/>
              </p:nvSpPr>
              <p:spPr bwMode="auto">
                <a:xfrm flipV="1">
                  <a:off x="410586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0" name="Line 1007"/>
                <p:cNvSpPr>
                  <a:spLocks noChangeShapeType="1"/>
                </p:cNvSpPr>
                <p:nvPr/>
              </p:nvSpPr>
              <p:spPr bwMode="auto">
                <a:xfrm>
                  <a:off x="419846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1" name="Line 1008"/>
                <p:cNvSpPr>
                  <a:spLocks noChangeShapeType="1"/>
                </p:cNvSpPr>
                <p:nvPr/>
              </p:nvSpPr>
              <p:spPr bwMode="auto">
                <a:xfrm flipV="1">
                  <a:off x="429202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2" name="Line 1010"/>
                <p:cNvSpPr>
                  <a:spLocks noChangeShapeType="1"/>
                </p:cNvSpPr>
                <p:nvPr/>
              </p:nvSpPr>
              <p:spPr bwMode="auto">
                <a:xfrm>
                  <a:off x="4386540"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3" name="Line 1011"/>
                <p:cNvSpPr>
                  <a:spLocks noChangeShapeType="1"/>
                </p:cNvSpPr>
                <p:nvPr/>
              </p:nvSpPr>
              <p:spPr bwMode="auto">
                <a:xfrm flipV="1">
                  <a:off x="447914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4" name="Line 1012"/>
                <p:cNvSpPr>
                  <a:spLocks noChangeShapeType="1"/>
                </p:cNvSpPr>
                <p:nvPr/>
              </p:nvSpPr>
              <p:spPr bwMode="auto">
                <a:xfrm>
                  <a:off x="457270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5" name="Line 1013"/>
                <p:cNvSpPr>
                  <a:spLocks noChangeShapeType="1"/>
                </p:cNvSpPr>
                <p:nvPr/>
              </p:nvSpPr>
              <p:spPr bwMode="auto">
                <a:xfrm flipV="1">
                  <a:off x="466530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6" name="Line 1014"/>
                <p:cNvSpPr>
                  <a:spLocks noChangeShapeType="1"/>
                </p:cNvSpPr>
                <p:nvPr/>
              </p:nvSpPr>
              <p:spPr bwMode="auto">
                <a:xfrm>
                  <a:off x="4758864"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7" name="Line 1015"/>
                <p:cNvSpPr>
                  <a:spLocks noChangeShapeType="1"/>
                </p:cNvSpPr>
                <p:nvPr/>
              </p:nvSpPr>
              <p:spPr bwMode="auto">
                <a:xfrm flipV="1">
                  <a:off x="485146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8" name="Line 1016"/>
                <p:cNvSpPr>
                  <a:spLocks noChangeShapeType="1"/>
                </p:cNvSpPr>
                <p:nvPr/>
              </p:nvSpPr>
              <p:spPr bwMode="auto">
                <a:xfrm>
                  <a:off x="494502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59" name="Line 1017"/>
                <p:cNvSpPr>
                  <a:spLocks noChangeShapeType="1"/>
                </p:cNvSpPr>
                <p:nvPr/>
              </p:nvSpPr>
              <p:spPr bwMode="auto">
                <a:xfrm flipV="1">
                  <a:off x="503858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0" name="Line 1018"/>
                <p:cNvSpPr>
                  <a:spLocks noChangeShapeType="1"/>
                </p:cNvSpPr>
                <p:nvPr/>
              </p:nvSpPr>
              <p:spPr bwMode="auto">
                <a:xfrm>
                  <a:off x="513214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1" name="Line 1019"/>
                <p:cNvSpPr>
                  <a:spLocks noChangeShapeType="1"/>
                </p:cNvSpPr>
                <p:nvPr/>
              </p:nvSpPr>
              <p:spPr bwMode="auto">
                <a:xfrm flipV="1">
                  <a:off x="522474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2" name="Line 1020"/>
                <p:cNvSpPr>
                  <a:spLocks noChangeShapeType="1"/>
                </p:cNvSpPr>
                <p:nvPr/>
              </p:nvSpPr>
              <p:spPr bwMode="auto">
                <a:xfrm>
                  <a:off x="531830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3" name="Line 1021"/>
                <p:cNvSpPr>
                  <a:spLocks noChangeShapeType="1"/>
                </p:cNvSpPr>
                <p:nvPr/>
              </p:nvSpPr>
              <p:spPr bwMode="auto">
                <a:xfrm flipV="1">
                  <a:off x="541090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4" name="Line 1022"/>
                <p:cNvSpPr>
                  <a:spLocks noChangeShapeType="1"/>
                </p:cNvSpPr>
                <p:nvPr/>
              </p:nvSpPr>
              <p:spPr bwMode="auto">
                <a:xfrm>
                  <a:off x="550542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5" name="Line 1023"/>
                <p:cNvSpPr>
                  <a:spLocks noChangeShapeType="1"/>
                </p:cNvSpPr>
                <p:nvPr/>
              </p:nvSpPr>
              <p:spPr bwMode="auto">
                <a:xfrm flipV="1">
                  <a:off x="55980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6" name="Line 1024"/>
                <p:cNvSpPr>
                  <a:spLocks noChangeShapeType="1"/>
                </p:cNvSpPr>
                <p:nvPr/>
              </p:nvSpPr>
              <p:spPr bwMode="auto">
                <a:xfrm>
                  <a:off x="569158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7" name="Line 1025"/>
                <p:cNvSpPr>
                  <a:spLocks noChangeShapeType="1"/>
                </p:cNvSpPr>
                <p:nvPr/>
              </p:nvSpPr>
              <p:spPr bwMode="auto">
                <a:xfrm flipV="1">
                  <a:off x="57841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8" name="Line 1026"/>
                <p:cNvSpPr>
                  <a:spLocks noChangeShapeType="1"/>
                </p:cNvSpPr>
                <p:nvPr/>
              </p:nvSpPr>
              <p:spPr bwMode="auto">
                <a:xfrm>
                  <a:off x="587774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69" name="Line 1027"/>
                <p:cNvSpPr>
                  <a:spLocks noChangeShapeType="1"/>
                </p:cNvSpPr>
                <p:nvPr/>
              </p:nvSpPr>
              <p:spPr bwMode="auto">
                <a:xfrm flipV="1">
                  <a:off x="5972259"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0" name="Line 1028"/>
                <p:cNvSpPr>
                  <a:spLocks noChangeShapeType="1"/>
                </p:cNvSpPr>
                <p:nvPr/>
              </p:nvSpPr>
              <p:spPr bwMode="auto">
                <a:xfrm>
                  <a:off x="606486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1" name="Freeform 1083"/>
                <p:cNvSpPr>
                  <a:spLocks/>
                </p:cNvSpPr>
                <p:nvPr/>
              </p:nvSpPr>
              <p:spPr bwMode="auto">
                <a:xfrm>
                  <a:off x="3441410" y="1400242"/>
                  <a:ext cx="2636817" cy="2054354"/>
                </a:xfrm>
                <a:custGeom>
                  <a:avLst/>
                  <a:gdLst>
                    <a:gd name="T0" fmla="*/ 0 w 2762"/>
                    <a:gd name="T1" fmla="*/ 1478 h 1478"/>
                    <a:gd name="T2" fmla="*/ 0 w 2762"/>
                    <a:gd name="T3" fmla="*/ 0 h 1478"/>
                    <a:gd name="T4" fmla="*/ 2760 w 2762"/>
                    <a:gd name="T5" fmla="*/ 0 h 1478"/>
                    <a:gd name="T6" fmla="*/ 2760 w 2762"/>
                    <a:gd name="T7" fmla="*/ 1478 h 1478"/>
                    <a:gd name="T8" fmla="*/ 0 w 2762"/>
                    <a:gd name="T9" fmla="*/ 1478 h 1478"/>
                    <a:gd name="T10" fmla="*/ 0 w 2762"/>
                    <a:gd name="T11" fmla="*/ 0 h 1478"/>
                    <a:gd name="T12" fmla="*/ 2762 w 2762"/>
                    <a:gd name="T13" fmla="*/ 0 h 1478"/>
                    <a:gd name="T14" fmla="*/ 2762 w 2762"/>
                    <a:gd name="T15" fmla="*/ 1478 h 1478"/>
                    <a:gd name="T16" fmla="*/ 0 w 2762"/>
                    <a:gd name="T17" fmla="*/ 1478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2" h="1478">
                      <a:moveTo>
                        <a:pt x="0" y="1478"/>
                      </a:moveTo>
                      <a:lnTo>
                        <a:pt x="0" y="0"/>
                      </a:lnTo>
                      <a:lnTo>
                        <a:pt x="2760" y="0"/>
                      </a:lnTo>
                      <a:lnTo>
                        <a:pt x="2760" y="1478"/>
                      </a:lnTo>
                      <a:lnTo>
                        <a:pt x="0" y="1478"/>
                      </a:lnTo>
                      <a:lnTo>
                        <a:pt x="0" y="0"/>
                      </a:lnTo>
                      <a:lnTo>
                        <a:pt x="2762" y="0"/>
                      </a:lnTo>
                      <a:lnTo>
                        <a:pt x="2762" y="1478"/>
                      </a:lnTo>
                      <a:lnTo>
                        <a:pt x="0" y="14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2" name="Freeform 1099"/>
                <p:cNvSpPr>
                  <a:spLocks/>
                </p:cNvSpPr>
                <p:nvPr/>
              </p:nvSpPr>
              <p:spPr bwMode="auto">
                <a:xfrm>
                  <a:off x="3450957" y="1430821"/>
                  <a:ext cx="2316046" cy="1063316"/>
                </a:xfrm>
                <a:custGeom>
                  <a:avLst/>
                  <a:gdLst>
                    <a:gd name="T0" fmla="*/ 4 w 2426"/>
                    <a:gd name="T1" fmla="*/ 0 h 765"/>
                    <a:gd name="T2" fmla="*/ 116 w 2426"/>
                    <a:gd name="T3" fmla="*/ 15 h 765"/>
                    <a:gd name="T4" fmla="*/ 194 w 2426"/>
                    <a:gd name="T5" fmla="*/ 15 h 765"/>
                    <a:gd name="T6" fmla="*/ 195 w 2426"/>
                    <a:gd name="T7" fmla="*/ 49 h 765"/>
                    <a:gd name="T8" fmla="*/ 206 w 2426"/>
                    <a:gd name="T9" fmla="*/ 66 h 765"/>
                    <a:gd name="T10" fmla="*/ 218 w 2426"/>
                    <a:gd name="T11" fmla="*/ 84 h 765"/>
                    <a:gd name="T12" fmla="*/ 261 w 2426"/>
                    <a:gd name="T13" fmla="*/ 99 h 765"/>
                    <a:gd name="T14" fmla="*/ 263 w 2426"/>
                    <a:gd name="T15" fmla="*/ 116 h 765"/>
                    <a:gd name="T16" fmla="*/ 295 w 2426"/>
                    <a:gd name="T17" fmla="*/ 116 h 765"/>
                    <a:gd name="T18" fmla="*/ 505 w 2426"/>
                    <a:gd name="T19" fmla="*/ 116 h 765"/>
                    <a:gd name="T20" fmla="*/ 517 w 2426"/>
                    <a:gd name="T21" fmla="*/ 136 h 765"/>
                    <a:gd name="T22" fmla="*/ 521 w 2426"/>
                    <a:gd name="T23" fmla="*/ 153 h 765"/>
                    <a:gd name="T24" fmla="*/ 528 w 2426"/>
                    <a:gd name="T25" fmla="*/ 190 h 765"/>
                    <a:gd name="T26" fmla="*/ 537 w 2426"/>
                    <a:gd name="T27" fmla="*/ 207 h 765"/>
                    <a:gd name="T28" fmla="*/ 545 w 2426"/>
                    <a:gd name="T29" fmla="*/ 243 h 765"/>
                    <a:gd name="T30" fmla="*/ 553 w 2426"/>
                    <a:gd name="T31" fmla="*/ 263 h 765"/>
                    <a:gd name="T32" fmla="*/ 559 w 2426"/>
                    <a:gd name="T33" fmla="*/ 280 h 765"/>
                    <a:gd name="T34" fmla="*/ 577 w 2426"/>
                    <a:gd name="T35" fmla="*/ 299 h 765"/>
                    <a:gd name="T36" fmla="*/ 675 w 2426"/>
                    <a:gd name="T37" fmla="*/ 318 h 765"/>
                    <a:gd name="T38" fmla="*/ 719 w 2426"/>
                    <a:gd name="T39" fmla="*/ 336 h 765"/>
                    <a:gd name="T40" fmla="*/ 787 w 2426"/>
                    <a:gd name="T41" fmla="*/ 336 h 765"/>
                    <a:gd name="T42" fmla="*/ 812 w 2426"/>
                    <a:gd name="T43" fmla="*/ 354 h 765"/>
                    <a:gd name="T44" fmla="*/ 835 w 2426"/>
                    <a:gd name="T45" fmla="*/ 374 h 765"/>
                    <a:gd name="T46" fmla="*/ 1030 w 2426"/>
                    <a:gd name="T47" fmla="*/ 374 h 765"/>
                    <a:gd name="T48" fmla="*/ 1066 w 2426"/>
                    <a:gd name="T49" fmla="*/ 394 h 765"/>
                    <a:gd name="T50" fmla="*/ 1076 w 2426"/>
                    <a:gd name="T51" fmla="*/ 394 h 765"/>
                    <a:gd name="T52" fmla="*/ 1085 w 2426"/>
                    <a:gd name="T53" fmla="*/ 394 h 765"/>
                    <a:gd name="T54" fmla="*/ 1088 w 2426"/>
                    <a:gd name="T55" fmla="*/ 416 h 765"/>
                    <a:gd name="T56" fmla="*/ 1094 w 2426"/>
                    <a:gd name="T57" fmla="*/ 416 h 765"/>
                    <a:gd name="T58" fmla="*/ 1098 w 2426"/>
                    <a:gd name="T59" fmla="*/ 440 h 765"/>
                    <a:gd name="T60" fmla="*/ 1145 w 2426"/>
                    <a:gd name="T61" fmla="*/ 440 h 765"/>
                    <a:gd name="T62" fmla="*/ 1152 w 2426"/>
                    <a:gd name="T63" fmla="*/ 470 h 765"/>
                    <a:gd name="T64" fmla="*/ 1160 w 2426"/>
                    <a:gd name="T65" fmla="*/ 497 h 765"/>
                    <a:gd name="T66" fmla="*/ 1224 w 2426"/>
                    <a:gd name="T67" fmla="*/ 526 h 765"/>
                    <a:gd name="T68" fmla="*/ 1325 w 2426"/>
                    <a:gd name="T69" fmla="*/ 554 h 765"/>
                    <a:gd name="T70" fmla="*/ 1331 w 2426"/>
                    <a:gd name="T71" fmla="*/ 554 h 765"/>
                    <a:gd name="T72" fmla="*/ 1342 w 2426"/>
                    <a:gd name="T73" fmla="*/ 554 h 765"/>
                    <a:gd name="T74" fmla="*/ 1345 w 2426"/>
                    <a:gd name="T75" fmla="*/ 587 h 765"/>
                    <a:gd name="T76" fmla="*/ 1355 w 2426"/>
                    <a:gd name="T77" fmla="*/ 587 h 765"/>
                    <a:gd name="T78" fmla="*/ 1371 w 2426"/>
                    <a:gd name="T79" fmla="*/ 587 h 765"/>
                    <a:gd name="T80" fmla="*/ 1379 w 2426"/>
                    <a:gd name="T81" fmla="*/ 627 h 765"/>
                    <a:gd name="T82" fmla="*/ 1610 w 2426"/>
                    <a:gd name="T83" fmla="*/ 627 h 765"/>
                    <a:gd name="T84" fmla="*/ 1625 w 2426"/>
                    <a:gd name="T85" fmla="*/ 627 h 765"/>
                    <a:gd name="T86" fmla="*/ 1641 w 2426"/>
                    <a:gd name="T87" fmla="*/ 679 h 765"/>
                    <a:gd name="T88" fmla="*/ 1884 w 2426"/>
                    <a:gd name="T89" fmla="*/ 679 h 765"/>
                    <a:gd name="T90" fmla="*/ 1897 w 2426"/>
                    <a:gd name="T91" fmla="*/ 679 h 765"/>
                    <a:gd name="T92" fmla="*/ 1920 w 2426"/>
                    <a:gd name="T93" fmla="*/ 765 h 765"/>
                    <a:gd name="T94" fmla="*/ 2071 w 2426"/>
                    <a:gd name="T95" fmla="*/ 765 h 765"/>
                    <a:gd name="T96" fmla="*/ 2159 w 2426"/>
                    <a:gd name="T97" fmla="*/ 765 h 765"/>
                    <a:gd name="T98" fmla="*/ 2410 w 2426"/>
                    <a:gd name="T99" fmla="*/ 765 h 765"/>
                    <a:gd name="T100" fmla="*/ 2426 w 2426"/>
                    <a:gd name="T101"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765">
                      <a:moveTo>
                        <a:pt x="0" y="0"/>
                      </a:moveTo>
                      <a:lnTo>
                        <a:pt x="4" y="0"/>
                      </a:lnTo>
                      <a:lnTo>
                        <a:pt x="116" y="0"/>
                      </a:lnTo>
                      <a:lnTo>
                        <a:pt x="116" y="15"/>
                      </a:lnTo>
                      <a:lnTo>
                        <a:pt x="126" y="15"/>
                      </a:lnTo>
                      <a:lnTo>
                        <a:pt x="194" y="15"/>
                      </a:lnTo>
                      <a:lnTo>
                        <a:pt x="194" y="49"/>
                      </a:lnTo>
                      <a:lnTo>
                        <a:pt x="195" y="49"/>
                      </a:lnTo>
                      <a:lnTo>
                        <a:pt x="195" y="66"/>
                      </a:lnTo>
                      <a:lnTo>
                        <a:pt x="206" y="66"/>
                      </a:lnTo>
                      <a:lnTo>
                        <a:pt x="206" y="84"/>
                      </a:lnTo>
                      <a:lnTo>
                        <a:pt x="218" y="84"/>
                      </a:lnTo>
                      <a:lnTo>
                        <a:pt x="218" y="99"/>
                      </a:lnTo>
                      <a:lnTo>
                        <a:pt x="261" y="99"/>
                      </a:lnTo>
                      <a:lnTo>
                        <a:pt x="263" y="99"/>
                      </a:lnTo>
                      <a:lnTo>
                        <a:pt x="263" y="116"/>
                      </a:lnTo>
                      <a:lnTo>
                        <a:pt x="270" y="116"/>
                      </a:lnTo>
                      <a:lnTo>
                        <a:pt x="295" y="116"/>
                      </a:lnTo>
                      <a:lnTo>
                        <a:pt x="360" y="116"/>
                      </a:lnTo>
                      <a:lnTo>
                        <a:pt x="505" y="116"/>
                      </a:lnTo>
                      <a:lnTo>
                        <a:pt x="505" y="136"/>
                      </a:lnTo>
                      <a:lnTo>
                        <a:pt x="517" y="136"/>
                      </a:lnTo>
                      <a:lnTo>
                        <a:pt x="517" y="153"/>
                      </a:lnTo>
                      <a:lnTo>
                        <a:pt x="521" y="153"/>
                      </a:lnTo>
                      <a:lnTo>
                        <a:pt x="528" y="153"/>
                      </a:lnTo>
                      <a:lnTo>
                        <a:pt x="528" y="190"/>
                      </a:lnTo>
                      <a:lnTo>
                        <a:pt x="537" y="190"/>
                      </a:lnTo>
                      <a:lnTo>
                        <a:pt x="537" y="207"/>
                      </a:lnTo>
                      <a:lnTo>
                        <a:pt x="545" y="207"/>
                      </a:lnTo>
                      <a:lnTo>
                        <a:pt x="545" y="243"/>
                      </a:lnTo>
                      <a:lnTo>
                        <a:pt x="553" y="243"/>
                      </a:lnTo>
                      <a:lnTo>
                        <a:pt x="553" y="263"/>
                      </a:lnTo>
                      <a:lnTo>
                        <a:pt x="559" y="263"/>
                      </a:lnTo>
                      <a:lnTo>
                        <a:pt x="559" y="280"/>
                      </a:lnTo>
                      <a:lnTo>
                        <a:pt x="577" y="280"/>
                      </a:lnTo>
                      <a:lnTo>
                        <a:pt x="577" y="299"/>
                      </a:lnTo>
                      <a:lnTo>
                        <a:pt x="675" y="299"/>
                      </a:lnTo>
                      <a:lnTo>
                        <a:pt x="675" y="318"/>
                      </a:lnTo>
                      <a:lnTo>
                        <a:pt x="719" y="318"/>
                      </a:lnTo>
                      <a:lnTo>
                        <a:pt x="719" y="336"/>
                      </a:lnTo>
                      <a:lnTo>
                        <a:pt x="767" y="336"/>
                      </a:lnTo>
                      <a:lnTo>
                        <a:pt x="787" y="336"/>
                      </a:lnTo>
                      <a:lnTo>
                        <a:pt x="787" y="354"/>
                      </a:lnTo>
                      <a:lnTo>
                        <a:pt x="812" y="354"/>
                      </a:lnTo>
                      <a:lnTo>
                        <a:pt x="812" y="374"/>
                      </a:lnTo>
                      <a:lnTo>
                        <a:pt x="835" y="374"/>
                      </a:lnTo>
                      <a:lnTo>
                        <a:pt x="954" y="374"/>
                      </a:lnTo>
                      <a:lnTo>
                        <a:pt x="1030" y="374"/>
                      </a:lnTo>
                      <a:lnTo>
                        <a:pt x="1030" y="394"/>
                      </a:lnTo>
                      <a:lnTo>
                        <a:pt x="1066" y="394"/>
                      </a:lnTo>
                      <a:lnTo>
                        <a:pt x="1069" y="394"/>
                      </a:lnTo>
                      <a:lnTo>
                        <a:pt x="1076" y="394"/>
                      </a:lnTo>
                      <a:lnTo>
                        <a:pt x="1082" y="394"/>
                      </a:lnTo>
                      <a:lnTo>
                        <a:pt x="1085" y="394"/>
                      </a:lnTo>
                      <a:lnTo>
                        <a:pt x="1085" y="416"/>
                      </a:lnTo>
                      <a:lnTo>
                        <a:pt x="1088" y="416"/>
                      </a:lnTo>
                      <a:lnTo>
                        <a:pt x="1092" y="416"/>
                      </a:lnTo>
                      <a:lnTo>
                        <a:pt x="1094" y="416"/>
                      </a:lnTo>
                      <a:lnTo>
                        <a:pt x="1094" y="440"/>
                      </a:lnTo>
                      <a:lnTo>
                        <a:pt x="1098" y="440"/>
                      </a:lnTo>
                      <a:lnTo>
                        <a:pt x="1104" y="440"/>
                      </a:lnTo>
                      <a:lnTo>
                        <a:pt x="1145" y="440"/>
                      </a:lnTo>
                      <a:lnTo>
                        <a:pt x="1152" y="440"/>
                      </a:lnTo>
                      <a:lnTo>
                        <a:pt x="1152" y="470"/>
                      </a:lnTo>
                      <a:lnTo>
                        <a:pt x="1160" y="470"/>
                      </a:lnTo>
                      <a:lnTo>
                        <a:pt x="1160" y="497"/>
                      </a:lnTo>
                      <a:lnTo>
                        <a:pt x="1224" y="497"/>
                      </a:lnTo>
                      <a:lnTo>
                        <a:pt x="1224" y="526"/>
                      </a:lnTo>
                      <a:lnTo>
                        <a:pt x="1325" y="526"/>
                      </a:lnTo>
                      <a:lnTo>
                        <a:pt x="1325" y="554"/>
                      </a:lnTo>
                      <a:lnTo>
                        <a:pt x="1329" y="554"/>
                      </a:lnTo>
                      <a:lnTo>
                        <a:pt x="1331" y="554"/>
                      </a:lnTo>
                      <a:lnTo>
                        <a:pt x="1335" y="554"/>
                      </a:lnTo>
                      <a:lnTo>
                        <a:pt x="1342" y="554"/>
                      </a:lnTo>
                      <a:lnTo>
                        <a:pt x="1345" y="554"/>
                      </a:lnTo>
                      <a:lnTo>
                        <a:pt x="1345" y="587"/>
                      </a:lnTo>
                      <a:lnTo>
                        <a:pt x="1351" y="587"/>
                      </a:lnTo>
                      <a:lnTo>
                        <a:pt x="1355" y="587"/>
                      </a:lnTo>
                      <a:lnTo>
                        <a:pt x="1359" y="587"/>
                      </a:lnTo>
                      <a:lnTo>
                        <a:pt x="1371" y="587"/>
                      </a:lnTo>
                      <a:lnTo>
                        <a:pt x="1371" y="627"/>
                      </a:lnTo>
                      <a:lnTo>
                        <a:pt x="1379" y="627"/>
                      </a:lnTo>
                      <a:lnTo>
                        <a:pt x="1560" y="627"/>
                      </a:lnTo>
                      <a:lnTo>
                        <a:pt x="1610" y="627"/>
                      </a:lnTo>
                      <a:lnTo>
                        <a:pt x="1618" y="627"/>
                      </a:lnTo>
                      <a:lnTo>
                        <a:pt x="1625" y="627"/>
                      </a:lnTo>
                      <a:lnTo>
                        <a:pt x="1625" y="679"/>
                      </a:lnTo>
                      <a:lnTo>
                        <a:pt x="1641" y="679"/>
                      </a:lnTo>
                      <a:lnTo>
                        <a:pt x="1881" y="679"/>
                      </a:lnTo>
                      <a:lnTo>
                        <a:pt x="1884" y="679"/>
                      </a:lnTo>
                      <a:lnTo>
                        <a:pt x="1888" y="679"/>
                      </a:lnTo>
                      <a:lnTo>
                        <a:pt x="1897" y="679"/>
                      </a:lnTo>
                      <a:lnTo>
                        <a:pt x="1920" y="679"/>
                      </a:lnTo>
                      <a:lnTo>
                        <a:pt x="1920" y="765"/>
                      </a:lnTo>
                      <a:lnTo>
                        <a:pt x="1925" y="765"/>
                      </a:lnTo>
                      <a:lnTo>
                        <a:pt x="2071" y="765"/>
                      </a:lnTo>
                      <a:lnTo>
                        <a:pt x="2143" y="765"/>
                      </a:lnTo>
                      <a:lnTo>
                        <a:pt x="2159" y="765"/>
                      </a:lnTo>
                      <a:lnTo>
                        <a:pt x="2187" y="765"/>
                      </a:lnTo>
                      <a:lnTo>
                        <a:pt x="2410" y="765"/>
                      </a:lnTo>
                      <a:lnTo>
                        <a:pt x="2417" y="765"/>
                      </a:lnTo>
                      <a:lnTo>
                        <a:pt x="2426" y="765"/>
                      </a:lnTo>
                    </a:path>
                  </a:pathLst>
                </a:custGeom>
                <a:noFill/>
                <a:ln w="3175">
                  <a:solidFill>
                    <a:srgbClr val="0E8D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3" name="Freeform 1100"/>
                <p:cNvSpPr>
                  <a:spLocks/>
                </p:cNvSpPr>
                <p:nvPr/>
              </p:nvSpPr>
              <p:spPr bwMode="auto">
                <a:xfrm>
                  <a:off x="3450957" y="1430821"/>
                  <a:ext cx="2315091" cy="1401076"/>
                </a:xfrm>
                <a:custGeom>
                  <a:avLst/>
                  <a:gdLst>
                    <a:gd name="T0" fmla="*/ 27 w 2425"/>
                    <a:gd name="T1" fmla="*/ 0 h 1008"/>
                    <a:gd name="T2" fmla="*/ 166 w 2425"/>
                    <a:gd name="T3" fmla="*/ 26 h 1008"/>
                    <a:gd name="T4" fmla="*/ 179 w 2425"/>
                    <a:gd name="T5" fmla="*/ 53 h 1008"/>
                    <a:gd name="T6" fmla="*/ 254 w 2425"/>
                    <a:gd name="T7" fmla="*/ 80 h 1008"/>
                    <a:gd name="T8" fmla="*/ 266 w 2425"/>
                    <a:gd name="T9" fmla="*/ 107 h 1008"/>
                    <a:gd name="T10" fmla="*/ 270 w 2425"/>
                    <a:gd name="T11" fmla="*/ 133 h 1008"/>
                    <a:gd name="T12" fmla="*/ 274 w 2425"/>
                    <a:gd name="T13" fmla="*/ 187 h 1008"/>
                    <a:gd name="T14" fmla="*/ 278 w 2425"/>
                    <a:gd name="T15" fmla="*/ 243 h 1008"/>
                    <a:gd name="T16" fmla="*/ 282 w 2425"/>
                    <a:gd name="T17" fmla="*/ 270 h 1008"/>
                    <a:gd name="T18" fmla="*/ 311 w 2425"/>
                    <a:gd name="T19" fmla="*/ 297 h 1008"/>
                    <a:gd name="T20" fmla="*/ 521 w 2425"/>
                    <a:gd name="T21" fmla="*/ 326 h 1008"/>
                    <a:gd name="T22" fmla="*/ 528 w 2425"/>
                    <a:gd name="T23" fmla="*/ 353 h 1008"/>
                    <a:gd name="T24" fmla="*/ 543 w 2425"/>
                    <a:gd name="T25" fmla="*/ 353 h 1008"/>
                    <a:gd name="T26" fmla="*/ 553 w 2425"/>
                    <a:gd name="T27" fmla="*/ 437 h 1008"/>
                    <a:gd name="T28" fmla="*/ 593 w 2425"/>
                    <a:gd name="T29" fmla="*/ 466 h 1008"/>
                    <a:gd name="T30" fmla="*/ 655 w 2425"/>
                    <a:gd name="T31" fmla="*/ 492 h 1008"/>
                    <a:gd name="T32" fmla="*/ 687 w 2425"/>
                    <a:gd name="T33" fmla="*/ 522 h 1008"/>
                    <a:gd name="T34" fmla="*/ 691 w 2425"/>
                    <a:gd name="T35" fmla="*/ 550 h 1008"/>
                    <a:gd name="T36" fmla="*/ 739 w 2425"/>
                    <a:gd name="T37" fmla="*/ 580 h 1008"/>
                    <a:gd name="T38" fmla="*/ 748 w 2425"/>
                    <a:gd name="T39" fmla="*/ 606 h 1008"/>
                    <a:gd name="T40" fmla="*/ 793 w 2425"/>
                    <a:gd name="T41" fmla="*/ 635 h 1008"/>
                    <a:gd name="T42" fmla="*/ 800 w 2425"/>
                    <a:gd name="T43" fmla="*/ 664 h 1008"/>
                    <a:gd name="T44" fmla="*/ 806 w 2425"/>
                    <a:gd name="T45" fmla="*/ 691 h 1008"/>
                    <a:gd name="T46" fmla="*/ 812 w 2425"/>
                    <a:gd name="T47" fmla="*/ 748 h 1008"/>
                    <a:gd name="T48" fmla="*/ 878 w 2425"/>
                    <a:gd name="T49" fmla="*/ 775 h 1008"/>
                    <a:gd name="T50" fmla="*/ 1022 w 2425"/>
                    <a:gd name="T51" fmla="*/ 775 h 1008"/>
                    <a:gd name="T52" fmla="*/ 1056 w 2425"/>
                    <a:gd name="T53" fmla="*/ 806 h 1008"/>
                    <a:gd name="T54" fmla="*/ 1072 w 2425"/>
                    <a:gd name="T55" fmla="*/ 806 h 1008"/>
                    <a:gd name="T56" fmla="*/ 1082 w 2425"/>
                    <a:gd name="T57" fmla="*/ 840 h 1008"/>
                    <a:gd name="T58" fmla="*/ 1088 w 2425"/>
                    <a:gd name="T59" fmla="*/ 875 h 1008"/>
                    <a:gd name="T60" fmla="*/ 1129 w 2425"/>
                    <a:gd name="T61" fmla="*/ 875 h 1008"/>
                    <a:gd name="T62" fmla="*/ 1177 w 2425"/>
                    <a:gd name="T63" fmla="*/ 919 h 1008"/>
                    <a:gd name="T64" fmla="*/ 1323 w 2425"/>
                    <a:gd name="T65" fmla="*/ 919 h 1008"/>
                    <a:gd name="T66" fmla="*/ 1331 w 2425"/>
                    <a:gd name="T67" fmla="*/ 919 h 1008"/>
                    <a:gd name="T68" fmla="*/ 1602 w 2425"/>
                    <a:gd name="T69" fmla="*/ 919 h 1008"/>
                    <a:gd name="T70" fmla="*/ 1637 w 2425"/>
                    <a:gd name="T71" fmla="*/ 1008 h 1008"/>
                    <a:gd name="T72" fmla="*/ 1876 w 2425"/>
                    <a:gd name="T73" fmla="*/ 1008 h 1008"/>
                    <a:gd name="T74" fmla="*/ 2421 w 2425"/>
                    <a:gd name="T75" fmla="*/ 100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5" h="1008">
                      <a:moveTo>
                        <a:pt x="0" y="0"/>
                      </a:moveTo>
                      <a:lnTo>
                        <a:pt x="27" y="0"/>
                      </a:lnTo>
                      <a:lnTo>
                        <a:pt x="166" y="0"/>
                      </a:lnTo>
                      <a:lnTo>
                        <a:pt x="166" y="26"/>
                      </a:lnTo>
                      <a:lnTo>
                        <a:pt x="179" y="26"/>
                      </a:lnTo>
                      <a:lnTo>
                        <a:pt x="179" y="53"/>
                      </a:lnTo>
                      <a:lnTo>
                        <a:pt x="254" y="53"/>
                      </a:lnTo>
                      <a:lnTo>
                        <a:pt x="254" y="80"/>
                      </a:lnTo>
                      <a:lnTo>
                        <a:pt x="266" y="80"/>
                      </a:lnTo>
                      <a:lnTo>
                        <a:pt x="266" y="107"/>
                      </a:lnTo>
                      <a:lnTo>
                        <a:pt x="270" y="107"/>
                      </a:lnTo>
                      <a:lnTo>
                        <a:pt x="270" y="133"/>
                      </a:lnTo>
                      <a:lnTo>
                        <a:pt x="274" y="133"/>
                      </a:lnTo>
                      <a:lnTo>
                        <a:pt x="274" y="187"/>
                      </a:lnTo>
                      <a:lnTo>
                        <a:pt x="278" y="187"/>
                      </a:lnTo>
                      <a:lnTo>
                        <a:pt x="278" y="243"/>
                      </a:lnTo>
                      <a:lnTo>
                        <a:pt x="282" y="243"/>
                      </a:lnTo>
                      <a:lnTo>
                        <a:pt x="282" y="270"/>
                      </a:lnTo>
                      <a:lnTo>
                        <a:pt x="311" y="270"/>
                      </a:lnTo>
                      <a:lnTo>
                        <a:pt x="311" y="297"/>
                      </a:lnTo>
                      <a:lnTo>
                        <a:pt x="521" y="297"/>
                      </a:lnTo>
                      <a:lnTo>
                        <a:pt x="521" y="326"/>
                      </a:lnTo>
                      <a:lnTo>
                        <a:pt x="528" y="326"/>
                      </a:lnTo>
                      <a:lnTo>
                        <a:pt x="528" y="353"/>
                      </a:lnTo>
                      <a:lnTo>
                        <a:pt x="529" y="353"/>
                      </a:lnTo>
                      <a:lnTo>
                        <a:pt x="543" y="353"/>
                      </a:lnTo>
                      <a:lnTo>
                        <a:pt x="543" y="437"/>
                      </a:lnTo>
                      <a:lnTo>
                        <a:pt x="553" y="437"/>
                      </a:lnTo>
                      <a:lnTo>
                        <a:pt x="553" y="466"/>
                      </a:lnTo>
                      <a:lnTo>
                        <a:pt x="593" y="466"/>
                      </a:lnTo>
                      <a:lnTo>
                        <a:pt x="593" y="492"/>
                      </a:lnTo>
                      <a:lnTo>
                        <a:pt x="655" y="492"/>
                      </a:lnTo>
                      <a:lnTo>
                        <a:pt x="655" y="522"/>
                      </a:lnTo>
                      <a:lnTo>
                        <a:pt x="687" y="522"/>
                      </a:lnTo>
                      <a:lnTo>
                        <a:pt x="687" y="550"/>
                      </a:lnTo>
                      <a:lnTo>
                        <a:pt x="691" y="550"/>
                      </a:lnTo>
                      <a:lnTo>
                        <a:pt x="691" y="580"/>
                      </a:lnTo>
                      <a:lnTo>
                        <a:pt x="739" y="580"/>
                      </a:lnTo>
                      <a:lnTo>
                        <a:pt x="739" y="606"/>
                      </a:lnTo>
                      <a:lnTo>
                        <a:pt x="748" y="606"/>
                      </a:lnTo>
                      <a:lnTo>
                        <a:pt x="748" y="635"/>
                      </a:lnTo>
                      <a:lnTo>
                        <a:pt x="793" y="635"/>
                      </a:lnTo>
                      <a:lnTo>
                        <a:pt x="793" y="664"/>
                      </a:lnTo>
                      <a:lnTo>
                        <a:pt x="800" y="664"/>
                      </a:lnTo>
                      <a:lnTo>
                        <a:pt x="800" y="691"/>
                      </a:lnTo>
                      <a:lnTo>
                        <a:pt x="806" y="691"/>
                      </a:lnTo>
                      <a:lnTo>
                        <a:pt x="806" y="748"/>
                      </a:lnTo>
                      <a:lnTo>
                        <a:pt x="812" y="748"/>
                      </a:lnTo>
                      <a:lnTo>
                        <a:pt x="812" y="775"/>
                      </a:lnTo>
                      <a:lnTo>
                        <a:pt x="878" y="775"/>
                      </a:lnTo>
                      <a:lnTo>
                        <a:pt x="1011" y="775"/>
                      </a:lnTo>
                      <a:lnTo>
                        <a:pt x="1022" y="775"/>
                      </a:lnTo>
                      <a:lnTo>
                        <a:pt x="1022" y="806"/>
                      </a:lnTo>
                      <a:lnTo>
                        <a:pt x="1056" y="806"/>
                      </a:lnTo>
                      <a:lnTo>
                        <a:pt x="1059" y="806"/>
                      </a:lnTo>
                      <a:lnTo>
                        <a:pt x="1072" y="806"/>
                      </a:lnTo>
                      <a:lnTo>
                        <a:pt x="1072" y="840"/>
                      </a:lnTo>
                      <a:lnTo>
                        <a:pt x="1082" y="840"/>
                      </a:lnTo>
                      <a:lnTo>
                        <a:pt x="1082" y="875"/>
                      </a:lnTo>
                      <a:lnTo>
                        <a:pt x="1088" y="875"/>
                      </a:lnTo>
                      <a:lnTo>
                        <a:pt x="1104" y="875"/>
                      </a:lnTo>
                      <a:lnTo>
                        <a:pt x="1129" y="875"/>
                      </a:lnTo>
                      <a:lnTo>
                        <a:pt x="1177" y="875"/>
                      </a:lnTo>
                      <a:lnTo>
                        <a:pt x="1177" y="919"/>
                      </a:lnTo>
                      <a:lnTo>
                        <a:pt x="1303" y="919"/>
                      </a:lnTo>
                      <a:lnTo>
                        <a:pt x="1323" y="919"/>
                      </a:lnTo>
                      <a:lnTo>
                        <a:pt x="1329" y="919"/>
                      </a:lnTo>
                      <a:lnTo>
                        <a:pt x="1331" y="919"/>
                      </a:lnTo>
                      <a:lnTo>
                        <a:pt x="1335" y="919"/>
                      </a:lnTo>
                      <a:lnTo>
                        <a:pt x="1602" y="919"/>
                      </a:lnTo>
                      <a:lnTo>
                        <a:pt x="1637" y="919"/>
                      </a:lnTo>
                      <a:lnTo>
                        <a:pt x="1637" y="1008"/>
                      </a:lnTo>
                      <a:lnTo>
                        <a:pt x="1746" y="1008"/>
                      </a:lnTo>
                      <a:lnTo>
                        <a:pt x="1876" y="1008"/>
                      </a:lnTo>
                      <a:lnTo>
                        <a:pt x="2163" y="1008"/>
                      </a:lnTo>
                      <a:lnTo>
                        <a:pt x="2421" y="1008"/>
                      </a:lnTo>
                      <a:lnTo>
                        <a:pt x="2425" y="1008"/>
                      </a:lnTo>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4" name="Line 1101"/>
                <p:cNvSpPr>
                  <a:spLocks noChangeShapeType="1"/>
                </p:cNvSpPr>
                <p:nvPr/>
              </p:nvSpPr>
              <p:spPr bwMode="auto">
                <a:xfrm>
                  <a:off x="3450957"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5" name="Line 1102"/>
                <p:cNvSpPr>
                  <a:spLocks noChangeShapeType="1"/>
                </p:cNvSpPr>
                <p:nvPr/>
              </p:nvSpPr>
              <p:spPr bwMode="auto">
                <a:xfrm flipV="1">
                  <a:off x="3442365" y="1422480"/>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6" name="Line 1103"/>
                <p:cNvSpPr>
                  <a:spLocks noChangeShapeType="1"/>
                </p:cNvSpPr>
                <p:nvPr/>
              </p:nvSpPr>
              <p:spPr bwMode="auto">
                <a:xfrm flipH="1" flipV="1">
                  <a:off x="3442365" y="1422480"/>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7" name="Line 1104"/>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8" name="Line 1105"/>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79" name="Line 1106"/>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0" name="Line 1107"/>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1" name="Line 1108"/>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2" name="Line 1109"/>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3" name="Line 1110"/>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4" name="Line 1111"/>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5" name="Line 1112"/>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6" name="Line 1113"/>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7" name="Line 1114"/>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8" name="Line 1115"/>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89" name="Line 1116"/>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0" name="Line 1117"/>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1" name="Line 1118"/>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2" name="Line 1119"/>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3" name="Line 1120"/>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4" name="Line 1121"/>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5" name="Line 1122"/>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6" name="Line 1123"/>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7" name="Line 1124"/>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8" name="Line 1125"/>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99" name="Line 1126"/>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0" name="Line 1127"/>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1" name="Line 1128"/>
                <p:cNvSpPr>
                  <a:spLocks noChangeShapeType="1"/>
                </p:cNvSpPr>
                <p:nvPr/>
              </p:nvSpPr>
              <p:spPr bwMode="auto">
                <a:xfrm>
                  <a:off x="3571246" y="1436380"/>
                  <a:ext cx="0" cy="3057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2" name="Line 1129"/>
                <p:cNvSpPr>
                  <a:spLocks noChangeShapeType="1"/>
                </p:cNvSpPr>
                <p:nvPr/>
              </p:nvSpPr>
              <p:spPr bwMode="auto">
                <a:xfrm flipV="1">
                  <a:off x="3562654" y="1441941"/>
                  <a:ext cx="16230" cy="180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3" name="Line 1130"/>
                <p:cNvSpPr>
                  <a:spLocks noChangeShapeType="1"/>
                </p:cNvSpPr>
                <p:nvPr/>
              </p:nvSpPr>
              <p:spPr bwMode="auto">
                <a:xfrm flipH="1" flipV="1">
                  <a:off x="3562654" y="1441941"/>
                  <a:ext cx="16230" cy="180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4" name="Line 1131"/>
                <p:cNvSpPr>
                  <a:spLocks noChangeShapeType="1"/>
                </p:cNvSpPr>
                <p:nvPr/>
              </p:nvSpPr>
              <p:spPr bwMode="auto">
                <a:xfrm>
                  <a:off x="3700127" y="1551747"/>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5" name="Line 1132"/>
                <p:cNvSpPr>
                  <a:spLocks noChangeShapeType="1"/>
                </p:cNvSpPr>
                <p:nvPr/>
              </p:nvSpPr>
              <p:spPr bwMode="auto">
                <a:xfrm flipV="1">
                  <a:off x="3691535" y="1561477"/>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6" name="Line 1133"/>
                <p:cNvSpPr>
                  <a:spLocks noChangeShapeType="1"/>
                </p:cNvSpPr>
                <p:nvPr/>
              </p:nvSpPr>
              <p:spPr bwMode="auto">
                <a:xfrm flipH="1" flipV="1">
                  <a:off x="3691535" y="1561477"/>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7" name="Line 1134"/>
                <p:cNvSpPr>
                  <a:spLocks noChangeShapeType="1"/>
                </p:cNvSpPr>
                <p:nvPr/>
              </p:nvSpPr>
              <p:spPr bwMode="auto">
                <a:xfrm>
                  <a:off x="3708719" y="15767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8" name="Line 1135"/>
                <p:cNvSpPr>
                  <a:spLocks noChangeShapeType="1"/>
                </p:cNvSpPr>
                <p:nvPr/>
              </p:nvSpPr>
              <p:spPr bwMode="auto">
                <a:xfrm flipV="1">
                  <a:off x="3700127" y="1585105"/>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9" name="Line 1136"/>
                <p:cNvSpPr>
                  <a:spLocks noChangeShapeType="1"/>
                </p:cNvSpPr>
                <p:nvPr/>
              </p:nvSpPr>
              <p:spPr bwMode="auto">
                <a:xfrm flipH="1" flipV="1">
                  <a:off x="3700127" y="1585105"/>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0" name="Line 1137"/>
                <p:cNvSpPr>
                  <a:spLocks noChangeShapeType="1"/>
                </p:cNvSpPr>
                <p:nvPr/>
              </p:nvSpPr>
              <p:spPr bwMode="auto">
                <a:xfrm>
                  <a:off x="3732587" y="15767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1" name="Line 1138"/>
                <p:cNvSpPr>
                  <a:spLocks noChangeShapeType="1"/>
                </p:cNvSpPr>
                <p:nvPr/>
              </p:nvSpPr>
              <p:spPr bwMode="auto">
                <a:xfrm flipV="1">
                  <a:off x="3723995" y="158510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2" name="Line 1139"/>
                <p:cNvSpPr>
                  <a:spLocks noChangeShapeType="1"/>
                </p:cNvSpPr>
                <p:nvPr/>
              </p:nvSpPr>
              <p:spPr bwMode="auto">
                <a:xfrm flipH="1" flipV="1">
                  <a:off x="3723995" y="158510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3" name="Line 1140"/>
                <p:cNvSpPr>
                  <a:spLocks noChangeShapeType="1"/>
                </p:cNvSpPr>
                <p:nvPr/>
              </p:nvSpPr>
              <p:spPr bwMode="auto">
                <a:xfrm>
                  <a:off x="3794641" y="15767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4" name="Line 1141"/>
                <p:cNvSpPr>
                  <a:spLocks noChangeShapeType="1"/>
                </p:cNvSpPr>
                <p:nvPr/>
              </p:nvSpPr>
              <p:spPr bwMode="auto">
                <a:xfrm flipV="1">
                  <a:off x="3787003" y="158510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5" name="Line 1142"/>
                <p:cNvSpPr>
                  <a:spLocks noChangeShapeType="1"/>
                </p:cNvSpPr>
                <p:nvPr/>
              </p:nvSpPr>
              <p:spPr bwMode="auto">
                <a:xfrm flipH="1" flipV="1">
                  <a:off x="3787003" y="158510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6" name="Line 1143"/>
                <p:cNvSpPr>
                  <a:spLocks noChangeShapeType="1"/>
                </p:cNvSpPr>
                <p:nvPr/>
              </p:nvSpPr>
              <p:spPr bwMode="auto">
                <a:xfrm>
                  <a:off x="3948344" y="1628194"/>
                  <a:ext cx="0" cy="3057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7" name="Line 1144"/>
                <p:cNvSpPr>
                  <a:spLocks noChangeShapeType="1"/>
                </p:cNvSpPr>
                <p:nvPr/>
              </p:nvSpPr>
              <p:spPr bwMode="auto">
                <a:xfrm flipV="1">
                  <a:off x="3939751" y="1635144"/>
                  <a:ext cx="16230"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8" name="Line 1145"/>
                <p:cNvSpPr>
                  <a:spLocks noChangeShapeType="1"/>
                </p:cNvSpPr>
                <p:nvPr/>
              </p:nvSpPr>
              <p:spPr bwMode="auto">
                <a:xfrm flipH="1" flipV="1">
                  <a:off x="3939751" y="1635144"/>
                  <a:ext cx="16230"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19" name="Line 1146"/>
                <p:cNvSpPr>
                  <a:spLocks noChangeShapeType="1"/>
                </p:cNvSpPr>
                <p:nvPr/>
              </p:nvSpPr>
              <p:spPr bwMode="auto">
                <a:xfrm>
                  <a:off x="3963618" y="170186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0" name="Line 1147"/>
                <p:cNvSpPr>
                  <a:spLocks noChangeShapeType="1"/>
                </p:cNvSpPr>
                <p:nvPr/>
              </p:nvSpPr>
              <p:spPr bwMode="auto">
                <a:xfrm flipV="1">
                  <a:off x="3955026" y="171020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1" name="Line 1148"/>
                <p:cNvSpPr>
                  <a:spLocks noChangeShapeType="1"/>
                </p:cNvSpPr>
                <p:nvPr/>
              </p:nvSpPr>
              <p:spPr bwMode="auto">
                <a:xfrm flipH="1" flipV="1">
                  <a:off x="3955026" y="171020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2" name="Line 1149"/>
                <p:cNvSpPr>
                  <a:spLocks noChangeShapeType="1"/>
                </p:cNvSpPr>
                <p:nvPr/>
              </p:nvSpPr>
              <p:spPr bwMode="auto">
                <a:xfrm>
                  <a:off x="4001806" y="1829737"/>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3" name="Line 1150"/>
                <p:cNvSpPr>
                  <a:spLocks noChangeShapeType="1"/>
                </p:cNvSpPr>
                <p:nvPr/>
              </p:nvSpPr>
              <p:spPr bwMode="auto">
                <a:xfrm flipV="1">
                  <a:off x="3994168" y="1839467"/>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4" name="Line 1151"/>
                <p:cNvSpPr>
                  <a:spLocks noChangeShapeType="1"/>
                </p:cNvSpPr>
                <p:nvPr/>
              </p:nvSpPr>
              <p:spPr bwMode="auto">
                <a:xfrm flipH="1" flipV="1">
                  <a:off x="3994168" y="1839467"/>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5" name="Line 1152"/>
                <p:cNvSpPr>
                  <a:spLocks noChangeShapeType="1"/>
                </p:cNvSpPr>
                <p:nvPr/>
              </p:nvSpPr>
              <p:spPr bwMode="auto">
                <a:xfrm>
                  <a:off x="4183195" y="18811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6" name="Line 1153"/>
                <p:cNvSpPr>
                  <a:spLocks noChangeShapeType="1"/>
                </p:cNvSpPr>
                <p:nvPr/>
              </p:nvSpPr>
              <p:spPr bwMode="auto">
                <a:xfrm flipV="1">
                  <a:off x="4175557" y="1888116"/>
                  <a:ext cx="16230" cy="180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7" name="Line 1154"/>
                <p:cNvSpPr>
                  <a:spLocks noChangeShapeType="1"/>
                </p:cNvSpPr>
                <p:nvPr/>
              </p:nvSpPr>
              <p:spPr bwMode="auto">
                <a:xfrm flipH="1" flipV="1">
                  <a:off x="4175557" y="1888116"/>
                  <a:ext cx="16230" cy="180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8" name="Line 1155"/>
                <p:cNvSpPr>
                  <a:spLocks noChangeShapeType="1"/>
                </p:cNvSpPr>
                <p:nvPr/>
              </p:nvSpPr>
              <p:spPr bwMode="auto">
                <a:xfrm>
                  <a:off x="4248112" y="1935374"/>
                  <a:ext cx="0" cy="3057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29" name="Line 1156"/>
                <p:cNvSpPr>
                  <a:spLocks noChangeShapeType="1"/>
                </p:cNvSpPr>
                <p:nvPr/>
              </p:nvSpPr>
              <p:spPr bwMode="auto">
                <a:xfrm flipV="1">
                  <a:off x="4238565" y="1942324"/>
                  <a:ext cx="18139"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0" name="Line 1157"/>
                <p:cNvSpPr>
                  <a:spLocks noChangeShapeType="1"/>
                </p:cNvSpPr>
                <p:nvPr/>
              </p:nvSpPr>
              <p:spPr bwMode="auto">
                <a:xfrm flipH="1" flipV="1">
                  <a:off x="4238565" y="1942324"/>
                  <a:ext cx="18139"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1" name="Line 1158"/>
                <p:cNvSpPr>
                  <a:spLocks noChangeShapeType="1"/>
                </p:cNvSpPr>
                <p:nvPr/>
              </p:nvSpPr>
              <p:spPr bwMode="auto">
                <a:xfrm>
                  <a:off x="4361719" y="1935374"/>
                  <a:ext cx="0" cy="3057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2" name="Line 1159"/>
                <p:cNvSpPr>
                  <a:spLocks noChangeShapeType="1"/>
                </p:cNvSpPr>
                <p:nvPr/>
              </p:nvSpPr>
              <p:spPr bwMode="auto">
                <a:xfrm flipV="1">
                  <a:off x="4353127" y="1942324"/>
                  <a:ext cx="16230"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3" name="Line 1160"/>
                <p:cNvSpPr>
                  <a:spLocks noChangeShapeType="1"/>
                </p:cNvSpPr>
                <p:nvPr/>
              </p:nvSpPr>
              <p:spPr bwMode="auto">
                <a:xfrm flipH="1" flipV="1">
                  <a:off x="4353127" y="1942324"/>
                  <a:ext cx="16230"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4" name="Line 1161"/>
                <p:cNvSpPr>
                  <a:spLocks noChangeShapeType="1"/>
                </p:cNvSpPr>
                <p:nvPr/>
              </p:nvSpPr>
              <p:spPr bwMode="auto">
                <a:xfrm>
                  <a:off x="4468642"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5" name="Line 1162"/>
                <p:cNvSpPr>
                  <a:spLocks noChangeShapeType="1"/>
                </p:cNvSpPr>
                <p:nvPr/>
              </p:nvSpPr>
              <p:spPr bwMode="auto">
                <a:xfrm flipV="1">
                  <a:off x="4459096" y="1968733"/>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6" name="Line 1163"/>
                <p:cNvSpPr>
                  <a:spLocks noChangeShapeType="1"/>
                </p:cNvSpPr>
                <p:nvPr/>
              </p:nvSpPr>
              <p:spPr bwMode="auto">
                <a:xfrm flipH="1" flipV="1">
                  <a:off x="4459096" y="1968733"/>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7" name="Line 1164"/>
                <p:cNvSpPr>
                  <a:spLocks noChangeShapeType="1"/>
                </p:cNvSpPr>
                <p:nvPr/>
              </p:nvSpPr>
              <p:spPr bwMode="auto">
                <a:xfrm>
                  <a:off x="4471507"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8" name="Line 1165"/>
                <p:cNvSpPr>
                  <a:spLocks noChangeShapeType="1"/>
                </p:cNvSpPr>
                <p:nvPr/>
              </p:nvSpPr>
              <p:spPr bwMode="auto">
                <a:xfrm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39" name="Line 1166"/>
                <p:cNvSpPr>
                  <a:spLocks noChangeShapeType="1"/>
                </p:cNvSpPr>
                <p:nvPr/>
              </p:nvSpPr>
              <p:spPr bwMode="auto">
                <a:xfrm flipH="1"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0" name="Line 1167"/>
                <p:cNvSpPr>
                  <a:spLocks noChangeShapeType="1"/>
                </p:cNvSpPr>
                <p:nvPr/>
              </p:nvSpPr>
              <p:spPr bwMode="auto">
                <a:xfrm>
                  <a:off x="4471507"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1" name="Line 1168"/>
                <p:cNvSpPr>
                  <a:spLocks noChangeShapeType="1"/>
                </p:cNvSpPr>
                <p:nvPr/>
              </p:nvSpPr>
              <p:spPr bwMode="auto">
                <a:xfrm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2" name="Line 1169"/>
                <p:cNvSpPr>
                  <a:spLocks noChangeShapeType="1"/>
                </p:cNvSpPr>
                <p:nvPr/>
              </p:nvSpPr>
              <p:spPr bwMode="auto">
                <a:xfrm flipH="1"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3" name="Line 1170"/>
                <p:cNvSpPr>
                  <a:spLocks noChangeShapeType="1"/>
                </p:cNvSpPr>
                <p:nvPr/>
              </p:nvSpPr>
              <p:spPr bwMode="auto">
                <a:xfrm>
                  <a:off x="4471507"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4" name="Line 1171"/>
                <p:cNvSpPr>
                  <a:spLocks noChangeShapeType="1"/>
                </p:cNvSpPr>
                <p:nvPr/>
              </p:nvSpPr>
              <p:spPr bwMode="auto">
                <a:xfrm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5" name="Line 1172"/>
                <p:cNvSpPr>
                  <a:spLocks noChangeShapeType="1"/>
                </p:cNvSpPr>
                <p:nvPr/>
              </p:nvSpPr>
              <p:spPr bwMode="auto">
                <a:xfrm flipH="1"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6" name="Line 1173"/>
                <p:cNvSpPr>
                  <a:spLocks noChangeShapeType="1"/>
                </p:cNvSpPr>
                <p:nvPr/>
              </p:nvSpPr>
              <p:spPr bwMode="auto">
                <a:xfrm>
                  <a:off x="4478189"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7" name="Line 1174"/>
                <p:cNvSpPr>
                  <a:spLocks noChangeShapeType="1"/>
                </p:cNvSpPr>
                <p:nvPr/>
              </p:nvSpPr>
              <p:spPr bwMode="auto">
                <a:xfrm flipV="1">
                  <a:off x="4469597"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8" name="Line 1175"/>
                <p:cNvSpPr>
                  <a:spLocks noChangeShapeType="1"/>
                </p:cNvSpPr>
                <p:nvPr/>
              </p:nvSpPr>
              <p:spPr bwMode="auto">
                <a:xfrm flipH="1" flipV="1">
                  <a:off x="4469597"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9" name="Line 1176"/>
                <p:cNvSpPr>
                  <a:spLocks noChangeShapeType="1"/>
                </p:cNvSpPr>
                <p:nvPr/>
              </p:nvSpPr>
              <p:spPr bwMode="auto">
                <a:xfrm>
                  <a:off x="4483917"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0" name="Line 1177"/>
                <p:cNvSpPr>
                  <a:spLocks noChangeShapeType="1"/>
                </p:cNvSpPr>
                <p:nvPr/>
              </p:nvSpPr>
              <p:spPr bwMode="auto">
                <a:xfrm flipV="1">
                  <a:off x="4474370" y="1968733"/>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1" name="Line 1178"/>
                <p:cNvSpPr>
                  <a:spLocks noChangeShapeType="1"/>
                </p:cNvSpPr>
                <p:nvPr/>
              </p:nvSpPr>
              <p:spPr bwMode="auto">
                <a:xfrm flipH="1" flipV="1">
                  <a:off x="4474370" y="1968733"/>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2" name="Line 1179"/>
                <p:cNvSpPr>
                  <a:spLocks noChangeShapeType="1"/>
                </p:cNvSpPr>
                <p:nvPr/>
              </p:nvSpPr>
              <p:spPr bwMode="auto">
                <a:xfrm>
                  <a:off x="4486781"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3" name="Line 1180"/>
                <p:cNvSpPr>
                  <a:spLocks noChangeShapeType="1"/>
                </p:cNvSpPr>
                <p:nvPr/>
              </p:nvSpPr>
              <p:spPr bwMode="auto">
                <a:xfrm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4" name="Line 1181"/>
                <p:cNvSpPr>
                  <a:spLocks noChangeShapeType="1"/>
                </p:cNvSpPr>
                <p:nvPr/>
              </p:nvSpPr>
              <p:spPr bwMode="auto">
                <a:xfrm flipH="1"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5" name="Line 1182"/>
                <p:cNvSpPr>
                  <a:spLocks noChangeShapeType="1"/>
                </p:cNvSpPr>
                <p:nvPr/>
              </p:nvSpPr>
              <p:spPr bwMode="auto">
                <a:xfrm>
                  <a:off x="4486781"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6" name="Line 1183"/>
                <p:cNvSpPr>
                  <a:spLocks noChangeShapeType="1"/>
                </p:cNvSpPr>
                <p:nvPr/>
              </p:nvSpPr>
              <p:spPr bwMode="auto">
                <a:xfrm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7" name="Line 1184"/>
                <p:cNvSpPr>
                  <a:spLocks noChangeShapeType="1"/>
                </p:cNvSpPr>
                <p:nvPr/>
              </p:nvSpPr>
              <p:spPr bwMode="auto">
                <a:xfrm flipH="1"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8" name="Line 1185"/>
                <p:cNvSpPr>
                  <a:spLocks noChangeShapeType="1"/>
                </p:cNvSpPr>
                <p:nvPr/>
              </p:nvSpPr>
              <p:spPr bwMode="auto">
                <a:xfrm>
                  <a:off x="4486781"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59" name="Line 1186"/>
                <p:cNvSpPr>
                  <a:spLocks noChangeShapeType="1"/>
                </p:cNvSpPr>
                <p:nvPr/>
              </p:nvSpPr>
              <p:spPr bwMode="auto">
                <a:xfrm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0" name="Line 1187"/>
                <p:cNvSpPr>
                  <a:spLocks noChangeShapeType="1"/>
                </p:cNvSpPr>
                <p:nvPr/>
              </p:nvSpPr>
              <p:spPr bwMode="auto">
                <a:xfrm flipH="1"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1" name="Line 1188"/>
                <p:cNvSpPr>
                  <a:spLocks noChangeShapeType="1"/>
                </p:cNvSpPr>
                <p:nvPr/>
              </p:nvSpPr>
              <p:spPr bwMode="auto">
                <a:xfrm>
                  <a:off x="4489644"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2" name="Line 1189"/>
                <p:cNvSpPr>
                  <a:spLocks noChangeShapeType="1"/>
                </p:cNvSpPr>
                <p:nvPr/>
              </p:nvSpPr>
              <p:spPr bwMode="auto">
                <a:xfrm flipV="1">
                  <a:off x="4482008"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3" name="Line 1190"/>
                <p:cNvSpPr>
                  <a:spLocks noChangeShapeType="1"/>
                </p:cNvSpPr>
                <p:nvPr/>
              </p:nvSpPr>
              <p:spPr bwMode="auto">
                <a:xfrm flipH="1" flipV="1">
                  <a:off x="4482008"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4" name="Line 1191"/>
                <p:cNvSpPr>
                  <a:spLocks noChangeShapeType="1"/>
                </p:cNvSpPr>
                <p:nvPr/>
              </p:nvSpPr>
              <p:spPr bwMode="auto">
                <a:xfrm>
                  <a:off x="4493463"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5" name="Line 1192"/>
                <p:cNvSpPr>
                  <a:spLocks noChangeShapeType="1"/>
                </p:cNvSpPr>
                <p:nvPr/>
              </p:nvSpPr>
              <p:spPr bwMode="auto">
                <a:xfrm flipV="1">
                  <a:off x="4484872"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6" name="Line 1193"/>
                <p:cNvSpPr>
                  <a:spLocks noChangeShapeType="1"/>
                </p:cNvSpPr>
                <p:nvPr/>
              </p:nvSpPr>
              <p:spPr bwMode="auto">
                <a:xfrm flipH="1" flipV="1">
                  <a:off x="4484872"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7" name="Line 1194"/>
                <p:cNvSpPr>
                  <a:spLocks noChangeShapeType="1"/>
                </p:cNvSpPr>
                <p:nvPr/>
              </p:nvSpPr>
              <p:spPr bwMode="auto">
                <a:xfrm>
                  <a:off x="4493463"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8" name="Line 1195"/>
                <p:cNvSpPr>
                  <a:spLocks noChangeShapeType="1"/>
                </p:cNvSpPr>
                <p:nvPr/>
              </p:nvSpPr>
              <p:spPr bwMode="auto">
                <a:xfrm flipV="1">
                  <a:off x="4484872"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69" name="Line 1196"/>
                <p:cNvSpPr>
                  <a:spLocks noChangeShapeType="1"/>
                </p:cNvSpPr>
                <p:nvPr/>
              </p:nvSpPr>
              <p:spPr bwMode="auto">
                <a:xfrm flipH="1" flipV="1">
                  <a:off x="4484872"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0" name="Line 1197"/>
                <p:cNvSpPr>
                  <a:spLocks noChangeShapeType="1"/>
                </p:cNvSpPr>
                <p:nvPr/>
              </p:nvSpPr>
              <p:spPr bwMode="auto">
                <a:xfrm>
                  <a:off x="4499192" y="2027112"/>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1" name="Line 1198"/>
                <p:cNvSpPr>
                  <a:spLocks noChangeShapeType="1"/>
                </p:cNvSpPr>
                <p:nvPr/>
              </p:nvSpPr>
              <p:spPr bwMode="auto">
                <a:xfrm flipV="1">
                  <a:off x="4489644"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2" name="Line 1199"/>
                <p:cNvSpPr>
                  <a:spLocks noChangeShapeType="1"/>
                </p:cNvSpPr>
                <p:nvPr/>
              </p:nvSpPr>
              <p:spPr bwMode="auto">
                <a:xfrm flipH="1" flipV="1">
                  <a:off x="4489644"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3" name="Line 1200"/>
                <p:cNvSpPr>
                  <a:spLocks noChangeShapeType="1"/>
                </p:cNvSpPr>
                <p:nvPr/>
              </p:nvSpPr>
              <p:spPr bwMode="auto">
                <a:xfrm>
                  <a:off x="4499192" y="2027112"/>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4" name="Line 1201"/>
                <p:cNvSpPr>
                  <a:spLocks noChangeShapeType="1"/>
                </p:cNvSpPr>
                <p:nvPr/>
              </p:nvSpPr>
              <p:spPr bwMode="auto">
                <a:xfrm flipV="1">
                  <a:off x="4489644"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5" name="Line 1202"/>
                <p:cNvSpPr>
                  <a:spLocks noChangeShapeType="1"/>
                </p:cNvSpPr>
                <p:nvPr/>
              </p:nvSpPr>
              <p:spPr bwMode="auto">
                <a:xfrm flipH="1" flipV="1">
                  <a:off x="4489644"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6" name="Line 1203"/>
                <p:cNvSpPr>
                  <a:spLocks noChangeShapeType="1"/>
                </p:cNvSpPr>
                <p:nvPr/>
              </p:nvSpPr>
              <p:spPr bwMode="auto">
                <a:xfrm>
                  <a:off x="4504920" y="2027112"/>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7" name="Line 1204"/>
                <p:cNvSpPr>
                  <a:spLocks noChangeShapeType="1"/>
                </p:cNvSpPr>
                <p:nvPr/>
              </p:nvSpPr>
              <p:spPr bwMode="auto">
                <a:xfrm flipV="1">
                  <a:off x="4497282" y="2036842"/>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8" name="Line 1205"/>
                <p:cNvSpPr>
                  <a:spLocks noChangeShapeType="1"/>
                </p:cNvSpPr>
                <p:nvPr/>
              </p:nvSpPr>
              <p:spPr bwMode="auto">
                <a:xfrm flipH="1" flipV="1">
                  <a:off x="4497282" y="2036842"/>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79" name="Line 1206"/>
                <p:cNvSpPr>
                  <a:spLocks noChangeShapeType="1"/>
                </p:cNvSpPr>
                <p:nvPr/>
              </p:nvSpPr>
              <p:spPr bwMode="auto">
                <a:xfrm>
                  <a:off x="4544062" y="2027112"/>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0" name="Line 1207"/>
                <p:cNvSpPr>
                  <a:spLocks noChangeShapeType="1"/>
                </p:cNvSpPr>
                <p:nvPr/>
              </p:nvSpPr>
              <p:spPr bwMode="auto">
                <a:xfrm flipV="1">
                  <a:off x="4535470"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1" name="Line 1208"/>
                <p:cNvSpPr>
                  <a:spLocks noChangeShapeType="1"/>
                </p:cNvSpPr>
                <p:nvPr/>
              </p:nvSpPr>
              <p:spPr bwMode="auto">
                <a:xfrm flipH="1" flipV="1">
                  <a:off x="4535470"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2" name="Line 1209"/>
                <p:cNvSpPr>
                  <a:spLocks noChangeShapeType="1"/>
                </p:cNvSpPr>
                <p:nvPr/>
              </p:nvSpPr>
              <p:spPr bwMode="auto">
                <a:xfrm>
                  <a:off x="4719723"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3" name="Line 1211"/>
                <p:cNvSpPr>
                  <a:spLocks noChangeShapeType="1"/>
                </p:cNvSpPr>
                <p:nvPr/>
              </p:nvSpPr>
              <p:spPr bwMode="auto">
                <a:xfrm flipV="1">
                  <a:off x="4710176"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4" name="Line 1212"/>
                <p:cNvSpPr>
                  <a:spLocks noChangeShapeType="1"/>
                </p:cNvSpPr>
                <p:nvPr/>
              </p:nvSpPr>
              <p:spPr bwMode="auto">
                <a:xfrm flipH="1" flipV="1">
                  <a:off x="4710176"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5" name="Line 1213"/>
                <p:cNvSpPr>
                  <a:spLocks noChangeShapeType="1"/>
                </p:cNvSpPr>
                <p:nvPr/>
              </p:nvSpPr>
              <p:spPr bwMode="auto">
                <a:xfrm>
                  <a:off x="4719723"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6" name="Line 1214"/>
                <p:cNvSpPr>
                  <a:spLocks noChangeShapeType="1"/>
                </p:cNvSpPr>
                <p:nvPr/>
              </p:nvSpPr>
              <p:spPr bwMode="auto">
                <a:xfrm flipV="1">
                  <a:off x="4710176"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7" name="Line 1215"/>
                <p:cNvSpPr>
                  <a:spLocks noChangeShapeType="1"/>
                </p:cNvSpPr>
                <p:nvPr/>
              </p:nvSpPr>
              <p:spPr bwMode="auto">
                <a:xfrm flipH="1" flipV="1">
                  <a:off x="4710176"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8" name="Line 1216"/>
                <p:cNvSpPr>
                  <a:spLocks noChangeShapeType="1"/>
                </p:cNvSpPr>
                <p:nvPr/>
              </p:nvSpPr>
              <p:spPr bwMode="auto">
                <a:xfrm>
                  <a:off x="4721632"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89" name="Line 1217"/>
                <p:cNvSpPr>
                  <a:spLocks noChangeShapeType="1"/>
                </p:cNvSpPr>
                <p:nvPr/>
              </p:nvSpPr>
              <p:spPr bwMode="auto">
                <a:xfrm flipV="1">
                  <a:off x="4713994" y="2193906"/>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0" name="Line 1218"/>
                <p:cNvSpPr>
                  <a:spLocks noChangeShapeType="1"/>
                </p:cNvSpPr>
                <p:nvPr/>
              </p:nvSpPr>
              <p:spPr bwMode="auto">
                <a:xfrm flipH="1" flipV="1">
                  <a:off x="4713994" y="2193906"/>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1" name="Line 1219"/>
                <p:cNvSpPr>
                  <a:spLocks noChangeShapeType="1"/>
                </p:cNvSpPr>
                <p:nvPr/>
              </p:nvSpPr>
              <p:spPr bwMode="auto">
                <a:xfrm>
                  <a:off x="4725450"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2" name="Line 1220"/>
                <p:cNvSpPr>
                  <a:spLocks noChangeShapeType="1"/>
                </p:cNvSpPr>
                <p:nvPr/>
              </p:nvSpPr>
              <p:spPr bwMode="auto">
                <a:xfrm flipV="1">
                  <a:off x="4716858"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3" name="Line 1221"/>
                <p:cNvSpPr>
                  <a:spLocks noChangeShapeType="1"/>
                </p:cNvSpPr>
                <p:nvPr/>
              </p:nvSpPr>
              <p:spPr bwMode="auto">
                <a:xfrm flipH="1" flipV="1">
                  <a:off x="4716858"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4" name="Line 1222"/>
                <p:cNvSpPr>
                  <a:spLocks noChangeShapeType="1"/>
                </p:cNvSpPr>
                <p:nvPr/>
              </p:nvSpPr>
              <p:spPr bwMode="auto">
                <a:xfrm>
                  <a:off x="4732134"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5" name="Line 1223"/>
                <p:cNvSpPr>
                  <a:spLocks noChangeShapeType="1"/>
                </p:cNvSpPr>
                <p:nvPr/>
              </p:nvSpPr>
              <p:spPr bwMode="auto">
                <a:xfrm flipV="1">
                  <a:off x="4724496" y="2193906"/>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6" name="Line 1224"/>
                <p:cNvSpPr>
                  <a:spLocks noChangeShapeType="1"/>
                </p:cNvSpPr>
                <p:nvPr/>
              </p:nvSpPr>
              <p:spPr bwMode="auto">
                <a:xfrm flipH="1" flipV="1">
                  <a:off x="4724496" y="2193906"/>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7" name="Line 1225"/>
                <p:cNvSpPr>
                  <a:spLocks noChangeShapeType="1"/>
                </p:cNvSpPr>
                <p:nvPr/>
              </p:nvSpPr>
              <p:spPr bwMode="auto">
                <a:xfrm>
                  <a:off x="4740726"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8" name="Line 1226"/>
                <p:cNvSpPr>
                  <a:spLocks noChangeShapeType="1"/>
                </p:cNvSpPr>
                <p:nvPr/>
              </p:nvSpPr>
              <p:spPr bwMode="auto">
                <a:xfrm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99" name="Line 1227"/>
                <p:cNvSpPr>
                  <a:spLocks noChangeShapeType="1"/>
                </p:cNvSpPr>
                <p:nvPr/>
              </p:nvSpPr>
              <p:spPr bwMode="auto">
                <a:xfrm flipH="1"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0" name="Line 1228"/>
                <p:cNvSpPr>
                  <a:spLocks noChangeShapeType="1"/>
                </p:cNvSpPr>
                <p:nvPr/>
              </p:nvSpPr>
              <p:spPr bwMode="auto">
                <a:xfrm>
                  <a:off x="4740726"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1" name="Line 1229"/>
                <p:cNvSpPr>
                  <a:spLocks noChangeShapeType="1"/>
                </p:cNvSpPr>
                <p:nvPr/>
              </p:nvSpPr>
              <p:spPr bwMode="auto">
                <a:xfrm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2" name="Line 1230"/>
                <p:cNvSpPr>
                  <a:spLocks noChangeShapeType="1"/>
                </p:cNvSpPr>
                <p:nvPr/>
              </p:nvSpPr>
              <p:spPr bwMode="auto">
                <a:xfrm flipH="1"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3" name="Line 1231"/>
                <p:cNvSpPr>
                  <a:spLocks noChangeShapeType="1"/>
                </p:cNvSpPr>
                <p:nvPr/>
              </p:nvSpPr>
              <p:spPr bwMode="auto">
                <a:xfrm>
                  <a:off x="4740726"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4" name="Line 1232"/>
                <p:cNvSpPr>
                  <a:spLocks noChangeShapeType="1"/>
                </p:cNvSpPr>
                <p:nvPr/>
              </p:nvSpPr>
              <p:spPr bwMode="auto">
                <a:xfrm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5" name="Line 1233"/>
                <p:cNvSpPr>
                  <a:spLocks noChangeShapeType="1"/>
                </p:cNvSpPr>
                <p:nvPr/>
              </p:nvSpPr>
              <p:spPr bwMode="auto">
                <a:xfrm flipH="1"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6" name="Line 1234"/>
                <p:cNvSpPr>
                  <a:spLocks noChangeShapeType="1"/>
                </p:cNvSpPr>
                <p:nvPr/>
              </p:nvSpPr>
              <p:spPr bwMode="auto">
                <a:xfrm>
                  <a:off x="4744544"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7" name="Line 1235"/>
                <p:cNvSpPr>
                  <a:spLocks noChangeShapeType="1"/>
                </p:cNvSpPr>
                <p:nvPr/>
              </p:nvSpPr>
              <p:spPr bwMode="auto">
                <a:xfrm flipV="1">
                  <a:off x="4735952" y="223838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8" name="Line 1236"/>
                <p:cNvSpPr>
                  <a:spLocks noChangeShapeType="1"/>
                </p:cNvSpPr>
                <p:nvPr/>
              </p:nvSpPr>
              <p:spPr bwMode="auto">
                <a:xfrm flipH="1" flipV="1">
                  <a:off x="4735952" y="223838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09" name="Line 1237"/>
                <p:cNvSpPr>
                  <a:spLocks noChangeShapeType="1"/>
                </p:cNvSpPr>
                <p:nvPr/>
              </p:nvSpPr>
              <p:spPr bwMode="auto">
                <a:xfrm>
                  <a:off x="4748362"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0" name="Line 1238"/>
                <p:cNvSpPr>
                  <a:spLocks noChangeShapeType="1"/>
                </p:cNvSpPr>
                <p:nvPr/>
              </p:nvSpPr>
              <p:spPr bwMode="auto">
                <a:xfrm flipV="1">
                  <a:off x="4739771" y="223838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1" name="Line 1239"/>
                <p:cNvSpPr>
                  <a:spLocks noChangeShapeType="1"/>
                </p:cNvSpPr>
                <p:nvPr/>
              </p:nvSpPr>
              <p:spPr bwMode="auto">
                <a:xfrm flipH="1" flipV="1">
                  <a:off x="4739771" y="223838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2" name="Line 1240"/>
                <p:cNvSpPr>
                  <a:spLocks noChangeShapeType="1"/>
                </p:cNvSpPr>
                <p:nvPr/>
              </p:nvSpPr>
              <p:spPr bwMode="auto">
                <a:xfrm>
                  <a:off x="4767457" y="2287034"/>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3" name="Line 1241"/>
                <p:cNvSpPr>
                  <a:spLocks noChangeShapeType="1"/>
                </p:cNvSpPr>
                <p:nvPr/>
              </p:nvSpPr>
              <p:spPr bwMode="auto">
                <a:xfrm flipV="1">
                  <a:off x="4759819" y="2295374"/>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4" name="Line 1242"/>
                <p:cNvSpPr>
                  <a:spLocks noChangeShapeType="1"/>
                </p:cNvSpPr>
                <p:nvPr/>
              </p:nvSpPr>
              <p:spPr bwMode="auto">
                <a:xfrm flipH="1" flipV="1">
                  <a:off x="4759819" y="2295374"/>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5" name="Line 1243"/>
                <p:cNvSpPr>
                  <a:spLocks noChangeShapeType="1"/>
                </p:cNvSpPr>
                <p:nvPr/>
              </p:nvSpPr>
              <p:spPr bwMode="auto">
                <a:xfrm>
                  <a:off x="4940253" y="2287034"/>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6" name="Line 1244"/>
                <p:cNvSpPr>
                  <a:spLocks noChangeShapeType="1"/>
                </p:cNvSpPr>
                <p:nvPr/>
              </p:nvSpPr>
              <p:spPr bwMode="auto">
                <a:xfrm flipV="1">
                  <a:off x="4931661" y="2295374"/>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7" name="Line 1245"/>
                <p:cNvSpPr>
                  <a:spLocks noChangeShapeType="1"/>
                </p:cNvSpPr>
                <p:nvPr/>
              </p:nvSpPr>
              <p:spPr bwMode="auto">
                <a:xfrm flipH="1" flipV="1">
                  <a:off x="4931661" y="2295374"/>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8" name="Line 1246"/>
                <p:cNvSpPr>
                  <a:spLocks noChangeShapeType="1"/>
                </p:cNvSpPr>
                <p:nvPr/>
              </p:nvSpPr>
              <p:spPr bwMode="auto">
                <a:xfrm>
                  <a:off x="4987987" y="2287034"/>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19" name="Line 1247"/>
                <p:cNvSpPr>
                  <a:spLocks noChangeShapeType="1"/>
                </p:cNvSpPr>
                <p:nvPr/>
              </p:nvSpPr>
              <p:spPr bwMode="auto">
                <a:xfrm flipV="1">
                  <a:off x="4980350" y="2295374"/>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0" name="Line 1248"/>
                <p:cNvSpPr>
                  <a:spLocks noChangeShapeType="1"/>
                </p:cNvSpPr>
                <p:nvPr/>
              </p:nvSpPr>
              <p:spPr bwMode="auto">
                <a:xfrm flipH="1" flipV="1">
                  <a:off x="4980350" y="2295374"/>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1" name="Line 1249"/>
                <p:cNvSpPr>
                  <a:spLocks noChangeShapeType="1"/>
                </p:cNvSpPr>
                <p:nvPr/>
              </p:nvSpPr>
              <p:spPr bwMode="auto">
                <a:xfrm>
                  <a:off x="4995624" y="2287034"/>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2" name="Line 1250"/>
                <p:cNvSpPr>
                  <a:spLocks noChangeShapeType="1"/>
                </p:cNvSpPr>
                <p:nvPr/>
              </p:nvSpPr>
              <p:spPr bwMode="auto">
                <a:xfrm flipV="1">
                  <a:off x="4987032" y="2295374"/>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3" name="Line 1251"/>
                <p:cNvSpPr>
                  <a:spLocks noChangeShapeType="1"/>
                </p:cNvSpPr>
                <p:nvPr/>
              </p:nvSpPr>
              <p:spPr bwMode="auto">
                <a:xfrm flipH="1" flipV="1">
                  <a:off x="4987032" y="2295374"/>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4" name="Line 1252"/>
                <p:cNvSpPr>
                  <a:spLocks noChangeShapeType="1"/>
                </p:cNvSpPr>
                <p:nvPr/>
              </p:nvSpPr>
              <p:spPr bwMode="auto">
                <a:xfrm>
                  <a:off x="5002307"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5" name="Line 1253"/>
                <p:cNvSpPr>
                  <a:spLocks noChangeShapeType="1"/>
                </p:cNvSpPr>
                <p:nvPr/>
              </p:nvSpPr>
              <p:spPr bwMode="auto">
                <a:xfrm flipV="1">
                  <a:off x="4993715"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6" name="Line 1254"/>
                <p:cNvSpPr>
                  <a:spLocks noChangeShapeType="1"/>
                </p:cNvSpPr>
                <p:nvPr/>
              </p:nvSpPr>
              <p:spPr bwMode="auto">
                <a:xfrm flipH="1" flipV="1">
                  <a:off x="4993715"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7" name="Line 1255"/>
                <p:cNvSpPr>
                  <a:spLocks noChangeShapeType="1"/>
                </p:cNvSpPr>
                <p:nvPr/>
              </p:nvSpPr>
              <p:spPr bwMode="auto">
                <a:xfrm>
                  <a:off x="5017581"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8" name="Line 1256"/>
                <p:cNvSpPr>
                  <a:spLocks noChangeShapeType="1"/>
                </p:cNvSpPr>
                <p:nvPr/>
              </p:nvSpPr>
              <p:spPr bwMode="auto">
                <a:xfrm flipV="1">
                  <a:off x="5008989"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29" name="Line 1257"/>
                <p:cNvSpPr>
                  <a:spLocks noChangeShapeType="1"/>
                </p:cNvSpPr>
                <p:nvPr/>
              </p:nvSpPr>
              <p:spPr bwMode="auto">
                <a:xfrm flipH="1" flipV="1">
                  <a:off x="5008989"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0" name="Line 1258"/>
                <p:cNvSpPr>
                  <a:spLocks noChangeShapeType="1"/>
                </p:cNvSpPr>
                <p:nvPr/>
              </p:nvSpPr>
              <p:spPr bwMode="auto">
                <a:xfrm>
                  <a:off x="5246704"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1" name="Line 1259"/>
                <p:cNvSpPr>
                  <a:spLocks noChangeShapeType="1"/>
                </p:cNvSpPr>
                <p:nvPr/>
              </p:nvSpPr>
              <p:spPr bwMode="auto">
                <a:xfrm flipV="1">
                  <a:off x="5238112"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2" name="Line 1260"/>
                <p:cNvSpPr>
                  <a:spLocks noChangeShapeType="1"/>
                </p:cNvSpPr>
                <p:nvPr/>
              </p:nvSpPr>
              <p:spPr bwMode="auto">
                <a:xfrm flipH="1" flipV="1">
                  <a:off x="5238112"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3" name="Line 1261"/>
                <p:cNvSpPr>
                  <a:spLocks noChangeShapeType="1"/>
                </p:cNvSpPr>
                <p:nvPr/>
              </p:nvSpPr>
              <p:spPr bwMode="auto">
                <a:xfrm>
                  <a:off x="5249569"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4" name="Line 1262"/>
                <p:cNvSpPr>
                  <a:spLocks noChangeShapeType="1"/>
                </p:cNvSpPr>
                <p:nvPr/>
              </p:nvSpPr>
              <p:spPr bwMode="auto">
                <a:xfrm flipV="1">
                  <a:off x="5241931"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5" name="Line 1263"/>
                <p:cNvSpPr>
                  <a:spLocks noChangeShapeType="1"/>
                </p:cNvSpPr>
                <p:nvPr/>
              </p:nvSpPr>
              <p:spPr bwMode="auto">
                <a:xfrm flipH="1" flipV="1">
                  <a:off x="5241931"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6" name="Line 1264"/>
                <p:cNvSpPr>
                  <a:spLocks noChangeShapeType="1"/>
                </p:cNvSpPr>
                <p:nvPr/>
              </p:nvSpPr>
              <p:spPr bwMode="auto">
                <a:xfrm>
                  <a:off x="5253387"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7" name="Line 1265"/>
                <p:cNvSpPr>
                  <a:spLocks noChangeShapeType="1"/>
                </p:cNvSpPr>
                <p:nvPr/>
              </p:nvSpPr>
              <p:spPr bwMode="auto">
                <a:xfrm flipV="1">
                  <a:off x="5244794"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8" name="Line 1266"/>
                <p:cNvSpPr>
                  <a:spLocks noChangeShapeType="1"/>
                </p:cNvSpPr>
                <p:nvPr/>
              </p:nvSpPr>
              <p:spPr bwMode="auto">
                <a:xfrm flipH="1" flipV="1">
                  <a:off x="5244794"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39" name="Line 1267"/>
                <p:cNvSpPr>
                  <a:spLocks noChangeShapeType="1"/>
                </p:cNvSpPr>
                <p:nvPr/>
              </p:nvSpPr>
              <p:spPr bwMode="auto">
                <a:xfrm>
                  <a:off x="5261978"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0" name="Line 1268"/>
                <p:cNvSpPr>
                  <a:spLocks noChangeShapeType="1"/>
                </p:cNvSpPr>
                <p:nvPr/>
              </p:nvSpPr>
              <p:spPr bwMode="auto">
                <a:xfrm flipV="1">
                  <a:off x="5253387"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1" name="Line 1269"/>
                <p:cNvSpPr>
                  <a:spLocks noChangeShapeType="1"/>
                </p:cNvSpPr>
                <p:nvPr/>
              </p:nvSpPr>
              <p:spPr bwMode="auto">
                <a:xfrm flipH="1" flipV="1">
                  <a:off x="5253387"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2" name="Line 1270"/>
                <p:cNvSpPr>
                  <a:spLocks noChangeShapeType="1"/>
                </p:cNvSpPr>
                <p:nvPr/>
              </p:nvSpPr>
              <p:spPr bwMode="auto">
                <a:xfrm>
                  <a:off x="5288709"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3" name="Line 1271"/>
                <p:cNvSpPr>
                  <a:spLocks noChangeShapeType="1"/>
                </p:cNvSpPr>
                <p:nvPr/>
              </p:nvSpPr>
              <p:spPr bwMode="auto">
                <a:xfrm flipV="1">
                  <a:off x="5280118"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4" name="Line 1272"/>
                <p:cNvSpPr>
                  <a:spLocks noChangeShapeType="1"/>
                </p:cNvSpPr>
                <p:nvPr/>
              </p:nvSpPr>
              <p:spPr bwMode="auto">
                <a:xfrm flipH="1" flipV="1">
                  <a:off x="5280118"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5" name="Line 1273"/>
                <p:cNvSpPr>
                  <a:spLocks noChangeShapeType="1"/>
                </p:cNvSpPr>
                <p:nvPr/>
              </p:nvSpPr>
              <p:spPr bwMode="auto">
                <a:xfrm>
                  <a:off x="5428093"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6" name="Line 1274"/>
                <p:cNvSpPr>
                  <a:spLocks noChangeShapeType="1"/>
                </p:cNvSpPr>
                <p:nvPr/>
              </p:nvSpPr>
              <p:spPr bwMode="auto">
                <a:xfrm flipV="1">
                  <a:off x="5419501"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7" name="Line 1275"/>
                <p:cNvSpPr>
                  <a:spLocks noChangeShapeType="1"/>
                </p:cNvSpPr>
                <p:nvPr/>
              </p:nvSpPr>
              <p:spPr bwMode="auto">
                <a:xfrm flipH="1" flipV="1">
                  <a:off x="5419501"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8" name="Line 1276"/>
                <p:cNvSpPr>
                  <a:spLocks noChangeShapeType="1"/>
                </p:cNvSpPr>
                <p:nvPr/>
              </p:nvSpPr>
              <p:spPr bwMode="auto">
                <a:xfrm>
                  <a:off x="5496829"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9" name="Line 1277"/>
                <p:cNvSpPr>
                  <a:spLocks noChangeShapeType="1"/>
                </p:cNvSpPr>
                <p:nvPr/>
              </p:nvSpPr>
              <p:spPr bwMode="auto">
                <a:xfrm flipV="1">
                  <a:off x="5489192"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0" name="Line 1278"/>
                <p:cNvSpPr>
                  <a:spLocks noChangeShapeType="1"/>
                </p:cNvSpPr>
                <p:nvPr/>
              </p:nvSpPr>
              <p:spPr bwMode="auto">
                <a:xfrm flipH="1" flipV="1">
                  <a:off x="5489192"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1" name="Line 1279"/>
                <p:cNvSpPr>
                  <a:spLocks noChangeShapeType="1"/>
                </p:cNvSpPr>
                <p:nvPr/>
              </p:nvSpPr>
              <p:spPr bwMode="auto">
                <a:xfrm>
                  <a:off x="5512104"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2" name="Line 1280"/>
                <p:cNvSpPr>
                  <a:spLocks noChangeShapeType="1"/>
                </p:cNvSpPr>
                <p:nvPr/>
              </p:nvSpPr>
              <p:spPr bwMode="auto">
                <a:xfrm flipV="1">
                  <a:off x="5504467"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3" name="Line 1281"/>
                <p:cNvSpPr>
                  <a:spLocks noChangeShapeType="1"/>
                </p:cNvSpPr>
                <p:nvPr/>
              </p:nvSpPr>
              <p:spPr bwMode="auto">
                <a:xfrm flipH="1" flipV="1">
                  <a:off x="5504467"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4" name="Line 1282"/>
                <p:cNvSpPr>
                  <a:spLocks noChangeShapeType="1"/>
                </p:cNvSpPr>
                <p:nvPr/>
              </p:nvSpPr>
              <p:spPr bwMode="auto">
                <a:xfrm>
                  <a:off x="5538835"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5" name="Line 1283"/>
                <p:cNvSpPr>
                  <a:spLocks noChangeShapeType="1"/>
                </p:cNvSpPr>
                <p:nvPr/>
              </p:nvSpPr>
              <p:spPr bwMode="auto">
                <a:xfrm flipV="1">
                  <a:off x="5530243"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6" name="Line 1284"/>
                <p:cNvSpPr>
                  <a:spLocks noChangeShapeType="1"/>
                </p:cNvSpPr>
                <p:nvPr/>
              </p:nvSpPr>
              <p:spPr bwMode="auto">
                <a:xfrm flipH="1" flipV="1">
                  <a:off x="5530243"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7" name="Line 1285"/>
                <p:cNvSpPr>
                  <a:spLocks noChangeShapeType="1"/>
                </p:cNvSpPr>
                <p:nvPr/>
              </p:nvSpPr>
              <p:spPr bwMode="auto">
                <a:xfrm>
                  <a:off x="5751728"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8" name="Line 1286"/>
                <p:cNvSpPr>
                  <a:spLocks noChangeShapeType="1"/>
                </p:cNvSpPr>
                <p:nvPr/>
              </p:nvSpPr>
              <p:spPr bwMode="auto">
                <a:xfrm flipV="1">
                  <a:off x="5743136"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59" name="Line 1287"/>
                <p:cNvSpPr>
                  <a:spLocks noChangeShapeType="1"/>
                </p:cNvSpPr>
                <p:nvPr/>
              </p:nvSpPr>
              <p:spPr bwMode="auto">
                <a:xfrm flipH="1" flipV="1">
                  <a:off x="5743136"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0" name="Line 1288"/>
                <p:cNvSpPr>
                  <a:spLocks noChangeShapeType="1"/>
                </p:cNvSpPr>
                <p:nvPr/>
              </p:nvSpPr>
              <p:spPr bwMode="auto">
                <a:xfrm>
                  <a:off x="5758410"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1" name="Line 1289"/>
                <p:cNvSpPr>
                  <a:spLocks noChangeShapeType="1"/>
                </p:cNvSpPr>
                <p:nvPr/>
              </p:nvSpPr>
              <p:spPr bwMode="auto">
                <a:xfrm flipV="1">
                  <a:off x="5750774"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2" name="Line 1290"/>
                <p:cNvSpPr>
                  <a:spLocks noChangeShapeType="1"/>
                </p:cNvSpPr>
                <p:nvPr/>
              </p:nvSpPr>
              <p:spPr bwMode="auto">
                <a:xfrm flipH="1" flipV="1">
                  <a:off x="5750774"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3" name="Line 1291"/>
                <p:cNvSpPr>
                  <a:spLocks noChangeShapeType="1"/>
                </p:cNvSpPr>
                <p:nvPr/>
              </p:nvSpPr>
              <p:spPr bwMode="auto">
                <a:xfrm>
                  <a:off x="5767003"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4" name="Line 1292"/>
                <p:cNvSpPr>
                  <a:spLocks noChangeShapeType="1"/>
                </p:cNvSpPr>
                <p:nvPr/>
              </p:nvSpPr>
              <p:spPr bwMode="auto">
                <a:xfrm flipV="1">
                  <a:off x="5758410"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5" name="Line 1293"/>
                <p:cNvSpPr>
                  <a:spLocks noChangeShapeType="1"/>
                </p:cNvSpPr>
                <p:nvPr/>
              </p:nvSpPr>
              <p:spPr bwMode="auto">
                <a:xfrm flipH="1" flipV="1">
                  <a:off x="5758410"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6" name="Freeform 1294"/>
                <p:cNvSpPr>
                  <a:spLocks/>
                </p:cNvSpPr>
                <p:nvPr/>
              </p:nvSpPr>
              <p:spPr bwMode="auto">
                <a:xfrm>
                  <a:off x="3442365" y="1416921"/>
                  <a:ext cx="17184" cy="25019"/>
                </a:xfrm>
                <a:custGeom>
                  <a:avLst/>
                  <a:gdLst>
                    <a:gd name="T0" fmla="*/ 18 w 18"/>
                    <a:gd name="T1" fmla="*/ 10 h 18"/>
                    <a:gd name="T2" fmla="*/ 18 w 18"/>
                    <a:gd name="T3" fmla="*/ 10 h 18"/>
                    <a:gd name="T4" fmla="*/ 18 w 18"/>
                    <a:gd name="T5" fmla="*/ 14 h 18"/>
                    <a:gd name="T6" fmla="*/ 15 w 18"/>
                    <a:gd name="T7" fmla="*/ 16 h 18"/>
                    <a:gd name="T8" fmla="*/ 13 w 18"/>
                    <a:gd name="T9" fmla="*/ 18 h 18"/>
                    <a:gd name="T10" fmla="*/ 9 w 18"/>
                    <a:gd name="T11" fmla="*/ 18 h 18"/>
                    <a:gd name="T12" fmla="*/ 9 w 18"/>
                    <a:gd name="T13" fmla="*/ 18 h 18"/>
                    <a:gd name="T14" fmla="*/ 5 w 18"/>
                    <a:gd name="T15" fmla="*/ 18 h 18"/>
                    <a:gd name="T16" fmla="*/ 3 w 18"/>
                    <a:gd name="T17" fmla="*/ 16 h 18"/>
                    <a:gd name="T18" fmla="*/ 0 w 18"/>
                    <a:gd name="T19" fmla="*/ 14 h 18"/>
                    <a:gd name="T20" fmla="*/ 0 w 18"/>
                    <a:gd name="T21" fmla="*/ 10 h 18"/>
                    <a:gd name="T22" fmla="*/ 0 w 18"/>
                    <a:gd name="T23" fmla="*/ 10 h 18"/>
                    <a:gd name="T24" fmla="*/ 0 w 18"/>
                    <a:gd name="T25" fmla="*/ 6 h 18"/>
                    <a:gd name="T26" fmla="*/ 3 w 18"/>
                    <a:gd name="T27" fmla="*/ 2 h 18"/>
                    <a:gd name="T28" fmla="*/ 5 w 18"/>
                    <a:gd name="T29" fmla="*/ 0 h 18"/>
                    <a:gd name="T30" fmla="*/ 9 w 18"/>
                    <a:gd name="T31" fmla="*/ 0 h 18"/>
                    <a:gd name="T32" fmla="*/ 9 w 18"/>
                    <a:gd name="T33" fmla="*/ 0 h 18"/>
                    <a:gd name="T34" fmla="*/ 13 w 18"/>
                    <a:gd name="T35" fmla="*/ 0 h 18"/>
                    <a:gd name="T36" fmla="*/ 15 w 18"/>
                    <a:gd name="T37" fmla="*/ 2 h 18"/>
                    <a:gd name="T38" fmla="*/ 18 w 18"/>
                    <a:gd name="T39" fmla="*/ 6 h 18"/>
                    <a:gd name="T40" fmla="*/ 18 w 18"/>
                    <a:gd name="T41" fmla="*/ 10 h 18"/>
                    <a:gd name="T42" fmla="*/ 18 w 18"/>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8" y="10"/>
                      </a:moveTo>
                      <a:lnTo>
                        <a:pt x="18" y="10"/>
                      </a:lnTo>
                      <a:lnTo>
                        <a:pt x="18" y="14"/>
                      </a:lnTo>
                      <a:lnTo>
                        <a:pt x="15" y="16"/>
                      </a:lnTo>
                      <a:lnTo>
                        <a:pt x="13" y="18"/>
                      </a:lnTo>
                      <a:lnTo>
                        <a:pt x="9" y="18"/>
                      </a:lnTo>
                      <a:lnTo>
                        <a:pt x="9" y="18"/>
                      </a:lnTo>
                      <a:lnTo>
                        <a:pt x="5" y="18"/>
                      </a:lnTo>
                      <a:lnTo>
                        <a:pt x="3" y="16"/>
                      </a:lnTo>
                      <a:lnTo>
                        <a:pt x="0" y="14"/>
                      </a:lnTo>
                      <a:lnTo>
                        <a:pt x="0" y="10"/>
                      </a:lnTo>
                      <a:lnTo>
                        <a:pt x="0" y="10"/>
                      </a:lnTo>
                      <a:lnTo>
                        <a:pt x="0" y="6"/>
                      </a:lnTo>
                      <a:lnTo>
                        <a:pt x="3" y="2"/>
                      </a:lnTo>
                      <a:lnTo>
                        <a:pt x="5" y="0"/>
                      </a:lnTo>
                      <a:lnTo>
                        <a:pt x="9" y="0"/>
                      </a:lnTo>
                      <a:lnTo>
                        <a:pt x="9" y="0"/>
                      </a:lnTo>
                      <a:lnTo>
                        <a:pt x="13" y="0"/>
                      </a:lnTo>
                      <a:lnTo>
                        <a:pt x="15" y="2"/>
                      </a:lnTo>
                      <a:lnTo>
                        <a:pt x="18"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7" name="Freeform 1295"/>
                <p:cNvSpPr>
                  <a:spLocks/>
                </p:cNvSpPr>
                <p:nvPr/>
              </p:nvSpPr>
              <p:spPr bwMode="auto">
                <a:xfrm>
                  <a:off x="3467187" y="1416921"/>
                  <a:ext cx="18139" cy="25019"/>
                </a:xfrm>
                <a:custGeom>
                  <a:avLst/>
                  <a:gdLst>
                    <a:gd name="T0" fmla="*/ 19 w 19"/>
                    <a:gd name="T1" fmla="*/ 10 h 18"/>
                    <a:gd name="T2" fmla="*/ 19 w 19"/>
                    <a:gd name="T3" fmla="*/ 10 h 18"/>
                    <a:gd name="T4" fmla="*/ 17 w 19"/>
                    <a:gd name="T5" fmla="*/ 14 h 18"/>
                    <a:gd name="T6" fmla="*/ 16 w 19"/>
                    <a:gd name="T7" fmla="*/ 16 h 18"/>
                    <a:gd name="T8" fmla="*/ 12 w 19"/>
                    <a:gd name="T9" fmla="*/ 18 h 18"/>
                    <a:gd name="T10" fmla="*/ 10 w 19"/>
                    <a:gd name="T11" fmla="*/ 18 h 18"/>
                    <a:gd name="T12" fmla="*/ 10 w 19"/>
                    <a:gd name="T13" fmla="*/ 18 h 18"/>
                    <a:gd name="T14" fmla="*/ 6 w 19"/>
                    <a:gd name="T15" fmla="*/ 18 h 18"/>
                    <a:gd name="T16" fmla="*/ 4 w 19"/>
                    <a:gd name="T17" fmla="*/ 16 h 18"/>
                    <a:gd name="T18" fmla="*/ 1 w 19"/>
                    <a:gd name="T19" fmla="*/ 14 h 18"/>
                    <a:gd name="T20" fmla="*/ 0 w 19"/>
                    <a:gd name="T21" fmla="*/ 10 h 18"/>
                    <a:gd name="T22" fmla="*/ 0 w 19"/>
                    <a:gd name="T23" fmla="*/ 10 h 18"/>
                    <a:gd name="T24" fmla="*/ 1 w 19"/>
                    <a:gd name="T25" fmla="*/ 6 h 18"/>
                    <a:gd name="T26" fmla="*/ 4 w 19"/>
                    <a:gd name="T27" fmla="*/ 2 h 18"/>
                    <a:gd name="T28" fmla="*/ 6 w 19"/>
                    <a:gd name="T29" fmla="*/ 0 h 18"/>
                    <a:gd name="T30" fmla="*/ 10 w 19"/>
                    <a:gd name="T31" fmla="*/ 0 h 18"/>
                    <a:gd name="T32" fmla="*/ 10 w 19"/>
                    <a:gd name="T33" fmla="*/ 0 h 18"/>
                    <a:gd name="T34" fmla="*/ 12 w 19"/>
                    <a:gd name="T35" fmla="*/ 0 h 18"/>
                    <a:gd name="T36" fmla="*/ 16 w 19"/>
                    <a:gd name="T37" fmla="*/ 2 h 18"/>
                    <a:gd name="T38" fmla="*/ 17 w 19"/>
                    <a:gd name="T39" fmla="*/ 6 h 18"/>
                    <a:gd name="T40" fmla="*/ 19 w 19"/>
                    <a:gd name="T41" fmla="*/ 10 h 18"/>
                    <a:gd name="T42" fmla="*/ 19 w 19"/>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9" y="10"/>
                      </a:moveTo>
                      <a:lnTo>
                        <a:pt x="19" y="10"/>
                      </a:lnTo>
                      <a:lnTo>
                        <a:pt x="17" y="14"/>
                      </a:lnTo>
                      <a:lnTo>
                        <a:pt x="16" y="16"/>
                      </a:lnTo>
                      <a:lnTo>
                        <a:pt x="12" y="18"/>
                      </a:lnTo>
                      <a:lnTo>
                        <a:pt x="10" y="18"/>
                      </a:lnTo>
                      <a:lnTo>
                        <a:pt x="10" y="18"/>
                      </a:lnTo>
                      <a:lnTo>
                        <a:pt x="6" y="18"/>
                      </a:lnTo>
                      <a:lnTo>
                        <a:pt x="4" y="16"/>
                      </a:lnTo>
                      <a:lnTo>
                        <a:pt x="1" y="14"/>
                      </a:lnTo>
                      <a:lnTo>
                        <a:pt x="0" y="10"/>
                      </a:lnTo>
                      <a:lnTo>
                        <a:pt x="0" y="10"/>
                      </a:lnTo>
                      <a:lnTo>
                        <a:pt x="1" y="6"/>
                      </a:lnTo>
                      <a:lnTo>
                        <a:pt x="4" y="2"/>
                      </a:lnTo>
                      <a:lnTo>
                        <a:pt x="6" y="0"/>
                      </a:lnTo>
                      <a:lnTo>
                        <a:pt x="10" y="0"/>
                      </a:lnTo>
                      <a:lnTo>
                        <a:pt x="10" y="0"/>
                      </a:lnTo>
                      <a:lnTo>
                        <a:pt x="12" y="0"/>
                      </a:lnTo>
                      <a:lnTo>
                        <a:pt x="16" y="2"/>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8" name="Freeform 1296"/>
                <p:cNvSpPr>
                  <a:spLocks/>
                </p:cNvSpPr>
                <p:nvPr/>
              </p:nvSpPr>
              <p:spPr bwMode="auto">
                <a:xfrm>
                  <a:off x="3703946" y="1678233"/>
                  <a:ext cx="16230" cy="26409"/>
                </a:xfrm>
                <a:custGeom>
                  <a:avLst/>
                  <a:gdLst>
                    <a:gd name="T0" fmla="*/ 17 w 17"/>
                    <a:gd name="T1" fmla="*/ 9 h 19"/>
                    <a:gd name="T2" fmla="*/ 17 w 17"/>
                    <a:gd name="T3" fmla="*/ 9 h 19"/>
                    <a:gd name="T4" fmla="*/ 16 w 17"/>
                    <a:gd name="T5" fmla="*/ 13 h 19"/>
                    <a:gd name="T6" fmla="*/ 15 w 17"/>
                    <a:gd name="T7" fmla="*/ 17 h 19"/>
                    <a:gd name="T8" fmla="*/ 13 w 17"/>
                    <a:gd name="T9" fmla="*/ 18 h 19"/>
                    <a:gd name="T10" fmla="*/ 9 w 17"/>
                    <a:gd name="T11" fmla="*/ 19 h 19"/>
                    <a:gd name="T12" fmla="*/ 9 w 17"/>
                    <a:gd name="T13" fmla="*/ 19 h 19"/>
                    <a:gd name="T14" fmla="*/ 5 w 17"/>
                    <a:gd name="T15" fmla="*/ 18 h 19"/>
                    <a:gd name="T16" fmla="*/ 3 w 17"/>
                    <a:gd name="T17" fmla="*/ 17 h 19"/>
                    <a:gd name="T18" fmla="*/ 0 w 17"/>
                    <a:gd name="T19" fmla="*/ 13 h 19"/>
                    <a:gd name="T20" fmla="*/ 0 w 17"/>
                    <a:gd name="T21" fmla="*/ 9 h 19"/>
                    <a:gd name="T22" fmla="*/ 0 w 17"/>
                    <a:gd name="T23" fmla="*/ 9 h 19"/>
                    <a:gd name="T24" fmla="*/ 0 w 17"/>
                    <a:gd name="T25" fmla="*/ 6 h 19"/>
                    <a:gd name="T26" fmla="*/ 3 w 17"/>
                    <a:gd name="T27" fmla="*/ 3 h 19"/>
                    <a:gd name="T28" fmla="*/ 5 w 17"/>
                    <a:gd name="T29" fmla="*/ 1 h 19"/>
                    <a:gd name="T30" fmla="*/ 9 w 17"/>
                    <a:gd name="T31" fmla="*/ 0 h 19"/>
                    <a:gd name="T32" fmla="*/ 9 w 17"/>
                    <a:gd name="T33" fmla="*/ 0 h 19"/>
                    <a:gd name="T34" fmla="*/ 13 w 17"/>
                    <a:gd name="T35" fmla="*/ 1 h 19"/>
                    <a:gd name="T36" fmla="*/ 15 w 17"/>
                    <a:gd name="T37" fmla="*/ 3 h 19"/>
                    <a:gd name="T38" fmla="*/ 16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6" y="13"/>
                      </a:lnTo>
                      <a:lnTo>
                        <a:pt x="15" y="17"/>
                      </a:lnTo>
                      <a:lnTo>
                        <a:pt x="13" y="18"/>
                      </a:lnTo>
                      <a:lnTo>
                        <a:pt x="9" y="19"/>
                      </a:lnTo>
                      <a:lnTo>
                        <a:pt x="9" y="19"/>
                      </a:lnTo>
                      <a:lnTo>
                        <a:pt x="5" y="18"/>
                      </a:lnTo>
                      <a:lnTo>
                        <a:pt x="3" y="17"/>
                      </a:lnTo>
                      <a:lnTo>
                        <a:pt x="0" y="13"/>
                      </a:lnTo>
                      <a:lnTo>
                        <a:pt x="0" y="9"/>
                      </a:lnTo>
                      <a:lnTo>
                        <a:pt x="0" y="9"/>
                      </a:lnTo>
                      <a:lnTo>
                        <a:pt x="0" y="6"/>
                      </a:lnTo>
                      <a:lnTo>
                        <a:pt x="3" y="3"/>
                      </a:lnTo>
                      <a:lnTo>
                        <a:pt x="5" y="1"/>
                      </a:lnTo>
                      <a:lnTo>
                        <a:pt x="9" y="0"/>
                      </a:lnTo>
                      <a:lnTo>
                        <a:pt x="9" y="0"/>
                      </a:lnTo>
                      <a:lnTo>
                        <a:pt x="13" y="1"/>
                      </a:lnTo>
                      <a:lnTo>
                        <a:pt x="15" y="3"/>
                      </a:lnTo>
                      <a:lnTo>
                        <a:pt x="16"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9" name="Freeform 1297"/>
                <p:cNvSpPr>
                  <a:spLocks/>
                </p:cNvSpPr>
                <p:nvPr/>
              </p:nvSpPr>
              <p:spPr bwMode="auto">
                <a:xfrm>
                  <a:off x="3948344" y="1907576"/>
                  <a:ext cx="16230" cy="27800"/>
                </a:xfrm>
                <a:custGeom>
                  <a:avLst/>
                  <a:gdLst>
                    <a:gd name="T0" fmla="*/ 17 w 17"/>
                    <a:gd name="T1" fmla="*/ 10 h 20"/>
                    <a:gd name="T2" fmla="*/ 17 w 17"/>
                    <a:gd name="T3" fmla="*/ 10 h 20"/>
                    <a:gd name="T4" fmla="*/ 17 w 17"/>
                    <a:gd name="T5" fmla="*/ 14 h 20"/>
                    <a:gd name="T6" fmla="*/ 14 w 17"/>
                    <a:gd name="T7" fmla="*/ 16 h 20"/>
                    <a:gd name="T8" fmla="*/ 12 w 17"/>
                    <a:gd name="T9" fmla="*/ 18 h 20"/>
                    <a:gd name="T10" fmla="*/ 8 w 17"/>
                    <a:gd name="T11" fmla="*/ 20 h 20"/>
                    <a:gd name="T12" fmla="*/ 8 w 17"/>
                    <a:gd name="T13" fmla="*/ 20 h 20"/>
                    <a:gd name="T14" fmla="*/ 5 w 17"/>
                    <a:gd name="T15" fmla="*/ 18 h 20"/>
                    <a:gd name="T16" fmla="*/ 2 w 17"/>
                    <a:gd name="T17" fmla="*/ 16 h 20"/>
                    <a:gd name="T18" fmla="*/ 0 w 17"/>
                    <a:gd name="T19" fmla="*/ 14 h 20"/>
                    <a:gd name="T20" fmla="*/ 0 w 17"/>
                    <a:gd name="T21" fmla="*/ 10 h 20"/>
                    <a:gd name="T22" fmla="*/ 0 w 17"/>
                    <a:gd name="T23" fmla="*/ 10 h 20"/>
                    <a:gd name="T24" fmla="*/ 0 w 17"/>
                    <a:gd name="T25" fmla="*/ 6 h 20"/>
                    <a:gd name="T26" fmla="*/ 2 w 17"/>
                    <a:gd name="T27" fmla="*/ 2 h 20"/>
                    <a:gd name="T28" fmla="*/ 5 w 17"/>
                    <a:gd name="T29" fmla="*/ 1 h 20"/>
                    <a:gd name="T30" fmla="*/ 8 w 17"/>
                    <a:gd name="T31" fmla="*/ 0 h 20"/>
                    <a:gd name="T32" fmla="*/ 8 w 17"/>
                    <a:gd name="T33" fmla="*/ 0 h 20"/>
                    <a:gd name="T34" fmla="*/ 12 w 17"/>
                    <a:gd name="T35" fmla="*/ 1 h 20"/>
                    <a:gd name="T36" fmla="*/ 14 w 17"/>
                    <a:gd name="T37" fmla="*/ 2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4" y="16"/>
                      </a:lnTo>
                      <a:lnTo>
                        <a:pt x="12" y="18"/>
                      </a:lnTo>
                      <a:lnTo>
                        <a:pt x="8" y="20"/>
                      </a:lnTo>
                      <a:lnTo>
                        <a:pt x="8" y="20"/>
                      </a:lnTo>
                      <a:lnTo>
                        <a:pt x="5" y="18"/>
                      </a:lnTo>
                      <a:lnTo>
                        <a:pt x="2" y="16"/>
                      </a:lnTo>
                      <a:lnTo>
                        <a:pt x="0" y="14"/>
                      </a:lnTo>
                      <a:lnTo>
                        <a:pt x="0" y="10"/>
                      </a:lnTo>
                      <a:lnTo>
                        <a:pt x="0" y="10"/>
                      </a:lnTo>
                      <a:lnTo>
                        <a:pt x="0" y="6"/>
                      </a:lnTo>
                      <a:lnTo>
                        <a:pt x="2" y="2"/>
                      </a:lnTo>
                      <a:lnTo>
                        <a:pt x="5" y="1"/>
                      </a:lnTo>
                      <a:lnTo>
                        <a:pt x="8" y="0"/>
                      </a:lnTo>
                      <a:lnTo>
                        <a:pt x="8" y="0"/>
                      </a:lnTo>
                      <a:lnTo>
                        <a:pt x="12" y="1"/>
                      </a:lnTo>
                      <a:lnTo>
                        <a:pt x="14" y="2"/>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0" name="Freeform 1298"/>
                <p:cNvSpPr>
                  <a:spLocks/>
                </p:cNvSpPr>
                <p:nvPr/>
              </p:nvSpPr>
              <p:spPr bwMode="auto">
                <a:xfrm>
                  <a:off x="4281526" y="2494137"/>
                  <a:ext cx="17184" cy="27800"/>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1" name="Freeform 1299"/>
                <p:cNvSpPr>
                  <a:spLocks/>
                </p:cNvSpPr>
                <p:nvPr/>
              </p:nvSpPr>
              <p:spPr bwMode="auto">
                <a:xfrm>
                  <a:off x="4407544" y="2494137"/>
                  <a:ext cx="16230" cy="27800"/>
                </a:xfrm>
                <a:custGeom>
                  <a:avLst/>
                  <a:gdLst>
                    <a:gd name="T0" fmla="*/ 17 w 17"/>
                    <a:gd name="T1" fmla="*/ 10 h 20"/>
                    <a:gd name="T2" fmla="*/ 17 w 17"/>
                    <a:gd name="T3" fmla="*/ 10 h 20"/>
                    <a:gd name="T4" fmla="*/ 17 w 17"/>
                    <a:gd name="T5" fmla="*/ 14 h 20"/>
                    <a:gd name="T6" fmla="*/ 15 w 17"/>
                    <a:gd name="T7" fmla="*/ 17 h 20"/>
                    <a:gd name="T8" fmla="*/ 12 w 17"/>
                    <a:gd name="T9" fmla="*/ 19 h 20"/>
                    <a:gd name="T10" fmla="*/ 9 w 17"/>
                    <a:gd name="T11" fmla="*/ 20 h 20"/>
                    <a:gd name="T12" fmla="*/ 9 w 17"/>
                    <a:gd name="T13" fmla="*/ 20 h 20"/>
                    <a:gd name="T14" fmla="*/ 5 w 17"/>
                    <a:gd name="T15" fmla="*/ 19 h 20"/>
                    <a:gd name="T16" fmla="*/ 2 w 17"/>
                    <a:gd name="T17" fmla="*/ 17 h 20"/>
                    <a:gd name="T18" fmla="*/ 0 w 17"/>
                    <a:gd name="T19" fmla="*/ 14 h 20"/>
                    <a:gd name="T20" fmla="*/ 0 w 17"/>
                    <a:gd name="T21" fmla="*/ 10 h 20"/>
                    <a:gd name="T22" fmla="*/ 0 w 17"/>
                    <a:gd name="T23" fmla="*/ 10 h 20"/>
                    <a:gd name="T24" fmla="*/ 0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7"/>
                      </a:lnTo>
                      <a:lnTo>
                        <a:pt x="12" y="19"/>
                      </a:lnTo>
                      <a:lnTo>
                        <a:pt x="9" y="20"/>
                      </a:lnTo>
                      <a:lnTo>
                        <a:pt x="9" y="20"/>
                      </a:lnTo>
                      <a:lnTo>
                        <a:pt x="5" y="19"/>
                      </a:lnTo>
                      <a:lnTo>
                        <a:pt x="2" y="17"/>
                      </a:lnTo>
                      <a:lnTo>
                        <a:pt x="0" y="14"/>
                      </a:lnTo>
                      <a:lnTo>
                        <a:pt x="0" y="10"/>
                      </a:lnTo>
                      <a:lnTo>
                        <a:pt x="0" y="10"/>
                      </a:lnTo>
                      <a:lnTo>
                        <a:pt x="0" y="6"/>
                      </a:lnTo>
                      <a:lnTo>
                        <a:pt x="2" y="4"/>
                      </a:lnTo>
                      <a:lnTo>
                        <a:pt x="5" y="1"/>
                      </a:lnTo>
                      <a:lnTo>
                        <a:pt x="9" y="0"/>
                      </a:lnTo>
                      <a:lnTo>
                        <a:pt x="9" y="0"/>
                      </a:lnTo>
                      <a:lnTo>
                        <a:pt x="12" y="1"/>
                      </a:lnTo>
                      <a:lnTo>
                        <a:pt x="15"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2" name="Freeform 1300"/>
                <p:cNvSpPr>
                  <a:spLocks/>
                </p:cNvSpPr>
                <p:nvPr/>
              </p:nvSpPr>
              <p:spPr bwMode="auto">
                <a:xfrm>
                  <a:off x="4451458" y="2537226"/>
                  <a:ext cx="17184" cy="27800"/>
                </a:xfrm>
                <a:custGeom>
                  <a:avLst/>
                  <a:gdLst>
                    <a:gd name="T0" fmla="*/ 18 w 18"/>
                    <a:gd name="T1" fmla="*/ 10 h 20"/>
                    <a:gd name="T2" fmla="*/ 18 w 18"/>
                    <a:gd name="T3" fmla="*/ 10 h 20"/>
                    <a:gd name="T4" fmla="*/ 17 w 18"/>
                    <a:gd name="T5" fmla="*/ 13 h 20"/>
                    <a:gd name="T6" fmla="*/ 14 w 18"/>
                    <a:gd name="T7" fmla="*/ 17 h 20"/>
                    <a:gd name="T8" fmla="*/ 12 w 18"/>
                    <a:gd name="T9" fmla="*/ 18 h 20"/>
                    <a:gd name="T10" fmla="*/ 8 w 18"/>
                    <a:gd name="T11" fmla="*/ 20 h 20"/>
                    <a:gd name="T12" fmla="*/ 8 w 18"/>
                    <a:gd name="T13" fmla="*/ 20 h 20"/>
                    <a:gd name="T14" fmla="*/ 6 w 18"/>
                    <a:gd name="T15" fmla="*/ 18 h 20"/>
                    <a:gd name="T16" fmla="*/ 2 w 18"/>
                    <a:gd name="T17" fmla="*/ 17 h 20"/>
                    <a:gd name="T18" fmla="*/ 1 w 18"/>
                    <a:gd name="T19" fmla="*/ 13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4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3"/>
                      </a:lnTo>
                      <a:lnTo>
                        <a:pt x="14" y="17"/>
                      </a:lnTo>
                      <a:lnTo>
                        <a:pt x="12" y="18"/>
                      </a:lnTo>
                      <a:lnTo>
                        <a:pt x="8" y="20"/>
                      </a:lnTo>
                      <a:lnTo>
                        <a:pt x="8" y="20"/>
                      </a:lnTo>
                      <a:lnTo>
                        <a:pt x="6" y="18"/>
                      </a:lnTo>
                      <a:lnTo>
                        <a:pt x="2" y="17"/>
                      </a:lnTo>
                      <a:lnTo>
                        <a:pt x="1" y="13"/>
                      </a:lnTo>
                      <a:lnTo>
                        <a:pt x="0" y="10"/>
                      </a:lnTo>
                      <a:lnTo>
                        <a:pt x="0" y="10"/>
                      </a:lnTo>
                      <a:lnTo>
                        <a:pt x="1" y="6"/>
                      </a:lnTo>
                      <a:lnTo>
                        <a:pt x="2" y="4"/>
                      </a:lnTo>
                      <a:lnTo>
                        <a:pt x="6" y="1"/>
                      </a:lnTo>
                      <a:lnTo>
                        <a:pt x="8" y="0"/>
                      </a:lnTo>
                      <a:lnTo>
                        <a:pt x="8" y="0"/>
                      </a:lnTo>
                      <a:lnTo>
                        <a:pt x="12" y="1"/>
                      </a:lnTo>
                      <a:lnTo>
                        <a:pt x="14"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3" name="Freeform 1301"/>
                <p:cNvSpPr>
                  <a:spLocks/>
                </p:cNvSpPr>
                <p:nvPr/>
              </p:nvSpPr>
              <p:spPr bwMode="auto">
                <a:xfrm>
                  <a:off x="4453368" y="2537226"/>
                  <a:ext cx="16230" cy="27800"/>
                </a:xfrm>
                <a:custGeom>
                  <a:avLst/>
                  <a:gdLst>
                    <a:gd name="T0" fmla="*/ 17 w 17"/>
                    <a:gd name="T1" fmla="*/ 10 h 20"/>
                    <a:gd name="T2" fmla="*/ 17 w 17"/>
                    <a:gd name="T3" fmla="*/ 10 h 20"/>
                    <a:gd name="T4" fmla="*/ 16 w 17"/>
                    <a:gd name="T5" fmla="*/ 13 h 20"/>
                    <a:gd name="T6" fmla="*/ 15 w 17"/>
                    <a:gd name="T7" fmla="*/ 17 h 20"/>
                    <a:gd name="T8" fmla="*/ 12 w 17"/>
                    <a:gd name="T9" fmla="*/ 18 h 20"/>
                    <a:gd name="T10" fmla="*/ 9 w 17"/>
                    <a:gd name="T11" fmla="*/ 20 h 20"/>
                    <a:gd name="T12" fmla="*/ 9 w 17"/>
                    <a:gd name="T13" fmla="*/ 20 h 20"/>
                    <a:gd name="T14" fmla="*/ 5 w 17"/>
                    <a:gd name="T15" fmla="*/ 18 h 20"/>
                    <a:gd name="T16" fmla="*/ 2 w 17"/>
                    <a:gd name="T17" fmla="*/ 17 h 20"/>
                    <a:gd name="T18" fmla="*/ 0 w 17"/>
                    <a:gd name="T19" fmla="*/ 13 h 20"/>
                    <a:gd name="T20" fmla="*/ 0 w 17"/>
                    <a:gd name="T21" fmla="*/ 10 h 20"/>
                    <a:gd name="T22" fmla="*/ 0 w 17"/>
                    <a:gd name="T23" fmla="*/ 10 h 20"/>
                    <a:gd name="T24" fmla="*/ 0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6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6" y="13"/>
                      </a:lnTo>
                      <a:lnTo>
                        <a:pt x="15" y="17"/>
                      </a:lnTo>
                      <a:lnTo>
                        <a:pt x="12" y="18"/>
                      </a:lnTo>
                      <a:lnTo>
                        <a:pt x="9" y="20"/>
                      </a:lnTo>
                      <a:lnTo>
                        <a:pt x="9" y="20"/>
                      </a:lnTo>
                      <a:lnTo>
                        <a:pt x="5" y="18"/>
                      </a:lnTo>
                      <a:lnTo>
                        <a:pt x="2" y="17"/>
                      </a:lnTo>
                      <a:lnTo>
                        <a:pt x="0" y="13"/>
                      </a:lnTo>
                      <a:lnTo>
                        <a:pt x="0" y="10"/>
                      </a:lnTo>
                      <a:lnTo>
                        <a:pt x="0" y="10"/>
                      </a:lnTo>
                      <a:lnTo>
                        <a:pt x="0" y="6"/>
                      </a:lnTo>
                      <a:lnTo>
                        <a:pt x="2" y="4"/>
                      </a:lnTo>
                      <a:lnTo>
                        <a:pt x="5" y="1"/>
                      </a:lnTo>
                      <a:lnTo>
                        <a:pt x="9" y="0"/>
                      </a:lnTo>
                      <a:lnTo>
                        <a:pt x="9" y="0"/>
                      </a:lnTo>
                      <a:lnTo>
                        <a:pt x="12" y="1"/>
                      </a:lnTo>
                      <a:lnTo>
                        <a:pt x="15" y="4"/>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4" name="Freeform 1302"/>
                <p:cNvSpPr>
                  <a:spLocks/>
                </p:cNvSpPr>
                <p:nvPr/>
              </p:nvSpPr>
              <p:spPr bwMode="auto">
                <a:xfrm>
                  <a:off x="4474371" y="2633133"/>
                  <a:ext cx="18139" cy="27800"/>
                </a:xfrm>
                <a:custGeom>
                  <a:avLst/>
                  <a:gdLst>
                    <a:gd name="T0" fmla="*/ 19 w 19"/>
                    <a:gd name="T1" fmla="*/ 10 h 20"/>
                    <a:gd name="T2" fmla="*/ 19 w 19"/>
                    <a:gd name="T3" fmla="*/ 10 h 20"/>
                    <a:gd name="T4" fmla="*/ 18 w 19"/>
                    <a:gd name="T5" fmla="*/ 14 h 20"/>
                    <a:gd name="T6" fmla="*/ 16 w 19"/>
                    <a:gd name="T7" fmla="*/ 17 h 20"/>
                    <a:gd name="T8" fmla="*/ 13 w 19"/>
                    <a:gd name="T9" fmla="*/ 19 h 20"/>
                    <a:gd name="T10" fmla="*/ 10 w 19"/>
                    <a:gd name="T11" fmla="*/ 20 h 20"/>
                    <a:gd name="T12" fmla="*/ 10 w 19"/>
                    <a:gd name="T13" fmla="*/ 20 h 20"/>
                    <a:gd name="T14" fmla="*/ 6 w 19"/>
                    <a:gd name="T15" fmla="*/ 19 h 20"/>
                    <a:gd name="T16" fmla="*/ 3 w 19"/>
                    <a:gd name="T17" fmla="*/ 17 h 20"/>
                    <a:gd name="T18" fmla="*/ 1 w 19"/>
                    <a:gd name="T19" fmla="*/ 14 h 20"/>
                    <a:gd name="T20" fmla="*/ 0 w 19"/>
                    <a:gd name="T21" fmla="*/ 10 h 20"/>
                    <a:gd name="T22" fmla="*/ 0 w 19"/>
                    <a:gd name="T23" fmla="*/ 10 h 20"/>
                    <a:gd name="T24" fmla="*/ 1 w 19"/>
                    <a:gd name="T25" fmla="*/ 6 h 20"/>
                    <a:gd name="T26" fmla="*/ 3 w 19"/>
                    <a:gd name="T27" fmla="*/ 4 h 20"/>
                    <a:gd name="T28" fmla="*/ 6 w 19"/>
                    <a:gd name="T29" fmla="*/ 1 h 20"/>
                    <a:gd name="T30" fmla="*/ 10 w 19"/>
                    <a:gd name="T31" fmla="*/ 0 h 20"/>
                    <a:gd name="T32" fmla="*/ 10 w 19"/>
                    <a:gd name="T33" fmla="*/ 0 h 20"/>
                    <a:gd name="T34" fmla="*/ 13 w 19"/>
                    <a:gd name="T35" fmla="*/ 1 h 20"/>
                    <a:gd name="T36" fmla="*/ 16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6" y="17"/>
                      </a:lnTo>
                      <a:lnTo>
                        <a:pt x="13" y="19"/>
                      </a:lnTo>
                      <a:lnTo>
                        <a:pt x="10" y="20"/>
                      </a:lnTo>
                      <a:lnTo>
                        <a:pt x="10" y="20"/>
                      </a:lnTo>
                      <a:lnTo>
                        <a:pt x="6" y="19"/>
                      </a:lnTo>
                      <a:lnTo>
                        <a:pt x="3" y="17"/>
                      </a:lnTo>
                      <a:lnTo>
                        <a:pt x="1" y="14"/>
                      </a:lnTo>
                      <a:lnTo>
                        <a:pt x="0" y="10"/>
                      </a:lnTo>
                      <a:lnTo>
                        <a:pt x="0" y="10"/>
                      </a:lnTo>
                      <a:lnTo>
                        <a:pt x="1" y="6"/>
                      </a:lnTo>
                      <a:lnTo>
                        <a:pt x="3" y="4"/>
                      </a:lnTo>
                      <a:lnTo>
                        <a:pt x="6" y="1"/>
                      </a:lnTo>
                      <a:lnTo>
                        <a:pt x="10" y="0"/>
                      </a:lnTo>
                      <a:lnTo>
                        <a:pt x="10" y="0"/>
                      </a:lnTo>
                      <a:lnTo>
                        <a:pt x="13" y="1"/>
                      </a:lnTo>
                      <a:lnTo>
                        <a:pt x="16"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5" name="Freeform 1303"/>
                <p:cNvSpPr>
                  <a:spLocks/>
                </p:cNvSpPr>
                <p:nvPr/>
              </p:nvSpPr>
              <p:spPr bwMode="auto">
                <a:xfrm>
                  <a:off x="4482008" y="2633133"/>
                  <a:ext cx="17184" cy="27800"/>
                </a:xfrm>
                <a:custGeom>
                  <a:avLst/>
                  <a:gdLst>
                    <a:gd name="T0" fmla="*/ 18 w 18"/>
                    <a:gd name="T1" fmla="*/ 10 h 20"/>
                    <a:gd name="T2" fmla="*/ 18 w 18"/>
                    <a:gd name="T3" fmla="*/ 10 h 20"/>
                    <a:gd name="T4" fmla="*/ 17 w 18"/>
                    <a:gd name="T5" fmla="*/ 14 h 20"/>
                    <a:gd name="T6" fmla="*/ 14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4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4"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4"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6" name="Freeform 1304"/>
                <p:cNvSpPr>
                  <a:spLocks/>
                </p:cNvSpPr>
                <p:nvPr/>
              </p:nvSpPr>
              <p:spPr bwMode="auto">
                <a:xfrm>
                  <a:off x="4497283" y="2633133"/>
                  <a:ext cx="16230" cy="27800"/>
                </a:xfrm>
                <a:custGeom>
                  <a:avLst/>
                  <a:gdLst>
                    <a:gd name="T0" fmla="*/ 17 w 17"/>
                    <a:gd name="T1" fmla="*/ 10 h 20"/>
                    <a:gd name="T2" fmla="*/ 17 w 17"/>
                    <a:gd name="T3" fmla="*/ 10 h 20"/>
                    <a:gd name="T4" fmla="*/ 17 w 17"/>
                    <a:gd name="T5" fmla="*/ 14 h 20"/>
                    <a:gd name="T6" fmla="*/ 14 w 17"/>
                    <a:gd name="T7" fmla="*/ 17 h 20"/>
                    <a:gd name="T8" fmla="*/ 12 w 17"/>
                    <a:gd name="T9" fmla="*/ 19 h 20"/>
                    <a:gd name="T10" fmla="*/ 8 w 17"/>
                    <a:gd name="T11" fmla="*/ 20 h 20"/>
                    <a:gd name="T12" fmla="*/ 8 w 17"/>
                    <a:gd name="T13" fmla="*/ 20 h 20"/>
                    <a:gd name="T14" fmla="*/ 5 w 17"/>
                    <a:gd name="T15" fmla="*/ 19 h 20"/>
                    <a:gd name="T16" fmla="*/ 2 w 17"/>
                    <a:gd name="T17" fmla="*/ 17 h 20"/>
                    <a:gd name="T18" fmla="*/ 1 w 17"/>
                    <a:gd name="T19" fmla="*/ 14 h 20"/>
                    <a:gd name="T20" fmla="*/ 0 w 17"/>
                    <a:gd name="T21" fmla="*/ 10 h 20"/>
                    <a:gd name="T22" fmla="*/ 0 w 17"/>
                    <a:gd name="T23" fmla="*/ 10 h 20"/>
                    <a:gd name="T24" fmla="*/ 1 w 17"/>
                    <a:gd name="T25" fmla="*/ 6 h 20"/>
                    <a:gd name="T26" fmla="*/ 2 w 17"/>
                    <a:gd name="T27" fmla="*/ 4 h 20"/>
                    <a:gd name="T28" fmla="*/ 5 w 17"/>
                    <a:gd name="T29" fmla="*/ 1 h 20"/>
                    <a:gd name="T30" fmla="*/ 8 w 17"/>
                    <a:gd name="T31" fmla="*/ 0 h 20"/>
                    <a:gd name="T32" fmla="*/ 8 w 17"/>
                    <a:gd name="T33" fmla="*/ 0 h 20"/>
                    <a:gd name="T34" fmla="*/ 12 w 17"/>
                    <a:gd name="T35" fmla="*/ 1 h 20"/>
                    <a:gd name="T36" fmla="*/ 14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4" y="17"/>
                      </a:lnTo>
                      <a:lnTo>
                        <a:pt x="12" y="19"/>
                      </a:lnTo>
                      <a:lnTo>
                        <a:pt x="8" y="20"/>
                      </a:lnTo>
                      <a:lnTo>
                        <a:pt x="8" y="20"/>
                      </a:lnTo>
                      <a:lnTo>
                        <a:pt x="5" y="19"/>
                      </a:lnTo>
                      <a:lnTo>
                        <a:pt x="2" y="17"/>
                      </a:lnTo>
                      <a:lnTo>
                        <a:pt x="1" y="14"/>
                      </a:lnTo>
                      <a:lnTo>
                        <a:pt x="0" y="10"/>
                      </a:lnTo>
                      <a:lnTo>
                        <a:pt x="0" y="10"/>
                      </a:lnTo>
                      <a:lnTo>
                        <a:pt x="1" y="6"/>
                      </a:lnTo>
                      <a:lnTo>
                        <a:pt x="2" y="4"/>
                      </a:lnTo>
                      <a:lnTo>
                        <a:pt x="5" y="1"/>
                      </a:lnTo>
                      <a:lnTo>
                        <a:pt x="8" y="0"/>
                      </a:lnTo>
                      <a:lnTo>
                        <a:pt x="8" y="0"/>
                      </a:lnTo>
                      <a:lnTo>
                        <a:pt x="12" y="1"/>
                      </a:lnTo>
                      <a:lnTo>
                        <a:pt x="14"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7" name="Freeform 1305"/>
                <p:cNvSpPr>
                  <a:spLocks/>
                </p:cNvSpPr>
                <p:nvPr/>
              </p:nvSpPr>
              <p:spPr bwMode="auto">
                <a:xfrm>
                  <a:off x="4520195" y="2633133"/>
                  <a:ext cx="18139" cy="27800"/>
                </a:xfrm>
                <a:custGeom>
                  <a:avLst/>
                  <a:gdLst>
                    <a:gd name="T0" fmla="*/ 19 w 19"/>
                    <a:gd name="T1" fmla="*/ 10 h 20"/>
                    <a:gd name="T2" fmla="*/ 19 w 19"/>
                    <a:gd name="T3" fmla="*/ 10 h 20"/>
                    <a:gd name="T4" fmla="*/ 18 w 19"/>
                    <a:gd name="T5" fmla="*/ 14 h 20"/>
                    <a:gd name="T6" fmla="*/ 15 w 19"/>
                    <a:gd name="T7" fmla="*/ 17 h 20"/>
                    <a:gd name="T8" fmla="*/ 13 w 19"/>
                    <a:gd name="T9" fmla="*/ 19 h 20"/>
                    <a:gd name="T10" fmla="*/ 9 w 19"/>
                    <a:gd name="T11" fmla="*/ 20 h 20"/>
                    <a:gd name="T12" fmla="*/ 9 w 19"/>
                    <a:gd name="T13" fmla="*/ 20 h 20"/>
                    <a:gd name="T14" fmla="*/ 7 w 19"/>
                    <a:gd name="T15" fmla="*/ 19 h 20"/>
                    <a:gd name="T16" fmla="*/ 3 w 19"/>
                    <a:gd name="T17" fmla="*/ 17 h 20"/>
                    <a:gd name="T18" fmla="*/ 2 w 19"/>
                    <a:gd name="T19" fmla="*/ 14 h 20"/>
                    <a:gd name="T20" fmla="*/ 0 w 19"/>
                    <a:gd name="T21" fmla="*/ 10 h 20"/>
                    <a:gd name="T22" fmla="*/ 0 w 19"/>
                    <a:gd name="T23" fmla="*/ 10 h 20"/>
                    <a:gd name="T24" fmla="*/ 2 w 19"/>
                    <a:gd name="T25" fmla="*/ 6 h 20"/>
                    <a:gd name="T26" fmla="*/ 3 w 19"/>
                    <a:gd name="T27" fmla="*/ 4 h 20"/>
                    <a:gd name="T28" fmla="*/ 7 w 19"/>
                    <a:gd name="T29" fmla="*/ 1 h 20"/>
                    <a:gd name="T30" fmla="*/ 9 w 19"/>
                    <a:gd name="T31" fmla="*/ 0 h 20"/>
                    <a:gd name="T32" fmla="*/ 9 w 19"/>
                    <a:gd name="T33" fmla="*/ 0 h 20"/>
                    <a:gd name="T34" fmla="*/ 13 w 19"/>
                    <a:gd name="T35" fmla="*/ 1 h 20"/>
                    <a:gd name="T36" fmla="*/ 15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7"/>
                      </a:lnTo>
                      <a:lnTo>
                        <a:pt x="13" y="19"/>
                      </a:lnTo>
                      <a:lnTo>
                        <a:pt x="9" y="20"/>
                      </a:lnTo>
                      <a:lnTo>
                        <a:pt x="9" y="20"/>
                      </a:lnTo>
                      <a:lnTo>
                        <a:pt x="7" y="19"/>
                      </a:lnTo>
                      <a:lnTo>
                        <a:pt x="3" y="17"/>
                      </a:lnTo>
                      <a:lnTo>
                        <a:pt x="2" y="14"/>
                      </a:lnTo>
                      <a:lnTo>
                        <a:pt x="0" y="10"/>
                      </a:lnTo>
                      <a:lnTo>
                        <a:pt x="0" y="10"/>
                      </a:lnTo>
                      <a:lnTo>
                        <a:pt x="2" y="6"/>
                      </a:lnTo>
                      <a:lnTo>
                        <a:pt x="3" y="4"/>
                      </a:lnTo>
                      <a:lnTo>
                        <a:pt x="7" y="1"/>
                      </a:lnTo>
                      <a:lnTo>
                        <a:pt x="9" y="0"/>
                      </a:lnTo>
                      <a:lnTo>
                        <a:pt x="9" y="0"/>
                      </a:lnTo>
                      <a:lnTo>
                        <a:pt x="13" y="1"/>
                      </a:lnTo>
                      <a:lnTo>
                        <a:pt x="15"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8" name="Freeform 1306"/>
                <p:cNvSpPr>
                  <a:spLocks/>
                </p:cNvSpPr>
                <p:nvPr/>
              </p:nvSpPr>
              <p:spPr bwMode="auto">
                <a:xfrm>
                  <a:off x="4686310" y="2694291"/>
                  <a:ext cx="18139" cy="27800"/>
                </a:xfrm>
                <a:custGeom>
                  <a:avLst/>
                  <a:gdLst>
                    <a:gd name="T0" fmla="*/ 19 w 19"/>
                    <a:gd name="T1" fmla="*/ 10 h 20"/>
                    <a:gd name="T2" fmla="*/ 19 w 19"/>
                    <a:gd name="T3" fmla="*/ 10 h 20"/>
                    <a:gd name="T4" fmla="*/ 18 w 19"/>
                    <a:gd name="T5" fmla="*/ 14 h 20"/>
                    <a:gd name="T6" fmla="*/ 16 w 19"/>
                    <a:gd name="T7" fmla="*/ 16 h 20"/>
                    <a:gd name="T8" fmla="*/ 13 w 19"/>
                    <a:gd name="T9" fmla="*/ 19 h 20"/>
                    <a:gd name="T10" fmla="*/ 9 w 19"/>
                    <a:gd name="T11" fmla="*/ 20 h 20"/>
                    <a:gd name="T12" fmla="*/ 9 w 19"/>
                    <a:gd name="T13" fmla="*/ 20 h 20"/>
                    <a:gd name="T14" fmla="*/ 7 w 19"/>
                    <a:gd name="T15" fmla="*/ 19 h 20"/>
                    <a:gd name="T16" fmla="*/ 3 w 19"/>
                    <a:gd name="T17" fmla="*/ 16 h 20"/>
                    <a:gd name="T18" fmla="*/ 2 w 19"/>
                    <a:gd name="T19" fmla="*/ 14 h 20"/>
                    <a:gd name="T20" fmla="*/ 0 w 19"/>
                    <a:gd name="T21" fmla="*/ 10 h 20"/>
                    <a:gd name="T22" fmla="*/ 0 w 19"/>
                    <a:gd name="T23" fmla="*/ 10 h 20"/>
                    <a:gd name="T24" fmla="*/ 2 w 19"/>
                    <a:gd name="T25" fmla="*/ 7 h 20"/>
                    <a:gd name="T26" fmla="*/ 3 w 19"/>
                    <a:gd name="T27" fmla="*/ 3 h 20"/>
                    <a:gd name="T28" fmla="*/ 7 w 19"/>
                    <a:gd name="T29" fmla="*/ 2 h 20"/>
                    <a:gd name="T30" fmla="*/ 9 w 19"/>
                    <a:gd name="T31" fmla="*/ 0 h 20"/>
                    <a:gd name="T32" fmla="*/ 9 w 19"/>
                    <a:gd name="T33" fmla="*/ 0 h 20"/>
                    <a:gd name="T34" fmla="*/ 13 w 19"/>
                    <a:gd name="T35" fmla="*/ 2 h 20"/>
                    <a:gd name="T36" fmla="*/ 16 w 19"/>
                    <a:gd name="T37" fmla="*/ 3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6" y="16"/>
                      </a:lnTo>
                      <a:lnTo>
                        <a:pt x="13" y="19"/>
                      </a:lnTo>
                      <a:lnTo>
                        <a:pt x="9" y="20"/>
                      </a:lnTo>
                      <a:lnTo>
                        <a:pt x="9" y="20"/>
                      </a:lnTo>
                      <a:lnTo>
                        <a:pt x="7" y="19"/>
                      </a:lnTo>
                      <a:lnTo>
                        <a:pt x="3" y="16"/>
                      </a:lnTo>
                      <a:lnTo>
                        <a:pt x="2" y="14"/>
                      </a:lnTo>
                      <a:lnTo>
                        <a:pt x="0" y="10"/>
                      </a:lnTo>
                      <a:lnTo>
                        <a:pt x="0" y="10"/>
                      </a:lnTo>
                      <a:lnTo>
                        <a:pt x="2" y="7"/>
                      </a:lnTo>
                      <a:lnTo>
                        <a:pt x="3" y="3"/>
                      </a:lnTo>
                      <a:lnTo>
                        <a:pt x="7" y="2"/>
                      </a:lnTo>
                      <a:lnTo>
                        <a:pt x="9" y="0"/>
                      </a:lnTo>
                      <a:lnTo>
                        <a:pt x="9" y="0"/>
                      </a:lnTo>
                      <a:lnTo>
                        <a:pt x="13" y="2"/>
                      </a:lnTo>
                      <a:lnTo>
                        <a:pt x="16" y="3"/>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9" name="Freeform 1307"/>
                <p:cNvSpPr>
                  <a:spLocks/>
                </p:cNvSpPr>
                <p:nvPr/>
              </p:nvSpPr>
              <p:spPr bwMode="auto">
                <a:xfrm>
                  <a:off x="4705403" y="2694291"/>
                  <a:ext cx="16230" cy="27800"/>
                </a:xfrm>
                <a:custGeom>
                  <a:avLst/>
                  <a:gdLst>
                    <a:gd name="T0" fmla="*/ 17 w 17"/>
                    <a:gd name="T1" fmla="*/ 10 h 20"/>
                    <a:gd name="T2" fmla="*/ 17 w 17"/>
                    <a:gd name="T3" fmla="*/ 10 h 20"/>
                    <a:gd name="T4" fmla="*/ 17 w 17"/>
                    <a:gd name="T5" fmla="*/ 14 h 20"/>
                    <a:gd name="T6" fmla="*/ 15 w 17"/>
                    <a:gd name="T7" fmla="*/ 16 h 20"/>
                    <a:gd name="T8" fmla="*/ 12 w 17"/>
                    <a:gd name="T9" fmla="*/ 19 h 20"/>
                    <a:gd name="T10" fmla="*/ 9 w 17"/>
                    <a:gd name="T11" fmla="*/ 20 h 20"/>
                    <a:gd name="T12" fmla="*/ 9 w 17"/>
                    <a:gd name="T13" fmla="*/ 20 h 20"/>
                    <a:gd name="T14" fmla="*/ 5 w 17"/>
                    <a:gd name="T15" fmla="*/ 19 h 20"/>
                    <a:gd name="T16" fmla="*/ 3 w 17"/>
                    <a:gd name="T17" fmla="*/ 16 h 20"/>
                    <a:gd name="T18" fmla="*/ 1 w 17"/>
                    <a:gd name="T19" fmla="*/ 14 h 20"/>
                    <a:gd name="T20" fmla="*/ 0 w 17"/>
                    <a:gd name="T21" fmla="*/ 10 h 20"/>
                    <a:gd name="T22" fmla="*/ 0 w 17"/>
                    <a:gd name="T23" fmla="*/ 10 h 20"/>
                    <a:gd name="T24" fmla="*/ 1 w 17"/>
                    <a:gd name="T25" fmla="*/ 7 h 20"/>
                    <a:gd name="T26" fmla="*/ 3 w 17"/>
                    <a:gd name="T27" fmla="*/ 3 h 20"/>
                    <a:gd name="T28" fmla="*/ 5 w 17"/>
                    <a:gd name="T29" fmla="*/ 2 h 20"/>
                    <a:gd name="T30" fmla="*/ 9 w 17"/>
                    <a:gd name="T31" fmla="*/ 0 h 20"/>
                    <a:gd name="T32" fmla="*/ 9 w 17"/>
                    <a:gd name="T33" fmla="*/ 0 h 20"/>
                    <a:gd name="T34" fmla="*/ 12 w 17"/>
                    <a:gd name="T35" fmla="*/ 2 h 20"/>
                    <a:gd name="T36" fmla="*/ 15 w 17"/>
                    <a:gd name="T37" fmla="*/ 3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6"/>
                      </a:lnTo>
                      <a:lnTo>
                        <a:pt x="12" y="19"/>
                      </a:lnTo>
                      <a:lnTo>
                        <a:pt x="9" y="20"/>
                      </a:lnTo>
                      <a:lnTo>
                        <a:pt x="9" y="20"/>
                      </a:lnTo>
                      <a:lnTo>
                        <a:pt x="5" y="19"/>
                      </a:lnTo>
                      <a:lnTo>
                        <a:pt x="3" y="16"/>
                      </a:lnTo>
                      <a:lnTo>
                        <a:pt x="1" y="14"/>
                      </a:lnTo>
                      <a:lnTo>
                        <a:pt x="0" y="10"/>
                      </a:lnTo>
                      <a:lnTo>
                        <a:pt x="0" y="10"/>
                      </a:lnTo>
                      <a:lnTo>
                        <a:pt x="1" y="7"/>
                      </a:lnTo>
                      <a:lnTo>
                        <a:pt x="3" y="3"/>
                      </a:lnTo>
                      <a:lnTo>
                        <a:pt x="5" y="2"/>
                      </a:lnTo>
                      <a:lnTo>
                        <a:pt x="9" y="0"/>
                      </a:lnTo>
                      <a:lnTo>
                        <a:pt x="9" y="0"/>
                      </a:lnTo>
                      <a:lnTo>
                        <a:pt x="12" y="2"/>
                      </a:lnTo>
                      <a:lnTo>
                        <a:pt x="15" y="3"/>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0" name="Freeform 1308"/>
                <p:cNvSpPr>
                  <a:spLocks/>
                </p:cNvSpPr>
                <p:nvPr/>
              </p:nvSpPr>
              <p:spPr bwMode="auto">
                <a:xfrm>
                  <a:off x="4710176" y="2694291"/>
                  <a:ext cx="18139" cy="27800"/>
                </a:xfrm>
                <a:custGeom>
                  <a:avLst/>
                  <a:gdLst>
                    <a:gd name="T0" fmla="*/ 19 w 19"/>
                    <a:gd name="T1" fmla="*/ 10 h 20"/>
                    <a:gd name="T2" fmla="*/ 19 w 19"/>
                    <a:gd name="T3" fmla="*/ 10 h 20"/>
                    <a:gd name="T4" fmla="*/ 17 w 19"/>
                    <a:gd name="T5" fmla="*/ 14 h 20"/>
                    <a:gd name="T6" fmla="*/ 16 w 19"/>
                    <a:gd name="T7" fmla="*/ 16 h 20"/>
                    <a:gd name="T8" fmla="*/ 12 w 19"/>
                    <a:gd name="T9" fmla="*/ 19 h 20"/>
                    <a:gd name="T10" fmla="*/ 10 w 19"/>
                    <a:gd name="T11" fmla="*/ 20 h 20"/>
                    <a:gd name="T12" fmla="*/ 10 w 19"/>
                    <a:gd name="T13" fmla="*/ 20 h 20"/>
                    <a:gd name="T14" fmla="*/ 6 w 19"/>
                    <a:gd name="T15" fmla="*/ 19 h 20"/>
                    <a:gd name="T16" fmla="*/ 4 w 19"/>
                    <a:gd name="T17" fmla="*/ 16 h 20"/>
                    <a:gd name="T18" fmla="*/ 1 w 19"/>
                    <a:gd name="T19" fmla="*/ 14 h 20"/>
                    <a:gd name="T20" fmla="*/ 0 w 19"/>
                    <a:gd name="T21" fmla="*/ 10 h 20"/>
                    <a:gd name="T22" fmla="*/ 0 w 19"/>
                    <a:gd name="T23" fmla="*/ 10 h 20"/>
                    <a:gd name="T24" fmla="*/ 1 w 19"/>
                    <a:gd name="T25" fmla="*/ 7 h 20"/>
                    <a:gd name="T26" fmla="*/ 4 w 19"/>
                    <a:gd name="T27" fmla="*/ 3 h 20"/>
                    <a:gd name="T28" fmla="*/ 6 w 19"/>
                    <a:gd name="T29" fmla="*/ 2 h 20"/>
                    <a:gd name="T30" fmla="*/ 10 w 19"/>
                    <a:gd name="T31" fmla="*/ 0 h 20"/>
                    <a:gd name="T32" fmla="*/ 10 w 19"/>
                    <a:gd name="T33" fmla="*/ 0 h 20"/>
                    <a:gd name="T34" fmla="*/ 12 w 19"/>
                    <a:gd name="T35" fmla="*/ 2 h 20"/>
                    <a:gd name="T36" fmla="*/ 16 w 19"/>
                    <a:gd name="T37" fmla="*/ 3 h 20"/>
                    <a:gd name="T38" fmla="*/ 17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6" y="16"/>
                      </a:lnTo>
                      <a:lnTo>
                        <a:pt x="12" y="19"/>
                      </a:lnTo>
                      <a:lnTo>
                        <a:pt x="10" y="20"/>
                      </a:lnTo>
                      <a:lnTo>
                        <a:pt x="10" y="20"/>
                      </a:lnTo>
                      <a:lnTo>
                        <a:pt x="6" y="19"/>
                      </a:lnTo>
                      <a:lnTo>
                        <a:pt x="4" y="16"/>
                      </a:lnTo>
                      <a:lnTo>
                        <a:pt x="1" y="14"/>
                      </a:lnTo>
                      <a:lnTo>
                        <a:pt x="0" y="10"/>
                      </a:lnTo>
                      <a:lnTo>
                        <a:pt x="0" y="10"/>
                      </a:lnTo>
                      <a:lnTo>
                        <a:pt x="1" y="7"/>
                      </a:lnTo>
                      <a:lnTo>
                        <a:pt x="4" y="3"/>
                      </a:lnTo>
                      <a:lnTo>
                        <a:pt x="6" y="2"/>
                      </a:lnTo>
                      <a:lnTo>
                        <a:pt x="10" y="0"/>
                      </a:lnTo>
                      <a:lnTo>
                        <a:pt x="10" y="0"/>
                      </a:lnTo>
                      <a:lnTo>
                        <a:pt x="12" y="2"/>
                      </a:lnTo>
                      <a:lnTo>
                        <a:pt x="16" y="3"/>
                      </a:lnTo>
                      <a:lnTo>
                        <a:pt x="17"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1" name="Freeform 1309"/>
                <p:cNvSpPr>
                  <a:spLocks/>
                </p:cNvSpPr>
                <p:nvPr/>
              </p:nvSpPr>
              <p:spPr bwMode="auto">
                <a:xfrm>
                  <a:off x="4713994" y="2694291"/>
                  <a:ext cx="17184" cy="27800"/>
                </a:xfrm>
                <a:custGeom>
                  <a:avLst/>
                  <a:gdLst>
                    <a:gd name="T0" fmla="*/ 18 w 18"/>
                    <a:gd name="T1" fmla="*/ 10 h 20"/>
                    <a:gd name="T2" fmla="*/ 18 w 18"/>
                    <a:gd name="T3" fmla="*/ 10 h 20"/>
                    <a:gd name="T4" fmla="*/ 17 w 18"/>
                    <a:gd name="T5" fmla="*/ 14 h 20"/>
                    <a:gd name="T6" fmla="*/ 16 w 18"/>
                    <a:gd name="T7" fmla="*/ 16 h 20"/>
                    <a:gd name="T8" fmla="*/ 12 w 18"/>
                    <a:gd name="T9" fmla="*/ 19 h 20"/>
                    <a:gd name="T10" fmla="*/ 8 w 18"/>
                    <a:gd name="T11" fmla="*/ 20 h 20"/>
                    <a:gd name="T12" fmla="*/ 8 w 18"/>
                    <a:gd name="T13" fmla="*/ 20 h 20"/>
                    <a:gd name="T14" fmla="*/ 6 w 18"/>
                    <a:gd name="T15" fmla="*/ 19 h 20"/>
                    <a:gd name="T16" fmla="*/ 2 w 18"/>
                    <a:gd name="T17" fmla="*/ 16 h 20"/>
                    <a:gd name="T18" fmla="*/ 1 w 18"/>
                    <a:gd name="T19" fmla="*/ 14 h 20"/>
                    <a:gd name="T20" fmla="*/ 0 w 18"/>
                    <a:gd name="T21" fmla="*/ 10 h 20"/>
                    <a:gd name="T22" fmla="*/ 0 w 18"/>
                    <a:gd name="T23" fmla="*/ 10 h 20"/>
                    <a:gd name="T24" fmla="*/ 1 w 18"/>
                    <a:gd name="T25" fmla="*/ 7 h 20"/>
                    <a:gd name="T26" fmla="*/ 2 w 18"/>
                    <a:gd name="T27" fmla="*/ 3 h 20"/>
                    <a:gd name="T28" fmla="*/ 6 w 18"/>
                    <a:gd name="T29" fmla="*/ 2 h 20"/>
                    <a:gd name="T30" fmla="*/ 8 w 18"/>
                    <a:gd name="T31" fmla="*/ 0 h 20"/>
                    <a:gd name="T32" fmla="*/ 8 w 18"/>
                    <a:gd name="T33" fmla="*/ 0 h 20"/>
                    <a:gd name="T34" fmla="*/ 12 w 18"/>
                    <a:gd name="T35" fmla="*/ 2 h 20"/>
                    <a:gd name="T36" fmla="*/ 16 w 18"/>
                    <a:gd name="T37" fmla="*/ 3 h 20"/>
                    <a:gd name="T38" fmla="*/ 17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6"/>
                      </a:lnTo>
                      <a:lnTo>
                        <a:pt x="12" y="19"/>
                      </a:lnTo>
                      <a:lnTo>
                        <a:pt x="8" y="20"/>
                      </a:lnTo>
                      <a:lnTo>
                        <a:pt x="8" y="20"/>
                      </a:lnTo>
                      <a:lnTo>
                        <a:pt x="6" y="19"/>
                      </a:lnTo>
                      <a:lnTo>
                        <a:pt x="2" y="16"/>
                      </a:lnTo>
                      <a:lnTo>
                        <a:pt x="1" y="14"/>
                      </a:lnTo>
                      <a:lnTo>
                        <a:pt x="0" y="10"/>
                      </a:lnTo>
                      <a:lnTo>
                        <a:pt x="0" y="10"/>
                      </a:lnTo>
                      <a:lnTo>
                        <a:pt x="1" y="7"/>
                      </a:lnTo>
                      <a:lnTo>
                        <a:pt x="2" y="3"/>
                      </a:lnTo>
                      <a:lnTo>
                        <a:pt x="6" y="2"/>
                      </a:lnTo>
                      <a:lnTo>
                        <a:pt x="8" y="0"/>
                      </a:lnTo>
                      <a:lnTo>
                        <a:pt x="8" y="0"/>
                      </a:lnTo>
                      <a:lnTo>
                        <a:pt x="12" y="2"/>
                      </a:lnTo>
                      <a:lnTo>
                        <a:pt x="16" y="3"/>
                      </a:lnTo>
                      <a:lnTo>
                        <a:pt x="17"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2" name="Freeform 1310"/>
                <p:cNvSpPr>
                  <a:spLocks/>
                </p:cNvSpPr>
                <p:nvPr/>
              </p:nvSpPr>
              <p:spPr bwMode="auto">
                <a:xfrm>
                  <a:off x="4716858" y="2694291"/>
                  <a:ext cx="18139" cy="27800"/>
                </a:xfrm>
                <a:custGeom>
                  <a:avLst/>
                  <a:gdLst>
                    <a:gd name="T0" fmla="*/ 19 w 19"/>
                    <a:gd name="T1" fmla="*/ 10 h 20"/>
                    <a:gd name="T2" fmla="*/ 19 w 19"/>
                    <a:gd name="T3" fmla="*/ 10 h 20"/>
                    <a:gd name="T4" fmla="*/ 18 w 19"/>
                    <a:gd name="T5" fmla="*/ 14 h 20"/>
                    <a:gd name="T6" fmla="*/ 15 w 19"/>
                    <a:gd name="T7" fmla="*/ 16 h 20"/>
                    <a:gd name="T8" fmla="*/ 13 w 19"/>
                    <a:gd name="T9" fmla="*/ 19 h 20"/>
                    <a:gd name="T10" fmla="*/ 9 w 19"/>
                    <a:gd name="T11" fmla="*/ 20 h 20"/>
                    <a:gd name="T12" fmla="*/ 9 w 19"/>
                    <a:gd name="T13" fmla="*/ 20 h 20"/>
                    <a:gd name="T14" fmla="*/ 7 w 19"/>
                    <a:gd name="T15" fmla="*/ 19 h 20"/>
                    <a:gd name="T16" fmla="*/ 3 w 19"/>
                    <a:gd name="T17" fmla="*/ 16 h 20"/>
                    <a:gd name="T18" fmla="*/ 2 w 19"/>
                    <a:gd name="T19" fmla="*/ 14 h 20"/>
                    <a:gd name="T20" fmla="*/ 0 w 19"/>
                    <a:gd name="T21" fmla="*/ 10 h 20"/>
                    <a:gd name="T22" fmla="*/ 0 w 19"/>
                    <a:gd name="T23" fmla="*/ 10 h 20"/>
                    <a:gd name="T24" fmla="*/ 2 w 19"/>
                    <a:gd name="T25" fmla="*/ 7 h 20"/>
                    <a:gd name="T26" fmla="*/ 3 w 19"/>
                    <a:gd name="T27" fmla="*/ 3 h 20"/>
                    <a:gd name="T28" fmla="*/ 7 w 19"/>
                    <a:gd name="T29" fmla="*/ 2 h 20"/>
                    <a:gd name="T30" fmla="*/ 9 w 19"/>
                    <a:gd name="T31" fmla="*/ 0 h 20"/>
                    <a:gd name="T32" fmla="*/ 9 w 19"/>
                    <a:gd name="T33" fmla="*/ 0 h 20"/>
                    <a:gd name="T34" fmla="*/ 13 w 19"/>
                    <a:gd name="T35" fmla="*/ 2 h 20"/>
                    <a:gd name="T36" fmla="*/ 15 w 19"/>
                    <a:gd name="T37" fmla="*/ 3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6"/>
                      </a:lnTo>
                      <a:lnTo>
                        <a:pt x="13" y="19"/>
                      </a:lnTo>
                      <a:lnTo>
                        <a:pt x="9" y="20"/>
                      </a:lnTo>
                      <a:lnTo>
                        <a:pt x="9" y="20"/>
                      </a:lnTo>
                      <a:lnTo>
                        <a:pt x="7" y="19"/>
                      </a:lnTo>
                      <a:lnTo>
                        <a:pt x="3" y="16"/>
                      </a:lnTo>
                      <a:lnTo>
                        <a:pt x="2" y="14"/>
                      </a:lnTo>
                      <a:lnTo>
                        <a:pt x="0" y="10"/>
                      </a:lnTo>
                      <a:lnTo>
                        <a:pt x="0" y="10"/>
                      </a:lnTo>
                      <a:lnTo>
                        <a:pt x="2" y="7"/>
                      </a:lnTo>
                      <a:lnTo>
                        <a:pt x="3" y="3"/>
                      </a:lnTo>
                      <a:lnTo>
                        <a:pt x="7" y="2"/>
                      </a:lnTo>
                      <a:lnTo>
                        <a:pt x="9" y="0"/>
                      </a:lnTo>
                      <a:lnTo>
                        <a:pt x="9" y="0"/>
                      </a:lnTo>
                      <a:lnTo>
                        <a:pt x="13" y="2"/>
                      </a:lnTo>
                      <a:lnTo>
                        <a:pt x="15" y="3"/>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3" name="Freeform 1311"/>
                <p:cNvSpPr>
                  <a:spLocks/>
                </p:cNvSpPr>
                <p:nvPr/>
              </p:nvSpPr>
              <p:spPr bwMode="auto">
                <a:xfrm>
                  <a:off x="4971757" y="2694291"/>
                  <a:ext cx="16230" cy="27800"/>
                </a:xfrm>
                <a:custGeom>
                  <a:avLst/>
                  <a:gdLst>
                    <a:gd name="T0" fmla="*/ 17 w 17"/>
                    <a:gd name="T1" fmla="*/ 10 h 20"/>
                    <a:gd name="T2" fmla="*/ 17 w 17"/>
                    <a:gd name="T3" fmla="*/ 10 h 20"/>
                    <a:gd name="T4" fmla="*/ 17 w 17"/>
                    <a:gd name="T5" fmla="*/ 14 h 20"/>
                    <a:gd name="T6" fmla="*/ 15 w 17"/>
                    <a:gd name="T7" fmla="*/ 16 h 20"/>
                    <a:gd name="T8" fmla="*/ 12 w 17"/>
                    <a:gd name="T9" fmla="*/ 19 h 20"/>
                    <a:gd name="T10" fmla="*/ 9 w 17"/>
                    <a:gd name="T11" fmla="*/ 20 h 20"/>
                    <a:gd name="T12" fmla="*/ 9 w 17"/>
                    <a:gd name="T13" fmla="*/ 20 h 20"/>
                    <a:gd name="T14" fmla="*/ 5 w 17"/>
                    <a:gd name="T15" fmla="*/ 19 h 20"/>
                    <a:gd name="T16" fmla="*/ 2 w 17"/>
                    <a:gd name="T17" fmla="*/ 16 h 20"/>
                    <a:gd name="T18" fmla="*/ 1 w 17"/>
                    <a:gd name="T19" fmla="*/ 14 h 20"/>
                    <a:gd name="T20" fmla="*/ 0 w 17"/>
                    <a:gd name="T21" fmla="*/ 10 h 20"/>
                    <a:gd name="T22" fmla="*/ 0 w 17"/>
                    <a:gd name="T23" fmla="*/ 10 h 20"/>
                    <a:gd name="T24" fmla="*/ 1 w 17"/>
                    <a:gd name="T25" fmla="*/ 7 h 20"/>
                    <a:gd name="T26" fmla="*/ 2 w 17"/>
                    <a:gd name="T27" fmla="*/ 3 h 20"/>
                    <a:gd name="T28" fmla="*/ 5 w 17"/>
                    <a:gd name="T29" fmla="*/ 2 h 20"/>
                    <a:gd name="T30" fmla="*/ 9 w 17"/>
                    <a:gd name="T31" fmla="*/ 0 h 20"/>
                    <a:gd name="T32" fmla="*/ 9 w 17"/>
                    <a:gd name="T33" fmla="*/ 0 h 20"/>
                    <a:gd name="T34" fmla="*/ 12 w 17"/>
                    <a:gd name="T35" fmla="*/ 2 h 20"/>
                    <a:gd name="T36" fmla="*/ 15 w 17"/>
                    <a:gd name="T37" fmla="*/ 3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6"/>
                      </a:lnTo>
                      <a:lnTo>
                        <a:pt x="12" y="19"/>
                      </a:lnTo>
                      <a:lnTo>
                        <a:pt x="9" y="20"/>
                      </a:lnTo>
                      <a:lnTo>
                        <a:pt x="9" y="20"/>
                      </a:lnTo>
                      <a:lnTo>
                        <a:pt x="5" y="19"/>
                      </a:lnTo>
                      <a:lnTo>
                        <a:pt x="2" y="16"/>
                      </a:lnTo>
                      <a:lnTo>
                        <a:pt x="1" y="14"/>
                      </a:lnTo>
                      <a:lnTo>
                        <a:pt x="0" y="10"/>
                      </a:lnTo>
                      <a:lnTo>
                        <a:pt x="0" y="10"/>
                      </a:lnTo>
                      <a:lnTo>
                        <a:pt x="1" y="7"/>
                      </a:lnTo>
                      <a:lnTo>
                        <a:pt x="2" y="3"/>
                      </a:lnTo>
                      <a:lnTo>
                        <a:pt x="5" y="2"/>
                      </a:lnTo>
                      <a:lnTo>
                        <a:pt x="9" y="0"/>
                      </a:lnTo>
                      <a:lnTo>
                        <a:pt x="9" y="0"/>
                      </a:lnTo>
                      <a:lnTo>
                        <a:pt x="12" y="2"/>
                      </a:lnTo>
                      <a:lnTo>
                        <a:pt x="15" y="3"/>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4" name="Freeform 1312"/>
                <p:cNvSpPr>
                  <a:spLocks/>
                </p:cNvSpPr>
                <p:nvPr/>
              </p:nvSpPr>
              <p:spPr bwMode="auto">
                <a:xfrm>
                  <a:off x="5109231" y="2817997"/>
                  <a:ext cx="17184" cy="26409"/>
                </a:xfrm>
                <a:custGeom>
                  <a:avLst/>
                  <a:gdLst>
                    <a:gd name="T0" fmla="*/ 18 w 18"/>
                    <a:gd name="T1" fmla="*/ 10 h 19"/>
                    <a:gd name="T2" fmla="*/ 18 w 18"/>
                    <a:gd name="T3" fmla="*/ 10 h 19"/>
                    <a:gd name="T4" fmla="*/ 16 w 18"/>
                    <a:gd name="T5" fmla="*/ 14 h 19"/>
                    <a:gd name="T6" fmla="*/ 15 w 18"/>
                    <a:gd name="T7" fmla="*/ 16 h 19"/>
                    <a:gd name="T8" fmla="*/ 13 w 18"/>
                    <a:gd name="T9" fmla="*/ 19 h 19"/>
                    <a:gd name="T10" fmla="*/ 9 w 18"/>
                    <a:gd name="T11" fmla="*/ 19 h 19"/>
                    <a:gd name="T12" fmla="*/ 9 w 18"/>
                    <a:gd name="T13" fmla="*/ 19 h 19"/>
                    <a:gd name="T14" fmla="*/ 5 w 18"/>
                    <a:gd name="T15" fmla="*/ 19 h 19"/>
                    <a:gd name="T16" fmla="*/ 3 w 18"/>
                    <a:gd name="T17" fmla="*/ 16 h 19"/>
                    <a:gd name="T18" fmla="*/ 0 w 18"/>
                    <a:gd name="T19" fmla="*/ 14 h 19"/>
                    <a:gd name="T20" fmla="*/ 0 w 18"/>
                    <a:gd name="T21" fmla="*/ 10 h 19"/>
                    <a:gd name="T22" fmla="*/ 0 w 18"/>
                    <a:gd name="T23" fmla="*/ 10 h 19"/>
                    <a:gd name="T24" fmla="*/ 0 w 18"/>
                    <a:gd name="T25" fmla="*/ 6 h 19"/>
                    <a:gd name="T26" fmla="*/ 3 w 18"/>
                    <a:gd name="T27" fmla="*/ 3 h 19"/>
                    <a:gd name="T28" fmla="*/ 5 w 18"/>
                    <a:gd name="T29" fmla="*/ 0 h 19"/>
                    <a:gd name="T30" fmla="*/ 9 w 18"/>
                    <a:gd name="T31" fmla="*/ 0 h 19"/>
                    <a:gd name="T32" fmla="*/ 9 w 18"/>
                    <a:gd name="T33" fmla="*/ 0 h 19"/>
                    <a:gd name="T34" fmla="*/ 13 w 18"/>
                    <a:gd name="T35" fmla="*/ 0 h 19"/>
                    <a:gd name="T36" fmla="*/ 15 w 18"/>
                    <a:gd name="T37" fmla="*/ 3 h 19"/>
                    <a:gd name="T38" fmla="*/ 16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6" y="14"/>
                      </a:lnTo>
                      <a:lnTo>
                        <a:pt x="15" y="16"/>
                      </a:lnTo>
                      <a:lnTo>
                        <a:pt x="13" y="19"/>
                      </a:lnTo>
                      <a:lnTo>
                        <a:pt x="9" y="19"/>
                      </a:lnTo>
                      <a:lnTo>
                        <a:pt x="9" y="19"/>
                      </a:lnTo>
                      <a:lnTo>
                        <a:pt x="5" y="19"/>
                      </a:lnTo>
                      <a:lnTo>
                        <a:pt x="3" y="16"/>
                      </a:lnTo>
                      <a:lnTo>
                        <a:pt x="0" y="14"/>
                      </a:lnTo>
                      <a:lnTo>
                        <a:pt x="0" y="10"/>
                      </a:lnTo>
                      <a:lnTo>
                        <a:pt x="0" y="10"/>
                      </a:lnTo>
                      <a:lnTo>
                        <a:pt x="0" y="6"/>
                      </a:lnTo>
                      <a:lnTo>
                        <a:pt x="3" y="3"/>
                      </a:lnTo>
                      <a:lnTo>
                        <a:pt x="5" y="0"/>
                      </a:lnTo>
                      <a:lnTo>
                        <a:pt x="9" y="0"/>
                      </a:lnTo>
                      <a:lnTo>
                        <a:pt x="9" y="0"/>
                      </a:lnTo>
                      <a:lnTo>
                        <a:pt x="13" y="0"/>
                      </a:lnTo>
                      <a:lnTo>
                        <a:pt x="15" y="3"/>
                      </a:lnTo>
                      <a:lnTo>
                        <a:pt x="16"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5" name="Freeform 1313"/>
                <p:cNvSpPr>
                  <a:spLocks/>
                </p:cNvSpPr>
                <p:nvPr/>
              </p:nvSpPr>
              <p:spPr bwMode="auto">
                <a:xfrm>
                  <a:off x="5233339" y="2817997"/>
                  <a:ext cx="16230" cy="26409"/>
                </a:xfrm>
                <a:custGeom>
                  <a:avLst/>
                  <a:gdLst>
                    <a:gd name="T0" fmla="*/ 17 w 17"/>
                    <a:gd name="T1" fmla="*/ 10 h 19"/>
                    <a:gd name="T2" fmla="*/ 17 w 17"/>
                    <a:gd name="T3" fmla="*/ 10 h 19"/>
                    <a:gd name="T4" fmla="*/ 16 w 17"/>
                    <a:gd name="T5" fmla="*/ 14 h 19"/>
                    <a:gd name="T6" fmla="*/ 15 w 17"/>
                    <a:gd name="T7" fmla="*/ 16 h 19"/>
                    <a:gd name="T8" fmla="*/ 12 w 17"/>
                    <a:gd name="T9" fmla="*/ 19 h 19"/>
                    <a:gd name="T10" fmla="*/ 9 w 17"/>
                    <a:gd name="T11" fmla="*/ 19 h 19"/>
                    <a:gd name="T12" fmla="*/ 9 w 17"/>
                    <a:gd name="T13" fmla="*/ 19 h 19"/>
                    <a:gd name="T14" fmla="*/ 5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5 w 17"/>
                    <a:gd name="T29" fmla="*/ 0 h 19"/>
                    <a:gd name="T30" fmla="*/ 9 w 17"/>
                    <a:gd name="T31" fmla="*/ 0 h 19"/>
                    <a:gd name="T32" fmla="*/ 9 w 17"/>
                    <a:gd name="T33" fmla="*/ 0 h 19"/>
                    <a:gd name="T34" fmla="*/ 12 w 17"/>
                    <a:gd name="T35" fmla="*/ 0 h 19"/>
                    <a:gd name="T36" fmla="*/ 15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5" y="16"/>
                      </a:lnTo>
                      <a:lnTo>
                        <a:pt x="12" y="19"/>
                      </a:lnTo>
                      <a:lnTo>
                        <a:pt x="9" y="19"/>
                      </a:lnTo>
                      <a:lnTo>
                        <a:pt x="9" y="19"/>
                      </a:lnTo>
                      <a:lnTo>
                        <a:pt x="5" y="19"/>
                      </a:lnTo>
                      <a:lnTo>
                        <a:pt x="2" y="16"/>
                      </a:lnTo>
                      <a:lnTo>
                        <a:pt x="0" y="14"/>
                      </a:lnTo>
                      <a:lnTo>
                        <a:pt x="0" y="10"/>
                      </a:lnTo>
                      <a:lnTo>
                        <a:pt x="0" y="10"/>
                      </a:lnTo>
                      <a:lnTo>
                        <a:pt x="0" y="6"/>
                      </a:lnTo>
                      <a:lnTo>
                        <a:pt x="2" y="3"/>
                      </a:lnTo>
                      <a:lnTo>
                        <a:pt x="5" y="0"/>
                      </a:lnTo>
                      <a:lnTo>
                        <a:pt x="9" y="0"/>
                      </a:lnTo>
                      <a:lnTo>
                        <a:pt x="9" y="0"/>
                      </a:lnTo>
                      <a:lnTo>
                        <a:pt x="12" y="0"/>
                      </a:lnTo>
                      <a:lnTo>
                        <a:pt x="15"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6" name="Freeform 1314"/>
                <p:cNvSpPr>
                  <a:spLocks/>
                </p:cNvSpPr>
                <p:nvPr/>
              </p:nvSpPr>
              <p:spPr bwMode="auto">
                <a:xfrm>
                  <a:off x="5507331" y="2817997"/>
                  <a:ext cx="17184" cy="26409"/>
                </a:xfrm>
                <a:custGeom>
                  <a:avLst/>
                  <a:gdLst>
                    <a:gd name="T0" fmla="*/ 18 w 18"/>
                    <a:gd name="T1" fmla="*/ 10 h 19"/>
                    <a:gd name="T2" fmla="*/ 18 w 18"/>
                    <a:gd name="T3" fmla="*/ 10 h 19"/>
                    <a:gd name="T4" fmla="*/ 18 w 18"/>
                    <a:gd name="T5" fmla="*/ 14 h 19"/>
                    <a:gd name="T6" fmla="*/ 15 w 18"/>
                    <a:gd name="T7" fmla="*/ 16 h 19"/>
                    <a:gd name="T8" fmla="*/ 13 w 18"/>
                    <a:gd name="T9" fmla="*/ 19 h 19"/>
                    <a:gd name="T10" fmla="*/ 9 w 18"/>
                    <a:gd name="T11" fmla="*/ 19 h 19"/>
                    <a:gd name="T12" fmla="*/ 9 w 18"/>
                    <a:gd name="T13" fmla="*/ 19 h 19"/>
                    <a:gd name="T14" fmla="*/ 5 w 18"/>
                    <a:gd name="T15" fmla="*/ 19 h 19"/>
                    <a:gd name="T16" fmla="*/ 3 w 18"/>
                    <a:gd name="T17" fmla="*/ 16 h 19"/>
                    <a:gd name="T18" fmla="*/ 0 w 18"/>
                    <a:gd name="T19" fmla="*/ 14 h 19"/>
                    <a:gd name="T20" fmla="*/ 0 w 18"/>
                    <a:gd name="T21" fmla="*/ 10 h 19"/>
                    <a:gd name="T22" fmla="*/ 0 w 18"/>
                    <a:gd name="T23" fmla="*/ 10 h 19"/>
                    <a:gd name="T24" fmla="*/ 0 w 18"/>
                    <a:gd name="T25" fmla="*/ 6 h 19"/>
                    <a:gd name="T26" fmla="*/ 3 w 18"/>
                    <a:gd name="T27" fmla="*/ 3 h 19"/>
                    <a:gd name="T28" fmla="*/ 5 w 18"/>
                    <a:gd name="T29" fmla="*/ 0 h 19"/>
                    <a:gd name="T30" fmla="*/ 9 w 18"/>
                    <a:gd name="T31" fmla="*/ 0 h 19"/>
                    <a:gd name="T32" fmla="*/ 9 w 18"/>
                    <a:gd name="T33" fmla="*/ 0 h 19"/>
                    <a:gd name="T34" fmla="*/ 13 w 18"/>
                    <a:gd name="T35" fmla="*/ 0 h 19"/>
                    <a:gd name="T36" fmla="*/ 15 w 18"/>
                    <a:gd name="T37" fmla="*/ 3 h 19"/>
                    <a:gd name="T38" fmla="*/ 18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8" y="14"/>
                      </a:lnTo>
                      <a:lnTo>
                        <a:pt x="15" y="16"/>
                      </a:lnTo>
                      <a:lnTo>
                        <a:pt x="13" y="19"/>
                      </a:lnTo>
                      <a:lnTo>
                        <a:pt x="9" y="19"/>
                      </a:lnTo>
                      <a:lnTo>
                        <a:pt x="9" y="19"/>
                      </a:lnTo>
                      <a:lnTo>
                        <a:pt x="5" y="19"/>
                      </a:lnTo>
                      <a:lnTo>
                        <a:pt x="3" y="16"/>
                      </a:lnTo>
                      <a:lnTo>
                        <a:pt x="0" y="14"/>
                      </a:lnTo>
                      <a:lnTo>
                        <a:pt x="0" y="10"/>
                      </a:lnTo>
                      <a:lnTo>
                        <a:pt x="0" y="10"/>
                      </a:lnTo>
                      <a:lnTo>
                        <a:pt x="0" y="6"/>
                      </a:lnTo>
                      <a:lnTo>
                        <a:pt x="3" y="3"/>
                      </a:lnTo>
                      <a:lnTo>
                        <a:pt x="5" y="0"/>
                      </a:lnTo>
                      <a:lnTo>
                        <a:pt x="9" y="0"/>
                      </a:lnTo>
                      <a:lnTo>
                        <a:pt x="9" y="0"/>
                      </a:lnTo>
                      <a:lnTo>
                        <a:pt x="13" y="0"/>
                      </a:lnTo>
                      <a:lnTo>
                        <a:pt x="15" y="3"/>
                      </a:lnTo>
                      <a:lnTo>
                        <a:pt x="18"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7" name="Freeform 1315"/>
                <p:cNvSpPr>
                  <a:spLocks/>
                </p:cNvSpPr>
                <p:nvPr/>
              </p:nvSpPr>
              <p:spPr bwMode="auto">
                <a:xfrm>
                  <a:off x="5752682" y="2817997"/>
                  <a:ext cx="18139" cy="26409"/>
                </a:xfrm>
                <a:custGeom>
                  <a:avLst/>
                  <a:gdLst>
                    <a:gd name="T0" fmla="*/ 19 w 19"/>
                    <a:gd name="T1" fmla="*/ 10 h 19"/>
                    <a:gd name="T2" fmla="*/ 19 w 19"/>
                    <a:gd name="T3" fmla="*/ 10 h 19"/>
                    <a:gd name="T4" fmla="*/ 17 w 19"/>
                    <a:gd name="T5" fmla="*/ 14 h 19"/>
                    <a:gd name="T6" fmla="*/ 16 w 19"/>
                    <a:gd name="T7" fmla="*/ 16 h 19"/>
                    <a:gd name="T8" fmla="*/ 12 w 19"/>
                    <a:gd name="T9" fmla="*/ 19 h 19"/>
                    <a:gd name="T10" fmla="*/ 10 w 19"/>
                    <a:gd name="T11" fmla="*/ 19 h 19"/>
                    <a:gd name="T12" fmla="*/ 10 w 19"/>
                    <a:gd name="T13" fmla="*/ 19 h 19"/>
                    <a:gd name="T14" fmla="*/ 6 w 19"/>
                    <a:gd name="T15" fmla="*/ 19 h 19"/>
                    <a:gd name="T16" fmla="*/ 4 w 19"/>
                    <a:gd name="T17" fmla="*/ 16 h 19"/>
                    <a:gd name="T18" fmla="*/ 1 w 19"/>
                    <a:gd name="T19" fmla="*/ 14 h 19"/>
                    <a:gd name="T20" fmla="*/ 0 w 19"/>
                    <a:gd name="T21" fmla="*/ 10 h 19"/>
                    <a:gd name="T22" fmla="*/ 0 w 19"/>
                    <a:gd name="T23" fmla="*/ 10 h 19"/>
                    <a:gd name="T24" fmla="*/ 1 w 19"/>
                    <a:gd name="T25" fmla="*/ 6 h 19"/>
                    <a:gd name="T26" fmla="*/ 4 w 19"/>
                    <a:gd name="T27" fmla="*/ 3 h 19"/>
                    <a:gd name="T28" fmla="*/ 6 w 19"/>
                    <a:gd name="T29" fmla="*/ 0 h 19"/>
                    <a:gd name="T30" fmla="*/ 10 w 19"/>
                    <a:gd name="T31" fmla="*/ 0 h 19"/>
                    <a:gd name="T32" fmla="*/ 10 w 19"/>
                    <a:gd name="T33" fmla="*/ 0 h 19"/>
                    <a:gd name="T34" fmla="*/ 12 w 19"/>
                    <a:gd name="T35" fmla="*/ 0 h 19"/>
                    <a:gd name="T36" fmla="*/ 16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4"/>
                      </a:lnTo>
                      <a:lnTo>
                        <a:pt x="16" y="16"/>
                      </a:lnTo>
                      <a:lnTo>
                        <a:pt x="12" y="19"/>
                      </a:lnTo>
                      <a:lnTo>
                        <a:pt x="10" y="19"/>
                      </a:lnTo>
                      <a:lnTo>
                        <a:pt x="10" y="19"/>
                      </a:lnTo>
                      <a:lnTo>
                        <a:pt x="6" y="19"/>
                      </a:lnTo>
                      <a:lnTo>
                        <a:pt x="4" y="16"/>
                      </a:lnTo>
                      <a:lnTo>
                        <a:pt x="1" y="14"/>
                      </a:lnTo>
                      <a:lnTo>
                        <a:pt x="0" y="10"/>
                      </a:lnTo>
                      <a:lnTo>
                        <a:pt x="0" y="10"/>
                      </a:lnTo>
                      <a:lnTo>
                        <a:pt x="1" y="6"/>
                      </a:lnTo>
                      <a:lnTo>
                        <a:pt x="4" y="3"/>
                      </a:lnTo>
                      <a:lnTo>
                        <a:pt x="6" y="0"/>
                      </a:lnTo>
                      <a:lnTo>
                        <a:pt x="10" y="0"/>
                      </a:lnTo>
                      <a:lnTo>
                        <a:pt x="10" y="0"/>
                      </a:lnTo>
                      <a:lnTo>
                        <a:pt x="12" y="0"/>
                      </a:lnTo>
                      <a:lnTo>
                        <a:pt x="16"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8" name="Freeform 1316"/>
                <p:cNvSpPr>
                  <a:spLocks/>
                </p:cNvSpPr>
                <p:nvPr/>
              </p:nvSpPr>
              <p:spPr bwMode="auto">
                <a:xfrm>
                  <a:off x="5756501" y="2817997"/>
                  <a:ext cx="17184" cy="26409"/>
                </a:xfrm>
                <a:custGeom>
                  <a:avLst/>
                  <a:gdLst>
                    <a:gd name="T0" fmla="*/ 18 w 18"/>
                    <a:gd name="T1" fmla="*/ 10 h 19"/>
                    <a:gd name="T2" fmla="*/ 18 w 18"/>
                    <a:gd name="T3" fmla="*/ 10 h 19"/>
                    <a:gd name="T4" fmla="*/ 17 w 18"/>
                    <a:gd name="T5" fmla="*/ 14 h 19"/>
                    <a:gd name="T6" fmla="*/ 16 w 18"/>
                    <a:gd name="T7" fmla="*/ 16 h 19"/>
                    <a:gd name="T8" fmla="*/ 12 w 18"/>
                    <a:gd name="T9" fmla="*/ 19 h 19"/>
                    <a:gd name="T10" fmla="*/ 10 w 18"/>
                    <a:gd name="T11" fmla="*/ 19 h 19"/>
                    <a:gd name="T12" fmla="*/ 10 w 18"/>
                    <a:gd name="T13" fmla="*/ 19 h 19"/>
                    <a:gd name="T14" fmla="*/ 6 w 18"/>
                    <a:gd name="T15" fmla="*/ 19 h 19"/>
                    <a:gd name="T16" fmla="*/ 2 w 18"/>
                    <a:gd name="T17" fmla="*/ 16 h 19"/>
                    <a:gd name="T18" fmla="*/ 1 w 18"/>
                    <a:gd name="T19" fmla="*/ 14 h 19"/>
                    <a:gd name="T20" fmla="*/ 0 w 18"/>
                    <a:gd name="T21" fmla="*/ 10 h 19"/>
                    <a:gd name="T22" fmla="*/ 0 w 18"/>
                    <a:gd name="T23" fmla="*/ 10 h 19"/>
                    <a:gd name="T24" fmla="*/ 1 w 18"/>
                    <a:gd name="T25" fmla="*/ 6 h 19"/>
                    <a:gd name="T26" fmla="*/ 2 w 18"/>
                    <a:gd name="T27" fmla="*/ 3 h 19"/>
                    <a:gd name="T28" fmla="*/ 6 w 18"/>
                    <a:gd name="T29" fmla="*/ 0 h 19"/>
                    <a:gd name="T30" fmla="*/ 10 w 18"/>
                    <a:gd name="T31" fmla="*/ 0 h 19"/>
                    <a:gd name="T32" fmla="*/ 10 w 18"/>
                    <a:gd name="T33" fmla="*/ 0 h 19"/>
                    <a:gd name="T34" fmla="*/ 12 w 18"/>
                    <a:gd name="T35" fmla="*/ 0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4"/>
                      </a:lnTo>
                      <a:lnTo>
                        <a:pt x="16" y="16"/>
                      </a:lnTo>
                      <a:lnTo>
                        <a:pt x="12" y="19"/>
                      </a:lnTo>
                      <a:lnTo>
                        <a:pt x="10" y="19"/>
                      </a:lnTo>
                      <a:lnTo>
                        <a:pt x="10" y="19"/>
                      </a:lnTo>
                      <a:lnTo>
                        <a:pt x="6" y="19"/>
                      </a:lnTo>
                      <a:lnTo>
                        <a:pt x="2" y="16"/>
                      </a:lnTo>
                      <a:lnTo>
                        <a:pt x="1" y="14"/>
                      </a:lnTo>
                      <a:lnTo>
                        <a:pt x="0" y="10"/>
                      </a:lnTo>
                      <a:lnTo>
                        <a:pt x="0" y="10"/>
                      </a:lnTo>
                      <a:lnTo>
                        <a:pt x="1" y="6"/>
                      </a:lnTo>
                      <a:lnTo>
                        <a:pt x="2" y="3"/>
                      </a:lnTo>
                      <a:lnTo>
                        <a:pt x="6" y="0"/>
                      </a:lnTo>
                      <a:lnTo>
                        <a:pt x="10" y="0"/>
                      </a:lnTo>
                      <a:lnTo>
                        <a:pt x="10" y="0"/>
                      </a:lnTo>
                      <a:lnTo>
                        <a:pt x="12" y="0"/>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90" name="TextBox 1989"/>
                <p:cNvSpPr txBox="1"/>
                <p:nvPr/>
              </p:nvSpPr>
              <p:spPr>
                <a:xfrm>
                  <a:off x="4842107" y="2148951"/>
                  <a:ext cx="898401" cy="25345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Niraparib</a:t>
                  </a:r>
                </a:p>
              </p:txBody>
            </p:sp>
            <p:sp>
              <p:nvSpPr>
                <p:cNvPr id="1991" name="TextBox 1990"/>
                <p:cNvSpPr txBox="1"/>
                <p:nvPr/>
              </p:nvSpPr>
              <p:spPr>
                <a:xfrm>
                  <a:off x="5034200" y="2844144"/>
                  <a:ext cx="720730" cy="25345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Placebo</a:t>
                  </a:r>
                </a:p>
              </p:txBody>
            </p:sp>
            <p:cxnSp>
              <p:nvCxnSpPr>
                <p:cNvPr id="1993" name="Straight Connector 1992"/>
                <p:cNvCxnSpPr/>
                <p:nvPr/>
              </p:nvCxnSpPr>
              <p:spPr>
                <a:xfrm>
                  <a:off x="3442365" y="2442900"/>
                  <a:ext cx="2635862"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021" name="TextBox 2020">
                  <a:extLst>
                    <a:ext uri="{FF2B5EF4-FFF2-40B4-BE49-F238E27FC236}">
                      <a16:creationId xmlns:a16="http://schemas.microsoft.com/office/drawing/2014/main" id="{6829945F-C531-4D12-A62C-5A4A74CAE0AF}"/>
                    </a:ext>
                  </a:extLst>
                </p:cNvPr>
                <p:cNvSpPr txBox="1"/>
                <p:nvPr/>
              </p:nvSpPr>
              <p:spPr>
                <a:xfrm>
                  <a:off x="3493587" y="1408689"/>
                  <a:ext cx="2628225" cy="169277"/>
                </a:xfrm>
                <a:prstGeom prst="rect">
                  <a:avLst/>
                </a:prstGeom>
                <a:noFill/>
              </p:spPr>
              <p:txBody>
                <a:bodyPr wrap="square" t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Arial Narrow"/>
                    </a:rPr>
                    <a:t>Hazard ratio: 0.50 (95% CI, 0.31–0.83)</a:t>
                  </a:r>
                </a:p>
              </p:txBody>
            </p:sp>
            <p:grpSp>
              <p:nvGrpSpPr>
                <p:cNvPr id="2027" name="Group 2026"/>
                <p:cNvGrpSpPr/>
                <p:nvPr/>
              </p:nvGrpSpPr>
              <p:grpSpPr>
                <a:xfrm>
                  <a:off x="3427479" y="3522808"/>
                  <a:ext cx="2694672" cy="123111"/>
                  <a:chOff x="2500767" y="3792854"/>
                  <a:chExt cx="4495218" cy="140787"/>
                </a:xfrm>
              </p:grpSpPr>
              <p:sp>
                <p:nvSpPr>
                  <p:cNvPr id="2028" name="Rectangle 16"/>
                  <p:cNvSpPr>
                    <a:spLocks noChangeArrowheads="1"/>
                  </p:cNvSpPr>
                  <p:nvPr/>
                </p:nvSpPr>
                <p:spPr bwMode="auto">
                  <a:xfrm>
                    <a:off x="2500767"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029" name="Rectangle 16"/>
                  <p:cNvSpPr>
                    <a:spLocks noChangeArrowheads="1"/>
                  </p:cNvSpPr>
                  <p:nvPr/>
                </p:nvSpPr>
                <p:spPr bwMode="auto">
                  <a:xfrm>
                    <a:off x="2807225"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2030" name="Rectangle 16"/>
                  <p:cNvSpPr>
                    <a:spLocks noChangeArrowheads="1"/>
                  </p:cNvSpPr>
                  <p:nvPr/>
                </p:nvSpPr>
                <p:spPr bwMode="auto">
                  <a:xfrm>
                    <a:off x="3119493"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2031" name="Rectangle 16"/>
                  <p:cNvSpPr>
                    <a:spLocks noChangeArrowheads="1"/>
                  </p:cNvSpPr>
                  <p:nvPr/>
                </p:nvSpPr>
                <p:spPr bwMode="auto">
                  <a:xfrm>
                    <a:off x="3431112"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2032" name="Rectangle 16"/>
                  <p:cNvSpPr>
                    <a:spLocks noChangeArrowheads="1"/>
                  </p:cNvSpPr>
                  <p:nvPr/>
                </p:nvSpPr>
                <p:spPr bwMode="auto">
                  <a:xfrm>
                    <a:off x="3738182"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2033" name="Rectangle 16"/>
                  <p:cNvSpPr>
                    <a:spLocks noChangeArrowheads="1"/>
                  </p:cNvSpPr>
                  <p:nvPr/>
                </p:nvSpPr>
                <p:spPr bwMode="auto">
                  <a:xfrm>
                    <a:off x="401321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2034" name="Rectangle 16"/>
                  <p:cNvSpPr>
                    <a:spLocks noChangeArrowheads="1"/>
                  </p:cNvSpPr>
                  <p:nvPr/>
                </p:nvSpPr>
                <p:spPr bwMode="auto">
                  <a:xfrm>
                    <a:off x="4324274"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2035" name="Rectangle 16"/>
                  <p:cNvSpPr>
                    <a:spLocks noChangeArrowheads="1"/>
                  </p:cNvSpPr>
                  <p:nvPr/>
                </p:nvSpPr>
                <p:spPr bwMode="auto">
                  <a:xfrm>
                    <a:off x="4635179"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2036" name="Rectangle 16"/>
                  <p:cNvSpPr>
                    <a:spLocks noChangeArrowheads="1"/>
                  </p:cNvSpPr>
                  <p:nvPr/>
                </p:nvSpPr>
                <p:spPr bwMode="auto">
                  <a:xfrm>
                    <a:off x="494122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2037" name="Rectangle 16"/>
                  <p:cNvSpPr>
                    <a:spLocks noChangeArrowheads="1"/>
                  </p:cNvSpPr>
                  <p:nvPr/>
                </p:nvSpPr>
                <p:spPr bwMode="auto">
                  <a:xfrm>
                    <a:off x="5254304"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
                <p:nvSpPr>
                  <p:cNvPr id="2038" name="Rectangle 16"/>
                  <p:cNvSpPr>
                    <a:spLocks noChangeArrowheads="1"/>
                  </p:cNvSpPr>
                  <p:nvPr/>
                </p:nvSpPr>
                <p:spPr bwMode="auto">
                  <a:xfrm>
                    <a:off x="557055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039" name="Rectangle 16"/>
                  <p:cNvSpPr>
                    <a:spLocks noChangeArrowheads="1"/>
                  </p:cNvSpPr>
                  <p:nvPr/>
                </p:nvSpPr>
                <p:spPr bwMode="auto">
                  <a:xfrm>
                    <a:off x="5873428"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
                <p:nvSpPr>
                  <p:cNvPr id="2040" name="Rectangle 16"/>
                  <p:cNvSpPr>
                    <a:spLocks noChangeArrowheads="1"/>
                  </p:cNvSpPr>
                  <p:nvPr/>
                </p:nvSpPr>
                <p:spPr bwMode="auto">
                  <a:xfrm>
                    <a:off x="6179816"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sp>
                <p:nvSpPr>
                  <p:cNvPr id="2041" name="Rectangle 16"/>
                  <p:cNvSpPr>
                    <a:spLocks noChangeArrowheads="1"/>
                  </p:cNvSpPr>
                  <p:nvPr/>
                </p:nvSpPr>
                <p:spPr bwMode="auto">
                  <a:xfrm>
                    <a:off x="6492336"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a:t>
                    </a:r>
                  </a:p>
                </p:txBody>
              </p:sp>
              <p:sp>
                <p:nvSpPr>
                  <p:cNvPr id="2042" name="Rectangle 16"/>
                  <p:cNvSpPr>
                    <a:spLocks noChangeArrowheads="1"/>
                  </p:cNvSpPr>
                  <p:nvPr/>
                </p:nvSpPr>
                <p:spPr bwMode="auto">
                  <a:xfrm>
                    <a:off x="6803449"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grpSp>
            <p:grpSp>
              <p:nvGrpSpPr>
                <p:cNvPr id="2059" name="Group 2058"/>
                <p:cNvGrpSpPr/>
                <p:nvPr/>
              </p:nvGrpSpPr>
              <p:grpSpPr>
                <a:xfrm>
                  <a:off x="3224692" y="1367839"/>
                  <a:ext cx="173124" cy="2145701"/>
                  <a:chOff x="2172037" y="1386948"/>
                  <a:chExt cx="288803" cy="2453774"/>
                </a:xfrm>
              </p:grpSpPr>
              <p:sp>
                <p:nvSpPr>
                  <p:cNvPr id="2060" name="Rectangle 16"/>
                  <p:cNvSpPr>
                    <a:spLocks noChangeArrowheads="1"/>
                  </p:cNvSpPr>
                  <p:nvPr/>
                </p:nvSpPr>
                <p:spPr bwMode="auto">
                  <a:xfrm>
                    <a:off x="2313100" y="3699935"/>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061" name="Rectangle 18"/>
                  <p:cNvSpPr>
                    <a:spLocks noChangeArrowheads="1"/>
                  </p:cNvSpPr>
                  <p:nvPr/>
                </p:nvSpPr>
                <p:spPr bwMode="auto">
                  <a:xfrm>
                    <a:off x="2242568" y="3469747"/>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2062" name="Rectangle 20"/>
                  <p:cNvSpPr>
                    <a:spLocks noChangeArrowheads="1"/>
                  </p:cNvSpPr>
                  <p:nvPr/>
                </p:nvSpPr>
                <p:spPr bwMode="auto">
                  <a:xfrm>
                    <a:off x="2242568" y="3237974"/>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063" name="Rectangle 22"/>
                  <p:cNvSpPr>
                    <a:spLocks noChangeArrowheads="1"/>
                  </p:cNvSpPr>
                  <p:nvPr/>
                </p:nvSpPr>
                <p:spPr bwMode="auto">
                  <a:xfrm>
                    <a:off x="2242568" y="3006198"/>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sp>
                <p:nvSpPr>
                  <p:cNvPr id="2064" name="Rectangle 24"/>
                  <p:cNvSpPr>
                    <a:spLocks noChangeArrowheads="1"/>
                  </p:cNvSpPr>
                  <p:nvPr/>
                </p:nvSpPr>
                <p:spPr bwMode="auto">
                  <a:xfrm>
                    <a:off x="2242568" y="2776011"/>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2065" name="Rectangle 26"/>
                  <p:cNvSpPr>
                    <a:spLocks noChangeArrowheads="1"/>
                  </p:cNvSpPr>
                  <p:nvPr/>
                </p:nvSpPr>
                <p:spPr bwMode="auto">
                  <a:xfrm>
                    <a:off x="2242568" y="2542648"/>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2066" name="Rectangle 28"/>
                  <p:cNvSpPr>
                    <a:spLocks noChangeArrowheads="1"/>
                  </p:cNvSpPr>
                  <p:nvPr/>
                </p:nvSpPr>
                <p:spPr bwMode="auto">
                  <a:xfrm>
                    <a:off x="2242568" y="2310873"/>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2067" name="Rectangle 30"/>
                  <p:cNvSpPr>
                    <a:spLocks noChangeArrowheads="1"/>
                  </p:cNvSpPr>
                  <p:nvPr/>
                </p:nvSpPr>
                <p:spPr bwMode="auto">
                  <a:xfrm>
                    <a:off x="2242568" y="2080685"/>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a:t>
                    </a:r>
                  </a:p>
                </p:txBody>
              </p:sp>
              <p:sp>
                <p:nvSpPr>
                  <p:cNvPr id="2068" name="Rectangle 32"/>
                  <p:cNvSpPr>
                    <a:spLocks noChangeArrowheads="1"/>
                  </p:cNvSpPr>
                  <p:nvPr/>
                </p:nvSpPr>
                <p:spPr bwMode="auto">
                  <a:xfrm>
                    <a:off x="2242568" y="1848910"/>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2069" name="Rectangle 34"/>
                  <p:cNvSpPr>
                    <a:spLocks noChangeArrowheads="1"/>
                  </p:cNvSpPr>
                  <p:nvPr/>
                </p:nvSpPr>
                <p:spPr bwMode="auto">
                  <a:xfrm>
                    <a:off x="2242568" y="1617135"/>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a:t>
                    </a:r>
                  </a:p>
                </p:txBody>
              </p:sp>
              <p:sp>
                <p:nvSpPr>
                  <p:cNvPr id="2070" name="Rectangle 37"/>
                  <p:cNvSpPr>
                    <a:spLocks noChangeArrowheads="1"/>
                  </p:cNvSpPr>
                  <p:nvPr/>
                </p:nvSpPr>
                <p:spPr bwMode="auto">
                  <a:xfrm>
                    <a:off x="2172037" y="1386948"/>
                    <a:ext cx="288803"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grpSp>
          </p:grpSp>
          <p:sp>
            <p:nvSpPr>
              <p:cNvPr id="2085" name="Rectangle 182"/>
              <p:cNvSpPr>
                <a:spLocks noChangeArrowheads="1"/>
              </p:cNvSpPr>
              <p:nvPr/>
            </p:nvSpPr>
            <p:spPr bwMode="auto">
              <a:xfrm>
                <a:off x="4049364" y="3680836"/>
                <a:ext cx="1421864" cy="12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Bold" panose="020B0704020202020204" pitchFamily="34" charset="0"/>
                    <a:ea typeface="+mn-ea"/>
                    <a:cs typeface="+mn-cs"/>
                  </a:rPr>
                  <a:t>Months since Randomization</a:t>
                </a: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10" name="Group 9"/>
          <p:cNvGrpSpPr/>
          <p:nvPr/>
        </p:nvGrpSpPr>
        <p:grpSpPr>
          <a:xfrm>
            <a:off x="7738975" y="1928938"/>
            <a:ext cx="2907507" cy="2736409"/>
            <a:chOff x="6214973" y="1071686"/>
            <a:chExt cx="2907507" cy="2736409"/>
          </a:xfrm>
        </p:grpSpPr>
        <p:sp>
          <p:nvSpPr>
            <p:cNvPr id="9" name="TextBox 8"/>
            <p:cNvSpPr txBox="1"/>
            <p:nvPr/>
          </p:nvSpPr>
          <p:spPr>
            <a:xfrm>
              <a:off x="6432119" y="1071686"/>
              <a:ext cx="264110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Arial Narrow"/>
                </a:rPr>
                <a:t>HR-proficient</a:t>
              </a:r>
            </a:p>
          </p:txBody>
        </p:sp>
        <p:grpSp>
          <p:nvGrpSpPr>
            <p:cNvPr id="8" name="Group 7"/>
            <p:cNvGrpSpPr/>
            <p:nvPr/>
          </p:nvGrpSpPr>
          <p:grpSpPr>
            <a:xfrm>
              <a:off x="6214973" y="1367839"/>
              <a:ext cx="2907507" cy="2278080"/>
              <a:chOff x="6214973" y="1367839"/>
              <a:chExt cx="2907507" cy="2278080"/>
            </a:xfrm>
          </p:grpSpPr>
          <p:sp>
            <p:nvSpPr>
              <p:cNvPr id="1179" name="Line 6"/>
              <p:cNvSpPr>
                <a:spLocks noChangeShapeType="1"/>
              </p:cNvSpPr>
              <p:nvPr/>
            </p:nvSpPr>
            <p:spPr bwMode="auto">
              <a:xfrm flipH="1">
                <a:off x="6419854" y="345842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0" name="Line 7"/>
              <p:cNvSpPr>
                <a:spLocks noChangeShapeType="1"/>
              </p:cNvSpPr>
              <p:nvPr/>
            </p:nvSpPr>
            <p:spPr bwMode="auto">
              <a:xfrm flipH="1">
                <a:off x="6419854" y="325706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1" name="Line 8"/>
              <p:cNvSpPr>
                <a:spLocks noChangeShapeType="1"/>
              </p:cNvSpPr>
              <p:nvPr/>
            </p:nvSpPr>
            <p:spPr bwMode="auto">
              <a:xfrm flipH="1">
                <a:off x="6419854" y="3055705"/>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2" name="Line 9"/>
              <p:cNvSpPr>
                <a:spLocks noChangeShapeType="1"/>
              </p:cNvSpPr>
              <p:nvPr/>
            </p:nvSpPr>
            <p:spPr bwMode="auto">
              <a:xfrm flipH="1">
                <a:off x="6419854" y="285434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3" name="Line 10"/>
              <p:cNvSpPr>
                <a:spLocks noChangeShapeType="1"/>
              </p:cNvSpPr>
              <p:nvPr/>
            </p:nvSpPr>
            <p:spPr bwMode="auto">
              <a:xfrm flipH="1">
                <a:off x="6419854" y="2651719"/>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4" name="Line 11"/>
              <p:cNvSpPr>
                <a:spLocks noChangeShapeType="1"/>
              </p:cNvSpPr>
              <p:nvPr/>
            </p:nvSpPr>
            <p:spPr bwMode="auto">
              <a:xfrm flipH="1">
                <a:off x="6419854" y="245035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5" name="Line 12"/>
              <p:cNvSpPr>
                <a:spLocks noChangeShapeType="1"/>
              </p:cNvSpPr>
              <p:nvPr/>
            </p:nvSpPr>
            <p:spPr bwMode="auto">
              <a:xfrm flipH="1">
                <a:off x="6419854" y="224899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6" name="Line 13"/>
              <p:cNvSpPr>
                <a:spLocks noChangeShapeType="1"/>
              </p:cNvSpPr>
              <p:nvPr/>
            </p:nvSpPr>
            <p:spPr bwMode="auto">
              <a:xfrm flipH="1">
                <a:off x="6419854" y="204763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6" name="Line 14"/>
              <p:cNvSpPr>
                <a:spLocks noChangeShapeType="1"/>
              </p:cNvSpPr>
              <p:nvPr/>
            </p:nvSpPr>
            <p:spPr bwMode="auto">
              <a:xfrm flipH="1">
                <a:off x="6419854" y="1843743"/>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7" name="Line 15"/>
              <p:cNvSpPr>
                <a:spLocks noChangeShapeType="1"/>
              </p:cNvSpPr>
              <p:nvPr/>
            </p:nvSpPr>
            <p:spPr bwMode="auto">
              <a:xfrm flipH="1">
                <a:off x="6419854" y="164238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8" name="Line 16"/>
              <p:cNvSpPr>
                <a:spLocks noChangeShapeType="1"/>
              </p:cNvSpPr>
              <p:nvPr/>
            </p:nvSpPr>
            <p:spPr bwMode="auto">
              <a:xfrm flipH="1">
                <a:off x="6419854" y="144102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19" name="Line 38"/>
              <p:cNvSpPr>
                <a:spLocks noChangeShapeType="1"/>
              </p:cNvSpPr>
              <p:nvPr/>
            </p:nvSpPr>
            <p:spPr bwMode="auto">
              <a:xfrm>
                <a:off x="644525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0" name="Line 39"/>
              <p:cNvSpPr>
                <a:spLocks noChangeShapeType="1"/>
              </p:cNvSpPr>
              <p:nvPr/>
            </p:nvSpPr>
            <p:spPr bwMode="auto">
              <a:xfrm flipV="1">
                <a:off x="653986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1" name="Line 40"/>
              <p:cNvSpPr>
                <a:spLocks noChangeShapeType="1"/>
              </p:cNvSpPr>
              <p:nvPr/>
            </p:nvSpPr>
            <p:spPr bwMode="auto">
              <a:xfrm>
                <a:off x="663272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2" name="Line 41"/>
              <p:cNvSpPr>
                <a:spLocks noChangeShapeType="1"/>
              </p:cNvSpPr>
              <p:nvPr/>
            </p:nvSpPr>
            <p:spPr bwMode="auto">
              <a:xfrm flipV="1">
                <a:off x="672645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3" name="Line 42"/>
              <p:cNvSpPr>
                <a:spLocks noChangeShapeType="1"/>
              </p:cNvSpPr>
              <p:nvPr/>
            </p:nvSpPr>
            <p:spPr bwMode="auto">
              <a:xfrm>
                <a:off x="681843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4" name="Line 43"/>
              <p:cNvSpPr>
                <a:spLocks noChangeShapeType="1"/>
              </p:cNvSpPr>
              <p:nvPr/>
            </p:nvSpPr>
            <p:spPr bwMode="auto">
              <a:xfrm flipV="1">
                <a:off x="6913036"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5" name="Line 44"/>
              <p:cNvSpPr>
                <a:spLocks noChangeShapeType="1"/>
              </p:cNvSpPr>
              <p:nvPr/>
            </p:nvSpPr>
            <p:spPr bwMode="auto">
              <a:xfrm>
                <a:off x="7005891"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6" name="Line 45"/>
              <p:cNvSpPr>
                <a:spLocks noChangeShapeType="1"/>
              </p:cNvSpPr>
              <p:nvPr/>
            </p:nvSpPr>
            <p:spPr bwMode="auto">
              <a:xfrm flipV="1">
                <a:off x="709962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7" name="Line 46"/>
              <p:cNvSpPr>
                <a:spLocks noChangeShapeType="1"/>
              </p:cNvSpPr>
              <p:nvPr/>
            </p:nvSpPr>
            <p:spPr bwMode="auto">
              <a:xfrm>
                <a:off x="719160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8" name="Line 47"/>
              <p:cNvSpPr>
                <a:spLocks noChangeShapeType="1"/>
              </p:cNvSpPr>
              <p:nvPr/>
            </p:nvSpPr>
            <p:spPr bwMode="auto">
              <a:xfrm flipV="1">
                <a:off x="7286207"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29" name="Line 48"/>
              <p:cNvSpPr>
                <a:spLocks noChangeShapeType="1"/>
              </p:cNvSpPr>
              <p:nvPr/>
            </p:nvSpPr>
            <p:spPr bwMode="auto">
              <a:xfrm>
                <a:off x="7380814"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0" name="Line 49"/>
              <p:cNvSpPr>
                <a:spLocks noChangeShapeType="1"/>
              </p:cNvSpPr>
              <p:nvPr/>
            </p:nvSpPr>
            <p:spPr bwMode="auto">
              <a:xfrm flipV="1">
                <a:off x="747279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1" name="Line 50"/>
              <p:cNvSpPr>
                <a:spLocks noChangeShapeType="1"/>
              </p:cNvSpPr>
              <p:nvPr/>
            </p:nvSpPr>
            <p:spPr bwMode="auto">
              <a:xfrm>
                <a:off x="756564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2" name="Line 51"/>
              <p:cNvSpPr>
                <a:spLocks noChangeShapeType="1"/>
              </p:cNvSpPr>
              <p:nvPr/>
            </p:nvSpPr>
            <p:spPr bwMode="auto">
              <a:xfrm flipV="1">
                <a:off x="7659378"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3" name="Line 52"/>
              <p:cNvSpPr>
                <a:spLocks noChangeShapeType="1"/>
              </p:cNvSpPr>
              <p:nvPr/>
            </p:nvSpPr>
            <p:spPr bwMode="auto">
              <a:xfrm>
                <a:off x="775223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4" name="Line 53"/>
              <p:cNvSpPr>
                <a:spLocks noChangeShapeType="1"/>
              </p:cNvSpPr>
              <p:nvPr/>
            </p:nvSpPr>
            <p:spPr bwMode="auto">
              <a:xfrm flipV="1">
                <a:off x="784596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5" name="Line 54"/>
              <p:cNvSpPr>
                <a:spLocks noChangeShapeType="1"/>
              </p:cNvSpPr>
              <p:nvPr/>
            </p:nvSpPr>
            <p:spPr bwMode="auto">
              <a:xfrm>
                <a:off x="7938818"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6" name="Line 55"/>
              <p:cNvSpPr>
                <a:spLocks noChangeShapeType="1"/>
              </p:cNvSpPr>
              <p:nvPr/>
            </p:nvSpPr>
            <p:spPr bwMode="auto">
              <a:xfrm flipV="1">
                <a:off x="803342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7" name="Line 56"/>
              <p:cNvSpPr>
                <a:spLocks noChangeShapeType="1"/>
              </p:cNvSpPr>
              <p:nvPr/>
            </p:nvSpPr>
            <p:spPr bwMode="auto">
              <a:xfrm>
                <a:off x="8127155"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8" name="Line 57"/>
              <p:cNvSpPr>
                <a:spLocks noChangeShapeType="1"/>
              </p:cNvSpPr>
              <p:nvPr/>
            </p:nvSpPr>
            <p:spPr bwMode="auto">
              <a:xfrm flipV="1">
                <a:off x="8219134"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39" name="Line 58"/>
              <p:cNvSpPr>
                <a:spLocks noChangeShapeType="1"/>
              </p:cNvSpPr>
              <p:nvPr/>
            </p:nvSpPr>
            <p:spPr bwMode="auto">
              <a:xfrm>
                <a:off x="831198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0" name="Line 59"/>
              <p:cNvSpPr>
                <a:spLocks noChangeShapeType="1"/>
              </p:cNvSpPr>
              <p:nvPr/>
            </p:nvSpPr>
            <p:spPr bwMode="auto">
              <a:xfrm flipV="1">
                <a:off x="840572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1" name="Line 60"/>
              <p:cNvSpPr>
                <a:spLocks noChangeShapeType="1"/>
              </p:cNvSpPr>
              <p:nvPr/>
            </p:nvSpPr>
            <p:spPr bwMode="auto">
              <a:xfrm>
                <a:off x="850032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2" name="Line 61"/>
              <p:cNvSpPr>
                <a:spLocks noChangeShapeType="1"/>
              </p:cNvSpPr>
              <p:nvPr/>
            </p:nvSpPr>
            <p:spPr bwMode="auto">
              <a:xfrm flipV="1">
                <a:off x="859230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3" name="Line 62"/>
              <p:cNvSpPr>
                <a:spLocks noChangeShapeType="1"/>
              </p:cNvSpPr>
              <p:nvPr/>
            </p:nvSpPr>
            <p:spPr bwMode="auto">
              <a:xfrm>
                <a:off x="8686912"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4" name="Line 63"/>
              <p:cNvSpPr>
                <a:spLocks noChangeShapeType="1"/>
              </p:cNvSpPr>
              <p:nvPr/>
            </p:nvSpPr>
            <p:spPr bwMode="auto">
              <a:xfrm flipV="1">
                <a:off x="877889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5" name="Line 64"/>
              <p:cNvSpPr>
                <a:spLocks noChangeShapeType="1"/>
              </p:cNvSpPr>
              <p:nvPr/>
            </p:nvSpPr>
            <p:spPr bwMode="auto">
              <a:xfrm>
                <a:off x="8871746"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6" name="Line 65"/>
              <p:cNvSpPr>
                <a:spLocks noChangeShapeType="1"/>
              </p:cNvSpPr>
              <p:nvPr/>
            </p:nvSpPr>
            <p:spPr bwMode="auto">
              <a:xfrm flipV="1">
                <a:off x="8966352"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7" name="Line 66"/>
              <p:cNvSpPr>
                <a:spLocks noChangeShapeType="1"/>
              </p:cNvSpPr>
              <p:nvPr/>
            </p:nvSpPr>
            <p:spPr bwMode="auto">
              <a:xfrm>
                <a:off x="906008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8" name="Line 67"/>
              <p:cNvSpPr>
                <a:spLocks noChangeShapeType="1"/>
              </p:cNvSpPr>
              <p:nvPr/>
            </p:nvSpPr>
            <p:spPr bwMode="auto">
              <a:xfrm flipH="1">
                <a:off x="6419854" y="345842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9" name="Line 68"/>
              <p:cNvSpPr>
                <a:spLocks noChangeShapeType="1"/>
              </p:cNvSpPr>
              <p:nvPr/>
            </p:nvSpPr>
            <p:spPr bwMode="auto">
              <a:xfrm flipH="1">
                <a:off x="6419854" y="325706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0" name="Line 69"/>
              <p:cNvSpPr>
                <a:spLocks noChangeShapeType="1"/>
              </p:cNvSpPr>
              <p:nvPr/>
            </p:nvSpPr>
            <p:spPr bwMode="auto">
              <a:xfrm flipH="1">
                <a:off x="6419854" y="3055705"/>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1" name="Line 70"/>
              <p:cNvSpPr>
                <a:spLocks noChangeShapeType="1"/>
              </p:cNvSpPr>
              <p:nvPr/>
            </p:nvSpPr>
            <p:spPr bwMode="auto">
              <a:xfrm flipH="1">
                <a:off x="6419854" y="285434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2" name="Line 71"/>
              <p:cNvSpPr>
                <a:spLocks noChangeShapeType="1"/>
              </p:cNvSpPr>
              <p:nvPr/>
            </p:nvSpPr>
            <p:spPr bwMode="auto">
              <a:xfrm flipH="1">
                <a:off x="6419854" y="2651719"/>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3" name="Line 72"/>
              <p:cNvSpPr>
                <a:spLocks noChangeShapeType="1"/>
              </p:cNvSpPr>
              <p:nvPr/>
            </p:nvSpPr>
            <p:spPr bwMode="auto">
              <a:xfrm flipH="1">
                <a:off x="6419854" y="245035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4" name="Line 73"/>
              <p:cNvSpPr>
                <a:spLocks noChangeShapeType="1"/>
              </p:cNvSpPr>
              <p:nvPr/>
            </p:nvSpPr>
            <p:spPr bwMode="auto">
              <a:xfrm flipH="1">
                <a:off x="6419854" y="224899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5" name="Line 74"/>
              <p:cNvSpPr>
                <a:spLocks noChangeShapeType="1"/>
              </p:cNvSpPr>
              <p:nvPr/>
            </p:nvSpPr>
            <p:spPr bwMode="auto">
              <a:xfrm flipH="1">
                <a:off x="6419854" y="204763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6" name="Line 75"/>
              <p:cNvSpPr>
                <a:spLocks noChangeShapeType="1"/>
              </p:cNvSpPr>
              <p:nvPr/>
            </p:nvSpPr>
            <p:spPr bwMode="auto">
              <a:xfrm flipH="1">
                <a:off x="6419854" y="1843743"/>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7" name="Line 76"/>
              <p:cNvSpPr>
                <a:spLocks noChangeShapeType="1"/>
              </p:cNvSpPr>
              <p:nvPr/>
            </p:nvSpPr>
            <p:spPr bwMode="auto">
              <a:xfrm flipH="1">
                <a:off x="6419854" y="164238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8" name="Line 77"/>
              <p:cNvSpPr>
                <a:spLocks noChangeShapeType="1"/>
              </p:cNvSpPr>
              <p:nvPr/>
            </p:nvSpPr>
            <p:spPr bwMode="auto">
              <a:xfrm flipH="1">
                <a:off x="6419854" y="144102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9" name="Line 95"/>
              <p:cNvSpPr>
                <a:spLocks noChangeShapeType="1"/>
              </p:cNvSpPr>
              <p:nvPr/>
            </p:nvSpPr>
            <p:spPr bwMode="auto">
              <a:xfrm>
                <a:off x="644525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0" name="Line 96"/>
              <p:cNvSpPr>
                <a:spLocks noChangeShapeType="1"/>
              </p:cNvSpPr>
              <p:nvPr/>
            </p:nvSpPr>
            <p:spPr bwMode="auto">
              <a:xfrm flipV="1">
                <a:off x="653986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1" name="Line 97"/>
              <p:cNvSpPr>
                <a:spLocks noChangeShapeType="1"/>
              </p:cNvSpPr>
              <p:nvPr/>
            </p:nvSpPr>
            <p:spPr bwMode="auto">
              <a:xfrm>
                <a:off x="663272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2" name="Line 98"/>
              <p:cNvSpPr>
                <a:spLocks noChangeShapeType="1"/>
              </p:cNvSpPr>
              <p:nvPr/>
            </p:nvSpPr>
            <p:spPr bwMode="auto">
              <a:xfrm flipV="1">
                <a:off x="672645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3" name="Line 99"/>
              <p:cNvSpPr>
                <a:spLocks noChangeShapeType="1"/>
              </p:cNvSpPr>
              <p:nvPr/>
            </p:nvSpPr>
            <p:spPr bwMode="auto">
              <a:xfrm>
                <a:off x="681843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4" name="Line 100"/>
              <p:cNvSpPr>
                <a:spLocks noChangeShapeType="1"/>
              </p:cNvSpPr>
              <p:nvPr/>
            </p:nvSpPr>
            <p:spPr bwMode="auto">
              <a:xfrm flipV="1">
                <a:off x="6913036"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5" name="Line 101"/>
              <p:cNvSpPr>
                <a:spLocks noChangeShapeType="1"/>
              </p:cNvSpPr>
              <p:nvPr/>
            </p:nvSpPr>
            <p:spPr bwMode="auto">
              <a:xfrm>
                <a:off x="7005891"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6" name="Line 102"/>
              <p:cNvSpPr>
                <a:spLocks noChangeShapeType="1"/>
              </p:cNvSpPr>
              <p:nvPr/>
            </p:nvSpPr>
            <p:spPr bwMode="auto">
              <a:xfrm flipV="1">
                <a:off x="709962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7" name="Line 103"/>
              <p:cNvSpPr>
                <a:spLocks noChangeShapeType="1"/>
              </p:cNvSpPr>
              <p:nvPr/>
            </p:nvSpPr>
            <p:spPr bwMode="auto">
              <a:xfrm>
                <a:off x="719160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8" name="Line 104"/>
              <p:cNvSpPr>
                <a:spLocks noChangeShapeType="1"/>
              </p:cNvSpPr>
              <p:nvPr/>
            </p:nvSpPr>
            <p:spPr bwMode="auto">
              <a:xfrm flipV="1">
                <a:off x="7286207"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69" name="Line 105"/>
              <p:cNvSpPr>
                <a:spLocks noChangeShapeType="1"/>
              </p:cNvSpPr>
              <p:nvPr/>
            </p:nvSpPr>
            <p:spPr bwMode="auto">
              <a:xfrm>
                <a:off x="7380814"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0" name="Line 106"/>
              <p:cNvSpPr>
                <a:spLocks noChangeShapeType="1"/>
              </p:cNvSpPr>
              <p:nvPr/>
            </p:nvSpPr>
            <p:spPr bwMode="auto">
              <a:xfrm flipV="1">
                <a:off x="747279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1" name="Line 107"/>
              <p:cNvSpPr>
                <a:spLocks noChangeShapeType="1"/>
              </p:cNvSpPr>
              <p:nvPr/>
            </p:nvSpPr>
            <p:spPr bwMode="auto">
              <a:xfrm>
                <a:off x="756564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2" name="Line 108"/>
              <p:cNvSpPr>
                <a:spLocks noChangeShapeType="1"/>
              </p:cNvSpPr>
              <p:nvPr/>
            </p:nvSpPr>
            <p:spPr bwMode="auto">
              <a:xfrm flipV="1">
                <a:off x="7659378"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3" name="Line 109"/>
              <p:cNvSpPr>
                <a:spLocks noChangeShapeType="1"/>
              </p:cNvSpPr>
              <p:nvPr/>
            </p:nvSpPr>
            <p:spPr bwMode="auto">
              <a:xfrm>
                <a:off x="775223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4" name="Line 110"/>
              <p:cNvSpPr>
                <a:spLocks noChangeShapeType="1"/>
              </p:cNvSpPr>
              <p:nvPr/>
            </p:nvSpPr>
            <p:spPr bwMode="auto">
              <a:xfrm flipV="1">
                <a:off x="784596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5" name="Line 111"/>
              <p:cNvSpPr>
                <a:spLocks noChangeShapeType="1"/>
              </p:cNvSpPr>
              <p:nvPr/>
            </p:nvSpPr>
            <p:spPr bwMode="auto">
              <a:xfrm>
                <a:off x="7938818"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6" name="Line 112"/>
              <p:cNvSpPr>
                <a:spLocks noChangeShapeType="1"/>
              </p:cNvSpPr>
              <p:nvPr/>
            </p:nvSpPr>
            <p:spPr bwMode="auto">
              <a:xfrm flipV="1">
                <a:off x="803342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7" name="Line 113"/>
              <p:cNvSpPr>
                <a:spLocks noChangeShapeType="1"/>
              </p:cNvSpPr>
              <p:nvPr/>
            </p:nvSpPr>
            <p:spPr bwMode="auto">
              <a:xfrm>
                <a:off x="8127155"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8" name="Line 114"/>
              <p:cNvSpPr>
                <a:spLocks noChangeShapeType="1"/>
              </p:cNvSpPr>
              <p:nvPr/>
            </p:nvSpPr>
            <p:spPr bwMode="auto">
              <a:xfrm flipV="1">
                <a:off x="8219134"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79" name="Line 115"/>
              <p:cNvSpPr>
                <a:spLocks noChangeShapeType="1"/>
              </p:cNvSpPr>
              <p:nvPr/>
            </p:nvSpPr>
            <p:spPr bwMode="auto">
              <a:xfrm>
                <a:off x="831198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0" name="Line 116"/>
              <p:cNvSpPr>
                <a:spLocks noChangeShapeType="1"/>
              </p:cNvSpPr>
              <p:nvPr/>
            </p:nvSpPr>
            <p:spPr bwMode="auto">
              <a:xfrm flipV="1">
                <a:off x="840572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1" name="Line 117"/>
              <p:cNvSpPr>
                <a:spLocks noChangeShapeType="1"/>
              </p:cNvSpPr>
              <p:nvPr/>
            </p:nvSpPr>
            <p:spPr bwMode="auto">
              <a:xfrm>
                <a:off x="850032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2" name="Line 118"/>
              <p:cNvSpPr>
                <a:spLocks noChangeShapeType="1"/>
              </p:cNvSpPr>
              <p:nvPr/>
            </p:nvSpPr>
            <p:spPr bwMode="auto">
              <a:xfrm flipV="1">
                <a:off x="859230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3" name="Line 119"/>
              <p:cNvSpPr>
                <a:spLocks noChangeShapeType="1"/>
              </p:cNvSpPr>
              <p:nvPr/>
            </p:nvSpPr>
            <p:spPr bwMode="auto">
              <a:xfrm>
                <a:off x="8686912"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4" name="Line 120"/>
              <p:cNvSpPr>
                <a:spLocks noChangeShapeType="1"/>
              </p:cNvSpPr>
              <p:nvPr/>
            </p:nvSpPr>
            <p:spPr bwMode="auto">
              <a:xfrm flipV="1">
                <a:off x="877889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5" name="Line 121"/>
              <p:cNvSpPr>
                <a:spLocks noChangeShapeType="1"/>
              </p:cNvSpPr>
              <p:nvPr/>
            </p:nvSpPr>
            <p:spPr bwMode="auto">
              <a:xfrm>
                <a:off x="8871746"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6" name="Line 122"/>
              <p:cNvSpPr>
                <a:spLocks noChangeShapeType="1"/>
              </p:cNvSpPr>
              <p:nvPr/>
            </p:nvSpPr>
            <p:spPr bwMode="auto">
              <a:xfrm flipV="1">
                <a:off x="8966352"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7" name="Line 123"/>
              <p:cNvSpPr>
                <a:spLocks noChangeShapeType="1"/>
              </p:cNvSpPr>
              <p:nvPr/>
            </p:nvSpPr>
            <p:spPr bwMode="auto">
              <a:xfrm>
                <a:off x="906008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8" name="Freeform 136"/>
              <p:cNvSpPr>
                <a:spLocks/>
              </p:cNvSpPr>
              <p:nvPr/>
            </p:nvSpPr>
            <p:spPr bwMode="auto">
              <a:xfrm>
                <a:off x="6434746" y="1414426"/>
                <a:ext cx="2638477" cy="2046534"/>
              </a:xfrm>
              <a:custGeom>
                <a:avLst/>
                <a:gdLst>
                  <a:gd name="T0" fmla="*/ 0 w 3012"/>
                  <a:gd name="T1" fmla="*/ 1616 h 1616"/>
                  <a:gd name="T2" fmla="*/ 0 w 3012"/>
                  <a:gd name="T3" fmla="*/ 0 h 1616"/>
                  <a:gd name="T4" fmla="*/ 3010 w 3012"/>
                  <a:gd name="T5" fmla="*/ 0 h 1616"/>
                  <a:gd name="T6" fmla="*/ 3010 w 3012"/>
                  <a:gd name="T7" fmla="*/ 1616 h 1616"/>
                  <a:gd name="T8" fmla="*/ 0 w 3012"/>
                  <a:gd name="T9" fmla="*/ 1616 h 1616"/>
                  <a:gd name="T10" fmla="*/ 0 w 3012"/>
                  <a:gd name="T11" fmla="*/ 0 h 1616"/>
                  <a:gd name="T12" fmla="*/ 3012 w 3012"/>
                  <a:gd name="T13" fmla="*/ 0 h 1616"/>
                  <a:gd name="T14" fmla="*/ 3012 w 3012"/>
                  <a:gd name="T15" fmla="*/ 1616 h 1616"/>
                  <a:gd name="T16" fmla="*/ 0 w 3012"/>
                  <a:gd name="T17" fmla="*/ 1616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2" h="1616">
                    <a:moveTo>
                      <a:pt x="0" y="1616"/>
                    </a:moveTo>
                    <a:lnTo>
                      <a:pt x="0" y="0"/>
                    </a:lnTo>
                    <a:lnTo>
                      <a:pt x="3010" y="0"/>
                    </a:lnTo>
                    <a:lnTo>
                      <a:pt x="3010" y="1616"/>
                    </a:lnTo>
                    <a:lnTo>
                      <a:pt x="0" y="1616"/>
                    </a:lnTo>
                    <a:lnTo>
                      <a:pt x="0" y="0"/>
                    </a:lnTo>
                    <a:lnTo>
                      <a:pt x="3012" y="0"/>
                    </a:lnTo>
                    <a:lnTo>
                      <a:pt x="3012" y="1616"/>
                    </a:lnTo>
                    <a:lnTo>
                      <a:pt x="0" y="1616"/>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89" name="Freeform 264"/>
              <p:cNvSpPr>
                <a:spLocks/>
              </p:cNvSpPr>
              <p:nvPr/>
            </p:nvSpPr>
            <p:spPr bwMode="auto">
              <a:xfrm>
                <a:off x="6443506" y="1435956"/>
                <a:ext cx="2051564" cy="1584291"/>
              </a:xfrm>
              <a:custGeom>
                <a:avLst/>
                <a:gdLst>
                  <a:gd name="T0" fmla="*/ 141 w 2342"/>
                  <a:gd name="T1" fmla="*/ 0 h 1251"/>
                  <a:gd name="T2" fmla="*/ 210 w 2342"/>
                  <a:gd name="T3" fmla="*/ 0 h 1251"/>
                  <a:gd name="T4" fmla="*/ 228 w 2342"/>
                  <a:gd name="T5" fmla="*/ 66 h 1251"/>
                  <a:gd name="T6" fmla="*/ 257 w 2342"/>
                  <a:gd name="T7" fmla="*/ 79 h 1251"/>
                  <a:gd name="T8" fmla="*/ 273 w 2342"/>
                  <a:gd name="T9" fmla="*/ 97 h 1251"/>
                  <a:gd name="T10" fmla="*/ 281 w 2342"/>
                  <a:gd name="T11" fmla="*/ 141 h 1251"/>
                  <a:gd name="T12" fmla="*/ 288 w 2342"/>
                  <a:gd name="T13" fmla="*/ 172 h 1251"/>
                  <a:gd name="T14" fmla="*/ 294 w 2342"/>
                  <a:gd name="T15" fmla="*/ 223 h 1251"/>
                  <a:gd name="T16" fmla="*/ 302 w 2342"/>
                  <a:gd name="T17" fmla="*/ 304 h 1251"/>
                  <a:gd name="T18" fmla="*/ 309 w 2342"/>
                  <a:gd name="T19" fmla="*/ 337 h 1251"/>
                  <a:gd name="T20" fmla="*/ 315 w 2342"/>
                  <a:gd name="T21" fmla="*/ 351 h 1251"/>
                  <a:gd name="T22" fmla="*/ 323 w 2342"/>
                  <a:gd name="T23" fmla="*/ 369 h 1251"/>
                  <a:gd name="T24" fmla="*/ 330 w 2342"/>
                  <a:gd name="T25" fmla="*/ 388 h 1251"/>
                  <a:gd name="T26" fmla="*/ 336 w 2342"/>
                  <a:gd name="T27" fmla="*/ 408 h 1251"/>
                  <a:gd name="T28" fmla="*/ 425 w 2342"/>
                  <a:gd name="T29" fmla="*/ 426 h 1251"/>
                  <a:gd name="T30" fmla="*/ 446 w 2342"/>
                  <a:gd name="T31" fmla="*/ 441 h 1251"/>
                  <a:gd name="T32" fmla="*/ 485 w 2342"/>
                  <a:gd name="T33" fmla="*/ 454 h 1251"/>
                  <a:gd name="T34" fmla="*/ 512 w 2342"/>
                  <a:gd name="T35" fmla="*/ 474 h 1251"/>
                  <a:gd name="T36" fmla="*/ 561 w 2342"/>
                  <a:gd name="T37" fmla="*/ 486 h 1251"/>
                  <a:gd name="T38" fmla="*/ 569 w 2342"/>
                  <a:gd name="T39" fmla="*/ 505 h 1251"/>
                  <a:gd name="T40" fmla="*/ 579 w 2342"/>
                  <a:gd name="T41" fmla="*/ 538 h 1251"/>
                  <a:gd name="T42" fmla="*/ 585 w 2342"/>
                  <a:gd name="T43" fmla="*/ 567 h 1251"/>
                  <a:gd name="T44" fmla="*/ 593 w 2342"/>
                  <a:gd name="T45" fmla="*/ 592 h 1251"/>
                  <a:gd name="T46" fmla="*/ 600 w 2342"/>
                  <a:gd name="T47" fmla="*/ 640 h 1251"/>
                  <a:gd name="T48" fmla="*/ 611 w 2342"/>
                  <a:gd name="T49" fmla="*/ 669 h 1251"/>
                  <a:gd name="T50" fmla="*/ 617 w 2342"/>
                  <a:gd name="T51" fmla="*/ 690 h 1251"/>
                  <a:gd name="T52" fmla="*/ 684 w 2342"/>
                  <a:gd name="T53" fmla="*/ 714 h 1251"/>
                  <a:gd name="T54" fmla="*/ 771 w 2342"/>
                  <a:gd name="T55" fmla="*/ 738 h 1251"/>
                  <a:gd name="T56" fmla="*/ 782 w 2342"/>
                  <a:gd name="T57" fmla="*/ 756 h 1251"/>
                  <a:gd name="T58" fmla="*/ 806 w 2342"/>
                  <a:gd name="T59" fmla="*/ 772 h 1251"/>
                  <a:gd name="T60" fmla="*/ 816 w 2342"/>
                  <a:gd name="T61" fmla="*/ 786 h 1251"/>
                  <a:gd name="T62" fmla="*/ 855 w 2342"/>
                  <a:gd name="T63" fmla="*/ 799 h 1251"/>
                  <a:gd name="T64" fmla="*/ 873 w 2342"/>
                  <a:gd name="T65" fmla="*/ 822 h 1251"/>
                  <a:gd name="T66" fmla="*/ 879 w 2342"/>
                  <a:gd name="T67" fmla="*/ 847 h 1251"/>
                  <a:gd name="T68" fmla="*/ 887 w 2342"/>
                  <a:gd name="T69" fmla="*/ 877 h 1251"/>
                  <a:gd name="T70" fmla="*/ 897 w 2342"/>
                  <a:gd name="T71" fmla="*/ 913 h 1251"/>
                  <a:gd name="T72" fmla="*/ 1007 w 2342"/>
                  <a:gd name="T73" fmla="*/ 927 h 1251"/>
                  <a:gd name="T74" fmla="*/ 1017 w 2342"/>
                  <a:gd name="T75" fmla="*/ 942 h 1251"/>
                  <a:gd name="T76" fmla="*/ 1059 w 2342"/>
                  <a:gd name="T77" fmla="*/ 958 h 1251"/>
                  <a:gd name="T78" fmla="*/ 1149 w 2342"/>
                  <a:gd name="T79" fmla="*/ 975 h 1251"/>
                  <a:gd name="T80" fmla="*/ 1167 w 2342"/>
                  <a:gd name="T81" fmla="*/ 990 h 1251"/>
                  <a:gd name="T82" fmla="*/ 1178 w 2342"/>
                  <a:gd name="T83" fmla="*/ 1014 h 1251"/>
                  <a:gd name="T84" fmla="*/ 1188 w 2342"/>
                  <a:gd name="T85" fmla="*/ 1039 h 1251"/>
                  <a:gd name="T86" fmla="*/ 1206 w 2342"/>
                  <a:gd name="T87" fmla="*/ 1057 h 1251"/>
                  <a:gd name="T88" fmla="*/ 1458 w 2342"/>
                  <a:gd name="T89" fmla="*/ 1075 h 1251"/>
                  <a:gd name="T90" fmla="*/ 1476 w 2342"/>
                  <a:gd name="T91" fmla="*/ 1095 h 1251"/>
                  <a:gd name="T92" fmla="*/ 1514 w 2342"/>
                  <a:gd name="T93" fmla="*/ 1117 h 1251"/>
                  <a:gd name="T94" fmla="*/ 1752 w 2342"/>
                  <a:gd name="T95" fmla="*/ 1141 h 1251"/>
                  <a:gd name="T96" fmla="*/ 2064 w 2342"/>
                  <a:gd name="T97" fmla="*/ 1194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42" h="1251">
                    <a:moveTo>
                      <a:pt x="0" y="0"/>
                    </a:moveTo>
                    <a:lnTo>
                      <a:pt x="131" y="0"/>
                    </a:lnTo>
                    <a:lnTo>
                      <a:pt x="134" y="0"/>
                    </a:lnTo>
                    <a:lnTo>
                      <a:pt x="141" y="0"/>
                    </a:lnTo>
                    <a:lnTo>
                      <a:pt x="168" y="0"/>
                    </a:lnTo>
                    <a:lnTo>
                      <a:pt x="179" y="0"/>
                    </a:lnTo>
                    <a:lnTo>
                      <a:pt x="186" y="0"/>
                    </a:lnTo>
                    <a:lnTo>
                      <a:pt x="210" y="0"/>
                    </a:lnTo>
                    <a:lnTo>
                      <a:pt x="218" y="0"/>
                    </a:lnTo>
                    <a:lnTo>
                      <a:pt x="225" y="0"/>
                    </a:lnTo>
                    <a:lnTo>
                      <a:pt x="225" y="66"/>
                    </a:lnTo>
                    <a:lnTo>
                      <a:pt x="228" y="66"/>
                    </a:lnTo>
                    <a:lnTo>
                      <a:pt x="228" y="72"/>
                    </a:lnTo>
                    <a:lnTo>
                      <a:pt x="231" y="72"/>
                    </a:lnTo>
                    <a:lnTo>
                      <a:pt x="231" y="79"/>
                    </a:lnTo>
                    <a:lnTo>
                      <a:pt x="257" y="79"/>
                    </a:lnTo>
                    <a:lnTo>
                      <a:pt x="257" y="85"/>
                    </a:lnTo>
                    <a:lnTo>
                      <a:pt x="263" y="85"/>
                    </a:lnTo>
                    <a:lnTo>
                      <a:pt x="263" y="97"/>
                    </a:lnTo>
                    <a:lnTo>
                      <a:pt x="273" y="97"/>
                    </a:lnTo>
                    <a:lnTo>
                      <a:pt x="273" y="121"/>
                    </a:lnTo>
                    <a:lnTo>
                      <a:pt x="278" y="121"/>
                    </a:lnTo>
                    <a:lnTo>
                      <a:pt x="278" y="141"/>
                    </a:lnTo>
                    <a:lnTo>
                      <a:pt x="281" y="141"/>
                    </a:lnTo>
                    <a:lnTo>
                      <a:pt x="281" y="166"/>
                    </a:lnTo>
                    <a:lnTo>
                      <a:pt x="284" y="166"/>
                    </a:lnTo>
                    <a:lnTo>
                      <a:pt x="284" y="172"/>
                    </a:lnTo>
                    <a:lnTo>
                      <a:pt x="288" y="172"/>
                    </a:lnTo>
                    <a:lnTo>
                      <a:pt x="288" y="186"/>
                    </a:lnTo>
                    <a:lnTo>
                      <a:pt x="291" y="186"/>
                    </a:lnTo>
                    <a:lnTo>
                      <a:pt x="291" y="223"/>
                    </a:lnTo>
                    <a:lnTo>
                      <a:pt x="294" y="223"/>
                    </a:lnTo>
                    <a:lnTo>
                      <a:pt x="294" y="247"/>
                    </a:lnTo>
                    <a:lnTo>
                      <a:pt x="299" y="247"/>
                    </a:lnTo>
                    <a:lnTo>
                      <a:pt x="299" y="304"/>
                    </a:lnTo>
                    <a:lnTo>
                      <a:pt x="302" y="304"/>
                    </a:lnTo>
                    <a:lnTo>
                      <a:pt x="302" y="324"/>
                    </a:lnTo>
                    <a:lnTo>
                      <a:pt x="305" y="324"/>
                    </a:lnTo>
                    <a:lnTo>
                      <a:pt x="305" y="337"/>
                    </a:lnTo>
                    <a:lnTo>
                      <a:pt x="309" y="337"/>
                    </a:lnTo>
                    <a:lnTo>
                      <a:pt x="309" y="343"/>
                    </a:lnTo>
                    <a:lnTo>
                      <a:pt x="312" y="343"/>
                    </a:lnTo>
                    <a:lnTo>
                      <a:pt x="312" y="351"/>
                    </a:lnTo>
                    <a:lnTo>
                      <a:pt x="315" y="351"/>
                    </a:lnTo>
                    <a:lnTo>
                      <a:pt x="315" y="357"/>
                    </a:lnTo>
                    <a:lnTo>
                      <a:pt x="320" y="357"/>
                    </a:lnTo>
                    <a:lnTo>
                      <a:pt x="320" y="369"/>
                    </a:lnTo>
                    <a:lnTo>
                      <a:pt x="323" y="369"/>
                    </a:lnTo>
                    <a:lnTo>
                      <a:pt x="323" y="382"/>
                    </a:lnTo>
                    <a:lnTo>
                      <a:pt x="326" y="382"/>
                    </a:lnTo>
                    <a:lnTo>
                      <a:pt x="326" y="388"/>
                    </a:lnTo>
                    <a:lnTo>
                      <a:pt x="330" y="388"/>
                    </a:lnTo>
                    <a:lnTo>
                      <a:pt x="330" y="394"/>
                    </a:lnTo>
                    <a:lnTo>
                      <a:pt x="333" y="394"/>
                    </a:lnTo>
                    <a:lnTo>
                      <a:pt x="333" y="408"/>
                    </a:lnTo>
                    <a:lnTo>
                      <a:pt x="336" y="408"/>
                    </a:lnTo>
                    <a:lnTo>
                      <a:pt x="336" y="420"/>
                    </a:lnTo>
                    <a:lnTo>
                      <a:pt x="389" y="420"/>
                    </a:lnTo>
                    <a:lnTo>
                      <a:pt x="389" y="426"/>
                    </a:lnTo>
                    <a:lnTo>
                      <a:pt x="425" y="426"/>
                    </a:lnTo>
                    <a:lnTo>
                      <a:pt x="425" y="433"/>
                    </a:lnTo>
                    <a:lnTo>
                      <a:pt x="428" y="433"/>
                    </a:lnTo>
                    <a:lnTo>
                      <a:pt x="428" y="441"/>
                    </a:lnTo>
                    <a:lnTo>
                      <a:pt x="446" y="441"/>
                    </a:lnTo>
                    <a:lnTo>
                      <a:pt x="446" y="447"/>
                    </a:lnTo>
                    <a:lnTo>
                      <a:pt x="470" y="447"/>
                    </a:lnTo>
                    <a:lnTo>
                      <a:pt x="470" y="454"/>
                    </a:lnTo>
                    <a:lnTo>
                      <a:pt x="485" y="454"/>
                    </a:lnTo>
                    <a:lnTo>
                      <a:pt x="485" y="468"/>
                    </a:lnTo>
                    <a:lnTo>
                      <a:pt x="488" y="468"/>
                    </a:lnTo>
                    <a:lnTo>
                      <a:pt x="488" y="474"/>
                    </a:lnTo>
                    <a:lnTo>
                      <a:pt x="512" y="474"/>
                    </a:lnTo>
                    <a:lnTo>
                      <a:pt x="512" y="480"/>
                    </a:lnTo>
                    <a:lnTo>
                      <a:pt x="530" y="480"/>
                    </a:lnTo>
                    <a:lnTo>
                      <a:pt x="530" y="486"/>
                    </a:lnTo>
                    <a:lnTo>
                      <a:pt x="561" y="486"/>
                    </a:lnTo>
                    <a:lnTo>
                      <a:pt x="561" y="492"/>
                    </a:lnTo>
                    <a:lnTo>
                      <a:pt x="564" y="492"/>
                    </a:lnTo>
                    <a:lnTo>
                      <a:pt x="564" y="505"/>
                    </a:lnTo>
                    <a:lnTo>
                      <a:pt x="569" y="505"/>
                    </a:lnTo>
                    <a:lnTo>
                      <a:pt x="569" y="519"/>
                    </a:lnTo>
                    <a:lnTo>
                      <a:pt x="572" y="519"/>
                    </a:lnTo>
                    <a:lnTo>
                      <a:pt x="572" y="538"/>
                    </a:lnTo>
                    <a:lnTo>
                      <a:pt x="579" y="538"/>
                    </a:lnTo>
                    <a:lnTo>
                      <a:pt x="579" y="559"/>
                    </a:lnTo>
                    <a:lnTo>
                      <a:pt x="582" y="559"/>
                    </a:lnTo>
                    <a:lnTo>
                      <a:pt x="582" y="567"/>
                    </a:lnTo>
                    <a:lnTo>
                      <a:pt x="585" y="567"/>
                    </a:lnTo>
                    <a:lnTo>
                      <a:pt x="585" y="579"/>
                    </a:lnTo>
                    <a:lnTo>
                      <a:pt x="590" y="579"/>
                    </a:lnTo>
                    <a:lnTo>
                      <a:pt x="590" y="592"/>
                    </a:lnTo>
                    <a:lnTo>
                      <a:pt x="593" y="592"/>
                    </a:lnTo>
                    <a:lnTo>
                      <a:pt x="593" y="613"/>
                    </a:lnTo>
                    <a:lnTo>
                      <a:pt x="596" y="613"/>
                    </a:lnTo>
                    <a:lnTo>
                      <a:pt x="596" y="640"/>
                    </a:lnTo>
                    <a:lnTo>
                      <a:pt x="600" y="640"/>
                    </a:lnTo>
                    <a:lnTo>
                      <a:pt x="600" y="663"/>
                    </a:lnTo>
                    <a:lnTo>
                      <a:pt x="603" y="663"/>
                    </a:lnTo>
                    <a:lnTo>
                      <a:pt x="603" y="669"/>
                    </a:lnTo>
                    <a:lnTo>
                      <a:pt x="611" y="669"/>
                    </a:lnTo>
                    <a:lnTo>
                      <a:pt x="611" y="676"/>
                    </a:lnTo>
                    <a:lnTo>
                      <a:pt x="614" y="676"/>
                    </a:lnTo>
                    <a:lnTo>
                      <a:pt x="614" y="690"/>
                    </a:lnTo>
                    <a:lnTo>
                      <a:pt x="617" y="690"/>
                    </a:lnTo>
                    <a:lnTo>
                      <a:pt x="617" y="706"/>
                    </a:lnTo>
                    <a:lnTo>
                      <a:pt x="635" y="706"/>
                    </a:lnTo>
                    <a:lnTo>
                      <a:pt x="635" y="714"/>
                    </a:lnTo>
                    <a:lnTo>
                      <a:pt x="684" y="714"/>
                    </a:lnTo>
                    <a:lnTo>
                      <a:pt x="684" y="721"/>
                    </a:lnTo>
                    <a:lnTo>
                      <a:pt x="743" y="721"/>
                    </a:lnTo>
                    <a:lnTo>
                      <a:pt x="743" y="738"/>
                    </a:lnTo>
                    <a:lnTo>
                      <a:pt x="771" y="738"/>
                    </a:lnTo>
                    <a:lnTo>
                      <a:pt x="771" y="747"/>
                    </a:lnTo>
                    <a:lnTo>
                      <a:pt x="779" y="747"/>
                    </a:lnTo>
                    <a:lnTo>
                      <a:pt x="779" y="756"/>
                    </a:lnTo>
                    <a:lnTo>
                      <a:pt x="782" y="756"/>
                    </a:lnTo>
                    <a:lnTo>
                      <a:pt x="782" y="763"/>
                    </a:lnTo>
                    <a:lnTo>
                      <a:pt x="785" y="763"/>
                    </a:lnTo>
                    <a:lnTo>
                      <a:pt x="785" y="772"/>
                    </a:lnTo>
                    <a:lnTo>
                      <a:pt x="806" y="772"/>
                    </a:lnTo>
                    <a:lnTo>
                      <a:pt x="806" y="780"/>
                    </a:lnTo>
                    <a:lnTo>
                      <a:pt x="813" y="780"/>
                    </a:lnTo>
                    <a:lnTo>
                      <a:pt x="813" y="786"/>
                    </a:lnTo>
                    <a:lnTo>
                      <a:pt x="816" y="786"/>
                    </a:lnTo>
                    <a:lnTo>
                      <a:pt x="816" y="792"/>
                    </a:lnTo>
                    <a:lnTo>
                      <a:pt x="834" y="792"/>
                    </a:lnTo>
                    <a:lnTo>
                      <a:pt x="834" y="799"/>
                    </a:lnTo>
                    <a:lnTo>
                      <a:pt x="855" y="799"/>
                    </a:lnTo>
                    <a:lnTo>
                      <a:pt x="855" y="808"/>
                    </a:lnTo>
                    <a:lnTo>
                      <a:pt x="863" y="808"/>
                    </a:lnTo>
                    <a:lnTo>
                      <a:pt x="863" y="822"/>
                    </a:lnTo>
                    <a:lnTo>
                      <a:pt x="873" y="822"/>
                    </a:lnTo>
                    <a:lnTo>
                      <a:pt x="873" y="838"/>
                    </a:lnTo>
                    <a:lnTo>
                      <a:pt x="876" y="838"/>
                    </a:lnTo>
                    <a:lnTo>
                      <a:pt x="876" y="847"/>
                    </a:lnTo>
                    <a:lnTo>
                      <a:pt x="879" y="847"/>
                    </a:lnTo>
                    <a:lnTo>
                      <a:pt x="879" y="861"/>
                    </a:lnTo>
                    <a:lnTo>
                      <a:pt x="884" y="861"/>
                    </a:lnTo>
                    <a:lnTo>
                      <a:pt x="884" y="877"/>
                    </a:lnTo>
                    <a:lnTo>
                      <a:pt x="887" y="877"/>
                    </a:lnTo>
                    <a:lnTo>
                      <a:pt x="887" y="892"/>
                    </a:lnTo>
                    <a:lnTo>
                      <a:pt x="890" y="892"/>
                    </a:lnTo>
                    <a:lnTo>
                      <a:pt x="890" y="913"/>
                    </a:lnTo>
                    <a:lnTo>
                      <a:pt x="897" y="913"/>
                    </a:lnTo>
                    <a:lnTo>
                      <a:pt x="897" y="921"/>
                    </a:lnTo>
                    <a:lnTo>
                      <a:pt x="933" y="921"/>
                    </a:lnTo>
                    <a:lnTo>
                      <a:pt x="933" y="927"/>
                    </a:lnTo>
                    <a:lnTo>
                      <a:pt x="1007" y="927"/>
                    </a:lnTo>
                    <a:lnTo>
                      <a:pt x="1007" y="934"/>
                    </a:lnTo>
                    <a:lnTo>
                      <a:pt x="1013" y="934"/>
                    </a:lnTo>
                    <a:lnTo>
                      <a:pt x="1013" y="942"/>
                    </a:lnTo>
                    <a:lnTo>
                      <a:pt x="1017" y="942"/>
                    </a:lnTo>
                    <a:lnTo>
                      <a:pt x="1017" y="951"/>
                    </a:lnTo>
                    <a:lnTo>
                      <a:pt x="1038" y="951"/>
                    </a:lnTo>
                    <a:lnTo>
                      <a:pt x="1038" y="958"/>
                    </a:lnTo>
                    <a:lnTo>
                      <a:pt x="1059" y="958"/>
                    </a:lnTo>
                    <a:lnTo>
                      <a:pt x="1059" y="967"/>
                    </a:lnTo>
                    <a:lnTo>
                      <a:pt x="1118" y="967"/>
                    </a:lnTo>
                    <a:lnTo>
                      <a:pt x="1118" y="975"/>
                    </a:lnTo>
                    <a:lnTo>
                      <a:pt x="1149" y="975"/>
                    </a:lnTo>
                    <a:lnTo>
                      <a:pt x="1149" y="984"/>
                    </a:lnTo>
                    <a:lnTo>
                      <a:pt x="1164" y="984"/>
                    </a:lnTo>
                    <a:lnTo>
                      <a:pt x="1164" y="990"/>
                    </a:lnTo>
                    <a:lnTo>
                      <a:pt x="1167" y="990"/>
                    </a:lnTo>
                    <a:lnTo>
                      <a:pt x="1167" y="1006"/>
                    </a:lnTo>
                    <a:lnTo>
                      <a:pt x="1175" y="1006"/>
                    </a:lnTo>
                    <a:lnTo>
                      <a:pt x="1175" y="1014"/>
                    </a:lnTo>
                    <a:lnTo>
                      <a:pt x="1178" y="1014"/>
                    </a:lnTo>
                    <a:lnTo>
                      <a:pt x="1178" y="1021"/>
                    </a:lnTo>
                    <a:lnTo>
                      <a:pt x="1181" y="1021"/>
                    </a:lnTo>
                    <a:lnTo>
                      <a:pt x="1181" y="1039"/>
                    </a:lnTo>
                    <a:lnTo>
                      <a:pt x="1188" y="1039"/>
                    </a:lnTo>
                    <a:lnTo>
                      <a:pt x="1188" y="1047"/>
                    </a:lnTo>
                    <a:lnTo>
                      <a:pt x="1196" y="1047"/>
                    </a:lnTo>
                    <a:lnTo>
                      <a:pt x="1196" y="1057"/>
                    </a:lnTo>
                    <a:lnTo>
                      <a:pt x="1206" y="1057"/>
                    </a:lnTo>
                    <a:lnTo>
                      <a:pt x="1206" y="1066"/>
                    </a:lnTo>
                    <a:lnTo>
                      <a:pt x="1217" y="1066"/>
                    </a:lnTo>
                    <a:lnTo>
                      <a:pt x="1217" y="1075"/>
                    </a:lnTo>
                    <a:lnTo>
                      <a:pt x="1458" y="1075"/>
                    </a:lnTo>
                    <a:lnTo>
                      <a:pt x="1458" y="1084"/>
                    </a:lnTo>
                    <a:lnTo>
                      <a:pt x="1472" y="1084"/>
                    </a:lnTo>
                    <a:lnTo>
                      <a:pt x="1472" y="1095"/>
                    </a:lnTo>
                    <a:lnTo>
                      <a:pt x="1476" y="1095"/>
                    </a:lnTo>
                    <a:lnTo>
                      <a:pt x="1476" y="1105"/>
                    </a:lnTo>
                    <a:lnTo>
                      <a:pt x="1479" y="1105"/>
                    </a:lnTo>
                    <a:lnTo>
                      <a:pt x="1479" y="1117"/>
                    </a:lnTo>
                    <a:lnTo>
                      <a:pt x="1514" y="1117"/>
                    </a:lnTo>
                    <a:lnTo>
                      <a:pt x="1514" y="1129"/>
                    </a:lnTo>
                    <a:lnTo>
                      <a:pt x="1524" y="1129"/>
                    </a:lnTo>
                    <a:lnTo>
                      <a:pt x="1524" y="1141"/>
                    </a:lnTo>
                    <a:lnTo>
                      <a:pt x="1752" y="1141"/>
                    </a:lnTo>
                    <a:lnTo>
                      <a:pt x="1752" y="1152"/>
                    </a:lnTo>
                    <a:lnTo>
                      <a:pt x="1770" y="1152"/>
                    </a:lnTo>
                    <a:lnTo>
                      <a:pt x="1770" y="1194"/>
                    </a:lnTo>
                    <a:lnTo>
                      <a:pt x="2064" y="1194"/>
                    </a:lnTo>
                    <a:lnTo>
                      <a:pt x="2064" y="1222"/>
                    </a:lnTo>
                    <a:lnTo>
                      <a:pt x="2342" y="1222"/>
                    </a:lnTo>
                    <a:lnTo>
                      <a:pt x="2342" y="1251"/>
                    </a:lnTo>
                  </a:path>
                </a:pathLst>
              </a:custGeom>
              <a:noFill/>
              <a:ln w="3175">
                <a:solidFill>
                  <a:srgbClr val="138C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90" name="Freeform 265"/>
              <p:cNvSpPr>
                <a:spLocks/>
              </p:cNvSpPr>
              <p:nvPr/>
            </p:nvSpPr>
            <p:spPr bwMode="auto">
              <a:xfrm>
                <a:off x="6443506" y="1435956"/>
                <a:ext cx="2051564" cy="1804648"/>
              </a:xfrm>
              <a:custGeom>
                <a:avLst/>
                <a:gdLst>
                  <a:gd name="T0" fmla="*/ 141 w 2342"/>
                  <a:gd name="T1" fmla="*/ 0 h 1425"/>
                  <a:gd name="T2" fmla="*/ 210 w 2342"/>
                  <a:gd name="T3" fmla="*/ 0 h 1425"/>
                  <a:gd name="T4" fmla="*/ 228 w 2342"/>
                  <a:gd name="T5" fmla="*/ 96 h 1425"/>
                  <a:gd name="T6" fmla="*/ 257 w 2342"/>
                  <a:gd name="T7" fmla="*/ 114 h 1425"/>
                  <a:gd name="T8" fmla="*/ 273 w 2342"/>
                  <a:gd name="T9" fmla="*/ 139 h 1425"/>
                  <a:gd name="T10" fmla="*/ 281 w 2342"/>
                  <a:gd name="T11" fmla="*/ 199 h 1425"/>
                  <a:gd name="T12" fmla="*/ 288 w 2342"/>
                  <a:gd name="T13" fmla="*/ 243 h 1425"/>
                  <a:gd name="T14" fmla="*/ 294 w 2342"/>
                  <a:gd name="T15" fmla="*/ 310 h 1425"/>
                  <a:gd name="T16" fmla="*/ 302 w 2342"/>
                  <a:gd name="T17" fmla="*/ 418 h 1425"/>
                  <a:gd name="T18" fmla="*/ 309 w 2342"/>
                  <a:gd name="T19" fmla="*/ 459 h 1425"/>
                  <a:gd name="T20" fmla="*/ 315 w 2342"/>
                  <a:gd name="T21" fmla="*/ 475 h 1425"/>
                  <a:gd name="T22" fmla="*/ 323 w 2342"/>
                  <a:gd name="T23" fmla="*/ 501 h 1425"/>
                  <a:gd name="T24" fmla="*/ 330 w 2342"/>
                  <a:gd name="T25" fmla="*/ 526 h 1425"/>
                  <a:gd name="T26" fmla="*/ 336 w 2342"/>
                  <a:gd name="T27" fmla="*/ 550 h 1425"/>
                  <a:gd name="T28" fmla="*/ 425 w 2342"/>
                  <a:gd name="T29" fmla="*/ 574 h 1425"/>
                  <a:gd name="T30" fmla="*/ 446 w 2342"/>
                  <a:gd name="T31" fmla="*/ 591 h 1425"/>
                  <a:gd name="T32" fmla="*/ 485 w 2342"/>
                  <a:gd name="T33" fmla="*/ 607 h 1425"/>
                  <a:gd name="T34" fmla="*/ 512 w 2342"/>
                  <a:gd name="T35" fmla="*/ 631 h 1425"/>
                  <a:gd name="T36" fmla="*/ 561 w 2342"/>
                  <a:gd name="T37" fmla="*/ 648 h 1425"/>
                  <a:gd name="T38" fmla="*/ 569 w 2342"/>
                  <a:gd name="T39" fmla="*/ 672 h 1425"/>
                  <a:gd name="T40" fmla="*/ 579 w 2342"/>
                  <a:gd name="T41" fmla="*/ 714 h 1425"/>
                  <a:gd name="T42" fmla="*/ 585 w 2342"/>
                  <a:gd name="T43" fmla="*/ 745 h 1425"/>
                  <a:gd name="T44" fmla="*/ 593 w 2342"/>
                  <a:gd name="T45" fmla="*/ 778 h 1425"/>
                  <a:gd name="T46" fmla="*/ 600 w 2342"/>
                  <a:gd name="T47" fmla="*/ 837 h 1425"/>
                  <a:gd name="T48" fmla="*/ 611 w 2342"/>
                  <a:gd name="T49" fmla="*/ 865 h 1425"/>
                  <a:gd name="T50" fmla="*/ 617 w 2342"/>
                  <a:gd name="T51" fmla="*/ 891 h 1425"/>
                  <a:gd name="T52" fmla="*/ 684 w 2342"/>
                  <a:gd name="T53" fmla="*/ 916 h 1425"/>
                  <a:gd name="T54" fmla="*/ 771 w 2342"/>
                  <a:gd name="T55" fmla="*/ 940 h 1425"/>
                  <a:gd name="T56" fmla="*/ 782 w 2342"/>
                  <a:gd name="T57" fmla="*/ 954 h 1425"/>
                  <a:gd name="T58" fmla="*/ 806 w 2342"/>
                  <a:gd name="T59" fmla="*/ 973 h 1425"/>
                  <a:gd name="T60" fmla="*/ 816 w 2342"/>
                  <a:gd name="T61" fmla="*/ 990 h 1425"/>
                  <a:gd name="T62" fmla="*/ 855 w 2342"/>
                  <a:gd name="T63" fmla="*/ 1005 h 1425"/>
                  <a:gd name="T64" fmla="*/ 873 w 2342"/>
                  <a:gd name="T65" fmla="*/ 1027 h 1425"/>
                  <a:gd name="T66" fmla="*/ 879 w 2342"/>
                  <a:gd name="T67" fmla="*/ 1053 h 1425"/>
                  <a:gd name="T68" fmla="*/ 887 w 2342"/>
                  <a:gd name="T69" fmla="*/ 1083 h 1425"/>
                  <a:gd name="T70" fmla="*/ 897 w 2342"/>
                  <a:gd name="T71" fmla="*/ 1120 h 1425"/>
                  <a:gd name="T72" fmla="*/ 1007 w 2342"/>
                  <a:gd name="T73" fmla="*/ 1135 h 1425"/>
                  <a:gd name="T74" fmla="*/ 1017 w 2342"/>
                  <a:gd name="T75" fmla="*/ 1150 h 1425"/>
                  <a:gd name="T76" fmla="*/ 1059 w 2342"/>
                  <a:gd name="T77" fmla="*/ 1167 h 1425"/>
                  <a:gd name="T78" fmla="*/ 1149 w 2342"/>
                  <a:gd name="T79" fmla="*/ 1185 h 1425"/>
                  <a:gd name="T80" fmla="*/ 1167 w 2342"/>
                  <a:gd name="T81" fmla="*/ 1200 h 1425"/>
                  <a:gd name="T82" fmla="*/ 1178 w 2342"/>
                  <a:gd name="T83" fmla="*/ 1224 h 1425"/>
                  <a:gd name="T84" fmla="*/ 1188 w 2342"/>
                  <a:gd name="T85" fmla="*/ 1248 h 1425"/>
                  <a:gd name="T86" fmla="*/ 1206 w 2342"/>
                  <a:gd name="T87" fmla="*/ 1263 h 1425"/>
                  <a:gd name="T88" fmla="*/ 1458 w 2342"/>
                  <a:gd name="T89" fmla="*/ 1279 h 1425"/>
                  <a:gd name="T90" fmla="*/ 1476 w 2342"/>
                  <a:gd name="T91" fmla="*/ 1297 h 1425"/>
                  <a:gd name="T92" fmla="*/ 1514 w 2342"/>
                  <a:gd name="T93" fmla="*/ 1318 h 1425"/>
                  <a:gd name="T94" fmla="*/ 1752 w 2342"/>
                  <a:gd name="T95" fmla="*/ 1338 h 1425"/>
                  <a:gd name="T96" fmla="*/ 2064 w 2342"/>
                  <a:gd name="T97" fmla="*/ 1383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42" h="1425">
                    <a:moveTo>
                      <a:pt x="0" y="0"/>
                    </a:moveTo>
                    <a:lnTo>
                      <a:pt x="131" y="0"/>
                    </a:lnTo>
                    <a:lnTo>
                      <a:pt x="134" y="0"/>
                    </a:lnTo>
                    <a:lnTo>
                      <a:pt x="141" y="0"/>
                    </a:lnTo>
                    <a:lnTo>
                      <a:pt x="168" y="0"/>
                    </a:lnTo>
                    <a:lnTo>
                      <a:pt x="179" y="0"/>
                    </a:lnTo>
                    <a:lnTo>
                      <a:pt x="186" y="0"/>
                    </a:lnTo>
                    <a:lnTo>
                      <a:pt x="210" y="0"/>
                    </a:lnTo>
                    <a:lnTo>
                      <a:pt x="218" y="0"/>
                    </a:lnTo>
                    <a:lnTo>
                      <a:pt x="225" y="0"/>
                    </a:lnTo>
                    <a:lnTo>
                      <a:pt x="225" y="96"/>
                    </a:lnTo>
                    <a:lnTo>
                      <a:pt x="228" y="96"/>
                    </a:lnTo>
                    <a:lnTo>
                      <a:pt x="228" y="105"/>
                    </a:lnTo>
                    <a:lnTo>
                      <a:pt x="231" y="105"/>
                    </a:lnTo>
                    <a:lnTo>
                      <a:pt x="231" y="114"/>
                    </a:lnTo>
                    <a:lnTo>
                      <a:pt x="257" y="114"/>
                    </a:lnTo>
                    <a:lnTo>
                      <a:pt x="257" y="121"/>
                    </a:lnTo>
                    <a:lnTo>
                      <a:pt x="263" y="121"/>
                    </a:lnTo>
                    <a:lnTo>
                      <a:pt x="263" y="139"/>
                    </a:lnTo>
                    <a:lnTo>
                      <a:pt x="273" y="139"/>
                    </a:lnTo>
                    <a:lnTo>
                      <a:pt x="273" y="174"/>
                    </a:lnTo>
                    <a:lnTo>
                      <a:pt x="278" y="174"/>
                    </a:lnTo>
                    <a:lnTo>
                      <a:pt x="278" y="199"/>
                    </a:lnTo>
                    <a:lnTo>
                      <a:pt x="281" y="199"/>
                    </a:lnTo>
                    <a:lnTo>
                      <a:pt x="281" y="234"/>
                    </a:lnTo>
                    <a:lnTo>
                      <a:pt x="284" y="234"/>
                    </a:lnTo>
                    <a:lnTo>
                      <a:pt x="284" y="243"/>
                    </a:lnTo>
                    <a:lnTo>
                      <a:pt x="288" y="243"/>
                    </a:lnTo>
                    <a:lnTo>
                      <a:pt x="288" y="259"/>
                    </a:lnTo>
                    <a:lnTo>
                      <a:pt x="291" y="259"/>
                    </a:lnTo>
                    <a:lnTo>
                      <a:pt x="291" y="310"/>
                    </a:lnTo>
                    <a:lnTo>
                      <a:pt x="294" y="310"/>
                    </a:lnTo>
                    <a:lnTo>
                      <a:pt x="294" y="345"/>
                    </a:lnTo>
                    <a:lnTo>
                      <a:pt x="299" y="345"/>
                    </a:lnTo>
                    <a:lnTo>
                      <a:pt x="299" y="418"/>
                    </a:lnTo>
                    <a:lnTo>
                      <a:pt x="302" y="418"/>
                    </a:lnTo>
                    <a:lnTo>
                      <a:pt x="302" y="444"/>
                    </a:lnTo>
                    <a:lnTo>
                      <a:pt x="305" y="444"/>
                    </a:lnTo>
                    <a:lnTo>
                      <a:pt x="305" y="459"/>
                    </a:lnTo>
                    <a:lnTo>
                      <a:pt x="309" y="459"/>
                    </a:lnTo>
                    <a:lnTo>
                      <a:pt x="309" y="468"/>
                    </a:lnTo>
                    <a:lnTo>
                      <a:pt x="312" y="468"/>
                    </a:lnTo>
                    <a:lnTo>
                      <a:pt x="312" y="475"/>
                    </a:lnTo>
                    <a:lnTo>
                      <a:pt x="315" y="475"/>
                    </a:lnTo>
                    <a:lnTo>
                      <a:pt x="315" y="484"/>
                    </a:lnTo>
                    <a:lnTo>
                      <a:pt x="320" y="484"/>
                    </a:lnTo>
                    <a:lnTo>
                      <a:pt x="320" y="501"/>
                    </a:lnTo>
                    <a:lnTo>
                      <a:pt x="323" y="501"/>
                    </a:lnTo>
                    <a:lnTo>
                      <a:pt x="323" y="519"/>
                    </a:lnTo>
                    <a:lnTo>
                      <a:pt x="326" y="519"/>
                    </a:lnTo>
                    <a:lnTo>
                      <a:pt x="326" y="526"/>
                    </a:lnTo>
                    <a:lnTo>
                      <a:pt x="330" y="526"/>
                    </a:lnTo>
                    <a:lnTo>
                      <a:pt x="330" y="534"/>
                    </a:lnTo>
                    <a:lnTo>
                      <a:pt x="333" y="534"/>
                    </a:lnTo>
                    <a:lnTo>
                      <a:pt x="333" y="550"/>
                    </a:lnTo>
                    <a:lnTo>
                      <a:pt x="336" y="550"/>
                    </a:lnTo>
                    <a:lnTo>
                      <a:pt x="336" y="565"/>
                    </a:lnTo>
                    <a:lnTo>
                      <a:pt x="389" y="565"/>
                    </a:lnTo>
                    <a:lnTo>
                      <a:pt x="389" y="574"/>
                    </a:lnTo>
                    <a:lnTo>
                      <a:pt x="425" y="574"/>
                    </a:lnTo>
                    <a:lnTo>
                      <a:pt x="425" y="582"/>
                    </a:lnTo>
                    <a:lnTo>
                      <a:pt x="428" y="582"/>
                    </a:lnTo>
                    <a:lnTo>
                      <a:pt x="428" y="591"/>
                    </a:lnTo>
                    <a:lnTo>
                      <a:pt x="446" y="591"/>
                    </a:lnTo>
                    <a:lnTo>
                      <a:pt x="446" y="598"/>
                    </a:lnTo>
                    <a:lnTo>
                      <a:pt x="470" y="598"/>
                    </a:lnTo>
                    <a:lnTo>
                      <a:pt x="470" y="607"/>
                    </a:lnTo>
                    <a:lnTo>
                      <a:pt x="485" y="607"/>
                    </a:lnTo>
                    <a:lnTo>
                      <a:pt x="485" y="624"/>
                    </a:lnTo>
                    <a:lnTo>
                      <a:pt x="488" y="624"/>
                    </a:lnTo>
                    <a:lnTo>
                      <a:pt x="488" y="631"/>
                    </a:lnTo>
                    <a:lnTo>
                      <a:pt x="512" y="631"/>
                    </a:lnTo>
                    <a:lnTo>
                      <a:pt x="512" y="639"/>
                    </a:lnTo>
                    <a:lnTo>
                      <a:pt x="530" y="639"/>
                    </a:lnTo>
                    <a:lnTo>
                      <a:pt x="530" y="648"/>
                    </a:lnTo>
                    <a:lnTo>
                      <a:pt x="561" y="648"/>
                    </a:lnTo>
                    <a:lnTo>
                      <a:pt x="561" y="655"/>
                    </a:lnTo>
                    <a:lnTo>
                      <a:pt x="564" y="655"/>
                    </a:lnTo>
                    <a:lnTo>
                      <a:pt x="564" y="672"/>
                    </a:lnTo>
                    <a:lnTo>
                      <a:pt x="569" y="672"/>
                    </a:lnTo>
                    <a:lnTo>
                      <a:pt x="569" y="688"/>
                    </a:lnTo>
                    <a:lnTo>
                      <a:pt x="572" y="688"/>
                    </a:lnTo>
                    <a:lnTo>
                      <a:pt x="572" y="714"/>
                    </a:lnTo>
                    <a:lnTo>
                      <a:pt x="579" y="714"/>
                    </a:lnTo>
                    <a:lnTo>
                      <a:pt x="579" y="738"/>
                    </a:lnTo>
                    <a:lnTo>
                      <a:pt x="582" y="738"/>
                    </a:lnTo>
                    <a:lnTo>
                      <a:pt x="582" y="745"/>
                    </a:lnTo>
                    <a:lnTo>
                      <a:pt x="585" y="745"/>
                    </a:lnTo>
                    <a:lnTo>
                      <a:pt x="585" y="760"/>
                    </a:lnTo>
                    <a:lnTo>
                      <a:pt x="590" y="760"/>
                    </a:lnTo>
                    <a:lnTo>
                      <a:pt x="590" y="778"/>
                    </a:lnTo>
                    <a:lnTo>
                      <a:pt x="593" y="778"/>
                    </a:lnTo>
                    <a:lnTo>
                      <a:pt x="593" y="804"/>
                    </a:lnTo>
                    <a:lnTo>
                      <a:pt x="596" y="804"/>
                    </a:lnTo>
                    <a:lnTo>
                      <a:pt x="596" y="837"/>
                    </a:lnTo>
                    <a:lnTo>
                      <a:pt x="600" y="837"/>
                    </a:lnTo>
                    <a:lnTo>
                      <a:pt x="600" y="859"/>
                    </a:lnTo>
                    <a:lnTo>
                      <a:pt x="603" y="859"/>
                    </a:lnTo>
                    <a:lnTo>
                      <a:pt x="603" y="865"/>
                    </a:lnTo>
                    <a:lnTo>
                      <a:pt x="611" y="865"/>
                    </a:lnTo>
                    <a:lnTo>
                      <a:pt x="611" y="873"/>
                    </a:lnTo>
                    <a:lnTo>
                      <a:pt x="614" y="873"/>
                    </a:lnTo>
                    <a:lnTo>
                      <a:pt x="614" y="891"/>
                    </a:lnTo>
                    <a:lnTo>
                      <a:pt x="617" y="891"/>
                    </a:lnTo>
                    <a:lnTo>
                      <a:pt x="617" y="906"/>
                    </a:lnTo>
                    <a:lnTo>
                      <a:pt x="635" y="906"/>
                    </a:lnTo>
                    <a:lnTo>
                      <a:pt x="635" y="916"/>
                    </a:lnTo>
                    <a:lnTo>
                      <a:pt x="684" y="916"/>
                    </a:lnTo>
                    <a:lnTo>
                      <a:pt x="684" y="925"/>
                    </a:lnTo>
                    <a:lnTo>
                      <a:pt x="743" y="925"/>
                    </a:lnTo>
                    <a:lnTo>
                      <a:pt x="743" y="940"/>
                    </a:lnTo>
                    <a:lnTo>
                      <a:pt x="771" y="940"/>
                    </a:lnTo>
                    <a:lnTo>
                      <a:pt x="771" y="948"/>
                    </a:lnTo>
                    <a:lnTo>
                      <a:pt x="779" y="948"/>
                    </a:lnTo>
                    <a:lnTo>
                      <a:pt x="779" y="954"/>
                    </a:lnTo>
                    <a:lnTo>
                      <a:pt x="782" y="954"/>
                    </a:lnTo>
                    <a:lnTo>
                      <a:pt x="782" y="963"/>
                    </a:lnTo>
                    <a:lnTo>
                      <a:pt x="785" y="963"/>
                    </a:lnTo>
                    <a:lnTo>
                      <a:pt x="785" y="973"/>
                    </a:lnTo>
                    <a:lnTo>
                      <a:pt x="806" y="973"/>
                    </a:lnTo>
                    <a:lnTo>
                      <a:pt x="806" y="982"/>
                    </a:lnTo>
                    <a:lnTo>
                      <a:pt x="813" y="982"/>
                    </a:lnTo>
                    <a:lnTo>
                      <a:pt x="813" y="990"/>
                    </a:lnTo>
                    <a:lnTo>
                      <a:pt x="816" y="990"/>
                    </a:lnTo>
                    <a:lnTo>
                      <a:pt x="816" y="997"/>
                    </a:lnTo>
                    <a:lnTo>
                      <a:pt x="834" y="997"/>
                    </a:lnTo>
                    <a:lnTo>
                      <a:pt x="834" y="1005"/>
                    </a:lnTo>
                    <a:lnTo>
                      <a:pt x="855" y="1005"/>
                    </a:lnTo>
                    <a:lnTo>
                      <a:pt x="855" y="1011"/>
                    </a:lnTo>
                    <a:lnTo>
                      <a:pt x="863" y="1011"/>
                    </a:lnTo>
                    <a:lnTo>
                      <a:pt x="863" y="1027"/>
                    </a:lnTo>
                    <a:lnTo>
                      <a:pt x="873" y="1027"/>
                    </a:lnTo>
                    <a:lnTo>
                      <a:pt x="873" y="1044"/>
                    </a:lnTo>
                    <a:lnTo>
                      <a:pt x="876" y="1044"/>
                    </a:lnTo>
                    <a:lnTo>
                      <a:pt x="876" y="1053"/>
                    </a:lnTo>
                    <a:lnTo>
                      <a:pt x="879" y="1053"/>
                    </a:lnTo>
                    <a:lnTo>
                      <a:pt x="879" y="1066"/>
                    </a:lnTo>
                    <a:lnTo>
                      <a:pt x="884" y="1066"/>
                    </a:lnTo>
                    <a:lnTo>
                      <a:pt x="884" y="1083"/>
                    </a:lnTo>
                    <a:lnTo>
                      <a:pt x="887" y="1083"/>
                    </a:lnTo>
                    <a:lnTo>
                      <a:pt x="887" y="1098"/>
                    </a:lnTo>
                    <a:lnTo>
                      <a:pt x="890" y="1098"/>
                    </a:lnTo>
                    <a:lnTo>
                      <a:pt x="890" y="1120"/>
                    </a:lnTo>
                    <a:lnTo>
                      <a:pt x="897" y="1120"/>
                    </a:lnTo>
                    <a:lnTo>
                      <a:pt x="897" y="1128"/>
                    </a:lnTo>
                    <a:lnTo>
                      <a:pt x="933" y="1128"/>
                    </a:lnTo>
                    <a:lnTo>
                      <a:pt x="933" y="1135"/>
                    </a:lnTo>
                    <a:lnTo>
                      <a:pt x="1007" y="1135"/>
                    </a:lnTo>
                    <a:lnTo>
                      <a:pt x="1007" y="1141"/>
                    </a:lnTo>
                    <a:lnTo>
                      <a:pt x="1013" y="1141"/>
                    </a:lnTo>
                    <a:lnTo>
                      <a:pt x="1013" y="1150"/>
                    </a:lnTo>
                    <a:lnTo>
                      <a:pt x="1017" y="1150"/>
                    </a:lnTo>
                    <a:lnTo>
                      <a:pt x="1017" y="1158"/>
                    </a:lnTo>
                    <a:lnTo>
                      <a:pt x="1038" y="1158"/>
                    </a:lnTo>
                    <a:lnTo>
                      <a:pt x="1038" y="1167"/>
                    </a:lnTo>
                    <a:lnTo>
                      <a:pt x="1059" y="1167"/>
                    </a:lnTo>
                    <a:lnTo>
                      <a:pt x="1059" y="1176"/>
                    </a:lnTo>
                    <a:lnTo>
                      <a:pt x="1118" y="1176"/>
                    </a:lnTo>
                    <a:lnTo>
                      <a:pt x="1118" y="1185"/>
                    </a:lnTo>
                    <a:lnTo>
                      <a:pt x="1149" y="1185"/>
                    </a:lnTo>
                    <a:lnTo>
                      <a:pt x="1149" y="1192"/>
                    </a:lnTo>
                    <a:lnTo>
                      <a:pt x="1164" y="1192"/>
                    </a:lnTo>
                    <a:lnTo>
                      <a:pt x="1164" y="1200"/>
                    </a:lnTo>
                    <a:lnTo>
                      <a:pt x="1167" y="1200"/>
                    </a:lnTo>
                    <a:lnTo>
                      <a:pt x="1167" y="1215"/>
                    </a:lnTo>
                    <a:lnTo>
                      <a:pt x="1175" y="1215"/>
                    </a:lnTo>
                    <a:lnTo>
                      <a:pt x="1175" y="1224"/>
                    </a:lnTo>
                    <a:lnTo>
                      <a:pt x="1178" y="1224"/>
                    </a:lnTo>
                    <a:lnTo>
                      <a:pt x="1178" y="1231"/>
                    </a:lnTo>
                    <a:lnTo>
                      <a:pt x="1181" y="1231"/>
                    </a:lnTo>
                    <a:lnTo>
                      <a:pt x="1181" y="1248"/>
                    </a:lnTo>
                    <a:lnTo>
                      <a:pt x="1188" y="1248"/>
                    </a:lnTo>
                    <a:lnTo>
                      <a:pt x="1188" y="1255"/>
                    </a:lnTo>
                    <a:lnTo>
                      <a:pt x="1196" y="1255"/>
                    </a:lnTo>
                    <a:lnTo>
                      <a:pt x="1196" y="1263"/>
                    </a:lnTo>
                    <a:lnTo>
                      <a:pt x="1206" y="1263"/>
                    </a:lnTo>
                    <a:lnTo>
                      <a:pt x="1206" y="1270"/>
                    </a:lnTo>
                    <a:lnTo>
                      <a:pt x="1217" y="1270"/>
                    </a:lnTo>
                    <a:lnTo>
                      <a:pt x="1217" y="1279"/>
                    </a:lnTo>
                    <a:lnTo>
                      <a:pt x="1458" y="1279"/>
                    </a:lnTo>
                    <a:lnTo>
                      <a:pt x="1458" y="1288"/>
                    </a:lnTo>
                    <a:lnTo>
                      <a:pt x="1472" y="1288"/>
                    </a:lnTo>
                    <a:lnTo>
                      <a:pt x="1472" y="1297"/>
                    </a:lnTo>
                    <a:lnTo>
                      <a:pt x="1476" y="1297"/>
                    </a:lnTo>
                    <a:lnTo>
                      <a:pt x="1476" y="1308"/>
                    </a:lnTo>
                    <a:lnTo>
                      <a:pt x="1479" y="1308"/>
                    </a:lnTo>
                    <a:lnTo>
                      <a:pt x="1479" y="1318"/>
                    </a:lnTo>
                    <a:lnTo>
                      <a:pt x="1514" y="1318"/>
                    </a:lnTo>
                    <a:lnTo>
                      <a:pt x="1514" y="1329"/>
                    </a:lnTo>
                    <a:lnTo>
                      <a:pt x="1524" y="1329"/>
                    </a:lnTo>
                    <a:lnTo>
                      <a:pt x="1524" y="1338"/>
                    </a:lnTo>
                    <a:lnTo>
                      <a:pt x="1752" y="1338"/>
                    </a:lnTo>
                    <a:lnTo>
                      <a:pt x="1752" y="1348"/>
                    </a:lnTo>
                    <a:lnTo>
                      <a:pt x="1770" y="1348"/>
                    </a:lnTo>
                    <a:lnTo>
                      <a:pt x="1770" y="1383"/>
                    </a:lnTo>
                    <a:lnTo>
                      <a:pt x="2064" y="1383"/>
                    </a:lnTo>
                    <a:lnTo>
                      <a:pt x="2064" y="1405"/>
                    </a:lnTo>
                    <a:lnTo>
                      <a:pt x="2342" y="1405"/>
                    </a:lnTo>
                    <a:lnTo>
                      <a:pt x="2342" y="1425"/>
                    </a:lnTo>
                  </a:path>
                </a:pathLst>
              </a:custGeom>
              <a:noFill/>
              <a:ln w="7938">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91" name="TextBox 1290"/>
              <p:cNvSpPr txBox="1"/>
              <p:nvPr/>
            </p:nvSpPr>
            <p:spPr>
              <a:xfrm>
                <a:off x="8231521" y="2770438"/>
                <a:ext cx="800916" cy="200055"/>
              </a:xfrm>
              <a:prstGeom prst="rect">
                <a:avLst/>
              </a:prstGeom>
              <a:noFill/>
            </p:spPr>
            <p:txBody>
              <a:bodyPr wrap="square"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38C89"/>
                    </a:solidFill>
                    <a:effectLst/>
                    <a:uLnTx/>
                    <a:uFillTx/>
                    <a:latin typeface="Arial" panose="020B0604020202020204" pitchFamily="34" charset="0"/>
                    <a:ea typeface="+mn-ea"/>
                    <a:cs typeface="Arial" panose="020B0604020202020204" pitchFamily="34" charset="0"/>
                  </a:rPr>
                  <a:t>Niraparib</a:t>
                </a:r>
              </a:p>
            </p:txBody>
          </p:sp>
          <p:sp>
            <p:nvSpPr>
              <p:cNvPr id="1292" name="TextBox 1291"/>
              <p:cNvSpPr txBox="1"/>
              <p:nvPr/>
            </p:nvSpPr>
            <p:spPr>
              <a:xfrm>
                <a:off x="8191847" y="3210890"/>
                <a:ext cx="800915" cy="200055"/>
              </a:xfrm>
              <a:prstGeom prst="rect">
                <a:avLst/>
              </a:prstGeom>
              <a:noFill/>
            </p:spPr>
            <p:txBody>
              <a:bodyPr wrap="square"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99293D"/>
                    </a:solidFill>
                    <a:effectLst/>
                    <a:uLnTx/>
                    <a:uFillTx/>
                    <a:latin typeface="Arial" panose="020B0604020202020204" pitchFamily="34" charset="0"/>
                    <a:ea typeface="+mn-ea"/>
                    <a:cs typeface="Arial" panose="020B0604020202020204" pitchFamily="34" charset="0"/>
                  </a:rPr>
                  <a:t>Placebo</a:t>
                </a:r>
              </a:p>
            </p:txBody>
          </p:sp>
          <p:cxnSp>
            <p:nvCxnSpPr>
              <p:cNvPr id="1163" name="Straight Connector 1162"/>
              <p:cNvCxnSpPr/>
              <p:nvPr/>
            </p:nvCxnSpPr>
            <p:spPr>
              <a:xfrm>
                <a:off x="6434746" y="2452141"/>
                <a:ext cx="2627455"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077" name="TextBox 1076">
                <a:extLst>
                  <a:ext uri="{FF2B5EF4-FFF2-40B4-BE49-F238E27FC236}">
                    <a16:creationId xmlns:a16="http://schemas.microsoft.com/office/drawing/2014/main" id="{CCBFF791-F6BE-4301-9562-8B1099C9072C}"/>
                  </a:ext>
                </a:extLst>
              </p:cNvPr>
              <p:cNvSpPr txBox="1"/>
              <p:nvPr/>
            </p:nvSpPr>
            <p:spPr>
              <a:xfrm>
                <a:off x="6480020" y="1421811"/>
                <a:ext cx="2616942" cy="338554"/>
              </a:xfrm>
              <a:prstGeom prst="rect">
                <a:avLst/>
              </a:prstGeom>
              <a:noFill/>
            </p:spPr>
            <p:txBody>
              <a:bodyPr wrap="square" t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Arial Narrow"/>
                  </a:rPr>
                  <a:t>Hazard ratio: 0.68 (95% CI, 0.49–0.94)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Arial Narrow"/>
                  </a:rPr>
                  <a:t> </a:t>
                </a:r>
              </a:p>
            </p:txBody>
          </p:sp>
          <p:grpSp>
            <p:nvGrpSpPr>
              <p:cNvPr id="2043" name="Group 2042"/>
              <p:cNvGrpSpPr/>
              <p:nvPr/>
            </p:nvGrpSpPr>
            <p:grpSpPr>
              <a:xfrm>
                <a:off x="6427808" y="3522808"/>
                <a:ext cx="2694672" cy="123111"/>
                <a:chOff x="2500767" y="3792854"/>
                <a:chExt cx="4495218" cy="140787"/>
              </a:xfrm>
            </p:grpSpPr>
            <p:sp>
              <p:nvSpPr>
                <p:cNvPr id="2044" name="Rectangle 16"/>
                <p:cNvSpPr>
                  <a:spLocks noChangeArrowheads="1"/>
                </p:cNvSpPr>
                <p:nvPr/>
              </p:nvSpPr>
              <p:spPr bwMode="auto">
                <a:xfrm>
                  <a:off x="2500767"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045" name="Rectangle 16"/>
                <p:cNvSpPr>
                  <a:spLocks noChangeArrowheads="1"/>
                </p:cNvSpPr>
                <p:nvPr/>
              </p:nvSpPr>
              <p:spPr bwMode="auto">
                <a:xfrm>
                  <a:off x="2807225"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2046" name="Rectangle 16"/>
                <p:cNvSpPr>
                  <a:spLocks noChangeArrowheads="1"/>
                </p:cNvSpPr>
                <p:nvPr/>
              </p:nvSpPr>
              <p:spPr bwMode="auto">
                <a:xfrm>
                  <a:off x="3119493"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2047" name="Rectangle 16"/>
                <p:cNvSpPr>
                  <a:spLocks noChangeArrowheads="1"/>
                </p:cNvSpPr>
                <p:nvPr/>
              </p:nvSpPr>
              <p:spPr bwMode="auto">
                <a:xfrm>
                  <a:off x="3431112"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2048" name="Rectangle 16"/>
                <p:cNvSpPr>
                  <a:spLocks noChangeArrowheads="1"/>
                </p:cNvSpPr>
                <p:nvPr/>
              </p:nvSpPr>
              <p:spPr bwMode="auto">
                <a:xfrm>
                  <a:off x="3738182" y="3792854"/>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2049" name="Rectangle 16"/>
                <p:cNvSpPr>
                  <a:spLocks noChangeArrowheads="1"/>
                </p:cNvSpPr>
                <p:nvPr/>
              </p:nvSpPr>
              <p:spPr bwMode="auto">
                <a:xfrm>
                  <a:off x="401321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2050" name="Rectangle 16"/>
                <p:cNvSpPr>
                  <a:spLocks noChangeArrowheads="1"/>
                </p:cNvSpPr>
                <p:nvPr/>
              </p:nvSpPr>
              <p:spPr bwMode="auto">
                <a:xfrm>
                  <a:off x="4324274"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2051" name="Rectangle 16"/>
                <p:cNvSpPr>
                  <a:spLocks noChangeArrowheads="1"/>
                </p:cNvSpPr>
                <p:nvPr/>
              </p:nvSpPr>
              <p:spPr bwMode="auto">
                <a:xfrm>
                  <a:off x="4635179"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2052" name="Rectangle 16"/>
                <p:cNvSpPr>
                  <a:spLocks noChangeArrowheads="1"/>
                </p:cNvSpPr>
                <p:nvPr/>
              </p:nvSpPr>
              <p:spPr bwMode="auto">
                <a:xfrm>
                  <a:off x="494122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2053" name="Rectangle 16"/>
                <p:cNvSpPr>
                  <a:spLocks noChangeArrowheads="1"/>
                </p:cNvSpPr>
                <p:nvPr/>
              </p:nvSpPr>
              <p:spPr bwMode="auto">
                <a:xfrm>
                  <a:off x="5254304"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
              <p:nvSpPr>
                <p:cNvPr id="2054" name="Rectangle 16"/>
                <p:cNvSpPr>
                  <a:spLocks noChangeArrowheads="1"/>
                </p:cNvSpPr>
                <p:nvPr/>
              </p:nvSpPr>
              <p:spPr bwMode="auto">
                <a:xfrm>
                  <a:off x="5570557"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055" name="Rectangle 16"/>
                <p:cNvSpPr>
                  <a:spLocks noChangeArrowheads="1"/>
                </p:cNvSpPr>
                <p:nvPr/>
              </p:nvSpPr>
              <p:spPr bwMode="auto">
                <a:xfrm>
                  <a:off x="5873428"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
              <p:nvSpPr>
                <p:cNvPr id="2056" name="Rectangle 16"/>
                <p:cNvSpPr>
                  <a:spLocks noChangeArrowheads="1"/>
                </p:cNvSpPr>
                <p:nvPr/>
              </p:nvSpPr>
              <p:spPr bwMode="auto">
                <a:xfrm>
                  <a:off x="6179816"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sp>
              <p:nvSpPr>
                <p:cNvPr id="2057" name="Rectangle 16"/>
                <p:cNvSpPr>
                  <a:spLocks noChangeArrowheads="1"/>
                </p:cNvSpPr>
                <p:nvPr/>
              </p:nvSpPr>
              <p:spPr bwMode="auto">
                <a:xfrm>
                  <a:off x="6492336"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a:t>
                  </a:r>
                </a:p>
              </p:txBody>
            </p:sp>
            <p:sp>
              <p:nvSpPr>
                <p:cNvPr id="2058" name="Rectangle 16"/>
                <p:cNvSpPr>
                  <a:spLocks noChangeArrowheads="1"/>
                </p:cNvSpPr>
                <p:nvPr/>
              </p:nvSpPr>
              <p:spPr bwMode="auto">
                <a:xfrm>
                  <a:off x="6803449" y="3792854"/>
                  <a:ext cx="192536"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grpSp>
          <p:grpSp>
            <p:nvGrpSpPr>
              <p:cNvPr id="2071" name="Group 2070"/>
              <p:cNvGrpSpPr/>
              <p:nvPr/>
            </p:nvGrpSpPr>
            <p:grpSpPr>
              <a:xfrm>
                <a:off x="6214973" y="1367839"/>
                <a:ext cx="173124" cy="2145701"/>
                <a:chOff x="2172037" y="1386948"/>
                <a:chExt cx="288803" cy="2453774"/>
              </a:xfrm>
            </p:grpSpPr>
            <p:sp>
              <p:nvSpPr>
                <p:cNvPr id="2072" name="Rectangle 16"/>
                <p:cNvSpPr>
                  <a:spLocks noChangeArrowheads="1"/>
                </p:cNvSpPr>
                <p:nvPr/>
              </p:nvSpPr>
              <p:spPr bwMode="auto">
                <a:xfrm>
                  <a:off x="2313100" y="3699935"/>
                  <a:ext cx="96268"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073" name="Rectangle 18"/>
                <p:cNvSpPr>
                  <a:spLocks noChangeArrowheads="1"/>
                </p:cNvSpPr>
                <p:nvPr/>
              </p:nvSpPr>
              <p:spPr bwMode="auto">
                <a:xfrm>
                  <a:off x="2242568" y="3469747"/>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2074" name="Rectangle 20"/>
                <p:cNvSpPr>
                  <a:spLocks noChangeArrowheads="1"/>
                </p:cNvSpPr>
                <p:nvPr/>
              </p:nvSpPr>
              <p:spPr bwMode="auto">
                <a:xfrm>
                  <a:off x="2242568" y="3237974"/>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075" name="Rectangle 22"/>
                <p:cNvSpPr>
                  <a:spLocks noChangeArrowheads="1"/>
                </p:cNvSpPr>
                <p:nvPr/>
              </p:nvSpPr>
              <p:spPr bwMode="auto">
                <a:xfrm>
                  <a:off x="2242568" y="3006198"/>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sp>
              <p:nvSpPr>
                <p:cNvPr id="2076" name="Rectangle 24"/>
                <p:cNvSpPr>
                  <a:spLocks noChangeArrowheads="1"/>
                </p:cNvSpPr>
                <p:nvPr/>
              </p:nvSpPr>
              <p:spPr bwMode="auto">
                <a:xfrm>
                  <a:off x="2242568" y="2776011"/>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2077" name="Rectangle 26"/>
                <p:cNvSpPr>
                  <a:spLocks noChangeArrowheads="1"/>
                </p:cNvSpPr>
                <p:nvPr/>
              </p:nvSpPr>
              <p:spPr bwMode="auto">
                <a:xfrm>
                  <a:off x="2242568" y="2542648"/>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p>
              </p:txBody>
            </p:sp>
            <p:sp>
              <p:nvSpPr>
                <p:cNvPr id="2078" name="Rectangle 28"/>
                <p:cNvSpPr>
                  <a:spLocks noChangeArrowheads="1"/>
                </p:cNvSpPr>
                <p:nvPr/>
              </p:nvSpPr>
              <p:spPr bwMode="auto">
                <a:xfrm>
                  <a:off x="2242568" y="2310873"/>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2079" name="Rectangle 30"/>
                <p:cNvSpPr>
                  <a:spLocks noChangeArrowheads="1"/>
                </p:cNvSpPr>
                <p:nvPr/>
              </p:nvSpPr>
              <p:spPr bwMode="auto">
                <a:xfrm>
                  <a:off x="2242568" y="2080685"/>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a:t>
                  </a:r>
                </a:p>
              </p:txBody>
            </p:sp>
            <p:sp>
              <p:nvSpPr>
                <p:cNvPr id="2080" name="Rectangle 32"/>
                <p:cNvSpPr>
                  <a:spLocks noChangeArrowheads="1"/>
                </p:cNvSpPr>
                <p:nvPr/>
              </p:nvSpPr>
              <p:spPr bwMode="auto">
                <a:xfrm>
                  <a:off x="2242568" y="1848910"/>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2081" name="Rectangle 34"/>
                <p:cNvSpPr>
                  <a:spLocks noChangeArrowheads="1"/>
                </p:cNvSpPr>
                <p:nvPr/>
              </p:nvSpPr>
              <p:spPr bwMode="auto">
                <a:xfrm>
                  <a:off x="2242568" y="1617135"/>
                  <a:ext cx="192535"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a:t>
                  </a:r>
                </a:p>
              </p:txBody>
            </p:sp>
            <p:sp>
              <p:nvSpPr>
                <p:cNvPr id="2082" name="Rectangle 37"/>
                <p:cNvSpPr>
                  <a:spLocks noChangeArrowheads="1"/>
                </p:cNvSpPr>
                <p:nvPr/>
              </p:nvSpPr>
              <p:spPr bwMode="auto">
                <a:xfrm>
                  <a:off x="2172037" y="1386948"/>
                  <a:ext cx="288803" cy="14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grpSp>
        </p:grpSp>
        <p:sp>
          <p:nvSpPr>
            <p:cNvPr id="2086" name="Rectangle 182"/>
            <p:cNvSpPr>
              <a:spLocks noChangeArrowheads="1"/>
            </p:cNvSpPr>
            <p:nvPr/>
          </p:nvSpPr>
          <p:spPr bwMode="auto">
            <a:xfrm>
              <a:off x="7041301" y="3680836"/>
              <a:ext cx="1421864" cy="12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Bold" panose="020B0704020202020204" pitchFamily="34" charset="0"/>
                  <a:ea typeface="+mn-ea"/>
                  <a:cs typeface="+mn-cs"/>
                </a:rPr>
                <a:t>Months since Randomization</a:t>
              </a: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929" name="Text Placeholder 5">
            <a:extLst>
              <a:ext uri="{FF2B5EF4-FFF2-40B4-BE49-F238E27FC236}">
                <a16:creationId xmlns:a16="http://schemas.microsoft.com/office/drawing/2014/main" id="{4F7D8BD4-C9F2-4526-ADF6-999DA2EA03A0}"/>
              </a:ext>
            </a:extLst>
          </p:cNvPr>
          <p:cNvSpPr txBox="1">
            <a:spLocks/>
          </p:cNvSpPr>
          <p:nvPr/>
        </p:nvSpPr>
        <p:spPr bwMode="gray">
          <a:xfrm>
            <a:off x="3976047" y="5588880"/>
            <a:ext cx="6407470" cy="219740"/>
          </a:xfrm>
          <a:prstGeom prst="rect">
            <a:avLst/>
          </a:prstGeom>
        </p:spPr>
        <p:txBody>
          <a:bodyPr vert="horz" wrap="square" lIns="0" tIns="45720" rIns="0" bIns="45720" rtlCol="0" anchor="b" anchorCtr="0">
            <a:spAutoFit/>
          </a:bodyPr>
          <a:lstStyle>
            <a:lvl1pPr marL="0" indent="0" algn="l" defTabSz="914400" rtl="0" eaLnBrk="1" latinLnBrk="0" hangingPunct="1">
              <a:lnSpc>
                <a:spcPct val="92000"/>
              </a:lnSpc>
              <a:spcBef>
                <a:spcPts val="75"/>
              </a:spcBef>
              <a:spcAft>
                <a:spcPts val="600"/>
              </a:spcAft>
              <a:buClr>
                <a:schemeClr val="accent2"/>
              </a:buClr>
              <a:buFontTx/>
              <a:buNone/>
              <a:defRPr sz="675" kern="1200" baseline="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0" marR="0" lvl="0" indent="0" algn="r" defTabSz="914400" rtl="0" eaLnBrk="1" fontAlgn="base" latinLnBrk="0" hangingPunct="1">
              <a:lnSpc>
                <a:spcPct val="92000"/>
              </a:lnSpc>
              <a:spcBef>
                <a:spcPts val="0"/>
              </a:spcBef>
              <a:spcAft>
                <a:spcPts val="0"/>
              </a:spcAft>
              <a:buClr>
                <a:srgbClr val="D25F15"/>
              </a:buClr>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CI, confidence interval; </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HR, homologous recombination</a:t>
            </a: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mut, mutation; PFS, progression-free survival wt, wild-type.</a:t>
            </a:r>
          </a:p>
        </p:txBody>
      </p:sp>
      <p:sp>
        <p:nvSpPr>
          <p:cNvPr id="930" name="TextBox 929"/>
          <p:cNvSpPr txBox="1"/>
          <p:nvPr/>
        </p:nvSpPr>
        <p:spPr>
          <a:xfrm>
            <a:off x="267060" y="6302796"/>
            <a:ext cx="1015919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Modified from González-Martín A, Presented at ESMO 2019, Barcelona, Spain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González‑Martín A, et al. </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N </a:t>
            </a:r>
            <a:r>
              <a:rPr kumimoji="0" lang="en-US" sz="1400" b="0" i="1" u="none" strike="noStrike" kern="1200" cap="none" spc="0" normalizeH="0" baseline="0" noProof="0" dirty="0" err="1">
                <a:ln>
                  <a:noFill/>
                </a:ln>
                <a:solidFill>
                  <a:srgbClr val="000000"/>
                </a:solidFill>
                <a:effectLst/>
                <a:uLnTx/>
                <a:uFillTx/>
                <a:latin typeface="Arial" charset="0"/>
                <a:ea typeface="+mn-ea"/>
                <a:cs typeface="+mn-cs"/>
              </a:rPr>
              <a:t>Engl</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 J Med</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2019. doi:10.1056/NEJMoa1910962. </a:t>
            </a:r>
          </a:p>
        </p:txBody>
      </p:sp>
    </p:spTree>
    <p:extLst>
      <p:ext uri="{BB962C8B-B14F-4D97-AF65-F5344CB8AC3E}">
        <p14:creationId xmlns:p14="http://schemas.microsoft.com/office/powerpoint/2010/main" val="1144422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995AA-6F6C-BE82-D45C-3983701106B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534D815-3D95-0A55-F7DA-1B0CCD6F5D1A}"/>
              </a:ext>
            </a:extLst>
          </p:cNvPr>
          <p:cNvSpPr>
            <a:spLocks noGrp="1"/>
          </p:cNvSpPr>
          <p:nvPr>
            <p:ph type="body" sz="quarter" idx="12"/>
          </p:nvPr>
        </p:nvSpPr>
        <p:spPr>
          <a:xfrm>
            <a:off x="1524000" y="295368"/>
            <a:ext cx="9144000" cy="598067"/>
          </a:xfrm>
        </p:spPr>
        <p:txBody>
          <a:bodyPr/>
          <a:lstStyle/>
          <a:p>
            <a:pPr algn="l"/>
            <a:r>
              <a:rPr lang="en-US" sz="1919" kern="1200" spc="-7" dirty="0">
                <a:solidFill>
                  <a:srgbClr val="0E2841"/>
                </a:solidFill>
                <a:ea typeface="+mj-ea"/>
              </a:rPr>
              <a:t>PRIMA/ENGOT-OV26/GOG-</a:t>
            </a:r>
            <a:r>
              <a:rPr lang="en-US" sz="1919" kern="1200" dirty="0">
                <a:solidFill>
                  <a:srgbClr val="0E2841"/>
                </a:solidFill>
                <a:ea typeface="+mj-ea"/>
              </a:rPr>
              <a:t>3012</a:t>
            </a:r>
            <a:r>
              <a:rPr lang="en-US" sz="1919" kern="1200" spc="-10" dirty="0">
                <a:solidFill>
                  <a:srgbClr val="0E2841"/>
                </a:solidFill>
                <a:ea typeface="+mj-ea"/>
              </a:rPr>
              <a:t> </a:t>
            </a:r>
            <a:r>
              <a:rPr lang="en-US" sz="1919" kern="1200" dirty="0">
                <a:solidFill>
                  <a:srgbClr val="0E2841"/>
                </a:solidFill>
                <a:ea typeface="+mj-ea"/>
              </a:rPr>
              <a:t>Trial</a:t>
            </a:r>
            <a:r>
              <a:rPr lang="en-US" sz="1919" kern="1200" spc="14" dirty="0">
                <a:solidFill>
                  <a:srgbClr val="0E2841"/>
                </a:solidFill>
                <a:ea typeface="+mj-ea"/>
              </a:rPr>
              <a:t> </a:t>
            </a:r>
            <a:r>
              <a:rPr lang="en-US" sz="1919" kern="1200" dirty="0">
                <a:solidFill>
                  <a:srgbClr val="0E2841"/>
                </a:solidFill>
                <a:ea typeface="+mj-ea"/>
              </a:rPr>
              <a:t>of</a:t>
            </a:r>
            <a:r>
              <a:rPr lang="en-US" sz="1919" kern="1200" spc="7" dirty="0">
                <a:solidFill>
                  <a:srgbClr val="0E2841"/>
                </a:solidFill>
                <a:ea typeface="+mj-ea"/>
              </a:rPr>
              <a:t> </a:t>
            </a:r>
            <a:r>
              <a:rPr lang="en-US" sz="1919" kern="1200" dirty="0">
                <a:solidFill>
                  <a:srgbClr val="0E2841"/>
                </a:solidFill>
                <a:ea typeface="+mj-ea"/>
              </a:rPr>
              <a:t>Niraparib</a:t>
            </a:r>
            <a:r>
              <a:rPr lang="en-US" sz="1919" kern="1200" spc="17" dirty="0">
                <a:solidFill>
                  <a:srgbClr val="0E2841"/>
                </a:solidFill>
                <a:ea typeface="+mj-ea"/>
              </a:rPr>
              <a:t> </a:t>
            </a:r>
            <a:r>
              <a:rPr lang="en-US" sz="1919" kern="1200" dirty="0">
                <a:solidFill>
                  <a:srgbClr val="0E2841"/>
                </a:solidFill>
                <a:ea typeface="+mj-ea"/>
              </a:rPr>
              <a:t>1L</a:t>
            </a:r>
            <a:r>
              <a:rPr lang="en-US" sz="1919" kern="1200" spc="17" dirty="0">
                <a:solidFill>
                  <a:srgbClr val="0E2841"/>
                </a:solidFill>
                <a:ea typeface="+mj-ea"/>
              </a:rPr>
              <a:t> </a:t>
            </a:r>
            <a:r>
              <a:rPr lang="en-US" sz="1919" kern="1200" spc="-7" dirty="0">
                <a:solidFill>
                  <a:srgbClr val="0E2841"/>
                </a:solidFill>
                <a:ea typeface="+mj-ea"/>
              </a:rPr>
              <a:t>Maintenance </a:t>
            </a:r>
            <a:r>
              <a:rPr lang="en-US" sz="1919" i="1" kern="1200" spc="-7" dirty="0">
                <a:solidFill>
                  <a:srgbClr val="0E2841"/>
                </a:solidFill>
                <a:ea typeface="+mj-ea"/>
              </a:rPr>
              <a:t>cont.</a:t>
            </a:r>
            <a:r>
              <a:rPr lang="en-US" sz="1919" kern="1200" spc="-7" dirty="0">
                <a:solidFill>
                  <a:srgbClr val="0E2841"/>
                </a:solidFill>
                <a:ea typeface="+mj-ea"/>
              </a:rPr>
              <a:t>               </a:t>
            </a:r>
            <a:r>
              <a:rPr lang="en-US" sz="1291" i="1" kern="1200" spc="-7" dirty="0">
                <a:solidFill>
                  <a:srgbClr val="0E2841"/>
                </a:solidFill>
                <a:latin typeface="Arial Narrow"/>
                <a:ea typeface="+mj-ea"/>
              </a:rPr>
              <a:t>                                                               Final OS (62.5% maturity in overall population)</a:t>
            </a:r>
            <a:endParaRPr lang="en-US" sz="1919" kern="1200" spc="-7" dirty="0">
              <a:solidFill>
                <a:srgbClr val="0E2841"/>
              </a:solidFill>
              <a:ea typeface="+mj-ea"/>
            </a:endParaRPr>
          </a:p>
        </p:txBody>
      </p:sp>
      <p:sp>
        <p:nvSpPr>
          <p:cNvPr id="2" name="TextBox 1">
            <a:extLst>
              <a:ext uri="{FF2B5EF4-FFF2-40B4-BE49-F238E27FC236}">
                <a16:creationId xmlns:a16="http://schemas.microsoft.com/office/drawing/2014/main" id="{20FB35F4-023F-876D-B664-96570140F263}"/>
              </a:ext>
            </a:extLst>
          </p:cNvPr>
          <p:cNvSpPr txBox="1"/>
          <p:nvPr/>
        </p:nvSpPr>
        <p:spPr>
          <a:xfrm>
            <a:off x="191930" y="6562632"/>
            <a:ext cx="1332070" cy="238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NCT02655016</a:t>
            </a:r>
            <a:endParaRPr kumimoji="0" lang="en-US" sz="105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a:cs typeface="Arial" panose="020B0604020202020204" pitchFamily="34" charset="0"/>
              <a:sym typeface="Helvetica Neue"/>
            </a:endParaRPr>
          </a:p>
        </p:txBody>
      </p:sp>
      <p:pic>
        <p:nvPicPr>
          <p:cNvPr id="7" name="Picture 6" descr="A close-up of a graph&#10;&#10;AI-generated content may be incorrect.">
            <a:extLst>
              <a:ext uri="{FF2B5EF4-FFF2-40B4-BE49-F238E27FC236}">
                <a16:creationId xmlns:a16="http://schemas.microsoft.com/office/drawing/2014/main" id="{4841BF24-05FC-1D88-07D2-DF92A9E3AF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2082" b="7110"/>
          <a:stretch/>
        </p:blipFill>
        <p:spPr>
          <a:xfrm>
            <a:off x="274548" y="1108571"/>
            <a:ext cx="11642904" cy="5292229"/>
          </a:xfrm>
          <a:prstGeom prst="rect">
            <a:avLst/>
          </a:prstGeom>
        </p:spPr>
      </p:pic>
    </p:spTree>
    <p:extLst>
      <p:ext uri="{BB962C8B-B14F-4D97-AF65-F5344CB8AC3E}">
        <p14:creationId xmlns:p14="http://schemas.microsoft.com/office/powerpoint/2010/main" val="3243621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1665-E6A5-4082-B9BE-7C9767B34E18}"/>
              </a:ext>
            </a:extLst>
          </p:cNvPr>
          <p:cNvSpPr>
            <a:spLocks noGrp="1"/>
          </p:cNvSpPr>
          <p:nvPr>
            <p:ph type="title"/>
          </p:nvPr>
        </p:nvSpPr>
        <p:spPr>
          <a:xfrm>
            <a:off x="1228942" y="999229"/>
            <a:ext cx="8993528" cy="553999"/>
          </a:xfrm>
        </p:spPr>
        <p:txBody>
          <a:bodyPr/>
          <a:lstStyle/>
          <a:p>
            <a:r>
              <a:rPr lang="en-US" cap="none" dirty="0"/>
              <a:t>Phase III PAOLA-1/ENGOT-ov25: maintenance </a:t>
            </a:r>
            <a:r>
              <a:rPr lang="en-US" cap="none" dirty="0" err="1"/>
              <a:t>olaparib</a:t>
            </a:r>
            <a:r>
              <a:rPr lang="en-US" cap="none" dirty="0"/>
              <a:t> with bevacizumab in patients with newly diagnosed, advanced ovarian cancer treated with platinum-based chemotherapy and bevacizumab as standard of care </a:t>
            </a:r>
          </a:p>
        </p:txBody>
      </p:sp>
      <p:sp>
        <p:nvSpPr>
          <p:cNvPr id="46" name="TextBox 45">
            <a:extLst>
              <a:ext uri="{FF2B5EF4-FFF2-40B4-BE49-F238E27FC236}">
                <a16:creationId xmlns:a16="http://schemas.microsoft.com/office/drawing/2014/main" id="{283A3E21-B280-4CAC-9CF0-82691CAA3154}"/>
              </a:ext>
            </a:extLst>
          </p:cNvPr>
          <p:cNvSpPr txBox="1"/>
          <p:nvPr/>
        </p:nvSpPr>
        <p:spPr>
          <a:xfrm>
            <a:off x="377028" y="5656408"/>
            <a:ext cx="926614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*Patients with other epithelial non-mucinous ovarian cancer were eligible if they had a germline </a:t>
            </a:r>
            <a:r>
              <a:rPr kumimoji="0" lang="en-US" sz="800" b="0" i="1" u="none" strike="noStrike" kern="1200" cap="none" spc="0" normalizeH="0" baseline="0" noProof="0" dirty="0">
                <a:ln>
                  <a:noFill/>
                </a:ln>
                <a:solidFill>
                  <a:srgbClr val="000000"/>
                </a:solidFill>
                <a:effectLst/>
                <a:uLnTx/>
                <a:uFillTx/>
                <a:latin typeface="Arial"/>
                <a:ea typeface="+mn-ea"/>
                <a:cs typeface="+mn-cs"/>
              </a:rPr>
              <a:t>BRCA1</a:t>
            </a:r>
            <a:r>
              <a:rPr kumimoji="0" lang="en-US" sz="800" b="0" i="0" u="none" strike="noStrike" kern="1200" cap="none" spc="0" normalizeH="0" baseline="0" noProof="0" dirty="0">
                <a:ln>
                  <a:noFill/>
                </a:ln>
                <a:solidFill>
                  <a:srgbClr val="000000"/>
                </a:solidFill>
                <a:effectLst/>
                <a:uLnTx/>
                <a:uFillTx/>
                <a:latin typeface="Arial"/>
                <a:ea typeface="+mn-ea"/>
                <a:cs typeface="+mn-cs"/>
              </a:rPr>
              <a:t> and/or </a:t>
            </a:r>
            <a:r>
              <a:rPr kumimoji="0" lang="en-US" sz="800" b="0" i="1" u="none" strike="noStrike" kern="1200" cap="none" spc="0" normalizeH="0" baseline="0" noProof="0" dirty="0">
                <a:ln>
                  <a:noFill/>
                </a:ln>
                <a:solidFill>
                  <a:srgbClr val="000000"/>
                </a:solidFill>
                <a:effectLst/>
                <a:uLnTx/>
                <a:uFillTx/>
                <a:latin typeface="Arial"/>
                <a:ea typeface="+mn-ea"/>
                <a:cs typeface="+mn-cs"/>
              </a:rPr>
              <a:t>BRCA2</a:t>
            </a:r>
            <a:r>
              <a:rPr kumimoji="0" lang="en-US" sz="800" b="0" i="0" u="none" strike="noStrike" kern="1200" cap="none" spc="0" normalizeH="0" baseline="0" noProof="0" dirty="0">
                <a:ln>
                  <a:noFill/>
                </a:ln>
                <a:solidFill>
                  <a:srgbClr val="000000"/>
                </a:solidFill>
                <a:effectLst/>
                <a:uLnTx/>
                <a:uFillTx/>
                <a:latin typeface="Arial"/>
                <a:ea typeface="+mn-ea"/>
                <a:cs typeface="+mn-cs"/>
              </a:rPr>
              <a:t> mutation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Bevacizumab: 15 mg/kg, every 3 weeks for a total of 15 months, including when administered with chemotherapy; </a:t>
            </a:r>
            <a:r>
              <a:rPr kumimoji="0" lang="en-US" sz="800" b="0" i="0" u="none" strike="noStrike" kern="1200" cap="none" spc="0" normalizeH="0" baseline="3000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By central labs; </a:t>
            </a:r>
            <a:r>
              <a:rPr kumimoji="0" lang="en-US" sz="800" b="0" i="0" u="none" strike="noStrike" kern="1200" cap="none" spc="0" normalizeH="0" baseline="30000" noProof="0" dirty="0">
                <a:ln>
                  <a:noFill/>
                </a:ln>
                <a:solidFill>
                  <a:srgbClr val="000000"/>
                </a:solidFill>
                <a:effectLst/>
                <a:uLnTx/>
                <a:uFillTx/>
                <a:latin typeface="Arial"/>
                <a:ea typeface="+mn-ea"/>
                <a:cs typeface="Arial Narrow"/>
              </a:rPr>
              <a:t>¶</a:t>
            </a:r>
            <a:r>
              <a:rPr kumimoji="0" lang="en-US" sz="800" b="0" i="0" u="none" strike="noStrike" kern="1200" cap="none" spc="0" normalizeH="0" baseline="0" noProof="0" dirty="0">
                <a:ln>
                  <a:noFill/>
                </a:ln>
                <a:solidFill>
                  <a:srgbClr val="000000"/>
                </a:solidFill>
                <a:effectLst/>
                <a:uLnTx/>
                <a:uFillTx/>
                <a:latin typeface="Arial"/>
                <a:ea typeface="+mn-ea"/>
                <a:cs typeface="Arial Narrow"/>
              </a:rPr>
              <a:t>According to timing of surgery and NED/CR/PR</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BICR, blinded independent central review; </a:t>
            </a:r>
            <a:r>
              <a:rPr kumimoji="0" lang="en-US" sz="800" b="0" i="0" u="none" strike="noStrike" kern="1200" cap="none" spc="0" normalizeH="0" baseline="0" noProof="0" dirty="0" err="1">
                <a:ln>
                  <a:noFill/>
                </a:ln>
                <a:solidFill>
                  <a:srgbClr val="000000"/>
                </a:solidFill>
                <a:effectLst/>
                <a:uLnTx/>
                <a:uFillTx/>
                <a:latin typeface="Arial"/>
                <a:ea typeface="+mn-ea"/>
                <a:cs typeface="+mn-cs"/>
              </a:rPr>
              <a:t>HRQoL</a:t>
            </a:r>
            <a:r>
              <a:rPr kumimoji="0" lang="en-US" sz="800" b="0" i="0" u="none" strike="noStrike" kern="1200" cap="none" spc="0" normalizeH="0" baseline="0" noProof="0" dirty="0">
                <a:ln>
                  <a:noFill/>
                </a:ln>
                <a:solidFill>
                  <a:srgbClr val="000000"/>
                </a:solidFill>
                <a:effectLst/>
                <a:uLnTx/>
                <a:uFillTx/>
                <a:latin typeface="Arial"/>
                <a:ea typeface="+mn-ea"/>
                <a:cs typeface="+mn-cs"/>
              </a:rPr>
              <a:t>, health-related quality of life; PFS2, time to second progression or death; RECIST, Response Evaluation Criteria in Solid </a:t>
            </a:r>
            <a:r>
              <a:rPr kumimoji="0" lang="en-US" sz="800" b="0" i="0" u="none" strike="noStrike" kern="1200" cap="none" spc="0" normalizeH="0" baseline="0" noProof="0" dirty="0" err="1">
                <a:ln>
                  <a:noFill/>
                </a:ln>
                <a:solidFill>
                  <a:srgbClr val="000000"/>
                </a:solidFill>
                <a:effectLst/>
                <a:uLnTx/>
                <a:uFillTx/>
                <a:latin typeface="Arial"/>
                <a:ea typeface="+mn-ea"/>
                <a:cs typeface="+mn-cs"/>
              </a:rPr>
              <a:t>Tumours</a:t>
            </a:r>
            <a:r>
              <a:rPr kumimoji="0" lang="en-US" sz="800" b="0" i="0" u="none" strike="noStrike" kern="1200" cap="none" spc="0" normalizeH="0" baseline="0" noProof="0" dirty="0">
                <a:ln>
                  <a:noFill/>
                </a:ln>
                <a:solidFill>
                  <a:srgbClr val="000000"/>
                </a:solidFill>
                <a:effectLst/>
                <a:uLnTx/>
                <a:uFillTx/>
                <a:latin typeface="Arial"/>
                <a:ea typeface="+mn-ea"/>
                <a:cs typeface="+mn-cs"/>
              </a:rPr>
              <a:t>; TFST, time to first subsequent therapy or death; TSST, time to second subsequent therapy or death</a:t>
            </a:r>
          </a:p>
        </p:txBody>
      </p:sp>
      <p:sp>
        <p:nvSpPr>
          <p:cNvPr id="36" name="AutoShape 6">
            <a:extLst>
              <a:ext uri="{FF2B5EF4-FFF2-40B4-BE49-F238E27FC236}">
                <a16:creationId xmlns:a16="http://schemas.microsoft.com/office/drawing/2014/main" id="{E7BD0044-99E2-498C-9F7F-08BDB987AF14}"/>
              </a:ext>
            </a:extLst>
          </p:cNvPr>
          <p:cNvSpPr>
            <a:spLocks noChangeArrowheads="1"/>
          </p:cNvSpPr>
          <p:nvPr/>
        </p:nvSpPr>
        <p:spPr bwMode="auto">
          <a:xfrm>
            <a:off x="1042626" y="1782961"/>
            <a:ext cx="10106747" cy="353280"/>
          </a:xfrm>
          <a:prstGeom prst="roundRect">
            <a:avLst>
              <a:gd name="adj" fmla="val 5162"/>
            </a:avLst>
          </a:prstGeom>
          <a:solidFill>
            <a:schemeClr val="bg1"/>
          </a:solidFill>
          <a:ln w="28575" algn="ctr">
            <a:solidFill>
              <a:srgbClr val="E6E6E6"/>
            </a:solidFill>
            <a:round/>
            <a:headEnd/>
            <a:tailEnd/>
          </a:ln>
          <a:effectLst>
            <a:outerShdw blurRad="50800" dist="38100" dir="8100000" algn="tr" rotWithShape="0">
              <a:prstClr val="black">
                <a:alpha val="40000"/>
              </a:prstClr>
            </a:outerShdw>
          </a:effectLst>
        </p:spPr>
        <p:txBody>
          <a:bodyPr lIns="23657" tIns="29210" rIns="23657" bIns="29210" anchor="ct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86256" rtl="0" eaLnBrk="1" fontAlgn="base" latinLnBrk="0" hangingPunct="1">
              <a:lnSpc>
                <a:spcPct val="100000"/>
              </a:lnSpc>
              <a:spcBef>
                <a:spcPct val="0"/>
              </a:spcBef>
              <a:spcAft>
                <a:spcPct val="0"/>
              </a:spcAft>
              <a:buClrTx/>
              <a:buSzTx/>
              <a:buFontTx/>
              <a:buNone/>
              <a:tabLst>
                <a:tab pos="75107" algn="l"/>
                <a:tab pos="751079" algn="ctr"/>
              </a:tabLst>
              <a:defRPr/>
            </a:pPr>
            <a:r>
              <a:rPr kumimoji="0" lang="en-US" sz="135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Newly diagnosed FIGO stage III–IV high-grade serous/endometrioid ovarian, fallopian tube or primary peritoneal cancer*</a:t>
            </a:r>
            <a:endParaRPr kumimoji="0" lang="en-US" sz="900" b="0" i="0" u="none" strike="noStrike" kern="1200" cap="none" spc="0" normalizeH="0" baseline="0" noProof="0" dirty="0">
              <a:ln>
                <a:noFill/>
              </a:ln>
              <a:solidFill>
                <a:srgbClr val="000000"/>
              </a:solidFill>
              <a:effectLst/>
              <a:uLnTx/>
              <a:uFillTx/>
              <a:latin typeface="Imago" panose="02000500060000020004" pitchFamily="2" charset="0"/>
              <a:ea typeface="Arial Unicode MS" pitchFamily="34" charset="-128"/>
              <a:cs typeface="Arial Unicode MS" pitchFamily="34" charset="-128"/>
            </a:endParaRPr>
          </a:p>
        </p:txBody>
      </p:sp>
      <p:grpSp>
        <p:nvGrpSpPr>
          <p:cNvPr id="5" name="Group 4">
            <a:extLst>
              <a:ext uri="{FF2B5EF4-FFF2-40B4-BE49-F238E27FC236}">
                <a16:creationId xmlns:a16="http://schemas.microsoft.com/office/drawing/2014/main" id="{1970FC09-0ECB-CB0A-9478-62413723CAF6}"/>
              </a:ext>
            </a:extLst>
          </p:cNvPr>
          <p:cNvGrpSpPr/>
          <p:nvPr/>
        </p:nvGrpSpPr>
        <p:grpSpPr>
          <a:xfrm>
            <a:off x="993251" y="2365974"/>
            <a:ext cx="10292948" cy="2978912"/>
            <a:chOff x="1867541" y="2444569"/>
            <a:chExt cx="8456921" cy="2784489"/>
          </a:xfrm>
        </p:grpSpPr>
        <p:grpSp>
          <p:nvGrpSpPr>
            <p:cNvPr id="3" name="Group 2">
              <a:extLst>
                <a:ext uri="{FF2B5EF4-FFF2-40B4-BE49-F238E27FC236}">
                  <a16:creationId xmlns:a16="http://schemas.microsoft.com/office/drawing/2014/main" id="{B8EE9852-364A-4AF7-887E-8C7C749E97F2}"/>
                </a:ext>
              </a:extLst>
            </p:cNvPr>
            <p:cNvGrpSpPr/>
            <p:nvPr/>
          </p:nvGrpSpPr>
          <p:grpSpPr>
            <a:xfrm>
              <a:off x="7895040" y="3236015"/>
              <a:ext cx="405681" cy="1085330"/>
              <a:chOff x="6371038" y="2255933"/>
              <a:chExt cx="405681" cy="1085330"/>
            </a:xfrm>
          </p:grpSpPr>
          <p:cxnSp>
            <p:nvCxnSpPr>
              <p:cNvPr id="33" name="Straight Connector 32">
                <a:extLst>
                  <a:ext uri="{FF2B5EF4-FFF2-40B4-BE49-F238E27FC236}">
                    <a16:creationId xmlns:a16="http://schemas.microsoft.com/office/drawing/2014/main" id="{8166E2C0-C257-4F64-8BB3-6C63B8B93012}"/>
                  </a:ext>
                </a:extLst>
              </p:cNvPr>
              <p:cNvCxnSpPr>
                <a:cxnSpLocks/>
              </p:cNvCxnSpPr>
              <p:nvPr/>
            </p:nvCxnSpPr>
            <p:spPr>
              <a:xfrm>
                <a:off x="6621793" y="2814899"/>
                <a:ext cx="1549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B39B4AC-5B5A-4916-97C7-CB3A9238345A}"/>
                  </a:ext>
                </a:extLst>
              </p:cNvPr>
              <p:cNvCxnSpPr>
                <a:cxnSpLocks/>
              </p:cNvCxnSpPr>
              <p:nvPr/>
            </p:nvCxnSpPr>
            <p:spPr>
              <a:xfrm>
                <a:off x="6614151" y="2255933"/>
                <a:ext cx="0" cy="10853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B4EFCD2-3EBA-46E8-A81A-E709DDF2AD17}"/>
                  </a:ext>
                </a:extLst>
              </p:cNvPr>
              <p:cNvCxnSpPr>
                <a:cxnSpLocks/>
              </p:cNvCxnSpPr>
              <p:nvPr/>
            </p:nvCxnSpPr>
            <p:spPr>
              <a:xfrm>
                <a:off x="6371038" y="2257694"/>
                <a:ext cx="24640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ECA3984-0DA2-466C-92BD-D8D64BF96E25}"/>
                  </a:ext>
                </a:extLst>
              </p:cNvPr>
              <p:cNvCxnSpPr>
                <a:cxnSpLocks/>
              </p:cNvCxnSpPr>
              <p:nvPr/>
            </p:nvCxnSpPr>
            <p:spPr>
              <a:xfrm>
                <a:off x="6438085" y="3341261"/>
                <a:ext cx="1800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7" name="ZoneTexte 11">
              <a:extLst>
                <a:ext uri="{FF2B5EF4-FFF2-40B4-BE49-F238E27FC236}">
                  <a16:creationId xmlns:a16="http://schemas.microsoft.com/office/drawing/2014/main" id="{434E9829-56F7-4CB2-A6E2-A0293211AC25}"/>
                </a:ext>
              </a:extLst>
            </p:cNvPr>
            <p:cNvSpPr txBox="1"/>
            <p:nvPr/>
          </p:nvSpPr>
          <p:spPr>
            <a:xfrm>
              <a:off x="1867541" y="2965840"/>
              <a:ext cx="1634179" cy="1989945"/>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tIns="90000" bIns="90000">
              <a:spAutoFit/>
            </a:bodyPr>
            <a:lstStyle/>
            <a:p>
              <a:pPr marL="0" marR="0" lvl="0" indent="0" algn="l" defTabSz="586256" rtl="0" eaLnBrk="1" fontAlgn="base" latinLnBrk="0" hangingPunct="1">
                <a:lnSpc>
                  <a:spcPct val="100000"/>
                </a:lnSpc>
                <a:spcBef>
                  <a:spcPct val="0"/>
                </a:spcBef>
                <a:spcAft>
                  <a:spcPts val="300"/>
                </a:spcAft>
                <a:buClrTx/>
                <a:buSzTx/>
                <a:buFontTx/>
                <a:buNone/>
                <a:tabLst>
                  <a:tab pos="75107" algn="l"/>
                  <a:tab pos="751079" algn="ctr"/>
                </a:tabLst>
                <a:defRPr/>
              </a:pPr>
              <a:r>
                <a:rPr kumimoji="0" lang="en-US" sz="14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FIRST LINE</a:t>
              </a:r>
            </a:p>
            <a:p>
              <a:pPr marL="171450" marR="0" lvl="0" indent="-171450" algn="l" defTabSz="586256" rtl="0" eaLnBrk="1" fontAlgn="base" latinLnBrk="0" hangingPunct="1">
                <a:lnSpc>
                  <a:spcPct val="100000"/>
                </a:lnSpc>
                <a:spcBef>
                  <a:spcPct val="0"/>
                </a:spcBef>
                <a:spcAft>
                  <a:spcPts val="300"/>
                </a:spcAft>
                <a:buClrTx/>
                <a:buSzTx/>
                <a:buFont typeface="Arial" panose="020B0604020202020204" pitchFamily="34" charset="0"/>
                <a:buChar char="•"/>
                <a:tabLst>
                  <a:tab pos="75107" algn="l"/>
                  <a:tab pos="751079" algn="ctr"/>
                </a:tabLst>
                <a:defRPr/>
              </a:pPr>
              <a:r>
                <a:rPr kumimoji="0" lang="en-US" sz="12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Surgery </a:t>
              </a:r>
              <a:br>
                <a:rPr kumimoji="0" lang="en-US" sz="12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br>
              <a:r>
                <a:rPr kumimoji="0" lang="en-US" sz="12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(upfront or interval) </a:t>
              </a:r>
            </a:p>
            <a:p>
              <a:pPr marL="171450" marR="0" lvl="0" indent="-171450" algn="l" defTabSz="586256" rtl="0" eaLnBrk="1" fontAlgn="base" latinLnBrk="0" hangingPunct="1">
                <a:lnSpc>
                  <a:spcPct val="100000"/>
                </a:lnSpc>
                <a:spcBef>
                  <a:spcPct val="0"/>
                </a:spcBef>
                <a:spcAft>
                  <a:spcPts val="300"/>
                </a:spcAft>
                <a:buClrTx/>
                <a:buSzTx/>
                <a:buFont typeface="Arial" panose="020B0604020202020204" pitchFamily="34" charset="0"/>
                <a:buChar char="•"/>
                <a:tabLst>
                  <a:tab pos="75107" algn="l"/>
                  <a:tab pos="751079" algn="ctr"/>
                </a:tabLst>
                <a:defRPr/>
              </a:pPr>
              <a:r>
                <a:rPr kumimoji="0" lang="en-US" sz="12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Platinum–taxane based chemotherapy</a:t>
              </a:r>
            </a:p>
            <a:p>
              <a:pPr marL="171450" marR="0" lvl="0" indent="-171450" algn="l" defTabSz="586256" rtl="0" eaLnBrk="1" fontAlgn="base" latinLnBrk="0" hangingPunct="1">
                <a:lnSpc>
                  <a:spcPct val="100000"/>
                </a:lnSpc>
                <a:spcBef>
                  <a:spcPct val="0"/>
                </a:spcBef>
                <a:spcAft>
                  <a:spcPts val="300"/>
                </a:spcAft>
                <a:buClrTx/>
                <a:buSzTx/>
                <a:buFont typeface="Arial" panose="020B0604020202020204" pitchFamily="34" charset="0"/>
                <a:buChar char="•"/>
                <a:tabLst>
                  <a:tab pos="75107" algn="l"/>
                  <a:tab pos="751079" algn="ctr"/>
                </a:tabLst>
                <a:defRPr/>
              </a:pPr>
              <a:r>
                <a:rPr kumimoji="0" lang="en-US" sz="12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≥3 cycles of bevacizumab</a:t>
              </a:r>
              <a:r>
                <a:rPr kumimoji="0" lang="en-US" sz="1100" b="0" i="0" u="none" strike="noStrike" kern="1200" cap="none" spc="0" normalizeH="0" baseline="30000" noProof="0" dirty="0">
                  <a:ln>
                    <a:noFill/>
                  </a:ln>
                  <a:solidFill>
                    <a:srgbClr val="000000"/>
                  </a:solidFill>
                  <a:effectLst/>
                  <a:uLnTx/>
                  <a:uFillTx/>
                  <a:latin typeface="Arial"/>
                  <a:ea typeface="+mn-ea"/>
                  <a:cs typeface="+mn-cs"/>
                </a:rPr>
                <a:t>†</a:t>
              </a:r>
              <a:r>
                <a:rPr kumimoji="0" lang="en-US" sz="1100" b="1" i="0" u="none" strike="noStrike" kern="1200" cap="none" spc="0" normalizeH="0" baseline="0" noProof="0" dirty="0">
                  <a:ln>
                    <a:noFill/>
                  </a:ln>
                  <a:solidFill>
                    <a:srgbClr val="000000"/>
                  </a:solidFill>
                  <a:effectLst/>
                  <a:uLnTx/>
                  <a:uFillTx/>
                  <a:latin typeface="Arial"/>
                  <a:ea typeface="ＭＳ Ｐゴシック" pitchFamily="34" charset="-128"/>
                  <a:cs typeface="Arial" charset="0"/>
                </a:rPr>
                <a:t> </a:t>
              </a:r>
              <a:endParaRPr kumimoji="0" lang="en-US" sz="11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
          <p:nvSpPr>
            <p:cNvPr id="8" name="Flèche droite 12">
              <a:extLst>
                <a:ext uri="{FF2B5EF4-FFF2-40B4-BE49-F238E27FC236}">
                  <a16:creationId xmlns:a16="http://schemas.microsoft.com/office/drawing/2014/main" id="{5E6F9064-E89C-428C-BA10-2A008A745BCD}"/>
                </a:ext>
              </a:extLst>
            </p:cNvPr>
            <p:cNvSpPr/>
            <p:nvPr/>
          </p:nvSpPr>
          <p:spPr>
            <a:xfrm>
              <a:off x="3585255" y="3604515"/>
              <a:ext cx="877399" cy="363140"/>
            </a:xfrm>
            <a:prstGeom prst="rightArrow">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88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7D3C6AB1-0877-4EBF-A232-1CCCF312CC32}"/>
                </a:ext>
              </a:extLst>
            </p:cNvPr>
            <p:cNvGrpSpPr/>
            <p:nvPr/>
          </p:nvGrpSpPr>
          <p:grpSpPr>
            <a:xfrm>
              <a:off x="4536423" y="2948191"/>
              <a:ext cx="465192" cy="1648077"/>
              <a:chOff x="1183791" y="667247"/>
              <a:chExt cx="620256" cy="2795154"/>
            </a:xfrm>
          </p:grpSpPr>
          <p:sp>
            <p:nvSpPr>
              <p:cNvPr id="18" name="Rectangle 17">
                <a:extLst>
                  <a:ext uri="{FF2B5EF4-FFF2-40B4-BE49-F238E27FC236}">
                    <a16:creationId xmlns:a16="http://schemas.microsoft.com/office/drawing/2014/main" id="{2E50C093-CAFE-4CF9-ABB7-585636C3BE46}"/>
                  </a:ext>
                </a:extLst>
              </p:cNvPr>
              <p:cNvSpPr/>
              <p:nvPr/>
            </p:nvSpPr>
            <p:spPr>
              <a:xfrm rot="16200000">
                <a:off x="96342" y="1754696"/>
                <a:ext cx="2795154" cy="62025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C60AC728-0153-451B-9040-D4AA47E41F92}"/>
                  </a:ext>
                </a:extLst>
              </p:cNvPr>
              <p:cNvSpPr txBox="1"/>
              <p:nvPr/>
            </p:nvSpPr>
            <p:spPr>
              <a:xfrm rot="16200000">
                <a:off x="96342" y="1754696"/>
                <a:ext cx="2795154" cy="62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marL="0" marR="0" lvl="0" indent="0" algn="ctr" defTabSz="666750" rtl="0" eaLnBrk="1" fontAlgn="base"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Randomization </a:t>
                </a:r>
              </a:p>
            </p:txBody>
          </p:sp>
        </p:grpSp>
        <p:cxnSp>
          <p:nvCxnSpPr>
            <p:cNvPr id="27" name="Straight Connector 26">
              <a:extLst>
                <a:ext uri="{FF2B5EF4-FFF2-40B4-BE49-F238E27FC236}">
                  <a16:creationId xmlns:a16="http://schemas.microsoft.com/office/drawing/2014/main" id="{68C59A8B-F3F8-4078-874B-AE3D325164B8}"/>
                </a:ext>
              </a:extLst>
            </p:cNvPr>
            <p:cNvCxnSpPr>
              <a:cxnSpLocks/>
              <a:stCxn id="18" idx="2"/>
            </p:cNvCxnSpPr>
            <p:nvPr/>
          </p:nvCxnSpPr>
          <p:spPr>
            <a:xfrm>
              <a:off x="5001616" y="3772228"/>
              <a:ext cx="1561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4CB1C3B-765E-4865-9783-CAC4D35E4A6C}"/>
                </a:ext>
              </a:extLst>
            </p:cNvPr>
            <p:cNvCxnSpPr>
              <a:cxnSpLocks/>
            </p:cNvCxnSpPr>
            <p:nvPr/>
          </p:nvCxnSpPr>
          <p:spPr>
            <a:xfrm>
              <a:off x="5146314" y="3241343"/>
              <a:ext cx="0" cy="108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17E7844-0F40-46B2-952F-D5ACB8D39876}"/>
                </a:ext>
              </a:extLst>
            </p:cNvPr>
            <p:cNvCxnSpPr>
              <a:cxnSpLocks/>
            </p:cNvCxnSpPr>
            <p:nvPr/>
          </p:nvCxnSpPr>
          <p:spPr>
            <a:xfrm>
              <a:off x="5152123" y="3249488"/>
              <a:ext cx="24841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686288E-F478-422E-AF69-909EE0503FBA}"/>
                </a:ext>
              </a:extLst>
            </p:cNvPr>
            <p:cNvCxnSpPr>
              <a:cxnSpLocks/>
            </p:cNvCxnSpPr>
            <p:nvPr/>
          </p:nvCxnSpPr>
          <p:spPr>
            <a:xfrm>
              <a:off x="5140363" y="4321344"/>
              <a:ext cx="271365" cy="1"/>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289E2A6F-0682-49F8-808E-1C4720570831}"/>
                </a:ext>
              </a:extLst>
            </p:cNvPr>
            <p:cNvSpPr txBox="1"/>
            <p:nvPr/>
          </p:nvSpPr>
          <p:spPr>
            <a:xfrm>
              <a:off x="3477522" y="3307040"/>
              <a:ext cx="103174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a:ea typeface="+mn-ea"/>
                  <a:cs typeface="Arial Narrow"/>
                </a:rPr>
                <a:t>NED/CR/PR</a:t>
              </a:r>
            </a:p>
          </p:txBody>
        </p:sp>
        <p:sp>
          <p:nvSpPr>
            <p:cNvPr id="41" name="TextBox 40">
              <a:extLst>
                <a:ext uri="{FF2B5EF4-FFF2-40B4-BE49-F238E27FC236}">
                  <a16:creationId xmlns:a16="http://schemas.microsoft.com/office/drawing/2014/main" id="{AB9610E9-4198-4245-863D-7F7A2A33864A}"/>
                </a:ext>
              </a:extLst>
            </p:cNvPr>
            <p:cNvSpPr txBox="1"/>
            <p:nvPr/>
          </p:nvSpPr>
          <p:spPr>
            <a:xfrm>
              <a:off x="3557691" y="4582727"/>
              <a:ext cx="21680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a:ea typeface="+mn-ea"/>
                  <a:cs typeface="Arial Narrow"/>
                </a:rPr>
                <a:t>Stratification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0000"/>
                  </a:solidFill>
                  <a:effectLst/>
                  <a:uLnTx/>
                  <a:uFillTx/>
                  <a:latin typeface="Arial Narrow"/>
                  <a:ea typeface="+mn-ea"/>
                  <a:cs typeface="Arial Narrow"/>
                </a:rPr>
                <a:t>Tumour</a:t>
              </a:r>
              <a:r>
                <a:rPr kumimoji="0" lang="en-US" sz="1200" b="0" i="0" u="none" strike="noStrike" kern="1200" cap="none" spc="0" normalizeH="0" baseline="0" noProof="0" dirty="0">
                  <a:ln>
                    <a:noFill/>
                  </a:ln>
                  <a:solidFill>
                    <a:srgbClr val="000000"/>
                  </a:solidFill>
                  <a:effectLst/>
                  <a:uLnTx/>
                  <a:uFillTx/>
                  <a:latin typeface="Arial Narrow"/>
                  <a:ea typeface="+mn-ea"/>
                  <a:cs typeface="Arial Narrow"/>
                </a:rPr>
                <a:t> </a:t>
              </a:r>
              <a:r>
                <a:rPr kumimoji="0" lang="en-US" sz="1200" b="0" i="1" u="none" strike="noStrike" kern="1200" cap="none" spc="0" normalizeH="0" baseline="0" noProof="0" dirty="0" err="1">
                  <a:ln>
                    <a:noFill/>
                  </a:ln>
                  <a:solidFill>
                    <a:srgbClr val="000000"/>
                  </a:solidFill>
                  <a:effectLst/>
                  <a:uLnTx/>
                  <a:uFillTx/>
                  <a:latin typeface="Arial Narrow"/>
                  <a:ea typeface="+mn-ea"/>
                  <a:cs typeface="Arial Narrow"/>
                </a:rPr>
                <a:t>BRCA</a:t>
              </a:r>
              <a:r>
                <a:rPr kumimoji="0" lang="en-US" sz="1200" b="0" i="0" u="none" strike="noStrike" kern="1200" cap="none" spc="0" normalizeH="0" baseline="0" noProof="0" dirty="0" err="1">
                  <a:ln>
                    <a:noFill/>
                  </a:ln>
                  <a:solidFill>
                    <a:srgbClr val="000000"/>
                  </a:solidFill>
                  <a:effectLst/>
                  <a:uLnTx/>
                  <a:uFillTx/>
                  <a:latin typeface="Arial Narrow"/>
                  <a:ea typeface="+mn-ea"/>
                  <a:cs typeface="Arial Narrow"/>
                </a:rPr>
                <a:t>m</a:t>
              </a:r>
              <a:r>
                <a:rPr kumimoji="0" lang="en-US" sz="1200" b="0" i="0" u="none" strike="noStrike" kern="1200" cap="none" spc="0" normalizeH="0" baseline="0" noProof="0" dirty="0">
                  <a:ln>
                    <a:noFill/>
                  </a:ln>
                  <a:solidFill>
                    <a:srgbClr val="000000"/>
                  </a:solidFill>
                  <a:effectLst/>
                  <a:uLnTx/>
                  <a:uFillTx/>
                  <a:latin typeface="Arial Narrow"/>
                  <a:ea typeface="+mn-ea"/>
                  <a:cs typeface="Arial Narrow"/>
                </a:rPr>
                <a:t> status</a:t>
              </a:r>
              <a:r>
                <a:rPr kumimoji="0" lang="en-US" sz="1200" b="0" i="0" u="none" strike="noStrike" kern="1200" cap="none" spc="0" normalizeH="0" baseline="30000" noProof="0" dirty="0">
                  <a:ln>
                    <a:noFill/>
                  </a:ln>
                  <a:solidFill>
                    <a:srgbClr val="000000"/>
                  </a:solidFill>
                  <a:effectLst/>
                  <a:uLnTx/>
                  <a:uFillTx/>
                  <a:latin typeface="Arial" charset="0"/>
                  <a:ea typeface="+mn-ea"/>
                  <a:cs typeface="Arial Narrow"/>
                </a:rPr>
                <a:t>‡</a:t>
              </a:r>
              <a:endParaRPr kumimoji="0" lang="en-US" sz="1200" b="0" i="0" u="none" strike="noStrike" kern="1200" cap="none" spc="0" normalizeH="0" baseline="0" noProof="0" dirty="0">
                <a:ln>
                  <a:noFill/>
                </a:ln>
                <a:solidFill>
                  <a:srgbClr val="000000"/>
                </a:solidFill>
                <a:effectLst/>
                <a:uLnTx/>
                <a:uFillTx/>
                <a:latin typeface="Arial Narrow"/>
                <a:ea typeface="+mn-ea"/>
                <a:cs typeface="Arial Narrow"/>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Arial Narrow"/>
                </a:rPr>
                <a:t>First-line treatment outcome</a:t>
              </a:r>
              <a:r>
                <a:rPr kumimoji="0" lang="en-US" sz="1200" b="0" i="0" u="none" strike="noStrike" kern="1200" cap="none" spc="0" normalizeH="0" baseline="30000" noProof="0" dirty="0">
                  <a:ln>
                    <a:noFill/>
                  </a:ln>
                  <a:solidFill>
                    <a:srgbClr val="000000"/>
                  </a:solidFill>
                  <a:effectLst/>
                  <a:uLnTx/>
                  <a:uFillTx/>
                  <a:latin typeface="Arial Narrow"/>
                  <a:ea typeface="+mn-ea"/>
                  <a:cs typeface="Arial Narrow"/>
                </a:rPr>
                <a:t>¶</a:t>
              </a:r>
              <a:endParaRPr kumimoji="0" lang="en-US" sz="12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42" name="TextBox 41">
              <a:extLst>
                <a:ext uri="{FF2B5EF4-FFF2-40B4-BE49-F238E27FC236}">
                  <a16:creationId xmlns:a16="http://schemas.microsoft.com/office/drawing/2014/main" id="{86AECDB7-5D9E-4FA9-ABC6-11719E7C2CCD}"/>
                </a:ext>
              </a:extLst>
            </p:cNvPr>
            <p:cNvSpPr txBox="1"/>
            <p:nvPr/>
          </p:nvSpPr>
          <p:spPr>
            <a:xfrm>
              <a:off x="5140361" y="3620323"/>
              <a:ext cx="5203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a:ea typeface="+mn-ea"/>
                  <a:cs typeface="Arial Narrow"/>
                </a:rPr>
                <a:t>2:1</a:t>
              </a:r>
            </a:p>
          </p:txBody>
        </p:sp>
        <p:sp>
          <p:nvSpPr>
            <p:cNvPr id="43" name="TextBox 42">
              <a:extLst>
                <a:ext uri="{FF2B5EF4-FFF2-40B4-BE49-F238E27FC236}">
                  <a16:creationId xmlns:a16="http://schemas.microsoft.com/office/drawing/2014/main" id="{B02A932E-23BA-49B1-A072-868D0E2A0883}"/>
                </a:ext>
              </a:extLst>
            </p:cNvPr>
            <p:cNvSpPr txBox="1"/>
            <p:nvPr/>
          </p:nvSpPr>
          <p:spPr>
            <a:xfrm>
              <a:off x="4437183" y="2626590"/>
              <a:ext cx="6636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a:ea typeface="+mn-ea"/>
                  <a:cs typeface="Arial Narrow"/>
                </a:rPr>
                <a:t>N=806</a:t>
              </a:r>
            </a:p>
          </p:txBody>
        </p:sp>
        <p:sp>
          <p:nvSpPr>
            <p:cNvPr id="44" name="TextBox 43">
              <a:extLst>
                <a:ext uri="{FF2B5EF4-FFF2-40B4-BE49-F238E27FC236}">
                  <a16:creationId xmlns:a16="http://schemas.microsoft.com/office/drawing/2014/main" id="{44D36C9F-7C6E-4D6F-808C-86EC1A09DC57}"/>
                </a:ext>
              </a:extLst>
            </p:cNvPr>
            <p:cNvSpPr txBox="1"/>
            <p:nvPr/>
          </p:nvSpPr>
          <p:spPr>
            <a:xfrm>
              <a:off x="5351252" y="2444569"/>
              <a:ext cx="18775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Arial Narrow"/>
                </a:rPr>
                <a:t>Maintenance therapy</a:t>
              </a:r>
            </a:p>
          </p:txBody>
        </p:sp>
        <p:sp>
          <p:nvSpPr>
            <p:cNvPr id="31" name="ZoneTexte 11">
              <a:extLst>
                <a:ext uri="{FF2B5EF4-FFF2-40B4-BE49-F238E27FC236}">
                  <a16:creationId xmlns:a16="http://schemas.microsoft.com/office/drawing/2014/main" id="{8762FFF7-C5F4-4FBB-9C79-5230590AAF79}"/>
                </a:ext>
              </a:extLst>
            </p:cNvPr>
            <p:cNvSpPr txBox="1"/>
            <p:nvPr/>
          </p:nvSpPr>
          <p:spPr>
            <a:xfrm>
              <a:off x="8317544" y="2647975"/>
              <a:ext cx="2006918" cy="2257917"/>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tIns="36000" bIns="36000">
              <a:spAutoFit/>
            </a:bodyPr>
            <a:lstStyle/>
            <a:p>
              <a:pPr marL="0" marR="0" lvl="0" indent="0" algn="l" defTabSz="586256" rtl="0" eaLnBrk="1" fontAlgn="base" latinLnBrk="0" hangingPunct="1">
                <a:lnSpc>
                  <a:spcPct val="100000"/>
                </a:lnSpc>
                <a:spcBef>
                  <a:spcPct val="0"/>
                </a:spcBef>
                <a:spcAft>
                  <a:spcPct val="0"/>
                </a:spcAft>
                <a:buClrTx/>
                <a:buSzTx/>
                <a:buFontTx/>
                <a:buNone/>
                <a:tabLst>
                  <a:tab pos="75107" algn="l"/>
                  <a:tab pos="751079" algn="ctr"/>
                </a:tabLst>
                <a:defRPr/>
              </a:pPr>
              <a:r>
                <a:rPr kumimoji="0" lang="en-US" sz="12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Primary endpoint</a:t>
              </a:r>
            </a:p>
            <a:p>
              <a:pPr marL="0" marR="0" lvl="0" indent="0" algn="l" defTabSz="586256" rtl="0" eaLnBrk="1" fontAlgn="base" latinLnBrk="0" hangingPunct="1">
                <a:lnSpc>
                  <a:spcPct val="100000"/>
                </a:lnSpc>
                <a:spcBef>
                  <a:spcPct val="0"/>
                </a:spcBef>
                <a:spcAft>
                  <a:spcPts val="600"/>
                </a:spcAft>
                <a:buClrTx/>
                <a:buSzTx/>
                <a:buFontTx/>
                <a:buNone/>
                <a:tabLst>
                  <a:tab pos="75107" algn="l"/>
                  <a:tab pos="751079" algn="ctr"/>
                </a:tabLst>
                <a:defRPr/>
              </a:pPr>
              <a:r>
                <a:rPr kumimoji="0" lang="en-US" sz="1200" b="0"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rPr>
                <a:t>Investigator-assessed PFS (RECIST v1.1)</a:t>
              </a:r>
            </a:p>
            <a:p>
              <a:pPr marL="0" marR="0" lvl="0" indent="0" algn="l" defTabSz="586256" rtl="0" eaLnBrk="1" fontAlgn="base" latinLnBrk="0" hangingPunct="1">
                <a:lnSpc>
                  <a:spcPct val="100000"/>
                </a:lnSpc>
                <a:spcBef>
                  <a:spcPct val="0"/>
                </a:spcBef>
                <a:spcAft>
                  <a:spcPts val="0"/>
                </a:spcAft>
                <a:buClrTx/>
                <a:buSzTx/>
                <a:buFontTx/>
                <a:buNone/>
                <a:tabLst>
                  <a:tab pos="75107" algn="l"/>
                  <a:tab pos="751079" algn="ctr"/>
                </a:tabLst>
                <a:defRPr/>
              </a:pPr>
              <a:r>
                <a:rPr kumimoji="0" lang="en-US" sz="1200" b="1" i="0" u="none" strike="noStrike" kern="1200" cap="none" spc="0" normalizeH="0" baseline="0" noProof="0" dirty="0">
                  <a:ln>
                    <a:noFill/>
                  </a:ln>
                  <a:solidFill>
                    <a:srgbClr val="000000"/>
                  </a:solidFill>
                  <a:effectLst/>
                  <a:uLnTx/>
                  <a:uFillTx/>
                  <a:latin typeface="Arial"/>
                  <a:ea typeface="Arial Unicode MS" pitchFamily="34" charset="-128"/>
                  <a:cs typeface="Arial Narrow"/>
                </a:rPr>
                <a:t>Sensitivity analysis </a:t>
              </a:r>
            </a:p>
            <a:p>
              <a:pPr marL="0" marR="0" lvl="0" indent="0" algn="l" defTabSz="586256" rtl="0" eaLnBrk="1" fontAlgn="base" latinLnBrk="0" hangingPunct="1">
                <a:lnSpc>
                  <a:spcPct val="100000"/>
                </a:lnSpc>
                <a:spcBef>
                  <a:spcPct val="0"/>
                </a:spcBef>
                <a:spcAft>
                  <a:spcPts val="600"/>
                </a:spcAft>
                <a:buClrTx/>
                <a:buSzTx/>
                <a:buFontTx/>
                <a:buNone/>
                <a:tabLst>
                  <a:tab pos="75107" algn="l"/>
                  <a:tab pos="751079" algn="ct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Narrow"/>
                </a:rPr>
                <a:t>PFS by BICR</a:t>
              </a:r>
            </a:p>
            <a:p>
              <a:pPr marL="0" marR="0" lvl="0" indent="0" algn="l" defTabSz="342900" rtl="0" eaLnBrk="1" fontAlgn="base"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Narrow"/>
                </a:rPr>
                <a:t>Secondary endpoints</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Narrow"/>
                </a:rPr>
                <a:t>TFST</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Narrow"/>
                </a:rPr>
                <a:t>PFS2, TSST</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Narrow"/>
                </a:rPr>
                <a:t>OS</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a:ea typeface="+mn-ea"/>
                  <a:cs typeface="Arial Narrow"/>
                </a:rPr>
                <a:t>HRQoL</a:t>
              </a:r>
              <a:endParaRPr kumimoji="0" lang="en-US" sz="1200" b="0" i="0" u="none" strike="noStrike" kern="1200" cap="none" spc="0" normalizeH="0" baseline="0" noProof="0" dirty="0">
                <a:ln>
                  <a:noFill/>
                </a:ln>
                <a:solidFill>
                  <a:srgbClr val="000000"/>
                </a:solidFill>
                <a:effectLst/>
                <a:uLnTx/>
                <a:uFillTx/>
                <a:latin typeface="Arial"/>
                <a:ea typeface="+mn-ea"/>
                <a:cs typeface="Arial Narrow"/>
              </a:endParaRPr>
            </a:p>
            <a:p>
              <a:pPr marL="0" marR="0" lvl="0" indent="0" algn="l" defTabSz="3429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Narrow"/>
                </a:rPr>
                <a:t>Safety and tolerability</a:t>
              </a:r>
              <a:endParaRPr kumimoji="0" lang="en-US" sz="1200" b="1" i="0" u="none" strike="noStrike" kern="120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grpSp>
          <p:nvGrpSpPr>
            <p:cNvPr id="38" name="Group 37">
              <a:extLst>
                <a:ext uri="{FF2B5EF4-FFF2-40B4-BE49-F238E27FC236}">
                  <a16:creationId xmlns:a16="http://schemas.microsoft.com/office/drawing/2014/main" id="{1728B3DE-7C37-4F83-B20B-61067D977C74}"/>
                </a:ext>
              </a:extLst>
            </p:cNvPr>
            <p:cNvGrpSpPr/>
            <p:nvPr/>
          </p:nvGrpSpPr>
          <p:grpSpPr>
            <a:xfrm>
              <a:off x="5402973" y="2887206"/>
              <a:ext cx="2520000" cy="360000"/>
              <a:chOff x="2376179" y="1215953"/>
              <a:chExt cx="4616800" cy="864458"/>
            </a:xfrm>
            <a:solidFill>
              <a:srgbClr val="990033"/>
            </a:solidFill>
          </p:grpSpPr>
          <p:sp>
            <p:nvSpPr>
              <p:cNvPr id="39" name="Rectangle 38">
                <a:extLst>
                  <a:ext uri="{FF2B5EF4-FFF2-40B4-BE49-F238E27FC236}">
                    <a16:creationId xmlns:a16="http://schemas.microsoft.com/office/drawing/2014/main" id="{87695FE8-38DC-41AD-8975-B4A43A7708C7}"/>
                  </a:ext>
                </a:extLst>
              </p:cNvPr>
              <p:cNvSpPr/>
              <p:nvPr/>
            </p:nvSpPr>
            <p:spPr>
              <a:xfrm>
                <a:off x="2376179" y="1215953"/>
                <a:ext cx="4616800" cy="864457"/>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D55216EE-0402-4D30-8D0D-BB907144CB2E}"/>
                  </a:ext>
                </a:extLst>
              </p:cNvPr>
              <p:cNvSpPr txBox="1"/>
              <p:nvPr/>
            </p:nvSpPr>
            <p:spPr>
              <a:xfrm>
                <a:off x="2376179" y="1215954"/>
                <a:ext cx="4616800" cy="8644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000" tIns="9525" rIns="9525" bIns="9525" numCol="1" spcCol="1270" anchor="ctr" anchorCtr="0">
                <a:noAutofit/>
              </a:bodyPr>
              <a:lstStyle/>
              <a:p>
                <a:pPr marL="0" marR="0" lvl="0" indent="0" algn="l" defTabSz="666750" rtl="0" eaLnBrk="1" fontAlgn="base"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a:ea typeface="ＭＳ Ｐゴシック" pitchFamily="34" charset="-128"/>
                    <a:cs typeface="Arial" charset="0"/>
                  </a:rPr>
                  <a:t>Olaparib (300 mg BID) x2 years</a:t>
                </a: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48" name="Group 47">
              <a:extLst>
                <a:ext uri="{FF2B5EF4-FFF2-40B4-BE49-F238E27FC236}">
                  <a16:creationId xmlns:a16="http://schemas.microsoft.com/office/drawing/2014/main" id="{CF999466-3907-412E-A261-127429746E00}"/>
                </a:ext>
              </a:extLst>
            </p:cNvPr>
            <p:cNvGrpSpPr/>
            <p:nvPr/>
          </p:nvGrpSpPr>
          <p:grpSpPr>
            <a:xfrm>
              <a:off x="5419112" y="3960359"/>
              <a:ext cx="2520000" cy="360000"/>
              <a:chOff x="2388201" y="2413658"/>
              <a:chExt cx="4663103" cy="875783"/>
            </a:xfrm>
            <a:solidFill>
              <a:srgbClr val="56639D"/>
            </a:solidFill>
          </p:grpSpPr>
          <p:sp>
            <p:nvSpPr>
              <p:cNvPr id="49" name="Rectangle 48">
                <a:extLst>
                  <a:ext uri="{FF2B5EF4-FFF2-40B4-BE49-F238E27FC236}">
                    <a16:creationId xmlns:a16="http://schemas.microsoft.com/office/drawing/2014/main" id="{C74203DC-685B-460E-BEB3-82716F9D6EDC}"/>
                  </a:ext>
                </a:extLst>
              </p:cNvPr>
              <p:cNvSpPr/>
              <p:nvPr/>
            </p:nvSpPr>
            <p:spPr>
              <a:xfrm>
                <a:off x="2388201" y="2413658"/>
                <a:ext cx="4663103" cy="864457"/>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TextBox 49">
                <a:extLst>
                  <a:ext uri="{FF2B5EF4-FFF2-40B4-BE49-F238E27FC236}">
                    <a16:creationId xmlns:a16="http://schemas.microsoft.com/office/drawing/2014/main" id="{DE21C690-0B77-47A0-84BE-6D31E7F37637}"/>
                  </a:ext>
                </a:extLst>
              </p:cNvPr>
              <p:cNvSpPr txBox="1"/>
              <p:nvPr/>
            </p:nvSpPr>
            <p:spPr>
              <a:xfrm>
                <a:off x="2388201" y="2424983"/>
                <a:ext cx="4663103" cy="8644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4000" tIns="9525" rIns="9525" bIns="9525" numCol="1" spcCol="1270" anchor="ctr" anchorCtr="0">
                <a:noAutofit/>
              </a:bodyPr>
              <a:lstStyle/>
              <a:p>
                <a:pPr marL="0" marR="0" lvl="0" indent="0" algn="l" defTabSz="666750" rtl="0" eaLnBrk="1" fontAlgn="base"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a:ea typeface="ＭＳ Ｐゴシック" pitchFamily="34" charset="-128"/>
                    <a:cs typeface="Arial" charset="0"/>
                  </a:rPr>
                  <a:t>Placebo x2 years</a:t>
                </a: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1" name="TextBox 50">
              <a:extLst>
                <a:ext uri="{FF2B5EF4-FFF2-40B4-BE49-F238E27FC236}">
                  <a16:creationId xmlns:a16="http://schemas.microsoft.com/office/drawing/2014/main" id="{A167F70A-135C-49E3-929D-DB5836A16DAE}"/>
                </a:ext>
              </a:extLst>
            </p:cNvPr>
            <p:cNvSpPr txBox="1"/>
            <p:nvPr/>
          </p:nvSpPr>
          <p:spPr>
            <a:xfrm>
              <a:off x="5400120" y="3248864"/>
              <a:ext cx="1260000" cy="360000"/>
            </a:xfrm>
            <a:prstGeom prst="rect">
              <a:avLst/>
            </a:prstGeom>
            <a:solidFill>
              <a:schemeClr val="tx2">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81000" tIns="9525" rIns="9525" bIns="9525" numCol="1" spcCol="1270" anchor="ctr" anchorCtr="0">
              <a:noAutofit/>
            </a:bodyPr>
            <a:lstStyle/>
            <a:p>
              <a:pPr marL="0" marR="0" lvl="0" indent="0" algn="l" defTabSz="666750" rtl="0" eaLnBrk="1" fontAlgn="base"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ＭＳ Ｐゴシック" pitchFamily="34" charset="-128"/>
                  <a:cs typeface="Arial" charset="0"/>
                </a:rPr>
                <a:t>+ </a:t>
              </a:r>
              <a:r>
                <a:rPr kumimoji="0" lang="en-US" sz="1500" b="0" i="0" u="none" strike="noStrike" kern="1200" cap="none" spc="0" normalizeH="0" baseline="0" noProof="0" dirty="0">
                  <a:ln>
                    <a:noFill/>
                  </a:ln>
                  <a:solidFill>
                    <a:srgbClr val="000000"/>
                  </a:solidFill>
                  <a:effectLst/>
                  <a:uLnTx/>
                  <a:uFillTx/>
                  <a:latin typeface="Arial"/>
                  <a:ea typeface="+mn-ea"/>
                  <a:cs typeface="+mn-cs"/>
                </a:rPr>
                <a:t>bevacizumab</a:t>
              </a:r>
              <a:r>
                <a:rPr kumimoji="0" lang="en-US" sz="1500" b="0" i="0" u="none" strike="noStrike" kern="1200" cap="none" spc="0" normalizeH="0" baseline="30000" noProof="0" dirty="0">
                  <a:ln>
                    <a:noFill/>
                  </a:ln>
                  <a:solidFill>
                    <a:srgbClr val="000000"/>
                  </a:solidFill>
                  <a:effectLst/>
                  <a:uLnTx/>
                  <a:uFillTx/>
                  <a:latin typeface="Arial"/>
                  <a:ea typeface="+mn-ea"/>
                  <a:cs typeface="+mn-cs"/>
                </a:rPr>
                <a:t>†</a:t>
              </a:r>
              <a:r>
                <a:rPr kumimoji="0" lang="en-US" sz="1500" b="1" i="0" u="none" strike="noStrike" kern="1200" cap="none" spc="0" normalizeH="0" baseline="0" noProof="0" dirty="0">
                  <a:ln>
                    <a:noFill/>
                  </a:ln>
                  <a:solidFill>
                    <a:srgbClr val="000000"/>
                  </a:solidFill>
                  <a:effectLst/>
                  <a:uLnTx/>
                  <a:uFillTx/>
                  <a:latin typeface="Arial"/>
                  <a:ea typeface="ＭＳ Ｐゴシック" pitchFamily="34" charset="-128"/>
                  <a:cs typeface="Arial" charset="0"/>
                </a:rPr>
                <a:t> </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TextBox 51">
              <a:extLst>
                <a:ext uri="{FF2B5EF4-FFF2-40B4-BE49-F238E27FC236}">
                  <a16:creationId xmlns:a16="http://schemas.microsoft.com/office/drawing/2014/main" id="{1BC17A79-2792-4EF6-B984-8BFC094D4904}"/>
                </a:ext>
              </a:extLst>
            </p:cNvPr>
            <p:cNvSpPr txBox="1"/>
            <p:nvPr/>
          </p:nvSpPr>
          <p:spPr>
            <a:xfrm>
              <a:off x="5419112" y="4317694"/>
              <a:ext cx="1260000" cy="360000"/>
            </a:xfrm>
            <a:prstGeom prst="rect">
              <a:avLst/>
            </a:prstGeom>
            <a:solidFill>
              <a:schemeClr val="tx2">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81000" tIns="9525" rIns="9525" bIns="9525" numCol="1" spcCol="1270" anchor="ctr" anchorCtr="0">
              <a:noAutofit/>
            </a:bodyPr>
            <a:lstStyle/>
            <a:p>
              <a:pPr marL="0" marR="0" lvl="0" indent="0" algn="l" defTabSz="666750" rtl="0" eaLnBrk="1" fontAlgn="base"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ＭＳ Ｐゴシック" pitchFamily="34" charset="-128"/>
                  <a:cs typeface="Arial" charset="0"/>
                </a:rPr>
                <a:t>+ </a:t>
              </a:r>
              <a:r>
                <a:rPr kumimoji="0" lang="en-US" sz="1500" b="0" i="0" u="none" strike="noStrike" kern="1200" cap="none" spc="0" normalizeH="0" baseline="0" noProof="0" dirty="0">
                  <a:ln>
                    <a:noFill/>
                  </a:ln>
                  <a:solidFill>
                    <a:srgbClr val="000000"/>
                  </a:solidFill>
                  <a:effectLst/>
                  <a:uLnTx/>
                  <a:uFillTx/>
                  <a:latin typeface="Arial"/>
                  <a:ea typeface="+mn-ea"/>
                  <a:cs typeface="+mn-cs"/>
                </a:rPr>
                <a:t>bevacizumab</a:t>
              </a:r>
              <a:r>
                <a:rPr kumimoji="0" lang="en-US" sz="1500" b="0" i="0" u="none" strike="noStrike" kern="1200" cap="none" spc="0" normalizeH="0" baseline="30000" noProof="0" dirty="0">
                  <a:ln>
                    <a:noFill/>
                  </a:ln>
                  <a:solidFill>
                    <a:srgbClr val="000000"/>
                  </a:solidFill>
                  <a:effectLst/>
                  <a:uLnTx/>
                  <a:uFillTx/>
                  <a:latin typeface="Arial"/>
                  <a:ea typeface="+mn-ea"/>
                  <a:cs typeface="+mn-cs"/>
                </a:rPr>
                <a:t>†</a:t>
              </a:r>
              <a:r>
                <a:rPr kumimoji="0" lang="en-US" sz="1500" b="1" i="0" u="none" strike="noStrike" kern="1200" cap="none" spc="0" normalizeH="0" baseline="0" noProof="0" dirty="0">
                  <a:ln>
                    <a:noFill/>
                  </a:ln>
                  <a:solidFill>
                    <a:srgbClr val="000000"/>
                  </a:solidFill>
                  <a:effectLst/>
                  <a:uLnTx/>
                  <a:uFillTx/>
                  <a:latin typeface="Arial"/>
                  <a:ea typeface="ＭＳ Ｐゴシック" pitchFamily="34" charset="-128"/>
                  <a:cs typeface="Arial" charset="0"/>
                </a:rPr>
                <a:t> </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4" name="Rectangle 3"/>
          <p:cNvSpPr/>
          <p:nvPr/>
        </p:nvSpPr>
        <p:spPr>
          <a:xfrm>
            <a:off x="354426" y="6418629"/>
            <a:ext cx="8649989"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charset="0"/>
                <a:ea typeface="+mn-ea"/>
                <a:cs typeface="+mn-cs"/>
              </a:rPr>
              <a:t>Ray-</a:t>
            </a:r>
            <a:r>
              <a:rPr kumimoji="0" lang="en-US" sz="1200" b="0" i="0" u="none" strike="noStrike" kern="0" cap="none" spc="0" normalizeH="0" baseline="0" noProof="0" dirty="0" err="1">
                <a:ln>
                  <a:noFill/>
                </a:ln>
                <a:solidFill>
                  <a:srgbClr val="000000"/>
                </a:solidFill>
                <a:effectLst/>
                <a:uLnTx/>
                <a:uFillTx/>
                <a:latin typeface="Arial" charset="0"/>
                <a:ea typeface="+mn-ea"/>
                <a:cs typeface="+mn-cs"/>
              </a:rPr>
              <a:t>Coquard</a:t>
            </a:r>
            <a:r>
              <a:rPr kumimoji="0" lang="en-US" sz="1200" b="0" i="0" u="none" strike="noStrike" kern="0" cap="none" spc="0" normalizeH="0" baseline="0" noProof="0" dirty="0">
                <a:ln>
                  <a:noFill/>
                </a:ln>
                <a:solidFill>
                  <a:srgbClr val="000000"/>
                </a:solidFill>
                <a:effectLst/>
                <a:uLnTx/>
                <a:uFillTx/>
                <a:latin typeface="Arial" charset="0"/>
                <a:ea typeface="+mn-ea"/>
                <a:cs typeface="+mn-cs"/>
              </a:rPr>
              <a:t> IL, </a:t>
            </a:r>
            <a:r>
              <a:rPr kumimoji="0" lang="en-US" sz="1200" b="0" i="1" u="none" strike="noStrike" kern="0" cap="none" spc="0" normalizeH="0" baseline="0" noProof="0" dirty="0">
                <a:ln>
                  <a:noFill/>
                </a:ln>
                <a:solidFill>
                  <a:srgbClr val="000000"/>
                </a:solidFill>
                <a:effectLst/>
                <a:uLnTx/>
                <a:uFillTx/>
                <a:latin typeface="Arial" charset="0"/>
                <a:ea typeface="+mn-ea"/>
                <a:cs typeface="+mn-cs"/>
              </a:rPr>
              <a:t>et al. </a:t>
            </a:r>
            <a:r>
              <a:rPr kumimoji="0" lang="en-US" sz="1200" b="0" i="0" u="none" strike="noStrike" kern="0" cap="none" spc="0" normalizeH="0" baseline="0" noProof="0" dirty="0">
                <a:ln>
                  <a:noFill/>
                </a:ln>
                <a:solidFill>
                  <a:srgbClr val="000000"/>
                </a:solidFill>
                <a:effectLst/>
                <a:uLnTx/>
                <a:uFillTx/>
                <a:latin typeface="Arial" charset="0"/>
                <a:ea typeface="+mn-ea"/>
                <a:cs typeface="+mn-cs"/>
              </a:rPr>
              <a:t>Oral Presentation LBA2_PR at ESMO, September 27–October 1, 2019, Barcelona, Spain</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66369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D17CB01-2A9C-4281-B71A-8E00F7018E15}"/>
              </a:ext>
            </a:extLst>
          </p:cNvPr>
          <p:cNvGrpSpPr/>
          <p:nvPr/>
        </p:nvGrpSpPr>
        <p:grpSpPr>
          <a:xfrm>
            <a:off x="8308522" y="944239"/>
            <a:ext cx="2314934" cy="351288"/>
            <a:chOff x="5720912" y="144136"/>
            <a:chExt cx="3378544" cy="512689"/>
          </a:xfrm>
        </p:grpSpPr>
        <p:pic>
          <p:nvPicPr>
            <p:cNvPr id="15" name="Picture 14">
              <a:extLst>
                <a:ext uri="{FF2B5EF4-FFF2-40B4-BE49-F238E27FC236}">
                  <a16:creationId xmlns:a16="http://schemas.microsoft.com/office/drawing/2014/main" id="{E890B9BD-44B6-438F-89F0-6B1B2DB6A92F}"/>
                </a:ext>
              </a:extLst>
            </p:cNvPr>
            <p:cNvPicPr>
              <a:picLocks noChangeAspect="1"/>
            </p:cNvPicPr>
            <p:nvPr/>
          </p:nvPicPr>
          <p:blipFill>
            <a:blip r:embed="rId3"/>
            <a:stretch>
              <a:fillRect/>
            </a:stretch>
          </p:blipFill>
          <p:spPr>
            <a:xfrm>
              <a:off x="5720912" y="144136"/>
              <a:ext cx="1020536" cy="501316"/>
            </a:xfrm>
            <a:prstGeom prst="rect">
              <a:avLst/>
            </a:prstGeom>
          </p:spPr>
        </p:pic>
        <p:pic>
          <p:nvPicPr>
            <p:cNvPr id="20" name="Picture 19">
              <a:extLst>
                <a:ext uri="{FF2B5EF4-FFF2-40B4-BE49-F238E27FC236}">
                  <a16:creationId xmlns:a16="http://schemas.microsoft.com/office/drawing/2014/main" id="{1A4E5E6A-D3AD-4BBE-82AB-C9C07FAB33A1}"/>
                </a:ext>
              </a:extLst>
            </p:cNvPr>
            <p:cNvPicPr>
              <a:picLocks noChangeAspect="1"/>
            </p:cNvPicPr>
            <p:nvPr/>
          </p:nvPicPr>
          <p:blipFill>
            <a:blip r:embed="rId4"/>
            <a:stretch>
              <a:fillRect/>
            </a:stretch>
          </p:blipFill>
          <p:spPr>
            <a:xfrm>
              <a:off x="6814924" y="167814"/>
              <a:ext cx="957476" cy="489011"/>
            </a:xfrm>
            <a:prstGeom prst="rect">
              <a:avLst/>
            </a:prstGeom>
          </p:spPr>
        </p:pic>
        <p:pic>
          <p:nvPicPr>
            <p:cNvPr id="21" name="Picture 20">
              <a:extLst>
                <a:ext uri="{FF2B5EF4-FFF2-40B4-BE49-F238E27FC236}">
                  <a16:creationId xmlns:a16="http://schemas.microsoft.com/office/drawing/2014/main" id="{C94B7699-AE6D-46E7-8C7D-BF72210DFF96}"/>
                </a:ext>
              </a:extLst>
            </p:cNvPr>
            <p:cNvPicPr>
              <a:picLocks noChangeAspect="1"/>
            </p:cNvPicPr>
            <p:nvPr/>
          </p:nvPicPr>
          <p:blipFill>
            <a:blip r:embed="rId5"/>
            <a:stretch>
              <a:fillRect/>
            </a:stretch>
          </p:blipFill>
          <p:spPr>
            <a:xfrm>
              <a:off x="7875754" y="151624"/>
              <a:ext cx="1223702" cy="476558"/>
            </a:xfrm>
            <a:prstGeom prst="rect">
              <a:avLst/>
            </a:prstGeom>
          </p:spPr>
        </p:pic>
      </p:grpSp>
      <p:graphicFrame>
        <p:nvGraphicFramePr>
          <p:cNvPr id="663" name="Table 662">
            <a:extLst>
              <a:ext uri="{FF2B5EF4-FFF2-40B4-BE49-F238E27FC236}">
                <a16:creationId xmlns:a16="http://schemas.microsoft.com/office/drawing/2014/main" id="{E1F6FAA6-DF16-48C5-A320-92E1E3CE257C}"/>
              </a:ext>
            </a:extLst>
          </p:cNvPr>
          <p:cNvGraphicFramePr>
            <a:graphicFrameLocks noGrp="1"/>
          </p:cNvGraphicFramePr>
          <p:nvPr/>
        </p:nvGraphicFramePr>
        <p:xfrm>
          <a:off x="6854759" y="1791107"/>
          <a:ext cx="3569785" cy="1847011"/>
        </p:xfrm>
        <a:graphic>
          <a:graphicData uri="http://schemas.openxmlformats.org/drawingml/2006/table">
            <a:tbl>
              <a:tblPr firstRow="1" bandRow="1">
                <a:tableStyleId>{B301B821-A1FF-4177-AEE7-76D212191A09}</a:tableStyleId>
              </a:tblPr>
              <a:tblGrid>
                <a:gridCol w="1570463">
                  <a:extLst>
                    <a:ext uri="{9D8B030D-6E8A-4147-A177-3AD203B41FA5}">
                      <a16:colId xmlns:a16="http://schemas.microsoft.com/office/drawing/2014/main" val="2244434444"/>
                    </a:ext>
                  </a:extLst>
                </a:gridCol>
                <a:gridCol w="999661">
                  <a:extLst>
                    <a:ext uri="{9D8B030D-6E8A-4147-A177-3AD203B41FA5}">
                      <a16:colId xmlns:a16="http://schemas.microsoft.com/office/drawing/2014/main" val="3804996999"/>
                    </a:ext>
                  </a:extLst>
                </a:gridCol>
                <a:gridCol w="999661">
                  <a:extLst>
                    <a:ext uri="{9D8B030D-6E8A-4147-A177-3AD203B41FA5}">
                      <a16:colId xmlns:a16="http://schemas.microsoft.com/office/drawing/2014/main" val="227492736"/>
                    </a:ext>
                  </a:extLst>
                </a:gridCol>
              </a:tblGrid>
              <a:tr h="428017">
                <a:tc>
                  <a:txBody>
                    <a:bodyPr/>
                    <a:lstStyle/>
                    <a:p>
                      <a:endParaRPr lang="en-US" sz="1000" b="1" dirty="0">
                        <a:latin typeface="Arial Narrow" panose="020B0606020202030204" pitchFamily="34" charset="0"/>
                      </a:endParaRPr>
                    </a:p>
                  </a:txBody>
                  <a:tcPr marL="120968" marR="120968" marT="60484" marB="60484">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noProof="1">
                          <a:latin typeface="Arial Narrow" panose="020B0606020202030204" pitchFamily="34" charset="0"/>
                        </a:rPr>
                        <a:t>Olaparib + bevacizumab </a:t>
                      </a:r>
                      <a:br>
                        <a:rPr lang="en-NZ" sz="1000" noProof="1">
                          <a:latin typeface="Arial Narrow" panose="020B0606020202030204" pitchFamily="34" charset="0"/>
                        </a:rPr>
                      </a:br>
                      <a:r>
                        <a:rPr lang="en-NZ" sz="1000" noProof="1">
                          <a:latin typeface="Arial Narrow" panose="020B0606020202030204" pitchFamily="34" charset="0"/>
                        </a:rPr>
                        <a:t>(N=255)</a:t>
                      </a:r>
                    </a:p>
                  </a:txBody>
                  <a:tcPr marL="120968" marR="120968" marT="60484" marB="60484">
                    <a:lnL>
                      <a:noFill/>
                    </a:lnL>
                    <a:lnR>
                      <a:noFill/>
                    </a:lnR>
                    <a:lnT w="12700" cmpd="sng">
                      <a:noFill/>
                    </a:lnT>
                    <a:lnB w="12700" cmpd="sng">
                      <a:noFill/>
                    </a:lnB>
                    <a:lnTlToBr w="12700" cmpd="sng">
                      <a:noFill/>
                      <a:prstDash val="solid"/>
                    </a:lnTlToBr>
                    <a:lnBlToTr w="12700" cmpd="sng">
                      <a:noFill/>
                      <a:prstDash val="solid"/>
                    </a:lnBlToTr>
                    <a:solidFill>
                      <a:srgbClr val="990033"/>
                    </a:solidFill>
                  </a:tcPr>
                </a:tc>
                <a:tc>
                  <a:txBody>
                    <a:bodyPr/>
                    <a:lstStyle/>
                    <a:p>
                      <a:pPr algn="ctr"/>
                      <a:r>
                        <a:rPr lang="en-NZ" sz="1000" noProof="1">
                          <a:latin typeface="Arial Narrow" panose="020B0606020202030204" pitchFamily="34" charset="0"/>
                        </a:rPr>
                        <a:t>Placebo + bevacizumab</a:t>
                      </a:r>
                      <a:br>
                        <a:rPr lang="en-NZ" sz="1000" noProof="1">
                          <a:latin typeface="Arial Narrow" panose="020B0606020202030204" pitchFamily="34" charset="0"/>
                        </a:rPr>
                      </a:br>
                      <a:r>
                        <a:rPr lang="en-NZ" sz="1000" noProof="1">
                          <a:latin typeface="Arial Narrow" panose="020B0606020202030204" pitchFamily="34" charset="0"/>
                        </a:rPr>
                        <a:t>(N=132)</a:t>
                      </a:r>
                    </a:p>
                  </a:txBody>
                  <a:tcPr marL="120968" marR="120968" marT="60484" marB="60484">
                    <a:lnL>
                      <a:noFill/>
                    </a:lnL>
                    <a:lnR w="12700" cmpd="sng">
                      <a:noFill/>
                    </a:lnR>
                    <a:lnT w="12700" cmpd="sng">
                      <a:noFill/>
                    </a:lnT>
                    <a:lnB w="12700" cmpd="sng">
                      <a:noFill/>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422251691"/>
                  </a:ext>
                </a:extLst>
              </a:tr>
              <a:tr h="288742">
                <a:tc>
                  <a:txBody>
                    <a:bodyPr/>
                    <a:lstStyle/>
                    <a:p>
                      <a:pPr algn="r"/>
                      <a:r>
                        <a:rPr lang="en-NZ" sz="1000" b="1" dirty="0">
                          <a:latin typeface="Arial Narrow" panose="020B0606020202030204" pitchFamily="34" charset="0"/>
                        </a:rPr>
                        <a:t>Events, </a:t>
                      </a:r>
                      <a:r>
                        <a:rPr lang="en-NZ" sz="1000" b="0" dirty="0">
                          <a:latin typeface="Arial Narrow" panose="020B0606020202030204" pitchFamily="34" charset="0"/>
                        </a:rPr>
                        <a:t>n (%)</a:t>
                      </a:r>
                    </a:p>
                  </a:txBody>
                  <a:tcPr marL="120968" marR="120968" marT="60484" marB="60484">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Narrow" panose="020B0606020202030204" pitchFamily="34" charset="0"/>
                        </a:rPr>
                        <a:t>136 (53.3)</a:t>
                      </a:r>
                    </a:p>
                  </a:txBody>
                  <a:tcPr marL="42618" marR="42618" marT="17048" marB="17048" anchor="ct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latin typeface="Arial Narrow" panose="020B0606020202030204" pitchFamily="34" charset="0"/>
                        </a:rPr>
                        <a:t>104 (78.8)</a:t>
                      </a:r>
                    </a:p>
                  </a:txBody>
                  <a:tcPr marL="42618" marR="42618" marT="17048" marB="17048" anchor="ct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1884274"/>
                  </a:ext>
                </a:extLst>
              </a:tr>
              <a:tr h="288742">
                <a:tc>
                  <a:txBody>
                    <a:bodyPr/>
                    <a:lstStyle/>
                    <a:p>
                      <a:pPr marL="0" algn="r" defTabSz="457200" rtl="0" eaLnBrk="1" latinLnBrk="0" hangingPunct="1"/>
                      <a:r>
                        <a:rPr lang="en-NZ" sz="1000" b="1" kern="1200" dirty="0">
                          <a:solidFill>
                            <a:schemeClr val="dk1"/>
                          </a:solidFill>
                          <a:latin typeface="Arial Narrow" panose="020B0606020202030204" pitchFamily="34" charset="0"/>
                          <a:ea typeface="+mn-ea"/>
                          <a:cs typeface="+mn-cs"/>
                        </a:rPr>
                        <a:t>Median PFS, </a:t>
                      </a:r>
                      <a:r>
                        <a:rPr lang="en-NZ" sz="1000" b="0" kern="1200" dirty="0">
                          <a:solidFill>
                            <a:schemeClr val="dk1"/>
                          </a:solidFill>
                          <a:latin typeface="Arial Narrow" panose="020B0606020202030204" pitchFamily="34" charset="0"/>
                          <a:ea typeface="+mn-ea"/>
                          <a:cs typeface="+mn-cs"/>
                        </a:rPr>
                        <a:t>months</a:t>
                      </a:r>
                      <a:endParaRPr lang="en-US" sz="1000" b="0" kern="1200" dirty="0">
                        <a:solidFill>
                          <a:schemeClr val="dk1"/>
                        </a:solidFill>
                        <a:latin typeface="Arial Narrow" panose="020B0606020202030204" pitchFamily="34" charset="0"/>
                        <a:ea typeface="+mn-ea"/>
                        <a:cs typeface="+mn-cs"/>
                      </a:endParaRPr>
                    </a:p>
                  </a:txBody>
                  <a:tcPr marL="120968" marR="120968" marT="60484" marB="60484">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latinLnBrk="0" hangingPunct="1"/>
                      <a:r>
                        <a:rPr lang="en-US" sz="1000" b="1" kern="1200" dirty="0">
                          <a:solidFill>
                            <a:schemeClr val="dk1"/>
                          </a:solidFill>
                          <a:latin typeface="Arial Narrow" panose="020B0606020202030204" pitchFamily="34" charset="0"/>
                          <a:ea typeface="+mn-ea"/>
                          <a:cs typeface="+mn-cs"/>
                        </a:rPr>
                        <a:t>46.8</a:t>
                      </a:r>
                    </a:p>
                  </a:txBody>
                  <a:tcPr marL="42618" marR="42618" marT="17048" marB="17048"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457200" rtl="0" eaLnBrk="1" latinLnBrk="0" hangingPunct="1"/>
                      <a:r>
                        <a:rPr lang="en-US" sz="1000" b="1" kern="1200" dirty="0">
                          <a:solidFill>
                            <a:schemeClr val="dk1"/>
                          </a:solidFill>
                          <a:latin typeface="Arial Narrow" panose="020B0606020202030204" pitchFamily="34" charset="0"/>
                          <a:ea typeface="+mn-ea"/>
                          <a:cs typeface="+mn-cs"/>
                        </a:rPr>
                        <a:t>17.6</a:t>
                      </a:r>
                    </a:p>
                  </a:txBody>
                  <a:tcPr marL="42618" marR="42618" marT="17048" marB="17048" anchor="ct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58861866"/>
                  </a:ext>
                </a:extLst>
              </a:tr>
              <a:tr h="275478">
                <a:tc>
                  <a:txBody>
                    <a:bodyPr/>
                    <a:lstStyle/>
                    <a:p>
                      <a:pPr marL="0" algn="r" defTabSz="457200" rtl="0" eaLnBrk="1" latinLnBrk="0" hangingPunct="1"/>
                      <a:r>
                        <a:rPr lang="en-US" sz="1000" b="1" kern="1200" dirty="0">
                          <a:solidFill>
                            <a:schemeClr val="dk1"/>
                          </a:solidFill>
                          <a:latin typeface="Arial Narrow" panose="020B0606020202030204" pitchFamily="34" charset="0"/>
                          <a:ea typeface="+mn-ea"/>
                          <a:cs typeface="+mn-cs"/>
                        </a:rPr>
                        <a:t>5-year PFS rate</a:t>
                      </a:r>
                      <a:r>
                        <a:rPr lang="en-US" sz="1000" b="0" kern="1200" dirty="0">
                          <a:solidFill>
                            <a:schemeClr val="dk1"/>
                          </a:solidFill>
                          <a:latin typeface="Arial Narrow" panose="020B0606020202030204" pitchFamily="34" charset="0"/>
                          <a:ea typeface="+mn-ea"/>
                          <a:cs typeface="+mn-cs"/>
                        </a:rPr>
                        <a:t>, %</a:t>
                      </a:r>
                    </a:p>
                  </a:txBody>
                  <a:tcPr marL="120968" marR="120968" marT="60484" marB="60484">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1000" b="1" kern="1200" dirty="0">
                          <a:solidFill>
                            <a:schemeClr val="dk1"/>
                          </a:solidFill>
                          <a:latin typeface="Arial Narrow" panose="020B0606020202030204" pitchFamily="34" charset="0"/>
                          <a:ea typeface="+mn-ea"/>
                          <a:cs typeface="+mn-cs"/>
                        </a:rPr>
                        <a:t>46.1</a:t>
                      </a:r>
                    </a:p>
                  </a:txBody>
                  <a:tcPr marL="42618" marR="42618" marT="17048" marB="17048"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457200" rtl="0" eaLnBrk="1" latinLnBrk="0" hangingPunct="1"/>
                      <a:r>
                        <a:rPr lang="en-US" sz="1000" b="1" kern="1200" dirty="0">
                          <a:solidFill>
                            <a:schemeClr val="dk1"/>
                          </a:solidFill>
                          <a:latin typeface="Arial Narrow" panose="020B0606020202030204" pitchFamily="34" charset="0"/>
                          <a:ea typeface="+mn-ea"/>
                          <a:cs typeface="+mn-cs"/>
                        </a:rPr>
                        <a:t>19.2</a:t>
                      </a:r>
                    </a:p>
                  </a:txBody>
                  <a:tcPr marL="42618" marR="42618" marT="17048" marB="17048" anchor="ctr">
                    <a:lnL>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633276663"/>
                  </a:ext>
                </a:extLst>
              </a:tr>
              <a:tr h="415881">
                <a:tc>
                  <a:txBody>
                    <a:bodyPr/>
                    <a:lstStyle/>
                    <a:p>
                      <a:pPr algn="r"/>
                      <a:endParaRPr lang="en-US" sz="1000" b="1" dirty="0">
                        <a:latin typeface="Arial Narrow" panose="020B0606020202030204" pitchFamily="34" charset="0"/>
                      </a:endParaRPr>
                    </a:p>
                  </a:txBody>
                  <a:tcPr marL="120968" marR="120968" marT="60484" marB="60484">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000" b="1" dirty="0">
                          <a:latin typeface="Arial Narrow" panose="020B0606020202030204" pitchFamily="34" charset="0"/>
                        </a:rPr>
                        <a:t>HR 0.41 </a:t>
                      </a:r>
                      <a:r>
                        <a:rPr lang="en-NZ" sz="1000" b="0" dirty="0">
                          <a:latin typeface="Arial Narrow" panose="020B0606020202030204" pitchFamily="34" charset="0"/>
                        </a:rPr>
                        <a:t>(95% CI 0.32–0.54)</a:t>
                      </a:r>
                    </a:p>
                  </a:txBody>
                  <a:tcPr marL="120968" marR="120968" marT="60484" marB="60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89620145"/>
                  </a:ext>
                </a:extLst>
              </a:tr>
            </a:tbl>
          </a:graphicData>
        </a:graphic>
      </p:graphicFrame>
      <p:sp>
        <p:nvSpPr>
          <p:cNvPr id="13" name="TextBox 12">
            <a:extLst>
              <a:ext uri="{FF2B5EF4-FFF2-40B4-BE49-F238E27FC236}">
                <a16:creationId xmlns:a16="http://schemas.microsoft.com/office/drawing/2014/main" id="{7A77382A-7EC5-4DE6-8FBC-6F5001641BCE}"/>
              </a:ext>
            </a:extLst>
          </p:cNvPr>
          <p:cNvSpPr txBox="1"/>
          <p:nvPr/>
        </p:nvSpPr>
        <p:spPr>
          <a:xfrm>
            <a:off x="2707348" y="4843691"/>
            <a:ext cx="4854978" cy="147030"/>
          </a:xfrm>
          <a:prstGeom prst="rect">
            <a:avLst/>
          </a:prstGeom>
          <a:noFill/>
        </p:spPr>
        <p:txBody>
          <a:bodyPr wrap="square" lIns="0" tIns="0" rIns="0" bIns="9144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arrow"/>
                <a:ea typeface="+mn-ea"/>
                <a:cs typeface="Arial Narrow"/>
              </a:rPr>
              <a:t>Time from randomization (months)</a:t>
            </a:r>
          </a:p>
        </p:txBody>
      </p:sp>
      <p:grpSp>
        <p:nvGrpSpPr>
          <p:cNvPr id="16" name="Group 15">
            <a:extLst>
              <a:ext uri="{FF2B5EF4-FFF2-40B4-BE49-F238E27FC236}">
                <a16:creationId xmlns:a16="http://schemas.microsoft.com/office/drawing/2014/main" id="{00A59AE3-C3A4-4930-8203-45A082740D67}"/>
              </a:ext>
            </a:extLst>
          </p:cNvPr>
          <p:cNvGrpSpPr/>
          <p:nvPr/>
        </p:nvGrpSpPr>
        <p:grpSpPr>
          <a:xfrm>
            <a:off x="1605595" y="4939889"/>
            <a:ext cx="5957483" cy="369332"/>
            <a:chOff x="2010204" y="4418151"/>
            <a:chExt cx="4272530" cy="349648"/>
          </a:xfrm>
        </p:grpSpPr>
        <p:sp>
          <p:nvSpPr>
            <p:cNvPr id="18" name="TextBox 17">
              <a:extLst>
                <a:ext uri="{FF2B5EF4-FFF2-40B4-BE49-F238E27FC236}">
                  <a16:creationId xmlns:a16="http://schemas.microsoft.com/office/drawing/2014/main" id="{06F43433-C67A-466A-97C8-8D1ACDA3448C}"/>
                </a:ext>
              </a:extLst>
            </p:cNvPr>
            <p:cNvSpPr txBox="1"/>
            <p:nvPr/>
          </p:nvSpPr>
          <p:spPr>
            <a:xfrm>
              <a:off x="270767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255</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132</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19" name="TextBox 18">
              <a:extLst>
                <a:ext uri="{FF2B5EF4-FFF2-40B4-BE49-F238E27FC236}">
                  <a16:creationId xmlns:a16="http://schemas.microsoft.com/office/drawing/2014/main" id="{315407A0-4AF4-4609-8A50-54916B40493F}"/>
                </a:ext>
              </a:extLst>
            </p:cNvPr>
            <p:cNvSpPr txBox="1"/>
            <p:nvPr/>
          </p:nvSpPr>
          <p:spPr>
            <a:xfrm>
              <a:off x="2010204" y="4418151"/>
              <a:ext cx="651913" cy="349648"/>
            </a:xfrm>
            <a:prstGeom prst="rect">
              <a:avLst/>
            </a:prstGeom>
            <a:noFill/>
          </p:spPr>
          <p:txBody>
            <a:bodyPr wrap="square" lIns="0" tIns="0" rIns="0" bIns="0" rtlCol="0">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Narrow"/>
                  <a:ea typeface="+mn-ea"/>
                  <a:cs typeface="Arial Narrow"/>
                </a:rPr>
                <a:t>No. at risk</a:t>
              </a:r>
            </a:p>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Olaparib </a:t>
              </a:r>
              <a:r>
                <a:rPr kumimoji="0" lang="en-US" sz="800" b="0" i="0" u="none" strike="noStrike" kern="1200" cap="none" spc="0" normalizeH="0" baseline="0" noProof="1">
                  <a:ln>
                    <a:noFill/>
                  </a:ln>
                  <a:solidFill>
                    <a:srgbClr val="B30031"/>
                  </a:solidFill>
                  <a:effectLst/>
                  <a:uLnTx/>
                  <a:uFillTx/>
                  <a:latin typeface="Arial Narrow"/>
                  <a:ea typeface="+mn-ea"/>
                  <a:cs typeface="Arial Narrow"/>
                </a:rPr>
                <a:t>+ bevacizumab </a:t>
              </a:r>
            </a:p>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Placebo </a:t>
              </a:r>
              <a:r>
                <a:rPr kumimoji="0" lang="en-US" sz="800" b="0" i="0" u="none" strike="noStrike" kern="1200" cap="none" spc="0" normalizeH="0" baseline="0" noProof="1">
                  <a:ln>
                    <a:noFill/>
                  </a:ln>
                  <a:solidFill>
                    <a:srgbClr val="4F639F"/>
                  </a:solidFill>
                  <a:effectLst/>
                  <a:uLnTx/>
                  <a:uFillTx/>
                  <a:latin typeface="Arial Narrow"/>
                  <a:ea typeface="+mn-ea"/>
                  <a:cs typeface="Arial Narrow"/>
                </a:rPr>
                <a:t>+ bevacizumab</a:t>
              </a:r>
              <a:endParaRPr kumimoji="0" lang="en-US" sz="700" b="0" i="0" u="none" strike="noStrike" kern="1200" cap="none" spc="0" normalizeH="0" baseline="0" noProof="1">
                <a:ln>
                  <a:noFill/>
                </a:ln>
                <a:solidFill>
                  <a:srgbClr val="4F639F"/>
                </a:solidFill>
                <a:effectLst/>
                <a:uLnTx/>
                <a:uFillTx/>
                <a:latin typeface="Arial Narrow"/>
                <a:ea typeface="+mn-ea"/>
                <a:cs typeface="Arial Narrow"/>
              </a:endParaRPr>
            </a:p>
          </p:txBody>
        </p:sp>
        <p:sp>
          <p:nvSpPr>
            <p:cNvPr id="23" name="TextBox 22">
              <a:extLst>
                <a:ext uri="{FF2B5EF4-FFF2-40B4-BE49-F238E27FC236}">
                  <a16:creationId xmlns:a16="http://schemas.microsoft.com/office/drawing/2014/main" id="{5910BA37-14C0-44F8-BE9E-D7B4C944868E}"/>
                </a:ext>
              </a:extLst>
            </p:cNvPr>
            <p:cNvSpPr txBox="1"/>
            <p:nvPr/>
          </p:nvSpPr>
          <p:spPr>
            <a:xfrm>
              <a:off x="284420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252</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129</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4" name="TextBox 23">
              <a:extLst>
                <a:ext uri="{FF2B5EF4-FFF2-40B4-BE49-F238E27FC236}">
                  <a16:creationId xmlns:a16="http://schemas.microsoft.com/office/drawing/2014/main" id="{D198CDCB-5DBE-4717-8D9F-2534A8912D6B}"/>
                </a:ext>
              </a:extLst>
            </p:cNvPr>
            <p:cNvSpPr txBox="1"/>
            <p:nvPr/>
          </p:nvSpPr>
          <p:spPr>
            <a:xfrm>
              <a:off x="297755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242</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118</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5" name="TextBox 24">
              <a:extLst>
                <a:ext uri="{FF2B5EF4-FFF2-40B4-BE49-F238E27FC236}">
                  <a16:creationId xmlns:a16="http://schemas.microsoft.com/office/drawing/2014/main" id="{51399A1A-C980-45DE-BA78-574D7B0C90B3}"/>
                </a:ext>
              </a:extLst>
            </p:cNvPr>
            <p:cNvSpPr txBox="1"/>
            <p:nvPr/>
          </p:nvSpPr>
          <p:spPr>
            <a:xfrm>
              <a:off x="310772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236</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103</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6" name="TextBox 25">
              <a:extLst>
                <a:ext uri="{FF2B5EF4-FFF2-40B4-BE49-F238E27FC236}">
                  <a16:creationId xmlns:a16="http://schemas.microsoft.com/office/drawing/2014/main" id="{61886591-3523-4CCB-AD82-697BB7909C82}"/>
                </a:ext>
              </a:extLst>
            </p:cNvPr>
            <p:cNvSpPr txBox="1"/>
            <p:nvPr/>
          </p:nvSpPr>
          <p:spPr>
            <a:xfrm>
              <a:off x="324107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223</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91</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7" name="TextBox 26">
              <a:extLst>
                <a:ext uri="{FF2B5EF4-FFF2-40B4-BE49-F238E27FC236}">
                  <a16:creationId xmlns:a16="http://schemas.microsoft.com/office/drawing/2014/main" id="{15F28A29-CF31-4EF6-A242-E04E3D65466E}"/>
                </a:ext>
              </a:extLst>
            </p:cNvPr>
            <p:cNvSpPr txBox="1"/>
            <p:nvPr/>
          </p:nvSpPr>
          <p:spPr>
            <a:xfrm>
              <a:off x="337125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214</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79</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8" name="TextBox 27">
              <a:extLst>
                <a:ext uri="{FF2B5EF4-FFF2-40B4-BE49-F238E27FC236}">
                  <a16:creationId xmlns:a16="http://schemas.microsoft.com/office/drawing/2014/main" id="{6F363B64-589E-47F5-8638-8F31A2CE8514}"/>
                </a:ext>
              </a:extLst>
            </p:cNvPr>
            <p:cNvSpPr txBox="1"/>
            <p:nvPr/>
          </p:nvSpPr>
          <p:spPr>
            <a:xfrm>
              <a:off x="350142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194</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62</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9" name="TextBox 28">
              <a:extLst>
                <a:ext uri="{FF2B5EF4-FFF2-40B4-BE49-F238E27FC236}">
                  <a16:creationId xmlns:a16="http://schemas.microsoft.com/office/drawing/2014/main" id="{961A8718-B413-40FD-BABB-3DEA29B8480A}"/>
                </a:ext>
              </a:extLst>
            </p:cNvPr>
            <p:cNvSpPr txBox="1"/>
            <p:nvPr/>
          </p:nvSpPr>
          <p:spPr>
            <a:xfrm>
              <a:off x="362815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183</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52</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0" name="TextBox 29">
              <a:extLst>
                <a:ext uri="{FF2B5EF4-FFF2-40B4-BE49-F238E27FC236}">
                  <a16:creationId xmlns:a16="http://schemas.microsoft.com/office/drawing/2014/main" id="{539C771D-9FC5-47EF-8DC2-34150EC64B0A}"/>
                </a:ext>
              </a:extLst>
            </p:cNvPr>
            <p:cNvSpPr txBox="1"/>
            <p:nvPr/>
          </p:nvSpPr>
          <p:spPr>
            <a:xfrm>
              <a:off x="375833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165</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41</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1" name="TextBox 30">
              <a:extLst>
                <a:ext uri="{FF2B5EF4-FFF2-40B4-BE49-F238E27FC236}">
                  <a16:creationId xmlns:a16="http://schemas.microsoft.com/office/drawing/2014/main" id="{427BE1D1-C9EE-47A1-B59A-FD8B43291791}"/>
                </a:ext>
              </a:extLst>
            </p:cNvPr>
            <p:cNvSpPr txBox="1"/>
            <p:nvPr/>
          </p:nvSpPr>
          <p:spPr>
            <a:xfrm>
              <a:off x="389485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162</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37</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2" name="TextBox 31">
              <a:extLst>
                <a:ext uri="{FF2B5EF4-FFF2-40B4-BE49-F238E27FC236}">
                  <a16:creationId xmlns:a16="http://schemas.microsoft.com/office/drawing/2014/main" id="{A0528EED-2A71-4159-A869-E836D894A88D}"/>
                </a:ext>
              </a:extLst>
            </p:cNvPr>
            <p:cNvSpPr txBox="1"/>
            <p:nvPr/>
          </p:nvSpPr>
          <p:spPr>
            <a:xfrm>
              <a:off x="402503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147</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34</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3" name="TextBox 32">
              <a:extLst>
                <a:ext uri="{FF2B5EF4-FFF2-40B4-BE49-F238E27FC236}">
                  <a16:creationId xmlns:a16="http://schemas.microsoft.com/office/drawing/2014/main" id="{F59C0CB7-13AB-44D9-85E7-EDE94DB0BBBB}"/>
                </a:ext>
              </a:extLst>
            </p:cNvPr>
            <p:cNvSpPr txBox="1"/>
            <p:nvPr/>
          </p:nvSpPr>
          <p:spPr>
            <a:xfrm>
              <a:off x="414885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143</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30</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4" name="TextBox 33">
              <a:extLst>
                <a:ext uri="{FF2B5EF4-FFF2-40B4-BE49-F238E27FC236}">
                  <a16:creationId xmlns:a16="http://schemas.microsoft.com/office/drawing/2014/main" id="{95AA0204-0D9E-4BEE-99E7-87A1A4BAD35B}"/>
                </a:ext>
              </a:extLst>
            </p:cNvPr>
            <p:cNvSpPr txBox="1"/>
            <p:nvPr/>
          </p:nvSpPr>
          <p:spPr>
            <a:xfrm>
              <a:off x="428538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138</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29</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5" name="TextBox 34">
              <a:extLst>
                <a:ext uri="{FF2B5EF4-FFF2-40B4-BE49-F238E27FC236}">
                  <a16:creationId xmlns:a16="http://schemas.microsoft.com/office/drawing/2014/main" id="{D77EA76A-13D1-4B9D-A3E3-CFDABBA847CA}"/>
                </a:ext>
              </a:extLst>
            </p:cNvPr>
            <p:cNvSpPr txBox="1"/>
            <p:nvPr/>
          </p:nvSpPr>
          <p:spPr>
            <a:xfrm>
              <a:off x="441555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127</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25</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6" name="TextBox 35">
              <a:extLst>
                <a:ext uri="{FF2B5EF4-FFF2-40B4-BE49-F238E27FC236}">
                  <a16:creationId xmlns:a16="http://schemas.microsoft.com/office/drawing/2014/main" id="{32EA8237-3D3E-4AD9-A25E-0406382C2898}"/>
                </a:ext>
              </a:extLst>
            </p:cNvPr>
            <p:cNvSpPr txBox="1"/>
            <p:nvPr/>
          </p:nvSpPr>
          <p:spPr>
            <a:xfrm>
              <a:off x="454573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123</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24</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7" name="TextBox 36">
              <a:extLst>
                <a:ext uri="{FF2B5EF4-FFF2-40B4-BE49-F238E27FC236}">
                  <a16:creationId xmlns:a16="http://schemas.microsoft.com/office/drawing/2014/main" id="{9D70896F-4A00-45A8-97F4-A8CF721A7CCC}"/>
                </a:ext>
              </a:extLst>
            </p:cNvPr>
            <p:cNvSpPr txBox="1"/>
            <p:nvPr/>
          </p:nvSpPr>
          <p:spPr>
            <a:xfrm>
              <a:off x="467590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119</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24</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8" name="TextBox 37">
              <a:extLst>
                <a:ext uri="{FF2B5EF4-FFF2-40B4-BE49-F238E27FC236}">
                  <a16:creationId xmlns:a16="http://schemas.microsoft.com/office/drawing/2014/main" id="{5ECBB220-5763-4092-810D-ED0BBCF0F12E}"/>
                </a:ext>
              </a:extLst>
            </p:cNvPr>
            <p:cNvSpPr txBox="1"/>
            <p:nvPr/>
          </p:nvSpPr>
          <p:spPr>
            <a:xfrm>
              <a:off x="480608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117</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21</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9" name="TextBox 38">
              <a:extLst>
                <a:ext uri="{FF2B5EF4-FFF2-40B4-BE49-F238E27FC236}">
                  <a16:creationId xmlns:a16="http://schemas.microsoft.com/office/drawing/2014/main" id="{B2C05804-9C53-4272-B9E1-EC524C1246FB}"/>
                </a:ext>
              </a:extLst>
            </p:cNvPr>
            <p:cNvSpPr txBox="1"/>
            <p:nvPr/>
          </p:nvSpPr>
          <p:spPr>
            <a:xfrm>
              <a:off x="493308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112</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20</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0" name="TextBox 39">
              <a:extLst>
                <a:ext uri="{FF2B5EF4-FFF2-40B4-BE49-F238E27FC236}">
                  <a16:creationId xmlns:a16="http://schemas.microsoft.com/office/drawing/2014/main" id="{6752E645-272D-4C2A-9BCF-AED7967855FE}"/>
                </a:ext>
              </a:extLst>
            </p:cNvPr>
            <p:cNvSpPr txBox="1"/>
            <p:nvPr/>
          </p:nvSpPr>
          <p:spPr>
            <a:xfrm>
              <a:off x="506960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103</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19</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1" name="TextBox 40">
              <a:extLst>
                <a:ext uri="{FF2B5EF4-FFF2-40B4-BE49-F238E27FC236}">
                  <a16:creationId xmlns:a16="http://schemas.microsoft.com/office/drawing/2014/main" id="{C8759F77-51C4-402B-A7A1-9DB669FB2FFF}"/>
                </a:ext>
              </a:extLst>
            </p:cNvPr>
            <p:cNvSpPr txBox="1"/>
            <p:nvPr/>
          </p:nvSpPr>
          <p:spPr>
            <a:xfrm>
              <a:off x="519660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79</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15</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2" name="TextBox 41">
              <a:extLst>
                <a:ext uri="{FF2B5EF4-FFF2-40B4-BE49-F238E27FC236}">
                  <a16:creationId xmlns:a16="http://schemas.microsoft.com/office/drawing/2014/main" id="{9CFD8F41-7555-41C3-8AB0-020094471BF8}"/>
                </a:ext>
              </a:extLst>
            </p:cNvPr>
            <p:cNvSpPr txBox="1"/>
            <p:nvPr/>
          </p:nvSpPr>
          <p:spPr>
            <a:xfrm>
              <a:off x="533313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63</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13</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3" name="TextBox 42">
              <a:extLst>
                <a:ext uri="{FF2B5EF4-FFF2-40B4-BE49-F238E27FC236}">
                  <a16:creationId xmlns:a16="http://schemas.microsoft.com/office/drawing/2014/main" id="{68F0219B-CC5F-4BFB-A959-59BBDEB01088}"/>
                </a:ext>
              </a:extLst>
            </p:cNvPr>
            <p:cNvSpPr txBox="1"/>
            <p:nvPr/>
          </p:nvSpPr>
          <p:spPr>
            <a:xfrm>
              <a:off x="545378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40</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8</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4" name="TextBox 43">
              <a:extLst>
                <a:ext uri="{FF2B5EF4-FFF2-40B4-BE49-F238E27FC236}">
                  <a16:creationId xmlns:a16="http://schemas.microsoft.com/office/drawing/2014/main" id="{F60A1CDA-FA0C-4B36-B889-1216716B8007}"/>
                </a:ext>
              </a:extLst>
            </p:cNvPr>
            <p:cNvSpPr txBox="1"/>
            <p:nvPr/>
          </p:nvSpPr>
          <p:spPr>
            <a:xfrm>
              <a:off x="558395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31</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6</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5" name="TextBox 44">
              <a:extLst>
                <a:ext uri="{FF2B5EF4-FFF2-40B4-BE49-F238E27FC236}">
                  <a16:creationId xmlns:a16="http://schemas.microsoft.com/office/drawing/2014/main" id="{C199D3C4-8F12-41DE-8745-0BDF50423D8C}"/>
                </a:ext>
              </a:extLst>
            </p:cNvPr>
            <p:cNvSpPr txBox="1"/>
            <p:nvPr/>
          </p:nvSpPr>
          <p:spPr>
            <a:xfrm>
              <a:off x="572365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8</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2</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6" name="TextBox 45">
              <a:extLst>
                <a:ext uri="{FF2B5EF4-FFF2-40B4-BE49-F238E27FC236}">
                  <a16:creationId xmlns:a16="http://schemas.microsoft.com/office/drawing/2014/main" id="{47DF646C-D914-480F-8224-C6DBC82E9062}"/>
                </a:ext>
              </a:extLst>
            </p:cNvPr>
            <p:cNvSpPr txBox="1"/>
            <p:nvPr/>
          </p:nvSpPr>
          <p:spPr>
            <a:xfrm>
              <a:off x="5850658"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5</a:t>
              </a:r>
            </a:p>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F639F"/>
                  </a:solidFill>
                  <a:effectLst/>
                  <a:uLnTx/>
                  <a:uFillTx/>
                  <a:latin typeface="Arial Narrow"/>
                  <a:ea typeface="+mn-ea"/>
                  <a:cs typeface="Arial Narrow"/>
                </a:rPr>
                <a:t>0</a:t>
              </a: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7" name="TextBox 46">
              <a:extLst>
                <a:ext uri="{FF2B5EF4-FFF2-40B4-BE49-F238E27FC236}">
                  <a16:creationId xmlns:a16="http://schemas.microsoft.com/office/drawing/2014/main" id="{CF6CF108-A752-40D7-9B72-CD73195F0360}"/>
                </a:ext>
              </a:extLst>
            </p:cNvPr>
            <p:cNvSpPr txBox="1"/>
            <p:nvPr/>
          </p:nvSpPr>
          <p:spPr>
            <a:xfrm>
              <a:off x="598083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3</a:t>
              </a:r>
            </a:p>
            <a:p>
              <a:pPr marL="0" marR="0" lvl="0" indent="0" algn="ctr" defTabSz="806435"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8" name="TextBox 47">
              <a:extLst>
                <a:ext uri="{FF2B5EF4-FFF2-40B4-BE49-F238E27FC236}">
                  <a16:creationId xmlns:a16="http://schemas.microsoft.com/office/drawing/2014/main" id="{5436FC6D-CACB-4D83-9779-A8EF042A8B21}"/>
                </a:ext>
              </a:extLst>
            </p:cNvPr>
            <p:cNvSpPr txBox="1"/>
            <p:nvPr/>
          </p:nvSpPr>
          <p:spPr>
            <a:xfrm>
              <a:off x="6107833" y="4534593"/>
              <a:ext cx="174901" cy="233098"/>
            </a:xfrm>
            <a:prstGeom prst="rect">
              <a:avLst/>
            </a:prstGeom>
            <a:noFill/>
          </p:spPr>
          <p:txBody>
            <a:bodyPr wrap="square" lIns="0" tIns="0" rIns="0" b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B30031"/>
                  </a:solidFill>
                  <a:effectLst/>
                  <a:uLnTx/>
                  <a:uFillTx/>
                  <a:latin typeface="Arial Narrow"/>
                  <a:ea typeface="+mn-ea"/>
                  <a:cs typeface="Arial Narrow"/>
                </a:rPr>
                <a:t>0</a:t>
              </a:r>
            </a:p>
            <a:p>
              <a:pPr marL="0" marR="0" lvl="0" indent="0" algn="ctr" defTabSz="806435"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dirty="0">
                <a:ln>
                  <a:noFill/>
                </a:ln>
                <a:solidFill>
                  <a:srgbClr val="4F639F"/>
                </a:solidFill>
                <a:effectLst/>
                <a:uLnTx/>
                <a:uFillTx/>
                <a:latin typeface="Arial Narrow"/>
                <a:ea typeface="+mn-ea"/>
                <a:cs typeface="Arial Narrow"/>
              </a:endParaRPr>
            </a:p>
          </p:txBody>
        </p:sp>
      </p:grpSp>
      <p:grpSp>
        <p:nvGrpSpPr>
          <p:cNvPr id="49" name="Group 48">
            <a:extLst>
              <a:ext uri="{FF2B5EF4-FFF2-40B4-BE49-F238E27FC236}">
                <a16:creationId xmlns:a16="http://schemas.microsoft.com/office/drawing/2014/main" id="{0485D8CF-5348-466C-8C26-847F49F11E22}"/>
              </a:ext>
            </a:extLst>
          </p:cNvPr>
          <p:cNvGrpSpPr/>
          <p:nvPr/>
        </p:nvGrpSpPr>
        <p:grpSpPr>
          <a:xfrm>
            <a:off x="2004711" y="1819933"/>
            <a:ext cx="5767691" cy="3016992"/>
            <a:chOff x="2296435" y="1344314"/>
            <a:chExt cx="4136409" cy="2856196"/>
          </a:xfrm>
        </p:grpSpPr>
        <p:sp>
          <p:nvSpPr>
            <p:cNvPr id="50" name="Freeform 8">
              <a:extLst>
                <a:ext uri="{FF2B5EF4-FFF2-40B4-BE49-F238E27FC236}">
                  <a16:creationId xmlns:a16="http://schemas.microsoft.com/office/drawing/2014/main" id="{089AFF86-B375-4383-A2B8-EC280C03AB0A}"/>
                </a:ext>
              </a:extLst>
            </p:cNvPr>
            <p:cNvSpPr/>
            <p:nvPr/>
          </p:nvSpPr>
          <p:spPr>
            <a:xfrm>
              <a:off x="2800343" y="1465336"/>
              <a:ext cx="3481838" cy="2478014"/>
            </a:xfrm>
            <a:custGeom>
              <a:avLst/>
              <a:gdLst>
                <a:gd name="connsiteX0" fmla="*/ 0 w 3604037"/>
                <a:gd name="connsiteY0" fmla="*/ 0 h 2548077"/>
                <a:gd name="connsiteX1" fmla="*/ 0 w 3604037"/>
                <a:gd name="connsiteY1" fmla="*/ 2483036 h 2548077"/>
                <a:gd name="connsiteX2" fmla="*/ 168341 w 3604037"/>
                <a:gd name="connsiteY2" fmla="*/ 2483036 h 2548077"/>
                <a:gd name="connsiteX3" fmla="*/ 3604037 w 3604037"/>
                <a:gd name="connsiteY3" fmla="*/ 2483036 h 2548077"/>
                <a:gd name="connsiteX4" fmla="*/ 3604037 w 3604037"/>
                <a:gd name="connsiteY4" fmla="*/ 2548077 h 2548077"/>
                <a:gd name="connsiteX0" fmla="*/ 0 w 3604037"/>
                <a:gd name="connsiteY0" fmla="*/ 0 h 2483036"/>
                <a:gd name="connsiteX1" fmla="*/ 0 w 3604037"/>
                <a:gd name="connsiteY1" fmla="*/ 2483036 h 2483036"/>
                <a:gd name="connsiteX2" fmla="*/ 168341 w 3604037"/>
                <a:gd name="connsiteY2" fmla="*/ 2483036 h 2483036"/>
                <a:gd name="connsiteX3" fmla="*/ 3604037 w 3604037"/>
                <a:gd name="connsiteY3" fmla="*/ 2483036 h 2483036"/>
                <a:gd name="connsiteX0" fmla="*/ 0 w 3604037"/>
                <a:gd name="connsiteY0" fmla="*/ 0 h 2483036"/>
                <a:gd name="connsiteX1" fmla="*/ 0 w 3604037"/>
                <a:gd name="connsiteY1" fmla="*/ 2483036 h 2483036"/>
                <a:gd name="connsiteX2" fmla="*/ 3604037 w 3604037"/>
                <a:gd name="connsiteY2" fmla="*/ 2483036 h 2483036"/>
              </a:gdLst>
              <a:ahLst/>
              <a:cxnLst>
                <a:cxn ang="0">
                  <a:pos x="connsiteX0" y="connsiteY0"/>
                </a:cxn>
                <a:cxn ang="0">
                  <a:pos x="connsiteX1" y="connsiteY1"/>
                </a:cxn>
                <a:cxn ang="0">
                  <a:pos x="connsiteX2" y="connsiteY2"/>
                </a:cxn>
              </a:cxnLst>
              <a:rect l="l" t="t" r="r" b="b"/>
              <a:pathLst>
                <a:path w="3604037" h="2483036">
                  <a:moveTo>
                    <a:pt x="0" y="0"/>
                  </a:moveTo>
                  <a:lnTo>
                    <a:pt x="0" y="2483036"/>
                  </a:lnTo>
                  <a:lnTo>
                    <a:pt x="3604037" y="248303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51" name="Straight Connector 50">
              <a:extLst>
                <a:ext uri="{FF2B5EF4-FFF2-40B4-BE49-F238E27FC236}">
                  <a16:creationId xmlns:a16="http://schemas.microsoft.com/office/drawing/2014/main" id="{613E7667-7833-46BF-B18B-0F84F7D593CD}"/>
                </a:ext>
              </a:extLst>
            </p:cNvPr>
            <p:cNvCxnSpPr/>
            <p:nvPr/>
          </p:nvCxnSpPr>
          <p:spPr>
            <a:xfrm>
              <a:off x="5933684"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511B444-647F-42B7-968B-5FCF7B9DA724}"/>
                </a:ext>
              </a:extLst>
            </p:cNvPr>
            <p:cNvCxnSpPr/>
            <p:nvPr/>
          </p:nvCxnSpPr>
          <p:spPr>
            <a:xfrm>
              <a:off x="6280136"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0D72D86-58C9-41F8-83F5-B1FB3E44B1E6}"/>
                </a:ext>
              </a:extLst>
            </p:cNvPr>
            <p:cNvCxnSpPr/>
            <p:nvPr/>
          </p:nvCxnSpPr>
          <p:spPr>
            <a:xfrm>
              <a:off x="5409392"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E06479C-7F39-4195-BF54-2E9B97220313}"/>
                </a:ext>
              </a:extLst>
            </p:cNvPr>
            <p:cNvCxnSpPr/>
            <p:nvPr/>
          </p:nvCxnSpPr>
          <p:spPr>
            <a:xfrm>
              <a:off x="4889573"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5BD1453-E6A1-4DD3-AABE-84E123083AC1}"/>
                </a:ext>
              </a:extLst>
            </p:cNvPr>
            <p:cNvCxnSpPr/>
            <p:nvPr/>
          </p:nvCxnSpPr>
          <p:spPr>
            <a:xfrm>
              <a:off x="4370281"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10F08C-56A3-4C7B-8C34-CB3487C922F6}"/>
                </a:ext>
              </a:extLst>
            </p:cNvPr>
            <p:cNvCxnSpPr/>
            <p:nvPr/>
          </p:nvCxnSpPr>
          <p:spPr>
            <a:xfrm>
              <a:off x="3843025"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05F8AD-99A6-465E-A9DC-1C317953115F}"/>
                </a:ext>
              </a:extLst>
            </p:cNvPr>
            <p:cNvCxnSpPr/>
            <p:nvPr/>
          </p:nvCxnSpPr>
          <p:spPr>
            <a:xfrm>
              <a:off x="3324145"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B433385-2E7D-478B-A925-98689A914124}"/>
                </a:ext>
              </a:extLst>
            </p:cNvPr>
            <p:cNvCxnSpPr/>
            <p:nvPr/>
          </p:nvCxnSpPr>
          <p:spPr>
            <a:xfrm>
              <a:off x="2800343"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C9322E-7240-4F7E-A55D-9A0B69DBAAD6}"/>
                </a:ext>
              </a:extLst>
            </p:cNvPr>
            <p:cNvCxnSpPr>
              <a:cxnSpLocks/>
            </p:cNvCxnSpPr>
            <p:nvPr/>
          </p:nvCxnSpPr>
          <p:spPr>
            <a:xfrm flipH="1">
              <a:off x="2746369" y="3943350"/>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A5AB84B2-7858-4717-B50F-63702530A917}"/>
                </a:ext>
              </a:extLst>
            </p:cNvPr>
            <p:cNvGrpSpPr/>
            <p:nvPr/>
          </p:nvGrpSpPr>
          <p:grpSpPr>
            <a:xfrm>
              <a:off x="2742120" y="1466850"/>
              <a:ext cx="60325" cy="2228848"/>
              <a:chOff x="2746375" y="1466850"/>
              <a:chExt cx="60325" cy="3737304"/>
            </a:xfrm>
          </p:grpSpPr>
          <p:cxnSp>
            <p:nvCxnSpPr>
              <p:cNvPr id="82" name="Straight Connector 81">
                <a:extLst>
                  <a:ext uri="{FF2B5EF4-FFF2-40B4-BE49-F238E27FC236}">
                    <a16:creationId xmlns:a16="http://schemas.microsoft.com/office/drawing/2014/main" id="{6C09B7E3-7BE1-49A4-8E94-B18315887E54}"/>
                  </a:ext>
                </a:extLst>
              </p:cNvPr>
              <p:cNvCxnSpPr>
                <a:cxnSpLocks/>
              </p:cNvCxnSpPr>
              <p:nvPr/>
            </p:nvCxnSpPr>
            <p:spPr>
              <a:xfrm flipH="1">
                <a:off x="2746375" y="5204154"/>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B05BD1A-36B6-4ACC-BB36-4E4D7C7C0258}"/>
                  </a:ext>
                </a:extLst>
              </p:cNvPr>
              <p:cNvCxnSpPr>
                <a:cxnSpLocks/>
              </p:cNvCxnSpPr>
              <p:nvPr/>
            </p:nvCxnSpPr>
            <p:spPr>
              <a:xfrm flipH="1">
                <a:off x="2746375" y="4788898"/>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6832B99-A486-4A8E-BECC-236EBDC68C96}"/>
                  </a:ext>
                </a:extLst>
              </p:cNvPr>
              <p:cNvCxnSpPr>
                <a:cxnSpLocks/>
              </p:cNvCxnSpPr>
              <p:nvPr/>
            </p:nvCxnSpPr>
            <p:spPr>
              <a:xfrm flipH="1">
                <a:off x="2746375" y="4373642"/>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26B24E2-2BDE-406E-B51D-88F075C720B2}"/>
                  </a:ext>
                </a:extLst>
              </p:cNvPr>
              <p:cNvCxnSpPr>
                <a:cxnSpLocks/>
              </p:cNvCxnSpPr>
              <p:nvPr/>
            </p:nvCxnSpPr>
            <p:spPr>
              <a:xfrm flipH="1">
                <a:off x="2746375" y="3958386"/>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03B6B44-D1FB-4A07-87E9-BB35C29BAE00}"/>
                  </a:ext>
                </a:extLst>
              </p:cNvPr>
              <p:cNvCxnSpPr>
                <a:cxnSpLocks/>
              </p:cNvCxnSpPr>
              <p:nvPr/>
            </p:nvCxnSpPr>
            <p:spPr>
              <a:xfrm flipH="1">
                <a:off x="2746375" y="3543130"/>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7B640E6-26DD-4A7C-BF7F-1D909EFDBD1C}"/>
                  </a:ext>
                </a:extLst>
              </p:cNvPr>
              <p:cNvCxnSpPr>
                <a:cxnSpLocks/>
              </p:cNvCxnSpPr>
              <p:nvPr/>
            </p:nvCxnSpPr>
            <p:spPr>
              <a:xfrm flipH="1">
                <a:off x="2746375" y="3127874"/>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A799176-E156-43CE-8A84-8452BAE9DC2A}"/>
                  </a:ext>
                </a:extLst>
              </p:cNvPr>
              <p:cNvCxnSpPr>
                <a:cxnSpLocks/>
              </p:cNvCxnSpPr>
              <p:nvPr/>
            </p:nvCxnSpPr>
            <p:spPr>
              <a:xfrm flipH="1">
                <a:off x="2746375" y="2712618"/>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F7BC7D-1345-4D55-AC2A-2911F6C434E4}"/>
                  </a:ext>
                </a:extLst>
              </p:cNvPr>
              <p:cNvCxnSpPr>
                <a:cxnSpLocks/>
              </p:cNvCxnSpPr>
              <p:nvPr/>
            </p:nvCxnSpPr>
            <p:spPr>
              <a:xfrm flipH="1">
                <a:off x="2746375" y="2297362"/>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3F2D27-76D0-4AAD-87D3-B18A0133363D}"/>
                  </a:ext>
                </a:extLst>
              </p:cNvPr>
              <p:cNvCxnSpPr>
                <a:cxnSpLocks/>
              </p:cNvCxnSpPr>
              <p:nvPr/>
            </p:nvCxnSpPr>
            <p:spPr>
              <a:xfrm flipH="1">
                <a:off x="2746375" y="1882106"/>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358FB86-7187-4893-B7EA-A239D0EA29EA}"/>
                  </a:ext>
                </a:extLst>
              </p:cNvPr>
              <p:cNvCxnSpPr>
                <a:cxnSpLocks/>
              </p:cNvCxnSpPr>
              <p:nvPr/>
            </p:nvCxnSpPr>
            <p:spPr>
              <a:xfrm flipH="1">
                <a:off x="2746375" y="1466850"/>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C7EBE9B2-FE2F-4143-A558-31B637FD1CDA}"/>
                </a:ext>
              </a:extLst>
            </p:cNvPr>
            <p:cNvSpPr txBox="1"/>
            <p:nvPr/>
          </p:nvSpPr>
          <p:spPr>
            <a:xfrm>
              <a:off x="2670904" y="3967412"/>
              <a:ext cx="263083" cy="233098"/>
            </a:xfrm>
            <a:prstGeom prst="rect">
              <a:avLst/>
            </a:prstGeom>
            <a:noFill/>
          </p:spPr>
          <p:txBody>
            <a:bodyPr wrap="square" lIns="0" r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2" name="TextBox 61">
              <a:extLst>
                <a:ext uri="{FF2B5EF4-FFF2-40B4-BE49-F238E27FC236}">
                  <a16:creationId xmlns:a16="http://schemas.microsoft.com/office/drawing/2014/main" id="{992F36E6-8BAE-4BCD-A678-E95B1F2169E4}"/>
                </a:ext>
              </a:extLst>
            </p:cNvPr>
            <p:cNvSpPr txBox="1"/>
            <p:nvPr/>
          </p:nvSpPr>
          <p:spPr>
            <a:xfrm>
              <a:off x="3168907" y="3967412"/>
              <a:ext cx="305418" cy="233098"/>
            </a:xfrm>
            <a:prstGeom prst="rect">
              <a:avLst/>
            </a:prstGeom>
            <a:noFill/>
          </p:spPr>
          <p:txBody>
            <a:bodyPr wrap="square" lIns="0" r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12</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3" name="TextBox 62">
              <a:extLst>
                <a:ext uri="{FF2B5EF4-FFF2-40B4-BE49-F238E27FC236}">
                  <a16:creationId xmlns:a16="http://schemas.microsoft.com/office/drawing/2014/main" id="{9BCA07D3-6829-40AA-B735-BBACAA5B7786}"/>
                </a:ext>
              </a:extLst>
            </p:cNvPr>
            <p:cNvSpPr txBox="1"/>
            <p:nvPr/>
          </p:nvSpPr>
          <p:spPr>
            <a:xfrm>
              <a:off x="3685691" y="3967412"/>
              <a:ext cx="305418" cy="233098"/>
            </a:xfrm>
            <a:prstGeom prst="rect">
              <a:avLst/>
            </a:prstGeom>
            <a:noFill/>
          </p:spPr>
          <p:txBody>
            <a:bodyPr wrap="square" lIns="0" r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24</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4" name="TextBox 63">
              <a:extLst>
                <a:ext uri="{FF2B5EF4-FFF2-40B4-BE49-F238E27FC236}">
                  <a16:creationId xmlns:a16="http://schemas.microsoft.com/office/drawing/2014/main" id="{AC648AC3-576B-4396-BEB8-4A0F647C2F36}"/>
                </a:ext>
              </a:extLst>
            </p:cNvPr>
            <p:cNvSpPr txBox="1"/>
            <p:nvPr/>
          </p:nvSpPr>
          <p:spPr>
            <a:xfrm>
              <a:off x="4212946" y="3967412"/>
              <a:ext cx="305418" cy="233098"/>
            </a:xfrm>
            <a:prstGeom prst="rect">
              <a:avLst/>
            </a:prstGeom>
            <a:noFill/>
          </p:spPr>
          <p:txBody>
            <a:bodyPr wrap="square" lIns="0" r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36</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5" name="TextBox 64">
              <a:extLst>
                <a:ext uri="{FF2B5EF4-FFF2-40B4-BE49-F238E27FC236}">
                  <a16:creationId xmlns:a16="http://schemas.microsoft.com/office/drawing/2014/main" id="{83824018-2E9F-4A6D-9E38-F143084403B8}"/>
                </a:ext>
              </a:extLst>
            </p:cNvPr>
            <p:cNvSpPr txBox="1"/>
            <p:nvPr/>
          </p:nvSpPr>
          <p:spPr>
            <a:xfrm>
              <a:off x="4735411" y="3967412"/>
              <a:ext cx="305418" cy="233098"/>
            </a:xfrm>
            <a:prstGeom prst="rect">
              <a:avLst/>
            </a:prstGeom>
            <a:noFill/>
          </p:spPr>
          <p:txBody>
            <a:bodyPr wrap="square" lIns="0" r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48</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6" name="TextBox 65">
              <a:extLst>
                <a:ext uri="{FF2B5EF4-FFF2-40B4-BE49-F238E27FC236}">
                  <a16:creationId xmlns:a16="http://schemas.microsoft.com/office/drawing/2014/main" id="{F85C0B01-4579-4BDF-94A5-FCFD74F3A921}"/>
                </a:ext>
              </a:extLst>
            </p:cNvPr>
            <p:cNvSpPr txBox="1"/>
            <p:nvPr/>
          </p:nvSpPr>
          <p:spPr>
            <a:xfrm>
              <a:off x="5255648" y="3967412"/>
              <a:ext cx="305418" cy="233098"/>
            </a:xfrm>
            <a:prstGeom prst="rect">
              <a:avLst/>
            </a:prstGeom>
            <a:noFill/>
          </p:spPr>
          <p:txBody>
            <a:bodyPr wrap="square" lIns="0" r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60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7" name="TextBox 66">
              <a:extLst>
                <a:ext uri="{FF2B5EF4-FFF2-40B4-BE49-F238E27FC236}">
                  <a16:creationId xmlns:a16="http://schemas.microsoft.com/office/drawing/2014/main" id="{C3CFD459-251B-4FC4-A699-E374C730E67F}"/>
                </a:ext>
              </a:extLst>
            </p:cNvPr>
            <p:cNvSpPr txBox="1"/>
            <p:nvPr/>
          </p:nvSpPr>
          <p:spPr>
            <a:xfrm>
              <a:off x="5779939" y="3967412"/>
              <a:ext cx="305418" cy="233098"/>
            </a:xfrm>
            <a:prstGeom prst="rect">
              <a:avLst/>
            </a:prstGeom>
            <a:noFill/>
          </p:spPr>
          <p:txBody>
            <a:bodyPr wrap="square" lIns="0" r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72</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8" name="TextBox 67">
              <a:extLst>
                <a:ext uri="{FF2B5EF4-FFF2-40B4-BE49-F238E27FC236}">
                  <a16:creationId xmlns:a16="http://schemas.microsoft.com/office/drawing/2014/main" id="{BBFA0E02-8639-4D31-B37D-419E5F6A3F5E}"/>
                </a:ext>
              </a:extLst>
            </p:cNvPr>
            <p:cNvSpPr txBox="1"/>
            <p:nvPr/>
          </p:nvSpPr>
          <p:spPr>
            <a:xfrm>
              <a:off x="6127426" y="3967412"/>
              <a:ext cx="305418" cy="233098"/>
            </a:xfrm>
            <a:prstGeom prst="rect">
              <a:avLst/>
            </a:prstGeom>
            <a:noFill/>
          </p:spPr>
          <p:txBody>
            <a:bodyPr wrap="square" lIns="0" rIns="0" rtlCol="0">
              <a:spAutoFit/>
            </a:bodyPr>
            <a:lstStyle/>
            <a:p>
              <a:pPr marL="0" marR="0" lvl="0" indent="0" algn="ct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80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9" name="TextBox 68">
              <a:extLst>
                <a:ext uri="{FF2B5EF4-FFF2-40B4-BE49-F238E27FC236}">
                  <a16:creationId xmlns:a16="http://schemas.microsoft.com/office/drawing/2014/main" id="{7F916F99-0F64-43FD-BAB9-7CD76C2E2AC5}"/>
                </a:ext>
              </a:extLst>
            </p:cNvPr>
            <p:cNvSpPr txBox="1"/>
            <p:nvPr/>
          </p:nvSpPr>
          <p:spPr>
            <a:xfrm rot="16200000">
              <a:off x="1503205" y="2570686"/>
              <a:ext cx="1733545" cy="147085"/>
            </a:xfrm>
            <a:prstGeom prst="rect">
              <a:avLst/>
            </a:prstGeom>
            <a:noFill/>
          </p:spPr>
          <p:txBody>
            <a:bodyPr wrap="square" lIns="0" tIns="0" rIns="0" bIns="9144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arrow"/>
                  <a:ea typeface="+mn-ea"/>
                  <a:cs typeface="Arial Narrow"/>
                </a:rPr>
                <a:t>Patients free from disease progression and death (%)</a:t>
              </a:r>
            </a:p>
          </p:txBody>
        </p:sp>
        <p:grpSp>
          <p:nvGrpSpPr>
            <p:cNvPr id="70" name="Group 69">
              <a:extLst>
                <a:ext uri="{FF2B5EF4-FFF2-40B4-BE49-F238E27FC236}">
                  <a16:creationId xmlns:a16="http://schemas.microsoft.com/office/drawing/2014/main" id="{8C3B4704-C76D-4F53-BF65-2E9A91403AA4}"/>
                </a:ext>
              </a:extLst>
            </p:cNvPr>
            <p:cNvGrpSpPr/>
            <p:nvPr/>
          </p:nvGrpSpPr>
          <p:grpSpPr>
            <a:xfrm>
              <a:off x="2529327" y="1344314"/>
              <a:ext cx="187745" cy="2718054"/>
              <a:chOff x="2453989" y="1344314"/>
              <a:chExt cx="263083" cy="2718047"/>
            </a:xfrm>
          </p:grpSpPr>
          <p:sp>
            <p:nvSpPr>
              <p:cNvPr id="71" name="TextBox 70">
                <a:extLst>
                  <a:ext uri="{FF2B5EF4-FFF2-40B4-BE49-F238E27FC236}">
                    <a16:creationId xmlns:a16="http://schemas.microsoft.com/office/drawing/2014/main" id="{DB446D51-F370-4A00-A0F9-A7ADB87C741D}"/>
                  </a:ext>
                </a:extLst>
              </p:cNvPr>
              <p:cNvSpPr txBox="1"/>
              <p:nvPr/>
            </p:nvSpPr>
            <p:spPr>
              <a:xfrm>
                <a:off x="2453989" y="3829263"/>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2" name="TextBox 71">
                <a:extLst>
                  <a:ext uri="{FF2B5EF4-FFF2-40B4-BE49-F238E27FC236}">
                    <a16:creationId xmlns:a16="http://schemas.microsoft.com/office/drawing/2014/main" id="{C6DD7F8F-4AC5-4632-BB73-3905E1685B65}"/>
                  </a:ext>
                </a:extLst>
              </p:cNvPr>
              <p:cNvSpPr txBox="1"/>
              <p:nvPr/>
            </p:nvSpPr>
            <p:spPr>
              <a:xfrm>
                <a:off x="2453989" y="3579883"/>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10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3" name="TextBox 72">
                <a:extLst>
                  <a:ext uri="{FF2B5EF4-FFF2-40B4-BE49-F238E27FC236}">
                    <a16:creationId xmlns:a16="http://schemas.microsoft.com/office/drawing/2014/main" id="{40484F49-59D9-4E7E-B1C3-EBAB73E4C667}"/>
                  </a:ext>
                </a:extLst>
              </p:cNvPr>
              <p:cNvSpPr txBox="1"/>
              <p:nvPr/>
            </p:nvSpPr>
            <p:spPr>
              <a:xfrm>
                <a:off x="2453989" y="3330503"/>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20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4" name="TextBox 73">
                <a:extLst>
                  <a:ext uri="{FF2B5EF4-FFF2-40B4-BE49-F238E27FC236}">
                    <a16:creationId xmlns:a16="http://schemas.microsoft.com/office/drawing/2014/main" id="{CF13DF04-7B9F-48C6-BEF1-E817E3E06202}"/>
                  </a:ext>
                </a:extLst>
              </p:cNvPr>
              <p:cNvSpPr txBox="1"/>
              <p:nvPr/>
            </p:nvSpPr>
            <p:spPr>
              <a:xfrm>
                <a:off x="2453989" y="3085275"/>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30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5" name="TextBox 74">
                <a:extLst>
                  <a:ext uri="{FF2B5EF4-FFF2-40B4-BE49-F238E27FC236}">
                    <a16:creationId xmlns:a16="http://schemas.microsoft.com/office/drawing/2014/main" id="{B6929403-CC24-4835-851C-54F6778162CA}"/>
                  </a:ext>
                </a:extLst>
              </p:cNvPr>
              <p:cNvSpPr txBox="1"/>
              <p:nvPr/>
            </p:nvSpPr>
            <p:spPr>
              <a:xfrm>
                <a:off x="2453989" y="2835892"/>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40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6" name="TextBox 75">
                <a:extLst>
                  <a:ext uri="{FF2B5EF4-FFF2-40B4-BE49-F238E27FC236}">
                    <a16:creationId xmlns:a16="http://schemas.microsoft.com/office/drawing/2014/main" id="{27772F26-0E20-4A1F-AE34-7271BBF7B93B}"/>
                  </a:ext>
                </a:extLst>
              </p:cNvPr>
              <p:cNvSpPr txBox="1"/>
              <p:nvPr/>
            </p:nvSpPr>
            <p:spPr>
              <a:xfrm>
                <a:off x="2453989" y="2586512"/>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50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7" name="TextBox 76">
                <a:extLst>
                  <a:ext uri="{FF2B5EF4-FFF2-40B4-BE49-F238E27FC236}">
                    <a16:creationId xmlns:a16="http://schemas.microsoft.com/office/drawing/2014/main" id="{640D9986-17C2-4BC1-AB9F-0FE3532DCACD}"/>
                  </a:ext>
                </a:extLst>
              </p:cNvPr>
              <p:cNvSpPr txBox="1"/>
              <p:nvPr/>
            </p:nvSpPr>
            <p:spPr>
              <a:xfrm>
                <a:off x="2453989" y="2341285"/>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60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8" name="TextBox 77">
                <a:extLst>
                  <a:ext uri="{FF2B5EF4-FFF2-40B4-BE49-F238E27FC236}">
                    <a16:creationId xmlns:a16="http://schemas.microsoft.com/office/drawing/2014/main" id="{1394361D-3D86-4E8A-8E3E-F121C76BC0B8}"/>
                  </a:ext>
                </a:extLst>
              </p:cNvPr>
              <p:cNvSpPr txBox="1"/>
              <p:nvPr/>
            </p:nvSpPr>
            <p:spPr>
              <a:xfrm>
                <a:off x="2453989" y="2087752"/>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70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9" name="TextBox 78">
                <a:extLst>
                  <a:ext uri="{FF2B5EF4-FFF2-40B4-BE49-F238E27FC236}">
                    <a16:creationId xmlns:a16="http://schemas.microsoft.com/office/drawing/2014/main" id="{39EAC31C-B686-45BF-A441-EF78FC21B4F6}"/>
                  </a:ext>
                </a:extLst>
              </p:cNvPr>
              <p:cNvSpPr txBox="1"/>
              <p:nvPr/>
            </p:nvSpPr>
            <p:spPr>
              <a:xfrm>
                <a:off x="2453989" y="1846680"/>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80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80" name="TextBox 79">
                <a:extLst>
                  <a:ext uri="{FF2B5EF4-FFF2-40B4-BE49-F238E27FC236}">
                    <a16:creationId xmlns:a16="http://schemas.microsoft.com/office/drawing/2014/main" id="{F7BC6A73-BC4D-464D-8635-3927FC49365E}"/>
                  </a:ext>
                </a:extLst>
              </p:cNvPr>
              <p:cNvSpPr txBox="1"/>
              <p:nvPr/>
            </p:nvSpPr>
            <p:spPr>
              <a:xfrm>
                <a:off x="2453989" y="1593144"/>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90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81" name="TextBox 80">
                <a:extLst>
                  <a:ext uri="{FF2B5EF4-FFF2-40B4-BE49-F238E27FC236}">
                    <a16:creationId xmlns:a16="http://schemas.microsoft.com/office/drawing/2014/main" id="{963C638F-8F28-43C8-8005-5F3DFE57B65F}"/>
                  </a:ext>
                </a:extLst>
              </p:cNvPr>
              <p:cNvSpPr txBox="1"/>
              <p:nvPr/>
            </p:nvSpPr>
            <p:spPr>
              <a:xfrm>
                <a:off x="2453989" y="1344314"/>
                <a:ext cx="263083" cy="233098"/>
              </a:xfrm>
              <a:prstGeom prst="rect">
                <a:avLst/>
              </a:prstGeom>
              <a:noFill/>
            </p:spPr>
            <p:txBody>
              <a:bodyPr wrap="square" lIns="0" rIns="0" rtlCol="0" anchor="ctr">
                <a:spAutoFit/>
              </a:bodyPr>
              <a:lstStyle/>
              <a:p>
                <a:pPr marL="0" marR="0" lvl="0" indent="0" algn="r" defTabSz="80643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a:ea typeface="+mn-ea"/>
                    <a:cs typeface="Arial Narrow"/>
                  </a:rPr>
                  <a:t>100</a:t>
                </a:r>
                <a:endParaRPr kumimoji="0" lang="en-GB" sz="1000" b="0" i="0" u="none" strike="noStrike" kern="1200" cap="none" spc="0" normalizeH="0" baseline="0" noProof="0" dirty="0">
                  <a:ln>
                    <a:noFill/>
                  </a:ln>
                  <a:solidFill>
                    <a:srgbClr val="000000"/>
                  </a:solidFill>
                  <a:effectLst/>
                  <a:uLnTx/>
                  <a:uFillTx/>
                  <a:latin typeface="Arial Narrow"/>
                  <a:ea typeface="+mn-ea"/>
                  <a:cs typeface="Arial Narrow"/>
                </a:endParaRPr>
              </a:p>
            </p:txBody>
          </p:sp>
        </p:grpSp>
      </p:grpSp>
      <p:grpSp>
        <p:nvGrpSpPr>
          <p:cNvPr id="2710" name="Group 2709">
            <a:extLst>
              <a:ext uri="{FF2B5EF4-FFF2-40B4-BE49-F238E27FC236}">
                <a16:creationId xmlns:a16="http://schemas.microsoft.com/office/drawing/2014/main" id="{F1FA716B-F92B-9512-7875-F18D1CF17D23}"/>
              </a:ext>
            </a:extLst>
          </p:cNvPr>
          <p:cNvGrpSpPr/>
          <p:nvPr/>
        </p:nvGrpSpPr>
        <p:grpSpPr>
          <a:xfrm>
            <a:off x="2692360" y="1934768"/>
            <a:ext cx="4663678" cy="2150269"/>
            <a:chOff x="1449388" y="1436688"/>
            <a:chExt cx="6218237" cy="2867025"/>
          </a:xfrm>
        </p:grpSpPr>
        <p:sp>
          <p:nvSpPr>
            <p:cNvPr id="2522" name="Freeform 6">
              <a:extLst>
                <a:ext uri="{FF2B5EF4-FFF2-40B4-BE49-F238E27FC236}">
                  <a16:creationId xmlns:a16="http://schemas.microsoft.com/office/drawing/2014/main" id="{E5F91A61-42C5-01AC-3F8D-AB9ABCB238D0}"/>
                </a:ext>
              </a:extLst>
            </p:cNvPr>
            <p:cNvSpPr>
              <a:spLocks/>
            </p:cNvSpPr>
            <p:nvPr/>
          </p:nvSpPr>
          <p:spPr bwMode="auto">
            <a:xfrm>
              <a:off x="1468438" y="1455738"/>
              <a:ext cx="5737225" cy="2832100"/>
            </a:xfrm>
            <a:custGeom>
              <a:avLst/>
              <a:gdLst>
                <a:gd name="T0" fmla="*/ 44 w 3614"/>
                <a:gd name="T1" fmla="*/ 14 h 1784"/>
                <a:gd name="T2" fmla="*/ 178 w 3614"/>
                <a:gd name="T3" fmla="*/ 30 h 1784"/>
                <a:gd name="T4" fmla="*/ 192 w 3614"/>
                <a:gd name="T5" fmla="*/ 84 h 1784"/>
                <a:gd name="T6" fmla="*/ 244 w 3614"/>
                <a:gd name="T7" fmla="*/ 118 h 1784"/>
                <a:gd name="T8" fmla="*/ 260 w 3614"/>
                <a:gd name="T9" fmla="*/ 150 h 1784"/>
                <a:gd name="T10" fmla="*/ 280 w 3614"/>
                <a:gd name="T11" fmla="*/ 170 h 1784"/>
                <a:gd name="T12" fmla="*/ 286 w 3614"/>
                <a:gd name="T13" fmla="*/ 205 h 1784"/>
                <a:gd name="T14" fmla="*/ 344 w 3614"/>
                <a:gd name="T15" fmla="*/ 217 h 1784"/>
                <a:gd name="T16" fmla="*/ 350 w 3614"/>
                <a:gd name="T17" fmla="*/ 255 h 1784"/>
                <a:gd name="T18" fmla="*/ 386 w 3614"/>
                <a:gd name="T19" fmla="*/ 289 h 1784"/>
                <a:gd name="T20" fmla="*/ 413 w 3614"/>
                <a:gd name="T21" fmla="*/ 305 h 1784"/>
                <a:gd name="T22" fmla="*/ 419 w 3614"/>
                <a:gd name="T23" fmla="*/ 373 h 1784"/>
                <a:gd name="T24" fmla="*/ 429 w 3614"/>
                <a:gd name="T25" fmla="*/ 387 h 1784"/>
                <a:gd name="T26" fmla="*/ 435 w 3614"/>
                <a:gd name="T27" fmla="*/ 425 h 1784"/>
                <a:gd name="T28" fmla="*/ 467 w 3614"/>
                <a:gd name="T29" fmla="*/ 459 h 1784"/>
                <a:gd name="T30" fmla="*/ 483 w 3614"/>
                <a:gd name="T31" fmla="*/ 489 h 1784"/>
                <a:gd name="T32" fmla="*/ 535 w 3614"/>
                <a:gd name="T33" fmla="*/ 511 h 1784"/>
                <a:gd name="T34" fmla="*/ 557 w 3614"/>
                <a:gd name="T35" fmla="*/ 543 h 1784"/>
                <a:gd name="T36" fmla="*/ 601 w 3614"/>
                <a:gd name="T37" fmla="*/ 643 h 1784"/>
                <a:gd name="T38" fmla="*/ 629 w 3614"/>
                <a:gd name="T39" fmla="*/ 678 h 1784"/>
                <a:gd name="T40" fmla="*/ 661 w 3614"/>
                <a:gd name="T41" fmla="*/ 696 h 1784"/>
                <a:gd name="T42" fmla="*/ 663 w 3614"/>
                <a:gd name="T43" fmla="*/ 746 h 1784"/>
                <a:gd name="T44" fmla="*/ 699 w 3614"/>
                <a:gd name="T45" fmla="*/ 764 h 1784"/>
                <a:gd name="T46" fmla="*/ 731 w 3614"/>
                <a:gd name="T47" fmla="*/ 814 h 1784"/>
                <a:gd name="T48" fmla="*/ 743 w 3614"/>
                <a:gd name="T49" fmla="*/ 832 h 1784"/>
                <a:gd name="T50" fmla="*/ 749 w 3614"/>
                <a:gd name="T51" fmla="*/ 866 h 1784"/>
                <a:gd name="T52" fmla="*/ 787 w 3614"/>
                <a:gd name="T53" fmla="*/ 884 h 1784"/>
                <a:gd name="T54" fmla="*/ 803 w 3614"/>
                <a:gd name="T55" fmla="*/ 914 h 1784"/>
                <a:gd name="T56" fmla="*/ 833 w 3614"/>
                <a:gd name="T57" fmla="*/ 932 h 1784"/>
                <a:gd name="T58" fmla="*/ 845 w 3614"/>
                <a:gd name="T59" fmla="*/ 1050 h 1784"/>
                <a:gd name="T60" fmla="*/ 865 w 3614"/>
                <a:gd name="T61" fmla="*/ 1068 h 1784"/>
                <a:gd name="T62" fmla="*/ 897 w 3614"/>
                <a:gd name="T63" fmla="*/ 1090 h 1784"/>
                <a:gd name="T64" fmla="*/ 909 w 3614"/>
                <a:gd name="T65" fmla="*/ 1104 h 1784"/>
                <a:gd name="T66" fmla="*/ 913 w 3614"/>
                <a:gd name="T67" fmla="*/ 1139 h 1784"/>
                <a:gd name="T68" fmla="*/ 953 w 3614"/>
                <a:gd name="T69" fmla="*/ 1157 h 1784"/>
                <a:gd name="T70" fmla="*/ 959 w 3614"/>
                <a:gd name="T71" fmla="*/ 1191 h 1784"/>
                <a:gd name="T72" fmla="*/ 981 w 3614"/>
                <a:gd name="T73" fmla="*/ 1197 h 1784"/>
                <a:gd name="T74" fmla="*/ 987 w 3614"/>
                <a:gd name="T75" fmla="*/ 1223 h 1784"/>
                <a:gd name="T76" fmla="*/ 997 w 3614"/>
                <a:gd name="T77" fmla="*/ 1243 h 1784"/>
                <a:gd name="T78" fmla="*/ 1011 w 3614"/>
                <a:gd name="T79" fmla="*/ 1277 h 1784"/>
                <a:gd name="T80" fmla="*/ 1053 w 3614"/>
                <a:gd name="T81" fmla="*/ 1295 h 1784"/>
                <a:gd name="T82" fmla="*/ 1107 w 3614"/>
                <a:gd name="T83" fmla="*/ 1327 h 1784"/>
                <a:gd name="T84" fmla="*/ 1121 w 3614"/>
                <a:gd name="T85" fmla="*/ 1345 h 1784"/>
                <a:gd name="T86" fmla="*/ 1123 w 3614"/>
                <a:gd name="T87" fmla="*/ 1379 h 1784"/>
                <a:gd name="T88" fmla="*/ 1135 w 3614"/>
                <a:gd name="T89" fmla="*/ 1407 h 1784"/>
                <a:gd name="T90" fmla="*/ 1139 w 3614"/>
                <a:gd name="T91" fmla="*/ 1451 h 1784"/>
                <a:gd name="T92" fmla="*/ 1191 w 3614"/>
                <a:gd name="T93" fmla="*/ 1465 h 1784"/>
                <a:gd name="T94" fmla="*/ 1197 w 3614"/>
                <a:gd name="T95" fmla="*/ 1499 h 1784"/>
                <a:gd name="T96" fmla="*/ 1232 w 3614"/>
                <a:gd name="T97" fmla="*/ 1517 h 1784"/>
                <a:gd name="T98" fmla="*/ 1268 w 3614"/>
                <a:gd name="T99" fmla="*/ 1569 h 1784"/>
                <a:gd name="T100" fmla="*/ 1414 w 3614"/>
                <a:gd name="T101" fmla="*/ 1585 h 1784"/>
                <a:gd name="T102" fmla="*/ 1534 w 3614"/>
                <a:gd name="T103" fmla="*/ 1622 h 1784"/>
                <a:gd name="T104" fmla="*/ 1624 w 3614"/>
                <a:gd name="T105" fmla="*/ 1640 h 1784"/>
                <a:gd name="T106" fmla="*/ 1672 w 3614"/>
                <a:gd name="T107" fmla="*/ 1676 h 1784"/>
                <a:gd name="T108" fmla="*/ 1914 w 3614"/>
                <a:gd name="T109" fmla="*/ 1692 h 1784"/>
                <a:gd name="T110" fmla="*/ 1958 w 3614"/>
                <a:gd name="T111" fmla="*/ 1728 h 1784"/>
                <a:gd name="T112" fmla="*/ 1972 w 3614"/>
                <a:gd name="T113" fmla="*/ 1748 h 1784"/>
                <a:gd name="T114" fmla="*/ 2409 w 3614"/>
                <a:gd name="T115" fmla="*/ 1784 h 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4" h="1784">
                  <a:moveTo>
                    <a:pt x="0" y="0"/>
                  </a:moveTo>
                  <a:lnTo>
                    <a:pt x="44" y="0"/>
                  </a:lnTo>
                  <a:lnTo>
                    <a:pt x="44" y="14"/>
                  </a:lnTo>
                  <a:lnTo>
                    <a:pt x="170" y="14"/>
                  </a:lnTo>
                  <a:lnTo>
                    <a:pt x="170" y="30"/>
                  </a:lnTo>
                  <a:lnTo>
                    <a:pt x="178" y="30"/>
                  </a:lnTo>
                  <a:lnTo>
                    <a:pt x="178" y="64"/>
                  </a:lnTo>
                  <a:lnTo>
                    <a:pt x="192" y="64"/>
                  </a:lnTo>
                  <a:lnTo>
                    <a:pt x="192" y="84"/>
                  </a:lnTo>
                  <a:lnTo>
                    <a:pt x="202" y="84"/>
                  </a:lnTo>
                  <a:lnTo>
                    <a:pt x="202" y="118"/>
                  </a:lnTo>
                  <a:lnTo>
                    <a:pt x="244" y="118"/>
                  </a:lnTo>
                  <a:lnTo>
                    <a:pt x="244" y="136"/>
                  </a:lnTo>
                  <a:lnTo>
                    <a:pt x="260" y="136"/>
                  </a:lnTo>
                  <a:lnTo>
                    <a:pt x="260" y="150"/>
                  </a:lnTo>
                  <a:lnTo>
                    <a:pt x="268" y="150"/>
                  </a:lnTo>
                  <a:lnTo>
                    <a:pt x="268" y="170"/>
                  </a:lnTo>
                  <a:lnTo>
                    <a:pt x="280" y="170"/>
                  </a:lnTo>
                  <a:lnTo>
                    <a:pt x="280" y="184"/>
                  </a:lnTo>
                  <a:lnTo>
                    <a:pt x="286" y="184"/>
                  </a:lnTo>
                  <a:lnTo>
                    <a:pt x="286" y="205"/>
                  </a:lnTo>
                  <a:lnTo>
                    <a:pt x="312" y="205"/>
                  </a:lnTo>
                  <a:lnTo>
                    <a:pt x="312" y="217"/>
                  </a:lnTo>
                  <a:lnTo>
                    <a:pt x="344" y="217"/>
                  </a:lnTo>
                  <a:lnTo>
                    <a:pt x="344" y="239"/>
                  </a:lnTo>
                  <a:lnTo>
                    <a:pt x="350" y="239"/>
                  </a:lnTo>
                  <a:lnTo>
                    <a:pt x="350" y="255"/>
                  </a:lnTo>
                  <a:lnTo>
                    <a:pt x="350" y="273"/>
                  </a:lnTo>
                  <a:lnTo>
                    <a:pt x="386" y="273"/>
                  </a:lnTo>
                  <a:lnTo>
                    <a:pt x="386" y="289"/>
                  </a:lnTo>
                  <a:lnTo>
                    <a:pt x="397" y="289"/>
                  </a:lnTo>
                  <a:lnTo>
                    <a:pt x="397" y="305"/>
                  </a:lnTo>
                  <a:lnTo>
                    <a:pt x="413" y="305"/>
                  </a:lnTo>
                  <a:lnTo>
                    <a:pt x="413" y="339"/>
                  </a:lnTo>
                  <a:lnTo>
                    <a:pt x="419" y="339"/>
                  </a:lnTo>
                  <a:lnTo>
                    <a:pt x="419" y="373"/>
                  </a:lnTo>
                  <a:lnTo>
                    <a:pt x="425" y="373"/>
                  </a:lnTo>
                  <a:lnTo>
                    <a:pt x="425" y="387"/>
                  </a:lnTo>
                  <a:lnTo>
                    <a:pt x="429" y="387"/>
                  </a:lnTo>
                  <a:lnTo>
                    <a:pt x="429" y="407"/>
                  </a:lnTo>
                  <a:lnTo>
                    <a:pt x="435" y="407"/>
                  </a:lnTo>
                  <a:lnTo>
                    <a:pt x="435" y="425"/>
                  </a:lnTo>
                  <a:lnTo>
                    <a:pt x="445" y="425"/>
                  </a:lnTo>
                  <a:lnTo>
                    <a:pt x="445" y="459"/>
                  </a:lnTo>
                  <a:lnTo>
                    <a:pt x="467" y="459"/>
                  </a:lnTo>
                  <a:lnTo>
                    <a:pt x="467" y="473"/>
                  </a:lnTo>
                  <a:lnTo>
                    <a:pt x="483" y="473"/>
                  </a:lnTo>
                  <a:lnTo>
                    <a:pt x="483" y="489"/>
                  </a:lnTo>
                  <a:lnTo>
                    <a:pt x="511" y="489"/>
                  </a:lnTo>
                  <a:lnTo>
                    <a:pt x="511" y="511"/>
                  </a:lnTo>
                  <a:lnTo>
                    <a:pt x="535" y="511"/>
                  </a:lnTo>
                  <a:lnTo>
                    <a:pt x="535" y="523"/>
                  </a:lnTo>
                  <a:lnTo>
                    <a:pt x="557" y="523"/>
                  </a:lnTo>
                  <a:lnTo>
                    <a:pt x="557" y="543"/>
                  </a:lnTo>
                  <a:lnTo>
                    <a:pt x="563" y="543"/>
                  </a:lnTo>
                  <a:lnTo>
                    <a:pt x="563" y="643"/>
                  </a:lnTo>
                  <a:lnTo>
                    <a:pt x="601" y="643"/>
                  </a:lnTo>
                  <a:lnTo>
                    <a:pt x="601" y="662"/>
                  </a:lnTo>
                  <a:lnTo>
                    <a:pt x="629" y="662"/>
                  </a:lnTo>
                  <a:lnTo>
                    <a:pt x="629" y="678"/>
                  </a:lnTo>
                  <a:lnTo>
                    <a:pt x="643" y="678"/>
                  </a:lnTo>
                  <a:lnTo>
                    <a:pt x="643" y="696"/>
                  </a:lnTo>
                  <a:lnTo>
                    <a:pt x="661" y="696"/>
                  </a:lnTo>
                  <a:lnTo>
                    <a:pt x="661" y="732"/>
                  </a:lnTo>
                  <a:lnTo>
                    <a:pt x="663" y="732"/>
                  </a:lnTo>
                  <a:lnTo>
                    <a:pt x="663" y="746"/>
                  </a:lnTo>
                  <a:lnTo>
                    <a:pt x="683" y="746"/>
                  </a:lnTo>
                  <a:lnTo>
                    <a:pt x="683" y="764"/>
                  </a:lnTo>
                  <a:lnTo>
                    <a:pt x="699" y="764"/>
                  </a:lnTo>
                  <a:lnTo>
                    <a:pt x="699" y="780"/>
                  </a:lnTo>
                  <a:lnTo>
                    <a:pt x="731" y="780"/>
                  </a:lnTo>
                  <a:lnTo>
                    <a:pt x="731" y="814"/>
                  </a:lnTo>
                  <a:lnTo>
                    <a:pt x="735" y="814"/>
                  </a:lnTo>
                  <a:lnTo>
                    <a:pt x="735" y="832"/>
                  </a:lnTo>
                  <a:lnTo>
                    <a:pt x="743" y="832"/>
                  </a:lnTo>
                  <a:lnTo>
                    <a:pt x="743" y="848"/>
                  </a:lnTo>
                  <a:lnTo>
                    <a:pt x="749" y="848"/>
                  </a:lnTo>
                  <a:lnTo>
                    <a:pt x="749" y="866"/>
                  </a:lnTo>
                  <a:lnTo>
                    <a:pt x="771" y="866"/>
                  </a:lnTo>
                  <a:lnTo>
                    <a:pt x="771" y="884"/>
                  </a:lnTo>
                  <a:lnTo>
                    <a:pt x="787" y="884"/>
                  </a:lnTo>
                  <a:lnTo>
                    <a:pt x="787" y="898"/>
                  </a:lnTo>
                  <a:lnTo>
                    <a:pt x="803" y="898"/>
                  </a:lnTo>
                  <a:lnTo>
                    <a:pt x="803" y="914"/>
                  </a:lnTo>
                  <a:lnTo>
                    <a:pt x="811" y="914"/>
                  </a:lnTo>
                  <a:lnTo>
                    <a:pt x="811" y="932"/>
                  </a:lnTo>
                  <a:lnTo>
                    <a:pt x="833" y="932"/>
                  </a:lnTo>
                  <a:lnTo>
                    <a:pt x="833" y="952"/>
                  </a:lnTo>
                  <a:lnTo>
                    <a:pt x="845" y="952"/>
                  </a:lnTo>
                  <a:lnTo>
                    <a:pt x="845" y="1050"/>
                  </a:lnTo>
                  <a:lnTo>
                    <a:pt x="851" y="1050"/>
                  </a:lnTo>
                  <a:lnTo>
                    <a:pt x="851" y="1068"/>
                  </a:lnTo>
                  <a:lnTo>
                    <a:pt x="865" y="1068"/>
                  </a:lnTo>
                  <a:lnTo>
                    <a:pt x="865" y="1086"/>
                  </a:lnTo>
                  <a:lnTo>
                    <a:pt x="897" y="1086"/>
                  </a:lnTo>
                  <a:lnTo>
                    <a:pt x="897" y="1090"/>
                  </a:lnTo>
                  <a:lnTo>
                    <a:pt x="901" y="1090"/>
                  </a:lnTo>
                  <a:lnTo>
                    <a:pt x="901" y="1104"/>
                  </a:lnTo>
                  <a:lnTo>
                    <a:pt x="909" y="1104"/>
                  </a:lnTo>
                  <a:lnTo>
                    <a:pt x="909" y="1120"/>
                  </a:lnTo>
                  <a:lnTo>
                    <a:pt x="913" y="1120"/>
                  </a:lnTo>
                  <a:lnTo>
                    <a:pt x="913" y="1139"/>
                  </a:lnTo>
                  <a:lnTo>
                    <a:pt x="947" y="1139"/>
                  </a:lnTo>
                  <a:lnTo>
                    <a:pt x="947" y="1157"/>
                  </a:lnTo>
                  <a:lnTo>
                    <a:pt x="953" y="1157"/>
                  </a:lnTo>
                  <a:lnTo>
                    <a:pt x="953" y="1173"/>
                  </a:lnTo>
                  <a:lnTo>
                    <a:pt x="959" y="1173"/>
                  </a:lnTo>
                  <a:lnTo>
                    <a:pt x="959" y="1191"/>
                  </a:lnTo>
                  <a:lnTo>
                    <a:pt x="975" y="1191"/>
                  </a:lnTo>
                  <a:lnTo>
                    <a:pt x="975" y="1197"/>
                  </a:lnTo>
                  <a:lnTo>
                    <a:pt x="981" y="1197"/>
                  </a:lnTo>
                  <a:lnTo>
                    <a:pt x="981" y="1207"/>
                  </a:lnTo>
                  <a:lnTo>
                    <a:pt x="987" y="1207"/>
                  </a:lnTo>
                  <a:lnTo>
                    <a:pt x="987" y="1223"/>
                  </a:lnTo>
                  <a:lnTo>
                    <a:pt x="995" y="1223"/>
                  </a:lnTo>
                  <a:lnTo>
                    <a:pt x="995" y="1243"/>
                  </a:lnTo>
                  <a:lnTo>
                    <a:pt x="997" y="1243"/>
                  </a:lnTo>
                  <a:lnTo>
                    <a:pt x="997" y="1259"/>
                  </a:lnTo>
                  <a:lnTo>
                    <a:pt x="1011" y="1259"/>
                  </a:lnTo>
                  <a:lnTo>
                    <a:pt x="1011" y="1277"/>
                  </a:lnTo>
                  <a:lnTo>
                    <a:pt x="1033" y="1277"/>
                  </a:lnTo>
                  <a:lnTo>
                    <a:pt x="1033" y="1295"/>
                  </a:lnTo>
                  <a:lnTo>
                    <a:pt x="1053" y="1295"/>
                  </a:lnTo>
                  <a:lnTo>
                    <a:pt x="1053" y="1313"/>
                  </a:lnTo>
                  <a:lnTo>
                    <a:pt x="1107" y="1313"/>
                  </a:lnTo>
                  <a:lnTo>
                    <a:pt x="1107" y="1327"/>
                  </a:lnTo>
                  <a:lnTo>
                    <a:pt x="1115" y="1327"/>
                  </a:lnTo>
                  <a:lnTo>
                    <a:pt x="1115" y="1345"/>
                  </a:lnTo>
                  <a:lnTo>
                    <a:pt x="1121" y="1345"/>
                  </a:lnTo>
                  <a:lnTo>
                    <a:pt x="1121" y="1363"/>
                  </a:lnTo>
                  <a:lnTo>
                    <a:pt x="1123" y="1363"/>
                  </a:lnTo>
                  <a:lnTo>
                    <a:pt x="1123" y="1379"/>
                  </a:lnTo>
                  <a:lnTo>
                    <a:pt x="1129" y="1379"/>
                  </a:lnTo>
                  <a:lnTo>
                    <a:pt x="1129" y="1407"/>
                  </a:lnTo>
                  <a:lnTo>
                    <a:pt x="1135" y="1407"/>
                  </a:lnTo>
                  <a:lnTo>
                    <a:pt x="1135" y="1435"/>
                  </a:lnTo>
                  <a:lnTo>
                    <a:pt x="1139" y="1435"/>
                  </a:lnTo>
                  <a:lnTo>
                    <a:pt x="1139" y="1451"/>
                  </a:lnTo>
                  <a:lnTo>
                    <a:pt x="1147" y="1451"/>
                  </a:lnTo>
                  <a:lnTo>
                    <a:pt x="1147" y="1465"/>
                  </a:lnTo>
                  <a:lnTo>
                    <a:pt x="1191" y="1465"/>
                  </a:lnTo>
                  <a:lnTo>
                    <a:pt x="1191" y="1485"/>
                  </a:lnTo>
                  <a:lnTo>
                    <a:pt x="1197" y="1485"/>
                  </a:lnTo>
                  <a:lnTo>
                    <a:pt x="1197" y="1499"/>
                  </a:lnTo>
                  <a:lnTo>
                    <a:pt x="1226" y="1499"/>
                  </a:lnTo>
                  <a:lnTo>
                    <a:pt x="1226" y="1517"/>
                  </a:lnTo>
                  <a:lnTo>
                    <a:pt x="1232" y="1517"/>
                  </a:lnTo>
                  <a:lnTo>
                    <a:pt x="1232" y="1535"/>
                  </a:lnTo>
                  <a:lnTo>
                    <a:pt x="1268" y="1535"/>
                  </a:lnTo>
                  <a:lnTo>
                    <a:pt x="1268" y="1569"/>
                  </a:lnTo>
                  <a:lnTo>
                    <a:pt x="1408" y="1569"/>
                  </a:lnTo>
                  <a:lnTo>
                    <a:pt x="1408" y="1585"/>
                  </a:lnTo>
                  <a:lnTo>
                    <a:pt x="1414" y="1585"/>
                  </a:lnTo>
                  <a:lnTo>
                    <a:pt x="1414" y="1604"/>
                  </a:lnTo>
                  <a:lnTo>
                    <a:pt x="1534" y="1604"/>
                  </a:lnTo>
                  <a:lnTo>
                    <a:pt x="1534" y="1622"/>
                  </a:lnTo>
                  <a:lnTo>
                    <a:pt x="1606" y="1622"/>
                  </a:lnTo>
                  <a:lnTo>
                    <a:pt x="1606" y="1640"/>
                  </a:lnTo>
                  <a:lnTo>
                    <a:pt x="1624" y="1640"/>
                  </a:lnTo>
                  <a:lnTo>
                    <a:pt x="1624" y="1658"/>
                  </a:lnTo>
                  <a:lnTo>
                    <a:pt x="1672" y="1658"/>
                  </a:lnTo>
                  <a:lnTo>
                    <a:pt x="1672" y="1676"/>
                  </a:lnTo>
                  <a:lnTo>
                    <a:pt x="1802" y="1676"/>
                  </a:lnTo>
                  <a:lnTo>
                    <a:pt x="1802" y="1692"/>
                  </a:lnTo>
                  <a:lnTo>
                    <a:pt x="1914" y="1692"/>
                  </a:lnTo>
                  <a:lnTo>
                    <a:pt x="1914" y="1710"/>
                  </a:lnTo>
                  <a:lnTo>
                    <a:pt x="1958" y="1710"/>
                  </a:lnTo>
                  <a:lnTo>
                    <a:pt x="1958" y="1728"/>
                  </a:lnTo>
                  <a:lnTo>
                    <a:pt x="1964" y="1728"/>
                  </a:lnTo>
                  <a:lnTo>
                    <a:pt x="1964" y="1748"/>
                  </a:lnTo>
                  <a:lnTo>
                    <a:pt x="1972" y="1748"/>
                  </a:lnTo>
                  <a:lnTo>
                    <a:pt x="1972" y="1766"/>
                  </a:lnTo>
                  <a:lnTo>
                    <a:pt x="2409" y="1766"/>
                  </a:lnTo>
                  <a:lnTo>
                    <a:pt x="2409" y="1784"/>
                  </a:lnTo>
                  <a:lnTo>
                    <a:pt x="3614" y="1784"/>
                  </a:lnTo>
                </a:path>
              </a:pathLst>
            </a:custGeom>
            <a:noFill/>
            <a:ln w="15875" cap="flat">
              <a:solidFill>
                <a:srgbClr val="4F639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23" name="Line 7">
              <a:extLst>
                <a:ext uri="{FF2B5EF4-FFF2-40B4-BE49-F238E27FC236}">
                  <a16:creationId xmlns:a16="http://schemas.microsoft.com/office/drawing/2014/main" id="{CCD7A613-36F5-C7BD-8723-F17E6D299985}"/>
                </a:ext>
              </a:extLst>
            </p:cNvPr>
            <p:cNvSpPr>
              <a:spLocks noChangeShapeType="1"/>
            </p:cNvSpPr>
            <p:nvPr/>
          </p:nvSpPr>
          <p:spPr bwMode="auto">
            <a:xfrm>
              <a:off x="7186613" y="428783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24" name="Line 8">
              <a:extLst>
                <a:ext uri="{FF2B5EF4-FFF2-40B4-BE49-F238E27FC236}">
                  <a16:creationId xmlns:a16="http://schemas.microsoft.com/office/drawing/2014/main" id="{D031B000-8EAE-4598-CA90-088B75B06A53}"/>
                </a:ext>
              </a:extLst>
            </p:cNvPr>
            <p:cNvSpPr>
              <a:spLocks noChangeShapeType="1"/>
            </p:cNvSpPr>
            <p:nvPr/>
          </p:nvSpPr>
          <p:spPr bwMode="auto">
            <a:xfrm>
              <a:off x="7205663"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25" name="Line 9">
              <a:extLst>
                <a:ext uri="{FF2B5EF4-FFF2-40B4-BE49-F238E27FC236}">
                  <a16:creationId xmlns:a16="http://schemas.microsoft.com/office/drawing/2014/main" id="{10CB15B0-33D2-6228-0CD2-E4BC3C742E34}"/>
                </a:ext>
              </a:extLst>
            </p:cNvPr>
            <p:cNvSpPr>
              <a:spLocks noChangeShapeType="1"/>
            </p:cNvSpPr>
            <p:nvPr/>
          </p:nvSpPr>
          <p:spPr bwMode="auto">
            <a:xfrm>
              <a:off x="6786563" y="4287838"/>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26" name="Line 10">
              <a:extLst>
                <a:ext uri="{FF2B5EF4-FFF2-40B4-BE49-F238E27FC236}">
                  <a16:creationId xmlns:a16="http://schemas.microsoft.com/office/drawing/2014/main" id="{44A2105D-C23C-6F54-AFE2-CF497C5BD9A6}"/>
                </a:ext>
              </a:extLst>
            </p:cNvPr>
            <p:cNvSpPr>
              <a:spLocks noChangeShapeType="1"/>
            </p:cNvSpPr>
            <p:nvPr/>
          </p:nvSpPr>
          <p:spPr bwMode="auto">
            <a:xfrm>
              <a:off x="6802438"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27" name="Line 11">
              <a:extLst>
                <a:ext uri="{FF2B5EF4-FFF2-40B4-BE49-F238E27FC236}">
                  <a16:creationId xmlns:a16="http://schemas.microsoft.com/office/drawing/2014/main" id="{986BE039-7701-BA9F-2D1A-C1E2073246F4}"/>
                </a:ext>
              </a:extLst>
            </p:cNvPr>
            <p:cNvSpPr>
              <a:spLocks noChangeShapeType="1"/>
            </p:cNvSpPr>
            <p:nvPr/>
          </p:nvSpPr>
          <p:spPr bwMode="auto">
            <a:xfrm>
              <a:off x="6827838" y="428783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28" name="Line 12">
              <a:extLst>
                <a:ext uri="{FF2B5EF4-FFF2-40B4-BE49-F238E27FC236}">
                  <a16:creationId xmlns:a16="http://schemas.microsoft.com/office/drawing/2014/main" id="{BB4598B7-50AD-F1AC-8C92-C0B412BB788F}"/>
                </a:ext>
              </a:extLst>
            </p:cNvPr>
            <p:cNvSpPr>
              <a:spLocks noChangeShapeType="1"/>
            </p:cNvSpPr>
            <p:nvPr/>
          </p:nvSpPr>
          <p:spPr bwMode="auto">
            <a:xfrm>
              <a:off x="6846888"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29" name="Line 13">
              <a:extLst>
                <a:ext uri="{FF2B5EF4-FFF2-40B4-BE49-F238E27FC236}">
                  <a16:creationId xmlns:a16="http://schemas.microsoft.com/office/drawing/2014/main" id="{999C2B8B-53A9-3A72-F492-5F22613D70C9}"/>
                </a:ext>
              </a:extLst>
            </p:cNvPr>
            <p:cNvSpPr>
              <a:spLocks noChangeShapeType="1"/>
            </p:cNvSpPr>
            <p:nvPr/>
          </p:nvSpPr>
          <p:spPr bwMode="auto">
            <a:xfrm>
              <a:off x="6843713" y="4287838"/>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0" name="Line 14">
              <a:extLst>
                <a:ext uri="{FF2B5EF4-FFF2-40B4-BE49-F238E27FC236}">
                  <a16:creationId xmlns:a16="http://schemas.microsoft.com/office/drawing/2014/main" id="{17EE7D0E-AA51-9039-68D6-D0399523BEC6}"/>
                </a:ext>
              </a:extLst>
            </p:cNvPr>
            <p:cNvSpPr>
              <a:spLocks noChangeShapeType="1"/>
            </p:cNvSpPr>
            <p:nvPr/>
          </p:nvSpPr>
          <p:spPr bwMode="auto">
            <a:xfrm>
              <a:off x="6862763"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1" name="Line 15">
              <a:extLst>
                <a:ext uri="{FF2B5EF4-FFF2-40B4-BE49-F238E27FC236}">
                  <a16:creationId xmlns:a16="http://schemas.microsoft.com/office/drawing/2014/main" id="{06558A16-EB7C-2275-ACAC-523885B8DD7E}"/>
                </a:ext>
              </a:extLst>
            </p:cNvPr>
            <p:cNvSpPr>
              <a:spLocks noChangeShapeType="1"/>
            </p:cNvSpPr>
            <p:nvPr/>
          </p:nvSpPr>
          <p:spPr bwMode="auto">
            <a:xfrm>
              <a:off x="6961188" y="4287838"/>
              <a:ext cx="38100" cy="0"/>
            </a:xfrm>
            <a:prstGeom prst="line">
              <a:avLst/>
            </a:prstGeom>
            <a:noFill/>
            <a:ln w="15875"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2" name="Line 16">
              <a:extLst>
                <a:ext uri="{FF2B5EF4-FFF2-40B4-BE49-F238E27FC236}">
                  <a16:creationId xmlns:a16="http://schemas.microsoft.com/office/drawing/2014/main" id="{5046F6DA-C1CC-9E96-F708-C29DDAC5AFCC}"/>
                </a:ext>
              </a:extLst>
            </p:cNvPr>
            <p:cNvSpPr>
              <a:spLocks noChangeShapeType="1"/>
            </p:cNvSpPr>
            <p:nvPr/>
          </p:nvSpPr>
          <p:spPr bwMode="auto">
            <a:xfrm>
              <a:off x="6980238"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3" name="Line 17">
              <a:extLst>
                <a:ext uri="{FF2B5EF4-FFF2-40B4-BE49-F238E27FC236}">
                  <a16:creationId xmlns:a16="http://schemas.microsoft.com/office/drawing/2014/main" id="{C0470AE5-B329-F2AF-351B-735B889BB2BC}"/>
                </a:ext>
              </a:extLst>
            </p:cNvPr>
            <p:cNvSpPr>
              <a:spLocks noChangeShapeType="1"/>
            </p:cNvSpPr>
            <p:nvPr/>
          </p:nvSpPr>
          <p:spPr bwMode="auto">
            <a:xfrm>
              <a:off x="7072313" y="428783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4" name="Line 18">
              <a:extLst>
                <a:ext uri="{FF2B5EF4-FFF2-40B4-BE49-F238E27FC236}">
                  <a16:creationId xmlns:a16="http://schemas.microsoft.com/office/drawing/2014/main" id="{7C102312-935E-7C84-60D0-2EB6B50C6BE2}"/>
                </a:ext>
              </a:extLst>
            </p:cNvPr>
            <p:cNvSpPr>
              <a:spLocks noChangeShapeType="1"/>
            </p:cNvSpPr>
            <p:nvPr/>
          </p:nvSpPr>
          <p:spPr bwMode="auto">
            <a:xfrm>
              <a:off x="7091363"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5" name="Line 19">
              <a:extLst>
                <a:ext uri="{FF2B5EF4-FFF2-40B4-BE49-F238E27FC236}">
                  <a16:creationId xmlns:a16="http://schemas.microsoft.com/office/drawing/2014/main" id="{2960E903-DC06-BF64-4637-ABFC0DA5D6D5}"/>
                </a:ext>
              </a:extLst>
            </p:cNvPr>
            <p:cNvSpPr>
              <a:spLocks noChangeShapeType="1"/>
            </p:cNvSpPr>
            <p:nvPr/>
          </p:nvSpPr>
          <p:spPr bwMode="auto">
            <a:xfrm>
              <a:off x="6113463" y="428783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6" name="Line 20">
              <a:extLst>
                <a:ext uri="{FF2B5EF4-FFF2-40B4-BE49-F238E27FC236}">
                  <a16:creationId xmlns:a16="http://schemas.microsoft.com/office/drawing/2014/main" id="{E0A08DFC-C940-06F9-9857-43D6B6B98436}"/>
                </a:ext>
              </a:extLst>
            </p:cNvPr>
            <p:cNvSpPr>
              <a:spLocks noChangeShapeType="1"/>
            </p:cNvSpPr>
            <p:nvPr/>
          </p:nvSpPr>
          <p:spPr bwMode="auto">
            <a:xfrm>
              <a:off x="6132513"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7" name="Line 21">
              <a:extLst>
                <a:ext uri="{FF2B5EF4-FFF2-40B4-BE49-F238E27FC236}">
                  <a16:creationId xmlns:a16="http://schemas.microsoft.com/office/drawing/2014/main" id="{EC3E5219-C2E8-BE32-F594-249687E345B6}"/>
                </a:ext>
              </a:extLst>
            </p:cNvPr>
            <p:cNvSpPr>
              <a:spLocks noChangeShapeType="1"/>
            </p:cNvSpPr>
            <p:nvPr/>
          </p:nvSpPr>
          <p:spPr bwMode="auto">
            <a:xfrm>
              <a:off x="6545263" y="428783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8" name="Line 22">
              <a:extLst>
                <a:ext uri="{FF2B5EF4-FFF2-40B4-BE49-F238E27FC236}">
                  <a16:creationId xmlns:a16="http://schemas.microsoft.com/office/drawing/2014/main" id="{EE470975-BC6E-CC70-994E-2CD37DAC4078}"/>
                </a:ext>
              </a:extLst>
            </p:cNvPr>
            <p:cNvSpPr>
              <a:spLocks noChangeShapeType="1"/>
            </p:cNvSpPr>
            <p:nvPr/>
          </p:nvSpPr>
          <p:spPr bwMode="auto">
            <a:xfrm>
              <a:off x="6564313"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39" name="Line 23">
              <a:extLst>
                <a:ext uri="{FF2B5EF4-FFF2-40B4-BE49-F238E27FC236}">
                  <a16:creationId xmlns:a16="http://schemas.microsoft.com/office/drawing/2014/main" id="{DCD290A9-95B8-7580-6CA7-921E50B19D2E}"/>
                </a:ext>
              </a:extLst>
            </p:cNvPr>
            <p:cNvSpPr>
              <a:spLocks noChangeShapeType="1"/>
            </p:cNvSpPr>
            <p:nvPr/>
          </p:nvSpPr>
          <p:spPr bwMode="auto">
            <a:xfrm>
              <a:off x="6186488" y="428783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0" name="Line 24">
              <a:extLst>
                <a:ext uri="{FF2B5EF4-FFF2-40B4-BE49-F238E27FC236}">
                  <a16:creationId xmlns:a16="http://schemas.microsoft.com/office/drawing/2014/main" id="{39E1526F-78B4-1D48-948F-D340D6C500AC}"/>
                </a:ext>
              </a:extLst>
            </p:cNvPr>
            <p:cNvSpPr>
              <a:spLocks noChangeShapeType="1"/>
            </p:cNvSpPr>
            <p:nvPr/>
          </p:nvSpPr>
          <p:spPr bwMode="auto">
            <a:xfrm>
              <a:off x="6205538"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1" name="Line 25">
              <a:extLst>
                <a:ext uri="{FF2B5EF4-FFF2-40B4-BE49-F238E27FC236}">
                  <a16:creationId xmlns:a16="http://schemas.microsoft.com/office/drawing/2014/main" id="{138EDE33-0974-895A-B299-3E2E537428C3}"/>
                </a:ext>
              </a:extLst>
            </p:cNvPr>
            <p:cNvSpPr>
              <a:spLocks noChangeShapeType="1"/>
            </p:cNvSpPr>
            <p:nvPr/>
          </p:nvSpPr>
          <p:spPr bwMode="auto">
            <a:xfrm>
              <a:off x="6357938" y="4287838"/>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2" name="Line 26">
              <a:extLst>
                <a:ext uri="{FF2B5EF4-FFF2-40B4-BE49-F238E27FC236}">
                  <a16:creationId xmlns:a16="http://schemas.microsoft.com/office/drawing/2014/main" id="{6EEBBA70-E1A9-6253-A6E7-EA84F5B30E12}"/>
                </a:ext>
              </a:extLst>
            </p:cNvPr>
            <p:cNvSpPr>
              <a:spLocks noChangeShapeType="1"/>
            </p:cNvSpPr>
            <p:nvPr/>
          </p:nvSpPr>
          <p:spPr bwMode="auto">
            <a:xfrm>
              <a:off x="6373813"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3" name="Line 27">
              <a:extLst>
                <a:ext uri="{FF2B5EF4-FFF2-40B4-BE49-F238E27FC236}">
                  <a16:creationId xmlns:a16="http://schemas.microsoft.com/office/drawing/2014/main" id="{315AAB42-FEE1-90E5-A7E5-3666BE58E387}"/>
                </a:ext>
              </a:extLst>
            </p:cNvPr>
            <p:cNvSpPr>
              <a:spLocks noChangeShapeType="1"/>
            </p:cNvSpPr>
            <p:nvPr/>
          </p:nvSpPr>
          <p:spPr bwMode="auto">
            <a:xfrm>
              <a:off x="6392863" y="4287838"/>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4" name="Line 28">
              <a:extLst>
                <a:ext uri="{FF2B5EF4-FFF2-40B4-BE49-F238E27FC236}">
                  <a16:creationId xmlns:a16="http://schemas.microsoft.com/office/drawing/2014/main" id="{591DF308-C1BC-642D-AEE6-FF64880B08FC}"/>
                </a:ext>
              </a:extLst>
            </p:cNvPr>
            <p:cNvSpPr>
              <a:spLocks noChangeShapeType="1"/>
            </p:cNvSpPr>
            <p:nvPr/>
          </p:nvSpPr>
          <p:spPr bwMode="auto">
            <a:xfrm>
              <a:off x="6408738"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5" name="Line 29">
              <a:extLst>
                <a:ext uri="{FF2B5EF4-FFF2-40B4-BE49-F238E27FC236}">
                  <a16:creationId xmlns:a16="http://schemas.microsoft.com/office/drawing/2014/main" id="{9F288984-4F07-A62A-13C7-961A9A077EFB}"/>
                </a:ext>
              </a:extLst>
            </p:cNvPr>
            <p:cNvSpPr>
              <a:spLocks noChangeShapeType="1"/>
            </p:cNvSpPr>
            <p:nvPr/>
          </p:nvSpPr>
          <p:spPr bwMode="auto">
            <a:xfrm>
              <a:off x="6405563" y="428783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6" name="Line 30">
              <a:extLst>
                <a:ext uri="{FF2B5EF4-FFF2-40B4-BE49-F238E27FC236}">
                  <a16:creationId xmlns:a16="http://schemas.microsoft.com/office/drawing/2014/main" id="{9F22066B-C732-14F4-E217-55B22C42B4A0}"/>
                </a:ext>
              </a:extLst>
            </p:cNvPr>
            <p:cNvSpPr>
              <a:spLocks noChangeShapeType="1"/>
            </p:cNvSpPr>
            <p:nvPr/>
          </p:nvSpPr>
          <p:spPr bwMode="auto">
            <a:xfrm>
              <a:off x="6424613"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7" name="Line 31">
              <a:extLst>
                <a:ext uri="{FF2B5EF4-FFF2-40B4-BE49-F238E27FC236}">
                  <a16:creationId xmlns:a16="http://schemas.microsoft.com/office/drawing/2014/main" id="{022067B9-5FFA-657D-8D67-99FB342113B0}"/>
                </a:ext>
              </a:extLst>
            </p:cNvPr>
            <p:cNvSpPr>
              <a:spLocks noChangeShapeType="1"/>
            </p:cNvSpPr>
            <p:nvPr/>
          </p:nvSpPr>
          <p:spPr bwMode="auto">
            <a:xfrm>
              <a:off x="5915025" y="4287838"/>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8" name="Line 32">
              <a:extLst>
                <a:ext uri="{FF2B5EF4-FFF2-40B4-BE49-F238E27FC236}">
                  <a16:creationId xmlns:a16="http://schemas.microsoft.com/office/drawing/2014/main" id="{439137CB-D264-6749-3D7C-E9F35DB8ADEE}"/>
                </a:ext>
              </a:extLst>
            </p:cNvPr>
            <p:cNvSpPr>
              <a:spLocks noChangeShapeType="1"/>
            </p:cNvSpPr>
            <p:nvPr/>
          </p:nvSpPr>
          <p:spPr bwMode="auto">
            <a:xfrm>
              <a:off x="5930900"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49" name="Line 33">
              <a:extLst>
                <a:ext uri="{FF2B5EF4-FFF2-40B4-BE49-F238E27FC236}">
                  <a16:creationId xmlns:a16="http://schemas.microsoft.com/office/drawing/2014/main" id="{EC78DBBF-0BE0-A9A5-573A-AE0BDE2D83AA}"/>
                </a:ext>
              </a:extLst>
            </p:cNvPr>
            <p:cNvSpPr>
              <a:spLocks noChangeShapeType="1"/>
            </p:cNvSpPr>
            <p:nvPr/>
          </p:nvSpPr>
          <p:spPr bwMode="auto">
            <a:xfrm>
              <a:off x="5899150" y="4287838"/>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0" name="Line 34">
              <a:extLst>
                <a:ext uri="{FF2B5EF4-FFF2-40B4-BE49-F238E27FC236}">
                  <a16:creationId xmlns:a16="http://schemas.microsoft.com/office/drawing/2014/main" id="{9F3DD1CB-2B1D-7BE3-1790-B0E63E845EFD}"/>
                </a:ext>
              </a:extLst>
            </p:cNvPr>
            <p:cNvSpPr>
              <a:spLocks noChangeShapeType="1"/>
            </p:cNvSpPr>
            <p:nvPr/>
          </p:nvSpPr>
          <p:spPr bwMode="auto">
            <a:xfrm>
              <a:off x="5918200"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1" name="Line 35">
              <a:extLst>
                <a:ext uri="{FF2B5EF4-FFF2-40B4-BE49-F238E27FC236}">
                  <a16:creationId xmlns:a16="http://schemas.microsoft.com/office/drawing/2014/main" id="{AAADDD5C-DC41-2C0B-9781-4E0FDA7476A6}"/>
                </a:ext>
              </a:extLst>
            </p:cNvPr>
            <p:cNvSpPr>
              <a:spLocks noChangeShapeType="1"/>
            </p:cNvSpPr>
            <p:nvPr/>
          </p:nvSpPr>
          <p:spPr bwMode="auto">
            <a:xfrm>
              <a:off x="5578475" y="428783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2" name="Line 36">
              <a:extLst>
                <a:ext uri="{FF2B5EF4-FFF2-40B4-BE49-F238E27FC236}">
                  <a16:creationId xmlns:a16="http://schemas.microsoft.com/office/drawing/2014/main" id="{3DB38179-3C98-5431-AB21-FD8BA4AB355A}"/>
                </a:ext>
              </a:extLst>
            </p:cNvPr>
            <p:cNvSpPr>
              <a:spLocks noChangeShapeType="1"/>
            </p:cNvSpPr>
            <p:nvPr/>
          </p:nvSpPr>
          <p:spPr bwMode="auto">
            <a:xfrm>
              <a:off x="5597525"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3" name="Line 37">
              <a:extLst>
                <a:ext uri="{FF2B5EF4-FFF2-40B4-BE49-F238E27FC236}">
                  <a16:creationId xmlns:a16="http://schemas.microsoft.com/office/drawing/2014/main" id="{5F4D725C-F188-97B8-0747-3144879A26B8}"/>
                </a:ext>
              </a:extLst>
            </p:cNvPr>
            <p:cNvSpPr>
              <a:spLocks noChangeShapeType="1"/>
            </p:cNvSpPr>
            <p:nvPr/>
          </p:nvSpPr>
          <p:spPr bwMode="auto">
            <a:xfrm>
              <a:off x="5572125" y="4287838"/>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4" name="Line 38">
              <a:extLst>
                <a:ext uri="{FF2B5EF4-FFF2-40B4-BE49-F238E27FC236}">
                  <a16:creationId xmlns:a16="http://schemas.microsoft.com/office/drawing/2014/main" id="{BDA04F96-CB90-9BAE-C94C-177715AFC077}"/>
                </a:ext>
              </a:extLst>
            </p:cNvPr>
            <p:cNvSpPr>
              <a:spLocks noChangeShapeType="1"/>
            </p:cNvSpPr>
            <p:nvPr/>
          </p:nvSpPr>
          <p:spPr bwMode="auto">
            <a:xfrm>
              <a:off x="5591175"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5" name="Line 39">
              <a:extLst>
                <a:ext uri="{FF2B5EF4-FFF2-40B4-BE49-F238E27FC236}">
                  <a16:creationId xmlns:a16="http://schemas.microsoft.com/office/drawing/2014/main" id="{352CC8AE-B237-4D6B-AEA8-EF857AC7767C}"/>
                </a:ext>
              </a:extLst>
            </p:cNvPr>
            <p:cNvSpPr>
              <a:spLocks noChangeShapeType="1"/>
            </p:cNvSpPr>
            <p:nvPr/>
          </p:nvSpPr>
          <p:spPr bwMode="auto">
            <a:xfrm>
              <a:off x="5435600" y="4287838"/>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6" name="Line 40">
              <a:extLst>
                <a:ext uri="{FF2B5EF4-FFF2-40B4-BE49-F238E27FC236}">
                  <a16:creationId xmlns:a16="http://schemas.microsoft.com/office/drawing/2014/main" id="{C9A032E5-764B-1D06-85D6-37BCAACE05CD}"/>
                </a:ext>
              </a:extLst>
            </p:cNvPr>
            <p:cNvSpPr>
              <a:spLocks noChangeShapeType="1"/>
            </p:cNvSpPr>
            <p:nvPr/>
          </p:nvSpPr>
          <p:spPr bwMode="auto">
            <a:xfrm>
              <a:off x="5454650" y="426878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7" name="Line 41">
              <a:extLst>
                <a:ext uri="{FF2B5EF4-FFF2-40B4-BE49-F238E27FC236}">
                  <a16:creationId xmlns:a16="http://schemas.microsoft.com/office/drawing/2014/main" id="{FBE7C28A-BFA0-7E34-ABA8-451D6ACF7ABB}"/>
                </a:ext>
              </a:extLst>
            </p:cNvPr>
            <p:cNvSpPr>
              <a:spLocks noChangeShapeType="1"/>
            </p:cNvSpPr>
            <p:nvPr/>
          </p:nvSpPr>
          <p:spPr bwMode="auto">
            <a:xfrm>
              <a:off x="5260975" y="4259263"/>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8" name="Line 42">
              <a:extLst>
                <a:ext uri="{FF2B5EF4-FFF2-40B4-BE49-F238E27FC236}">
                  <a16:creationId xmlns:a16="http://schemas.microsoft.com/office/drawing/2014/main" id="{95F16ED5-A131-9FD0-C208-5C3063E9A969}"/>
                </a:ext>
              </a:extLst>
            </p:cNvPr>
            <p:cNvSpPr>
              <a:spLocks noChangeShapeType="1"/>
            </p:cNvSpPr>
            <p:nvPr/>
          </p:nvSpPr>
          <p:spPr bwMode="auto">
            <a:xfrm>
              <a:off x="5280025" y="4240213"/>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59" name="Line 43">
              <a:extLst>
                <a:ext uri="{FF2B5EF4-FFF2-40B4-BE49-F238E27FC236}">
                  <a16:creationId xmlns:a16="http://schemas.microsoft.com/office/drawing/2014/main" id="{2F6C01CC-B53F-C23C-984F-8CA784875146}"/>
                </a:ext>
              </a:extLst>
            </p:cNvPr>
            <p:cNvSpPr>
              <a:spLocks noChangeShapeType="1"/>
            </p:cNvSpPr>
            <p:nvPr/>
          </p:nvSpPr>
          <p:spPr bwMode="auto">
            <a:xfrm>
              <a:off x="5140325" y="4259263"/>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0" name="Line 44">
              <a:extLst>
                <a:ext uri="{FF2B5EF4-FFF2-40B4-BE49-F238E27FC236}">
                  <a16:creationId xmlns:a16="http://schemas.microsoft.com/office/drawing/2014/main" id="{80DCCBB1-4B5D-96A6-D719-63D851E7C4FC}"/>
                </a:ext>
              </a:extLst>
            </p:cNvPr>
            <p:cNvSpPr>
              <a:spLocks noChangeShapeType="1"/>
            </p:cNvSpPr>
            <p:nvPr/>
          </p:nvSpPr>
          <p:spPr bwMode="auto">
            <a:xfrm>
              <a:off x="5156200" y="4240213"/>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1" name="Line 45">
              <a:extLst>
                <a:ext uri="{FF2B5EF4-FFF2-40B4-BE49-F238E27FC236}">
                  <a16:creationId xmlns:a16="http://schemas.microsoft.com/office/drawing/2014/main" id="{1F48D9B0-64CD-FEB4-7A98-021FC10FA193}"/>
                </a:ext>
              </a:extLst>
            </p:cNvPr>
            <p:cNvSpPr>
              <a:spLocks noChangeShapeType="1"/>
            </p:cNvSpPr>
            <p:nvPr/>
          </p:nvSpPr>
          <p:spPr bwMode="auto">
            <a:xfrm>
              <a:off x="4822825" y="4259263"/>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2" name="Line 46">
              <a:extLst>
                <a:ext uri="{FF2B5EF4-FFF2-40B4-BE49-F238E27FC236}">
                  <a16:creationId xmlns:a16="http://schemas.microsoft.com/office/drawing/2014/main" id="{20C4959A-E69C-0CFA-636F-9453B0A7300D}"/>
                </a:ext>
              </a:extLst>
            </p:cNvPr>
            <p:cNvSpPr>
              <a:spLocks noChangeShapeType="1"/>
            </p:cNvSpPr>
            <p:nvPr/>
          </p:nvSpPr>
          <p:spPr bwMode="auto">
            <a:xfrm>
              <a:off x="4841875" y="4240213"/>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3" name="Line 47">
              <a:extLst>
                <a:ext uri="{FF2B5EF4-FFF2-40B4-BE49-F238E27FC236}">
                  <a16:creationId xmlns:a16="http://schemas.microsoft.com/office/drawing/2014/main" id="{879F3B3D-7418-FA5C-2D09-B0AC347860C2}"/>
                </a:ext>
              </a:extLst>
            </p:cNvPr>
            <p:cNvSpPr>
              <a:spLocks noChangeShapeType="1"/>
            </p:cNvSpPr>
            <p:nvPr/>
          </p:nvSpPr>
          <p:spPr bwMode="auto">
            <a:xfrm>
              <a:off x="3827463" y="4002088"/>
              <a:ext cx="38100"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4" name="Line 48">
              <a:extLst>
                <a:ext uri="{FF2B5EF4-FFF2-40B4-BE49-F238E27FC236}">
                  <a16:creationId xmlns:a16="http://schemas.microsoft.com/office/drawing/2014/main" id="{20C7A9D9-1639-2CDD-D68F-A1D13911D29E}"/>
                </a:ext>
              </a:extLst>
            </p:cNvPr>
            <p:cNvSpPr>
              <a:spLocks noChangeShapeType="1"/>
            </p:cNvSpPr>
            <p:nvPr/>
          </p:nvSpPr>
          <p:spPr bwMode="auto">
            <a:xfrm>
              <a:off x="3846513" y="3983038"/>
              <a:ext cx="0" cy="3810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5" name="Line 49">
              <a:extLst>
                <a:ext uri="{FF2B5EF4-FFF2-40B4-BE49-F238E27FC236}">
                  <a16:creationId xmlns:a16="http://schemas.microsoft.com/office/drawing/2014/main" id="{DE34E4CB-FC9F-E525-771C-F7E6482B1C61}"/>
                </a:ext>
              </a:extLst>
            </p:cNvPr>
            <p:cNvSpPr>
              <a:spLocks noChangeShapeType="1"/>
            </p:cNvSpPr>
            <p:nvPr/>
          </p:nvSpPr>
          <p:spPr bwMode="auto">
            <a:xfrm>
              <a:off x="2790825" y="3097213"/>
              <a:ext cx="34925" cy="0"/>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6" name="Line 50">
              <a:extLst>
                <a:ext uri="{FF2B5EF4-FFF2-40B4-BE49-F238E27FC236}">
                  <a16:creationId xmlns:a16="http://schemas.microsoft.com/office/drawing/2014/main" id="{43884B0E-206D-531B-ED00-85A3611E1F9B}"/>
                </a:ext>
              </a:extLst>
            </p:cNvPr>
            <p:cNvSpPr>
              <a:spLocks noChangeShapeType="1"/>
            </p:cNvSpPr>
            <p:nvPr/>
          </p:nvSpPr>
          <p:spPr bwMode="auto">
            <a:xfrm>
              <a:off x="2809875" y="3081338"/>
              <a:ext cx="0" cy="34925"/>
            </a:xfrm>
            <a:prstGeom prst="line">
              <a:avLst/>
            </a:prstGeom>
            <a:noFill/>
            <a:ln w="12700" cap="flat">
              <a:solidFill>
                <a:srgbClr val="4F639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7" name="Line 51">
              <a:extLst>
                <a:ext uri="{FF2B5EF4-FFF2-40B4-BE49-F238E27FC236}">
                  <a16:creationId xmlns:a16="http://schemas.microsoft.com/office/drawing/2014/main" id="{2A81C17A-467F-AF0B-0453-BA80D17E7EDB}"/>
                </a:ext>
              </a:extLst>
            </p:cNvPr>
            <p:cNvSpPr>
              <a:spLocks noChangeShapeType="1"/>
            </p:cNvSpPr>
            <p:nvPr/>
          </p:nvSpPr>
          <p:spPr bwMode="auto">
            <a:xfrm>
              <a:off x="7632700" y="3986213"/>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8" name="Line 52">
              <a:extLst>
                <a:ext uri="{FF2B5EF4-FFF2-40B4-BE49-F238E27FC236}">
                  <a16:creationId xmlns:a16="http://schemas.microsoft.com/office/drawing/2014/main" id="{972FE0B3-899B-87E5-A3A8-D7E8BB802715}"/>
                </a:ext>
              </a:extLst>
            </p:cNvPr>
            <p:cNvSpPr>
              <a:spLocks noChangeShapeType="1"/>
            </p:cNvSpPr>
            <p:nvPr/>
          </p:nvSpPr>
          <p:spPr bwMode="auto">
            <a:xfrm>
              <a:off x="7648575" y="3965575"/>
              <a:ext cx="0" cy="36512"/>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69" name="Line 53">
              <a:extLst>
                <a:ext uri="{FF2B5EF4-FFF2-40B4-BE49-F238E27FC236}">
                  <a16:creationId xmlns:a16="http://schemas.microsoft.com/office/drawing/2014/main" id="{10475210-273D-18DF-7CBC-673B22FAB969}"/>
                </a:ext>
              </a:extLst>
            </p:cNvPr>
            <p:cNvSpPr>
              <a:spLocks noChangeShapeType="1"/>
            </p:cNvSpPr>
            <p:nvPr/>
          </p:nvSpPr>
          <p:spPr bwMode="auto">
            <a:xfrm>
              <a:off x="7566025" y="3986213"/>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0" name="Line 54">
              <a:extLst>
                <a:ext uri="{FF2B5EF4-FFF2-40B4-BE49-F238E27FC236}">
                  <a16:creationId xmlns:a16="http://schemas.microsoft.com/office/drawing/2014/main" id="{60328394-6145-BFBE-1333-6E74909FDC53}"/>
                </a:ext>
              </a:extLst>
            </p:cNvPr>
            <p:cNvSpPr>
              <a:spLocks noChangeShapeType="1"/>
            </p:cNvSpPr>
            <p:nvPr/>
          </p:nvSpPr>
          <p:spPr bwMode="auto">
            <a:xfrm>
              <a:off x="7585075" y="3965575"/>
              <a:ext cx="0" cy="36512"/>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1" name="Line 55">
              <a:extLst>
                <a:ext uri="{FF2B5EF4-FFF2-40B4-BE49-F238E27FC236}">
                  <a16:creationId xmlns:a16="http://schemas.microsoft.com/office/drawing/2014/main" id="{85C7E1D8-771F-51CB-BFFD-9786047A275F}"/>
                </a:ext>
              </a:extLst>
            </p:cNvPr>
            <p:cNvSpPr>
              <a:spLocks noChangeShapeType="1"/>
            </p:cNvSpPr>
            <p:nvPr/>
          </p:nvSpPr>
          <p:spPr bwMode="auto">
            <a:xfrm>
              <a:off x="7461250" y="34956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2" name="Line 56">
              <a:extLst>
                <a:ext uri="{FF2B5EF4-FFF2-40B4-BE49-F238E27FC236}">
                  <a16:creationId xmlns:a16="http://schemas.microsoft.com/office/drawing/2014/main" id="{F2871D5D-2FE4-5786-9A9A-306E3FF10B36}"/>
                </a:ext>
              </a:extLst>
            </p:cNvPr>
            <p:cNvSpPr>
              <a:spLocks noChangeShapeType="1"/>
            </p:cNvSpPr>
            <p:nvPr/>
          </p:nvSpPr>
          <p:spPr bwMode="auto">
            <a:xfrm>
              <a:off x="7477125"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3" name="Line 57">
              <a:extLst>
                <a:ext uri="{FF2B5EF4-FFF2-40B4-BE49-F238E27FC236}">
                  <a16:creationId xmlns:a16="http://schemas.microsoft.com/office/drawing/2014/main" id="{2E704DA7-E9BD-AC1E-E35D-1C32B4FCECA3}"/>
                </a:ext>
              </a:extLst>
            </p:cNvPr>
            <p:cNvSpPr>
              <a:spLocks noChangeShapeType="1"/>
            </p:cNvSpPr>
            <p:nvPr/>
          </p:nvSpPr>
          <p:spPr bwMode="auto">
            <a:xfrm>
              <a:off x="7313613" y="34956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4" name="Line 58">
              <a:extLst>
                <a:ext uri="{FF2B5EF4-FFF2-40B4-BE49-F238E27FC236}">
                  <a16:creationId xmlns:a16="http://schemas.microsoft.com/office/drawing/2014/main" id="{6D976C4A-EF42-0AEB-3BAB-0CC62904EC76}"/>
                </a:ext>
              </a:extLst>
            </p:cNvPr>
            <p:cNvSpPr>
              <a:spLocks noChangeShapeType="1"/>
            </p:cNvSpPr>
            <p:nvPr/>
          </p:nvSpPr>
          <p:spPr bwMode="auto">
            <a:xfrm>
              <a:off x="7332663"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5" name="Line 59">
              <a:extLst>
                <a:ext uri="{FF2B5EF4-FFF2-40B4-BE49-F238E27FC236}">
                  <a16:creationId xmlns:a16="http://schemas.microsoft.com/office/drawing/2014/main" id="{01774129-1E27-B48D-BB9D-3FD8B7136787}"/>
                </a:ext>
              </a:extLst>
            </p:cNvPr>
            <p:cNvSpPr>
              <a:spLocks noChangeShapeType="1"/>
            </p:cNvSpPr>
            <p:nvPr/>
          </p:nvSpPr>
          <p:spPr bwMode="auto">
            <a:xfrm>
              <a:off x="7243763" y="34956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6" name="Line 60">
              <a:extLst>
                <a:ext uri="{FF2B5EF4-FFF2-40B4-BE49-F238E27FC236}">
                  <a16:creationId xmlns:a16="http://schemas.microsoft.com/office/drawing/2014/main" id="{94D36E47-16FE-9260-E3F3-51F1174AF84E}"/>
                </a:ext>
              </a:extLst>
            </p:cNvPr>
            <p:cNvSpPr>
              <a:spLocks noChangeShapeType="1"/>
            </p:cNvSpPr>
            <p:nvPr/>
          </p:nvSpPr>
          <p:spPr bwMode="auto">
            <a:xfrm>
              <a:off x="7259638"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7" name="Line 61">
              <a:extLst>
                <a:ext uri="{FF2B5EF4-FFF2-40B4-BE49-F238E27FC236}">
                  <a16:creationId xmlns:a16="http://schemas.microsoft.com/office/drawing/2014/main" id="{4B61A04A-362F-8B64-C904-63749E3BD5F2}"/>
                </a:ext>
              </a:extLst>
            </p:cNvPr>
            <p:cNvSpPr>
              <a:spLocks noChangeShapeType="1"/>
            </p:cNvSpPr>
            <p:nvPr/>
          </p:nvSpPr>
          <p:spPr bwMode="auto">
            <a:xfrm>
              <a:off x="7215188" y="34956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8" name="Line 62">
              <a:extLst>
                <a:ext uri="{FF2B5EF4-FFF2-40B4-BE49-F238E27FC236}">
                  <a16:creationId xmlns:a16="http://schemas.microsoft.com/office/drawing/2014/main" id="{937C02F8-AF6F-5933-6A7D-2ABE828B97FA}"/>
                </a:ext>
              </a:extLst>
            </p:cNvPr>
            <p:cNvSpPr>
              <a:spLocks noChangeShapeType="1"/>
            </p:cNvSpPr>
            <p:nvPr/>
          </p:nvSpPr>
          <p:spPr bwMode="auto">
            <a:xfrm>
              <a:off x="7234238"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79" name="Line 63">
              <a:extLst>
                <a:ext uri="{FF2B5EF4-FFF2-40B4-BE49-F238E27FC236}">
                  <a16:creationId xmlns:a16="http://schemas.microsoft.com/office/drawing/2014/main" id="{BF7136A3-128D-F710-7F7C-9BBE6E5C705C}"/>
                </a:ext>
              </a:extLst>
            </p:cNvPr>
            <p:cNvSpPr>
              <a:spLocks noChangeShapeType="1"/>
            </p:cNvSpPr>
            <p:nvPr/>
          </p:nvSpPr>
          <p:spPr bwMode="auto">
            <a:xfrm>
              <a:off x="7107238" y="34956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0" name="Line 64">
              <a:extLst>
                <a:ext uri="{FF2B5EF4-FFF2-40B4-BE49-F238E27FC236}">
                  <a16:creationId xmlns:a16="http://schemas.microsoft.com/office/drawing/2014/main" id="{C1F2F213-FB03-43B0-5718-C09984AEF5B2}"/>
                </a:ext>
              </a:extLst>
            </p:cNvPr>
            <p:cNvSpPr>
              <a:spLocks noChangeShapeType="1"/>
            </p:cNvSpPr>
            <p:nvPr/>
          </p:nvSpPr>
          <p:spPr bwMode="auto">
            <a:xfrm>
              <a:off x="7126288"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1" name="Line 65">
              <a:extLst>
                <a:ext uri="{FF2B5EF4-FFF2-40B4-BE49-F238E27FC236}">
                  <a16:creationId xmlns:a16="http://schemas.microsoft.com/office/drawing/2014/main" id="{B7FF4BB6-B0A7-BB73-E735-D1ACEAEAF4EB}"/>
                </a:ext>
              </a:extLst>
            </p:cNvPr>
            <p:cNvSpPr>
              <a:spLocks noChangeShapeType="1"/>
            </p:cNvSpPr>
            <p:nvPr/>
          </p:nvSpPr>
          <p:spPr bwMode="auto">
            <a:xfrm>
              <a:off x="6951663" y="34956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2" name="Line 66">
              <a:extLst>
                <a:ext uri="{FF2B5EF4-FFF2-40B4-BE49-F238E27FC236}">
                  <a16:creationId xmlns:a16="http://schemas.microsoft.com/office/drawing/2014/main" id="{561E05A1-885D-9D67-6200-E73A2F46BC75}"/>
                </a:ext>
              </a:extLst>
            </p:cNvPr>
            <p:cNvSpPr>
              <a:spLocks noChangeShapeType="1"/>
            </p:cNvSpPr>
            <p:nvPr/>
          </p:nvSpPr>
          <p:spPr bwMode="auto">
            <a:xfrm>
              <a:off x="6970713"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3" name="Line 67">
              <a:extLst>
                <a:ext uri="{FF2B5EF4-FFF2-40B4-BE49-F238E27FC236}">
                  <a16:creationId xmlns:a16="http://schemas.microsoft.com/office/drawing/2014/main" id="{A7F6C97C-6128-9E20-2861-0085D7DC7480}"/>
                </a:ext>
              </a:extLst>
            </p:cNvPr>
            <p:cNvSpPr>
              <a:spLocks noChangeShapeType="1"/>
            </p:cNvSpPr>
            <p:nvPr/>
          </p:nvSpPr>
          <p:spPr bwMode="auto">
            <a:xfrm>
              <a:off x="6904038" y="34956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4" name="Line 68">
              <a:extLst>
                <a:ext uri="{FF2B5EF4-FFF2-40B4-BE49-F238E27FC236}">
                  <a16:creationId xmlns:a16="http://schemas.microsoft.com/office/drawing/2014/main" id="{D576E2A5-2C3E-7C26-79EB-D86B5CE1C4FE}"/>
                </a:ext>
              </a:extLst>
            </p:cNvPr>
            <p:cNvSpPr>
              <a:spLocks noChangeShapeType="1"/>
            </p:cNvSpPr>
            <p:nvPr/>
          </p:nvSpPr>
          <p:spPr bwMode="auto">
            <a:xfrm>
              <a:off x="6923088"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5" name="Line 69">
              <a:extLst>
                <a:ext uri="{FF2B5EF4-FFF2-40B4-BE49-F238E27FC236}">
                  <a16:creationId xmlns:a16="http://schemas.microsoft.com/office/drawing/2014/main" id="{39432375-BFE4-0B58-6AE9-49249EFF17CE}"/>
                </a:ext>
              </a:extLst>
            </p:cNvPr>
            <p:cNvSpPr>
              <a:spLocks noChangeShapeType="1"/>
            </p:cNvSpPr>
            <p:nvPr/>
          </p:nvSpPr>
          <p:spPr bwMode="auto">
            <a:xfrm>
              <a:off x="6824663" y="34956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6" name="Line 70">
              <a:extLst>
                <a:ext uri="{FF2B5EF4-FFF2-40B4-BE49-F238E27FC236}">
                  <a16:creationId xmlns:a16="http://schemas.microsoft.com/office/drawing/2014/main" id="{049AC315-E0BB-6161-CA12-72D6F924A03F}"/>
                </a:ext>
              </a:extLst>
            </p:cNvPr>
            <p:cNvSpPr>
              <a:spLocks noChangeShapeType="1"/>
            </p:cNvSpPr>
            <p:nvPr/>
          </p:nvSpPr>
          <p:spPr bwMode="auto">
            <a:xfrm>
              <a:off x="6843713"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7" name="Line 71">
              <a:extLst>
                <a:ext uri="{FF2B5EF4-FFF2-40B4-BE49-F238E27FC236}">
                  <a16:creationId xmlns:a16="http://schemas.microsoft.com/office/drawing/2014/main" id="{B5DCB036-47D1-DA1E-3A6D-2DFF0A2B2102}"/>
                </a:ext>
              </a:extLst>
            </p:cNvPr>
            <p:cNvSpPr>
              <a:spLocks noChangeShapeType="1"/>
            </p:cNvSpPr>
            <p:nvPr/>
          </p:nvSpPr>
          <p:spPr bwMode="auto">
            <a:xfrm>
              <a:off x="6808788" y="34956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8" name="Line 72">
              <a:extLst>
                <a:ext uri="{FF2B5EF4-FFF2-40B4-BE49-F238E27FC236}">
                  <a16:creationId xmlns:a16="http://schemas.microsoft.com/office/drawing/2014/main" id="{61B39850-44A9-D984-4EF7-95F24A0AD9F4}"/>
                </a:ext>
              </a:extLst>
            </p:cNvPr>
            <p:cNvSpPr>
              <a:spLocks noChangeShapeType="1"/>
            </p:cNvSpPr>
            <p:nvPr/>
          </p:nvSpPr>
          <p:spPr bwMode="auto">
            <a:xfrm>
              <a:off x="6827838"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89" name="Line 73">
              <a:extLst>
                <a:ext uri="{FF2B5EF4-FFF2-40B4-BE49-F238E27FC236}">
                  <a16:creationId xmlns:a16="http://schemas.microsoft.com/office/drawing/2014/main" id="{C6F2BF7E-71AF-643C-5BC2-837ABE63BCD1}"/>
                </a:ext>
              </a:extLst>
            </p:cNvPr>
            <p:cNvSpPr>
              <a:spLocks noChangeShapeType="1"/>
            </p:cNvSpPr>
            <p:nvPr/>
          </p:nvSpPr>
          <p:spPr bwMode="auto">
            <a:xfrm>
              <a:off x="6846888" y="34956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0" name="Line 74">
              <a:extLst>
                <a:ext uri="{FF2B5EF4-FFF2-40B4-BE49-F238E27FC236}">
                  <a16:creationId xmlns:a16="http://schemas.microsoft.com/office/drawing/2014/main" id="{5460407F-FB3F-0D65-92DA-24C6981212E9}"/>
                </a:ext>
              </a:extLst>
            </p:cNvPr>
            <p:cNvSpPr>
              <a:spLocks noChangeShapeType="1"/>
            </p:cNvSpPr>
            <p:nvPr/>
          </p:nvSpPr>
          <p:spPr bwMode="auto">
            <a:xfrm>
              <a:off x="6865938"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1" name="Line 75">
              <a:extLst>
                <a:ext uri="{FF2B5EF4-FFF2-40B4-BE49-F238E27FC236}">
                  <a16:creationId xmlns:a16="http://schemas.microsoft.com/office/drawing/2014/main" id="{2DCF70DE-E4A6-DC3C-0FC9-D9D28A581F1D}"/>
                </a:ext>
              </a:extLst>
            </p:cNvPr>
            <p:cNvSpPr>
              <a:spLocks noChangeShapeType="1"/>
            </p:cNvSpPr>
            <p:nvPr/>
          </p:nvSpPr>
          <p:spPr bwMode="auto">
            <a:xfrm>
              <a:off x="6862763" y="34956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2" name="Line 76">
              <a:extLst>
                <a:ext uri="{FF2B5EF4-FFF2-40B4-BE49-F238E27FC236}">
                  <a16:creationId xmlns:a16="http://schemas.microsoft.com/office/drawing/2014/main" id="{DC92E9F9-42F0-C5D3-583E-9E5CD72D23D1}"/>
                </a:ext>
              </a:extLst>
            </p:cNvPr>
            <p:cNvSpPr>
              <a:spLocks noChangeShapeType="1"/>
            </p:cNvSpPr>
            <p:nvPr/>
          </p:nvSpPr>
          <p:spPr bwMode="auto">
            <a:xfrm>
              <a:off x="6881813"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3" name="Line 77">
              <a:extLst>
                <a:ext uri="{FF2B5EF4-FFF2-40B4-BE49-F238E27FC236}">
                  <a16:creationId xmlns:a16="http://schemas.microsoft.com/office/drawing/2014/main" id="{79900C2B-4346-9B56-5838-81B2877DD5A1}"/>
                </a:ext>
              </a:extLst>
            </p:cNvPr>
            <p:cNvSpPr>
              <a:spLocks noChangeShapeType="1"/>
            </p:cNvSpPr>
            <p:nvPr/>
          </p:nvSpPr>
          <p:spPr bwMode="auto">
            <a:xfrm>
              <a:off x="6967538" y="34956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4" name="Line 78">
              <a:extLst>
                <a:ext uri="{FF2B5EF4-FFF2-40B4-BE49-F238E27FC236}">
                  <a16:creationId xmlns:a16="http://schemas.microsoft.com/office/drawing/2014/main" id="{EDA9AC05-9A23-55E7-787F-60B534920C59}"/>
                </a:ext>
              </a:extLst>
            </p:cNvPr>
            <p:cNvSpPr>
              <a:spLocks noChangeShapeType="1"/>
            </p:cNvSpPr>
            <p:nvPr/>
          </p:nvSpPr>
          <p:spPr bwMode="auto">
            <a:xfrm>
              <a:off x="6986588" y="347980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5" name="Line 79">
              <a:extLst>
                <a:ext uri="{FF2B5EF4-FFF2-40B4-BE49-F238E27FC236}">
                  <a16:creationId xmlns:a16="http://schemas.microsoft.com/office/drawing/2014/main" id="{3328CC9A-F2B1-E663-9C52-4542F135AA89}"/>
                </a:ext>
              </a:extLst>
            </p:cNvPr>
            <p:cNvSpPr>
              <a:spLocks noChangeShapeType="1"/>
            </p:cNvSpPr>
            <p:nvPr/>
          </p:nvSpPr>
          <p:spPr bwMode="auto">
            <a:xfrm>
              <a:off x="6799263" y="3441700"/>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6" name="Line 80">
              <a:extLst>
                <a:ext uri="{FF2B5EF4-FFF2-40B4-BE49-F238E27FC236}">
                  <a16:creationId xmlns:a16="http://schemas.microsoft.com/office/drawing/2014/main" id="{718BE09E-15DA-44EF-C970-C4CE61F42130}"/>
                </a:ext>
              </a:extLst>
            </p:cNvPr>
            <p:cNvSpPr>
              <a:spLocks noChangeShapeType="1"/>
            </p:cNvSpPr>
            <p:nvPr/>
          </p:nvSpPr>
          <p:spPr bwMode="auto">
            <a:xfrm>
              <a:off x="6818313" y="342582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7" name="Line 81">
              <a:extLst>
                <a:ext uri="{FF2B5EF4-FFF2-40B4-BE49-F238E27FC236}">
                  <a16:creationId xmlns:a16="http://schemas.microsoft.com/office/drawing/2014/main" id="{2DA7BDDF-E2D9-5077-404C-F41262163B9D}"/>
                </a:ext>
              </a:extLst>
            </p:cNvPr>
            <p:cNvSpPr>
              <a:spLocks noChangeShapeType="1"/>
            </p:cNvSpPr>
            <p:nvPr/>
          </p:nvSpPr>
          <p:spPr bwMode="auto">
            <a:xfrm>
              <a:off x="6780213" y="34417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8" name="Line 82">
              <a:extLst>
                <a:ext uri="{FF2B5EF4-FFF2-40B4-BE49-F238E27FC236}">
                  <a16:creationId xmlns:a16="http://schemas.microsoft.com/office/drawing/2014/main" id="{AB9757F2-AB4A-3060-A4FF-596329629711}"/>
                </a:ext>
              </a:extLst>
            </p:cNvPr>
            <p:cNvSpPr>
              <a:spLocks noChangeShapeType="1"/>
            </p:cNvSpPr>
            <p:nvPr/>
          </p:nvSpPr>
          <p:spPr bwMode="auto">
            <a:xfrm>
              <a:off x="6799263" y="342582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99" name="Line 83">
              <a:extLst>
                <a:ext uri="{FF2B5EF4-FFF2-40B4-BE49-F238E27FC236}">
                  <a16:creationId xmlns:a16="http://schemas.microsoft.com/office/drawing/2014/main" id="{C4BAFDFF-EE0C-608D-22FF-0F0DBD690CB5}"/>
                </a:ext>
              </a:extLst>
            </p:cNvPr>
            <p:cNvSpPr>
              <a:spLocks noChangeShapeType="1"/>
            </p:cNvSpPr>
            <p:nvPr/>
          </p:nvSpPr>
          <p:spPr bwMode="auto">
            <a:xfrm>
              <a:off x="6681788" y="33940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0" name="Line 84">
              <a:extLst>
                <a:ext uri="{FF2B5EF4-FFF2-40B4-BE49-F238E27FC236}">
                  <a16:creationId xmlns:a16="http://schemas.microsoft.com/office/drawing/2014/main" id="{D65718B2-DE13-2FD4-AA0A-B4C44F2D87DA}"/>
                </a:ext>
              </a:extLst>
            </p:cNvPr>
            <p:cNvSpPr>
              <a:spLocks noChangeShapeType="1"/>
            </p:cNvSpPr>
            <p:nvPr/>
          </p:nvSpPr>
          <p:spPr bwMode="auto">
            <a:xfrm>
              <a:off x="6700838"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1" name="Line 85">
              <a:extLst>
                <a:ext uri="{FF2B5EF4-FFF2-40B4-BE49-F238E27FC236}">
                  <a16:creationId xmlns:a16="http://schemas.microsoft.com/office/drawing/2014/main" id="{A0232473-1A4C-07C6-C085-9F8DF8E96667}"/>
                </a:ext>
              </a:extLst>
            </p:cNvPr>
            <p:cNvSpPr>
              <a:spLocks noChangeShapeType="1"/>
            </p:cNvSpPr>
            <p:nvPr/>
          </p:nvSpPr>
          <p:spPr bwMode="auto">
            <a:xfrm>
              <a:off x="6672263" y="33940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2" name="Line 86">
              <a:extLst>
                <a:ext uri="{FF2B5EF4-FFF2-40B4-BE49-F238E27FC236}">
                  <a16:creationId xmlns:a16="http://schemas.microsoft.com/office/drawing/2014/main" id="{E9128722-99D7-97AB-2553-E8B566257497}"/>
                </a:ext>
              </a:extLst>
            </p:cNvPr>
            <p:cNvSpPr>
              <a:spLocks noChangeShapeType="1"/>
            </p:cNvSpPr>
            <p:nvPr/>
          </p:nvSpPr>
          <p:spPr bwMode="auto">
            <a:xfrm>
              <a:off x="6691313"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3" name="Line 87">
              <a:extLst>
                <a:ext uri="{FF2B5EF4-FFF2-40B4-BE49-F238E27FC236}">
                  <a16:creationId xmlns:a16="http://schemas.microsoft.com/office/drawing/2014/main" id="{15607216-57C3-AE63-08ED-02F839575E1E}"/>
                </a:ext>
              </a:extLst>
            </p:cNvPr>
            <p:cNvSpPr>
              <a:spLocks noChangeShapeType="1"/>
            </p:cNvSpPr>
            <p:nvPr/>
          </p:nvSpPr>
          <p:spPr bwMode="auto">
            <a:xfrm>
              <a:off x="6599238" y="33940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4" name="Line 88">
              <a:extLst>
                <a:ext uri="{FF2B5EF4-FFF2-40B4-BE49-F238E27FC236}">
                  <a16:creationId xmlns:a16="http://schemas.microsoft.com/office/drawing/2014/main" id="{F984F570-6A72-4F4B-4EC1-A6091F23936C}"/>
                </a:ext>
              </a:extLst>
            </p:cNvPr>
            <p:cNvSpPr>
              <a:spLocks noChangeShapeType="1"/>
            </p:cNvSpPr>
            <p:nvPr/>
          </p:nvSpPr>
          <p:spPr bwMode="auto">
            <a:xfrm>
              <a:off x="6618288"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5" name="Line 89">
              <a:extLst>
                <a:ext uri="{FF2B5EF4-FFF2-40B4-BE49-F238E27FC236}">
                  <a16:creationId xmlns:a16="http://schemas.microsoft.com/office/drawing/2014/main" id="{5D5EFAD9-DEE7-5306-D4EA-E8505356629A}"/>
                </a:ext>
              </a:extLst>
            </p:cNvPr>
            <p:cNvSpPr>
              <a:spLocks noChangeShapeType="1"/>
            </p:cNvSpPr>
            <p:nvPr/>
          </p:nvSpPr>
          <p:spPr bwMode="auto">
            <a:xfrm>
              <a:off x="6586538" y="33940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6" name="Line 90">
              <a:extLst>
                <a:ext uri="{FF2B5EF4-FFF2-40B4-BE49-F238E27FC236}">
                  <a16:creationId xmlns:a16="http://schemas.microsoft.com/office/drawing/2014/main" id="{A5C89C7C-37D0-ED19-377C-8FCC53E88F33}"/>
                </a:ext>
              </a:extLst>
            </p:cNvPr>
            <p:cNvSpPr>
              <a:spLocks noChangeShapeType="1"/>
            </p:cNvSpPr>
            <p:nvPr/>
          </p:nvSpPr>
          <p:spPr bwMode="auto">
            <a:xfrm>
              <a:off x="6605588"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7" name="Line 91">
              <a:extLst>
                <a:ext uri="{FF2B5EF4-FFF2-40B4-BE49-F238E27FC236}">
                  <a16:creationId xmlns:a16="http://schemas.microsoft.com/office/drawing/2014/main" id="{248D7373-E47F-B67B-6AD3-5C85B1707953}"/>
                </a:ext>
              </a:extLst>
            </p:cNvPr>
            <p:cNvSpPr>
              <a:spLocks noChangeShapeType="1"/>
            </p:cNvSpPr>
            <p:nvPr/>
          </p:nvSpPr>
          <p:spPr bwMode="auto">
            <a:xfrm>
              <a:off x="6577013" y="33940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8" name="Line 92">
              <a:extLst>
                <a:ext uri="{FF2B5EF4-FFF2-40B4-BE49-F238E27FC236}">
                  <a16:creationId xmlns:a16="http://schemas.microsoft.com/office/drawing/2014/main" id="{D96FF743-FD82-DA40-A0D8-15E0775C7D9C}"/>
                </a:ext>
              </a:extLst>
            </p:cNvPr>
            <p:cNvSpPr>
              <a:spLocks noChangeShapeType="1"/>
            </p:cNvSpPr>
            <p:nvPr/>
          </p:nvSpPr>
          <p:spPr bwMode="auto">
            <a:xfrm>
              <a:off x="6596063"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09" name="Line 93">
              <a:extLst>
                <a:ext uri="{FF2B5EF4-FFF2-40B4-BE49-F238E27FC236}">
                  <a16:creationId xmlns:a16="http://schemas.microsoft.com/office/drawing/2014/main" id="{D07E70E2-2349-9A6A-BBD6-7935D64E9014}"/>
                </a:ext>
              </a:extLst>
            </p:cNvPr>
            <p:cNvSpPr>
              <a:spLocks noChangeShapeType="1"/>
            </p:cNvSpPr>
            <p:nvPr/>
          </p:nvSpPr>
          <p:spPr bwMode="auto">
            <a:xfrm>
              <a:off x="6545263" y="33940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0" name="Line 94">
              <a:extLst>
                <a:ext uri="{FF2B5EF4-FFF2-40B4-BE49-F238E27FC236}">
                  <a16:creationId xmlns:a16="http://schemas.microsoft.com/office/drawing/2014/main" id="{D73BC38F-9951-938A-0209-F8AEA0094770}"/>
                </a:ext>
              </a:extLst>
            </p:cNvPr>
            <p:cNvSpPr>
              <a:spLocks noChangeShapeType="1"/>
            </p:cNvSpPr>
            <p:nvPr/>
          </p:nvSpPr>
          <p:spPr bwMode="auto">
            <a:xfrm>
              <a:off x="6564313"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1" name="Line 95">
              <a:extLst>
                <a:ext uri="{FF2B5EF4-FFF2-40B4-BE49-F238E27FC236}">
                  <a16:creationId xmlns:a16="http://schemas.microsoft.com/office/drawing/2014/main" id="{0CABB3F7-F864-D123-F2E0-7195C15FD2BF}"/>
                </a:ext>
              </a:extLst>
            </p:cNvPr>
            <p:cNvSpPr>
              <a:spLocks noChangeShapeType="1"/>
            </p:cNvSpPr>
            <p:nvPr/>
          </p:nvSpPr>
          <p:spPr bwMode="auto">
            <a:xfrm>
              <a:off x="6516688" y="33940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2" name="Line 96">
              <a:extLst>
                <a:ext uri="{FF2B5EF4-FFF2-40B4-BE49-F238E27FC236}">
                  <a16:creationId xmlns:a16="http://schemas.microsoft.com/office/drawing/2014/main" id="{ED20E2DE-FBEF-1EA3-084F-E9E3CFD5EA7E}"/>
                </a:ext>
              </a:extLst>
            </p:cNvPr>
            <p:cNvSpPr>
              <a:spLocks noChangeShapeType="1"/>
            </p:cNvSpPr>
            <p:nvPr/>
          </p:nvSpPr>
          <p:spPr bwMode="auto">
            <a:xfrm>
              <a:off x="6532563"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3" name="Line 97">
              <a:extLst>
                <a:ext uri="{FF2B5EF4-FFF2-40B4-BE49-F238E27FC236}">
                  <a16:creationId xmlns:a16="http://schemas.microsoft.com/office/drawing/2014/main" id="{61E3C04B-D183-99DE-1846-E1EBE0CE1B6C}"/>
                </a:ext>
              </a:extLst>
            </p:cNvPr>
            <p:cNvSpPr>
              <a:spLocks noChangeShapeType="1"/>
            </p:cNvSpPr>
            <p:nvPr/>
          </p:nvSpPr>
          <p:spPr bwMode="auto">
            <a:xfrm>
              <a:off x="6456363" y="33940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4" name="Line 98">
              <a:extLst>
                <a:ext uri="{FF2B5EF4-FFF2-40B4-BE49-F238E27FC236}">
                  <a16:creationId xmlns:a16="http://schemas.microsoft.com/office/drawing/2014/main" id="{62E08209-AAE9-0944-97A5-9D3CCD2F5832}"/>
                </a:ext>
              </a:extLst>
            </p:cNvPr>
            <p:cNvSpPr>
              <a:spLocks noChangeShapeType="1"/>
            </p:cNvSpPr>
            <p:nvPr/>
          </p:nvSpPr>
          <p:spPr bwMode="auto">
            <a:xfrm>
              <a:off x="6475413"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5" name="Line 99">
              <a:extLst>
                <a:ext uri="{FF2B5EF4-FFF2-40B4-BE49-F238E27FC236}">
                  <a16:creationId xmlns:a16="http://schemas.microsoft.com/office/drawing/2014/main" id="{0D603D18-A41C-71AA-6C94-288A87E6DC70}"/>
                </a:ext>
              </a:extLst>
            </p:cNvPr>
            <p:cNvSpPr>
              <a:spLocks noChangeShapeType="1"/>
            </p:cNvSpPr>
            <p:nvPr/>
          </p:nvSpPr>
          <p:spPr bwMode="auto">
            <a:xfrm>
              <a:off x="6434138" y="33940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6" name="Line 100">
              <a:extLst>
                <a:ext uri="{FF2B5EF4-FFF2-40B4-BE49-F238E27FC236}">
                  <a16:creationId xmlns:a16="http://schemas.microsoft.com/office/drawing/2014/main" id="{BD1DC792-E710-04BB-7FEF-5C0272AC97CE}"/>
                </a:ext>
              </a:extLst>
            </p:cNvPr>
            <p:cNvSpPr>
              <a:spLocks noChangeShapeType="1"/>
            </p:cNvSpPr>
            <p:nvPr/>
          </p:nvSpPr>
          <p:spPr bwMode="auto">
            <a:xfrm>
              <a:off x="6453188"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7" name="Line 101">
              <a:extLst>
                <a:ext uri="{FF2B5EF4-FFF2-40B4-BE49-F238E27FC236}">
                  <a16:creationId xmlns:a16="http://schemas.microsoft.com/office/drawing/2014/main" id="{CCB3480D-46C8-B5AD-F22E-A7A2FE355AD3}"/>
                </a:ext>
              </a:extLst>
            </p:cNvPr>
            <p:cNvSpPr>
              <a:spLocks noChangeShapeType="1"/>
            </p:cNvSpPr>
            <p:nvPr/>
          </p:nvSpPr>
          <p:spPr bwMode="auto">
            <a:xfrm>
              <a:off x="6418263" y="33940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8" name="Line 102">
              <a:extLst>
                <a:ext uri="{FF2B5EF4-FFF2-40B4-BE49-F238E27FC236}">
                  <a16:creationId xmlns:a16="http://schemas.microsoft.com/office/drawing/2014/main" id="{CD7C0A6F-19C5-C81A-2F65-F06F76448C2A}"/>
                </a:ext>
              </a:extLst>
            </p:cNvPr>
            <p:cNvSpPr>
              <a:spLocks noChangeShapeType="1"/>
            </p:cNvSpPr>
            <p:nvPr/>
          </p:nvSpPr>
          <p:spPr bwMode="auto">
            <a:xfrm>
              <a:off x="6437313"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19" name="Line 103">
              <a:extLst>
                <a:ext uri="{FF2B5EF4-FFF2-40B4-BE49-F238E27FC236}">
                  <a16:creationId xmlns:a16="http://schemas.microsoft.com/office/drawing/2014/main" id="{13A4098C-D4FB-C2F6-64C0-682404162B38}"/>
                </a:ext>
              </a:extLst>
            </p:cNvPr>
            <p:cNvSpPr>
              <a:spLocks noChangeShapeType="1"/>
            </p:cNvSpPr>
            <p:nvPr/>
          </p:nvSpPr>
          <p:spPr bwMode="auto">
            <a:xfrm>
              <a:off x="6383338" y="33940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0" name="Line 104">
              <a:extLst>
                <a:ext uri="{FF2B5EF4-FFF2-40B4-BE49-F238E27FC236}">
                  <a16:creationId xmlns:a16="http://schemas.microsoft.com/office/drawing/2014/main" id="{2CB24C04-BC46-DE4D-9A61-2A9CCEB22D74}"/>
                </a:ext>
              </a:extLst>
            </p:cNvPr>
            <p:cNvSpPr>
              <a:spLocks noChangeShapeType="1"/>
            </p:cNvSpPr>
            <p:nvPr/>
          </p:nvSpPr>
          <p:spPr bwMode="auto">
            <a:xfrm>
              <a:off x="6402388"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1" name="Line 105">
              <a:extLst>
                <a:ext uri="{FF2B5EF4-FFF2-40B4-BE49-F238E27FC236}">
                  <a16:creationId xmlns:a16="http://schemas.microsoft.com/office/drawing/2014/main" id="{B73507A7-02BE-D596-EBF8-FD67523EAAF9}"/>
                </a:ext>
              </a:extLst>
            </p:cNvPr>
            <p:cNvSpPr>
              <a:spLocks noChangeShapeType="1"/>
            </p:cNvSpPr>
            <p:nvPr/>
          </p:nvSpPr>
          <p:spPr bwMode="auto">
            <a:xfrm>
              <a:off x="6357938" y="33940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2" name="Line 106">
              <a:extLst>
                <a:ext uri="{FF2B5EF4-FFF2-40B4-BE49-F238E27FC236}">
                  <a16:creationId xmlns:a16="http://schemas.microsoft.com/office/drawing/2014/main" id="{18E13338-0EE0-35E1-9F46-B0D7C1F8ED13}"/>
                </a:ext>
              </a:extLst>
            </p:cNvPr>
            <p:cNvSpPr>
              <a:spLocks noChangeShapeType="1"/>
            </p:cNvSpPr>
            <p:nvPr/>
          </p:nvSpPr>
          <p:spPr bwMode="auto">
            <a:xfrm>
              <a:off x="6376988"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3" name="Line 107">
              <a:extLst>
                <a:ext uri="{FF2B5EF4-FFF2-40B4-BE49-F238E27FC236}">
                  <a16:creationId xmlns:a16="http://schemas.microsoft.com/office/drawing/2014/main" id="{6BD20EB7-0568-C961-BC72-E964F11750EE}"/>
                </a:ext>
              </a:extLst>
            </p:cNvPr>
            <p:cNvSpPr>
              <a:spLocks noChangeShapeType="1"/>
            </p:cNvSpPr>
            <p:nvPr/>
          </p:nvSpPr>
          <p:spPr bwMode="auto">
            <a:xfrm>
              <a:off x="6370638" y="339407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4" name="Line 108">
              <a:extLst>
                <a:ext uri="{FF2B5EF4-FFF2-40B4-BE49-F238E27FC236}">
                  <a16:creationId xmlns:a16="http://schemas.microsoft.com/office/drawing/2014/main" id="{ACCAF6A6-610D-75A1-0B8B-E5F71FAFE302}"/>
                </a:ext>
              </a:extLst>
            </p:cNvPr>
            <p:cNvSpPr>
              <a:spLocks noChangeShapeType="1"/>
            </p:cNvSpPr>
            <p:nvPr/>
          </p:nvSpPr>
          <p:spPr bwMode="auto">
            <a:xfrm>
              <a:off x="6389688" y="3375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5" name="Line 109">
              <a:extLst>
                <a:ext uri="{FF2B5EF4-FFF2-40B4-BE49-F238E27FC236}">
                  <a16:creationId xmlns:a16="http://schemas.microsoft.com/office/drawing/2014/main" id="{B2A128CD-9DDF-6AE4-8FCF-DFF8BE621B1A}"/>
                </a:ext>
              </a:extLst>
            </p:cNvPr>
            <p:cNvSpPr>
              <a:spLocks noChangeShapeType="1"/>
            </p:cNvSpPr>
            <p:nvPr/>
          </p:nvSpPr>
          <p:spPr bwMode="auto">
            <a:xfrm>
              <a:off x="6338888" y="33655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6" name="Line 110">
              <a:extLst>
                <a:ext uri="{FF2B5EF4-FFF2-40B4-BE49-F238E27FC236}">
                  <a16:creationId xmlns:a16="http://schemas.microsoft.com/office/drawing/2014/main" id="{92949A13-6531-9685-130C-7BA1DAB8434B}"/>
                </a:ext>
              </a:extLst>
            </p:cNvPr>
            <p:cNvSpPr>
              <a:spLocks noChangeShapeType="1"/>
            </p:cNvSpPr>
            <p:nvPr/>
          </p:nvSpPr>
          <p:spPr bwMode="auto">
            <a:xfrm>
              <a:off x="6357938" y="334962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7" name="Line 111">
              <a:extLst>
                <a:ext uri="{FF2B5EF4-FFF2-40B4-BE49-F238E27FC236}">
                  <a16:creationId xmlns:a16="http://schemas.microsoft.com/office/drawing/2014/main" id="{58E1143C-7707-D1EE-0FFB-5313A679A5FD}"/>
                </a:ext>
              </a:extLst>
            </p:cNvPr>
            <p:cNvSpPr>
              <a:spLocks noChangeShapeType="1"/>
            </p:cNvSpPr>
            <p:nvPr/>
          </p:nvSpPr>
          <p:spPr bwMode="auto">
            <a:xfrm>
              <a:off x="6303963"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8" name="Line 112">
              <a:extLst>
                <a:ext uri="{FF2B5EF4-FFF2-40B4-BE49-F238E27FC236}">
                  <a16:creationId xmlns:a16="http://schemas.microsoft.com/office/drawing/2014/main" id="{9BFCBBDF-DDB6-B5E1-54D1-9FE68B8F2080}"/>
                </a:ext>
              </a:extLst>
            </p:cNvPr>
            <p:cNvSpPr>
              <a:spLocks noChangeShapeType="1"/>
            </p:cNvSpPr>
            <p:nvPr/>
          </p:nvSpPr>
          <p:spPr bwMode="auto">
            <a:xfrm>
              <a:off x="6323013"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29" name="Line 113">
              <a:extLst>
                <a:ext uri="{FF2B5EF4-FFF2-40B4-BE49-F238E27FC236}">
                  <a16:creationId xmlns:a16="http://schemas.microsoft.com/office/drawing/2014/main" id="{76D53F6A-436F-3BCF-7942-7FF131FF6C52}"/>
                </a:ext>
              </a:extLst>
            </p:cNvPr>
            <p:cNvSpPr>
              <a:spLocks noChangeShapeType="1"/>
            </p:cNvSpPr>
            <p:nvPr/>
          </p:nvSpPr>
          <p:spPr bwMode="auto">
            <a:xfrm>
              <a:off x="6294438" y="3346450"/>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0" name="Line 114">
              <a:extLst>
                <a:ext uri="{FF2B5EF4-FFF2-40B4-BE49-F238E27FC236}">
                  <a16:creationId xmlns:a16="http://schemas.microsoft.com/office/drawing/2014/main" id="{C6FA2E90-FA7F-E062-41EE-91F1DE2FCC62}"/>
                </a:ext>
              </a:extLst>
            </p:cNvPr>
            <p:cNvSpPr>
              <a:spLocks noChangeShapeType="1"/>
            </p:cNvSpPr>
            <p:nvPr/>
          </p:nvSpPr>
          <p:spPr bwMode="auto">
            <a:xfrm>
              <a:off x="6313488"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1" name="Line 115">
              <a:extLst>
                <a:ext uri="{FF2B5EF4-FFF2-40B4-BE49-F238E27FC236}">
                  <a16:creationId xmlns:a16="http://schemas.microsoft.com/office/drawing/2014/main" id="{9A5FAB6F-7626-C129-02A1-458C7B07F9A7}"/>
                </a:ext>
              </a:extLst>
            </p:cNvPr>
            <p:cNvSpPr>
              <a:spLocks noChangeShapeType="1"/>
            </p:cNvSpPr>
            <p:nvPr/>
          </p:nvSpPr>
          <p:spPr bwMode="auto">
            <a:xfrm>
              <a:off x="6275388"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2" name="Line 116">
              <a:extLst>
                <a:ext uri="{FF2B5EF4-FFF2-40B4-BE49-F238E27FC236}">
                  <a16:creationId xmlns:a16="http://schemas.microsoft.com/office/drawing/2014/main" id="{04B7B057-77D8-1C6C-EB78-717A4EB4BF08}"/>
                </a:ext>
              </a:extLst>
            </p:cNvPr>
            <p:cNvSpPr>
              <a:spLocks noChangeShapeType="1"/>
            </p:cNvSpPr>
            <p:nvPr/>
          </p:nvSpPr>
          <p:spPr bwMode="auto">
            <a:xfrm>
              <a:off x="6294438"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3" name="Line 117">
              <a:extLst>
                <a:ext uri="{FF2B5EF4-FFF2-40B4-BE49-F238E27FC236}">
                  <a16:creationId xmlns:a16="http://schemas.microsoft.com/office/drawing/2014/main" id="{3F7C38FA-E857-FDEB-A144-28A267B57F98}"/>
                </a:ext>
              </a:extLst>
            </p:cNvPr>
            <p:cNvSpPr>
              <a:spLocks noChangeShapeType="1"/>
            </p:cNvSpPr>
            <p:nvPr/>
          </p:nvSpPr>
          <p:spPr bwMode="auto">
            <a:xfrm>
              <a:off x="6211888"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4" name="Line 118">
              <a:extLst>
                <a:ext uri="{FF2B5EF4-FFF2-40B4-BE49-F238E27FC236}">
                  <a16:creationId xmlns:a16="http://schemas.microsoft.com/office/drawing/2014/main" id="{FE269243-C2D7-62F4-94BA-5F2ECACDBA86}"/>
                </a:ext>
              </a:extLst>
            </p:cNvPr>
            <p:cNvSpPr>
              <a:spLocks noChangeShapeType="1"/>
            </p:cNvSpPr>
            <p:nvPr/>
          </p:nvSpPr>
          <p:spPr bwMode="auto">
            <a:xfrm>
              <a:off x="6230938"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5" name="Line 119">
              <a:extLst>
                <a:ext uri="{FF2B5EF4-FFF2-40B4-BE49-F238E27FC236}">
                  <a16:creationId xmlns:a16="http://schemas.microsoft.com/office/drawing/2014/main" id="{EAA40992-9A2B-D46E-CA01-4E2BAD6B9953}"/>
                </a:ext>
              </a:extLst>
            </p:cNvPr>
            <p:cNvSpPr>
              <a:spLocks noChangeShapeType="1"/>
            </p:cNvSpPr>
            <p:nvPr/>
          </p:nvSpPr>
          <p:spPr bwMode="auto">
            <a:xfrm>
              <a:off x="6176963"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6" name="Line 120">
              <a:extLst>
                <a:ext uri="{FF2B5EF4-FFF2-40B4-BE49-F238E27FC236}">
                  <a16:creationId xmlns:a16="http://schemas.microsoft.com/office/drawing/2014/main" id="{6D853695-3785-B16C-7953-45E9B1DB12B0}"/>
                </a:ext>
              </a:extLst>
            </p:cNvPr>
            <p:cNvSpPr>
              <a:spLocks noChangeShapeType="1"/>
            </p:cNvSpPr>
            <p:nvPr/>
          </p:nvSpPr>
          <p:spPr bwMode="auto">
            <a:xfrm>
              <a:off x="6196013"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7" name="Line 121">
              <a:extLst>
                <a:ext uri="{FF2B5EF4-FFF2-40B4-BE49-F238E27FC236}">
                  <a16:creationId xmlns:a16="http://schemas.microsoft.com/office/drawing/2014/main" id="{9E10EE1E-7FAA-2B0A-7A78-3483483F2FF1}"/>
                </a:ext>
              </a:extLst>
            </p:cNvPr>
            <p:cNvSpPr>
              <a:spLocks noChangeShapeType="1"/>
            </p:cNvSpPr>
            <p:nvPr/>
          </p:nvSpPr>
          <p:spPr bwMode="auto">
            <a:xfrm>
              <a:off x="6129338"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8" name="Line 122">
              <a:extLst>
                <a:ext uri="{FF2B5EF4-FFF2-40B4-BE49-F238E27FC236}">
                  <a16:creationId xmlns:a16="http://schemas.microsoft.com/office/drawing/2014/main" id="{904E44FB-F787-6ABC-6F40-AE5B6CCC4014}"/>
                </a:ext>
              </a:extLst>
            </p:cNvPr>
            <p:cNvSpPr>
              <a:spLocks noChangeShapeType="1"/>
            </p:cNvSpPr>
            <p:nvPr/>
          </p:nvSpPr>
          <p:spPr bwMode="auto">
            <a:xfrm>
              <a:off x="6148388"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39" name="Line 123">
              <a:extLst>
                <a:ext uri="{FF2B5EF4-FFF2-40B4-BE49-F238E27FC236}">
                  <a16:creationId xmlns:a16="http://schemas.microsoft.com/office/drawing/2014/main" id="{1C04DC75-CB9A-417E-E5B9-F04CB280CDF1}"/>
                </a:ext>
              </a:extLst>
            </p:cNvPr>
            <p:cNvSpPr>
              <a:spLocks noChangeShapeType="1"/>
            </p:cNvSpPr>
            <p:nvPr/>
          </p:nvSpPr>
          <p:spPr bwMode="auto">
            <a:xfrm>
              <a:off x="6113463"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0" name="Line 124">
              <a:extLst>
                <a:ext uri="{FF2B5EF4-FFF2-40B4-BE49-F238E27FC236}">
                  <a16:creationId xmlns:a16="http://schemas.microsoft.com/office/drawing/2014/main" id="{9A8A0002-C442-7B79-AF0E-802B17F9F682}"/>
                </a:ext>
              </a:extLst>
            </p:cNvPr>
            <p:cNvSpPr>
              <a:spLocks noChangeShapeType="1"/>
            </p:cNvSpPr>
            <p:nvPr/>
          </p:nvSpPr>
          <p:spPr bwMode="auto">
            <a:xfrm>
              <a:off x="6132513"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1" name="Line 125">
              <a:extLst>
                <a:ext uri="{FF2B5EF4-FFF2-40B4-BE49-F238E27FC236}">
                  <a16:creationId xmlns:a16="http://schemas.microsoft.com/office/drawing/2014/main" id="{0A00083B-F35B-8AFC-4016-859A809AB4B6}"/>
                </a:ext>
              </a:extLst>
            </p:cNvPr>
            <p:cNvSpPr>
              <a:spLocks noChangeShapeType="1"/>
            </p:cNvSpPr>
            <p:nvPr/>
          </p:nvSpPr>
          <p:spPr bwMode="auto">
            <a:xfrm>
              <a:off x="6246813" y="3346450"/>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2" name="Line 126">
              <a:extLst>
                <a:ext uri="{FF2B5EF4-FFF2-40B4-BE49-F238E27FC236}">
                  <a16:creationId xmlns:a16="http://schemas.microsoft.com/office/drawing/2014/main" id="{92C54ED9-B8A8-3415-C5CF-5426D8A314C2}"/>
                </a:ext>
              </a:extLst>
            </p:cNvPr>
            <p:cNvSpPr>
              <a:spLocks noChangeShapeType="1"/>
            </p:cNvSpPr>
            <p:nvPr/>
          </p:nvSpPr>
          <p:spPr bwMode="auto">
            <a:xfrm>
              <a:off x="6262688"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3" name="Line 127">
              <a:extLst>
                <a:ext uri="{FF2B5EF4-FFF2-40B4-BE49-F238E27FC236}">
                  <a16:creationId xmlns:a16="http://schemas.microsoft.com/office/drawing/2014/main" id="{E670F240-D7D0-5C69-8561-F33B4BC9B0EF}"/>
                </a:ext>
              </a:extLst>
            </p:cNvPr>
            <p:cNvSpPr>
              <a:spLocks noChangeShapeType="1"/>
            </p:cNvSpPr>
            <p:nvPr/>
          </p:nvSpPr>
          <p:spPr bwMode="auto">
            <a:xfrm>
              <a:off x="6069013"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4" name="Line 128">
              <a:extLst>
                <a:ext uri="{FF2B5EF4-FFF2-40B4-BE49-F238E27FC236}">
                  <a16:creationId xmlns:a16="http://schemas.microsoft.com/office/drawing/2014/main" id="{92979214-8FFD-ADDF-AE68-3A89493E68D2}"/>
                </a:ext>
              </a:extLst>
            </p:cNvPr>
            <p:cNvSpPr>
              <a:spLocks noChangeShapeType="1"/>
            </p:cNvSpPr>
            <p:nvPr/>
          </p:nvSpPr>
          <p:spPr bwMode="auto">
            <a:xfrm>
              <a:off x="6088063"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5" name="Line 129">
              <a:extLst>
                <a:ext uri="{FF2B5EF4-FFF2-40B4-BE49-F238E27FC236}">
                  <a16:creationId xmlns:a16="http://schemas.microsoft.com/office/drawing/2014/main" id="{9743A1CA-A9D5-F6EF-B270-95C51C4718A3}"/>
                </a:ext>
              </a:extLst>
            </p:cNvPr>
            <p:cNvSpPr>
              <a:spLocks noChangeShapeType="1"/>
            </p:cNvSpPr>
            <p:nvPr/>
          </p:nvSpPr>
          <p:spPr bwMode="auto">
            <a:xfrm>
              <a:off x="6230938" y="3346450"/>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6" name="Line 130">
              <a:extLst>
                <a:ext uri="{FF2B5EF4-FFF2-40B4-BE49-F238E27FC236}">
                  <a16:creationId xmlns:a16="http://schemas.microsoft.com/office/drawing/2014/main" id="{3A5DC49E-06E9-34FF-D03D-0D9F8D2445A5}"/>
                </a:ext>
              </a:extLst>
            </p:cNvPr>
            <p:cNvSpPr>
              <a:spLocks noChangeShapeType="1"/>
            </p:cNvSpPr>
            <p:nvPr/>
          </p:nvSpPr>
          <p:spPr bwMode="auto">
            <a:xfrm>
              <a:off x="6246813"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7" name="Line 131">
              <a:extLst>
                <a:ext uri="{FF2B5EF4-FFF2-40B4-BE49-F238E27FC236}">
                  <a16:creationId xmlns:a16="http://schemas.microsoft.com/office/drawing/2014/main" id="{22888178-F11F-DB45-BD4B-7BCC2BDE8EE2}"/>
                </a:ext>
              </a:extLst>
            </p:cNvPr>
            <p:cNvSpPr>
              <a:spLocks noChangeShapeType="1"/>
            </p:cNvSpPr>
            <p:nvPr/>
          </p:nvSpPr>
          <p:spPr bwMode="auto">
            <a:xfrm>
              <a:off x="6084888"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8" name="Line 132">
              <a:extLst>
                <a:ext uri="{FF2B5EF4-FFF2-40B4-BE49-F238E27FC236}">
                  <a16:creationId xmlns:a16="http://schemas.microsoft.com/office/drawing/2014/main" id="{A481BB4D-6549-F04D-1E29-626FB7F3B541}"/>
                </a:ext>
              </a:extLst>
            </p:cNvPr>
            <p:cNvSpPr>
              <a:spLocks noChangeShapeType="1"/>
            </p:cNvSpPr>
            <p:nvPr/>
          </p:nvSpPr>
          <p:spPr bwMode="auto">
            <a:xfrm>
              <a:off x="6103938"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49" name="Line 133">
              <a:extLst>
                <a:ext uri="{FF2B5EF4-FFF2-40B4-BE49-F238E27FC236}">
                  <a16:creationId xmlns:a16="http://schemas.microsoft.com/office/drawing/2014/main" id="{9EC06B0A-ECCB-7F0C-964F-C67E16944296}"/>
                </a:ext>
              </a:extLst>
            </p:cNvPr>
            <p:cNvSpPr>
              <a:spLocks noChangeShapeType="1"/>
            </p:cNvSpPr>
            <p:nvPr/>
          </p:nvSpPr>
          <p:spPr bwMode="auto">
            <a:xfrm>
              <a:off x="6103938" y="33464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0" name="Line 134">
              <a:extLst>
                <a:ext uri="{FF2B5EF4-FFF2-40B4-BE49-F238E27FC236}">
                  <a16:creationId xmlns:a16="http://schemas.microsoft.com/office/drawing/2014/main" id="{85063D2A-D75D-9B17-1556-89D62F58D5A1}"/>
                </a:ext>
              </a:extLst>
            </p:cNvPr>
            <p:cNvSpPr>
              <a:spLocks noChangeShapeType="1"/>
            </p:cNvSpPr>
            <p:nvPr/>
          </p:nvSpPr>
          <p:spPr bwMode="auto">
            <a:xfrm>
              <a:off x="6122988" y="33274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1" name="Line 135">
              <a:extLst>
                <a:ext uri="{FF2B5EF4-FFF2-40B4-BE49-F238E27FC236}">
                  <a16:creationId xmlns:a16="http://schemas.microsoft.com/office/drawing/2014/main" id="{0E0C4674-F488-F232-2A0F-05A960729236}"/>
                </a:ext>
              </a:extLst>
            </p:cNvPr>
            <p:cNvSpPr>
              <a:spLocks noChangeShapeType="1"/>
            </p:cNvSpPr>
            <p:nvPr/>
          </p:nvSpPr>
          <p:spPr bwMode="auto">
            <a:xfrm>
              <a:off x="6032500" y="3324225"/>
              <a:ext cx="36512"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2" name="Line 136">
              <a:extLst>
                <a:ext uri="{FF2B5EF4-FFF2-40B4-BE49-F238E27FC236}">
                  <a16:creationId xmlns:a16="http://schemas.microsoft.com/office/drawing/2014/main" id="{5C26AF80-F4A9-6E16-90B3-029528AE36F1}"/>
                </a:ext>
              </a:extLst>
            </p:cNvPr>
            <p:cNvSpPr>
              <a:spLocks noChangeShapeType="1"/>
            </p:cNvSpPr>
            <p:nvPr/>
          </p:nvSpPr>
          <p:spPr bwMode="auto">
            <a:xfrm>
              <a:off x="6051550" y="330517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3" name="Line 137">
              <a:extLst>
                <a:ext uri="{FF2B5EF4-FFF2-40B4-BE49-F238E27FC236}">
                  <a16:creationId xmlns:a16="http://schemas.microsoft.com/office/drawing/2014/main" id="{F5153ADE-31A4-C872-BC3F-B70A42B36065}"/>
                </a:ext>
              </a:extLst>
            </p:cNvPr>
            <p:cNvSpPr>
              <a:spLocks noChangeShapeType="1"/>
            </p:cNvSpPr>
            <p:nvPr/>
          </p:nvSpPr>
          <p:spPr bwMode="auto">
            <a:xfrm>
              <a:off x="6007100" y="332422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4" name="Line 138">
              <a:extLst>
                <a:ext uri="{FF2B5EF4-FFF2-40B4-BE49-F238E27FC236}">
                  <a16:creationId xmlns:a16="http://schemas.microsoft.com/office/drawing/2014/main" id="{8A58A385-6923-333A-6436-057D5E756E03}"/>
                </a:ext>
              </a:extLst>
            </p:cNvPr>
            <p:cNvSpPr>
              <a:spLocks noChangeShapeType="1"/>
            </p:cNvSpPr>
            <p:nvPr/>
          </p:nvSpPr>
          <p:spPr bwMode="auto">
            <a:xfrm>
              <a:off x="6026150" y="330517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5" name="Line 139">
              <a:extLst>
                <a:ext uri="{FF2B5EF4-FFF2-40B4-BE49-F238E27FC236}">
                  <a16:creationId xmlns:a16="http://schemas.microsoft.com/office/drawing/2014/main" id="{D00C072D-FBD3-B1D8-092F-15DA7D4D71CA}"/>
                </a:ext>
              </a:extLst>
            </p:cNvPr>
            <p:cNvSpPr>
              <a:spLocks noChangeShapeType="1"/>
            </p:cNvSpPr>
            <p:nvPr/>
          </p:nvSpPr>
          <p:spPr bwMode="auto">
            <a:xfrm>
              <a:off x="5984875" y="33020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6" name="Line 140">
              <a:extLst>
                <a:ext uri="{FF2B5EF4-FFF2-40B4-BE49-F238E27FC236}">
                  <a16:creationId xmlns:a16="http://schemas.microsoft.com/office/drawing/2014/main" id="{A7B04772-E2AE-0768-EFF2-8AAF0F9B683F}"/>
                </a:ext>
              </a:extLst>
            </p:cNvPr>
            <p:cNvSpPr>
              <a:spLocks noChangeShapeType="1"/>
            </p:cNvSpPr>
            <p:nvPr/>
          </p:nvSpPr>
          <p:spPr bwMode="auto">
            <a:xfrm>
              <a:off x="6003925" y="328612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7" name="Line 141">
              <a:extLst>
                <a:ext uri="{FF2B5EF4-FFF2-40B4-BE49-F238E27FC236}">
                  <a16:creationId xmlns:a16="http://schemas.microsoft.com/office/drawing/2014/main" id="{4EB0B2C4-317C-8677-D6C3-32C0F14FB512}"/>
                </a:ext>
              </a:extLst>
            </p:cNvPr>
            <p:cNvSpPr>
              <a:spLocks noChangeShapeType="1"/>
            </p:cNvSpPr>
            <p:nvPr/>
          </p:nvSpPr>
          <p:spPr bwMode="auto">
            <a:xfrm>
              <a:off x="5930900" y="328612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8" name="Line 142">
              <a:extLst>
                <a:ext uri="{FF2B5EF4-FFF2-40B4-BE49-F238E27FC236}">
                  <a16:creationId xmlns:a16="http://schemas.microsoft.com/office/drawing/2014/main" id="{20AFF005-1B15-B695-AD7A-67085BD0CF96}"/>
                </a:ext>
              </a:extLst>
            </p:cNvPr>
            <p:cNvSpPr>
              <a:spLocks noChangeShapeType="1"/>
            </p:cNvSpPr>
            <p:nvPr/>
          </p:nvSpPr>
          <p:spPr bwMode="auto">
            <a:xfrm>
              <a:off x="5949950" y="326707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59" name="Line 143">
              <a:extLst>
                <a:ext uri="{FF2B5EF4-FFF2-40B4-BE49-F238E27FC236}">
                  <a16:creationId xmlns:a16="http://schemas.microsoft.com/office/drawing/2014/main" id="{274E5C6D-A15B-D6E9-18E2-84AA445F58FE}"/>
                </a:ext>
              </a:extLst>
            </p:cNvPr>
            <p:cNvSpPr>
              <a:spLocks noChangeShapeType="1"/>
            </p:cNvSpPr>
            <p:nvPr/>
          </p:nvSpPr>
          <p:spPr bwMode="auto">
            <a:xfrm>
              <a:off x="5908675" y="328612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0" name="Line 144">
              <a:extLst>
                <a:ext uri="{FF2B5EF4-FFF2-40B4-BE49-F238E27FC236}">
                  <a16:creationId xmlns:a16="http://schemas.microsoft.com/office/drawing/2014/main" id="{0BB51428-D89C-A6E9-1851-19A33F625C39}"/>
                </a:ext>
              </a:extLst>
            </p:cNvPr>
            <p:cNvSpPr>
              <a:spLocks noChangeShapeType="1"/>
            </p:cNvSpPr>
            <p:nvPr/>
          </p:nvSpPr>
          <p:spPr bwMode="auto">
            <a:xfrm>
              <a:off x="5927725" y="326707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1" name="Line 145">
              <a:extLst>
                <a:ext uri="{FF2B5EF4-FFF2-40B4-BE49-F238E27FC236}">
                  <a16:creationId xmlns:a16="http://schemas.microsoft.com/office/drawing/2014/main" id="{96E6FCC7-2C14-4D8E-BEFA-F9DD430E50D6}"/>
                </a:ext>
              </a:extLst>
            </p:cNvPr>
            <p:cNvSpPr>
              <a:spLocks noChangeShapeType="1"/>
            </p:cNvSpPr>
            <p:nvPr/>
          </p:nvSpPr>
          <p:spPr bwMode="auto">
            <a:xfrm>
              <a:off x="5873750" y="328612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2" name="Line 146">
              <a:extLst>
                <a:ext uri="{FF2B5EF4-FFF2-40B4-BE49-F238E27FC236}">
                  <a16:creationId xmlns:a16="http://schemas.microsoft.com/office/drawing/2014/main" id="{3182DDA9-A805-7C6F-5F01-8A5BF0F04F2D}"/>
                </a:ext>
              </a:extLst>
            </p:cNvPr>
            <p:cNvSpPr>
              <a:spLocks noChangeShapeType="1"/>
            </p:cNvSpPr>
            <p:nvPr/>
          </p:nvSpPr>
          <p:spPr bwMode="auto">
            <a:xfrm>
              <a:off x="5892800" y="326707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3" name="Line 147">
              <a:extLst>
                <a:ext uri="{FF2B5EF4-FFF2-40B4-BE49-F238E27FC236}">
                  <a16:creationId xmlns:a16="http://schemas.microsoft.com/office/drawing/2014/main" id="{EF0B5745-3386-D6A5-5712-8BFE1BE1EFD7}"/>
                </a:ext>
              </a:extLst>
            </p:cNvPr>
            <p:cNvSpPr>
              <a:spLocks noChangeShapeType="1"/>
            </p:cNvSpPr>
            <p:nvPr/>
          </p:nvSpPr>
          <p:spPr bwMode="auto">
            <a:xfrm>
              <a:off x="5864225" y="3286125"/>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4" name="Line 148">
              <a:extLst>
                <a:ext uri="{FF2B5EF4-FFF2-40B4-BE49-F238E27FC236}">
                  <a16:creationId xmlns:a16="http://schemas.microsoft.com/office/drawing/2014/main" id="{C3A898EF-D087-656A-DDB0-E001279DFDA6}"/>
                </a:ext>
              </a:extLst>
            </p:cNvPr>
            <p:cNvSpPr>
              <a:spLocks noChangeShapeType="1"/>
            </p:cNvSpPr>
            <p:nvPr/>
          </p:nvSpPr>
          <p:spPr bwMode="auto">
            <a:xfrm>
              <a:off x="5880100" y="326707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5" name="Line 149">
              <a:extLst>
                <a:ext uri="{FF2B5EF4-FFF2-40B4-BE49-F238E27FC236}">
                  <a16:creationId xmlns:a16="http://schemas.microsoft.com/office/drawing/2014/main" id="{0C8D50D0-C371-CFF8-B1A8-D49B358B2B57}"/>
                </a:ext>
              </a:extLst>
            </p:cNvPr>
            <p:cNvSpPr>
              <a:spLocks noChangeShapeType="1"/>
            </p:cNvSpPr>
            <p:nvPr/>
          </p:nvSpPr>
          <p:spPr bwMode="auto">
            <a:xfrm>
              <a:off x="5803900" y="32639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6" name="Line 150">
              <a:extLst>
                <a:ext uri="{FF2B5EF4-FFF2-40B4-BE49-F238E27FC236}">
                  <a16:creationId xmlns:a16="http://schemas.microsoft.com/office/drawing/2014/main" id="{283B557A-D4C2-BC38-5B0F-8A7EF751D645}"/>
                </a:ext>
              </a:extLst>
            </p:cNvPr>
            <p:cNvSpPr>
              <a:spLocks noChangeShapeType="1"/>
            </p:cNvSpPr>
            <p:nvPr/>
          </p:nvSpPr>
          <p:spPr bwMode="auto">
            <a:xfrm>
              <a:off x="5822950" y="324485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7" name="Line 151">
              <a:extLst>
                <a:ext uri="{FF2B5EF4-FFF2-40B4-BE49-F238E27FC236}">
                  <a16:creationId xmlns:a16="http://schemas.microsoft.com/office/drawing/2014/main" id="{FC91E57D-8199-1793-D278-DF3B2EF400D1}"/>
                </a:ext>
              </a:extLst>
            </p:cNvPr>
            <p:cNvSpPr>
              <a:spLocks noChangeShapeType="1"/>
            </p:cNvSpPr>
            <p:nvPr/>
          </p:nvSpPr>
          <p:spPr bwMode="auto">
            <a:xfrm>
              <a:off x="5676900" y="32639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8" name="Line 152">
              <a:extLst>
                <a:ext uri="{FF2B5EF4-FFF2-40B4-BE49-F238E27FC236}">
                  <a16:creationId xmlns:a16="http://schemas.microsoft.com/office/drawing/2014/main" id="{5DCAC435-065D-486B-CDA9-657F55D2C3F3}"/>
                </a:ext>
              </a:extLst>
            </p:cNvPr>
            <p:cNvSpPr>
              <a:spLocks noChangeShapeType="1"/>
            </p:cNvSpPr>
            <p:nvPr/>
          </p:nvSpPr>
          <p:spPr bwMode="auto">
            <a:xfrm>
              <a:off x="5695950" y="324485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69" name="Line 153">
              <a:extLst>
                <a:ext uri="{FF2B5EF4-FFF2-40B4-BE49-F238E27FC236}">
                  <a16:creationId xmlns:a16="http://schemas.microsoft.com/office/drawing/2014/main" id="{89F51616-6B46-4260-79FA-69E959C5F805}"/>
                </a:ext>
              </a:extLst>
            </p:cNvPr>
            <p:cNvSpPr>
              <a:spLocks noChangeShapeType="1"/>
            </p:cNvSpPr>
            <p:nvPr/>
          </p:nvSpPr>
          <p:spPr bwMode="auto">
            <a:xfrm>
              <a:off x="5654675" y="3263900"/>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0" name="Line 154">
              <a:extLst>
                <a:ext uri="{FF2B5EF4-FFF2-40B4-BE49-F238E27FC236}">
                  <a16:creationId xmlns:a16="http://schemas.microsoft.com/office/drawing/2014/main" id="{3DA0A80C-16C8-C51E-8812-CEF4FAABD990}"/>
                </a:ext>
              </a:extLst>
            </p:cNvPr>
            <p:cNvSpPr>
              <a:spLocks noChangeShapeType="1"/>
            </p:cNvSpPr>
            <p:nvPr/>
          </p:nvSpPr>
          <p:spPr bwMode="auto">
            <a:xfrm>
              <a:off x="5673725" y="324485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1" name="Line 155">
              <a:extLst>
                <a:ext uri="{FF2B5EF4-FFF2-40B4-BE49-F238E27FC236}">
                  <a16:creationId xmlns:a16="http://schemas.microsoft.com/office/drawing/2014/main" id="{35959F3A-C6E8-BFCF-0733-782C566F984F}"/>
                </a:ext>
              </a:extLst>
            </p:cNvPr>
            <p:cNvSpPr>
              <a:spLocks noChangeShapeType="1"/>
            </p:cNvSpPr>
            <p:nvPr/>
          </p:nvSpPr>
          <p:spPr bwMode="auto">
            <a:xfrm>
              <a:off x="5692775" y="32639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2" name="Line 156">
              <a:extLst>
                <a:ext uri="{FF2B5EF4-FFF2-40B4-BE49-F238E27FC236}">
                  <a16:creationId xmlns:a16="http://schemas.microsoft.com/office/drawing/2014/main" id="{A9E29DED-E012-1FD0-2637-57730E08E19F}"/>
                </a:ext>
              </a:extLst>
            </p:cNvPr>
            <p:cNvSpPr>
              <a:spLocks noChangeShapeType="1"/>
            </p:cNvSpPr>
            <p:nvPr/>
          </p:nvSpPr>
          <p:spPr bwMode="auto">
            <a:xfrm>
              <a:off x="5711825" y="324485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3" name="Line 157">
              <a:extLst>
                <a:ext uri="{FF2B5EF4-FFF2-40B4-BE49-F238E27FC236}">
                  <a16:creationId xmlns:a16="http://schemas.microsoft.com/office/drawing/2014/main" id="{4E769481-778F-89F3-C240-53653C05220F}"/>
                </a:ext>
              </a:extLst>
            </p:cNvPr>
            <p:cNvSpPr>
              <a:spLocks noChangeShapeType="1"/>
            </p:cNvSpPr>
            <p:nvPr/>
          </p:nvSpPr>
          <p:spPr bwMode="auto">
            <a:xfrm>
              <a:off x="5616575" y="32639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4" name="Line 158">
              <a:extLst>
                <a:ext uri="{FF2B5EF4-FFF2-40B4-BE49-F238E27FC236}">
                  <a16:creationId xmlns:a16="http://schemas.microsoft.com/office/drawing/2014/main" id="{A9F9FF95-67B8-68C0-32E8-8D83C2FD475F}"/>
                </a:ext>
              </a:extLst>
            </p:cNvPr>
            <p:cNvSpPr>
              <a:spLocks noChangeShapeType="1"/>
            </p:cNvSpPr>
            <p:nvPr/>
          </p:nvSpPr>
          <p:spPr bwMode="auto">
            <a:xfrm>
              <a:off x="5635625" y="3244850"/>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5" name="Line 159">
              <a:extLst>
                <a:ext uri="{FF2B5EF4-FFF2-40B4-BE49-F238E27FC236}">
                  <a16:creationId xmlns:a16="http://schemas.microsoft.com/office/drawing/2014/main" id="{1697609B-0CE6-4103-F482-9F474E7B20E7}"/>
                </a:ext>
              </a:extLst>
            </p:cNvPr>
            <p:cNvSpPr>
              <a:spLocks noChangeShapeType="1"/>
            </p:cNvSpPr>
            <p:nvPr/>
          </p:nvSpPr>
          <p:spPr bwMode="auto">
            <a:xfrm>
              <a:off x="5594350" y="3251200"/>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6" name="Line 160">
              <a:extLst>
                <a:ext uri="{FF2B5EF4-FFF2-40B4-BE49-F238E27FC236}">
                  <a16:creationId xmlns:a16="http://schemas.microsoft.com/office/drawing/2014/main" id="{07AA828B-D330-F001-D51A-0259B8A6BD77}"/>
                </a:ext>
              </a:extLst>
            </p:cNvPr>
            <p:cNvSpPr>
              <a:spLocks noChangeShapeType="1"/>
            </p:cNvSpPr>
            <p:nvPr/>
          </p:nvSpPr>
          <p:spPr bwMode="auto">
            <a:xfrm>
              <a:off x="5610225" y="3230563"/>
              <a:ext cx="0" cy="36512"/>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7" name="Line 161">
              <a:extLst>
                <a:ext uri="{FF2B5EF4-FFF2-40B4-BE49-F238E27FC236}">
                  <a16:creationId xmlns:a16="http://schemas.microsoft.com/office/drawing/2014/main" id="{44C15CD8-70DC-849F-3BC7-D8E7CAA0EB42}"/>
                </a:ext>
              </a:extLst>
            </p:cNvPr>
            <p:cNvSpPr>
              <a:spLocks noChangeShapeType="1"/>
            </p:cNvSpPr>
            <p:nvPr/>
          </p:nvSpPr>
          <p:spPr bwMode="auto">
            <a:xfrm>
              <a:off x="5565775" y="3251200"/>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8" name="Line 162">
              <a:extLst>
                <a:ext uri="{FF2B5EF4-FFF2-40B4-BE49-F238E27FC236}">
                  <a16:creationId xmlns:a16="http://schemas.microsoft.com/office/drawing/2014/main" id="{67C90227-3293-C259-6023-64E9FD70CD6E}"/>
                </a:ext>
              </a:extLst>
            </p:cNvPr>
            <p:cNvSpPr>
              <a:spLocks noChangeShapeType="1"/>
            </p:cNvSpPr>
            <p:nvPr/>
          </p:nvSpPr>
          <p:spPr bwMode="auto">
            <a:xfrm>
              <a:off x="5584825" y="3230563"/>
              <a:ext cx="0" cy="36512"/>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79" name="Line 163">
              <a:extLst>
                <a:ext uri="{FF2B5EF4-FFF2-40B4-BE49-F238E27FC236}">
                  <a16:creationId xmlns:a16="http://schemas.microsoft.com/office/drawing/2014/main" id="{29958BB0-5B03-AFD1-A841-AB69598944E6}"/>
                </a:ext>
              </a:extLst>
            </p:cNvPr>
            <p:cNvSpPr>
              <a:spLocks noChangeShapeType="1"/>
            </p:cNvSpPr>
            <p:nvPr/>
          </p:nvSpPr>
          <p:spPr bwMode="auto">
            <a:xfrm>
              <a:off x="5537200" y="32512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0" name="Line 164">
              <a:extLst>
                <a:ext uri="{FF2B5EF4-FFF2-40B4-BE49-F238E27FC236}">
                  <a16:creationId xmlns:a16="http://schemas.microsoft.com/office/drawing/2014/main" id="{BA4BB787-0EC6-2DA7-C742-A568F3716008}"/>
                </a:ext>
              </a:extLst>
            </p:cNvPr>
            <p:cNvSpPr>
              <a:spLocks noChangeShapeType="1"/>
            </p:cNvSpPr>
            <p:nvPr/>
          </p:nvSpPr>
          <p:spPr bwMode="auto">
            <a:xfrm>
              <a:off x="5556250" y="3230563"/>
              <a:ext cx="0" cy="36512"/>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1" name="Line 165">
              <a:extLst>
                <a:ext uri="{FF2B5EF4-FFF2-40B4-BE49-F238E27FC236}">
                  <a16:creationId xmlns:a16="http://schemas.microsoft.com/office/drawing/2014/main" id="{3D8D6AF4-4153-87DC-9075-D488EEFC60F4}"/>
                </a:ext>
              </a:extLst>
            </p:cNvPr>
            <p:cNvSpPr>
              <a:spLocks noChangeShapeType="1"/>
            </p:cNvSpPr>
            <p:nvPr/>
          </p:nvSpPr>
          <p:spPr bwMode="auto">
            <a:xfrm>
              <a:off x="5521325" y="325120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2" name="Line 166">
              <a:extLst>
                <a:ext uri="{FF2B5EF4-FFF2-40B4-BE49-F238E27FC236}">
                  <a16:creationId xmlns:a16="http://schemas.microsoft.com/office/drawing/2014/main" id="{B515C520-A048-52D7-0F15-E83FBC78A54C}"/>
                </a:ext>
              </a:extLst>
            </p:cNvPr>
            <p:cNvSpPr>
              <a:spLocks noChangeShapeType="1"/>
            </p:cNvSpPr>
            <p:nvPr/>
          </p:nvSpPr>
          <p:spPr bwMode="auto">
            <a:xfrm>
              <a:off x="5540375" y="3230563"/>
              <a:ext cx="0" cy="36512"/>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3" name="Line 167">
              <a:extLst>
                <a:ext uri="{FF2B5EF4-FFF2-40B4-BE49-F238E27FC236}">
                  <a16:creationId xmlns:a16="http://schemas.microsoft.com/office/drawing/2014/main" id="{266CA16D-0AF5-332B-A7DB-4BD340E1F3CA}"/>
                </a:ext>
              </a:extLst>
            </p:cNvPr>
            <p:cNvSpPr>
              <a:spLocks noChangeShapeType="1"/>
            </p:cNvSpPr>
            <p:nvPr/>
          </p:nvSpPr>
          <p:spPr bwMode="auto">
            <a:xfrm>
              <a:off x="5022850" y="3160713"/>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4" name="Line 168">
              <a:extLst>
                <a:ext uri="{FF2B5EF4-FFF2-40B4-BE49-F238E27FC236}">
                  <a16:creationId xmlns:a16="http://schemas.microsoft.com/office/drawing/2014/main" id="{5575E562-AC0E-4067-B434-3DF79087273B}"/>
                </a:ext>
              </a:extLst>
            </p:cNvPr>
            <p:cNvSpPr>
              <a:spLocks noChangeShapeType="1"/>
            </p:cNvSpPr>
            <p:nvPr/>
          </p:nvSpPr>
          <p:spPr bwMode="auto">
            <a:xfrm>
              <a:off x="5041900" y="3141663"/>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5" name="Line 169">
              <a:extLst>
                <a:ext uri="{FF2B5EF4-FFF2-40B4-BE49-F238E27FC236}">
                  <a16:creationId xmlns:a16="http://schemas.microsoft.com/office/drawing/2014/main" id="{538D53E4-DD7B-3DA7-6C3F-E51767CD712E}"/>
                </a:ext>
              </a:extLst>
            </p:cNvPr>
            <p:cNvSpPr>
              <a:spLocks noChangeShapeType="1"/>
            </p:cNvSpPr>
            <p:nvPr/>
          </p:nvSpPr>
          <p:spPr bwMode="auto">
            <a:xfrm>
              <a:off x="5918200" y="328612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6" name="Line 170">
              <a:extLst>
                <a:ext uri="{FF2B5EF4-FFF2-40B4-BE49-F238E27FC236}">
                  <a16:creationId xmlns:a16="http://schemas.microsoft.com/office/drawing/2014/main" id="{08026F11-DE47-609A-5D3E-7BCE11255E5C}"/>
                </a:ext>
              </a:extLst>
            </p:cNvPr>
            <p:cNvSpPr>
              <a:spLocks noChangeShapeType="1"/>
            </p:cNvSpPr>
            <p:nvPr/>
          </p:nvSpPr>
          <p:spPr bwMode="auto">
            <a:xfrm>
              <a:off x="5937250" y="3267075"/>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7" name="Line 171">
              <a:extLst>
                <a:ext uri="{FF2B5EF4-FFF2-40B4-BE49-F238E27FC236}">
                  <a16:creationId xmlns:a16="http://schemas.microsoft.com/office/drawing/2014/main" id="{E06B20AB-9DB3-2FF9-0A41-855A97A8DCE8}"/>
                </a:ext>
              </a:extLst>
            </p:cNvPr>
            <p:cNvSpPr>
              <a:spLocks noChangeShapeType="1"/>
            </p:cNvSpPr>
            <p:nvPr/>
          </p:nvSpPr>
          <p:spPr bwMode="auto">
            <a:xfrm>
              <a:off x="4440238" y="3014663"/>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8" name="Line 172">
              <a:extLst>
                <a:ext uri="{FF2B5EF4-FFF2-40B4-BE49-F238E27FC236}">
                  <a16:creationId xmlns:a16="http://schemas.microsoft.com/office/drawing/2014/main" id="{F199B769-C985-DB93-1624-4D59199B4755}"/>
                </a:ext>
              </a:extLst>
            </p:cNvPr>
            <p:cNvSpPr>
              <a:spLocks noChangeShapeType="1"/>
            </p:cNvSpPr>
            <p:nvPr/>
          </p:nvSpPr>
          <p:spPr bwMode="auto">
            <a:xfrm>
              <a:off x="4459288" y="2998788"/>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89" name="Line 173">
              <a:extLst>
                <a:ext uri="{FF2B5EF4-FFF2-40B4-BE49-F238E27FC236}">
                  <a16:creationId xmlns:a16="http://schemas.microsoft.com/office/drawing/2014/main" id="{417E70F7-F3E1-7C7B-C735-55472FAD5BAF}"/>
                </a:ext>
              </a:extLst>
            </p:cNvPr>
            <p:cNvSpPr>
              <a:spLocks noChangeShapeType="1"/>
            </p:cNvSpPr>
            <p:nvPr/>
          </p:nvSpPr>
          <p:spPr bwMode="auto">
            <a:xfrm>
              <a:off x="4325938" y="2938463"/>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0" name="Line 174">
              <a:extLst>
                <a:ext uri="{FF2B5EF4-FFF2-40B4-BE49-F238E27FC236}">
                  <a16:creationId xmlns:a16="http://schemas.microsoft.com/office/drawing/2014/main" id="{1E527159-1FE1-D856-0442-2E7306AC0E76}"/>
                </a:ext>
              </a:extLst>
            </p:cNvPr>
            <p:cNvSpPr>
              <a:spLocks noChangeShapeType="1"/>
            </p:cNvSpPr>
            <p:nvPr/>
          </p:nvSpPr>
          <p:spPr bwMode="auto">
            <a:xfrm>
              <a:off x="4344988" y="2922588"/>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1" name="Line 175">
              <a:extLst>
                <a:ext uri="{FF2B5EF4-FFF2-40B4-BE49-F238E27FC236}">
                  <a16:creationId xmlns:a16="http://schemas.microsoft.com/office/drawing/2014/main" id="{1AC6F94A-D687-320E-4E10-2FF2E61D6A50}"/>
                </a:ext>
              </a:extLst>
            </p:cNvPr>
            <p:cNvSpPr>
              <a:spLocks noChangeShapeType="1"/>
            </p:cNvSpPr>
            <p:nvPr/>
          </p:nvSpPr>
          <p:spPr bwMode="auto">
            <a:xfrm>
              <a:off x="4135438" y="2913063"/>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2" name="Line 176">
              <a:extLst>
                <a:ext uri="{FF2B5EF4-FFF2-40B4-BE49-F238E27FC236}">
                  <a16:creationId xmlns:a16="http://schemas.microsoft.com/office/drawing/2014/main" id="{8791F4B1-089B-44C2-A013-77C93F2B3014}"/>
                </a:ext>
              </a:extLst>
            </p:cNvPr>
            <p:cNvSpPr>
              <a:spLocks noChangeShapeType="1"/>
            </p:cNvSpPr>
            <p:nvPr/>
          </p:nvSpPr>
          <p:spPr bwMode="auto">
            <a:xfrm>
              <a:off x="4151313" y="2894013"/>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3" name="Line 177">
              <a:extLst>
                <a:ext uri="{FF2B5EF4-FFF2-40B4-BE49-F238E27FC236}">
                  <a16:creationId xmlns:a16="http://schemas.microsoft.com/office/drawing/2014/main" id="{38EDC5BC-E842-67FC-19A5-7E6AA7E37F1C}"/>
                </a:ext>
              </a:extLst>
            </p:cNvPr>
            <p:cNvSpPr>
              <a:spLocks noChangeShapeType="1"/>
            </p:cNvSpPr>
            <p:nvPr/>
          </p:nvSpPr>
          <p:spPr bwMode="auto">
            <a:xfrm>
              <a:off x="3919538" y="2852738"/>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4" name="Line 178">
              <a:extLst>
                <a:ext uri="{FF2B5EF4-FFF2-40B4-BE49-F238E27FC236}">
                  <a16:creationId xmlns:a16="http://schemas.microsoft.com/office/drawing/2014/main" id="{30B5372B-14F4-B21B-DAD4-E465AA22BCA3}"/>
                </a:ext>
              </a:extLst>
            </p:cNvPr>
            <p:cNvSpPr>
              <a:spLocks noChangeShapeType="1"/>
            </p:cNvSpPr>
            <p:nvPr/>
          </p:nvSpPr>
          <p:spPr bwMode="auto">
            <a:xfrm>
              <a:off x="3938588" y="2833688"/>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5" name="Line 179">
              <a:extLst>
                <a:ext uri="{FF2B5EF4-FFF2-40B4-BE49-F238E27FC236}">
                  <a16:creationId xmlns:a16="http://schemas.microsoft.com/office/drawing/2014/main" id="{1C784AFF-4682-1813-6285-EFB24812CD08}"/>
                </a:ext>
              </a:extLst>
            </p:cNvPr>
            <p:cNvSpPr>
              <a:spLocks noChangeShapeType="1"/>
            </p:cNvSpPr>
            <p:nvPr/>
          </p:nvSpPr>
          <p:spPr bwMode="auto">
            <a:xfrm>
              <a:off x="3659188" y="2665413"/>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6" name="Line 180">
              <a:extLst>
                <a:ext uri="{FF2B5EF4-FFF2-40B4-BE49-F238E27FC236}">
                  <a16:creationId xmlns:a16="http://schemas.microsoft.com/office/drawing/2014/main" id="{839CE4F0-658E-36D9-FC18-1D2CD64911A4}"/>
                </a:ext>
              </a:extLst>
            </p:cNvPr>
            <p:cNvSpPr>
              <a:spLocks noChangeShapeType="1"/>
            </p:cNvSpPr>
            <p:nvPr/>
          </p:nvSpPr>
          <p:spPr bwMode="auto">
            <a:xfrm>
              <a:off x="3678238" y="2646363"/>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7" name="Line 181">
              <a:extLst>
                <a:ext uri="{FF2B5EF4-FFF2-40B4-BE49-F238E27FC236}">
                  <a16:creationId xmlns:a16="http://schemas.microsoft.com/office/drawing/2014/main" id="{DD4CD344-D275-692A-1A70-862390FAF09D}"/>
                </a:ext>
              </a:extLst>
            </p:cNvPr>
            <p:cNvSpPr>
              <a:spLocks noChangeShapeType="1"/>
            </p:cNvSpPr>
            <p:nvPr/>
          </p:nvSpPr>
          <p:spPr bwMode="auto">
            <a:xfrm>
              <a:off x="2965450" y="22510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8" name="Line 182">
              <a:extLst>
                <a:ext uri="{FF2B5EF4-FFF2-40B4-BE49-F238E27FC236}">
                  <a16:creationId xmlns:a16="http://schemas.microsoft.com/office/drawing/2014/main" id="{A7924ACC-1A41-A086-47B7-91742F145457}"/>
                </a:ext>
              </a:extLst>
            </p:cNvPr>
            <p:cNvSpPr>
              <a:spLocks noChangeShapeType="1"/>
            </p:cNvSpPr>
            <p:nvPr/>
          </p:nvSpPr>
          <p:spPr bwMode="auto">
            <a:xfrm>
              <a:off x="2984500" y="22320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699" name="Line 183">
              <a:extLst>
                <a:ext uri="{FF2B5EF4-FFF2-40B4-BE49-F238E27FC236}">
                  <a16:creationId xmlns:a16="http://schemas.microsoft.com/office/drawing/2014/main" id="{5BAC377F-9E68-DA74-1513-3D43A56F9430}"/>
                </a:ext>
              </a:extLst>
            </p:cNvPr>
            <p:cNvSpPr>
              <a:spLocks noChangeShapeType="1"/>
            </p:cNvSpPr>
            <p:nvPr/>
          </p:nvSpPr>
          <p:spPr bwMode="auto">
            <a:xfrm>
              <a:off x="3006725" y="2266950"/>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0" name="Line 184">
              <a:extLst>
                <a:ext uri="{FF2B5EF4-FFF2-40B4-BE49-F238E27FC236}">
                  <a16:creationId xmlns:a16="http://schemas.microsoft.com/office/drawing/2014/main" id="{9EC09023-A900-D0C0-1D3D-6BFEEE085EF3}"/>
                </a:ext>
              </a:extLst>
            </p:cNvPr>
            <p:cNvSpPr>
              <a:spLocks noChangeShapeType="1"/>
            </p:cNvSpPr>
            <p:nvPr/>
          </p:nvSpPr>
          <p:spPr bwMode="auto">
            <a:xfrm>
              <a:off x="3025775" y="2247900"/>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1" name="Line 185">
              <a:extLst>
                <a:ext uri="{FF2B5EF4-FFF2-40B4-BE49-F238E27FC236}">
                  <a16:creationId xmlns:a16="http://schemas.microsoft.com/office/drawing/2014/main" id="{DD0448B4-FA6B-5C15-F14B-A31637AD0C68}"/>
                </a:ext>
              </a:extLst>
            </p:cNvPr>
            <p:cNvSpPr>
              <a:spLocks noChangeShapeType="1"/>
            </p:cNvSpPr>
            <p:nvPr/>
          </p:nvSpPr>
          <p:spPr bwMode="auto">
            <a:xfrm>
              <a:off x="2781300" y="2009775"/>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2" name="Line 186">
              <a:extLst>
                <a:ext uri="{FF2B5EF4-FFF2-40B4-BE49-F238E27FC236}">
                  <a16:creationId xmlns:a16="http://schemas.microsoft.com/office/drawing/2014/main" id="{CE634AEE-25E7-9FD0-1439-7A1B70954E43}"/>
                </a:ext>
              </a:extLst>
            </p:cNvPr>
            <p:cNvSpPr>
              <a:spLocks noChangeShapeType="1"/>
            </p:cNvSpPr>
            <p:nvPr/>
          </p:nvSpPr>
          <p:spPr bwMode="auto">
            <a:xfrm>
              <a:off x="2800350" y="1990725"/>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3" name="Line 187">
              <a:extLst>
                <a:ext uri="{FF2B5EF4-FFF2-40B4-BE49-F238E27FC236}">
                  <a16:creationId xmlns:a16="http://schemas.microsoft.com/office/drawing/2014/main" id="{AA95EA6F-8EE8-B885-1931-48F3C00154D5}"/>
                </a:ext>
              </a:extLst>
            </p:cNvPr>
            <p:cNvSpPr>
              <a:spLocks noChangeShapeType="1"/>
            </p:cNvSpPr>
            <p:nvPr/>
          </p:nvSpPr>
          <p:spPr bwMode="auto">
            <a:xfrm>
              <a:off x="2355850" y="1744663"/>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4" name="Line 188">
              <a:extLst>
                <a:ext uri="{FF2B5EF4-FFF2-40B4-BE49-F238E27FC236}">
                  <a16:creationId xmlns:a16="http://schemas.microsoft.com/office/drawing/2014/main" id="{6946118F-7E12-38E6-18D8-31A2009F4D47}"/>
                </a:ext>
              </a:extLst>
            </p:cNvPr>
            <p:cNvSpPr>
              <a:spLocks noChangeShapeType="1"/>
            </p:cNvSpPr>
            <p:nvPr/>
          </p:nvSpPr>
          <p:spPr bwMode="auto">
            <a:xfrm>
              <a:off x="2374900" y="1728788"/>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5" name="Line 189">
              <a:extLst>
                <a:ext uri="{FF2B5EF4-FFF2-40B4-BE49-F238E27FC236}">
                  <a16:creationId xmlns:a16="http://schemas.microsoft.com/office/drawing/2014/main" id="{DF87C694-D2C3-D764-65DE-0DEE878CC2C3}"/>
                </a:ext>
              </a:extLst>
            </p:cNvPr>
            <p:cNvSpPr>
              <a:spLocks noChangeShapeType="1"/>
            </p:cNvSpPr>
            <p:nvPr/>
          </p:nvSpPr>
          <p:spPr bwMode="auto">
            <a:xfrm>
              <a:off x="1912938" y="1579563"/>
              <a:ext cx="34925"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6" name="Line 190">
              <a:extLst>
                <a:ext uri="{FF2B5EF4-FFF2-40B4-BE49-F238E27FC236}">
                  <a16:creationId xmlns:a16="http://schemas.microsoft.com/office/drawing/2014/main" id="{ED4C6123-2473-8C52-E31A-C2C120ECD53A}"/>
                </a:ext>
              </a:extLst>
            </p:cNvPr>
            <p:cNvSpPr>
              <a:spLocks noChangeShapeType="1"/>
            </p:cNvSpPr>
            <p:nvPr/>
          </p:nvSpPr>
          <p:spPr bwMode="auto">
            <a:xfrm>
              <a:off x="1931988" y="1560513"/>
              <a:ext cx="0" cy="34925"/>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7" name="Freeform 191">
              <a:extLst>
                <a:ext uri="{FF2B5EF4-FFF2-40B4-BE49-F238E27FC236}">
                  <a16:creationId xmlns:a16="http://schemas.microsoft.com/office/drawing/2014/main" id="{FE67738C-AC7C-02AC-4917-62B39AB47858}"/>
                </a:ext>
              </a:extLst>
            </p:cNvPr>
            <p:cNvSpPr>
              <a:spLocks/>
            </p:cNvSpPr>
            <p:nvPr/>
          </p:nvSpPr>
          <p:spPr bwMode="auto">
            <a:xfrm>
              <a:off x="1468438" y="1455738"/>
              <a:ext cx="6180137" cy="2530475"/>
            </a:xfrm>
            <a:custGeom>
              <a:avLst/>
              <a:gdLst>
                <a:gd name="T0" fmla="*/ 196 w 3893"/>
                <a:gd name="T1" fmla="*/ 6 h 1594"/>
                <a:gd name="T2" fmla="*/ 234 w 3893"/>
                <a:gd name="T3" fmla="*/ 22 h 1594"/>
                <a:gd name="T4" fmla="*/ 276 w 3893"/>
                <a:gd name="T5" fmla="*/ 54 h 1594"/>
                <a:gd name="T6" fmla="*/ 316 w 3893"/>
                <a:gd name="T7" fmla="*/ 78 h 1594"/>
                <a:gd name="T8" fmla="*/ 401 w 3893"/>
                <a:gd name="T9" fmla="*/ 94 h 1594"/>
                <a:gd name="T10" fmla="*/ 429 w 3893"/>
                <a:gd name="T11" fmla="*/ 112 h 1594"/>
                <a:gd name="T12" fmla="*/ 447 w 3893"/>
                <a:gd name="T13" fmla="*/ 126 h 1594"/>
                <a:gd name="T14" fmla="*/ 487 w 3893"/>
                <a:gd name="T15" fmla="*/ 138 h 1594"/>
                <a:gd name="T16" fmla="*/ 567 w 3893"/>
                <a:gd name="T17" fmla="*/ 162 h 1594"/>
                <a:gd name="T18" fmla="*/ 601 w 3893"/>
                <a:gd name="T19" fmla="*/ 219 h 1594"/>
                <a:gd name="T20" fmla="*/ 637 w 3893"/>
                <a:gd name="T21" fmla="*/ 235 h 1594"/>
                <a:gd name="T22" fmla="*/ 709 w 3893"/>
                <a:gd name="T23" fmla="*/ 261 h 1594"/>
                <a:gd name="T24" fmla="*/ 753 w 3893"/>
                <a:gd name="T25" fmla="*/ 289 h 1594"/>
                <a:gd name="T26" fmla="*/ 765 w 3893"/>
                <a:gd name="T27" fmla="*/ 309 h 1594"/>
                <a:gd name="T28" fmla="*/ 835 w 3893"/>
                <a:gd name="T29" fmla="*/ 333 h 1594"/>
                <a:gd name="T30" fmla="*/ 845 w 3893"/>
                <a:gd name="T31" fmla="*/ 351 h 1594"/>
                <a:gd name="T32" fmla="*/ 857 w 3893"/>
                <a:gd name="T33" fmla="*/ 437 h 1594"/>
                <a:gd name="T34" fmla="*/ 867 w 3893"/>
                <a:gd name="T35" fmla="*/ 459 h 1594"/>
                <a:gd name="T36" fmla="*/ 879 w 3893"/>
                <a:gd name="T37" fmla="*/ 467 h 1594"/>
                <a:gd name="T38" fmla="*/ 931 w 3893"/>
                <a:gd name="T39" fmla="*/ 485 h 1594"/>
                <a:gd name="T40" fmla="*/ 977 w 3893"/>
                <a:gd name="T41" fmla="*/ 503 h 1594"/>
                <a:gd name="T42" fmla="*/ 1033 w 3893"/>
                <a:gd name="T43" fmla="*/ 521 h 1594"/>
                <a:gd name="T44" fmla="*/ 1039 w 3893"/>
                <a:gd name="T45" fmla="*/ 555 h 1594"/>
                <a:gd name="T46" fmla="*/ 1073 w 3893"/>
                <a:gd name="T47" fmla="*/ 575 h 1594"/>
                <a:gd name="T48" fmla="*/ 1089 w 3893"/>
                <a:gd name="T49" fmla="*/ 593 h 1594"/>
                <a:gd name="T50" fmla="*/ 1111 w 3893"/>
                <a:gd name="T51" fmla="*/ 603 h 1594"/>
                <a:gd name="T52" fmla="*/ 1117 w 3893"/>
                <a:gd name="T53" fmla="*/ 629 h 1594"/>
                <a:gd name="T54" fmla="*/ 1129 w 3893"/>
                <a:gd name="T55" fmla="*/ 692 h 1594"/>
                <a:gd name="T56" fmla="*/ 1163 w 3893"/>
                <a:gd name="T57" fmla="*/ 706 h 1594"/>
                <a:gd name="T58" fmla="*/ 1179 w 3893"/>
                <a:gd name="T59" fmla="*/ 728 h 1594"/>
                <a:gd name="T60" fmla="*/ 1300 w 3893"/>
                <a:gd name="T61" fmla="*/ 746 h 1594"/>
                <a:gd name="T62" fmla="*/ 1392 w 3893"/>
                <a:gd name="T63" fmla="*/ 772 h 1594"/>
                <a:gd name="T64" fmla="*/ 1402 w 3893"/>
                <a:gd name="T65" fmla="*/ 788 h 1594"/>
                <a:gd name="T66" fmla="*/ 1430 w 3893"/>
                <a:gd name="T67" fmla="*/ 808 h 1594"/>
                <a:gd name="T68" fmla="*/ 1466 w 3893"/>
                <a:gd name="T69" fmla="*/ 824 h 1594"/>
                <a:gd name="T70" fmla="*/ 1506 w 3893"/>
                <a:gd name="T71" fmla="*/ 842 h 1594"/>
                <a:gd name="T72" fmla="*/ 1522 w 3893"/>
                <a:gd name="T73" fmla="*/ 870 h 1594"/>
                <a:gd name="T74" fmla="*/ 1582 w 3893"/>
                <a:gd name="T75" fmla="*/ 888 h 1594"/>
                <a:gd name="T76" fmla="*/ 1610 w 3893"/>
                <a:gd name="T77" fmla="*/ 904 h 1594"/>
                <a:gd name="T78" fmla="*/ 1698 w 3893"/>
                <a:gd name="T79" fmla="*/ 934 h 1594"/>
                <a:gd name="T80" fmla="*/ 1852 w 3893"/>
                <a:gd name="T81" fmla="*/ 960 h 1594"/>
                <a:gd name="T82" fmla="*/ 1868 w 3893"/>
                <a:gd name="T83" fmla="*/ 984 h 1594"/>
                <a:gd name="T84" fmla="*/ 1942 w 3893"/>
                <a:gd name="T85" fmla="*/ 1000 h 1594"/>
                <a:gd name="T86" fmla="*/ 1976 w 3893"/>
                <a:gd name="T87" fmla="*/ 1026 h 1594"/>
                <a:gd name="T88" fmla="*/ 2004 w 3893"/>
                <a:gd name="T89" fmla="*/ 1038 h 1594"/>
                <a:gd name="T90" fmla="*/ 2119 w 3893"/>
                <a:gd name="T91" fmla="*/ 1054 h 1594"/>
                <a:gd name="T92" fmla="*/ 2129 w 3893"/>
                <a:gd name="T93" fmla="*/ 1064 h 1594"/>
                <a:gd name="T94" fmla="*/ 2279 w 3893"/>
                <a:gd name="T95" fmla="*/ 1082 h 1594"/>
                <a:gd name="T96" fmla="*/ 2323 w 3893"/>
                <a:gd name="T97" fmla="*/ 1094 h 1594"/>
                <a:gd name="T98" fmla="*/ 2381 w 3893"/>
                <a:gd name="T99" fmla="*/ 1104 h 1594"/>
                <a:gd name="T100" fmla="*/ 2521 w 3893"/>
                <a:gd name="T101" fmla="*/ 1122 h 1594"/>
                <a:gd name="T102" fmla="*/ 2619 w 3893"/>
                <a:gd name="T103" fmla="*/ 1139 h 1594"/>
                <a:gd name="T104" fmla="*/ 2835 w 3893"/>
                <a:gd name="T105" fmla="*/ 1165 h 1594"/>
                <a:gd name="T106" fmla="*/ 2906 w 3893"/>
                <a:gd name="T107" fmla="*/ 1191 h 1594"/>
                <a:gd name="T108" fmla="*/ 3076 w 3893"/>
                <a:gd name="T109" fmla="*/ 1205 h 1594"/>
                <a:gd name="T110" fmla="*/ 3342 w 3893"/>
                <a:gd name="T111" fmla="*/ 1251 h 1594"/>
                <a:gd name="T112" fmla="*/ 3825 w 3893"/>
                <a:gd name="T113" fmla="*/ 1594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3" h="1594">
                  <a:moveTo>
                    <a:pt x="0" y="0"/>
                  </a:moveTo>
                  <a:lnTo>
                    <a:pt x="178" y="0"/>
                  </a:lnTo>
                  <a:lnTo>
                    <a:pt x="178" y="6"/>
                  </a:lnTo>
                  <a:lnTo>
                    <a:pt x="196" y="6"/>
                  </a:lnTo>
                  <a:lnTo>
                    <a:pt x="196" y="16"/>
                  </a:lnTo>
                  <a:lnTo>
                    <a:pt x="230" y="16"/>
                  </a:lnTo>
                  <a:lnTo>
                    <a:pt x="230" y="22"/>
                  </a:lnTo>
                  <a:lnTo>
                    <a:pt x="234" y="22"/>
                  </a:lnTo>
                  <a:lnTo>
                    <a:pt x="234" y="48"/>
                  </a:lnTo>
                  <a:lnTo>
                    <a:pt x="240" y="48"/>
                  </a:lnTo>
                  <a:lnTo>
                    <a:pt x="240" y="54"/>
                  </a:lnTo>
                  <a:lnTo>
                    <a:pt x="276" y="54"/>
                  </a:lnTo>
                  <a:lnTo>
                    <a:pt x="276" y="60"/>
                  </a:lnTo>
                  <a:lnTo>
                    <a:pt x="286" y="60"/>
                  </a:lnTo>
                  <a:lnTo>
                    <a:pt x="286" y="78"/>
                  </a:lnTo>
                  <a:lnTo>
                    <a:pt x="316" y="78"/>
                  </a:lnTo>
                  <a:lnTo>
                    <a:pt x="316" y="88"/>
                  </a:lnTo>
                  <a:lnTo>
                    <a:pt x="366" y="88"/>
                  </a:lnTo>
                  <a:lnTo>
                    <a:pt x="366" y="94"/>
                  </a:lnTo>
                  <a:lnTo>
                    <a:pt x="401" y="94"/>
                  </a:lnTo>
                  <a:lnTo>
                    <a:pt x="401" y="104"/>
                  </a:lnTo>
                  <a:lnTo>
                    <a:pt x="417" y="104"/>
                  </a:lnTo>
                  <a:lnTo>
                    <a:pt x="417" y="112"/>
                  </a:lnTo>
                  <a:lnTo>
                    <a:pt x="429" y="112"/>
                  </a:lnTo>
                  <a:lnTo>
                    <a:pt x="429" y="120"/>
                  </a:lnTo>
                  <a:lnTo>
                    <a:pt x="441" y="120"/>
                  </a:lnTo>
                  <a:lnTo>
                    <a:pt x="441" y="126"/>
                  </a:lnTo>
                  <a:lnTo>
                    <a:pt x="447" y="126"/>
                  </a:lnTo>
                  <a:lnTo>
                    <a:pt x="447" y="132"/>
                  </a:lnTo>
                  <a:lnTo>
                    <a:pt x="469" y="132"/>
                  </a:lnTo>
                  <a:lnTo>
                    <a:pt x="469" y="138"/>
                  </a:lnTo>
                  <a:lnTo>
                    <a:pt x="487" y="138"/>
                  </a:lnTo>
                  <a:lnTo>
                    <a:pt x="487" y="146"/>
                  </a:lnTo>
                  <a:lnTo>
                    <a:pt x="563" y="146"/>
                  </a:lnTo>
                  <a:lnTo>
                    <a:pt x="563" y="162"/>
                  </a:lnTo>
                  <a:lnTo>
                    <a:pt x="567" y="162"/>
                  </a:lnTo>
                  <a:lnTo>
                    <a:pt x="567" y="182"/>
                  </a:lnTo>
                  <a:lnTo>
                    <a:pt x="577" y="182"/>
                  </a:lnTo>
                  <a:lnTo>
                    <a:pt x="577" y="219"/>
                  </a:lnTo>
                  <a:lnTo>
                    <a:pt x="601" y="219"/>
                  </a:lnTo>
                  <a:lnTo>
                    <a:pt x="601" y="225"/>
                  </a:lnTo>
                  <a:lnTo>
                    <a:pt x="605" y="225"/>
                  </a:lnTo>
                  <a:lnTo>
                    <a:pt x="605" y="235"/>
                  </a:lnTo>
                  <a:lnTo>
                    <a:pt x="637" y="235"/>
                  </a:lnTo>
                  <a:lnTo>
                    <a:pt x="637" y="251"/>
                  </a:lnTo>
                  <a:lnTo>
                    <a:pt x="691" y="251"/>
                  </a:lnTo>
                  <a:lnTo>
                    <a:pt x="691" y="261"/>
                  </a:lnTo>
                  <a:lnTo>
                    <a:pt x="709" y="261"/>
                  </a:lnTo>
                  <a:lnTo>
                    <a:pt x="709" y="271"/>
                  </a:lnTo>
                  <a:lnTo>
                    <a:pt x="747" y="271"/>
                  </a:lnTo>
                  <a:lnTo>
                    <a:pt x="747" y="289"/>
                  </a:lnTo>
                  <a:lnTo>
                    <a:pt x="753" y="289"/>
                  </a:lnTo>
                  <a:lnTo>
                    <a:pt x="753" y="297"/>
                  </a:lnTo>
                  <a:lnTo>
                    <a:pt x="759" y="297"/>
                  </a:lnTo>
                  <a:lnTo>
                    <a:pt x="759" y="309"/>
                  </a:lnTo>
                  <a:lnTo>
                    <a:pt x="765" y="309"/>
                  </a:lnTo>
                  <a:lnTo>
                    <a:pt x="765" y="313"/>
                  </a:lnTo>
                  <a:lnTo>
                    <a:pt x="775" y="313"/>
                  </a:lnTo>
                  <a:lnTo>
                    <a:pt x="775" y="333"/>
                  </a:lnTo>
                  <a:lnTo>
                    <a:pt x="835" y="333"/>
                  </a:lnTo>
                  <a:lnTo>
                    <a:pt x="835" y="341"/>
                  </a:lnTo>
                  <a:lnTo>
                    <a:pt x="839" y="341"/>
                  </a:lnTo>
                  <a:lnTo>
                    <a:pt x="839" y="351"/>
                  </a:lnTo>
                  <a:lnTo>
                    <a:pt x="845" y="351"/>
                  </a:lnTo>
                  <a:lnTo>
                    <a:pt x="845" y="411"/>
                  </a:lnTo>
                  <a:lnTo>
                    <a:pt x="851" y="411"/>
                  </a:lnTo>
                  <a:lnTo>
                    <a:pt x="851" y="437"/>
                  </a:lnTo>
                  <a:lnTo>
                    <a:pt x="857" y="437"/>
                  </a:lnTo>
                  <a:lnTo>
                    <a:pt x="857" y="451"/>
                  </a:lnTo>
                  <a:lnTo>
                    <a:pt x="861" y="451"/>
                  </a:lnTo>
                  <a:lnTo>
                    <a:pt x="861" y="459"/>
                  </a:lnTo>
                  <a:lnTo>
                    <a:pt x="867" y="459"/>
                  </a:lnTo>
                  <a:lnTo>
                    <a:pt x="867" y="463"/>
                  </a:lnTo>
                  <a:lnTo>
                    <a:pt x="873" y="463"/>
                  </a:lnTo>
                  <a:lnTo>
                    <a:pt x="873" y="467"/>
                  </a:lnTo>
                  <a:lnTo>
                    <a:pt x="879" y="467"/>
                  </a:lnTo>
                  <a:lnTo>
                    <a:pt x="879" y="477"/>
                  </a:lnTo>
                  <a:lnTo>
                    <a:pt x="883" y="477"/>
                  </a:lnTo>
                  <a:lnTo>
                    <a:pt x="883" y="485"/>
                  </a:lnTo>
                  <a:lnTo>
                    <a:pt x="931" y="485"/>
                  </a:lnTo>
                  <a:lnTo>
                    <a:pt x="931" y="493"/>
                  </a:lnTo>
                  <a:lnTo>
                    <a:pt x="951" y="493"/>
                  </a:lnTo>
                  <a:lnTo>
                    <a:pt x="951" y="503"/>
                  </a:lnTo>
                  <a:lnTo>
                    <a:pt x="977" y="503"/>
                  </a:lnTo>
                  <a:lnTo>
                    <a:pt x="977" y="511"/>
                  </a:lnTo>
                  <a:lnTo>
                    <a:pt x="999" y="511"/>
                  </a:lnTo>
                  <a:lnTo>
                    <a:pt x="999" y="521"/>
                  </a:lnTo>
                  <a:lnTo>
                    <a:pt x="1033" y="521"/>
                  </a:lnTo>
                  <a:lnTo>
                    <a:pt x="1033" y="537"/>
                  </a:lnTo>
                  <a:lnTo>
                    <a:pt x="1033" y="543"/>
                  </a:lnTo>
                  <a:lnTo>
                    <a:pt x="1039" y="543"/>
                  </a:lnTo>
                  <a:lnTo>
                    <a:pt x="1039" y="555"/>
                  </a:lnTo>
                  <a:lnTo>
                    <a:pt x="1049" y="555"/>
                  </a:lnTo>
                  <a:lnTo>
                    <a:pt x="1049" y="563"/>
                  </a:lnTo>
                  <a:lnTo>
                    <a:pt x="1073" y="563"/>
                  </a:lnTo>
                  <a:lnTo>
                    <a:pt x="1073" y="575"/>
                  </a:lnTo>
                  <a:lnTo>
                    <a:pt x="1077" y="575"/>
                  </a:lnTo>
                  <a:lnTo>
                    <a:pt x="1077" y="581"/>
                  </a:lnTo>
                  <a:lnTo>
                    <a:pt x="1089" y="581"/>
                  </a:lnTo>
                  <a:lnTo>
                    <a:pt x="1089" y="593"/>
                  </a:lnTo>
                  <a:lnTo>
                    <a:pt x="1107" y="593"/>
                  </a:lnTo>
                  <a:lnTo>
                    <a:pt x="1107" y="597"/>
                  </a:lnTo>
                  <a:lnTo>
                    <a:pt x="1111" y="597"/>
                  </a:lnTo>
                  <a:lnTo>
                    <a:pt x="1111" y="603"/>
                  </a:lnTo>
                  <a:lnTo>
                    <a:pt x="1115" y="603"/>
                  </a:lnTo>
                  <a:lnTo>
                    <a:pt x="1115" y="617"/>
                  </a:lnTo>
                  <a:lnTo>
                    <a:pt x="1117" y="617"/>
                  </a:lnTo>
                  <a:lnTo>
                    <a:pt x="1117" y="629"/>
                  </a:lnTo>
                  <a:lnTo>
                    <a:pt x="1123" y="629"/>
                  </a:lnTo>
                  <a:lnTo>
                    <a:pt x="1123" y="690"/>
                  </a:lnTo>
                  <a:lnTo>
                    <a:pt x="1129" y="690"/>
                  </a:lnTo>
                  <a:lnTo>
                    <a:pt x="1129" y="692"/>
                  </a:lnTo>
                  <a:lnTo>
                    <a:pt x="1139" y="692"/>
                  </a:lnTo>
                  <a:lnTo>
                    <a:pt x="1139" y="698"/>
                  </a:lnTo>
                  <a:lnTo>
                    <a:pt x="1163" y="698"/>
                  </a:lnTo>
                  <a:lnTo>
                    <a:pt x="1163" y="706"/>
                  </a:lnTo>
                  <a:lnTo>
                    <a:pt x="1169" y="706"/>
                  </a:lnTo>
                  <a:lnTo>
                    <a:pt x="1169" y="710"/>
                  </a:lnTo>
                  <a:lnTo>
                    <a:pt x="1179" y="710"/>
                  </a:lnTo>
                  <a:lnTo>
                    <a:pt x="1179" y="728"/>
                  </a:lnTo>
                  <a:lnTo>
                    <a:pt x="1284" y="728"/>
                  </a:lnTo>
                  <a:lnTo>
                    <a:pt x="1284" y="738"/>
                  </a:lnTo>
                  <a:lnTo>
                    <a:pt x="1300" y="738"/>
                  </a:lnTo>
                  <a:lnTo>
                    <a:pt x="1300" y="746"/>
                  </a:lnTo>
                  <a:lnTo>
                    <a:pt x="1322" y="746"/>
                  </a:lnTo>
                  <a:lnTo>
                    <a:pt x="1322" y="754"/>
                  </a:lnTo>
                  <a:lnTo>
                    <a:pt x="1392" y="754"/>
                  </a:lnTo>
                  <a:lnTo>
                    <a:pt x="1392" y="772"/>
                  </a:lnTo>
                  <a:lnTo>
                    <a:pt x="1396" y="772"/>
                  </a:lnTo>
                  <a:lnTo>
                    <a:pt x="1396" y="780"/>
                  </a:lnTo>
                  <a:lnTo>
                    <a:pt x="1402" y="780"/>
                  </a:lnTo>
                  <a:lnTo>
                    <a:pt x="1402" y="788"/>
                  </a:lnTo>
                  <a:lnTo>
                    <a:pt x="1418" y="788"/>
                  </a:lnTo>
                  <a:lnTo>
                    <a:pt x="1418" y="802"/>
                  </a:lnTo>
                  <a:lnTo>
                    <a:pt x="1430" y="802"/>
                  </a:lnTo>
                  <a:lnTo>
                    <a:pt x="1430" y="808"/>
                  </a:lnTo>
                  <a:lnTo>
                    <a:pt x="1460" y="808"/>
                  </a:lnTo>
                  <a:lnTo>
                    <a:pt x="1460" y="816"/>
                  </a:lnTo>
                  <a:lnTo>
                    <a:pt x="1466" y="816"/>
                  </a:lnTo>
                  <a:lnTo>
                    <a:pt x="1466" y="824"/>
                  </a:lnTo>
                  <a:lnTo>
                    <a:pt x="1490" y="824"/>
                  </a:lnTo>
                  <a:lnTo>
                    <a:pt x="1490" y="834"/>
                  </a:lnTo>
                  <a:lnTo>
                    <a:pt x="1506" y="834"/>
                  </a:lnTo>
                  <a:lnTo>
                    <a:pt x="1506" y="842"/>
                  </a:lnTo>
                  <a:lnTo>
                    <a:pt x="1516" y="842"/>
                  </a:lnTo>
                  <a:lnTo>
                    <a:pt x="1516" y="862"/>
                  </a:lnTo>
                  <a:lnTo>
                    <a:pt x="1522" y="862"/>
                  </a:lnTo>
                  <a:lnTo>
                    <a:pt x="1522" y="870"/>
                  </a:lnTo>
                  <a:lnTo>
                    <a:pt x="1528" y="870"/>
                  </a:lnTo>
                  <a:lnTo>
                    <a:pt x="1528" y="880"/>
                  </a:lnTo>
                  <a:lnTo>
                    <a:pt x="1582" y="880"/>
                  </a:lnTo>
                  <a:lnTo>
                    <a:pt x="1582" y="888"/>
                  </a:lnTo>
                  <a:lnTo>
                    <a:pt x="1592" y="888"/>
                  </a:lnTo>
                  <a:lnTo>
                    <a:pt x="1592" y="898"/>
                  </a:lnTo>
                  <a:lnTo>
                    <a:pt x="1610" y="898"/>
                  </a:lnTo>
                  <a:lnTo>
                    <a:pt x="1610" y="904"/>
                  </a:lnTo>
                  <a:lnTo>
                    <a:pt x="1686" y="904"/>
                  </a:lnTo>
                  <a:lnTo>
                    <a:pt x="1686" y="918"/>
                  </a:lnTo>
                  <a:lnTo>
                    <a:pt x="1698" y="918"/>
                  </a:lnTo>
                  <a:lnTo>
                    <a:pt x="1698" y="934"/>
                  </a:lnTo>
                  <a:lnTo>
                    <a:pt x="1834" y="934"/>
                  </a:lnTo>
                  <a:lnTo>
                    <a:pt x="1834" y="944"/>
                  </a:lnTo>
                  <a:lnTo>
                    <a:pt x="1852" y="944"/>
                  </a:lnTo>
                  <a:lnTo>
                    <a:pt x="1852" y="960"/>
                  </a:lnTo>
                  <a:lnTo>
                    <a:pt x="1862" y="960"/>
                  </a:lnTo>
                  <a:lnTo>
                    <a:pt x="1862" y="970"/>
                  </a:lnTo>
                  <a:lnTo>
                    <a:pt x="1868" y="970"/>
                  </a:lnTo>
                  <a:lnTo>
                    <a:pt x="1868" y="984"/>
                  </a:lnTo>
                  <a:lnTo>
                    <a:pt x="1886" y="984"/>
                  </a:lnTo>
                  <a:lnTo>
                    <a:pt x="1886" y="990"/>
                  </a:lnTo>
                  <a:lnTo>
                    <a:pt x="1942" y="990"/>
                  </a:lnTo>
                  <a:lnTo>
                    <a:pt x="1942" y="1000"/>
                  </a:lnTo>
                  <a:lnTo>
                    <a:pt x="1970" y="1000"/>
                  </a:lnTo>
                  <a:lnTo>
                    <a:pt x="1970" y="1008"/>
                  </a:lnTo>
                  <a:lnTo>
                    <a:pt x="1976" y="1008"/>
                  </a:lnTo>
                  <a:lnTo>
                    <a:pt x="1976" y="1026"/>
                  </a:lnTo>
                  <a:lnTo>
                    <a:pt x="1998" y="1026"/>
                  </a:lnTo>
                  <a:lnTo>
                    <a:pt x="1998" y="1034"/>
                  </a:lnTo>
                  <a:lnTo>
                    <a:pt x="2004" y="1034"/>
                  </a:lnTo>
                  <a:lnTo>
                    <a:pt x="2004" y="1038"/>
                  </a:lnTo>
                  <a:lnTo>
                    <a:pt x="2075" y="1038"/>
                  </a:lnTo>
                  <a:lnTo>
                    <a:pt x="2075" y="1042"/>
                  </a:lnTo>
                  <a:lnTo>
                    <a:pt x="2119" y="1042"/>
                  </a:lnTo>
                  <a:lnTo>
                    <a:pt x="2119" y="1054"/>
                  </a:lnTo>
                  <a:lnTo>
                    <a:pt x="2125" y="1054"/>
                  </a:lnTo>
                  <a:lnTo>
                    <a:pt x="2125" y="1056"/>
                  </a:lnTo>
                  <a:lnTo>
                    <a:pt x="2129" y="1056"/>
                  </a:lnTo>
                  <a:lnTo>
                    <a:pt x="2129" y="1064"/>
                  </a:lnTo>
                  <a:lnTo>
                    <a:pt x="2169" y="1064"/>
                  </a:lnTo>
                  <a:lnTo>
                    <a:pt x="2169" y="1074"/>
                  </a:lnTo>
                  <a:lnTo>
                    <a:pt x="2279" y="1074"/>
                  </a:lnTo>
                  <a:lnTo>
                    <a:pt x="2279" y="1082"/>
                  </a:lnTo>
                  <a:lnTo>
                    <a:pt x="2283" y="1082"/>
                  </a:lnTo>
                  <a:lnTo>
                    <a:pt x="2283" y="1092"/>
                  </a:lnTo>
                  <a:lnTo>
                    <a:pt x="2323" y="1092"/>
                  </a:lnTo>
                  <a:lnTo>
                    <a:pt x="2323" y="1094"/>
                  </a:lnTo>
                  <a:lnTo>
                    <a:pt x="2329" y="1094"/>
                  </a:lnTo>
                  <a:lnTo>
                    <a:pt x="2329" y="1100"/>
                  </a:lnTo>
                  <a:lnTo>
                    <a:pt x="2381" y="1100"/>
                  </a:lnTo>
                  <a:lnTo>
                    <a:pt x="2381" y="1104"/>
                  </a:lnTo>
                  <a:lnTo>
                    <a:pt x="2385" y="1104"/>
                  </a:lnTo>
                  <a:lnTo>
                    <a:pt x="2385" y="1110"/>
                  </a:lnTo>
                  <a:lnTo>
                    <a:pt x="2521" y="1110"/>
                  </a:lnTo>
                  <a:lnTo>
                    <a:pt x="2521" y="1122"/>
                  </a:lnTo>
                  <a:lnTo>
                    <a:pt x="2527" y="1122"/>
                  </a:lnTo>
                  <a:lnTo>
                    <a:pt x="2527" y="1131"/>
                  </a:lnTo>
                  <a:lnTo>
                    <a:pt x="2619" y="1131"/>
                  </a:lnTo>
                  <a:lnTo>
                    <a:pt x="2619" y="1139"/>
                  </a:lnTo>
                  <a:lnTo>
                    <a:pt x="2767" y="1139"/>
                  </a:lnTo>
                  <a:lnTo>
                    <a:pt x="2767" y="1153"/>
                  </a:lnTo>
                  <a:lnTo>
                    <a:pt x="2835" y="1153"/>
                  </a:lnTo>
                  <a:lnTo>
                    <a:pt x="2835" y="1165"/>
                  </a:lnTo>
                  <a:lnTo>
                    <a:pt x="2869" y="1165"/>
                  </a:lnTo>
                  <a:lnTo>
                    <a:pt x="2869" y="1177"/>
                  </a:lnTo>
                  <a:lnTo>
                    <a:pt x="2906" y="1177"/>
                  </a:lnTo>
                  <a:lnTo>
                    <a:pt x="2906" y="1191"/>
                  </a:lnTo>
                  <a:lnTo>
                    <a:pt x="3072" y="1191"/>
                  </a:lnTo>
                  <a:lnTo>
                    <a:pt x="3072" y="1195"/>
                  </a:lnTo>
                  <a:lnTo>
                    <a:pt x="3076" y="1195"/>
                  </a:lnTo>
                  <a:lnTo>
                    <a:pt x="3076" y="1205"/>
                  </a:lnTo>
                  <a:lnTo>
                    <a:pt x="3092" y="1205"/>
                  </a:lnTo>
                  <a:lnTo>
                    <a:pt x="3092" y="1221"/>
                  </a:lnTo>
                  <a:lnTo>
                    <a:pt x="3342" y="1221"/>
                  </a:lnTo>
                  <a:lnTo>
                    <a:pt x="3342" y="1251"/>
                  </a:lnTo>
                  <a:lnTo>
                    <a:pt x="3376" y="1251"/>
                  </a:lnTo>
                  <a:lnTo>
                    <a:pt x="3376" y="1285"/>
                  </a:lnTo>
                  <a:lnTo>
                    <a:pt x="3825" y="1285"/>
                  </a:lnTo>
                  <a:lnTo>
                    <a:pt x="3825" y="1594"/>
                  </a:lnTo>
                  <a:lnTo>
                    <a:pt x="3893" y="1594"/>
                  </a:lnTo>
                </a:path>
              </a:pathLst>
            </a:custGeom>
            <a:noFill/>
            <a:ln w="15875" cap="flat">
              <a:solidFill>
                <a:srgbClr val="B3003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8" name="Line 192">
              <a:extLst>
                <a:ext uri="{FF2B5EF4-FFF2-40B4-BE49-F238E27FC236}">
                  <a16:creationId xmlns:a16="http://schemas.microsoft.com/office/drawing/2014/main" id="{3A54D4E3-79B0-8F04-6FDF-53B35102B312}"/>
                </a:ext>
              </a:extLst>
            </p:cNvPr>
            <p:cNvSpPr>
              <a:spLocks noChangeShapeType="1"/>
            </p:cNvSpPr>
            <p:nvPr/>
          </p:nvSpPr>
          <p:spPr bwMode="auto">
            <a:xfrm>
              <a:off x="1449388" y="1455738"/>
              <a:ext cx="38100" cy="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09" name="Line 193">
              <a:extLst>
                <a:ext uri="{FF2B5EF4-FFF2-40B4-BE49-F238E27FC236}">
                  <a16:creationId xmlns:a16="http://schemas.microsoft.com/office/drawing/2014/main" id="{83DE78C6-B668-8478-6922-2389AE3CAD30}"/>
                </a:ext>
              </a:extLst>
            </p:cNvPr>
            <p:cNvSpPr>
              <a:spLocks noChangeShapeType="1"/>
            </p:cNvSpPr>
            <p:nvPr/>
          </p:nvSpPr>
          <p:spPr bwMode="auto">
            <a:xfrm>
              <a:off x="1468438" y="1436688"/>
              <a:ext cx="0" cy="38100"/>
            </a:xfrm>
            <a:prstGeom prst="line">
              <a:avLst/>
            </a:prstGeom>
            <a:noFill/>
            <a:ln w="12700" cap="flat">
              <a:solidFill>
                <a:srgbClr val="B3003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277" name="Titre 2">
            <a:extLst>
              <a:ext uri="{FF2B5EF4-FFF2-40B4-BE49-F238E27FC236}">
                <a16:creationId xmlns:a16="http://schemas.microsoft.com/office/drawing/2014/main" id="{C8222F7A-BFF7-42FC-8714-E2D9E1B31D0C}"/>
              </a:ext>
            </a:extLst>
          </p:cNvPr>
          <p:cNvSpPr txBox="1">
            <a:spLocks/>
          </p:cNvSpPr>
          <p:nvPr/>
        </p:nvSpPr>
        <p:spPr>
          <a:xfrm>
            <a:off x="685908" y="423255"/>
            <a:ext cx="8537866" cy="43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l" defTabSz="914400" rtl="0" eaLnBrk="1" fontAlgn="base" latinLnBrk="0" hangingPunct="1">
              <a:lnSpc>
                <a:spcPct val="80000"/>
              </a:lnSpc>
              <a:spcBef>
                <a:spcPts val="0"/>
              </a:spcBef>
              <a:spcAft>
                <a:spcPts val="0"/>
              </a:spcAft>
              <a:buClr>
                <a:srgbClr val="05416B"/>
              </a:buClr>
              <a:buSzPts val="1400"/>
              <a:buFont typeface="Arial"/>
              <a:buNone/>
              <a:tabLst/>
              <a:defRPr/>
            </a:pPr>
            <a:r>
              <a:rPr kumimoji="0" lang="en-US" sz="2800" b="1" i="0" u="none" strike="noStrike" kern="1200" cap="none" spc="0" normalizeH="0" baseline="0" noProof="0" dirty="0">
                <a:ln>
                  <a:noFill/>
                </a:ln>
                <a:solidFill>
                  <a:srgbClr val="2867AE"/>
                </a:solidFill>
                <a:effectLst/>
                <a:uLnTx/>
                <a:uFillTx/>
                <a:latin typeface="Arial Narrow"/>
                <a:cs typeface="Arial Narrow"/>
                <a:sym typeface="Arial Narrow"/>
              </a:rPr>
              <a:t>Updated PFS: HRD-positive population*</a:t>
            </a:r>
            <a:endParaRPr kumimoji="0" lang="en-GB" sz="2800" b="1" i="0" u="none" strike="noStrike" kern="1200" cap="none" spc="0" normalizeH="0" baseline="0" noProof="0" dirty="0">
              <a:ln>
                <a:noFill/>
              </a:ln>
              <a:solidFill>
                <a:srgbClr val="2867AE"/>
              </a:solidFill>
              <a:effectLst/>
              <a:uLnTx/>
              <a:uFillTx/>
              <a:latin typeface="Arial Narrow"/>
              <a:cs typeface="Arial Narrow"/>
              <a:sym typeface="Arial Narrow"/>
            </a:endParaRPr>
          </a:p>
        </p:txBody>
      </p:sp>
      <p:sp>
        <p:nvSpPr>
          <p:cNvPr id="273" name="TextBox 272">
            <a:extLst>
              <a:ext uri="{FF2B5EF4-FFF2-40B4-BE49-F238E27FC236}">
                <a16:creationId xmlns:a16="http://schemas.microsoft.com/office/drawing/2014/main" id="{F78FBF2F-61E0-42BB-93CA-EDA1F485AF0E}"/>
              </a:ext>
            </a:extLst>
          </p:cNvPr>
          <p:cNvSpPr txBox="1"/>
          <p:nvPr/>
        </p:nvSpPr>
        <p:spPr>
          <a:xfrm>
            <a:off x="2678441" y="4182843"/>
            <a:ext cx="1512561" cy="215444"/>
          </a:xfrm>
          <a:prstGeom prst="rect">
            <a:avLst/>
          </a:prstGeom>
          <a:noFill/>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5406B"/>
                </a:solidFill>
                <a:effectLst/>
                <a:uLnTx/>
                <a:uFillTx/>
                <a:latin typeface="Arial Narrow" panose="020B0606020202030204" pitchFamily="34" charset="0"/>
                <a:ea typeface="+mn-ea"/>
                <a:cs typeface="Arial" panose="020B0604020202020204" pitchFamily="34" charset="0"/>
              </a:rPr>
              <a:t>Olaparib or placebo for up to 2 years</a:t>
            </a:r>
            <a:endParaRPr kumimoji="0" lang="en-US" altLang="en-US" sz="8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mn-cs"/>
            </a:endParaRPr>
          </a:p>
        </p:txBody>
      </p:sp>
      <p:cxnSp>
        <p:nvCxnSpPr>
          <p:cNvPr id="275" name="Straight Connector 274">
            <a:extLst>
              <a:ext uri="{FF2B5EF4-FFF2-40B4-BE49-F238E27FC236}">
                <a16:creationId xmlns:a16="http://schemas.microsoft.com/office/drawing/2014/main" id="{180834D8-D2D1-45AD-9178-73ECABF62670}"/>
              </a:ext>
            </a:extLst>
          </p:cNvPr>
          <p:cNvCxnSpPr>
            <a:cxnSpLocks/>
          </p:cNvCxnSpPr>
          <p:nvPr/>
        </p:nvCxnSpPr>
        <p:spPr>
          <a:xfrm>
            <a:off x="6332187" y="3371469"/>
            <a:ext cx="8248" cy="118830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8" name="TextBox 277">
            <a:extLst>
              <a:ext uri="{FF2B5EF4-FFF2-40B4-BE49-F238E27FC236}">
                <a16:creationId xmlns:a16="http://schemas.microsoft.com/office/drawing/2014/main" id="{5E47AC7D-1E82-4135-96BF-319689D23EA9}"/>
              </a:ext>
            </a:extLst>
          </p:cNvPr>
          <p:cNvSpPr txBox="1"/>
          <p:nvPr/>
        </p:nvSpPr>
        <p:spPr>
          <a:xfrm>
            <a:off x="6250654" y="3126988"/>
            <a:ext cx="568206" cy="27699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990033"/>
                </a:solidFill>
                <a:effectLst/>
                <a:uLnTx/>
                <a:uFillTx/>
                <a:latin typeface="Arial Narrow" panose="020B0606020202030204" pitchFamily="34" charset="0"/>
                <a:ea typeface="+mn-ea"/>
                <a:cs typeface="+mn-cs"/>
              </a:rPr>
              <a:t>46.1%</a:t>
            </a:r>
            <a:endParaRPr kumimoji="0" lang="en-GB" sz="1200" b="0" i="0" u="none" strike="noStrike" kern="1200" cap="none" spc="0" normalizeH="0" baseline="0" noProof="0" dirty="0">
              <a:ln>
                <a:noFill/>
              </a:ln>
              <a:solidFill>
                <a:srgbClr val="990033"/>
              </a:solidFill>
              <a:effectLst/>
              <a:uLnTx/>
              <a:uFillTx/>
              <a:latin typeface="Arial Narrow" panose="020B0606020202030204" pitchFamily="34" charset="0"/>
              <a:ea typeface="+mn-ea"/>
              <a:cs typeface="+mn-cs"/>
            </a:endParaRPr>
          </a:p>
        </p:txBody>
      </p:sp>
      <p:sp>
        <p:nvSpPr>
          <p:cNvPr id="279" name="TextBox 278">
            <a:extLst>
              <a:ext uri="{FF2B5EF4-FFF2-40B4-BE49-F238E27FC236}">
                <a16:creationId xmlns:a16="http://schemas.microsoft.com/office/drawing/2014/main" id="{82E6A2AF-9E1C-48B2-A508-73EB336F1EAC}"/>
              </a:ext>
            </a:extLst>
          </p:cNvPr>
          <p:cNvSpPr txBox="1"/>
          <p:nvPr/>
        </p:nvSpPr>
        <p:spPr>
          <a:xfrm>
            <a:off x="5813168" y="4050190"/>
            <a:ext cx="568206" cy="27699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56639D"/>
                </a:solidFill>
                <a:effectLst/>
                <a:uLnTx/>
                <a:uFillTx/>
                <a:latin typeface="Arial Narrow" panose="020B0606020202030204" pitchFamily="34" charset="0"/>
                <a:ea typeface="+mn-ea"/>
                <a:cs typeface="+mn-cs"/>
              </a:rPr>
              <a:t>19.2%</a:t>
            </a:r>
            <a:endParaRPr kumimoji="0" lang="en-GB" sz="1200" b="0" i="0" u="none" strike="noStrike" kern="1200" cap="none" spc="0" normalizeH="0" baseline="0" noProof="0" dirty="0">
              <a:ln>
                <a:noFill/>
              </a:ln>
              <a:solidFill>
                <a:srgbClr val="56639D"/>
              </a:solidFill>
              <a:effectLst/>
              <a:uLnTx/>
              <a:uFillTx/>
              <a:latin typeface="Arial Narrow" panose="020B0606020202030204" pitchFamily="34" charset="0"/>
              <a:ea typeface="+mn-ea"/>
              <a:cs typeface="+mn-cs"/>
            </a:endParaRPr>
          </a:p>
        </p:txBody>
      </p:sp>
      <p:sp>
        <p:nvSpPr>
          <p:cNvPr id="280" name="TextBox 279">
            <a:extLst>
              <a:ext uri="{FF2B5EF4-FFF2-40B4-BE49-F238E27FC236}">
                <a16:creationId xmlns:a16="http://schemas.microsoft.com/office/drawing/2014/main" id="{A7E5711B-820B-437E-AFA3-433C964EDB58}"/>
              </a:ext>
            </a:extLst>
          </p:cNvPr>
          <p:cNvSpPr txBox="1"/>
          <p:nvPr/>
        </p:nvSpPr>
        <p:spPr>
          <a:xfrm>
            <a:off x="5908033" y="2870284"/>
            <a:ext cx="972614" cy="25391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5-year PFS rate</a:t>
            </a:r>
            <a:endParaRPr kumimoji="0" lang="en-GB" sz="105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cxnSp>
        <p:nvCxnSpPr>
          <p:cNvPr id="276" name="Connecteur droit avec flèche 2">
            <a:extLst>
              <a:ext uri="{FF2B5EF4-FFF2-40B4-BE49-F238E27FC236}">
                <a16:creationId xmlns:a16="http://schemas.microsoft.com/office/drawing/2014/main" id="{8192BCEF-268A-46B9-BAB4-01922ED88B0F}"/>
              </a:ext>
            </a:extLst>
          </p:cNvPr>
          <p:cNvCxnSpPr>
            <a:cxnSpLocks/>
          </p:cNvCxnSpPr>
          <p:nvPr/>
        </p:nvCxnSpPr>
        <p:spPr>
          <a:xfrm>
            <a:off x="2716801" y="4427585"/>
            <a:ext cx="1440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BEFD995-BA2C-D15E-5653-EF273BFAC02B}"/>
              </a:ext>
            </a:extLst>
          </p:cNvPr>
          <p:cNvSpPr txBox="1"/>
          <p:nvPr/>
        </p:nvSpPr>
        <p:spPr>
          <a:xfrm>
            <a:off x="2707348" y="5884066"/>
            <a:ext cx="7947598" cy="2308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5406B"/>
                </a:solidFill>
                <a:effectLst/>
                <a:uLnTx/>
                <a:uFillTx/>
                <a:latin typeface="Arial Narrow" panose="020B0606020202030204" pitchFamily="34" charset="0"/>
                <a:ea typeface="+mn-ea"/>
                <a:cs typeface="Arial" panose="020B0604020202020204" pitchFamily="34" charset="0"/>
              </a:rPr>
              <a:t>*</a:t>
            </a:r>
            <a:r>
              <a:rPr kumimoji="0" lang="en-US" sz="900" b="0" i="0" u="none" strike="noStrike" kern="1200" cap="none" spc="0" normalizeH="0" baseline="0" noProof="0" dirty="0">
                <a:ln>
                  <a:noFill/>
                </a:ln>
                <a:solidFill>
                  <a:srgbClr val="003865"/>
                </a:solidFill>
                <a:effectLst/>
                <a:uLnTx/>
                <a:uFillTx/>
                <a:latin typeface="Arial Narrow" panose="020B0606020202030204" pitchFamily="34" charset="0"/>
                <a:ea typeface="Arial Unicode MS" panose="020B0604020202020204" pitchFamily="34" charset="-128"/>
                <a:cs typeface="Arial" panose="020B0604020202020204" pitchFamily="34" charset="0"/>
              </a:rPr>
              <a:t>Descriptive analysis; PFS by investigator-assessment (modified RECIST v1.1).</a:t>
            </a:r>
          </a:p>
        </p:txBody>
      </p:sp>
      <p:sp>
        <p:nvSpPr>
          <p:cNvPr id="6" name="Text Placeholder 9">
            <a:extLst>
              <a:ext uri="{FF2B5EF4-FFF2-40B4-BE49-F238E27FC236}">
                <a16:creationId xmlns:a16="http://schemas.microsoft.com/office/drawing/2014/main" id="{7D728174-D7EA-C0C4-06A1-3CDD0CF039BE}"/>
              </a:ext>
            </a:extLst>
          </p:cNvPr>
          <p:cNvSpPr txBox="1">
            <a:spLocks/>
          </p:cNvSpPr>
          <p:nvPr/>
        </p:nvSpPr>
        <p:spPr>
          <a:xfrm>
            <a:off x="180977" y="6601587"/>
            <a:ext cx="2400778" cy="176972"/>
          </a:xfrm>
          <a:prstGeom prst="rect">
            <a:avLst/>
          </a:prstGeom>
          <a:noFill/>
          <a:ln>
            <a:noFill/>
          </a:ln>
        </p:spPr>
        <p:txBody>
          <a:bodyPr spcFirstLastPara="1" vert="horz"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Arial"/>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457200" marR="0" lvl="0" indent="-228600" algn="l" defTabSz="914400" rtl="0" eaLnBrk="1" fontAlgn="base" latinLnBrk="0" hangingPunct="1">
              <a:lnSpc>
                <a:spcPct val="100000"/>
              </a:lnSpc>
              <a:spcBef>
                <a:spcPts val="320"/>
              </a:spcBef>
              <a:spcAft>
                <a:spcPts val="0"/>
              </a:spcAft>
              <a:buClr>
                <a:srgbClr val="05416B"/>
              </a:buClr>
              <a:buSzPts val="1600"/>
              <a:buFont typeface="Arial"/>
              <a:buNone/>
              <a:tabLst/>
              <a:defRPr/>
            </a:pPr>
            <a:r>
              <a:rPr kumimoji="0" lang="en-GB" sz="900" b="1" i="0" u="none" strike="noStrike" kern="1200" cap="none" spc="0" normalizeH="0" baseline="0" noProof="0" dirty="0">
                <a:ln>
                  <a:noFill/>
                </a:ln>
                <a:solidFill>
                  <a:srgbClr val="D79D41"/>
                </a:solidFill>
                <a:effectLst/>
                <a:uLnTx/>
                <a:uFillTx/>
                <a:latin typeface="Arial Narrow"/>
                <a:cs typeface="Arial Narrow"/>
                <a:sym typeface="Arial Narrow"/>
              </a:rPr>
              <a:t>Isabelle Ray-</a:t>
            </a:r>
            <a:r>
              <a:rPr kumimoji="0" lang="en-GB" sz="900" b="1" i="0" u="none" strike="noStrike" kern="1200" cap="none" spc="0" normalizeH="0" baseline="0" noProof="0" dirty="0" err="1">
                <a:ln>
                  <a:noFill/>
                </a:ln>
                <a:solidFill>
                  <a:srgbClr val="D79D41"/>
                </a:solidFill>
                <a:effectLst/>
                <a:uLnTx/>
                <a:uFillTx/>
                <a:latin typeface="Arial Narrow"/>
                <a:cs typeface="Arial Narrow"/>
                <a:sym typeface="Arial Narrow"/>
              </a:rPr>
              <a:t>Coquard</a:t>
            </a:r>
            <a:r>
              <a:rPr kumimoji="0" lang="en-GB" sz="900" b="1" i="0" u="none" strike="noStrike" kern="1200" cap="none" spc="0" normalizeH="0" baseline="0" noProof="0" dirty="0">
                <a:ln>
                  <a:noFill/>
                </a:ln>
                <a:solidFill>
                  <a:srgbClr val="D79D41"/>
                </a:solidFill>
                <a:effectLst/>
                <a:uLnTx/>
                <a:uFillTx/>
                <a:latin typeface="Arial Narrow"/>
                <a:cs typeface="Arial Narrow"/>
                <a:sym typeface="Arial Narrow"/>
              </a:rPr>
              <a:t> ESMO 2022</a:t>
            </a:r>
          </a:p>
        </p:txBody>
      </p:sp>
      <p:sp>
        <p:nvSpPr>
          <p:cNvPr id="4" name="TextBox 11">
            <a:extLst>
              <a:ext uri="{FF2B5EF4-FFF2-40B4-BE49-F238E27FC236}">
                <a16:creationId xmlns:a16="http://schemas.microsoft.com/office/drawing/2014/main" id="{C7E1B4A3-AB87-6448-DAC6-ADEE5BAD9AD2}"/>
              </a:ext>
            </a:extLst>
          </p:cNvPr>
          <p:cNvSpPr txBox="1"/>
          <p:nvPr/>
        </p:nvSpPr>
        <p:spPr>
          <a:xfrm>
            <a:off x="8424864" y="3683171"/>
            <a:ext cx="2000250" cy="507831"/>
          </a:xfrm>
          <a:prstGeom prst="rect">
            <a:avLst/>
          </a:prstGeom>
          <a:noFill/>
          <a:ln w="12700">
            <a:solidFill>
              <a:schemeClr val="tx1"/>
            </a:solidFill>
          </a:ln>
        </p:spPr>
        <p:txBody>
          <a:bodyPr wrap="square" rtlCol="0">
            <a:spAutoFit/>
          </a:bodyPr>
          <a:lstStyle/>
          <a:p>
            <a:pPr marL="0" marR="0" lvl="0" indent="0" algn="ctr" defTabSz="60483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5406B"/>
                </a:solidFill>
                <a:effectLst/>
                <a:uLnTx/>
                <a:uFillTx/>
                <a:latin typeface="Arial Narrow" panose="020B0606020202030204" pitchFamily="34" charset="0"/>
                <a:ea typeface="+mn-ea"/>
                <a:cs typeface="Arial" panose="020B0604020202020204" pitchFamily="34" charset="0"/>
              </a:rPr>
              <a:t>59% reduction in risk of disease progression or death for olaparib + bevacizumab vs bevacizumab alone</a:t>
            </a:r>
            <a:endParaRPr kumimoji="0" lang="en-GB" sz="9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mn-cs"/>
            </a:endParaRPr>
          </a:p>
        </p:txBody>
      </p:sp>
    </p:spTree>
    <p:extLst>
      <p:ext uri="{BB962C8B-B14F-4D97-AF65-F5344CB8AC3E}">
        <p14:creationId xmlns:p14="http://schemas.microsoft.com/office/powerpoint/2010/main" val="2490694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5051A3-E0EF-DB02-4844-FDFB153FFBA7}"/>
              </a:ext>
            </a:extLst>
          </p:cNvPr>
          <p:cNvSpPr>
            <a:spLocks noGrp="1"/>
          </p:cNvSpPr>
          <p:nvPr>
            <p:ph type="sldNum"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C956E73-2E7A-40C4-98E5-5009DBC8D49F}" type="slidenum">
              <a:rPr kumimoji="0" lang="en-US" sz="1000" b="0" i="0" u="none" strike="noStrike" kern="1200" cap="none" spc="0" normalizeH="0" baseline="0" noProof="0" smtClean="0">
                <a:ln>
                  <a:noFill/>
                </a:ln>
                <a:solidFill>
                  <a:srgbClr val="717070">
                    <a:lumMod val="20000"/>
                    <a:lumOff val="80000"/>
                  </a:srgb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en-US" sz="1000" b="0" i="0" u="none" strike="noStrike" kern="1200" cap="none" spc="0" normalizeH="0" baseline="0" noProof="0" dirty="0">
              <a:ln>
                <a:noFill/>
              </a:ln>
              <a:solidFill>
                <a:srgbClr val="717070">
                  <a:lumMod val="20000"/>
                  <a:lumOff val="80000"/>
                </a:srgbClr>
              </a:solidFill>
              <a:effectLst/>
              <a:uLnTx/>
              <a:uFillTx/>
              <a:latin typeface="Arial" charset="0"/>
              <a:ea typeface="+mn-ea"/>
              <a:cs typeface="+mn-cs"/>
            </a:endParaRPr>
          </a:p>
        </p:txBody>
      </p:sp>
      <p:sp>
        <p:nvSpPr>
          <p:cNvPr id="4" name="Title 3">
            <a:extLst>
              <a:ext uri="{FF2B5EF4-FFF2-40B4-BE49-F238E27FC236}">
                <a16:creationId xmlns:a16="http://schemas.microsoft.com/office/drawing/2014/main" id="{D676C0A8-0604-6F9B-7D49-E08DB964C1D4}"/>
              </a:ext>
            </a:extLst>
          </p:cNvPr>
          <p:cNvSpPr>
            <a:spLocks noGrp="1"/>
          </p:cNvSpPr>
          <p:nvPr>
            <p:ph type="title"/>
          </p:nvPr>
        </p:nvSpPr>
        <p:spPr>
          <a:xfrm>
            <a:off x="372533" y="304690"/>
            <a:ext cx="10972800" cy="672735"/>
          </a:xfrm>
        </p:spPr>
        <p:txBody>
          <a:bodyPr/>
          <a:lstStyle/>
          <a:p>
            <a:r>
              <a:rPr lang="en-US" dirty="0"/>
              <a:t>Updated OS – First Line Ovarian Cancer</a:t>
            </a:r>
          </a:p>
        </p:txBody>
      </p:sp>
      <p:pic>
        <p:nvPicPr>
          <p:cNvPr id="5" name="Picture 4">
            <a:extLst>
              <a:ext uri="{FF2B5EF4-FFF2-40B4-BE49-F238E27FC236}">
                <a16:creationId xmlns:a16="http://schemas.microsoft.com/office/drawing/2014/main" id="{5B188FF6-038E-A111-A94D-40192733E486}"/>
              </a:ext>
            </a:extLst>
          </p:cNvPr>
          <p:cNvPicPr>
            <a:picLocks noChangeAspect="1"/>
          </p:cNvPicPr>
          <p:nvPr/>
        </p:nvPicPr>
        <p:blipFill>
          <a:blip r:embed="rId2"/>
          <a:stretch>
            <a:fillRect/>
          </a:stretch>
        </p:blipFill>
        <p:spPr>
          <a:xfrm>
            <a:off x="2000530" y="1086282"/>
            <a:ext cx="8624628" cy="4933518"/>
          </a:xfrm>
          <a:prstGeom prst="rect">
            <a:avLst/>
          </a:prstGeom>
        </p:spPr>
      </p:pic>
    </p:spTree>
    <p:extLst>
      <p:ext uri="{BB962C8B-B14F-4D97-AF65-F5344CB8AC3E}">
        <p14:creationId xmlns:p14="http://schemas.microsoft.com/office/powerpoint/2010/main" val="3181651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Filipi</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2296D996-2D8B-F35A-B47F-1514A7FCFCDB}"/>
              </a:ext>
            </a:extLst>
          </p:cNvPr>
          <p:cNvGraphicFramePr>
            <a:graphicFrameLocks/>
          </p:cNvGraphicFramePr>
          <p:nvPr>
            <p:extLst>
              <p:ext uri="{D42A27DB-BD31-4B8C-83A1-F6EECF244321}">
                <p14:modId xmlns:p14="http://schemas.microsoft.com/office/powerpoint/2010/main" val="252522808"/>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2B970B9-E8DC-4F1E-8A4C-138034B228EE}"/>
              </a:ext>
            </a:extLst>
          </p:cNvPr>
          <p:cNvGraphicFramePr>
            <a:graphicFrameLocks noChangeAspect="1"/>
          </p:cNvGraphicFramePr>
          <p:nvPr>
            <p:custDataLst>
              <p:tags r:id="rId1"/>
            </p:custDataLst>
          </p:nvPr>
        </p:nvGraphicFramePr>
        <p:xfrm>
          <a:off x="1525588" y="85883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9" name="Object 8" hidden="1">
                        <a:extLst>
                          <a:ext uri="{FF2B5EF4-FFF2-40B4-BE49-F238E27FC236}">
                            <a16:creationId xmlns:a16="http://schemas.microsoft.com/office/drawing/2014/main" id="{B2B970B9-E8DC-4F1E-8A4C-138034B228EE}"/>
                          </a:ext>
                        </a:extLst>
                      </p:cNvPr>
                      <p:cNvPicPr/>
                      <p:nvPr/>
                    </p:nvPicPr>
                    <p:blipFill>
                      <a:blip r:embed="rId4"/>
                      <a:stretch>
                        <a:fillRect/>
                      </a:stretch>
                    </p:blipFill>
                    <p:spPr>
                      <a:xfrm>
                        <a:off x="1525588" y="85883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3E322C-03DC-40AF-848F-60C350D08DA4}"/>
              </a:ext>
            </a:extLst>
          </p:cNvPr>
          <p:cNvSpPr>
            <a:spLocks noGrp="1"/>
          </p:cNvSpPr>
          <p:nvPr>
            <p:ph type="title"/>
          </p:nvPr>
        </p:nvSpPr>
        <p:spPr>
          <a:xfrm>
            <a:off x="922463" y="656946"/>
            <a:ext cx="9223022" cy="48828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r>
              <a:rPr lang="en-GB" sz="3200" cap="none" dirty="0">
                <a:latin typeface="Arial"/>
                <a:ea typeface="MS PGothic"/>
                <a:cs typeface="Arial"/>
              </a:rPr>
              <a:t>Upfront Ovarian Cancer Maintenance Treatment</a:t>
            </a:r>
            <a:endParaRPr lang="en-GB" sz="3600" cap="none" dirty="0">
              <a:latin typeface="Arial"/>
              <a:ea typeface="MS PGothic"/>
              <a:cs typeface="Arial"/>
            </a:endParaRPr>
          </a:p>
        </p:txBody>
      </p:sp>
      <p:sp>
        <p:nvSpPr>
          <p:cNvPr id="7" name="Text Placeholder 2">
            <a:extLst>
              <a:ext uri="{FF2B5EF4-FFF2-40B4-BE49-F238E27FC236}">
                <a16:creationId xmlns:a16="http://schemas.microsoft.com/office/drawing/2014/main" id="{6076D45F-8650-4DCB-B948-D9F5611A9232}"/>
              </a:ext>
            </a:extLst>
          </p:cNvPr>
          <p:cNvSpPr>
            <a:spLocks noGrp="1"/>
          </p:cNvSpPr>
          <p:nvPr>
            <p:ph type="body" sz="quarter" idx="12"/>
          </p:nvPr>
        </p:nvSpPr>
        <p:spPr>
          <a:xfrm>
            <a:off x="1269842" y="1515001"/>
            <a:ext cx="8593106" cy="3988284"/>
          </a:xfrm>
        </p:spPr>
        <p:txBody>
          <a:bodyPr/>
          <a:lstStyle/>
          <a:p>
            <a:pPr marL="285750" indent="-285750">
              <a:spcBef>
                <a:spcPts val="450"/>
              </a:spcBef>
              <a:spcAft>
                <a:spcPts val="1200"/>
              </a:spcAft>
              <a:buClrTx/>
              <a:buSzPct val="101000"/>
              <a:buFont typeface="Arial" charset="0"/>
              <a:buChar char="•"/>
            </a:pPr>
            <a:r>
              <a:rPr lang="en-US" sz="2200" dirty="0" err="1"/>
              <a:t>PARPi</a:t>
            </a:r>
            <a:r>
              <a:rPr lang="en-US" sz="2200" dirty="0"/>
              <a:t> versus Bev versus Both</a:t>
            </a:r>
          </a:p>
          <a:p>
            <a:pPr marL="285750" indent="-285750">
              <a:spcBef>
                <a:spcPts val="450"/>
              </a:spcBef>
              <a:spcAft>
                <a:spcPts val="1200"/>
              </a:spcAft>
              <a:buClrTx/>
              <a:buSzPct val="101000"/>
              <a:buFont typeface="Arial" charset="0"/>
              <a:buChar char="•"/>
            </a:pPr>
            <a:r>
              <a:rPr lang="en-US" sz="2200" dirty="0"/>
              <a:t>Curative intent is the goal</a:t>
            </a:r>
          </a:p>
          <a:p>
            <a:pPr marL="285750" indent="-285750">
              <a:spcBef>
                <a:spcPts val="450"/>
              </a:spcBef>
              <a:spcAft>
                <a:spcPts val="1200"/>
              </a:spcAft>
              <a:buClrTx/>
              <a:buSzPct val="101000"/>
              <a:buFont typeface="Arial" charset="0"/>
              <a:buChar char="•"/>
            </a:pPr>
            <a:r>
              <a:rPr lang="en-US" sz="2200" dirty="0"/>
              <a:t>Biomarker derived therapy is now the standard.</a:t>
            </a:r>
          </a:p>
          <a:p>
            <a:pPr marL="285750" indent="-285750">
              <a:spcBef>
                <a:spcPts val="450"/>
              </a:spcBef>
              <a:spcAft>
                <a:spcPts val="1200"/>
              </a:spcAft>
              <a:buClrTx/>
              <a:buSzPct val="101000"/>
              <a:buFont typeface="Arial" charset="0"/>
              <a:buChar char="•"/>
            </a:pPr>
            <a:r>
              <a:rPr lang="en-US" sz="2200" dirty="0"/>
              <a:t>Management of Toxicity is essential</a:t>
            </a:r>
          </a:p>
          <a:p>
            <a:pPr marL="285750" indent="-285750">
              <a:spcBef>
                <a:spcPts val="450"/>
              </a:spcBef>
              <a:spcAft>
                <a:spcPts val="1200"/>
              </a:spcAft>
              <a:buClrTx/>
              <a:buSzPct val="101000"/>
              <a:buFont typeface="Arial" charset="0"/>
              <a:buChar char="•"/>
            </a:pPr>
            <a:endParaRPr lang="en-US" sz="2200" dirty="0"/>
          </a:p>
        </p:txBody>
      </p:sp>
    </p:spTree>
    <p:extLst>
      <p:ext uri="{BB962C8B-B14F-4D97-AF65-F5344CB8AC3E}">
        <p14:creationId xmlns:p14="http://schemas.microsoft.com/office/powerpoint/2010/main" val="1950367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ECF1-2A01-101D-F876-0B9A95B8B9C8}"/>
              </a:ext>
            </a:extLst>
          </p:cNvPr>
          <p:cNvSpPr>
            <a:spLocks noGrp="1"/>
          </p:cNvSpPr>
          <p:nvPr>
            <p:ph type="title"/>
          </p:nvPr>
        </p:nvSpPr>
        <p:spPr>
          <a:xfrm>
            <a:off x="0" y="116632"/>
            <a:ext cx="12191999" cy="842276"/>
          </a:xfrm>
        </p:spPr>
        <p:txBody>
          <a:bodyPr/>
          <a:lstStyle/>
          <a:p>
            <a:r>
              <a:rPr lang="en-US" dirty="0" err="1"/>
              <a:t>PARPi</a:t>
            </a:r>
            <a:r>
              <a:rPr lang="en-US" dirty="0"/>
              <a:t> + IO in Ovarian Cancer</a:t>
            </a:r>
          </a:p>
        </p:txBody>
      </p:sp>
      <p:graphicFrame>
        <p:nvGraphicFramePr>
          <p:cNvPr id="3" name="Table 2">
            <a:extLst>
              <a:ext uri="{FF2B5EF4-FFF2-40B4-BE49-F238E27FC236}">
                <a16:creationId xmlns:a16="http://schemas.microsoft.com/office/drawing/2014/main" id="{59E57795-46CF-94C2-C53E-24DCE8DE100E}"/>
              </a:ext>
            </a:extLst>
          </p:cNvPr>
          <p:cNvGraphicFramePr>
            <a:graphicFrameLocks noGrp="1"/>
          </p:cNvGraphicFramePr>
          <p:nvPr/>
        </p:nvGraphicFramePr>
        <p:xfrm>
          <a:off x="1459028" y="1555116"/>
          <a:ext cx="9273942" cy="3747767"/>
        </p:xfrm>
        <a:graphic>
          <a:graphicData uri="http://schemas.openxmlformats.org/drawingml/2006/table">
            <a:tbl>
              <a:tblPr firstRow="1" bandRow="1">
                <a:tableStyleId>{68D230F3-CF80-4859-8CE7-A43EE81993B5}</a:tableStyleId>
              </a:tblPr>
              <a:tblGrid>
                <a:gridCol w="1466147">
                  <a:extLst>
                    <a:ext uri="{9D8B030D-6E8A-4147-A177-3AD203B41FA5}">
                      <a16:colId xmlns:a16="http://schemas.microsoft.com/office/drawing/2014/main" val="2037542594"/>
                    </a:ext>
                  </a:extLst>
                </a:gridCol>
                <a:gridCol w="1397943">
                  <a:extLst>
                    <a:ext uri="{9D8B030D-6E8A-4147-A177-3AD203B41FA5}">
                      <a16:colId xmlns:a16="http://schemas.microsoft.com/office/drawing/2014/main" val="2082118536"/>
                    </a:ext>
                  </a:extLst>
                </a:gridCol>
                <a:gridCol w="1291095">
                  <a:extLst>
                    <a:ext uri="{9D8B030D-6E8A-4147-A177-3AD203B41FA5}">
                      <a16:colId xmlns:a16="http://schemas.microsoft.com/office/drawing/2014/main" val="1497535860"/>
                    </a:ext>
                  </a:extLst>
                </a:gridCol>
                <a:gridCol w="1559200">
                  <a:extLst>
                    <a:ext uri="{9D8B030D-6E8A-4147-A177-3AD203B41FA5}">
                      <a16:colId xmlns:a16="http://schemas.microsoft.com/office/drawing/2014/main" val="3493753429"/>
                    </a:ext>
                  </a:extLst>
                </a:gridCol>
                <a:gridCol w="1749229">
                  <a:extLst>
                    <a:ext uri="{9D8B030D-6E8A-4147-A177-3AD203B41FA5}">
                      <a16:colId xmlns:a16="http://schemas.microsoft.com/office/drawing/2014/main" val="4144462745"/>
                    </a:ext>
                  </a:extLst>
                </a:gridCol>
                <a:gridCol w="1810328">
                  <a:extLst>
                    <a:ext uri="{9D8B030D-6E8A-4147-A177-3AD203B41FA5}">
                      <a16:colId xmlns:a16="http://schemas.microsoft.com/office/drawing/2014/main" val="3896670479"/>
                    </a:ext>
                  </a:extLst>
                </a:gridCol>
              </a:tblGrid>
              <a:tr h="848805">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r>
                        <a:rPr lang="en-US" sz="1400" dirty="0">
                          <a:solidFill>
                            <a:schemeClr val="tx1"/>
                          </a:solidFill>
                        </a:rPr>
                        <a:t>Trial</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EFB8E7"/>
                    </a:solidFill>
                  </a:tcPr>
                </a:tc>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algn="ctr"/>
                      <a:r>
                        <a:rPr lang="en-US" sz="1400" dirty="0">
                          <a:solidFill>
                            <a:schemeClr val="tx1"/>
                          </a:solidFill>
                        </a:rPr>
                        <a:t>Anti-angiogenic</a:t>
                      </a:r>
                    </a:p>
                  </a:txBody>
                  <a:tcPr marL="68580" marR="68580" marT="34290" marB="34290" anchor="ctr">
                    <a:lnT w="12700" cap="flat" cmpd="sng" algn="ctr">
                      <a:solidFill>
                        <a:schemeClr val="tx1"/>
                      </a:solidFill>
                      <a:prstDash val="solid"/>
                      <a:round/>
                      <a:headEnd type="none" w="med" len="med"/>
                      <a:tailEnd type="none" w="med" len="med"/>
                    </a:lnT>
                    <a:solidFill>
                      <a:srgbClr val="EFB8E7"/>
                    </a:solidFill>
                  </a:tcPr>
                </a:tc>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algn="ctr"/>
                      <a:r>
                        <a:rPr lang="en-US" sz="1400" dirty="0" err="1">
                          <a:solidFill>
                            <a:schemeClr val="tx1"/>
                          </a:solidFill>
                        </a:rPr>
                        <a:t>PARPi</a:t>
                      </a:r>
                      <a:endParaRPr lang="en-US" sz="1400" dirty="0">
                        <a:solidFill>
                          <a:schemeClr val="tx1"/>
                        </a:solidFill>
                      </a:endParaRPr>
                    </a:p>
                  </a:txBody>
                  <a:tcPr marL="68580" marR="68580" marT="34290" marB="34290" anchor="ctr">
                    <a:lnT w="12700" cap="flat" cmpd="sng" algn="ctr">
                      <a:solidFill>
                        <a:schemeClr val="tx1"/>
                      </a:solidFill>
                      <a:prstDash val="solid"/>
                      <a:round/>
                      <a:headEnd type="none" w="med" len="med"/>
                      <a:tailEnd type="none" w="med" len="med"/>
                    </a:lnT>
                    <a:solidFill>
                      <a:srgbClr val="EFB8E7"/>
                    </a:solidFill>
                  </a:tcPr>
                </a:tc>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algn="ctr"/>
                      <a:r>
                        <a:rPr lang="en-US" sz="1400" dirty="0">
                          <a:solidFill>
                            <a:schemeClr val="tx1"/>
                          </a:solidFill>
                        </a:rPr>
                        <a:t>ICI</a:t>
                      </a:r>
                    </a:p>
                  </a:txBody>
                  <a:tcPr marL="68580" marR="68580" marT="34290" marB="34290" anchor="ctr">
                    <a:lnT w="12700" cap="flat" cmpd="sng" algn="ctr">
                      <a:solidFill>
                        <a:schemeClr val="tx1"/>
                      </a:solidFill>
                      <a:prstDash val="solid"/>
                      <a:round/>
                      <a:headEnd type="none" w="med" len="med"/>
                      <a:tailEnd type="none" w="med" len="med"/>
                    </a:lnT>
                    <a:solidFill>
                      <a:srgbClr val="EFB8E7"/>
                    </a:solidFill>
                  </a:tcPr>
                </a:tc>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algn="ctr"/>
                      <a:r>
                        <a:rPr lang="en-US" sz="1400" dirty="0">
                          <a:solidFill>
                            <a:schemeClr val="tx1"/>
                          </a:solidFill>
                        </a:rPr>
                        <a:t>Median PFS</a:t>
                      </a:r>
                    </a:p>
                  </a:txBody>
                  <a:tcPr marL="68580" marR="68580" marT="34290" marB="34290" anchor="ctr">
                    <a:lnT w="12700" cap="flat" cmpd="sng" algn="ctr">
                      <a:solidFill>
                        <a:schemeClr val="tx1"/>
                      </a:solidFill>
                      <a:prstDash val="solid"/>
                      <a:round/>
                      <a:headEnd type="none" w="med" len="med"/>
                      <a:tailEnd type="none" w="med" len="med"/>
                    </a:lnT>
                    <a:solidFill>
                      <a:srgbClr val="EFB8E7"/>
                    </a:solidFill>
                  </a:tcPr>
                </a:tc>
                <a:tc>
                  <a:txBody>
                    <a:bodyPr/>
                    <a:lstStyle/>
                    <a:p>
                      <a:pPr algn="ctr"/>
                      <a:r>
                        <a:rPr lang="en-US" sz="1400" dirty="0">
                          <a:solidFill>
                            <a:schemeClr val="tx1"/>
                          </a:solidFill>
                          <a:latin typeface="Franklin Gothic Book" panose="020B0503020102020204" pitchFamily="34" charset="0"/>
                        </a:rPr>
                        <a:t>PFS HR</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FB8E7"/>
                    </a:solidFill>
                  </a:tcPr>
                </a:tc>
                <a:extLst>
                  <a:ext uri="{0D108BD9-81ED-4DB2-BD59-A6C34878D82A}">
                    <a16:rowId xmlns:a16="http://schemas.microsoft.com/office/drawing/2014/main" val="1840987987"/>
                  </a:ext>
                </a:extLst>
              </a:tr>
              <a:tr h="600676">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r>
                        <a:rPr lang="en-US" sz="1400" dirty="0"/>
                        <a:t>FIRST</a:t>
                      </a:r>
                    </a:p>
                    <a:p>
                      <a:r>
                        <a:rPr lang="en-US" sz="1400" dirty="0"/>
                        <a:t>ENGOT OV-44</a:t>
                      </a:r>
                    </a:p>
                  </a:txBody>
                  <a:tcPr marL="68580" marR="68580" marT="34290" marB="34290" anchor="ctr">
                    <a:lnL w="12700" cap="flat" cmpd="sng" algn="ctr">
                      <a:solidFill>
                        <a:schemeClr val="tx1"/>
                      </a:solidFill>
                      <a:prstDash val="solid"/>
                      <a:round/>
                      <a:headEnd type="none" w="med" len="med"/>
                      <a:tailEnd type="none" w="med" len="med"/>
                    </a:ln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u="sng" dirty="0"/>
                        <a:t>+</a:t>
                      </a:r>
                      <a:r>
                        <a:rPr lang="en-US" sz="1400" u="none" dirty="0"/>
                        <a:t> Bevacizumab</a:t>
                      </a:r>
                      <a:endParaRPr lang="en-US" sz="1400" u="sng" dirty="0"/>
                    </a:p>
                  </a:txBody>
                  <a:tcPr marL="68580" marR="68580" marT="34290" marB="34290"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Niraparib</a:t>
                      </a:r>
                    </a:p>
                  </a:txBody>
                  <a:tcPr marL="68580" marR="68580" marT="34290" marB="34290"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Dostarlimab</a:t>
                      </a:r>
                    </a:p>
                  </a:txBody>
                  <a:tcPr marL="68580" marR="68580" marT="34290" marB="34290" anchor="ctr"/>
                </a:tc>
                <a:tc gridSpan="2">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Statistically significant improvement</a:t>
                      </a:r>
                    </a:p>
                    <a:p>
                      <a:pPr algn="ctr"/>
                      <a:r>
                        <a:rPr lang="en-US" sz="1400" dirty="0"/>
                        <a:t>(press release)</a:t>
                      </a:r>
                    </a:p>
                  </a:txBody>
                  <a:tcPr marL="68580" marR="68580" marT="34290" marB="34290" anchor="ctr">
                    <a:lnR w="12700" cap="flat" cmpd="sng" algn="ctr">
                      <a:solidFill>
                        <a:schemeClr val="tx1"/>
                      </a:solidFill>
                      <a:prstDash val="solid"/>
                      <a:round/>
                      <a:headEnd type="none" w="med" len="med"/>
                      <a:tailEnd type="none" w="med" len="med"/>
                    </a:lnR>
                  </a:tcPr>
                </a:tc>
                <a:tc hMerge="1">
                  <a:txBody>
                    <a:bodyPr/>
                    <a:lstStyle/>
                    <a:p>
                      <a:pPr algn="ctr"/>
                      <a:endParaRPr lang="en-US" sz="1400" dirty="0"/>
                    </a:p>
                  </a:txBody>
                  <a:tcPr marL="68580" marR="68580" marT="34290" marB="34290" anchor="ctr"/>
                </a:tc>
                <a:extLst>
                  <a:ext uri="{0D108BD9-81ED-4DB2-BD59-A6C34878D82A}">
                    <a16:rowId xmlns:a16="http://schemas.microsoft.com/office/drawing/2014/main" val="1636065474"/>
                  </a:ext>
                </a:extLst>
              </a:tr>
              <a:tr h="600676">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r>
                        <a:rPr lang="en-US" sz="1400" dirty="0"/>
                        <a:t>DUO-O</a:t>
                      </a:r>
                    </a:p>
                    <a:p>
                      <a:r>
                        <a:rPr lang="en-US" sz="1400" dirty="0"/>
                        <a:t>ENGOT OV-46</a:t>
                      </a:r>
                    </a:p>
                  </a:txBody>
                  <a:tcPr marL="68580" marR="68580" marT="34290" marB="34290" anchor="ctr">
                    <a:lnL w="12700" cap="flat" cmpd="sng" algn="ctr">
                      <a:solidFill>
                        <a:schemeClr val="tx1"/>
                      </a:solidFill>
                      <a:prstDash val="solid"/>
                      <a:round/>
                      <a:headEnd type="none" w="med" len="med"/>
                      <a:tailEnd type="none" w="med" len="med"/>
                    </a:ln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Bevacizumab</a:t>
                      </a:r>
                    </a:p>
                  </a:txBody>
                  <a:tcPr marL="68580" marR="68580" marT="34290" marB="34290"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Olaparib</a:t>
                      </a:r>
                    </a:p>
                  </a:txBody>
                  <a:tcPr marL="68580" marR="68580" marT="34290" marB="34290"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Durvalumab</a:t>
                      </a:r>
                    </a:p>
                  </a:txBody>
                  <a:tcPr marL="68580" marR="68580" marT="34290" marB="34290"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25.1 </a:t>
                      </a:r>
                      <a:r>
                        <a:rPr lang="en-US" sz="1400" dirty="0" err="1"/>
                        <a:t>mo</a:t>
                      </a:r>
                      <a:endParaRPr lang="en-US" sz="1400" dirty="0"/>
                    </a:p>
                    <a:p>
                      <a:pPr algn="ctr"/>
                      <a:r>
                        <a:rPr lang="en-US" sz="1400" dirty="0"/>
                        <a:t>(ITT population)</a:t>
                      </a:r>
                    </a:p>
                  </a:txBody>
                  <a:tcPr marL="68580" marR="68580" marT="34290" marB="34290" anchor="ctr"/>
                </a:tc>
                <a:tc>
                  <a:txBody>
                    <a:bodyPr/>
                    <a:lstStyle/>
                    <a:p>
                      <a:pPr algn="ctr"/>
                      <a:r>
                        <a:rPr lang="en-US" sz="1400" dirty="0"/>
                        <a:t>0.61</a:t>
                      </a:r>
                    </a:p>
                    <a:p>
                      <a:pPr algn="ctr"/>
                      <a:r>
                        <a:rPr lang="en-US" sz="1400" dirty="0"/>
                        <a:t>(0.51-0.73)</a:t>
                      </a:r>
                    </a:p>
                  </a:txBody>
                  <a:tcPr marL="68580" marR="68580" marT="34290" marB="3429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71451944"/>
                  </a:ext>
                </a:extLst>
              </a:tr>
              <a:tr h="848805">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r>
                        <a:rPr lang="en-US" sz="1400" dirty="0"/>
                        <a:t>ATHENA</a:t>
                      </a:r>
                    </a:p>
                    <a:p>
                      <a:r>
                        <a:rPr lang="en-US" sz="1400" dirty="0"/>
                        <a:t>GOG-3020</a:t>
                      </a:r>
                    </a:p>
                    <a:p>
                      <a:r>
                        <a:rPr lang="en-US" sz="1400" dirty="0"/>
                        <a:t>ENGOT OV-45</a:t>
                      </a:r>
                    </a:p>
                  </a:txBody>
                  <a:tcPr marL="68580" marR="68580" marT="34290" marB="34290" anchor="ctr">
                    <a:lnL w="12700" cap="flat" cmpd="sng" algn="ctr">
                      <a:solidFill>
                        <a:schemeClr val="tx1"/>
                      </a:solidFill>
                      <a:prstDash val="solid"/>
                      <a:round/>
                      <a:headEnd type="none" w="med" len="med"/>
                      <a:tailEnd type="none" w="med" len="med"/>
                    </a:ln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a:t>
                      </a:r>
                    </a:p>
                  </a:txBody>
                  <a:tcPr marL="68580" marR="68580" marT="34290" marB="34290"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Rucaparib</a:t>
                      </a:r>
                    </a:p>
                  </a:txBody>
                  <a:tcPr marL="68580" marR="68580" marT="34290" marB="34290"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Nivolumab</a:t>
                      </a:r>
                    </a:p>
                  </a:txBody>
                  <a:tcPr marL="68580" marR="68580" marT="34290" marB="34290"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15.0 </a:t>
                      </a:r>
                      <a:r>
                        <a:rPr lang="en-US" sz="1400" dirty="0" err="1"/>
                        <a:t>mo</a:t>
                      </a:r>
                      <a:endParaRPr lang="en-US" sz="1400" dirty="0"/>
                    </a:p>
                    <a:p>
                      <a:pPr algn="ctr"/>
                      <a:r>
                        <a:rPr lang="en-US" sz="1400" dirty="0"/>
                        <a:t>(ITT population)</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1.29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(1.08–1.53)</a:t>
                      </a:r>
                    </a:p>
                  </a:txBody>
                  <a:tcPr marL="68580" marR="68580" marT="34290" marB="3429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97731805"/>
                  </a:ext>
                </a:extLst>
              </a:tr>
              <a:tr h="848805">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r>
                        <a:rPr lang="en-US" sz="1400" dirty="0"/>
                        <a:t>ENGOT OV-43</a:t>
                      </a:r>
                    </a:p>
                    <a:p>
                      <a:r>
                        <a:rPr lang="en-US" sz="1400" dirty="0"/>
                        <a:t>KEYLYNK-001</a:t>
                      </a:r>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u="sng" dirty="0"/>
                        <a:t>+</a:t>
                      </a:r>
                      <a:r>
                        <a:rPr lang="en-US" sz="1400" u="none" dirty="0"/>
                        <a:t> Bevacizumab</a:t>
                      </a:r>
                      <a:endParaRPr lang="en-US" sz="1400" u="sng" dirty="0"/>
                    </a:p>
                  </a:txBody>
                  <a:tcPr marL="68580" marR="68580" marT="34290" marB="3429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Olaparib</a:t>
                      </a:r>
                    </a:p>
                  </a:txBody>
                  <a:tcPr marL="68580" marR="68580" marT="34290" marB="3429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Pembrolizumab</a:t>
                      </a:r>
                    </a:p>
                  </a:txBody>
                  <a:tcPr marL="68580" marR="68580" marT="34290" marB="34290" anchor="ct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1400" dirty="0"/>
                        <a:t>23.9 </a:t>
                      </a:r>
                      <a:r>
                        <a:rPr lang="en-US" sz="1400" dirty="0" err="1"/>
                        <a:t>mo</a:t>
                      </a:r>
                      <a:endParaRPr lang="en-US" sz="1400" dirty="0"/>
                    </a:p>
                    <a:p>
                      <a:pPr algn="ctr"/>
                      <a:r>
                        <a:rPr lang="en-US" sz="1400" dirty="0"/>
                        <a:t>(CPS ≥10 population)</a:t>
                      </a:r>
                    </a:p>
                  </a:txBody>
                  <a:tcPr marL="68580" marR="68580" marT="34290" marB="34290" anchor="ctr">
                    <a:lnB w="12700" cap="flat" cmpd="sng" algn="ctr">
                      <a:solidFill>
                        <a:schemeClr val="tx1"/>
                      </a:solidFill>
                      <a:prstDash val="solid"/>
                      <a:round/>
                      <a:headEnd type="none" w="med" len="med"/>
                      <a:tailEnd type="none" w="med" len="med"/>
                    </a:lnB>
                  </a:tcPr>
                </a:tc>
                <a:tc>
                  <a:txBody>
                    <a:bodyPr/>
                    <a:lstStyle/>
                    <a:p>
                      <a:pPr algn="ctr"/>
                      <a:r>
                        <a:rPr lang="en-US" sz="1400" dirty="0"/>
                        <a:t>0.66 </a:t>
                      </a:r>
                    </a:p>
                    <a:p>
                      <a:pPr algn="ctr"/>
                      <a:r>
                        <a:rPr lang="en-US" sz="1400" dirty="0"/>
                        <a:t>(0.53-0.83)</a:t>
                      </a:r>
                    </a:p>
                  </a:txBody>
                  <a:tcPr marL="68580" marR="68580" marT="34290" marB="3429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718041"/>
                  </a:ext>
                </a:extLst>
              </a:tr>
            </a:tbl>
          </a:graphicData>
        </a:graphic>
      </p:graphicFrame>
      <p:sp>
        <p:nvSpPr>
          <p:cNvPr id="5" name="TextBox 4">
            <a:extLst>
              <a:ext uri="{FF2B5EF4-FFF2-40B4-BE49-F238E27FC236}">
                <a16:creationId xmlns:a16="http://schemas.microsoft.com/office/drawing/2014/main" id="{C61C9B76-2BBD-00F3-139B-4A085618521E}"/>
              </a:ext>
            </a:extLst>
          </p:cNvPr>
          <p:cNvSpPr txBox="1"/>
          <p:nvPr/>
        </p:nvSpPr>
        <p:spPr>
          <a:xfrm>
            <a:off x="0" y="6088559"/>
            <a:ext cx="10511211"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Trillsch</a:t>
            </a: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et al. ESMO GU 2024;Abstract 43O.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Monk et al. ESMO 2024;Abstract LBA30.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Vergote</a:t>
            </a: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et al. ESGO 2025.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mn-cs"/>
              </a:rPr>
              <a:t>https://</a:t>
            </a:r>
            <a:r>
              <a:rPr kumimoji="0" lang="en-US" sz="1100" b="0" i="0" u="none" strike="noStrike" kern="1200" cap="none" spc="0" normalizeH="0" baseline="0" noProof="0" dirty="0" err="1">
                <a:ln>
                  <a:noFill/>
                </a:ln>
                <a:solidFill>
                  <a:srgbClr val="000000"/>
                </a:solidFill>
                <a:effectLst/>
                <a:uLnTx/>
                <a:uFillTx/>
                <a:latin typeface="Arial" charset="0"/>
                <a:ea typeface="+mn-ea"/>
                <a:cs typeface="+mn-cs"/>
              </a:rPr>
              <a:t>www.gsk.com</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a:t>
            </a:r>
            <a:r>
              <a:rPr kumimoji="0" lang="en-US" sz="1100" b="0" i="0" u="none" strike="noStrike" kern="1200" cap="none" spc="0" normalizeH="0" baseline="0" noProof="0" dirty="0" err="1">
                <a:ln>
                  <a:noFill/>
                </a:ln>
                <a:solidFill>
                  <a:srgbClr val="000000"/>
                </a:solidFill>
                <a:effectLst/>
                <a:uLnTx/>
                <a:uFillTx/>
                <a:latin typeface="Arial" charset="0"/>
                <a:ea typeface="+mn-ea"/>
                <a:cs typeface="+mn-cs"/>
              </a:rPr>
              <a:t>en-gb</a:t>
            </a:r>
            <a:r>
              <a:rPr kumimoji="0" lang="en-US" sz="1100" b="0" i="0" u="none" strike="noStrike" kern="1200" cap="none" spc="0" normalizeH="0" baseline="0" noProof="0" dirty="0">
                <a:ln>
                  <a:noFill/>
                </a:ln>
                <a:solidFill>
                  <a:srgbClr val="000000"/>
                </a:solidFill>
                <a:effectLst/>
                <a:uLnTx/>
                <a:uFillTx/>
                <a:latin typeface="Arial" charset="0"/>
                <a:ea typeface="+mn-ea"/>
                <a:cs typeface="+mn-cs"/>
              </a:rPr>
              <a:t>/media/press-releases/gsk-announces-first-trial-met-its-primary-endpoint-of-progression-free-survival-in-first-line-advanced-ovarian-cancer/</a:t>
            </a:r>
          </a:p>
        </p:txBody>
      </p:sp>
    </p:spTree>
    <p:extLst>
      <p:ext uri="{BB962C8B-B14F-4D97-AF65-F5344CB8AC3E}">
        <p14:creationId xmlns:p14="http://schemas.microsoft.com/office/powerpoint/2010/main" val="151587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F240-E094-0597-C688-2971A418C5D8}"/>
              </a:ext>
            </a:extLst>
          </p:cNvPr>
          <p:cNvSpPr>
            <a:spLocks noGrp="1"/>
          </p:cNvSpPr>
          <p:nvPr>
            <p:ph type="title"/>
          </p:nvPr>
        </p:nvSpPr>
        <p:spPr>
          <a:xfrm>
            <a:off x="506776" y="220500"/>
            <a:ext cx="11702546" cy="838200"/>
          </a:xfrm>
        </p:spPr>
        <p:txBody>
          <a:bodyPr>
            <a:normAutofit/>
          </a:bodyPr>
          <a:lstStyle/>
          <a:p>
            <a:r>
              <a:rPr lang="en-US" b="1" dirty="0">
                <a:solidFill>
                  <a:schemeClr val="tx1"/>
                </a:solidFill>
                <a:effectLst/>
                <a:latin typeface="Arial" panose="020B0604020202020204" pitchFamily="34" charset="0"/>
              </a:rPr>
              <a:t>Recurrent Serous Carcinoma of the Ovary, Stage IIIC</a:t>
            </a:r>
            <a:br>
              <a:rPr lang="en-US" dirty="0">
                <a:solidFill>
                  <a:schemeClr val="tx1"/>
                </a:solidFill>
                <a:effectLst/>
                <a:latin typeface="Arial" panose="020B0604020202020204" pitchFamily="34" charset="0"/>
              </a:rPr>
            </a:br>
            <a:r>
              <a:rPr lang="en-US" sz="2200" dirty="0">
                <a:solidFill>
                  <a:schemeClr val="tx1"/>
                </a:solidFill>
                <a:effectLst/>
                <a:latin typeface="Arial" panose="020B0604020202020204" pitchFamily="34" charset="0"/>
              </a:rPr>
              <a:t>BRCA1+, PD-L1+, FOLR1 negative (0%), Her2 negative (score=0)</a:t>
            </a:r>
            <a:endParaRPr lang="en-US" dirty="0">
              <a:solidFill>
                <a:schemeClr val="tx1"/>
              </a:solidFill>
            </a:endParaRPr>
          </a:p>
        </p:txBody>
      </p:sp>
      <p:sp>
        <p:nvSpPr>
          <p:cNvPr id="5" name="TextBox 4">
            <a:extLst>
              <a:ext uri="{FF2B5EF4-FFF2-40B4-BE49-F238E27FC236}">
                <a16:creationId xmlns:a16="http://schemas.microsoft.com/office/drawing/2014/main" id="{5C5E7E69-FDEC-9154-B563-ABB76349DEF6}"/>
              </a:ext>
            </a:extLst>
          </p:cNvPr>
          <p:cNvSpPr txBox="1"/>
          <p:nvPr/>
        </p:nvSpPr>
        <p:spPr>
          <a:xfrm>
            <a:off x="506777" y="1401607"/>
            <a:ext cx="10917716" cy="453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Diagnosed in 2006 - TAH/BSO/LND/Omentectomy/Extensive TRS - Stage IIIC Ovarian Cancer</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Followed by Taxol/Carbo x 6 cycles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Recurred approximately 36 months later with GI symptoms (N/V with GERD), abdominal distention, elevated CA-125 (60)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Underwent TRS/Omentectomy/Splenectomy - positive for metastatic serous carcinoma</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Followed by Carbo/Gem/Bev x 6 cycles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Diagnosed with recurrence 13 years later</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Followed by Gem/Carboplatin/Bev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Started maintenance Bev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Started Olaparib, discontinued after 1 dose due to allergic reaction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Switched to Niraparib Cycle 2</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Completed 5 cycles of maintenance Bev, discontinued Cycle 6 due to persistent hypertension.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Continued Niraparib </a:t>
            </a:r>
          </a:p>
        </p:txBody>
      </p:sp>
    </p:spTree>
    <p:extLst>
      <p:ext uri="{BB962C8B-B14F-4D97-AF65-F5344CB8AC3E}">
        <p14:creationId xmlns:p14="http://schemas.microsoft.com/office/powerpoint/2010/main" val="22037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1EB2-4677-27F3-99CA-389DF67E41D2}"/>
              </a:ext>
            </a:extLst>
          </p:cNvPr>
          <p:cNvSpPr>
            <a:spLocks noGrp="1"/>
          </p:cNvSpPr>
          <p:nvPr>
            <p:ph type="ctrTitle"/>
          </p:nvPr>
        </p:nvSpPr>
        <p:spPr/>
        <p:txBody>
          <a:bodyPr/>
          <a:lstStyle/>
          <a:p>
            <a:r>
              <a:rPr lang="en-US" sz="1800" b="1" i="0" u="none" strike="noStrike" dirty="0">
                <a:solidFill>
                  <a:srgbClr val="000000"/>
                </a:solidFill>
                <a:effectLst/>
                <a:latin typeface="Aptos" panose="020B0004020202020204" pitchFamily="34" charset="0"/>
              </a:rPr>
              <a:t>Considerations for Patients Receiving a PARP Inhibitor</a:t>
            </a:r>
            <a:endParaRPr lang="en-US" dirty="0"/>
          </a:p>
        </p:txBody>
      </p:sp>
      <p:sp>
        <p:nvSpPr>
          <p:cNvPr id="3" name="Subtitle 2">
            <a:extLst>
              <a:ext uri="{FF2B5EF4-FFF2-40B4-BE49-F238E27FC236}">
                <a16:creationId xmlns:a16="http://schemas.microsoft.com/office/drawing/2014/main" id="{B62EA88E-D99D-41B7-98D0-B701016F6343}"/>
              </a:ext>
            </a:extLst>
          </p:cNvPr>
          <p:cNvSpPr>
            <a:spLocks noGrp="1"/>
          </p:cNvSpPr>
          <p:nvPr>
            <p:ph type="subTitle" idx="1"/>
          </p:nvPr>
        </p:nvSpPr>
        <p:spPr>
          <a:xfrm>
            <a:off x="2473012" y="4352544"/>
            <a:ext cx="7245975" cy="1942748"/>
          </a:xfrm>
        </p:spPr>
        <p:txBody>
          <a:bodyPr>
            <a:normAutofit/>
          </a:bodyPr>
          <a:lstStyle/>
          <a:p>
            <a:r>
              <a:rPr lang="en-US" dirty="0"/>
              <a:t>Courtney Arn, CNP</a:t>
            </a:r>
          </a:p>
          <a:p>
            <a:r>
              <a:rPr lang="en-US" dirty="0"/>
              <a:t>The Ohio State University</a:t>
            </a:r>
          </a:p>
          <a:p>
            <a:r>
              <a:rPr lang="en-US" dirty="0"/>
              <a:t> James Comprehensive Cancer Center </a:t>
            </a:r>
          </a:p>
          <a:p>
            <a:r>
              <a:rPr lang="en-US" dirty="0"/>
              <a:t>Columbus, Ohio </a:t>
            </a:r>
          </a:p>
          <a:p>
            <a:endParaRPr lang="en-US" dirty="0"/>
          </a:p>
        </p:txBody>
      </p:sp>
    </p:spTree>
    <p:extLst>
      <p:ext uri="{BB962C8B-B14F-4D97-AF65-F5344CB8AC3E}">
        <p14:creationId xmlns:p14="http://schemas.microsoft.com/office/powerpoint/2010/main" val="220860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4A19-C533-A7E6-D3C3-F33DFBFAFDB5}"/>
              </a:ext>
            </a:extLst>
          </p:cNvPr>
          <p:cNvSpPr>
            <a:spLocks noGrp="1"/>
          </p:cNvSpPr>
          <p:nvPr>
            <p:ph type="title"/>
          </p:nvPr>
        </p:nvSpPr>
        <p:spPr/>
        <p:txBody>
          <a:bodyPr/>
          <a:lstStyle/>
          <a:p>
            <a:r>
              <a:rPr lang="en-US" dirty="0"/>
              <a:t>Initiation of </a:t>
            </a:r>
            <a:r>
              <a:rPr lang="en-US" dirty="0" err="1"/>
              <a:t>parp</a:t>
            </a:r>
            <a:r>
              <a:rPr lang="en-US" dirty="0"/>
              <a:t> inhibitors </a:t>
            </a:r>
          </a:p>
        </p:txBody>
      </p:sp>
      <p:sp>
        <p:nvSpPr>
          <p:cNvPr id="3" name="Content Placeholder 2">
            <a:extLst>
              <a:ext uri="{FF2B5EF4-FFF2-40B4-BE49-F238E27FC236}">
                <a16:creationId xmlns:a16="http://schemas.microsoft.com/office/drawing/2014/main" id="{99B0A0F0-134E-CAFA-7A0A-3A00917EAAED}"/>
              </a:ext>
            </a:extLst>
          </p:cNvPr>
          <p:cNvSpPr>
            <a:spLocks noGrp="1"/>
          </p:cNvSpPr>
          <p:nvPr>
            <p:ph idx="1"/>
          </p:nvPr>
        </p:nvSpPr>
        <p:spPr>
          <a:xfrm>
            <a:off x="2231136" y="2638044"/>
            <a:ext cx="7729728" cy="3883942"/>
          </a:xfrm>
        </p:spPr>
        <p:txBody>
          <a:bodyPr>
            <a:normAutofit/>
          </a:bodyPr>
          <a:lstStyle/>
          <a:p>
            <a:r>
              <a:rPr lang="en-US" sz="2000" dirty="0"/>
              <a:t>Baseline Labs</a:t>
            </a:r>
          </a:p>
          <a:p>
            <a:r>
              <a:rPr lang="en-US" sz="2000" dirty="0"/>
              <a:t>Patient Education:</a:t>
            </a:r>
          </a:p>
          <a:p>
            <a:pPr lvl="1"/>
            <a:r>
              <a:rPr lang="en-US" sz="1800" dirty="0"/>
              <a:t>MOA</a:t>
            </a:r>
          </a:p>
          <a:p>
            <a:pPr lvl="1"/>
            <a:r>
              <a:rPr lang="en-US" sz="1800" dirty="0"/>
              <a:t>Indication </a:t>
            </a:r>
          </a:p>
          <a:p>
            <a:pPr lvl="1"/>
            <a:r>
              <a:rPr lang="en-US" sz="1800" dirty="0"/>
              <a:t>Side effects/expectations </a:t>
            </a:r>
          </a:p>
          <a:p>
            <a:pPr lvl="1"/>
            <a:r>
              <a:rPr lang="en-US" sz="1800" dirty="0"/>
              <a:t>Treatment Plan/Schedule </a:t>
            </a:r>
          </a:p>
          <a:p>
            <a:r>
              <a:rPr lang="en-US" sz="2000" dirty="0"/>
              <a:t>Supportive Care</a:t>
            </a:r>
          </a:p>
          <a:p>
            <a:r>
              <a:rPr lang="en-US" sz="2000" dirty="0"/>
              <a:t>Co-pay Evaluation/Financial Support </a:t>
            </a:r>
          </a:p>
        </p:txBody>
      </p:sp>
    </p:spTree>
    <p:extLst>
      <p:ext uri="{BB962C8B-B14F-4D97-AF65-F5344CB8AC3E}">
        <p14:creationId xmlns:p14="http://schemas.microsoft.com/office/powerpoint/2010/main" val="355344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A7EF8-E431-7F96-F1C8-5451C2EDC2D5}"/>
              </a:ext>
            </a:extLst>
          </p:cNvPr>
          <p:cNvSpPr>
            <a:spLocks noGrp="1"/>
          </p:cNvSpPr>
          <p:nvPr>
            <p:ph type="title"/>
          </p:nvPr>
        </p:nvSpPr>
        <p:spPr/>
        <p:txBody>
          <a:bodyPr/>
          <a:lstStyle/>
          <a:p>
            <a:r>
              <a:rPr lang="en-US" dirty="0"/>
              <a:t>Mechanism of action</a:t>
            </a:r>
          </a:p>
        </p:txBody>
      </p:sp>
      <p:sp>
        <p:nvSpPr>
          <p:cNvPr id="3" name="Content Placeholder 2">
            <a:extLst>
              <a:ext uri="{FF2B5EF4-FFF2-40B4-BE49-F238E27FC236}">
                <a16:creationId xmlns:a16="http://schemas.microsoft.com/office/drawing/2014/main" id="{8339667D-720E-6725-EE8C-FED449A29227}"/>
              </a:ext>
            </a:extLst>
          </p:cNvPr>
          <p:cNvSpPr>
            <a:spLocks noGrp="1"/>
          </p:cNvSpPr>
          <p:nvPr>
            <p:ph idx="1"/>
          </p:nvPr>
        </p:nvSpPr>
        <p:spPr>
          <a:xfrm>
            <a:off x="2231136" y="2425265"/>
            <a:ext cx="7967941" cy="3387969"/>
          </a:xfrm>
        </p:spPr>
        <p:txBody>
          <a:bodyPr>
            <a:noAutofit/>
          </a:bodyPr>
          <a:lstStyle/>
          <a:p>
            <a:pPr algn="l">
              <a:buFont typeface="Arial" panose="020B0604020202020204" pitchFamily="34" charset="0"/>
              <a:buChar char="•"/>
            </a:pPr>
            <a:r>
              <a:rPr lang="en-US" sz="2200" b="0" i="0" u="none" strike="noStrike" dirty="0">
                <a:solidFill>
                  <a:schemeClr val="tx1"/>
                </a:solidFill>
                <a:effectLst/>
              </a:rPr>
              <a:t>PARP inhibitors block the activity of PARP enzymes, disrupting the normal DNA repair process and ultimately causing cell death, particularly in cancer cells with impaired DNA repair mechanisms like </a:t>
            </a:r>
            <a:r>
              <a:rPr lang="en-US" sz="2200" b="0" i="1" u="none" strike="noStrike" dirty="0">
                <a:solidFill>
                  <a:schemeClr val="tx1"/>
                </a:solidFill>
                <a:effectLst/>
              </a:rPr>
              <a:t>BRCA</a:t>
            </a:r>
            <a:r>
              <a:rPr lang="en-US" sz="2200" b="0" i="0" u="none" strike="noStrike" dirty="0">
                <a:solidFill>
                  <a:schemeClr val="tx1"/>
                </a:solidFill>
                <a:effectLst/>
              </a:rPr>
              <a:t> mutations</a:t>
            </a:r>
          </a:p>
          <a:p>
            <a:pPr algn="l">
              <a:buFont typeface="Arial" panose="020B0604020202020204" pitchFamily="34" charset="0"/>
              <a:buChar char="•"/>
            </a:pPr>
            <a:endParaRPr lang="en-US" sz="2200" b="0" i="0" u="none" strike="noStrike" dirty="0">
              <a:solidFill>
                <a:schemeClr val="tx1"/>
              </a:solidFill>
              <a:effectLst/>
            </a:endParaRPr>
          </a:p>
          <a:p>
            <a:pPr algn="l">
              <a:buFont typeface="Arial" panose="020B0604020202020204" pitchFamily="34" charset="0"/>
              <a:buChar char="•"/>
            </a:pPr>
            <a:r>
              <a:rPr lang="en-US" sz="2200" b="0" i="0" u="none" strike="noStrike" dirty="0">
                <a:solidFill>
                  <a:schemeClr val="tx1"/>
                </a:solidFill>
                <a:effectLst/>
              </a:rPr>
              <a:t>Tumor cells carrying a </a:t>
            </a:r>
            <a:r>
              <a:rPr lang="en-US" sz="2200" b="0" i="1" u="none" strike="noStrike" dirty="0">
                <a:solidFill>
                  <a:schemeClr val="tx1"/>
                </a:solidFill>
                <a:effectLst/>
              </a:rPr>
              <a:t>BRCA</a:t>
            </a:r>
            <a:r>
              <a:rPr lang="en-US" sz="2200" b="0" i="0" u="none" strike="noStrike" dirty="0">
                <a:solidFill>
                  <a:schemeClr val="tx1"/>
                </a:solidFill>
                <a:effectLst/>
              </a:rPr>
              <a:t> mutation have been shown to be significantly more sensitive to PARP inhibition than tumors that do not carry a </a:t>
            </a:r>
            <a:r>
              <a:rPr lang="en-US" sz="2200" b="0" i="1" u="none" strike="noStrike" dirty="0">
                <a:solidFill>
                  <a:schemeClr val="tx1"/>
                </a:solidFill>
                <a:effectLst/>
              </a:rPr>
              <a:t>BRCA</a:t>
            </a:r>
            <a:r>
              <a:rPr lang="en-US" sz="2200" b="0" i="0" u="none" strike="noStrike" dirty="0">
                <a:solidFill>
                  <a:schemeClr val="tx1"/>
                </a:solidFill>
                <a:effectLst/>
              </a:rPr>
              <a:t> mutation</a:t>
            </a:r>
            <a:br>
              <a:rPr lang="en-US" sz="2200" dirty="0">
                <a:solidFill>
                  <a:schemeClr val="tx1"/>
                </a:solidFill>
              </a:rPr>
            </a:br>
            <a:endParaRPr lang="en-US" sz="2200" dirty="0">
              <a:solidFill>
                <a:schemeClr val="tx1"/>
              </a:solidFill>
            </a:endParaRPr>
          </a:p>
        </p:txBody>
      </p:sp>
    </p:spTree>
    <p:extLst>
      <p:ext uri="{BB962C8B-B14F-4D97-AF65-F5344CB8AC3E}">
        <p14:creationId xmlns:p14="http://schemas.microsoft.com/office/powerpoint/2010/main" val="65551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8712-5BDA-CFC6-BC76-C3948DC70E9C}"/>
              </a:ext>
            </a:extLst>
          </p:cNvPr>
          <p:cNvSpPr>
            <a:spLocks noGrp="1"/>
          </p:cNvSpPr>
          <p:nvPr>
            <p:ph type="title"/>
          </p:nvPr>
        </p:nvSpPr>
        <p:spPr/>
        <p:txBody>
          <a:bodyPr/>
          <a:lstStyle/>
          <a:p>
            <a:r>
              <a:rPr lang="en-US" dirty="0"/>
              <a:t>Side effects - Niraparib</a:t>
            </a:r>
          </a:p>
        </p:txBody>
      </p:sp>
      <p:sp>
        <p:nvSpPr>
          <p:cNvPr id="3" name="Content Placeholder 2">
            <a:extLst>
              <a:ext uri="{FF2B5EF4-FFF2-40B4-BE49-F238E27FC236}">
                <a16:creationId xmlns:a16="http://schemas.microsoft.com/office/drawing/2014/main" id="{5C1A3395-FFA1-2197-175C-3B668A6DA349}"/>
              </a:ext>
            </a:extLst>
          </p:cNvPr>
          <p:cNvSpPr>
            <a:spLocks noGrp="1"/>
          </p:cNvSpPr>
          <p:nvPr>
            <p:ph idx="1"/>
          </p:nvPr>
        </p:nvSpPr>
        <p:spPr>
          <a:xfrm>
            <a:off x="2231136" y="2356338"/>
            <a:ext cx="7729728" cy="3383689"/>
          </a:xfrm>
        </p:spPr>
        <p:txBody>
          <a:bodyPr>
            <a:noAutofit/>
          </a:bodyPr>
          <a:lstStyle/>
          <a:p>
            <a:pPr>
              <a:spcBef>
                <a:spcPts val="600"/>
              </a:spcBef>
            </a:pPr>
            <a:r>
              <a:rPr lang="en-US" sz="2000" dirty="0">
                <a:solidFill>
                  <a:schemeClr val="tx1"/>
                </a:solidFill>
              </a:rPr>
              <a:t>T</a:t>
            </a:r>
            <a:r>
              <a:rPr lang="en-US" sz="2000" b="0" i="0" u="none" strike="noStrike" dirty="0">
                <a:solidFill>
                  <a:schemeClr val="tx1"/>
                </a:solidFill>
                <a:effectLst/>
              </a:rPr>
              <a:t>hrombocytopenia (66%)	</a:t>
            </a:r>
          </a:p>
          <a:p>
            <a:pPr>
              <a:spcBef>
                <a:spcPts val="600"/>
              </a:spcBef>
            </a:pPr>
            <a:r>
              <a:rPr lang="en-US" sz="2000" dirty="0">
                <a:solidFill>
                  <a:schemeClr val="tx1"/>
                </a:solidFill>
              </a:rPr>
              <a:t>A</a:t>
            </a:r>
            <a:r>
              <a:rPr lang="en-US" sz="2000" b="0" i="0" u="none" strike="noStrike" dirty="0">
                <a:solidFill>
                  <a:schemeClr val="tx1"/>
                </a:solidFill>
                <a:effectLst/>
              </a:rPr>
              <a:t>nemia (64%)			</a:t>
            </a:r>
          </a:p>
          <a:p>
            <a:pPr>
              <a:spcBef>
                <a:spcPts val="600"/>
              </a:spcBef>
            </a:pPr>
            <a:r>
              <a:rPr lang="en-US" sz="2000" dirty="0">
                <a:solidFill>
                  <a:schemeClr val="tx1"/>
                </a:solidFill>
              </a:rPr>
              <a:t>N</a:t>
            </a:r>
            <a:r>
              <a:rPr lang="en-US" sz="2000" b="0" i="0" u="none" strike="noStrike" dirty="0">
                <a:solidFill>
                  <a:schemeClr val="tx1"/>
                </a:solidFill>
                <a:effectLst/>
              </a:rPr>
              <a:t>ausea (57%)</a:t>
            </a:r>
          </a:p>
          <a:p>
            <a:pPr>
              <a:spcBef>
                <a:spcPts val="600"/>
              </a:spcBef>
            </a:pPr>
            <a:r>
              <a:rPr lang="en-US" sz="2000" dirty="0">
                <a:solidFill>
                  <a:schemeClr val="tx1"/>
                </a:solidFill>
              </a:rPr>
              <a:t>F</a:t>
            </a:r>
            <a:r>
              <a:rPr lang="en-US" sz="2000" b="0" i="0" u="none" strike="noStrike" dirty="0">
                <a:solidFill>
                  <a:schemeClr val="tx1"/>
                </a:solidFill>
                <a:effectLst/>
              </a:rPr>
              <a:t>atigue (51%)</a:t>
            </a:r>
          </a:p>
          <a:p>
            <a:pPr>
              <a:spcBef>
                <a:spcPts val="600"/>
              </a:spcBef>
            </a:pPr>
            <a:r>
              <a:rPr lang="en-US" sz="2000" dirty="0">
                <a:solidFill>
                  <a:schemeClr val="tx1"/>
                </a:solidFill>
              </a:rPr>
              <a:t>N</a:t>
            </a:r>
            <a:r>
              <a:rPr lang="en-US" sz="2000" b="0" i="0" u="none" strike="noStrike" dirty="0">
                <a:solidFill>
                  <a:schemeClr val="tx1"/>
                </a:solidFill>
                <a:effectLst/>
              </a:rPr>
              <a:t>eutropenia (42%)</a:t>
            </a:r>
          </a:p>
          <a:p>
            <a:pPr>
              <a:spcBef>
                <a:spcPts val="600"/>
              </a:spcBef>
            </a:pPr>
            <a:r>
              <a:rPr lang="en-US" sz="2000" b="0" i="0" u="none" strike="noStrike" dirty="0">
                <a:solidFill>
                  <a:schemeClr val="tx1"/>
                </a:solidFill>
                <a:effectLst/>
              </a:rPr>
              <a:t>Constipation (40%)</a:t>
            </a:r>
          </a:p>
          <a:p>
            <a:pPr>
              <a:spcBef>
                <a:spcPts val="600"/>
              </a:spcBef>
            </a:pPr>
            <a:r>
              <a:rPr lang="en-US" sz="2000" b="0" i="0" u="none" strike="noStrike" dirty="0">
                <a:solidFill>
                  <a:schemeClr val="tx1"/>
                </a:solidFill>
                <a:effectLst/>
              </a:rPr>
              <a:t>Musculoskeletal pain (39%)</a:t>
            </a:r>
          </a:p>
          <a:p>
            <a:pPr>
              <a:spcBef>
                <a:spcPts val="600"/>
              </a:spcBef>
            </a:pPr>
            <a:r>
              <a:rPr lang="en-US" sz="2000" dirty="0">
                <a:solidFill>
                  <a:schemeClr val="tx1"/>
                </a:solidFill>
              </a:rPr>
              <a:t>Hypertension (18%)</a:t>
            </a:r>
          </a:p>
          <a:p>
            <a:pPr>
              <a:spcBef>
                <a:spcPts val="600"/>
              </a:spcBef>
            </a:pPr>
            <a:r>
              <a:rPr lang="en-US" sz="2000" dirty="0">
                <a:solidFill>
                  <a:schemeClr val="tx1"/>
                </a:solidFill>
              </a:rPr>
              <a:t>Warnings &amp; Precautions: MDS/AML, Hematologic, Hypertension, PRES, Embryo-Fetal Toxicity </a:t>
            </a:r>
            <a:endParaRPr lang="en-US" sz="2000" b="0" i="0" u="none" strike="noStrike" dirty="0">
              <a:solidFill>
                <a:schemeClr val="tx1"/>
              </a:solidFill>
              <a:effectLst/>
            </a:endParaRPr>
          </a:p>
        </p:txBody>
      </p:sp>
      <p:sp>
        <p:nvSpPr>
          <p:cNvPr id="4" name="TextBox 3">
            <a:extLst>
              <a:ext uri="{FF2B5EF4-FFF2-40B4-BE49-F238E27FC236}">
                <a16:creationId xmlns:a16="http://schemas.microsoft.com/office/drawing/2014/main" id="{EE5D801E-9A55-5933-7525-C4B40AEB8138}"/>
              </a:ext>
            </a:extLst>
          </p:cNvPr>
          <p:cNvSpPr txBox="1"/>
          <p:nvPr/>
        </p:nvSpPr>
        <p:spPr>
          <a:xfrm>
            <a:off x="586155" y="6459415"/>
            <a:ext cx="424375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anose="020B0502020104020203"/>
                <a:ea typeface="+mn-ea"/>
                <a:cs typeface="+mn-cs"/>
              </a:rPr>
              <a:t>Niraparib prescribing information.</a:t>
            </a:r>
          </a:p>
        </p:txBody>
      </p:sp>
    </p:spTree>
    <p:extLst>
      <p:ext uri="{BB962C8B-B14F-4D97-AF65-F5344CB8AC3E}">
        <p14:creationId xmlns:p14="http://schemas.microsoft.com/office/powerpoint/2010/main" val="3816409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EB3DB-2E8D-D10B-78A6-F8A80BB6BC04}"/>
              </a:ext>
            </a:extLst>
          </p:cNvPr>
          <p:cNvSpPr>
            <a:spLocks noGrp="1"/>
          </p:cNvSpPr>
          <p:nvPr>
            <p:ph type="title"/>
          </p:nvPr>
        </p:nvSpPr>
        <p:spPr/>
        <p:txBody>
          <a:bodyPr/>
          <a:lstStyle/>
          <a:p>
            <a:r>
              <a:rPr lang="en-US" dirty="0"/>
              <a:t>side effects – Olaparib</a:t>
            </a:r>
          </a:p>
        </p:txBody>
      </p:sp>
      <p:sp>
        <p:nvSpPr>
          <p:cNvPr id="3" name="Content Placeholder 2">
            <a:extLst>
              <a:ext uri="{FF2B5EF4-FFF2-40B4-BE49-F238E27FC236}">
                <a16:creationId xmlns:a16="http://schemas.microsoft.com/office/drawing/2014/main" id="{60DF93AC-FD31-090C-F0E1-80C8644CC42F}"/>
              </a:ext>
            </a:extLst>
          </p:cNvPr>
          <p:cNvSpPr>
            <a:spLocks noGrp="1"/>
          </p:cNvSpPr>
          <p:nvPr>
            <p:ph idx="1"/>
          </p:nvPr>
        </p:nvSpPr>
        <p:spPr>
          <a:xfrm>
            <a:off x="2231136" y="2426678"/>
            <a:ext cx="8356074" cy="3313350"/>
          </a:xfrm>
        </p:spPr>
        <p:txBody>
          <a:bodyPr>
            <a:noAutofit/>
          </a:bodyPr>
          <a:lstStyle/>
          <a:p>
            <a:pPr algn="l"/>
            <a:r>
              <a:rPr lang="en-US" sz="2000" b="0" i="0" u="none" strike="noStrike" dirty="0">
                <a:solidFill>
                  <a:srgbClr val="000000"/>
                </a:solidFill>
                <a:effectLst/>
              </a:rPr>
              <a:t>Nausea (77%)</a:t>
            </a:r>
          </a:p>
          <a:p>
            <a:pPr algn="l"/>
            <a:r>
              <a:rPr lang="en-US" sz="2000" b="0" i="0" u="none" strike="noStrike" dirty="0">
                <a:solidFill>
                  <a:srgbClr val="000000"/>
                </a:solidFill>
                <a:effectLst/>
              </a:rPr>
              <a:t>Fatigue (67%)</a:t>
            </a:r>
          </a:p>
          <a:p>
            <a:pPr algn="l"/>
            <a:r>
              <a:rPr lang="en-US" sz="2000" dirty="0">
                <a:solidFill>
                  <a:srgbClr val="000000"/>
                </a:solidFill>
              </a:rPr>
              <a:t>A</a:t>
            </a:r>
            <a:r>
              <a:rPr lang="en-US" sz="2000" b="0" i="0" u="none" strike="noStrike" dirty="0">
                <a:solidFill>
                  <a:srgbClr val="000000"/>
                </a:solidFill>
                <a:effectLst/>
              </a:rPr>
              <a:t>bdominal pain (45%)</a:t>
            </a:r>
          </a:p>
          <a:p>
            <a:pPr algn="l"/>
            <a:r>
              <a:rPr lang="en-US" sz="2000" dirty="0">
                <a:solidFill>
                  <a:srgbClr val="000000"/>
                </a:solidFill>
              </a:rPr>
              <a:t>V</a:t>
            </a:r>
            <a:r>
              <a:rPr lang="en-US" sz="2000" b="0" i="0" u="none" strike="noStrike" dirty="0">
                <a:solidFill>
                  <a:srgbClr val="000000"/>
                </a:solidFill>
                <a:effectLst/>
              </a:rPr>
              <a:t>omiting (40%)</a:t>
            </a:r>
          </a:p>
          <a:p>
            <a:pPr algn="l"/>
            <a:r>
              <a:rPr lang="en-US" sz="2000" b="0" i="0" u="none" strike="noStrike" dirty="0">
                <a:solidFill>
                  <a:srgbClr val="000000"/>
                </a:solidFill>
                <a:effectLst/>
              </a:rPr>
              <a:t>Anemia (38%)</a:t>
            </a:r>
          </a:p>
          <a:p>
            <a:pPr algn="l"/>
            <a:r>
              <a:rPr lang="en-US" sz="2000" dirty="0">
                <a:solidFill>
                  <a:srgbClr val="000000"/>
                </a:solidFill>
              </a:rPr>
              <a:t>D</a:t>
            </a:r>
            <a:r>
              <a:rPr lang="en-US" sz="2000" b="0" i="0" u="none" strike="noStrike" dirty="0">
                <a:solidFill>
                  <a:srgbClr val="000000"/>
                </a:solidFill>
                <a:effectLst/>
              </a:rPr>
              <a:t>iarrhea (37%)</a:t>
            </a:r>
          </a:p>
          <a:p>
            <a:r>
              <a:rPr lang="en-US" sz="2000" dirty="0"/>
              <a:t>Warnings &amp; Precautions:  MDS/AML, Pneumonitis, VTE, Embryo-Fetal Toxicity </a:t>
            </a:r>
          </a:p>
          <a:p>
            <a:endParaRPr lang="en-US" sz="2000" dirty="0"/>
          </a:p>
        </p:txBody>
      </p:sp>
      <p:sp>
        <p:nvSpPr>
          <p:cNvPr id="4" name="TextBox 3">
            <a:extLst>
              <a:ext uri="{FF2B5EF4-FFF2-40B4-BE49-F238E27FC236}">
                <a16:creationId xmlns:a16="http://schemas.microsoft.com/office/drawing/2014/main" id="{43A183B9-D945-7A3F-88C1-8052BC3C53BD}"/>
              </a:ext>
            </a:extLst>
          </p:cNvPr>
          <p:cNvSpPr txBox="1"/>
          <p:nvPr/>
        </p:nvSpPr>
        <p:spPr>
          <a:xfrm>
            <a:off x="424542" y="6458146"/>
            <a:ext cx="119692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anose="020B0502020104020203"/>
                <a:ea typeface="+mn-ea"/>
                <a:cs typeface="+mn-cs"/>
              </a:rPr>
              <a:t>Olaparib prescribing information.</a:t>
            </a:r>
          </a:p>
        </p:txBody>
      </p:sp>
    </p:spTree>
    <p:extLst>
      <p:ext uri="{BB962C8B-B14F-4D97-AF65-F5344CB8AC3E}">
        <p14:creationId xmlns:p14="http://schemas.microsoft.com/office/powerpoint/2010/main" val="3759473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0843-4A94-A2AA-58AF-3D185C43C29B}"/>
              </a:ext>
            </a:extLst>
          </p:cNvPr>
          <p:cNvSpPr>
            <a:spLocks noGrp="1"/>
          </p:cNvSpPr>
          <p:nvPr>
            <p:ph type="title"/>
          </p:nvPr>
        </p:nvSpPr>
        <p:spPr/>
        <p:txBody>
          <a:bodyPr>
            <a:normAutofit/>
          </a:bodyPr>
          <a:lstStyle/>
          <a:p>
            <a:r>
              <a:rPr lang="en-US" sz="2600" dirty="0"/>
              <a:t>Monitoring &amp; Managing side effects </a:t>
            </a:r>
          </a:p>
        </p:txBody>
      </p:sp>
      <p:sp>
        <p:nvSpPr>
          <p:cNvPr id="3" name="Content Placeholder 2">
            <a:extLst>
              <a:ext uri="{FF2B5EF4-FFF2-40B4-BE49-F238E27FC236}">
                <a16:creationId xmlns:a16="http://schemas.microsoft.com/office/drawing/2014/main" id="{ED7F59FF-5116-4C6D-4AAB-A150B7F885B0}"/>
              </a:ext>
            </a:extLst>
          </p:cNvPr>
          <p:cNvSpPr>
            <a:spLocks noGrp="1"/>
          </p:cNvSpPr>
          <p:nvPr>
            <p:ph idx="1"/>
          </p:nvPr>
        </p:nvSpPr>
        <p:spPr>
          <a:xfrm>
            <a:off x="2231136" y="2638044"/>
            <a:ext cx="8212854" cy="3101983"/>
          </a:xfrm>
        </p:spPr>
        <p:txBody>
          <a:bodyPr>
            <a:normAutofit/>
          </a:bodyPr>
          <a:lstStyle/>
          <a:p>
            <a:r>
              <a:rPr lang="en-US" sz="2000" dirty="0">
                <a:solidFill>
                  <a:schemeClr val="tx1"/>
                </a:solidFill>
              </a:rPr>
              <a:t>Nausea: Prophylactic anti-emetics 30-60 minutes prior to dosing and PRN</a:t>
            </a:r>
          </a:p>
          <a:p>
            <a:r>
              <a:rPr lang="en-US" sz="2000" dirty="0">
                <a:solidFill>
                  <a:schemeClr val="tx1"/>
                </a:solidFill>
              </a:rPr>
              <a:t>Constipation: Stool softeners, Laxatives, Diet, Physical Activity </a:t>
            </a:r>
          </a:p>
          <a:p>
            <a:r>
              <a:rPr lang="en-US" sz="2000" dirty="0">
                <a:solidFill>
                  <a:schemeClr val="tx1"/>
                </a:solidFill>
              </a:rPr>
              <a:t>Diarrhea:  Anti-diarrheal, Diet, Fluids, Electrolytes </a:t>
            </a:r>
          </a:p>
          <a:p>
            <a:r>
              <a:rPr lang="en-US" sz="2000" dirty="0">
                <a:solidFill>
                  <a:schemeClr val="tx1"/>
                </a:solidFill>
              </a:rPr>
              <a:t>Fatigue: Hydration, Exercise, PT, consider stimulants  </a:t>
            </a:r>
          </a:p>
          <a:p>
            <a:r>
              <a:rPr lang="en-US" sz="2000" dirty="0">
                <a:solidFill>
                  <a:schemeClr val="tx1"/>
                </a:solidFill>
              </a:rPr>
              <a:t>Hematologic: Plan for monitoring labs, transfuse as needed </a:t>
            </a:r>
          </a:p>
        </p:txBody>
      </p:sp>
    </p:spTree>
    <p:extLst>
      <p:ext uri="{BB962C8B-B14F-4D97-AF65-F5344CB8AC3E}">
        <p14:creationId xmlns:p14="http://schemas.microsoft.com/office/powerpoint/2010/main" val="2229227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720080"/>
          </a:xfrm>
        </p:spPr>
        <p:txBody>
          <a:bodyPr/>
          <a:lstStyle/>
          <a:p>
            <a:r>
              <a:rPr lang="en-US" sz="3200" dirty="0">
                <a:solidFill>
                  <a:srgbClr val="0432FF"/>
                </a:solidFill>
              </a:rPr>
              <a:t>Dr O’Malley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3493860392"/>
              </p:ext>
            </p:extLst>
          </p:nvPr>
        </p:nvGraphicFramePr>
        <p:xfrm>
          <a:off x="299356" y="844419"/>
          <a:ext cx="11593287" cy="5201606"/>
        </p:xfrm>
        <a:graphic>
          <a:graphicData uri="http://schemas.openxmlformats.org/drawingml/2006/table">
            <a:tbl>
              <a:tblPr firstRow="1" bandRow="1">
                <a:tableStyleId>{F2DE63D5-997A-4646-A377-4702673A728D}</a:tableStyleId>
              </a:tblPr>
              <a:tblGrid>
                <a:gridCol w="2304256">
                  <a:extLst>
                    <a:ext uri="{9D8B030D-6E8A-4147-A177-3AD203B41FA5}">
                      <a16:colId xmlns:a16="http://schemas.microsoft.com/office/drawing/2014/main" val="20000"/>
                    </a:ext>
                  </a:extLst>
                </a:gridCol>
                <a:gridCol w="9289031">
                  <a:extLst>
                    <a:ext uri="{9D8B030D-6E8A-4147-A177-3AD203B41FA5}">
                      <a16:colId xmlns:a16="http://schemas.microsoft.com/office/drawing/2014/main" val="20001"/>
                    </a:ext>
                  </a:extLst>
                </a:gridCol>
              </a:tblGrid>
              <a:tr h="669699">
                <a:tc>
                  <a:txBody>
                    <a:bodyPr/>
                    <a:lstStyle/>
                    <a:p>
                      <a:r>
                        <a:rPr lang="en-US" sz="17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AbbVie Inc, AstraZeneca Pharmaceuticals LP, </a:t>
                      </a:r>
                      <a:r>
                        <a:rPr lang="en-US" sz="1700" b="0" kern="1200" dirty="0" err="1">
                          <a:solidFill>
                            <a:schemeClr val="tx1"/>
                          </a:solidFill>
                          <a:effectLst/>
                          <a:latin typeface="+mn-lt"/>
                          <a:ea typeface="+mn-ea"/>
                          <a:cs typeface="+mn-cs"/>
                        </a:rPr>
                        <a:t>Corcept</a:t>
                      </a:r>
                      <a:r>
                        <a:rPr lang="en-US" sz="1700" b="0" kern="1200" dirty="0">
                          <a:solidFill>
                            <a:schemeClr val="tx1"/>
                          </a:solidFill>
                          <a:effectLst/>
                          <a:latin typeface="+mn-lt"/>
                          <a:ea typeface="+mn-ea"/>
                          <a:cs typeface="+mn-cs"/>
                        </a:rPr>
                        <a:t> Therapeutics, Duality Biologics, Genmab US Inc, GSK, Merck, MSD, Regeneron Pharmaceuticals Inc, </a:t>
                      </a:r>
                      <a:r>
                        <a:rPr lang="en-US" sz="1700" b="0" kern="1200" dirty="0" err="1">
                          <a:solidFill>
                            <a:schemeClr val="tx1"/>
                          </a:solidFill>
                          <a:effectLst/>
                          <a:latin typeface="+mn-lt"/>
                          <a:ea typeface="+mn-ea"/>
                          <a:cs typeface="+mn-cs"/>
                        </a:rPr>
                        <a:t>Seagen</a:t>
                      </a:r>
                      <a:r>
                        <a:rPr lang="en-US" sz="1700" b="0" kern="1200" dirty="0">
                          <a:solidFill>
                            <a:schemeClr val="tx1"/>
                          </a:solidFill>
                          <a:effectLst/>
                          <a:latin typeface="+mn-lt"/>
                          <a:ea typeface="+mn-ea"/>
                          <a:cs typeface="+mn-cs"/>
                        </a:rPr>
                        <a:t> Inc, Sumitomo Dainippon Pharma Oncology Inc, Sutro Biopharma, </a:t>
                      </a:r>
                      <a:r>
                        <a:rPr lang="en-US" sz="1700" b="0" kern="1200" dirty="0" err="1">
                          <a:solidFill>
                            <a:schemeClr val="tx1"/>
                          </a:solidFill>
                          <a:effectLst/>
                          <a:latin typeface="+mn-lt"/>
                          <a:ea typeface="+mn-ea"/>
                          <a:cs typeface="+mn-cs"/>
                        </a:rPr>
                        <a:t>Verastem</a:t>
                      </a:r>
                      <a:r>
                        <a:rPr lang="en-US" sz="17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097328">
                <a:tc>
                  <a:txBody>
                    <a:bodyPr/>
                    <a:lstStyle/>
                    <a:p>
                      <a:r>
                        <a:rPr lang="en-US" sz="17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AbbVie Inc, </a:t>
                      </a:r>
                      <a:r>
                        <a:rPr lang="en-US" sz="1700" b="0" kern="1200" dirty="0" err="1">
                          <a:solidFill>
                            <a:schemeClr val="tx1"/>
                          </a:solidFill>
                          <a:effectLst/>
                          <a:latin typeface="+mn-lt"/>
                          <a:ea typeface="+mn-ea"/>
                          <a:cs typeface="+mn-cs"/>
                        </a:rPr>
                        <a:t>Adaptimmune</a:t>
                      </a:r>
                      <a:r>
                        <a:rPr lang="en-US" sz="1700" b="0" kern="1200" dirty="0">
                          <a:solidFill>
                            <a:schemeClr val="tx1"/>
                          </a:solidFill>
                          <a:effectLst/>
                          <a:latin typeface="+mn-lt"/>
                          <a:ea typeface="+mn-ea"/>
                          <a:cs typeface="+mn-cs"/>
                        </a:rPr>
                        <a:t>, </a:t>
                      </a:r>
                      <a:r>
                        <a:rPr lang="en-US" sz="1700" b="0" kern="1200" dirty="0" err="1">
                          <a:solidFill>
                            <a:schemeClr val="tx1"/>
                          </a:solidFill>
                          <a:effectLst/>
                          <a:latin typeface="+mn-lt"/>
                          <a:ea typeface="+mn-ea"/>
                          <a:cs typeface="+mn-cs"/>
                        </a:rPr>
                        <a:t>Advaxis</a:t>
                      </a:r>
                      <a:r>
                        <a:rPr lang="en-US" sz="1700" b="0" kern="1200" dirty="0">
                          <a:solidFill>
                            <a:schemeClr val="tx1"/>
                          </a:solidFill>
                          <a:effectLst/>
                          <a:latin typeface="+mn-lt"/>
                          <a:ea typeface="+mn-ea"/>
                          <a:cs typeface="+mn-cs"/>
                        </a:rPr>
                        <a:t> Inc, Agenus Inc, Alkermes, </a:t>
                      </a:r>
                      <a:r>
                        <a:rPr lang="en-US" sz="1700" b="0" kern="1200" dirty="0" err="1">
                          <a:solidFill>
                            <a:schemeClr val="tx1"/>
                          </a:solidFill>
                          <a:effectLst/>
                          <a:latin typeface="+mn-lt"/>
                          <a:ea typeface="+mn-ea"/>
                          <a:cs typeface="+mn-cs"/>
                        </a:rPr>
                        <a:t>Aravive</a:t>
                      </a:r>
                      <a:r>
                        <a:rPr lang="en-US" sz="1700" b="0" kern="1200" dirty="0">
                          <a:solidFill>
                            <a:schemeClr val="tx1"/>
                          </a:solidFill>
                          <a:effectLst/>
                          <a:latin typeface="+mn-lt"/>
                          <a:ea typeface="+mn-ea"/>
                          <a:cs typeface="+mn-cs"/>
                        </a:rPr>
                        <a:t> Inc, Arcus Biosciences, </a:t>
                      </a:r>
                      <a:r>
                        <a:rPr lang="en-US" sz="1700" b="0" kern="1200" dirty="0" err="1">
                          <a:solidFill>
                            <a:schemeClr val="tx1"/>
                          </a:solidFill>
                          <a:effectLst/>
                          <a:latin typeface="+mn-lt"/>
                          <a:ea typeface="+mn-ea"/>
                          <a:cs typeface="+mn-cs"/>
                        </a:rPr>
                        <a:t>Arquer</a:t>
                      </a:r>
                      <a:r>
                        <a:rPr lang="en-US" sz="1700" b="0" kern="1200" dirty="0">
                          <a:solidFill>
                            <a:schemeClr val="tx1"/>
                          </a:solidFill>
                          <a:effectLst/>
                          <a:latin typeface="+mn-lt"/>
                          <a:ea typeface="+mn-ea"/>
                          <a:cs typeface="+mn-cs"/>
                        </a:rPr>
                        <a:t> Diagnostics, AstraZeneca Pharmaceuticals LP, Atossa Therapeutics, </a:t>
                      </a:r>
                      <a:r>
                        <a:rPr lang="en-US" sz="1700" b="0" kern="1200" dirty="0" err="1">
                          <a:solidFill>
                            <a:schemeClr val="tx1"/>
                          </a:solidFill>
                          <a:effectLst/>
                          <a:latin typeface="+mn-lt"/>
                          <a:ea typeface="+mn-ea"/>
                          <a:cs typeface="+mn-cs"/>
                        </a:rPr>
                        <a:t>BeiGene</a:t>
                      </a:r>
                      <a:r>
                        <a:rPr lang="en-US" sz="1700" b="0" kern="1200" dirty="0">
                          <a:solidFill>
                            <a:schemeClr val="tx1"/>
                          </a:solidFill>
                          <a:effectLst/>
                          <a:latin typeface="+mn-lt"/>
                          <a:ea typeface="+mn-ea"/>
                          <a:cs typeface="+mn-cs"/>
                        </a:rPr>
                        <a:t> Ltd, Bristol Myers Squibb, Cardiff Oncology, </a:t>
                      </a:r>
                      <a:r>
                        <a:rPr lang="en-US" sz="1700" b="0" kern="1200" dirty="0" err="1">
                          <a:solidFill>
                            <a:schemeClr val="tx1"/>
                          </a:solidFill>
                          <a:effectLst/>
                          <a:latin typeface="+mn-lt"/>
                          <a:ea typeface="+mn-ea"/>
                          <a:cs typeface="+mn-cs"/>
                        </a:rPr>
                        <a:t>Celcuity</a:t>
                      </a:r>
                      <a:r>
                        <a:rPr lang="en-US" sz="1700" b="0" kern="1200" dirty="0">
                          <a:solidFill>
                            <a:schemeClr val="tx1"/>
                          </a:solidFill>
                          <a:effectLst/>
                          <a:latin typeface="+mn-lt"/>
                          <a:ea typeface="+mn-ea"/>
                          <a:cs typeface="+mn-cs"/>
                        </a:rPr>
                        <a:t>, Clovis Oncology, </a:t>
                      </a:r>
                      <a:r>
                        <a:rPr lang="en-US" sz="1700" b="0" kern="1200" dirty="0" err="1">
                          <a:solidFill>
                            <a:schemeClr val="tx1"/>
                          </a:solidFill>
                          <a:effectLst/>
                          <a:latin typeface="+mn-lt"/>
                          <a:ea typeface="+mn-ea"/>
                          <a:cs typeface="+mn-cs"/>
                        </a:rPr>
                        <a:t>Corcept</a:t>
                      </a:r>
                      <a:r>
                        <a:rPr lang="en-US" sz="1700" b="0" kern="1200" dirty="0">
                          <a:solidFill>
                            <a:schemeClr val="tx1"/>
                          </a:solidFill>
                          <a:effectLst/>
                          <a:latin typeface="+mn-lt"/>
                          <a:ea typeface="+mn-ea"/>
                          <a:cs typeface="+mn-cs"/>
                        </a:rPr>
                        <a:t> Therapeutics, </a:t>
                      </a:r>
                      <a:r>
                        <a:rPr lang="en-US" sz="1700" b="0" kern="1200" dirty="0" err="1">
                          <a:solidFill>
                            <a:schemeClr val="tx1"/>
                          </a:solidFill>
                          <a:effectLst/>
                          <a:latin typeface="+mn-lt"/>
                          <a:ea typeface="+mn-ea"/>
                          <a:cs typeface="+mn-cs"/>
                        </a:rPr>
                        <a:t>Deciphera</a:t>
                      </a:r>
                      <a:r>
                        <a:rPr lang="en-US" sz="1700" b="0" kern="1200" dirty="0">
                          <a:solidFill>
                            <a:schemeClr val="tx1"/>
                          </a:solidFill>
                          <a:effectLst/>
                          <a:latin typeface="+mn-lt"/>
                          <a:ea typeface="+mn-ea"/>
                          <a:cs typeface="+mn-cs"/>
                        </a:rPr>
                        <a:t> Pharmaceuticals Inc, Duality Biologics, Eisai Inc, </a:t>
                      </a:r>
                      <a:r>
                        <a:rPr lang="en-US" sz="1700" b="0" kern="1200" dirty="0" err="1">
                          <a:solidFill>
                            <a:schemeClr val="tx1"/>
                          </a:solidFill>
                          <a:effectLst/>
                          <a:latin typeface="+mn-lt"/>
                          <a:ea typeface="+mn-ea"/>
                          <a:cs typeface="+mn-cs"/>
                        </a:rPr>
                        <a:t>Elevar</a:t>
                      </a:r>
                      <a:r>
                        <a:rPr lang="en-US" sz="1700" b="0" kern="1200" dirty="0">
                          <a:solidFill>
                            <a:schemeClr val="tx1"/>
                          </a:solidFill>
                          <a:effectLst/>
                          <a:latin typeface="+mn-lt"/>
                          <a:ea typeface="+mn-ea"/>
                          <a:cs typeface="+mn-cs"/>
                        </a:rPr>
                        <a:t> Therapeutics, EMD Serono Inc, Exelixis Inc, </a:t>
                      </a:r>
                      <a:r>
                        <a:rPr lang="en-US" sz="1700" b="0" kern="1200" dirty="0" err="1">
                          <a:solidFill>
                            <a:schemeClr val="tx1"/>
                          </a:solidFill>
                          <a:effectLst/>
                          <a:latin typeface="+mn-lt"/>
                          <a:ea typeface="+mn-ea"/>
                          <a:cs typeface="+mn-cs"/>
                        </a:rPr>
                        <a:t>Genelux</a:t>
                      </a:r>
                      <a:r>
                        <a:rPr lang="en-US" sz="1700" b="0" kern="1200" dirty="0">
                          <a:solidFill>
                            <a:schemeClr val="tx1"/>
                          </a:solidFill>
                          <a:effectLst/>
                          <a:latin typeface="+mn-lt"/>
                          <a:ea typeface="+mn-ea"/>
                          <a:cs typeface="+mn-cs"/>
                        </a:rPr>
                        <a:t> Corporation, Genentech, a member of the Roche Group, Genmab US Inc, GSK, </a:t>
                      </a:r>
                      <a:r>
                        <a:rPr lang="en-US" sz="1700" b="0" kern="1200" dirty="0" err="1">
                          <a:solidFill>
                            <a:schemeClr val="tx1"/>
                          </a:solidFill>
                          <a:effectLst/>
                          <a:latin typeface="+mn-lt"/>
                          <a:ea typeface="+mn-ea"/>
                          <a:cs typeface="+mn-cs"/>
                        </a:rPr>
                        <a:t>ImmunoGen</a:t>
                      </a:r>
                      <a:r>
                        <a:rPr lang="en-US" sz="1700" b="0" kern="1200" dirty="0">
                          <a:solidFill>
                            <a:schemeClr val="tx1"/>
                          </a:solidFill>
                          <a:effectLst/>
                          <a:latin typeface="+mn-lt"/>
                          <a:ea typeface="+mn-ea"/>
                          <a:cs typeface="+mn-cs"/>
                        </a:rPr>
                        <a:t> Inc, </a:t>
                      </a:r>
                      <a:r>
                        <a:rPr lang="en-US" sz="1700" b="0" kern="1200" dirty="0" err="1">
                          <a:solidFill>
                            <a:schemeClr val="tx1"/>
                          </a:solidFill>
                          <a:effectLst/>
                          <a:latin typeface="+mn-lt"/>
                          <a:ea typeface="+mn-ea"/>
                          <a:cs typeface="+mn-cs"/>
                        </a:rPr>
                        <a:t>Imvax</a:t>
                      </a:r>
                      <a:r>
                        <a:rPr lang="en-US" sz="1700" b="0" kern="1200" dirty="0">
                          <a:solidFill>
                            <a:schemeClr val="tx1"/>
                          </a:solidFill>
                          <a:effectLst/>
                          <a:latin typeface="+mn-lt"/>
                          <a:ea typeface="+mn-ea"/>
                          <a:cs typeface="+mn-cs"/>
                        </a:rPr>
                        <a:t> Inc, Incyte Corporation, </a:t>
                      </a:r>
                      <a:r>
                        <a:rPr lang="en-US" sz="1700" b="0" kern="1200" dirty="0" err="1">
                          <a:solidFill>
                            <a:schemeClr val="tx1"/>
                          </a:solidFill>
                          <a:effectLst/>
                          <a:latin typeface="+mn-lt"/>
                          <a:ea typeface="+mn-ea"/>
                          <a:cs typeface="+mn-cs"/>
                        </a:rPr>
                        <a:t>InterVenn</a:t>
                      </a:r>
                      <a:r>
                        <a:rPr lang="en-US" sz="1700" b="0" kern="1200" dirty="0">
                          <a:solidFill>
                            <a:schemeClr val="tx1"/>
                          </a:solidFill>
                          <a:effectLst/>
                          <a:latin typeface="+mn-lt"/>
                          <a:ea typeface="+mn-ea"/>
                          <a:cs typeface="+mn-cs"/>
                        </a:rPr>
                        <a:t> Biosciences, </a:t>
                      </a:r>
                      <a:r>
                        <a:rPr lang="en-US" sz="1700" b="0" kern="1200" dirty="0" err="1">
                          <a:solidFill>
                            <a:schemeClr val="tx1"/>
                          </a:solidFill>
                          <a:effectLst/>
                          <a:latin typeface="+mn-lt"/>
                          <a:ea typeface="+mn-ea"/>
                          <a:cs typeface="+mn-cs"/>
                        </a:rPr>
                        <a:t>InxMed</a:t>
                      </a:r>
                      <a:r>
                        <a:rPr lang="en-US" sz="1700" b="0" kern="1200" dirty="0">
                          <a:solidFill>
                            <a:schemeClr val="tx1"/>
                          </a:solidFill>
                          <a:effectLst/>
                          <a:latin typeface="+mn-lt"/>
                          <a:ea typeface="+mn-ea"/>
                          <a:cs typeface="+mn-cs"/>
                        </a:rPr>
                        <a:t>, </a:t>
                      </a:r>
                      <a:r>
                        <a:rPr lang="en-US" sz="1700" b="0" kern="1200" dirty="0" err="1">
                          <a:solidFill>
                            <a:schemeClr val="tx1"/>
                          </a:solidFill>
                          <a:effectLst/>
                          <a:latin typeface="+mn-lt"/>
                          <a:ea typeface="+mn-ea"/>
                          <a:cs typeface="+mn-cs"/>
                        </a:rPr>
                        <a:t>Iovance</a:t>
                      </a:r>
                      <a:r>
                        <a:rPr lang="en-US" sz="1700" b="0" kern="1200" dirty="0">
                          <a:solidFill>
                            <a:schemeClr val="tx1"/>
                          </a:solidFill>
                          <a:effectLst/>
                          <a:latin typeface="+mn-lt"/>
                          <a:ea typeface="+mn-ea"/>
                          <a:cs typeface="+mn-cs"/>
                        </a:rPr>
                        <a:t> Biotherapeutics, Janssen Biotech Inc, Jazz Pharmaceuticals Inc, </a:t>
                      </a:r>
                      <a:r>
                        <a:rPr lang="en-US" sz="1700" b="0" kern="1200" dirty="0" err="1">
                          <a:solidFill>
                            <a:schemeClr val="tx1"/>
                          </a:solidFill>
                          <a:effectLst/>
                          <a:latin typeface="+mn-lt"/>
                          <a:ea typeface="+mn-ea"/>
                          <a:cs typeface="+mn-cs"/>
                        </a:rPr>
                        <a:t>Karyopharm</a:t>
                      </a:r>
                      <a:r>
                        <a:rPr lang="en-US" sz="1700" b="0" kern="1200" dirty="0">
                          <a:solidFill>
                            <a:schemeClr val="tx1"/>
                          </a:solidFill>
                          <a:effectLst/>
                          <a:latin typeface="+mn-lt"/>
                          <a:ea typeface="+mn-ea"/>
                          <a:cs typeface="+mn-cs"/>
                        </a:rPr>
                        <a:t> Therapeutics, </a:t>
                      </a:r>
                      <a:r>
                        <a:rPr lang="en-US" sz="1700" b="0" kern="1200" dirty="0" err="1">
                          <a:solidFill>
                            <a:schemeClr val="tx1"/>
                          </a:solidFill>
                          <a:effectLst/>
                          <a:latin typeface="+mn-lt"/>
                          <a:ea typeface="+mn-ea"/>
                          <a:cs typeface="+mn-cs"/>
                        </a:rPr>
                        <a:t>Laekna</a:t>
                      </a:r>
                      <a:r>
                        <a:rPr lang="en-US" sz="1700" b="0" kern="1200" dirty="0">
                          <a:solidFill>
                            <a:schemeClr val="tx1"/>
                          </a:solidFill>
                          <a:effectLst/>
                          <a:latin typeface="+mn-lt"/>
                          <a:ea typeface="+mn-ea"/>
                          <a:cs typeface="+mn-cs"/>
                        </a:rPr>
                        <a:t> Therapeutics, Leap Therapeutics Inc, </a:t>
                      </a:r>
                      <a:r>
                        <a:rPr lang="en-US" sz="1700" b="0" kern="1200" dirty="0" err="1">
                          <a:solidFill>
                            <a:schemeClr val="tx1"/>
                          </a:solidFill>
                          <a:effectLst/>
                          <a:latin typeface="+mn-lt"/>
                          <a:ea typeface="+mn-ea"/>
                          <a:cs typeface="+mn-cs"/>
                        </a:rPr>
                        <a:t>Luzsana</a:t>
                      </a:r>
                      <a:r>
                        <a:rPr lang="en-US" sz="1700" b="0" kern="1200" dirty="0">
                          <a:solidFill>
                            <a:schemeClr val="tx1"/>
                          </a:solidFill>
                          <a:effectLst/>
                          <a:latin typeface="+mn-lt"/>
                          <a:ea typeface="+mn-ea"/>
                          <a:cs typeface="+mn-cs"/>
                        </a:rPr>
                        <a:t> Biotechnology, Merck, Mersana Therapeutics Inc, MSD, Myriad Genetic Laboratories Inc, Novartis, </a:t>
                      </a:r>
                      <a:r>
                        <a:rPr lang="en-US" sz="1700" b="0" kern="1200" dirty="0" err="1">
                          <a:solidFill>
                            <a:schemeClr val="tx1"/>
                          </a:solidFill>
                          <a:effectLst/>
                          <a:latin typeface="+mn-lt"/>
                          <a:ea typeface="+mn-ea"/>
                          <a:cs typeface="+mn-cs"/>
                        </a:rPr>
                        <a:t>Novocure</a:t>
                      </a:r>
                      <a:r>
                        <a:rPr lang="en-US" sz="1700" b="0" kern="1200" dirty="0">
                          <a:solidFill>
                            <a:schemeClr val="tx1"/>
                          </a:solidFill>
                          <a:effectLst/>
                          <a:latin typeface="+mn-lt"/>
                          <a:ea typeface="+mn-ea"/>
                          <a:cs typeface="+mn-cs"/>
                        </a:rPr>
                        <a:t> Inc, </a:t>
                      </a:r>
                      <a:r>
                        <a:rPr lang="en-US" sz="1700" b="0" kern="1200" dirty="0" err="1">
                          <a:solidFill>
                            <a:schemeClr val="tx1"/>
                          </a:solidFill>
                          <a:effectLst/>
                          <a:latin typeface="+mn-lt"/>
                          <a:ea typeface="+mn-ea"/>
                          <a:cs typeface="+mn-cs"/>
                        </a:rPr>
                        <a:t>Onconova</a:t>
                      </a:r>
                      <a:r>
                        <a:rPr lang="en-US" sz="1700" b="0" kern="1200" dirty="0">
                          <a:solidFill>
                            <a:schemeClr val="tx1"/>
                          </a:solidFill>
                          <a:effectLst/>
                          <a:latin typeface="+mn-lt"/>
                          <a:ea typeface="+mn-ea"/>
                          <a:cs typeface="+mn-cs"/>
                        </a:rPr>
                        <a:t> Therapeutics Inc, </a:t>
                      </a:r>
                      <a:r>
                        <a:rPr lang="en-US" sz="1700" b="0" kern="1200" dirty="0" err="1">
                          <a:solidFill>
                            <a:schemeClr val="tx1"/>
                          </a:solidFill>
                          <a:effectLst/>
                          <a:latin typeface="+mn-lt"/>
                          <a:ea typeface="+mn-ea"/>
                          <a:cs typeface="+mn-cs"/>
                        </a:rPr>
                        <a:t>OncoQuest</a:t>
                      </a:r>
                      <a:r>
                        <a:rPr lang="en-US" sz="1700" b="0" kern="1200" dirty="0">
                          <a:solidFill>
                            <a:schemeClr val="tx1"/>
                          </a:solidFill>
                          <a:effectLst/>
                          <a:latin typeface="+mn-lt"/>
                          <a:ea typeface="+mn-ea"/>
                          <a:cs typeface="+mn-cs"/>
                        </a:rPr>
                        <a:t> Inc, Pfizer Inc, Predictive Oncology Inc, Prelude Therapeutics, Regeneron Pharmaceuticals Inc, </a:t>
                      </a:r>
                      <a:r>
                        <a:rPr lang="en-US" sz="1700" b="0" kern="1200" dirty="0" err="1">
                          <a:solidFill>
                            <a:schemeClr val="tx1"/>
                          </a:solidFill>
                          <a:effectLst/>
                          <a:latin typeface="+mn-lt"/>
                          <a:ea typeface="+mn-ea"/>
                          <a:cs typeface="+mn-cs"/>
                        </a:rPr>
                        <a:t>Replimune</a:t>
                      </a:r>
                      <a:r>
                        <a:rPr lang="en-US" sz="1700" b="0" kern="1200" dirty="0">
                          <a:solidFill>
                            <a:schemeClr val="tx1"/>
                          </a:solidFill>
                          <a:effectLst/>
                          <a:latin typeface="+mn-lt"/>
                          <a:ea typeface="+mn-ea"/>
                          <a:cs typeface="+mn-cs"/>
                        </a:rPr>
                        <a:t>, Roche Laboratories Inc, R-Pharm US, </a:t>
                      </a:r>
                      <a:r>
                        <a:rPr lang="en-US" sz="1700" b="0" kern="1200" dirty="0" err="1">
                          <a:solidFill>
                            <a:schemeClr val="tx1"/>
                          </a:solidFill>
                          <a:effectLst/>
                          <a:latin typeface="+mn-lt"/>
                          <a:ea typeface="+mn-ea"/>
                          <a:cs typeface="+mn-cs"/>
                        </a:rPr>
                        <a:t>Rubius</a:t>
                      </a:r>
                      <a:r>
                        <a:rPr lang="en-US" sz="1700" b="0" kern="1200" dirty="0">
                          <a:solidFill>
                            <a:schemeClr val="tx1"/>
                          </a:solidFill>
                          <a:effectLst/>
                          <a:latin typeface="+mn-lt"/>
                          <a:ea typeface="+mn-ea"/>
                          <a:cs typeface="+mn-cs"/>
                        </a:rPr>
                        <a:t> Therapeutics, </a:t>
                      </a:r>
                      <a:r>
                        <a:rPr lang="en-US" sz="1700" b="0" kern="1200" dirty="0" err="1">
                          <a:solidFill>
                            <a:schemeClr val="tx1"/>
                          </a:solidFill>
                          <a:effectLst/>
                          <a:latin typeface="+mn-lt"/>
                          <a:ea typeface="+mn-ea"/>
                          <a:cs typeface="+mn-cs"/>
                        </a:rPr>
                        <a:t>Seagen</a:t>
                      </a:r>
                      <a:r>
                        <a:rPr lang="en-US" sz="1700" b="0" kern="1200" dirty="0">
                          <a:solidFill>
                            <a:schemeClr val="tx1"/>
                          </a:solidFill>
                          <a:effectLst/>
                          <a:latin typeface="+mn-lt"/>
                          <a:ea typeface="+mn-ea"/>
                          <a:cs typeface="+mn-cs"/>
                        </a:rPr>
                        <a:t> Inc, Sorrento Therapeutics, Sumitomo Dainippon Pharma Oncology Inc, Sutro Biopharma, </a:t>
                      </a:r>
                      <a:r>
                        <a:rPr lang="en-US" sz="1700" b="0" kern="1200" dirty="0" err="1">
                          <a:solidFill>
                            <a:schemeClr val="tx1"/>
                          </a:solidFill>
                          <a:effectLst/>
                          <a:latin typeface="+mn-lt"/>
                          <a:ea typeface="+mn-ea"/>
                          <a:cs typeface="+mn-cs"/>
                        </a:rPr>
                        <a:t>Tarveda</a:t>
                      </a:r>
                      <a:r>
                        <a:rPr lang="en-US" sz="1700" b="0" kern="1200" dirty="0">
                          <a:solidFill>
                            <a:schemeClr val="tx1"/>
                          </a:solidFill>
                          <a:effectLst/>
                          <a:latin typeface="+mn-lt"/>
                          <a:ea typeface="+mn-ea"/>
                          <a:cs typeface="+mn-cs"/>
                        </a:rPr>
                        <a:t> Therapeutics, </a:t>
                      </a:r>
                      <a:r>
                        <a:rPr lang="en-US" sz="1700" b="0" kern="1200" dirty="0" err="1">
                          <a:solidFill>
                            <a:schemeClr val="tx1"/>
                          </a:solidFill>
                          <a:effectLst/>
                          <a:latin typeface="+mn-lt"/>
                          <a:ea typeface="+mn-ea"/>
                          <a:cs typeface="+mn-cs"/>
                        </a:rPr>
                        <a:t>Tesaro</a:t>
                      </a:r>
                      <a:r>
                        <a:rPr lang="en-US" sz="1700" b="0" kern="1200" dirty="0">
                          <a:solidFill>
                            <a:schemeClr val="tx1"/>
                          </a:solidFill>
                          <a:effectLst/>
                          <a:latin typeface="+mn-lt"/>
                          <a:ea typeface="+mn-ea"/>
                          <a:cs typeface="+mn-cs"/>
                        </a:rPr>
                        <a:t>, A GSK Company, Toray Industries Inc, Trillium Therapeutics Inc, Umoja Biopharma, VBL Therapeutics, </a:t>
                      </a:r>
                      <a:r>
                        <a:rPr lang="en-US" sz="1700" b="0" kern="1200" dirty="0" err="1">
                          <a:solidFill>
                            <a:schemeClr val="tx1"/>
                          </a:solidFill>
                          <a:effectLst/>
                          <a:latin typeface="+mn-lt"/>
                          <a:ea typeface="+mn-ea"/>
                          <a:cs typeface="+mn-cs"/>
                        </a:rPr>
                        <a:t>Verastem</a:t>
                      </a:r>
                      <a:r>
                        <a:rPr lang="en-US" sz="1700" b="0" kern="1200" dirty="0">
                          <a:solidFill>
                            <a:schemeClr val="tx1"/>
                          </a:solidFill>
                          <a:effectLst/>
                          <a:latin typeface="+mn-lt"/>
                          <a:ea typeface="+mn-ea"/>
                          <a:cs typeface="+mn-cs"/>
                        </a:rPr>
                        <a:t> Inc, </a:t>
                      </a:r>
                      <a:r>
                        <a:rPr lang="en-US" sz="1700" b="0" kern="1200" dirty="0" err="1">
                          <a:solidFill>
                            <a:schemeClr val="tx1"/>
                          </a:solidFill>
                          <a:effectLst/>
                          <a:latin typeface="+mn-lt"/>
                          <a:ea typeface="+mn-ea"/>
                          <a:cs typeface="+mn-cs"/>
                        </a:rPr>
                        <a:t>Vincerx</a:t>
                      </a:r>
                      <a:r>
                        <a:rPr lang="en-US" sz="1700" b="0" kern="1200" dirty="0">
                          <a:solidFill>
                            <a:schemeClr val="tx1"/>
                          </a:solidFill>
                          <a:effectLst/>
                          <a:latin typeface="+mn-lt"/>
                          <a:ea typeface="+mn-ea"/>
                          <a:cs typeface="+mn-cs"/>
                        </a:rPr>
                        <a:t> Pharma, </a:t>
                      </a:r>
                      <a:r>
                        <a:rPr lang="en-US" sz="1700" b="0" kern="1200" dirty="0" err="1">
                          <a:solidFill>
                            <a:schemeClr val="tx1"/>
                          </a:solidFill>
                          <a:effectLst/>
                          <a:latin typeface="+mn-lt"/>
                          <a:ea typeface="+mn-ea"/>
                          <a:cs typeface="+mn-cs"/>
                        </a:rPr>
                        <a:t>Xencor</a:t>
                      </a:r>
                      <a:r>
                        <a:rPr lang="en-US" sz="1700" b="0" kern="1200" dirty="0">
                          <a:solidFill>
                            <a:schemeClr val="tx1"/>
                          </a:solidFill>
                          <a:effectLst/>
                          <a:latin typeface="+mn-lt"/>
                          <a:ea typeface="+mn-ea"/>
                          <a:cs typeface="+mn-cs"/>
                        </a:rPr>
                        <a:t>, </a:t>
                      </a:r>
                      <a:r>
                        <a:rPr lang="en-US" sz="1700" b="0" kern="1200" dirty="0" err="1">
                          <a:solidFill>
                            <a:schemeClr val="tx1"/>
                          </a:solidFill>
                          <a:effectLst/>
                          <a:latin typeface="+mn-lt"/>
                          <a:ea typeface="+mn-ea"/>
                          <a:cs typeface="+mn-cs"/>
                        </a:rPr>
                        <a:t>Zentalis</a:t>
                      </a:r>
                      <a:r>
                        <a:rPr lang="en-US" sz="17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8112284"/>
                  </a:ext>
                </a:extLst>
              </a:tr>
              <a:tr h="660086">
                <a:tc>
                  <a:txBody>
                    <a:bodyPr/>
                    <a:lstStyle/>
                    <a:p>
                      <a:r>
                        <a:rPr lang="en-US" sz="17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err="1">
                          <a:solidFill>
                            <a:schemeClr val="tx1"/>
                          </a:solidFill>
                          <a:effectLst/>
                          <a:latin typeface="+mn-lt"/>
                          <a:ea typeface="+mn-ea"/>
                          <a:cs typeface="+mn-cs"/>
                        </a:rPr>
                        <a:t>Amarex</a:t>
                      </a:r>
                      <a:r>
                        <a:rPr lang="en-US" sz="1700" b="0" kern="1200" dirty="0">
                          <a:solidFill>
                            <a:schemeClr val="tx1"/>
                          </a:solidFill>
                          <a:effectLst/>
                          <a:latin typeface="+mn-lt"/>
                          <a:ea typeface="+mn-ea"/>
                          <a:cs typeface="+mn-cs"/>
                        </a:rPr>
                        <a:t> Clinical Research, GOG Foundation, Ludwig Institute for Cancer Research Ltd, National Cancer Institute, NRG Oncology, RTOG Foundation, SWOG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6456328"/>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0C4E40C-7C70-1243-037C-64155D26CE89}"/>
              </a:ext>
            </a:extLst>
          </p:cNvPr>
          <p:cNvGraphicFramePr>
            <a:graphicFrameLocks noGrp="1"/>
          </p:cNvGraphicFramePr>
          <p:nvPr>
            <p:extLst>
              <p:ext uri="{D42A27DB-BD31-4B8C-83A1-F6EECF244321}">
                <p14:modId xmlns:p14="http://schemas.microsoft.com/office/powerpoint/2010/main" val="3068360074"/>
              </p:ext>
            </p:extLst>
          </p:nvPr>
        </p:nvGraphicFramePr>
        <p:xfrm>
          <a:off x="515815" y="1768570"/>
          <a:ext cx="10738339" cy="4016578"/>
        </p:xfrm>
        <a:graphic>
          <a:graphicData uri="http://schemas.openxmlformats.org/drawingml/2006/table">
            <a:tbl>
              <a:tblPr firstRow="1" bandRow="1">
                <a:tableStyleId>{21E4AEA4-8DFA-4A89-87EB-49C32662AFE0}</a:tableStyleId>
              </a:tblPr>
              <a:tblGrid>
                <a:gridCol w="1619745">
                  <a:extLst>
                    <a:ext uri="{9D8B030D-6E8A-4147-A177-3AD203B41FA5}">
                      <a16:colId xmlns:a16="http://schemas.microsoft.com/office/drawing/2014/main" val="270537948"/>
                    </a:ext>
                  </a:extLst>
                </a:gridCol>
                <a:gridCol w="1317796">
                  <a:extLst>
                    <a:ext uri="{9D8B030D-6E8A-4147-A177-3AD203B41FA5}">
                      <a16:colId xmlns:a16="http://schemas.microsoft.com/office/drawing/2014/main" val="979761424"/>
                    </a:ext>
                  </a:extLst>
                </a:gridCol>
                <a:gridCol w="1381733">
                  <a:extLst>
                    <a:ext uri="{9D8B030D-6E8A-4147-A177-3AD203B41FA5}">
                      <a16:colId xmlns:a16="http://schemas.microsoft.com/office/drawing/2014/main" val="554163877"/>
                    </a:ext>
                  </a:extLst>
                </a:gridCol>
                <a:gridCol w="1806043">
                  <a:extLst>
                    <a:ext uri="{9D8B030D-6E8A-4147-A177-3AD203B41FA5}">
                      <a16:colId xmlns:a16="http://schemas.microsoft.com/office/drawing/2014/main" val="1063860501"/>
                    </a:ext>
                  </a:extLst>
                </a:gridCol>
                <a:gridCol w="1566685">
                  <a:extLst>
                    <a:ext uri="{9D8B030D-6E8A-4147-A177-3AD203B41FA5}">
                      <a16:colId xmlns:a16="http://schemas.microsoft.com/office/drawing/2014/main" val="4026176233"/>
                    </a:ext>
                  </a:extLst>
                </a:gridCol>
                <a:gridCol w="1501408">
                  <a:extLst>
                    <a:ext uri="{9D8B030D-6E8A-4147-A177-3AD203B41FA5}">
                      <a16:colId xmlns:a16="http://schemas.microsoft.com/office/drawing/2014/main" val="2470890038"/>
                    </a:ext>
                  </a:extLst>
                </a:gridCol>
                <a:gridCol w="1544929">
                  <a:extLst>
                    <a:ext uri="{9D8B030D-6E8A-4147-A177-3AD203B41FA5}">
                      <a16:colId xmlns:a16="http://schemas.microsoft.com/office/drawing/2014/main" val="3364317899"/>
                    </a:ext>
                  </a:extLst>
                </a:gridCol>
              </a:tblGrid>
              <a:tr h="564073">
                <a:tc>
                  <a:txBody>
                    <a:bodyPr/>
                    <a:lstStyle/>
                    <a:p>
                      <a:endParaRPr lang="en-US" dirty="0"/>
                    </a:p>
                  </a:txBody>
                  <a:tcPr/>
                </a:tc>
                <a:tc>
                  <a:txBody>
                    <a:bodyPr/>
                    <a:lstStyle/>
                    <a:p>
                      <a:pPr algn="ctr"/>
                      <a:r>
                        <a:rPr lang="en-US" sz="1600" dirty="0"/>
                        <a:t>Niraparib</a:t>
                      </a:r>
                    </a:p>
                  </a:txBody>
                  <a:tcPr/>
                </a:tc>
                <a:tc>
                  <a:txBody>
                    <a:bodyPr/>
                    <a:lstStyle/>
                    <a:p>
                      <a:pPr algn="ctr"/>
                      <a:r>
                        <a:rPr lang="en-US" sz="1600" dirty="0"/>
                        <a:t>Placebo</a:t>
                      </a:r>
                    </a:p>
                  </a:txBody>
                  <a:tcPr/>
                </a:tc>
                <a:tc>
                  <a:txBody>
                    <a:bodyPr/>
                    <a:lstStyle/>
                    <a:p>
                      <a:pPr algn="ctr"/>
                      <a:r>
                        <a:rPr lang="en-US" sz="1600" dirty="0"/>
                        <a:t>Bevacizumab + Olaparib </a:t>
                      </a:r>
                    </a:p>
                  </a:txBody>
                  <a:tcPr/>
                </a:tc>
                <a:tc>
                  <a:txBody>
                    <a:bodyPr/>
                    <a:lstStyle/>
                    <a:p>
                      <a:pPr algn="ctr"/>
                      <a:r>
                        <a:rPr lang="en-US" sz="1600" dirty="0"/>
                        <a:t>Bevacizumab + Placebo</a:t>
                      </a:r>
                    </a:p>
                  </a:txBody>
                  <a:tcPr/>
                </a:tc>
                <a:tc>
                  <a:txBody>
                    <a:bodyPr/>
                    <a:lstStyle/>
                    <a:p>
                      <a:pPr algn="ctr"/>
                      <a:r>
                        <a:rPr lang="en-US" sz="1600" dirty="0"/>
                        <a:t>Olaparib</a:t>
                      </a:r>
                    </a:p>
                  </a:txBody>
                  <a:tcPr/>
                </a:tc>
                <a:tc>
                  <a:txBody>
                    <a:bodyPr/>
                    <a:lstStyle/>
                    <a:p>
                      <a:pPr algn="ctr"/>
                      <a:r>
                        <a:rPr lang="en-US" sz="1600" dirty="0"/>
                        <a:t>Placebo</a:t>
                      </a:r>
                    </a:p>
                  </a:txBody>
                  <a:tcPr/>
                </a:tc>
                <a:extLst>
                  <a:ext uri="{0D108BD9-81ED-4DB2-BD59-A6C34878D82A}">
                    <a16:rowId xmlns:a16="http://schemas.microsoft.com/office/drawing/2014/main" val="1332352570"/>
                  </a:ext>
                </a:extLst>
              </a:tr>
              <a:tr h="296880">
                <a:tc>
                  <a:txBody>
                    <a:bodyPr/>
                    <a:lstStyle/>
                    <a:p>
                      <a:r>
                        <a:rPr lang="en-US" sz="1400" baseline="0" dirty="0"/>
                        <a:t>n</a:t>
                      </a:r>
                    </a:p>
                  </a:txBody>
                  <a:tcPr/>
                </a:tc>
                <a:tc>
                  <a:txBody>
                    <a:bodyPr/>
                    <a:lstStyle/>
                    <a:p>
                      <a:pPr algn="ctr"/>
                      <a:r>
                        <a:rPr lang="en-US" sz="1400" baseline="0" dirty="0"/>
                        <a:t>484</a:t>
                      </a:r>
                    </a:p>
                  </a:txBody>
                  <a:tcPr/>
                </a:tc>
                <a:tc>
                  <a:txBody>
                    <a:bodyPr/>
                    <a:lstStyle/>
                    <a:p>
                      <a:pPr algn="ctr"/>
                      <a:r>
                        <a:rPr lang="en-US" sz="1400" baseline="0" dirty="0"/>
                        <a:t>244</a:t>
                      </a:r>
                    </a:p>
                  </a:txBody>
                  <a:tcPr/>
                </a:tc>
                <a:tc>
                  <a:txBody>
                    <a:bodyPr/>
                    <a:lstStyle/>
                    <a:p>
                      <a:pPr algn="ctr"/>
                      <a:r>
                        <a:rPr lang="en-US" sz="1400" baseline="0" dirty="0"/>
                        <a:t>535</a:t>
                      </a:r>
                    </a:p>
                  </a:txBody>
                  <a:tcPr/>
                </a:tc>
                <a:tc>
                  <a:txBody>
                    <a:bodyPr/>
                    <a:lstStyle/>
                    <a:p>
                      <a:pPr algn="ctr"/>
                      <a:r>
                        <a:rPr lang="en-US" sz="1400" baseline="0" dirty="0"/>
                        <a:t>267</a:t>
                      </a:r>
                    </a:p>
                  </a:txBody>
                  <a:tcPr/>
                </a:tc>
                <a:tc>
                  <a:txBody>
                    <a:bodyPr/>
                    <a:lstStyle/>
                    <a:p>
                      <a:pPr algn="ctr"/>
                      <a:r>
                        <a:rPr lang="en-US" sz="1400" baseline="0" dirty="0"/>
                        <a:t>260</a:t>
                      </a:r>
                    </a:p>
                  </a:txBody>
                  <a:tcPr/>
                </a:tc>
                <a:tc>
                  <a:txBody>
                    <a:bodyPr/>
                    <a:lstStyle/>
                    <a:p>
                      <a:pPr algn="ctr"/>
                      <a:r>
                        <a:rPr lang="en-US" sz="1400" baseline="0" dirty="0"/>
                        <a:t>130</a:t>
                      </a:r>
                    </a:p>
                  </a:txBody>
                  <a:tcPr/>
                </a:tc>
                <a:extLst>
                  <a:ext uri="{0D108BD9-81ED-4DB2-BD59-A6C34878D82A}">
                    <a16:rowId xmlns:a16="http://schemas.microsoft.com/office/drawing/2014/main" val="3653143813"/>
                  </a:ext>
                </a:extLst>
              </a:tr>
              <a:tr h="296880">
                <a:tc>
                  <a:txBody>
                    <a:bodyPr/>
                    <a:lstStyle/>
                    <a:p>
                      <a:r>
                        <a:rPr lang="en-US" sz="1400" baseline="0" dirty="0"/>
                        <a:t>Anemia</a:t>
                      </a:r>
                    </a:p>
                  </a:txBody>
                  <a:tcPr/>
                </a:tc>
                <a:tc>
                  <a:txBody>
                    <a:bodyPr/>
                    <a:lstStyle/>
                    <a:p>
                      <a:pPr algn="ctr"/>
                      <a:r>
                        <a:rPr lang="en-US" sz="1400" b="1" baseline="0" dirty="0">
                          <a:solidFill>
                            <a:srgbClr val="FF0000"/>
                          </a:solidFill>
                        </a:rPr>
                        <a:t>31%</a:t>
                      </a:r>
                    </a:p>
                  </a:txBody>
                  <a:tcPr/>
                </a:tc>
                <a:tc>
                  <a:txBody>
                    <a:bodyPr/>
                    <a:lstStyle/>
                    <a:p>
                      <a:pPr algn="ctr"/>
                      <a:r>
                        <a:rPr lang="en-US" sz="1400" baseline="0" dirty="0"/>
                        <a:t>2%</a:t>
                      </a:r>
                    </a:p>
                  </a:txBody>
                  <a:tcPr/>
                </a:tc>
                <a:tc>
                  <a:txBody>
                    <a:bodyPr/>
                    <a:lstStyle/>
                    <a:p>
                      <a:pPr algn="ctr"/>
                      <a:r>
                        <a:rPr lang="en-US" sz="1400" baseline="0" dirty="0"/>
                        <a:t>17%</a:t>
                      </a:r>
                    </a:p>
                  </a:txBody>
                  <a:tcPr/>
                </a:tc>
                <a:tc>
                  <a:txBody>
                    <a:bodyPr/>
                    <a:lstStyle/>
                    <a:p>
                      <a:pPr algn="ctr"/>
                      <a:r>
                        <a:rPr lang="en-US" sz="1400" baseline="0" dirty="0"/>
                        <a:t>&lt;1%</a:t>
                      </a:r>
                    </a:p>
                  </a:txBody>
                  <a:tcPr/>
                </a:tc>
                <a:tc>
                  <a:txBody>
                    <a:bodyPr/>
                    <a:lstStyle/>
                    <a:p>
                      <a:pPr algn="ctr"/>
                      <a:r>
                        <a:rPr lang="en-US" sz="1400" baseline="0" dirty="0"/>
                        <a:t>22%</a:t>
                      </a:r>
                    </a:p>
                  </a:txBody>
                  <a:tcPr/>
                </a:tc>
                <a:tc>
                  <a:txBody>
                    <a:bodyPr/>
                    <a:lstStyle/>
                    <a:p>
                      <a:pPr algn="ctr"/>
                      <a:r>
                        <a:rPr lang="en-US" sz="1400" baseline="0" dirty="0"/>
                        <a:t>2%</a:t>
                      </a:r>
                    </a:p>
                  </a:txBody>
                  <a:tcPr/>
                </a:tc>
                <a:extLst>
                  <a:ext uri="{0D108BD9-81ED-4DB2-BD59-A6C34878D82A}">
                    <a16:rowId xmlns:a16="http://schemas.microsoft.com/office/drawing/2014/main" val="3667010378"/>
                  </a:ext>
                </a:extLst>
              </a:tr>
              <a:tr h="296880">
                <a:tc>
                  <a:txBody>
                    <a:bodyPr/>
                    <a:lstStyle/>
                    <a:p>
                      <a:r>
                        <a:rPr lang="en-US" sz="1400" baseline="0" dirty="0"/>
                        <a:t>Neutropenia </a:t>
                      </a:r>
                    </a:p>
                  </a:txBody>
                  <a:tcPr/>
                </a:tc>
                <a:tc>
                  <a:txBody>
                    <a:bodyPr/>
                    <a:lstStyle/>
                    <a:p>
                      <a:pPr algn="ctr"/>
                      <a:r>
                        <a:rPr lang="en-US" sz="1400" b="1" baseline="0" dirty="0">
                          <a:solidFill>
                            <a:srgbClr val="FF0000"/>
                          </a:solidFill>
                        </a:rPr>
                        <a:t>13%</a:t>
                      </a:r>
                    </a:p>
                  </a:txBody>
                  <a:tcPr/>
                </a:tc>
                <a:tc>
                  <a:txBody>
                    <a:bodyPr/>
                    <a:lstStyle/>
                    <a:p>
                      <a:pPr algn="ctr"/>
                      <a:r>
                        <a:rPr lang="en-US" sz="1400" baseline="0" dirty="0"/>
                        <a:t>1%</a:t>
                      </a:r>
                    </a:p>
                  </a:txBody>
                  <a:tcPr/>
                </a:tc>
                <a:tc>
                  <a:txBody>
                    <a:bodyPr/>
                    <a:lstStyle/>
                    <a:p>
                      <a:pPr algn="ctr"/>
                      <a:r>
                        <a:rPr lang="en-US" sz="1400" baseline="0" dirty="0"/>
                        <a:t>6%</a:t>
                      </a:r>
                    </a:p>
                  </a:txBody>
                  <a:tcPr/>
                </a:tc>
                <a:tc>
                  <a:txBody>
                    <a:bodyPr/>
                    <a:lstStyle/>
                    <a:p>
                      <a:pPr algn="ctr"/>
                      <a:r>
                        <a:rPr lang="en-US" sz="1400" baseline="0" dirty="0"/>
                        <a:t>3%</a:t>
                      </a:r>
                    </a:p>
                  </a:txBody>
                  <a:tcPr/>
                </a:tc>
                <a:tc>
                  <a:txBody>
                    <a:bodyPr/>
                    <a:lstStyle/>
                    <a:p>
                      <a:pPr algn="ctr"/>
                      <a:r>
                        <a:rPr lang="en-US" sz="1400" baseline="0" dirty="0"/>
                        <a:t>9%</a:t>
                      </a:r>
                    </a:p>
                  </a:txBody>
                  <a:tcPr/>
                </a:tc>
                <a:tc>
                  <a:txBody>
                    <a:bodyPr/>
                    <a:lstStyle/>
                    <a:p>
                      <a:pPr algn="ctr"/>
                      <a:r>
                        <a:rPr lang="en-US" sz="1400" baseline="0" dirty="0"/>
                        <a:t>5%</a:t>
                      </a:r>
                    </a:p>
                  </a:txBody>
                  <a:tcPr/>
                </a:tc>
                <a:extLst>
                  <a:ext uri="{0D108BD9-81ED-4DB2-BD59-A6C34878D82A}">
                    <a16:rowId xmlns:a16="http://schemas.microsoft.com/office/drawing/2014/main" val="2337221994"/>
                  </a:ext>
                </a:extLst>
              </a:tr>
              <a:tr h="310926">
                <a:tc>
                  <a:txBody>
                    <a:bodyPr/>
                    <a:lstStyle/>
                    <a:p>
                      <a:r>
                        <a:rPr lang="en-US" sz="1400" baseline="0" dirty="0"/>
                        <a:t>Thrombocytopenia </a:t>
                      </a:r>
                    </a:p>
                  </a:txBody>
                  <a:tcPr/>
                </a:tc>
                <a:tc>
                  <a:txBody>
                    <a:bodyPr/>
                    <a:lstStyle/>
                    <a:p>
                      <a:pPr algn="ctr"/>
                      <a:r>
                        <a:rPr lang="en-US" sz="1400" baseline="0" dirty="0">
                          <a:solidFill>
                            <a:srgbClr val="FF0000"/>
                          </a:solidFill>
                        </a:rPr>
                        <a:t>29%</a:t>
                      </a:r>
                    </a:p>
                  </a:txBody>
                  <a:tcPr/>
                </a:tc>
                <a:tc>
                  <a:txBody>
                    <a:bodyPr/>
                    <a:lstStyle/>
                    <a:p>
                      <a:pPr algn="ctr"/>
                      <a:r>
                        <a:rPr lang="en-US" sz="1400" baseline="0" dirty="0"/>
                        <a:t>&lt;1%</a:t>
                      </a:r>
                    </a:p>
                  </a:txBody>
                  <a:tcPr/>
                </a:tc>
                <a:tc>
                  <a:txBody>
                    <a:bodyPr/>
                    <a:lstStyle/>
                    <a:p>
                      <a:pPr algn="ctr"/>
                      <a:r>
                        <a:rPr lang="en-US" sz="1400" baseline="0" dirty="0"/>
                        <a:t>2%</a:t>
                      </a:r>
                    </a:p>
                  </a:txBody>
                  <a:tcPr/>
                </a:tc>
                <a:tc>
                  <a:txBody>
                    <a:bodyPr/>
                    <a:lstStyle/>
                    <a:p>
                      <a:pPr algn="ctr"/>
                      <a:r>
                        <a:rPr lang="en-US" sz="1400" baseline="0" dirty="0"/>
                        <a:t>&lt;1%</a:t>
                      </a:r>
                    </a:p>
                  </a:txBody>
                  <a:tcPr/>
                </a:tc>
                <a:tc>
                  <a:txBody>
                    <a:bodyPr/>
                    <a:lstStyle/>
                    <a:p>
                      <a:pPr algn="ctr"/>
                      <a:r>
                        <a:rPr lang="en-US" sz="1400" baseline="0" dirty="0"/>
                        <a:t>1%</a:t>
                      </a:r>
                    </a:p>
                  </a:txBody>
                  <a:tcPr/>
                </a:tc>
                <a:tc>
                  <a:txBody>
                    <a:bodyPr/>
                    <a:lstStyle/>
                    <a:p>
                      <a:pPr algn="ctr"/>
                      <a:r>
                        <a:rPr lang="en-US" sz="1400" baseline="0" dirty="0"/>
                        <a:t>2%</a:t>
                      </a:r>
                    </a:p>
                  </a:txBody>
                  <a:tcPr/>
                </a:tc>
                <a:extLst>
                  <a:ext uri="{0D108BD9-81ED-4DB2-BD59-A6C34878D82A}">
                    <a16:rowId xmlns:a16="http://schemas.microsoft.com/office/drawing/2014/main" val="2181675492"/>
                  </a:ext>
                </a:extLst>
              </a:tr>
              <a:tr h="296880">
                <a:tc>
                  <a:txBody>
                    <a:bodyPr/>
                    <a:lstStyle/>
                    <a:p>
                      <a:r>
                        <a:rPr lang="en-US" sz="1400" baseline="0" dirty="0"/>
                        <a:t>Fatigue </a:t>
                      </a:r>
                    </a:p>
                  </a:txBody>
                  <a:tcPr/>
                </a:tc>
                <a:tc>
                  <a:txBody>
                    <a:bodyPr/>
                    <a:lstStyle/>
                    <a:p>
                      <a:pPr algn="ctr"/>
                      <a:r>
                        <a:rPr lang="en-US" sz="1400" baseline="0" dirty="0"/>
                        <a:t>2%</a:t>
                      </a:r>
                    </a:p>
                  </a:txBody>
                  <a:tcPr/>
                </a:tc>
                <a:tc>
                  <a:txBody>
                    <a:bodyPr/>
                    <a:lstStyle/>
                    <a:p>
                      <a:pPr algn="ctr"/>
                      <a:r>
                        <a:rPr lang="en-US" sz="1400" baseline="0" dirty="0"/>
                        <a:t>1%</a:t>
                      </a:r>
                    </a:p>
                  </a:txBody>
                  <a:tcPr/>
                </a:tc>
                <a:tc>
                  <a:txBody>
                    <a:bodyPr/>
                    <a:lstStyle/>
                    <a:p>
                      <a:pPr algn="ctr"/>
                      <a:r>
                        <a:rPr lang="en-US" sz="1400" baseline="0" dirty="0"/>
                        <a:t>5%</a:t>
                      </a:r>
                    </a:p>
                  </a:txBody>
                  <a:tcPr/>
                </a:tc>
                <a:tc>
                  <a:txBody>
                    <a:bodyPr/>
                    <a:lstStyle/>
                    <a:p>
                      <a:pPr algn="ctr"/>
                      <a:r>
                        <a:rPr lang="en-US" sz="1400" baseline="0" dirty="0"/>
                        <a:t>1%</a:t>
                      </a:r>
                    </a:p>
                  </a:txBody>
                  <a:tcPr/>
                </a:tc>
                <a:tc>
                  <a:txBody>
                    <a:bodyPr/>
                    <a:lstStyle/>
                    <a:p>
                      <a:pPr algn="ctr"/>
                      <a:r>
                        <a:rPr lang="en-US" sz="1400" baseline="0" dirty="0"/>
                        <a:t>4%</a:t>
                      </a:r>
                    </a:p>
                  </a:txBody>
                  <a:tcPr/>
                </a:tc>
                <a:tc>
                  <a:txBody>
                    <a:bodyPr/>
                    <a:lstStyle/>
                    <a:p>
                      <a:pPr algn="ctr"/>
                      <a:r>
                        <a:rPr lang="en-US" sz="1400" baseline="0" dirty="0"/>
                        <a:t>2%</a:t>
                      </a:r>
                    </a:p>
                  </a:txBody>
                  <a:tcPr/>
                </a:tc>
                <a:extLst>
                  <a:ext uri="{0D108BD9-81ED-4DB2-BD59-A6C34878D82A}">
                    <a16:rowId xmlns:a16="http://schemas.microsoft.com/office/drawing/2014/main" val="377345025"/>
                  </a:ext>
                </a:extLst>
              </a:tr>
              <a:tr h="344066">
                <a:tc>
                  <a:txBody>
                    <a:bodyPr/>
                    <a:lstStyle/>
                    <a:p>
                      <a:r>
                        <a:rPr lang="en-US" sz="1400" baseline="0" dirty="0"/>
                        <a:t>MDS/AML</a:t>
                      </a:r>
                    </a:p>
                  </a:txBody>
                  <a:tcPr/>
                </a:tc>
                <a:tc>
                  <a:txBody>
                    <a:bodyPr/>
                    <a:lstStyle/>
                    <a:p>
                      <a:pPr algn="ctr"/>
                      <a:r>
                        <a:rPr lang="en-US" sz="1400" baseline="0" dirty="0"/>
                        <a:t>Not reported</a:t>
                      </a:r>
                    </a:p>
                  </a:txBody>
                  <a:tcPr/>
                </a:tc>
                <a:tc>
                  <a:txBody>
                    <a:bodyPr/>
                    <a:lstStyle/>
                    <a:p>
                      <a:pPr algn="ctr"/>
                      <a:r>
                        <a:rPr lang="en-US" sz="1400" baseline="0" dirty="0"/>
                        <a:t>Not reported</a:t>
                      </a:r>
                    </a:p>
                  </a:txBody>
                  <a:tcPr/>
                </a:tc>
                <a:tc>
                  <a:txBody>
                    <a:bodyPr/>
                    <a:lstStyle/>
                    <a:p>
                      <a:pPr algn="ctr"/>
                      <a:r>
                        <a:rPr lang="en-US" sz="1400" baseline="0" dirty="0"/>
                        <a:t>1%</a:t>
                      </a:r>
                    </a:p>
                  </a:txBody>
                  <a:tcPr/>
                </a:tc>
                <a:tc>
                  <a:txBody>
                    <a:bodyPr/>
                    <a:lstStyle/>
                    <a:p>
                      <a:pPr algn="ctr"/>
                      <a:r>
                        <a:rPr lang="en-US" sz="1400" baseline="0" dirty="0"/>
                        <a:t>&lt;1%</a:t>
                      </a:r>
                    </a:p>
                  </a:txBody>
                  <a:tcPr/>
                </a:tc>
                <a:tc>
                  <a:txBody>
                    <a:bodyPr/>
                    <a:lstStyle/>
                    <a:p>
                      <a:pPr algn="ctr"/>
                      <a:r>
                        <a:rPr lang="en-US" sz="1400" baseline="0" dirty="0"/>
                        <a:t>1%</a:t>
                      </a:r>
                    </a:p>
                  </a:txBody>
                  <a:tcPr/>
                </a:tc>
                <a:tc>
                  <a:txBody>
                    <a:bodyPr/>
                    <a:lstStyle/>
                    <a:p>
                      <a:pPr algn="ctr"/>
                      <a:r>
                        <a:rPr lang="en-US" sz="1400" baseline="0" dirty="0"/>
                        <a:t>0</a:t>
                      </a:r>
                    </a:p>
                  </a:txBody>
                  <a:tcPr/>
                </a:tc>
                <a:extLst>
                  <a:ext uri="{0D108BD9-81ED-4DB2-BD59-A6C34878D82A}">
                    <a16:rowId xmlns:a16="http://schemas.microsoft.com/office/drawing/2014/main" val="4256387814"/>
                  </a:ext>
                </a:extLst>
              </a:tr>
              <a:tr h="296880">
                <a:tc>
                  <a:txBody>
                    <a:bodyPr/>
                    <a:lstStyle/>
                    <a:p>
                      <a:r>
                        <a:rPr lang="en-US" sz="1400" baseline="0" dirty="0"/>
                        <a:t>Nausea </a:t>
                      </a:r>
                    </a:p>
                  </a:txBody>
                  <a:tcPr/>
                </a:tc>
                <a:tc>
                  <a:txBody>
                    <a:bodyPr/>
                    <a:lstStyle/>
                    <a:p>
                      <a:pPr algn="ctr"/>
                      <a:r>
                        <a:rPr lang="en-US" sz="1400" baseline="0" dirty="0"/>
                        <a:t>1%</a:t>
                      </a:r>
                    </a:p>
                  </a:txBody>
                  <a:tcPr/>
                </a:tc>
                <a:tc>
                  <a:txBody>
                    <a:bodyPr/>
                    <a:lstStyle/>
                    <a:p>
                      <a:pPr algn="ctr"/>
                      <a:r>
                        <a:rPr lang="en-US" sz="1400" baseline="0" dirty="0"/>
                        <a:t>1%</a:t>
                      </a:r>
                    </a:p>
                  </a:txBody>
                  <a:tcPr/>
                </a:tc>
                <a:tc>
                  <a:txBody>
                    <a:bodyPr/>
                    <a:lstStyle/>
                    <a:p>
                      <a:pPr algn="ctr"/>
                      <a:r>
                        <a:rPr lang="en-US" sz="1400" baseline="0" dirty="0"/>
                        <a:t>2%</a:t>
                      </a:r>
                    </a:p>
                  </a:txBody>
                  <a:tcPr/>
                </a:tc>
                <a:tc>
                  <a:txBody>
                    <a:bodyPr/>
                    <a:lstStyle/>
                    <a:p>
                      <a:pPr algn="ctr"/>
                      <a:r>
                        <a:rPr lang="en-US" sz="1400" baseline="0" dirty="0"/>
                        <a:t>1%</a:t>
                      </a:r>
                    </a:p>
                  </a:txBody>
                  <a:tcPr/>
                </a:tc>
                <a:tc>
                  <a:txBody>
                    <a:bodyPr/>
                    <a:lstStyle/>
                    <a:p>
                      <a:pPr algn="ctr"/>
                      <a:r>
                        <a:rPr lang="en-US" sz="1400" baseline="0" dirty="0"/>
                        <a:t>1%</a:t>
                      </a:r>
                    </a:p>
                  </a:txBody>
                  <a:tcPr/>
                </a:tc>
                <a:tc>
                  <a:txBody>
                    <a:bodyPr/>
                    <a:lstStyle/>
                    <a:p>
                      <a:pPr algn="ctr"/>
                      <a:r>
                        <a:rPr lang="en-US" sz="1400" baseline="0" dirty="0"/>
                        <a:t>0%</a:t>
                      </a:r>
                    </a:p>
                  </a:txBody>
                  <a:tcPr/>
                </a:tc>
                <a:extLst>
                  <a:ext uri="{0D108BD9-81ED-4DB2-BD59-A6C34878D82A}">
                    <a16:rowId xmlns:a16="http://schemas.microsoft.com/office/drawing/2014/main" val="1460231291"/>
                  </a:ext>
                </a:extLst>
              </a:tr>
              <a:tr h="296880">
                <a:tc>
                  <a:txBody>
                    <a:bodyPr/>
                    <a:lstStyle/>
                    <a:p>
                      <a:r>
                        <a:rPr lang="en-US" sz="1400" baseline="0" dirty="0"/>
                        <a:t>Vomiting</a:t>
                      </a:r>
                    </a:p>
                  </a:txBody>
                  <a:tcPr/>
                </a:tc>
                <a:tc>
                  <a:txBody>
                    <a:bodyPr/>
                    <a:lstStyle/>
                    <a:p>
                      <a:pPr algn="ctr"/>
                      <a:r>
                        <a:rPr lang="en-US" sz="1400" baseline="0" dirty="0"/>
                        <a:t>1%</a:t>
                      </a:r>
                    </a:p>
                  </a:txBody>
                  <a:tcPr/>
                </a:tc>
                <a:tc>
                  <a:txBody>
                    <a:bodyPr/>
                    <a:lstStyle/>
                    <a:p>
                      <a:pPr algn="ctr"/>
                      <a:r>
                        <a:rPr lang="en-US" sz="1400" baseline="0" dirty="0"/>
                        <a:t>1%</a:t>
                      </a:r>
                    </a:p>
                  </a:txBody>
                  <a:tcPr/>
                </a:tc>
                <a:tc>
                  <a:txBody>
                    <a:bodyPr/>
                    <a:lstStyle/>
                    <a:p>
                      <a:pPr algn="ctr"/>
                      <a:r>
                        <a:rPr lang="en-US" sz="1400" baseline="0" dirty="0"/>
                        <a:t>1%</a:t>
                      </a:r>
                    </a:p>
                  </a:txBody>
                  <a:tcPr/>
                </a:tc>
                <a:tc>
                  <a:txBody>
                    <a:bodyPr/>
                    <a:lstStyle/>
                    <a:p>
                      <a:pPr algn="ctr"/>
                      <a:r>
                        <a:rPr lang="en-US" sz="1400" baseline="0" dirty="0"/>
                        <a:t>2%</a:t>
                      </a:r>
                    </a:p>
                  </a:txBody>
                  <a:tcPr/>
                </a:tc>
                <a:tc>
                  <a:txBody>
                    <a:bodyPr/>
                    <a:lstStyle/>
                    <a:p>
                      <a:pPr algn="ctr"/>
                      <a:r>
                        <a:rPr lang="en-US" sz="1400" baseline="0" dirty="0"/>
                        <a:t>&lt;1%</a:t>
                      </a:r>
                    </a:p>
                  </a:txBody>
                  <a:tcPr/>
                </a:tc>
                <a:tc>
                  <a:txBody>
                    <a:bodyPr/>
                    <a:lstStyle/>
                    <a:p>
                      <a:pPr algn="ctr"/>
                      <a:r>
                        <a:rPr lang="en-US" sz="1400" baseline="0" dirty="0"/>
                        <a:t>1%</a:t>
                      </a:r>
                    </a:p>
                  </a:txBody>
                  <a:tcPr/>
                </a:tc>
                <a:extLst>
                  <a:ext uri="{0D108BD9-81ED-4DB2-BD59-A6C34878D82A}">
                    <a16:rowId xmlns:a16="http://schemas.microsoft.com/office/drawing/2014/main" val="4106712565"/>
                  </a:ext>
                </a:extLst>
              </a:tr>
              <a:tr h="296880">
                <a:tc>
                  <a:txBody>
                    <a:bodyPr/>
                    <a:lstStyle/>
                    <a:p>
                      <a:r>
                        <a:rPr lang="en-US" sz="1400" baseline="0" dirty="0"/>
                        <a:t>Diarrhea</a:t>
                      </a:r>
                    </a:p>
                  </a:txBody>
                  <a:tcPr/>
                </a:tc>
                <a:tc>
                  <a:txBody>
                    <a:bodyPr/>
                    <a:lstStyle/>
                    <a:p>
                      <a:pPr algn="ctr"/>
                      <a:r>
                        <a:rPr lang="en-US" sz="1400" baseline="0" dirty="0"/>
                        <a:t>1%</a:t>
                      </a:r>
                    </a:p>
                  </a:txBody>
                  <a:tcPr/>
                </a:tc>
                <a:tc>
                  <a:txBody>
                    <a:bodyPr/>
                    <a:lstStyle/>
                    <a:p>
                      <a:pPr algn="ctr"/>
                      <a:r>
                        <a:rPr lang="en-US" sz="1400" baseline="0" dirty="0"/>
                        <a:t>***********</a:t>
                      </a:r>
                    </a:p>
                  </a:txBody>
                  <a:tcPr/>
                </a:tc>
                <a:tc>
                  <a:txBody>
                    <a:bodyPr/>
                    <a:lstStyle/>
                    <a:p>
                      <a:pPr algn="ctr"/>
                      <a:r>
                        <a:rPr lang="en-US" sz="1400" baseline="0" dirty="0"/>
                        <a:t>2%</a:t>
                      </a:r>
                    </a:p>
                  </a:txBody>
                  <a:tcPr/>
                </a:tc>
                <a:tc>
                  <a:txBody>
                    <a:bodyPr/>
                    <a:lstStyle/>
                    <a:p>
                      <a:pPr algn="ctr"/>
                      <a:r>
                        <a:rPr lang="en-US" sz="1400" baseline="0" dirty="0"/>
                        <a:t>2%</a:t>
                      </a:r>
                    </a:p>
                  </a:txBody>
                  <a:tcPr/>
                </a:tc>
                <a:tc>
                  <a:txBody>
                    <a:bodyPr/>
                    <a:lstStyle/>
                    <a:p>
                      <a:pPr algn="ctr"/>
                      <a:r>
                        <a:rPr lang="en-US" sz="1400" baseline="0" dirty="0"/>
                        <a:t>3%</a:t>
                      </a:r>
                    </a:p>
                  </a:txBody>
                  <a:tcPr/>
                </a:tc>
                <a:tc>
                  <a:txBody>
                    <a:bodyPr/>
                    <a:lstStyle/>
                    <a:p>
                      <a:pPr algn="ctr"/>
                      <a:r>
                        <a:rPr lang="en-US" sz="1400" baseline="0" dirty="0"/>
                        <a:t>0</a:t>
                      </a:r>
                    </a:p>
                  </a:txBody>
                  <a:tcPr/>
                </a:tc>
                <a:extLst>
                  <a:ext uri="{0D108BD9-81ED-4DB2-BD59-A6C34878D82A}">
                    <a16:rowId xmlns:a16="http://schemas.microsoft.com/office/drawing/2014/main" val="78891666"/>
                  </a:ext>
                </a:extLst>
              </a:tr>
              <a:tr h="296880">
                <a:tc>
                  <a:txBody>
                    <a:bodyPr/>
                    <a:lstStyle/>
                    <a:p>
                      <a:r>
                        <a:rPr lang="en-US" sz="1400" baseline="0" dirty="0"/>
                        <a:t>Constipation</a:t>
                      </a:r>
                    </a:p>
                  </a:txBody>
                  <a:tcPr/>
                </a:tc>
                <a:tc>
                  <a:txBody>
                    <a:bodyPr/>
                    <a:lstStyle/>
                    <a:p>
                      <a:pPr algn="ctr"/>
                      <a:r>
                        <a:rPr lang="en-US" sz="1400" baseline="0" dirty="0"/>
                        <a:t>&lt;1%</a:t>
                      </a:r>
                    </a:p>
                  </a:txBody>
                  <a:tcPr/>
                </a:tc>
                <a:tc>
                  <a:txBody>
                    <a:bodyPr/>
                    <a:lstStyle/>
                    <a:p>
                      <a:pPr algn="ctr"/>
                      <a:r>
                        <a:rPr lang="en-US" sz="1400" baseline="0" dirty="0"/>
                        <a:t>0</a:t>
                      </a:r>
                    </a:p>
                  </a:txBody>
                  <a:tcPr/>
                </a:tc>
                <a:tc>
                  <a:txBody>
                    <a:bodyPr/>
                    <a:lstStyle/>
                    <a:p>
                      <a:pPr algn="ctr"/>
                      <a:r>
                        <a:rPr lang="en-US" sz="1400" baseline="0" dirty="0"/>
                        <a:t>Not Reported </a:t>
                      </a:r>
                    </a:p>
                  </a:txBody>
                  <a:tcPr/>
                </a:tc>
                <a:tc>
                  <a:txBody>
                    <a:bodyPr/>
                    <a:lstStyle/>
                    <a:p>
                      <a:pPr algn="ctr"/>
                      <a:r>
                        <a:rPr lang="en-US" sz="1400" baseline="0" dirty="0"/>
                        <a:t>Not Reported</a:t>
                      </a:r>
                    </a:p>
                  </a:txBody>
                  <a:tcPr/>
                </a:tc>
                <a:tc>
                  <a:txBody>
                    <a:bodyPr/>
                    <a:lstStyle/>
                    <a:p>
                      <a:pPr algn="ctr"/>
                      <a:r>
                        <a:rPr lang="en-US" sz="1400" baseline="0" dirty="0"/>
                        <a:t>0</a:t>
                      </a:r>
                    </a:p>
                  </a:txBody>
                  <a:tcPr/>
                </a:tc>
                <a:tc>
                  <a:txBody>
                    <a:bodyPr/>
                    <a:lstStyle/>
                    <a:p>
                      <a:pPr algn="ctr"/>
                      <a:r>
                        <a:rPr lang="en-US" sz="1400" baseline="0" dirty="0"/>
                        <a:t>0</a:t>
                      </a:r>
                    </a:p>
                  </a:txBody>
                  <a:tcPr/>
                </a:tc>
                <a:extLst>
                  <a:ext uri="{0D108BD9-81ED-4DB2-BD59-A6C34878D82A}">
                    <a16:rowId xmlns:a16="http://schemas.microsoft.com/office/drawing/2014/main" val="1585226411"/>
                  </a:ext>
                </a:extLst>
              </a:tr>
              <a:tr h="344066">
                <a:tc>
                  <a:txBody>
                    <a:bodyPr/>
                    <a:lstStyle/>
                    <a:p>
                      <a:r>
                        <a:rPr lang="en-US" sz="1400" baseline="0" dirty="0"/>
                        <a:t>Hypertension</a:t>
                      </a:r>
                    </a:p>
                  </a:txBody>
                  <a:tcPr/>
                </a:tc>
                <a:tc>
                  <a:txBody>
                    <a:bodyPr/>
                    <a:lstStyle/>
                    <a:p>
                      <a:pPr algn="ctr"/>
                      <a:r>
                        <a:rPr lang="en-US" sz="1400" baseline="0" dirty="0"/>
                        <a:t>6%</a:t>
                      </a:r>
                    </a:p>
                  </a:txBody>
                  <a:tcPr/>
                </a:tc>
                <a:tc>
                  <a:txBody>
                    <a:bodyPr/>
                    <a:lstStyle/>
                    <a:p>
                      <a:pPr algn="ctr"/>
                      <a:r>
                        <a:rPr lang="en-US" sz="1400" baseline="0" dirty="0"/>
                        <a:t>1%</a:t>
                      </a:r>
                    </a:p>
                  </a:txBody>
                  <a:tcPr/>
                </a:tc>
                <a:tc>
                  <a:txBody>
                    <a:bodyPr/>
                    <a:lstStyle/>
                    <a:p>
                      <a:pPr algn="ctr"/>
                      <a:r>
                        <a:rPr lang="en-US" sz="1400" b="1" baseline="0" dirty="0">
                          <a:solidFill>
                            <a:srgbClr val="FF0000"/>
                          </a:solidFill>
                        </a:rPr>
                        <a:t>19%</a:t>
                      </a:r>
                    </a:p>
                  </a:txBody>
                  <a:tcPr/>
                </a:tc>
                <a:tc>
                  <a:txBody>
                    <a:bodyPr/>
                    <a:lstStyle/>
                    <a:p>
                      <a:pPr algn="ctr"/>
                      <a:r>
                        <a:rPr lang="en-US" sz="1400" b="1" baseline="0" dirty="0">
                          <a:solidFill>
                            <a:srgbClr val="FF0000"/>
                          </a:solidFill>
                        </a:rPr>
                        <a:t>30%</a:t>
                      </a:r>
                    </a:p>
                  </a:txBody>
                  <a:tcPr/>
                </a:tc>
                <a:tc>
                  <a:txBody>
                    <a:bodyPr/>
                    <a:lstStyle/>
                    <a:p>
                      <a:pPr algn="ctr"/>
                      <a:r>
                        <a:rPr lang="en-US" sz="1400" baseline="0" dirty="0"/>
                        <a:t>Not Reported</a:t>
                      </a:r>
                    </a:p>
                  </a:txBody>
                  <a:tcPr/>
                </a:tc>
                <a:tc>
                  <a:txBody>
                    <a:bodyPr/>
                    <a:lstStyle/>
                    <a:p>
                      <a:pPr algn="ctr"/>
                      <a:r>
                        <a:rPr lang="en-US" sz="1400" baseline="0" dirty="0"/>
                        <a:t>Not Reported </a:t>
                      </a:r>
                    </a:p>
                  </a:txBody>
                  <a:tcPr/>
                </a:tc>
                <a:extLst>
                  <a:ext uri="{0D108BD9-81ED-4DB2-BD59-A6C34878D82A}">
                    <a16:rowId xmlns:a16="http://schemas.microsoft.com/office/drawing/2014/main" val="2853209302"/>
                  </a:ext>
                </a:extLst>
              </a:tr>
            </a:tbl>
          </a:graphicData>
        </a:graphic>
      </p:graphicFrame>
      <p:sp>
        <p:nvSpPr>
          <p:cNvPr id="6" name="Rectangle 5">
            <a:extLst>
              <a:ext uri="{FF2B5EF4-FFF2-40B4-BE49-F238E27FC236}">
                <a16:creationId xmlns:a16="http://schemas.microsoft.com/office/drawing/2014/main" id="{83C3C14D-214F-5C65-2391-67FE3037E72F}"/>
              </a:ext>
            </a:extLst>
          </p:cNvPr>
          <p:cNvSpPr/>
          <p:nvPr/>
        </p:nvSpPr>
        <p:spPr>
          <a:xfrm>
            <a:off x="2086709" y="1237225"/>
            <a:ext cx="2684584" cy="53134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UTURA MEDIUM" panose="020B0602020204020303" pitchFamily="34" charset="-79"/>
                <a:ea typeface="+mn-ea"/>
                <a:cs typeface="FUTURA MEDIUM" panose="020B0602020204020303" pitchFamily="34" charset="-79"/>
              </a:rPr>
              <a:t>PRIMA</a:t>
            </a:r>
          </a:p>
        </p:txBody>
      </p:sp>
      <p:sp>
        <p:nvSpPr>
          <p:cNvPr id="7" name="Rectangle 6">
            <a:extLst>
              <a:ext uri="{FF2B5EF4-FFF2-40B4-BE49-F238E27FC236}">
                <a16:creationId xmlns:a16="http://schemas.microsoft.com/office/drawing/2014/main" id="{A2DB28AE-697B-A441-DA80-8332C6B4BE36}"/>
              </a:ext>
            </a:extLst>
          </p:cNvPr>
          <p:cNvSpPr/>
          <p:nvPr/>
        </p:nvSpPr>
        <p:spPr>
          <a:xfrm>
            <a:off x="4876800" y="1237223"/>
            <a:ext cx="3282462" cy="5225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UTURA MEDIUM" panose="020B0602020204020303" pitchFamily="34" charset="-79"/>
                <a:ea typeface="+mn-ea"/>
                <a:cs typeface="FUTURA MEDIUM" panose="020B0602020204020303" pitchFamily="34" charset="-79"/>
              </a:rPr>
              <a:t>PAOLA-1</a:t>
            </a:r>
          </a:p>
        </p:txBody>
      </p:sp>
      <p:sp>
        <p:nvSpPr>
          <p:cNvPr id="8" name="Rectangle 7">
            <a:extLst>
              <a:ext uri="{FF2B5EF4-FFF2-40B4-BE49-F238E27FC236}">
                <a16:creationId xmlns:a16="http://schemas.microsoft.com/office/drawing/2014/main" id="{9FEE2577-AB99-73BE-49F6-ED02770024ED}"/>
              </a:ext>
            </a:extLst>
          </p:cNvPr>
          <p:cNvSpPr/>
          <p:nvPr/>
        </p:nvSpPr>
        <p:spPr>
          <a:xfrm>
            <a:off x="8247318" y="1237224"/>
            <a:ext cx="2924773" cy="53134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UTURA MEDIUM" panose="020B0602020204020303" pitchFamily="34" charset="-79"/>
                <a:ea typeface="+mn-ea"/>
                <a:cs typeface="FUTURA MEDIUM" panose="020B0602020204020303" pitchFamily="34" charset="-79"/>
              </a:rPr>
              <a:t>SOLO-1</a:t>
            </a:r>
          </a:p>
        </p:txBody>
      </p:sp>
      <p:sp>
        <p:nvSpPr>
          <p:cNvPr id="9" name="TextBox 8">
            <a:extLst>
              <a:ext uri="{FF2B5EF4-FFF2-40B4-BE49-F238E27FC236}">
                <a16:creationId xmlns:a16="http://schemas.microsoft.com/office/drawing/2014/main" id="{2EE7B38F-8633-3CBA-FB34-30960602A4C6}"/>
              </a:ext>
            </a:extLst>
          </p:cNvPr>
          <p:cNvSpPr txBox="1"/>
          <p:nvPr/>
        </p:nvSpPr>
        <p:spPr>
          <a:xfrm>
            <a:off x="310662" y="6001155"/>
            <a:ext cx="1086142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Cross-trial comparisons are not head-to-head studies; varying study designs, methodology, and populations limit ability to draw conclusions of comparative efficacy and safety.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AE, adverse event; AML, acute myeloid leukemia; MDS, myelodysplastic syndrome; </a:t>
            </a: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thrombo</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thrombocytopenia; ↓</a:t>
            </a: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plt</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decreased platelets.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González‑Martín A, et al. </a:t>
            </a:r>
            <a:r>
              <a:rPr kumimoji="0" lang="en-US"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Engl J Med</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2019. doi:10.1056/NEJMoa1910962. 2. González‑Martín A, et al. Presented at: ESMO Congress; September 27-October 1, 2019; Barcelona, Spain. Abstract LBA1.        3. Ray-</a:t>
            </a:r>
            <a:r>
              <a:rPr kumimoji="0" lang="en-US"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Coquard</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IL, et al. Presented at: ESMO Congress; September 27-October 1, 2019; Barcelona, Spain. Abstract LBA2. 4. </a:t>
            </a: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Moore K, et al. </a:t>
            </a:r>
            <a:r>
              <a:rPr kumimoji="0" lang="en-GB" sz="1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Engl J Med</a:t>
            </a: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2018;27;379(26):2495-2505</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0" name="Title 1">
            <a:extLst>
              <a:ext uri="{FF2B5EF4-FFF2-40B4-BE49-F238E27FC236}">
                <a16:creationId xmlns:a16="http://schemas.microsoft.com/office/drawing/2014/main" id="{AAD8B11C-2D1A-F821-609C-8F2878492BCD}"/>
              </a:ext>
            </a:extLst>
          </p:cNvPr>
          <p:cNvSpPr>
            <a:spLocks noGrp="1"/>
          </p:cNvSpPr>
          <p:nvPr>
            <p:ph type="title"/>
          </p:nvPr>
        </p:nvSpPr>
        <p:spPr>
          <a:xfrm>
            <a:off x="1430215" y="621323"/>
            <a:ext cx="8530649" cy="500285"/>
          </a:xfrm>
        </p:spPr>
        <p:txBody>
          <a:bodyPr>
            <a:normAutofit fontScale="90000"/>
          </a:bodyPr>
          <a:lstStyle/>
          <a:p>
            <a:r>
              <a:rPr lang="en-US" sz="2400" dirty="0"/>
              <a:t>Grade ≥3 AEs of Interest</a:t>
            </a:r>
          </a:p>
        </p:txBody>
      </p:sp>
    </p:spTree>
    <p:extLst>
      <p:ext uri="{BB962C8B-B14F-4D97-AF65-F5344CB8AC3E}">
        <p14:creationId xmlns:p14="http://schemas.microsoft.com/office/powerpoint/2010/main" val="3537224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27E0-A0D1-9AD6-3180-420394190718}"/>
              </a:ext>
            </a:extLst>
          </p:cNvPr>
          <p:cNvSpPr>
            <a:spLocks noGrp="1"/>
          </p:cNvSpPr>
          <p:nvPr>
            <p:ph type="title"/>
          </p:nvPr>
        </p:nvSpPr>
        <p:spPr/>
        <p:txBody>
          <a:bodyPr>
            <a:normAutofit/>
          </a:bodyPr>
          <a:lstStyle/>
          <a:p>
            <a:r>
              <a:rPr lang="en-US" sz="2400" dirty="0" err="1"/>
              <a:t>Aml</a:t>
            </a:r>
            <a:r>
              <a:rPr lang="en-US" sz="2400" dirty="0"/>
              <a:t>/</a:t>
            </a:r>
            <a:r>
              <a:rPr lang="en-US" sz="2400" dirty="0" err="1"/>
              <a:t>mds</a:t>
            </a:r>
            <a:r>
              <a:rPr lang="en-US" sz="2400" dirty="0"/>
              <a:t> with PARP inhibitor Treatment</a:t>
            </a:r>
          </a:p>
        </p:txBody>
      </p:sp>
      <p:graphicFrame>
        <p:nvGraphicFramePr>
          <p:cNvPr id="4" name="Table 3">
            <a:extLst>
              <a:ext uri="{FF2B5EF4-FFF2-40B4-BE49-F238E27FC236}">
                <a16:creationId xmlns:a16="http://schemas.microsoft.com/office/drawing/2014/main" id="{EC51DC36-1177-A783-6430-78203C41AD38}"/>
              </a:ext>
            </a:extLst>
          </p:cNvPr>
          <p:cNvGraphicFramePr>
            <a:graphicFrameLocks noGrp="1"/>
          </p:cNvGraphicFramePr>
          <p:nvPr/>
        </p:nvGraphicFramePr>
        <p:xfrm>
          <a:off x="1926492" y="2489848"/>
          <a:ext cx="8127999" cy="2765196"/>
        </p:xfrm>
        <a:graphic>
          <a:graphicData uri="http://schemas.openxmlformats.org/drawingml/2006/table">
            <a:tbl>
              <a:tblPr firstRow="1" bandRow="1">
                <a:tableStyleId>{21E4AEA4-8DFA-4A89-87EB-49C32662AFE0}</a:tableStyleId>
              </a:tblPr>
              <a:tblGrid>
                <a:gridCol w="2709333">
                  <a:extLst>
                    <a:ext uri="{9D8B030D-6E8A-4147-A177-3AD203B41FA5}">
                      <a16:colId xmlns:a16="http://schemas.microsoft.com/office/drawing/2014/main" val="2758239621"/>
                    </a:ext>
                  </a:extLst>
                </a:gridCol>
                <a:gridCol w="2709333">
                  <a:extLst>
                    <a:ext uri="{9D8B030D-6E8A-4147-A177-3AD203B41FA5}">
                      <a16:colId xmlns:a16="http://schemas.microsoft.com/office/drawing/2014/main" val="2315606050"/>
                    </a:ext>
                  </a:extLst>
                </a:gridCol>
                <a:gridCol w="2709333">
                  <a:extLst>
                    <a:ext uri="{9D8B030D-6E8A-4147-A177-3AD203B41FA5}">
                      <a16:colId xmlns:a16="http://schemas.microsoft.com/office/drawing/2014/main" val="3008360730"/>
                    </a:ext>
                  </a:extLst>
                </a:gridCol>
              </a:tblGrid>
              <a:tr h="580641">
                <a:tc>
                  <a:txBody>
                    <a:bodyPr/>
                    <a:lstStyle/>
                    <a:p>
                      <a:r>
                        <a:rPr lang="en-US" dirty="0"/>
                        <a:t>Trial</a:t>
                      </a:r>
                    </a:p>
                  </a:txBody>
                  <a:tcPr anchor="ctr"/>
                </a:tc>
                <a:tc>
                  <a:txBody>
                    <a:bodyPr/>
                    <a:lstStyle/>
                    <a:p>
                      <a:pPr algn="ctr"/>
                      <a:r>
                        <a:rPr lang="en-US" dirty="0"/>
                        <a:t>Placebo</a:t>
                      </a:r>
                    </a:p>
                  </a:txBody>
                  <a:tcPr anchor="ctr"/>
                </a:tc>
                <a:tc>
                  <a:txBody>
                    <a:bodyPr/>
                    <a:lstStyle/>
                    <a:p>
                      <a:pPr algn="ctr"/>
                      <a:r>
                        <a:rPr lang="en-US" dirty="0" err="1"/>
                        <a:t>Parp</a:t>
                      </a:r>
                      <a:r>
                        <a:rPr lang="en-US" dirty="0"/>
                        <a:t> Inhibitor </a:t>
                      </a:r>
                    </a:p>
                  </a:txBody>
                  <a:tcPr anchor="ctr"/>
                </a:tc>
                <a:extLst>
                  <a:ext uri="{0D108BD9-81ED-4DB2-BD59-A6C34878D82A}">
                    <a16:rowId xmlns:a16="http://schemas.microsoft.com/office/drawing/2014/main" val="1116666743"/>
                  </a:ext>
                </a:extLst>
              </a:tr>
              <a:tr h="728185">
                <a:tc>
                  <a:txBody>
                    <a:bodyPr/>
                    <a:lstStyle/>
                    <a:p>
                      <a:r>
                        <a:rPr lang="en-US" dirty="0"/>
                        <a:t>SOLO-2</a:t>
                      </a:r>
                    </a:p>
                    <a:p>
                      <a:r>
                        <a:rPr lang="en-US" dirty="0"/>
                        <a:t>Olaparib</a:t>
                      </a:r>
                    </a:p>
                  </a:txBody>
                  <a:tcPr anchor="ctr"/>
                </a:tc>
                <a:tc>
                  <a:txBody>
                    <a:bodyPr/>
                    <a:lstStyle/>
                    <a:p>
                      <a:pPr algn="ctr"/>
                      <a:r>
                        <a:rPr lang="en-US" dirty="0"/>
                        <a:t>4%</a:t>
                      </a:r>
                    </a:p>
                  </a:txBody>
                  <a:tcPr anchor="ctr"/>
                </a:tc>
                <a:tc>
                  <a:txBody>
                    <a:bodyPr/>
                    <a:lstStyle/>
                    <a:p>
                      <a:pPr algn="ctr"/>
                      <a:r>
                        <a:rPr lang="en-US" dirty="0"/>
                        <a:t>8%</a:t>
                      </a:r>
                    </a:p>
                  </a:txBody>
                  <a:tcPr anchor="ctr"/>
                </a:tc>
                <a:extLst>
                  <a:ext uri="{0D108BD9-81ED-4DB2-BD59-A6C34878D82A}">
                    <a16:rowId xmlns:a16="http://schemas.microsoft.com/office/drawing/2014/main" val="3658302380"/>
                  </a:ext>
                </a:extLst>
              </a:tr>
              <a:tr h="728185">
                <a:tc>
                  <a:txBody>
                    <a:bodyPr/>
                    <a:lstStyle/>
                    <a:p>
                      <a:r>
                        <a:rPr lang="en-US" dirty="0"/>
                        <a:t>NOVA</a:t>
                      </a:r>
                    </a:p>
                    <a:p>
                      <a:r>
                        <a:rPr lang="en-US" dirty="0"/>
                        <a:t>Niraparib</a:t>
                      </a:r>
                    </a:p>
                  </a:txBody>
                  <a:tcPr anchor="ctr"/>
                </a:tc>
                <a:tc>
                  <a:txBody>
                    <a:bodyPr/>
                    <a:lstStyle/>
                    <a:p>
                      <a:pPr marL="9525" marR="0" lvl="2" indent="-9525" algn="ctr" defTabSz="914400" rtl="0" eaLnBrk="1" fontAlgn="auto" latinLnBrk="0" hangingPunct="1">
                        <a:lnSpc>
                          <a:spcPct val="100000"/>
                        </a:lnSpc>
                        <a:spcBef>
                          <a:spcPts val="0"/>
                        </a:spcBef>
                        <a:spcAft>
                          <a:spcPts val="0"/>
                        </a:spcAft>
                        <a:buClrTx/>
                        <a:buSzTx/>
                        <a:buFontTx/>
                        <a:buNone/>
                        <a:tabLst/>
                        <a:defRPr/>
                      </a:pPr>
                      <a:r>
                        <a:rPr lang="en-US" sz="1800" b="0" dirty="0">
                          <a:effectLst/>
                          <a:latin typeface="+mn-lt"/>
                        </a:rPr>
                        <a:t>1.7% </a:t>
                      </a:r>
                    </a:p>
                    <a:p>
                      <a:pPr marL="9525" marR="0" lvl="2" indent="-9525" algn="ctr" defTabSz="914400" rtl="0" eaLnBrk="1" fontAlgn="auto" latinLnBrk="0" hangingPunct="1">
                        <a:lnSpc>
                          <a:spcPct val="100000"/>
                        </a:lnSpc>
                        <a:spcBef>
                          <a:spcPts val="0"/>
                        </a:spcBef>
                        <a:spcAft>
                          <a:spcPts val="0"/>
                        </a:spcAft>
                        <a:buClrTx/>
                        <a:buSzTx/>
                        <a:buFontTx/>
                        <a:buNone/>
                        <a:tabLst/>
                        <a:defRPr/>
                      </a:pPr>
                      <a:r>
                        <a:rPr lang="en-US" sz="1800" b="0" dirty="0">
                          <a:effectLst/>
                          <a:latin typeface="+mn-lt"/>
                        </a:rPr>
                        <a:t>(3.1% in BRCA)</a:t>
                      </a:r>
                    </a:p>
                  </a:txBody>
                  <a:tcPr anchor="ctr"/>
                </a:tc>
                <a:tc>
                  <a:txBody>
                    <a:bodyPr/>
                    <a:lstStyle/>
                    <a:p>
                      <a:pPr marL="9525" lvl="2" indent="0" algn="ctr">
                        <a:tabLst/>
                      </a:pPr>
                      <a:r>
                        <a:rPr lang="en-US" sz="1800" b="0" dirty="0">
                          <a:effectLst/>
                          <a:latin typeface="+mn-lt"/>
                        </a:rPr>
                        <a:t>3.5% </a:t>
                      </a:r>
                    </a:p>
                    <a:p>
                      <a:pPr marL="9525" lvl="2" indent="0" algn="ctr">
                        <a:tabLst/>
                      </a:pPr>
                      <a:r>
                        <a:rPr lang="en-US" sz="1800" b="0" dirty="0">
                          <a:effectLst/>
                          <a:latin typeface="+mn-lt"/>
                        </a:rPr>
                        <a:t>(6.6% in BRCA)</a:t>
                      </a:r>
                    </a:p>
                  </a:txBody>
                  <a:tcPr anchor="ctr"/>
                </a:tc>
                <a:extLst>
                  <a:ext uri="{0D108BD9-81ED-4DB2-BD59-A6C34878D82A}">
                    <a16:rowId xmlns:a16="http://schemas.microsoft.com/office/drawing/2014/main" val="3339005131"/>
                  </a:ext>
                </a:extLst>
              </a:tr>
              <a:tr h="728185">
                <a:tc>
                  <a:txBody>
                    <a:bodyPr/>
                    <a:lstStyle/>
                    <a:p>
                      <a:r>
                        <a:rPr lang="en-US" dirty="0"/>
                        <a:t>ARIEL3</a:t>
                      </a:r>
                    </a:p>
                    <a:p>
                      <a:r>
                        <a:rPr lang="en-US" dirty="0"/>
                        <a:t>Rucaparib</a:t>
                      </a:r>
                    </a:p>
                  </a:txBody>
                  <a:tcPr anchor="ctr"/>
                </a:tc>
                <a:tc>
                  <a:txBody>
                    <a:bodyPr/>
                    <a:lstStyle/>
                    <a:p>
                      <a:pPr algn="ctr"/>
                      <a:r>
                        <a:rPr lang="en-US" dirty="0"/>
                        <a:t>3.2</a:t>
                      </a:r>
                    </a:p>
                  </a:txBody>
                  <a:tcPr anchor="ctr"/>
                </a:tc>
                <a:tc>
                  <a:txBody>
                    <a:bodyPr/>
                    <a:lstStyle/>
                    <a:p>
                      <a:pPr algn="ctr"/>
                      <a:r>
                        <a:rPr lang="en-US" dirty="0"/>
                        <a:t>3.8</a:t>
                      </a:r>
                    </a:p>
                  </a:txBody>
                  <a:tcPr anchor="ctr"/>
                </a:tc>
                <a:extLst>
                  <a:ext uri="{0D108BD9-81ED-4DB2-BD59-A6C34878D82A}">
                    <a16:rowId xmlns:a16="http://schemas.microsoft.com/office/drawing/2014/main" val="3460184530"/>
                  </a:ext>
                </a:extLst>
              </a:tr>
            </a:tbl>
          </a:graphicData>
        </a:graphic>
      </p:graphicFrame>
      <p:sp>
        <p:nvSpPr>
          <p:cNvPr id="5" name="TextBox 4">
            <a:extLst>
              <a:ext uri="{FF2B5EF4-FFF2-40B4-BE49-F238E27FC236}">
                <a16:creationId xmlns:a16="http://schemas.microsoft.com/office/drawing/2014/main" id="{7ED27426-509C-C181-1442-764E960032E9}"/>
              </a:ext>
            </a:extLst>
          </p:cNvPr>
          <p:cNvSpPr txBox="1"/>
          <p:nvPr/>
        </p:nvSpPr>
        <p:spPr>
          <a:xfrm>
            <a:off x="808892" y="5531234"/>
            <a:ext cx="999978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Poveda A, </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Floquet</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A, Ledermann JA, et al. Olaparib tablets as maintenance therapy in patients with platinum-sensitive relapsed ovarian cancer and </a:t>
            </a:r>
            <a:r>
              <a:rPr kumimoji="0" lang="en-US" sz="1000" b="0" i="1" u="none" strike="noStrike" kern="1200" cap="none" spc="0" normalizeH="0" baseline="0" noProof="0" dirty="0">
                <a:ln>
                  <a:noFill/>
                </a:ln>
                <a:solidFill>
                  <a:srgbClr val="000000"/>
                </a:solidFill>
                <a:effectLst/>
                <a:uLnTx/>
                <a:uFillTx/>
                <a:latin typeface="Gill Sans MT" panose="020B0502020104020203"/>
                <a:ea typeface="+mn-ea"/>
                <a:cs typeface="+mn-cs"/>
              </a:rPr>
              <a:t>BRCA1/2</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mutation (SOLO2/ENGOT-Ov21): a final analysis of a double-blind, </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randomised</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placebo-controlled, phase 3 trial. Supplementary appendix [published online March 18, 2021]. </a:t>
            </a:r>
            <a:r>
              <a:rPr kumimoji="0" lang="en-US" sz="1000" b="0" i="1" u="none" strike="noStrike" kern="1200" cap="none" spc="0" normalizeH="0" baseline="0" noProof="0" dirty="0">
                <a:ln>
                  <a:noFill/>
                </a:ln>
                <a:solidFill>
                  <a:srgbClr val="000000"/>
                </a:solidFill>
                <a:effectLst/>
                <a:uLnTx/>
                <a:uFillTx/>
                <a:latin typeface="Gill Sans MT" panose="020B0502020104020203"/>
                <a:ea typeface="+mn-ea"/>
                <a:cs typeface="+mn-cs"/>
              </a:rPr>
              <a:t>Lancet Oncol</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Matulonis</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UA, </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Herrstedt</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J, </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Oza</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A, et al. Long-term safety and secondary efficacy endpoints in the ENGOT-OV16/NOVA phase 3 trial of niraparib in recurrent ovarian cancer. Presented at: Society of Gynecological Oncology 2021 Virtual Annual Meeting on Women’s Cancer; March 19-21, 2021; Virtual. Abstract 37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Coleman et al. Overall Survival Results From ARIEL3: A Phase 3 Randomized, Double-blind Study of Rucaparib vs Placebo Following Response to Platinum-Based Chemotherapy for Recurrent Ovarian Carcinoma. IGCS 2022</a:t>
            </a:r>
          </a:p>
        </p:txBody>
      </p:sp>
    </p:spTree>
    <p:extLst>
      <p:ext uri="{BB962C8B-B14F-4D97-AF65-F5344CB8AC3E}">
        <p14:creationId xmlns:p14="http://schemas.microsoft.com/office/powerpoint/2010/main" val="3530605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8DE45-0FBF-5ED1-E1FC-6EAFFD685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F6F1D-4CCF-B5BE-1EDF-A563A17E9CEE}"/>
              </a:ext>
            </a:extLst>
          </p:cNvPr>
          <p:cNvSpPr>
            <a:spLocks noGrp="1"/>
          </p:cNvSpPr>
          <p:nvPr>
            <p:ph type="title"/>
          </p:nvPr>
        </p:nvSpPr>
        <p:spPr/>
        <p:txBody>
          <a:bodyPr>
            <a:normAutofit/>
          </a:bodyPr>
          <a:lstStyle/>
          <a:p>
            <a:r>
              <a:rPr lang="en-US" sz="2400" dirty="0" err="1"/>
              <a:t>Aml</a:t>
            </a:r>
            <a:r>
              <a:rPr lang="en-US" sz="2400" dirty="0"/>
              <a:t>/</a:t>
            </a:r>
            <a:r>
              <a:rPr lang="en-US" sz="2400" dirty="0" err="1"/>
              <a:t>mds</a:t>
            </a:r>
            <a:r>
              <a:rPr lang="en-US" sz="2400" dirty="0"/>
              <a:t> with PARP inhibitor Treatment</a:t>
            </a:r>
          </a:p>
        </p:txBody>
      </p:sp>
      <p:graphicFrame>
        <p:nvGraphicFramePr>
          <p:cNvPr id="4" name="Table 3">
            <a:extLst>
              <a:ext uri="{FF2B5EF4-FFF2-40B4-BE49-F238E27FC236}">
                <a16:creationId xmlns:a16="http://schemas.microsoft.com/office/drawing/2014/main" id="{024F6064-58C5-1323-BE1B-8EAD1251DAF0}"/>
              </a:ext>
            </a:extLst>
          </p:cNvPr>
          <p:cNvGraphicFramePr>
            <a:graphicFrameLocks noGrp="1"/>
          </p:cNvGraphicFramePr>
          <p:nvPr/>
        </p:nvGraphicFramePr>
        <p:xfrm>
          <a:off x="2231136" y="2511881"/>
          <a:ext cx="7729728" cy="2765196"/>
        </p:xfrm>
        <a:graphic>
          <a:graphicData uri="http://schemas.openxmlformats.org/drawingml/2006/table">
            <a:tbl>
              <a:tblPr firstRow="1" bandRow="1">
                <a:tableStyleId>{21E4AEA4-8DFA-4A89-87EB-49C32662AFE0}</a:tableStyleId>
              </a:tblPr>
              <a:tblGrid>
                <a:gridCol w="2576576">
                  <a:extLst>
                    <a:ext uri="{9D8B030D-6E8A-4147-A177-3AD203B41FA5}">
                      <a16:colId xmlns:a16="http://schemas.microsoft.com/office/drawing/2014/main" val="2758239621"/>
                    </a:ext>
                  </a:extLst>
                </a:gridCol>
                <a:gridCol w="2576576">
                  <a:extLst>
                    <a:ext uri="{9D8B030D-6E8A-4147-A177-3AD203B41FA5}">
                      <a16:colId xmlns:a16="http://schemas.microsoft.com/office/drawing/2014/main" val="2315606050"/>
                    </a:ext>
                  </a:extLst>
                </a:gridCol>
                <a:gridCol w="2576576">
                  <a:extLst>
                    <a:ext uri="{9D8B030D-6E8A-4147-A177-3AD203B41FA5}">
                      <a16:colId xmlns:a16="http://schemas.microsoft.com/office/drawing/2014/main" val="3008360730"/>
                    </a:ext>
                  </a:extLst>
                </a:gridCol>
              </a:tblGrid>
              <a:tr h="580641">
                <a:tc>
                  <a:txBody>
                    <a:bodyPr/>
                    <a:lstStyle/>
                    <a:p>
                      <a:r>
                        <a:rPr lang="en-US" dirty="0"/>
                        <a:t>Trial</a:t>
                      </a:r>
                    </a:p>
                  </a:txBody>
                  <a:tcPr anchor="ctr"/>
                </a:tc>
                <a:tc>
                  <a:txBody>
                    <a:bodyPr/>
                    <a:lstStyle/>
                    <a:p>
                      <a:pPr algn="ctr"/>
                      <a:r>
                        <a:rPr lang="en-US" dirty="0"/>
                        <a:t>Placebo</a:t>
                      </a:r>
                    </a:p>
                  </a:txBody>
                  <a:tcPr anchor="ctr"/>
                </a:tc>
                <a:tc>
                  <a:txBody>
                    <a:bodyPr/>
                    <a:lstStyle/>
                    <a:p>
                      <a:pPr algn="ctr"/>
                      <a:r>
                        <a:rPr lang="en-US" dirty="0" err="1"/>
                        <a:t>Parp</a:t>
                      </a:r>
                      <a:r>
                        <a:rPr lang="en-US" dirty="0"/>
                        <a:t> Inhibitor </a:t>
                      </a:r>
                    </a:p>
                  </a:txBody>
                  <a:tcPr anchor="ctr"/>
                </a:tc>
                <a:extLst>
                  <a:ext uri="{0D108BD9-81ED-4DB2-BD59-A6C34878D82A}">
                    <a16:rowId xmlns:a16="http://schemas.microsoft.com/office/drawing/2014/main" val="1116666743"/>
                  </a:ext>
                </a:extLst>
              </a:tr>
              <a:tr h="728185">
                <a:tc>
                  <a:txBody>
                    <a:bodyPr/>
                    <a:lstStyle/>
                    <a:p>
                      <a:r>
                        <a:rPr lang="en-US" dirty="0"/>
                        <a:t>SOLO-1</a:t>
                      </a:r>
                    </a:p>
                    <a:p>
                      <a:r>
                        <a:rPr lang="en-US" dirty="0"/>
                        <a:t>Olaparib</a:t>
                      </a:r>
                    </a:p>
                  </a:txBody>
                  <a:tcPr anchor="ctr"/>
                </a:tc>
                <a:tc>
                  <a:txBody>
                    <a:bodyPr/>
                    <a:lstStyle/>
                    <a:p>
                      <a:pPr algn="ctr"/>
                      <a:r>
                        <a:rPr lang="en-US" dirty="0"/>
                        <a:t>0.8%</a:t>
                      </a:r>
                    </a:p>
                  </a:txBody>
                  <a:tcPr anchor="ctr"/>
                </a:tc>
                <a:tc>
                  <a:txBody>
                    <a:bodyPr/>
                    <a:lstStyle/>
                    <a:p>
                      <a:pPr algn="ctr"/>
                      <a:r>
                        <a:rPr lang="en-US" dirty="0"/>
                        <a:t>1.5%</a:t>
                      </a:r>
                    </a:p>
                  </a:txBody>
                  <a:tcPr anchor="ctr"/>
                </a:tc>
                <a:extLst>
                  <a:ext uri="{0D108BD9-81ED-4DB2-BD59-A6C34878D82A}">
                    <a16:rowId xmlns:a16="http://schemas.microsoft.com/office/drawing/2014/main" val="3658302380"/>
                  </a:ext>
                </a:extLst>
              </a:tr>
              <a:tr h="728185">
                <a:tc>
                  <a:txBody>
                    <a:bodyPr/>
                    <a:lstStyle/>
                    <a:p>
                      <a:r>
                        <a:rPr lang="en-US" dirty="0"/>
                        <a:t>PRIMA</a:t>
                      </a:r>
                    </a:p>
                    <a:p>
                      <a:r>
                        <a:rPr lang="en-US" dirty="0"/>
                        <a:t>Niraparib</a:t>
                      </a:r>
                    </a:p>
                  </a:txBody>
                  <a:tcPr anchor="ctr"/>
                </a:tc>
                <a:tc>
                  <a:txBody>
                    <a:bodyPr/>
                    <a:lstStyle/>
                    <a:p>
                      <a:pPr marL="9525" marR="0" lvl="2" indent="-9525" algn="ctr" defTabSz="914400" rtl="0" eaLnBrk="1" fontAlgn="auto" latinLnBrk="0" hangingPunct="1">
                        <a:lnSpc>
                          <a:spcPct val="100000"/>
                        </a:lnSpc>
                        <a:spcBef>
                          <a:spcPts val="0"/>
                        </a:spcBef>
                        <a:spcAft>
                          <a:spcPts val="0"/>
                        </a:spcAft>
                        <a:buClrTx/>
                        <a:buSzTx/>
                        <a:buFontTx/>
                        <a:buNone/>
                        <a:tabLst/>
                        <a:defRPr/>
                      </a:pPr>
                      <a:r>
                        <a:rPr lang="en-US" sz="1800" b="0" dirty="0">
                          <a:effectLst/>
                          <a:latin typeface="+mn-lt"/>
                        </a:rPr>
                        <a:t>1.6% </a:t>
                      </a:r>
                    </a:p>
                  </a:txBody>
                  <a:tcPr anchor="ctr"/>
                </a:tc>
                <a:tc>
                  <a:txBody>
                    <a:bodyPr/>
                    <a:lstStyle/>
                    <a:p>
                      <a:pPr marL="9525" lvl="2" indent="0" algn="ctr">
                        <a:tabLst/>
                      </a:pPr>
                      <a:r>
                        <a:rPr lang="en-US" sz="1800" b="0" dirty="0">
                          <a:effectLst/>
                          <a:latin typeface="+mn-lt"/>
                        </a:rPr>
                        <a:t>2.3%</a:t>
                      </a:r>
                    </a:p>
                  </a:txBody>
                  <a:tcPr anchor="ctr"/>
                </a:tc>
                <a:extLst>
                  <a:ext uri="{0D108BD9-81ED-4DB2-BD59-A6C34878D82A}">
                    <a16:rowId xmlns:a16="http://schemas.microsoft.com/office/drawing/2014/main" val="3339005131"/>
                  </a:ext>
                </a:extLst>
              </a:tr>
              <a:tr h="728185">
                <a:tc>
                  <a:txBody>
                    <a:bodyPr/>
                    <a:lstStyle/>
                    <a:p>
                      <a:r>
                        <a:rPr lang="en-US" dirty="0"/>
                        <a:t>PAOLA-1</a:t>
                      </a:r>
                    </a:p>
                    <a:p>
                      <a:r>
                        <a:rPr lang="en-US" dirty="0"/>
                        <a:t>Olaparib + bevacizumab</a:t>
                      </a:r>
                    </a:p>
                  </a:txBody>
                  <a:tcPr anchor="ctr"/>
                </a:tc>
                <a:tc>
                  <a:txBody>
                    <a:bodyPr/>
                    <a:lstStyle/>
                    <a:p>
                      <a:pPr marL="9525" marR="0" lvl="2" indent="-9525" algn="ctr" defTabSz="914400" rtl="0" eaLnBrk="1" fontAlgn="auto" latinLnBrk="0" hangingPunct="1">
                        <a:lnSpc>
                          <a:spcPct val="100000"/>
                        </a:lnSpc>
                        <a:spcBef>
                          <a:spcPts val="0"/>
                        </a:spcBef>
                        <a:spcAft>
                          <a:spcPts val="0"/>
                        </a:spcAft>
                        <a:buClrTx/>
                        <a:buSzTx/>
                        <a:buFontTx/>
                        <a:buNone/>
                        <a:tabLst/>
                        <a:defRPr/>
                      </a:pPr>
                      <a:r>
                        <a:rPr lang="en-US" sz="1800" b="0" dirty="0">
                          <a:effectLst/>
                          <a:latin typeface="+mn-lt"/>
                        </a:rPr>
                        <a:t>2.2%</a:t>
                      </a:r>
                    </a:p>
                  </a:txBody>
                  <a:tcPr anchor="ctr"/>
                </a:tc>
                <a:tc>
                  <a:txBody>
                    <a:bodyPr/>
                    <a:lstStyle/>
                    <a:p>
                      <a:pPr marL="9525" lvl="2" indent="0" algn="ctr">
                        <a:tabLst/>
                      </a:pPr>
                      <a:r>
                        <a:rPr lang="en-US" sz="1800" b="0" dirty="0">
                          <a:effectLst/>
                          <a:latin typeface="+mn-lt"/>
                        </a:rPr>
                        <a:t>1.7%</a:t>
                      </a:r>
                    </a:p>
                  </a:txBody>
                  <a:tcPr anchor="ctr"/>
                </a:tc>
                <a:extLst>
                  <a:ext uri="{0D108BD9-81ED-4DB2-BD59-A6C34878D82A}">
                    <a16:rowId xmlns:a16="http://schemas.microsoft.com/office/drawing/2014/main" val="1489738586"/>
                  </a:ext>
                </a:extLst>
              </a:tr>
            </a:tbl>
          </a:graphicData>
        </a:graphic>
      </p:graphicFrame>
      <p:sp>
        <p:nvSpPr>
          <p:cNvPr id="5" name="TextBox 4">
            <a:extLst>
              <a:ext uri="{FF2B5EF4-FFF2-40B4-BE49-F238E27FC236}">
                <a16:creationId xmlns:a16="http://schemas.microsoft.com/office/drawing/2014/main" id="{73B148D1-A942-3FA1-7FD7-771C6536F6E9}"/>
              </a:ext>
            </a:extLst>
          </p:cNvPr>
          <p:cNvSpPr txBox="1"/>
          <p:nvPr/>
        </p:nvSpPr>
        <p:spPr>
          <a:xfrm>
            <a:off x="1926492" y="5893308"/>
            <a:ext cx="999978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DiSilvestro P et al</a:t>
            </a:r>
            <a:r>
              <a:rPr kumimoji="0" lang="en-US" sz="1000" b="0" i="1" u="none" strike="noStrike" kern="1200" cap="none" spc="0" normalizeH="0" baseline="0" noProof="0" dirty="0">
                <a:ln>
                  <a:noFill/>
                </a:ln>
                <a:solidFill>
                  <a:srgbClr val="000000"/>
                </a:solidFill>
                <a:effectLst/>
                <a:uLnTx/>
                <a:uFillTx/>
                <a:latin typeface="Gill Sans MT" panose="020B0502020104020203"/>
                <a:ea typeface="+mn-ea"/>
                <a:cs typeface="+mn-cs"/>
              </a:rPr>
              <a:t>. J Clin Oncol </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2022;41(3):609-17; Monk BJ et al. </a:t>
            </a:r>
            <a:r>
              <a:rPr kumimoji="0" lang="en-US" sz="1000" b="0" i="1" u="none" strike="noStrike" kern="1200" cap="none" spc="0" normalizeH="0" baseline="0" noProof="0" dirty="0">
                <a:ln>
                  <a:noFill/>
                </a:ln>
                <a:solidFill>
                  <a:srgbClr val="000000"/>
                </a:solidFill>
                <a:effectLst/>
                <a:uLnTx/>
                <a:uFillTx/>
                <a:latin typeface="Gill Sans MT" panose="020B0502020104020203"/>
                <a:ea typeface="+mn-ea"/>
                <a:cs typeface="+mn-cs"/>
              </a:rPr>
              <a:t>Ann Oncol </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2024;35(11):981-92; Ray-</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Coquard</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I et al. </a:t>
            </a:r>
            <a:r>
              <a:rPr kumimoji="0" lang="en-US" sz="1000" b="0" i="1" u="none" strike="noStrike" kern="1200" cap="none" spc="0" normalizeH="0" baseline="0" noProof="0" dirty="0">
                <a:ln>
                  <a:noFill/>
                </a:ln>
                <a:solidFill>
                  <a:srgbClr val="000000"/>
                </a:solidFill>
                <a:effectLst/>
                <a:uLnTx/>
                <a:uFillTx/>
                <a:latin typeface="Gill Sans MT" panose="020B0502020104020203"/>
                <a:ea typeface="+mn-ea"/>
                <a:cs typeface="+mn-cs"/>
              </a:rPr>
              <a:t>Ann Oncol </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2023;34(8):681-92. </a:t>
            </a:r>
          </a:p>
        </p:txBody>
      </p:sp>
    </p:spTree>
    <p:extLst>
      <p:ext uri="{BB962C8B-B14F-4D97-AF65-F5344CB8AC3E}">
        <p14:creationId xmlns:p14="http://schemas.microsoft.com/office/powerpoint/2010/main" val="3917961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6364-E8C8-48FE-489B-FBEF93D71963}"/>
              </a:ext>
            </a:extLst>
          </p:cNvPr>
          <p:cNvSpPr>
            <a:spLocks noGrp="1"/>
          </p:cNvSpPr>
          <p:nvPr>
            <p:ph type="title"/>
          </p:nvPr>
        </p:nvSpPr>
        <p:spPr>
          <a:xfrm>
            <a:off x="2231136" y="468924"/>
            <a:ext cx="7729728" cy="1172308"/>
          </a:xfrm>
        </p:spPr>
        <p:txBody>
          <a:bodyPr/>
          <a:lstStyle/>
          <a:p>
            <a:r>
              <a:rPr lang="en-US" dirty="0"/>
              <a:t>Dosing &amp; Administration</a:t>
            </a:r>
          </a:p>
        </p:txBody>
      </p:sp>
      <p:graphicFrame>
        <p:nvGraphicFramePr>
          <p:cNvPr id="4" name="Table 3">
            <a:extLst>
              <a:ext uri="{FF2B5EF4-FFF2-40B4-BE49-F238E27FC236}">
                <a16:creationId xmlns:a16="http://schemas.microsoft.com/office/drawing/2014/main" id="{20E54C7B-DC59-B351-D34F-3483376B4A02}"/>
              </a:ext>
            </a:extLst>
          </p:cNvPr>
          <p:cNvGraphicFramePr>
            <a:graphicFrameLocks noGrp="1"/>
          </p:cNvGraphicFramePr>
          <p:nvPr/>
        </p:nvGraphicFramePr>
        <p:xfrm>
          <a:off x="597877" y="1899139"/>
          <a:ext cx="10996248" cy="4298341"/>
        </p:xfrm>
        <a:graphic>
          <a:graphicData uri="http://schemas.openxmlformats.org/drawingml/2006/table">
            <a:tbl>
              <a:tblPr firstRow="1" bandRow="1">
                <a:tableStyleId>{21E4AEA4-8DFA-4A89-87EB-49C32662AFE0}</a:tableStyleId>
              </a:tblPr>
              <a:tblGrid>
                <a:gridCol w="3665416">
                  <a:extLst>
                    <a:ext uri="{9D8B030D-6E8A-4147-A177-3AD203B41FA5}">
                      <a16:colId xmlns:a16="http://schemas.microsoft.com/office/drawing/2014/main" val="1376909701"/>
                    </a:ext>
                  </a:extLst>
                </a:gridCol>
                <a:gridCol w="3665416">
                  <a:extLst>
                    <a:ext uri="{9D8B030D-6E8A-4147-A177-3AD203B41FA5}">
                      <a16:colId xmlns:a16="http://schemas.microsoft.com/office/drawing/2014/main" val="3111689385"/>
                    </a:ext>
                  </a:extLst>
                </a:gridCol>
                <a:gridCol w="3665416">
                  <a:extLst>
                    <a:ext uri="{9D8B030D-6E8A-4147-A177-3AD203B41FA5}">
                      <a16:colId xmlns:a16="http://schemas.microsoft.com/office/drawing/2014/main" val="1669663702"/>
                    </a:ext>
                  </a:extLst>
                </a:gridCol>
              </a:tblGrid>
              <a:tr h="572883">
                <a:tc>
                  <a:txBody>
                    <a:bodyPr/>
                    <a:lstStyle/>
                    <a:p>
                      <a:endParaRPr lang="en-US" b="0" dirty="0">
                        <a:solidFill>
                          <a:schemeClr val="tx1"/>
                        </a:solidFill>
                      </a:endParaRPr>
                    </a:p>
                  </a:txBody>
                  <a:tcPr/>
                </a:tc>
                <a:tc>
                  <a:txBody>
                    <a:bodyPr/>
                    <a:lstStyle/>
                    <a:p>
                      <a:pPr algn="ctr"/>
                      <a:r>
                        <a:rPr lang="en-US" sz="2400" b="1" dirty="0">
                          <a:solidFill>
                            <a:schemeClr val="tx1"/>
                          </a:solidFill>
                        </a:rPr>
                        <a:t>Olaparib</a:t>
                      </a:r>
                    </a:p>
                  </a:txBody>
                  <a:tcPr/>
                </a:tc>
                <a:tc>
                  <a:txBody>
                    <a:bodyPr/>
                    <a:lstStyle/>
                    <a:p>
                      <a:pPr algn="ctr"/>
                      <a:r>
                        <a:rPr lang="en-US" sz="2400" b="1" dirty="0">
                          <a:solidFill>
                            <a:schemeClr val="tx1"/>
                          </a:solidFill>
                        </a:rPr>
                        <a:t>Niraparib</a:t>
                      </a:r>
                    </a:p>
                  </a:txBody>
                  <a:tcPr/>
                </a:tc>
                <a:extLst>
                  <a:ext uri="{0D108BD9-81ED-4DB2-BD59-A6C34878D82A}">
                    <a16:rowId xmlns:a16="http://schemas.microsoft.com/office/drawing/2014/main" val="3161555057"/>
                  </a:ext>
                </a:extLst>
              </a:tr>
              <a:tr h="606148">
                <a:tc>
                  <a:txBody>
                    <a:bodyPr/>
                    <a:lstStyle/>
                    <a:p>
                      <a:r>
                        <a:rPr lang="en-US" b="0" dirty="0">
                          <a:solidFill>
                            <a:schemeClr val="tx1"/>
                          </a:solidFill>
                        </a:rPr>
                        <a:t>Dosage Forms</a:t>
                      </a:r>
                    </a:p>
                  </a:txBody>
                  <a:tcPr anchor="ctr"/>
                </a:tc>
                <a:tc>
                  <a:txBody>
                    <a:bodyPr/>
                    <a:lstStyle/>
                    <a:p>
                      <a:pPr algn="ctr">
                        <a:lnSpc>
                          <a:spcPct val="90000"/>
                        </a:lnSpc>
                        <a:spcAft>
                          <a:spcPts val="0"/>
                        </a:spcAft>
                      </a:pPr>
                      <a:r>
                        <a:rPr lang="en-US" sz="1800" b="0" dirty="0">
                          <a:solidFill>
                            <a:schemeClr val="tx1"/>
                          </a:solidFill>
                        </a:rPr>
                        <a:t>Tablets: 100 mg or 150 mg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Tablets: 100 mg </a:t>
                      </a:r>
                    </a:p>
                  </a:txBody>
                  <a:tcPr anchor="ctr"/>
                </a:tc>
                <a:extLst>
                  <a:ext uri="{0D108BD9-81ED-4DB2-BD59-A6C34878D82A}">
                    <a16:rowId xmlns:a16="http://schemas.microsoft.com/office/drawing/2014/main" val="3993252071"/>
                  </a:ext>
                </a:extLst>
              </a:tr>
              <a:tr h="580171">
                <a:tc>
                  <a:txBody>
                    <a:bodyPr/>
                    <a:lstStyle/>
                    <a:p>
                      <a:r>
                        <a:rPr lang="en-US" b="0" dirty="0">
                          <a:solidFill>
                            <a:schemeClr val="tx1"/>
                          </a:solidFill>
                        </a:rPr>
                        <a:t>Dose </a:t>
                      </a:r>
                    </a:p>
                  </a:txBody>
                  <a:tcPr anchor="ctr"/>
                </a:tc>
                <a:tc>
                  <a:txBody>
                    <a:bodyPr/>
                    <a:lstStyle/>
                    <a:p>
                      <a:pPr algn="ctr">
                        <a:lnSpc>
                          <a:spcPct val="90000"/>
                        </a:lnSpc>
                        <a:spcAft>
                          <a:spcPts val="0"/>
                        </a:spcAft>
                      </a:pPr>
                      <a:r>
                        <a:rPr lang="en-US" sz="1800" b="0" dirty="0">
                          <a:solidFill>
                            <a:schemeClr val="tx1"/>
                          </a:solidFill>
                        </a:rPr>
                        <a:t>300 mg bid</a:t>
                      </a:r>
                    </a:p>
                  </a:txBody>
                  <a:tcPr anchor="ctr"/>
                </a:tc>
                <a:tc>
                  <a:txBody>
                    <a:bodyPr/>
                    <a:lstStyle/>
                    <a:p>
                      <a:pPr algn="ctr"/>
                      <a:r>
                        <a:rPr lang="en-US" b="0" dirty="0">
                          <a:solidFill>
                            <a:schemeClr val="tx1"/>
                          </a:solidFill>
                        </a:rPr>
                        <a:t>300 mg daily </a:t>
                      </a:r>
                    </a:p>
                  </a:txBody>
                  <a:tcPr anchor="ctr"/>
                </a:tc>
                <a:extLst>
                  <a:ext uri="{0D108BD9-81ED-4DB2-BD59-A6C34878D82A}">
                    <a16:rowId xmlns:a16="http://schemas.microsoft.com/office/drawing/2014/main" val="3457340802"/>
                  </a:ext>
                </a:extLst>
              </a:tr>
              <a:tr h="813971">
                <a:tc>
                  <a:txBody>
                    <a:bodyPr/>
                    <a:lstStyle/>
                    <a:p>
                      <a:r>
                        <a:rPr lang="en-US" b="0" dirty="0">
                          <a:solidFill>
                            <a:schemeClr val="tx1"/>
                          </a:solidFill>
                        </a:rPr>
                        <a:t>Starting Dose Modifications </a:t>
                      </a:r>
                    </a:p>
                  </a:txBody>
                  <a:tcPr anchor="ctr"/>
                </a:tc>
                <a:tc>
                  <a:txBody>
                    <a:bodyPr/>
                    <a:lstStyle/>
                    <a:p>
                      <a:pPr algn="ctr">
                        <a:lnSpc>
                          <a:spcPct val="90000"/>
                        </a:lnSpc>
                        <a:spcAft>
                          <a:spcPts val="0"/>
                        </a:spcAft>
                      </a:pPr>
                      <a:r>
                        <a:rPr lang="en-US" sz="1800" b="0" dirty="0">
                          <a:solidFill>
                            <a:schemeClr val="tx1"/>
                          </a:solidFill>
                        </a:rPr>
                        <a:t>Moderate renal impairment</a:t>
                      </a:r>
                    </a:p>
                    <a:p>
                      <a:pPr algn="ctr">
                        <a:lnSpc>
                          <a:spcPct val="90000"/>
                        </a:lnSpc>
                        <a:spcAft>
                          <a:spcPts val="0"/>
                        </a:spcAft>
                      </a:pPr>
                      <a:r>
                        <a:rPr lang="en-US" sz="1800" b="0" dirty="0">
                          <a:solidFill>
                            <a:schemeClr val="tx1"/>
                          </a:solidFill>
                        </a:rPr>
                        <a:t>CYP3A inhibitor use</a:t>
                      </a:r>
                    </a:p>
                  </a:txBody>
                  <a:tcPr anchor="ctr"/>
                </a:tc>
                <a:tc>
                  <a:txBody>
                    <a:bodyPr/>
                    <a:lstStyle/>
                    <a:p>
                      <a:pPr algn="ctr"/>
                      <a:r>
                        <a:rPr lang="en-US" b="0" dirty="0">
                          <a:solidFill>
                            <a:schemeClr val="tx1"/>
                          </a:solidFill>
                        </a:rPr>
                        <a:t>If baseline weight: &lt;77 kg</a:t>
                      </a:r>
                    </a:p>
                    <a:p>
                      <a:pPr algn="ctr"/>
                      <a:r>
                        <a:rPr lang="en-US" b="0" dirty="0">
                          <a:solidFill>
                            <a:schemeClr val="tx1"/>
                          </a:solidFill>
                        </a:rPr>
                        <a:t>OR platelets: &lt;150,000/</a:t>
                      </a:r>
                      <a:r>
                        <a:rPr lang="en-US" b="0" dirty="0" err="1">
                          <a:solidFill>
                            <a:schemeClr val="tx1"/>
                          </a:solidFill>
                        </a:rPr>
                        <a:t>uL</a:t>
                      </a:r>
                      <a:endParaRPr lang="en-US" b="0" dirty="0">
                        <a:solidFill>
                          <a:schemeClr val="tx1"/>
                        </a:solidFill>
                      </a:endParaRPr>
                    </a:p>
                  </a:txBody>
                  <a:tcPr anchor="ctr"/>
                </a:tc>
                <a:extLst>
                  <a:ext uri="{0D108BD9-81ED-4DB2-BD59-A6C34878D82A}">
                    <a16:rowId xmlns:a16="http://schemas.microsoft.com/office/drawing/2014/main" val="2802718864"/>
                  </a:ext>
                </a:extLst>
              </a:tr>
              <a:tr h="1376238">
                <a:tc>
                  <a:txBody>
                    <a:bodyPr/>
                    <a:lstStyle/>
                    <a:p>
                      <a:r>
                        <a:rPr lang="en-US" b="0" dirty="0">
                          <a:solidFill>
                            <a:schemeClr val="tx1"/>
                          </a:solidFill>
                        </a:rPr>
                        <a:t>Monitor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CBC at baseline and monthly thereafter</a:t>
                      </a:r>
                    </a:p>
                  </a:txBody>
                  <a:tcPr anchor="ctr"/>
                </a:tc>
                <a:tc>
                  <a:txBody>
                    <a:bodyPr/>
                    <a:lstStyle/>
                    <a:p>
                      <a:pPr marL="117475" marR="0" lvl="0" indent="-117475"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800" b="0" dirty="0">
                          <a:solidFill>
                            <a:schemeClr val="tx1"/>
                          </a:solidFill>
                        </a:rPr>
                        <a:t>CBC weekly for the first month, then monthly for the next 11 months, and then periodically</a:t>
                      </a:r>
                    </a:p>
                    <a:p>
                      <a:pPr marL="117475" marR="0" lvl="0" indent="-117475"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800" b="0" dirty="0">
                        <a:solidFill>
                          <a:schemeClr val="tx1"/>
                        </a:solidFill>
                      </a:endParaRPr>
                    </a:p>
                    <a:p>
                      <a:pPr marL="117475" marR="0" lvl="0" indent="-117475"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800" b="0" dirty="0">
                          <a:solidFill>
                            <a:schemeClr val="tx1"/>
                          </a:solidFill>
                        </a:rPr>
                        <a:t>BP monthly during the first year and periodically</a:t>
                      </a:r>
                    </a:p>
                  </a:txBody>
                  <a:tcPr anchor="ctr"/>
                </a:tc>
                <a:extLst>
                  <a:ext uri="{0D108BD9-81ED-4DB2-BD59-A6C34878D82A}">
                    <a16:rowId xmlns:a16="http://schemas.microsoft.com/office/drawing/2014/main" val="621753121"/>
                  </a:ext>
                </a:extLst>
              </a:tr>
            </a:tbl>
          </a:graphicData>
        </a:graphic>
      </p:graphicFrame>
    </p:spTree>
    <p:extLst>
      <p:ext uri="{BB962C8B-B14F-4D97-AF65-F5344CB8AC3E}">
        <p14:creationId xmlns:p14="http://schemas.microsoft.com/office/powerpoint/2010/main" val="3736704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0F65-0A7B-7F64-658B-3688D1565E99}"/>
              </a:ext>
            </a:extLst>
          </p:cNvPr>
          <p:cNvSpPr>
            <a:spLocks noGrp="1"/>
          </p:cNvSpPr>
          <p:nvPr>
            <p:ph type="title"/>
          </p:nvPr>
        </p:nvSpPr>
        <p:spPr>
          <a:xfrm>
            <a:off x="1735015" y="964692"/>
            <a:ext cx="8850923" cy="1188720"/>
          </a:xfrm>
        </p:spPr>
        <p:txBody>
          <a:bodyPr/>
          <a:lstStyle/>
          <a:p>
            <a:r>
              <a:rPr lang="en-US" dirty="0"/>
              <a:t>Niraparib individualized starting dose</a:t>
            </a:r>
          </a:p>
        </p:txBody>
      </p:sp>
      <p:pic>
        <p:nvPicPr>
          <p:cNvPr id="4" name="Picture 3">
            <a:extLst>
              <a:ext uri="{FF2B5EF4-FFF2-40B4-BE49-F238E27FC236}">
                <a16:creationId xmlns:a16="http://schemas.microsoft.com/office/drawing/2014/main" id="{E6A7F113-555B-28A1-0A02-7372E6A401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59757" y="2420936"/>
            <a:ext cx="11209382" cy="3054447"/>
          </a:xfrm>
          <a:prstGeom prst="rect">
            <a:avLst/>
          </a:prstGeom>
        </p:spPr>
      </p:pic>
      <p:sp>
        <p:nvSpPr>
          <p:cNvPr id="3" name="TextBox 2">
            <a:extLst>
              <a:ext uri="{FF2B5EF4-FFF2-40B4-BE49-F238E27FC236}">
                <a16:creationId xmlns:a16="http://schemas.microsoft.com/office/drawing/2014/main" id="{B4A1F746-5737-58E8-3B76-42A928A2AB45}"/>
              </a:ext>
            </a:extLst>
          </p:cNvPr>
          <p:cNvSpPr txBox="1"/>
          <p:nvPr/>
        </p:nvSpPr>
        <p:spPr>
          <a:xfrm>
            <a:off x="559757" y="5742907"/>
            <a:ext cx="399211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Niraparib prescribing information.  Accessed 4/2025.</a:t>
            </a:r>
          </a:p>
        </p:txBody>
      </p:sp>
    </p:spTree>
    <p:extLst>
      <p:ext uri="{BB962C8B-B14F-4D97-AF65-F5344CB8AC3E}">
        <p14:creationId xmlns:p14="http://schemas.microsoft.com/office/powerpoint/2010/main" val="1073499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B6457DE-8B01-BA51-1A10-658CDE9F27E1}"/>
              </a:ext>
            </a:extLst>
          </p:cNvPr>
          <p:cNvGraphicFramePr>
            <a:graphicFrameLocks noGrp="1"/>
          </p:cNvGraphicFramePr>
          <p:nvPr>
            <p:ph idx="1"/>
          </p:nvPr>
        </p:nvGraphicFramePr>
        <p:xfrm>
          <a:off x="1312985" y="1793631"/>
          <a:ext cx="9706701" cy="4073330"/>
        </p:xfrm>
        <a:graphic>
          <a:graphicData uri="http://schemas.openxmlformats.org/drawingml/2006/table">
            <a:tbl>
              <a:tblPr firstRow="1" bandRow="1">
                <a:tableStyleId>{21E4AEA4-8DFA-4A89-87EB-49C32662AFE0}</a:tableStyleId>
              </a:tblPr>
              <a:tblGrid>
                <a:gridCol w="1797777">
                  <a:extLst>
                    <a:ext uri="{9D8B030D-6E8A-4147-A177-3AD203B41FA5}">
                      <a16:colId xmlns:a16="http://schemas.microsoft.com/office/drawing/2014/main" val="2048147293"/>
                    </a:ext>
                  </a:extLst>
                </a:gridCol>
                <a:gridCol w="1318154">
                  <a:extLst>
                    <a:ext uri="{9D8B030D-6E8A-4147-A177-3AD203B41FA5}">
                      <a16:colId xmlns:a16="http://schemas.microsoft.com/office/drawing/2014/main" val="508126543"/>
                    </a:ext>
                  </a:extLst>
                </a:gridCol>
                <a:gridCol w="1318154">
                  <a:extLst>
                    <a:ext uri="{9D8B030D-6E8A-4147-A177-3AD203B41FA5}">
                      <a16:colId xmlns:a16="http://schemas.microsoft.com/office/drawing/2014/main" val="2993649220"/>
                    </a:ext>
                  </a:extLst>
                </a:gridCol>
                <a:gridCol w="1318154">
                  <a:extLst>
                    <a:ext uri="{9D8B030D-6E8A-4147-A177-3AD203B41FA5}">
                      <a16:colId xmlns:a16="http://schemas.microsoft.com/office/drawing/2014/main" val="2497645935"/>
                    </a:ext>
                  </a:extLst>
                </a:gridCol>
                <a:gridCol w="1318154">
                  <a:extLst>
                    <a:ext uri="{9D8B030D-6E8A-4147-A177-3AD203B41FA5}">
                      <a16:colId xmlns:a16="http://schemas.microsoft.com/office/drawing/2014/main" val="3710351071"/>
                    </a:ext>
                  </a:extLst>
                </a:gridCol>
                <a:gridCol w="1318154">
                  <a:extLst>
                    <a:ext uri="{9D8B030D-6E8A-4147-A177-3AD203B41FA5}">
                      <a16:colId xmlns:a16="http://schemas.microsoft.com/office/drawing/2014/main" val="3868662678"/>
                    </a:ext>
                  </a:extLst>
                </a:gridCol>
                <a:gridCol w="1318154">
                  <a:extLst>
                    <a:ext uri="{9D8B030D-6E8A-4147-A177-3AD203B41FA5}">
                      <a16:colId xmlns:a16="http://schemas.microsoft.com/office/drawing/2014/main" val="693200338"/>
                    </a:ext>
                  </a:extLst>
                </a:gridCol>
              </a:tblGrid>
              <a:tr h="975876">
                <a:tc>
                  <a:txBody>
                    <a:bodyPr/>
                    <a:lstStyle/>
                    <a:p>
                      <a:endParaRPr lang="en-US" dirty="0"/>
                    </a:p>
                  </a:txBody>
                  <a:tcPr/>
                </a:tc>
                <a:tc>
                  <a:txBody>
                    <a:bodyPr/>
                    <a:lstStyle/>
                    <a:p>
                      <a:pPr algn="ctr"/>
                      <a:r>
                        <a:rPr lang="en-US" dirty="0"/>
                        <a:t>Niraparib</a:t>
                      </a:r>
                    </a:p>
                  </a:txBody>
                  <a:tcPr/>
                </a:tc>
                <a:tc>
                  <a:txBody>
                    <a:bodyPr/>
                    <a:lstStyle/>
                    <a:p>
                      <a:pPr algn="ctr"/>
                      <a:r>
                        <a:rPr lang="en-US" dirty="0"/>
                        <a:t>Placebo</a:t>
                      </a:r>
                    </a:p>
                  </a:txBody>
                  <a:tcPr/>
                </a:tc>
                <a:tc>
                  <a:txBody>
                    <a:bodyPr/>
                    <a:lstStyle/>
                    <a:p>
                      <a:pPr algn="ctr"/>
                      <a:r>
                        <a:rPr lang="en-US" dirty="0" err="1"/>
                        <a:t>Bevaci-zumab</a:t>
                      </a:r>
                      <a:r>
                        <a:rPr lang="en-US" dirty="0"/>
                        <a:t> + Olaparib </a:t>
                      </a:r>
                    </a:p>
                  </a:txBody>
                  <a:tcPr/>
                </a:tc>
                <a:tc>
                  <a:txBody>
                    <a:bodyPr/>
                    <a:lstStyle/>
                    <a:p>
                      <a:pPr algn="ctr"/>
                      <a:r>
                        <a:rPr lang="en-US" dirty="0" err="1"/>
                        <a:t>Bevaci-zumab</a:t>
                      </a:r>
                      <a:r>
                        <a:rPr lang="en-US" dirty="0"/>
                        <a:t> + Placebo</a:t>
                      </a:r>
                    </a:p>
                  </a:txBody>
                  <a:tcPr/>
                </a:tc>
                <a:tc>
                  <a:txBody>
                    <a:bodyPr/>
                    <a:lstStyle/>
                    <a:p>
                      <a:pPr algn="ctr"/>
                      <a:r>
                        <a:rPr lang="en-US" dirty="0"/>
                        <a:t>Olaparib</a:t>
                      </a:r>
                    </a:p>
                  </a:txBody>
                  <a:tcPr/>
                </a:tc>
                <a:tc>
                  <a:txBody>
                    <a:bodyPr/>
                    <a:lstStyle/>
                    <a:p>
                      <a:pPr algn="ctr"/>
                      <a:r>
                        <a:rPr lang="en-US" dirty="0"/>
                        <a:t>Placebo</a:t>
                      </a:r>
                    </a:p>
                  </a:txBody>
                  <a:tcPr/>
                </a:tc>
                <a:extLst>
                  <a:ext uri="{0D108BD9-81ED-4DB2-BD59-A6C34878D82A}">
                    <a16:rowId xmlns:a16="http://schemas.microsoft.com/office/drawing/2014/main" val="2182970511"/>
                  </a:ext>
                </a:extLst>
              </a:tr>
              <a:tr h="562960">
                <a:tc>
                  <a:txBody>
                    <a:bodyPr/>
                    <a:lstStyle/>
                    <a:p>
                      <a:r>
                        <a:rPr lang="en-US" dirty="0"/>
                        <a:t>n</a:t>
                      </a:r>
                    </a:p>
                  </a:txBody>
                  <a:tcPr anchor="ctr"/>
                </a:tc>
                <a:tc>
                  <a:txBody>
                    <a:bodyPr/>
                    <a:lstStyle/>
                    <a:p>
                      <a:pPr algn="ctr"/>
                      <a:r>
                        <a:rPr lang="en-US" dirty="0"/>
                        <a:t>484</a:t>
                      </a:r>
                    </a:p>
                  </a:txBody>
                  <a:tcPr anchor="ctr"/>
                </a:tc>
                <a:tc>
                  <a:txBody>
                    <a:bodyPr/>
                    <a:lstStyle/>
                    <a:p>
                      <a:pPr algn="ctr"/>
                      <a:r>
                        <a:rPr lang="en-US" dirty="0"/>
                        <a:t>244</a:t>
                      </a:r>
                    </a:p>
                  </a:txBody>
                  <a:tcPr anchor="ctr"/>
                </a:tc>
                <a:tc>
                  <a:txBody>
                    <a:bodyPr/>
                    <a:lstStyle/>
                    <a:p>
                      <a:pPr algn="ctr"/>
                      <a:r>
                        <a:rPr lang="en-US" dirty="0"/>
                        <a:t>535</a:t>
                      </a:r>
                    </a:p>
                  </a:txBody>
                  <a:tcPr anchor="ctr"/>
                </a:tc>
                <a:tc>
                  <a:txBody>
                    <a:bodyPr/>
                    <a:lstStyle/>
                    <a:p>
                      <a:pPr algn="ctr"/>
                      <a:r>
                        <a:rPr lang="en-US" dirty="0"/>
                        <a:t>267</a:t>
                      </a:r>
                    </a:p>
                  </a:txBody>
                  <a:tcPr anchor="ctr"/>
                </a:tc>
                <a:tc>
                  <a:txBody>
                    <a:bodyPr/>
                    <a:lstStyle/>
                    <a:p>
                      <a:pPr algn="ctr"/>
                      <a:r>
                        <a:rPr lang="en-US" dirty="0"/>
                        <a:t>260</a:t>
                      </a:r>
                    </a:p>
                  </a:txBody>
                  <a:tcPr anchor="ctr"/>
                </a:tc>
                <a:tc>
                  <a:txBody>
                    <a:bodyPr/>
                    <a:lstStyle/>
                    <a:p>
                      <a:pPr algn="ctr"/>
                      <a:r>
                        <a:rPr lang="en-US" dirty="0"/>
                        <a:t>130</a:t>
                      </a:r>
                    </a:p>
                  </a:txBody>
                  <a:tcPr anchor="ctr"/>
                </a:tc>
                <a:extLst>
                  <a:ext uri="{0D108BD9-81ED-4DB2-BD59-A6C34878D82A}">
                    <a16:rowId xmlns:a16="http://schemas.microsoft.com/office/drawing/2014/main" val="3547709947"/>
                  </a:ext>
                </a:extLst>
              </a:tr>
              <a:tr h="562960">
                <a:tc>
                  <a:txBody>
                    <a:bodyPr/>
                    <a:lstStyle/>
                    <a:p>
                      <a:r>
                        <a:rPr lang="en-US" dirty="0"/>
                        <a:t>Dose reduction </a:t>
                      </a:r>
                    </a:p>
                  </a:txBody>
                  <a:tcPr anchor="ctr"/>
                </a:tc>
                <a:tc>
                  <a:txBody>
                    <a:bodyPr/>
                    <a:lstStyle/>
                    <a:p>
                      <a:pPr algn="ctr"/>
                      <a:r>
                        <a:rPr lang="en-US" dirty="0"/>
                        <a:t>71%</a:t>
                      </a:r>
                    </a:p>
                  </a:txBody>
                  <a:tcPr anchor="ctr"/>
                </a:tc>
                <a:tc>
                  <a:txBody>
                    <a:bodyPr/>
                    <a:lstStyle/>
                    <a:p>
                      <a:pPr algn="ctr"/>
                      <a:r>
                        <a:rPr lang="en-US" dirty="0"/>
                        <a:t>8%</a:t>
                      </a:r>
                    </a:p>
                  </a:txBody>
                  <a:tcPr anchor="ctr"/>
                </a:tc>
                <a:tc>
                  <a:txBody>
                    <a:bodyPr/>
                    <a:lstStyle/>
                    <a:p>
                      <a:pPr algn="ctr"/>
                      <a:r>
                        <a:rPr lang="en-US" dirty="0"/>
                        <a:t>41%</a:t>
                      </a:r>
                    </a:p>
                  </a:txBody>
                  <a:tcPr anchor="ctr"/>
                </a:tc>
                <a:tc>
                  <a:txBody>
                    <a:bodyPr/>
                    <a:lstStyle/>
                    <a:p>
                      <a:pPr algn="ctr"/>
                      <a:r>
                        <a:rPr lang="en-US" dirty="0"/>
                        <a:t>7%</a:t>
                      </a:r>
                    </a:p>
                  </a:txBody>
                  <a:tcPr anchor="ctr"/>
                </a:tc>
                <a:tc>
                  <a:txBody>
                    <a:bodyPr/>
                    <a:lstStyle/>
                    <a:p>
                      <a:pPr algn="ctr"/>
                      <a:r>
                        <a:rPr lang="en-US" dirty="0"/>
                        <a:t>28%</a:t>
                      </a:r>
                    </a:p>
                  </a:txBody>
                  <a:tcPr anchor="ctr"/>
                </a:tc>
                <a:tc>
                  <a:txBody>
                    <a:bodyPr/>
                    <a:lstStyle/>
                    <a:p>
                      <a:pPr algn="ctr"/>
                      <a:r>
                        <a:rPr lang="en-US" dirty="0"/>
                        <a:t>3%</a:t>
                      </a:r>
                    </a:p>
                  </a:txBody>
                  <a:tcPr anchor="ctr"/>
                </a:tc>
                <a:extLst>
                  <a:ext uri="{0D108BD9-81ED-4DB2-BD59-A6C34878D82A}">
                    <a16:rowId xmlns:a16="http://schemas.microsoft.com/office/drawing/2014/main" val="944430953"/>
                  </a:ext>
                </a:extLst>
              </a:tr>
              <a:tr h="645655">
                <a:tc>
                  <a:txBody>
                    <a:bodyPr/>
                    <a:lstStyle/>
                    <a:p>
                      <a:r>
                        <a:rPr lang="en-US" dirty="0"/>
                        <a:t>Dose interruption </a:t>
                      </a:r>
                    </a:p>
                  </a:txBody>
                  <a:tcPr anchor="ctr"/>
                </a:tc>
                <a:tc>
                  <a:txBody>
                    <a:bodyPr/>
                    <a:lstStyle/>
                    <a:p>
                      <a:pPr algn="ctr"/>
                      <a:r>
                        <a:rPr lang="en-US" dirty="0"/>
                        <a:t>80%</a:t>
                      </a:r>
                    </a:p>
                  </a:txBody>
                  <a:tcPr anchor="ctr"/>
                </a:tc>
                <a:tc>
                  <a:txBody>
                    <a:bodyPr/>
                    <a:lstStyle/>
                    <a:p>
                      <a:pPr algn="ctr"/>
                      <a:r>
                        <a:rPr lang="en-US" dirty="0"/>
                        <a:t>18%</a:t>
                      </a:r>
                    </a:p>
                  </a:txBody>
                  <a:tcPr anchor="ctr"/>
                </a:tc>
                <a:tc>
                  <a:txBody>
                    <a:bodyPr/>
                    <a:lstStyle/>
                    <a:p>
                      <a:pPr algn="ctr"/>
                      <a:r>
                        <a:rPr lang="en-US" dirty="0"/>
                        <a:t>54%</a:t>
                      </a:r>
                    </a:p>
                  </a:txBody>
                  <a:tcPr anchor="ctr"/>
                </a:tc>
                <a:tc>
                  <a:txBody>
                    <a:bodyPr/>
                    <a:lstStyle/>
                    <a:p>
                      <a:pPr algn="ctr"/>
                      <a:r>
                        <a:rPr lang="en-US" dirty="0"/>
                        <a:t>24%</a:t>
                      </a:r>
                    </a:p>
                  </a:txBody>
                  <a:tcPr anchor="ctr"/>
                </a:tc>
                <a:tc>
                  <a:txBody>
                    <a:bodyPr/>
                    <a:lstStyle/>
                    <a:p>
                      <a:pPr algn="ctr"/>
                      <a:r>
                        <a:rPr lang="en-US" dirty="0"/>
                        <a:t>52%</a:t>
                      </a:r>
                    </a:p>
                  </a:txBody>
                  <a:tcPr anchor="ctr"/>
                </a:tc>
                <a:tc>
                  <a:txBody>
                    <a:bodyPr/>
                    <a:lstStyle/>
                    <a:p>
                      <a:pPr algn="ctr"/>
                      <a:r>
                        <a:rPr lang="en-US" dirty="0"/>
                        <a:t>17%</a:t>
                      </a:r>
                    </a:p>
                  </a:txBody>
                  <a:tcPr anchor="ctr"/>
                </a:tc>
                <a:extLst>
                  <a:ext uri="{0D108BD9-81ED-4DB2-BD59-A6C34878D82A}">
                    <a16:rowId xmlns:a16="http://schemas.microsoft.com/office/drawing/2014/main" val="876191226"/>
                  </a:ext>
                </a:extLst>
              </a:tr>
              <a:tr h="680224">
                <a:tc>
                  <a:txBody>
                    <a:bodyPr/>
                    <a:lstStyle/>
                    <a:p>
                      <a:r>
                        <a:rPr lang="en-US" dirty="0"/>
                        <a:t>AE leading to discontinuation </a:t>
                      </a:r>
                    </a:p>
                  </a:txBody>
                  <a:tcPr anchor="ctr"/>
                </a:tc>
                <a:tc>
                  <a:txBody>
                    <a:bodyPr/>
                    <a:lstStyle/>
                    <a:p>
                      <a:pPr algn="ctr"/>
                      <a:r>
                        <a:rPr lang="en-US" dirty="0"/>
                        <a:t>12%</a:t>
                      </a:r>
                    </a:p>
                  </a:txBody>
                  <a:tcPr anchor="ctr"/>
                </a:tc>
                <a:tc>
                  <a:txBody>
                    <a:bodyPr/>
                    <a:lstStyle/>
                    <a:p>
                      <a:pPr algn="ctr"/>
                      <a:r>
                        <a:rPr lang="en-US" dirty="0"/>
                        <a:t>3%</a:t>
                      </a:r>
                    </a:p>
                  </a:txBody>
                  <a:tcPr anchor="ctr"/>
                </a:tc>
                <a:tc>
                  <a:txBody>
                    <a:bodyPr/>
                    <a:lstStyle/>
                    <a:p>
                      <a:pPr algn="ctr"/>
                      <a:r>
                        <a:rPr lang="en-US" dirty="0"/>
                        <a:t>20%</a:t>
                      </a:r>
                    </a:p>
                  </a:txBody>
                  <a:tcPr anchor="ctr"/>
                </a:tc>
                <a:tc>
                  <a:txBody>
                    <a:bodyPr/>
                    <a:lstStyle/>
                    <a:p>
                      <a:pPr algn="ctr"/>
                      <a:r>
                        <a:rPr lang="en-US" dirty="0"/>
                        <a:t>6%</a:t>
                      </a:r>
                    </a:p>
                  </a:txBody>
                  <a:tcPr anchor="ctr"/>
                </a:tc>
                <a:tc>
                  <a:txBody>
                    <a:bodyPr/>
                    <a:lstStyle/>
                    <a:p>
                      <a:pPr algn="ctr"/>
                      <a:r>
                        <a:rPr lang="en-US" dirty="0"/>
                        <a:t>12%</a:t>
                      </a:r>
                    </a:p>
                  </a:txBody>
                  <a:tcPr anchor="ctr"/>
                </a:tc>
                <a:tc>
                  <a:txBody>
                    <a:bodyPr/>
                    <a:lstStyle/>
                    <a:p>
                      <a:pPr algn="ctr"/>
                      <a:r>
                        <a:rPr lang="en-US" dirty="0"/>
                        <a:t>2%</a:t>
                      </a:r>
                    </a:p>
                  </a:txBody>
                  <a:tcPr anchor="ctr"/>
                </a:tc>
                <a:extLst>
                  <a:ext uri="{0D108BD9-81ED-4DB2-BD59-A6C34878D82A}">
                    <a16:rowId xmlns:a16="http://schemas.microsoft.com/office/drawing/2014/main" val="4066645932"/>
                  </a:ext>
                </a:extLst>
              </a:tr>
              <a:tr h="645655">
                <a:tc>
                  <a:txBody>
                    <a:bodyPr/>
                    <a:lstStyle/>
                    <a:p>
                      <a:r>
                        <a:rPr lang="en-US" dirty="0"/>
                        <a:t>Grade &gt;/= 3</a:t>
                      </a:r>
                    </a:p>
                    <a:p>
                      <a:r>
                        <a:rPr lang="en-US" dirty="0"/>
                        <a:t>AEs</a:t>
                      </a:r>
                    </a:p>
                  </a:txBody>
                  <a:tcPr anchor="ctr"/>
                </a:tc>
                <a:tc>
                  <a:txBody>
                    <a:bodyPr/>
                    <a:lstStyle/>
                    <a:p>
                      <a:pPr algn="ctr"/>
                      <a:r>
                        <a:rPr lang="en-US" dirty="0"/>
                        <a:t>71%</a:t>
                      </a:r>
                    </a:p>
                  </a:txBody>
                  <a:tcPr anchor="ctr"/>
                </a:tc>
                <a:tc>
                  <a:txBody>
                    <a:bodyPr/>
                    <a:lstStyle/>
                    <a:p>
                      <a:pPr algn="ctr"/>
                      <a:r>
                        <a:rPr lang="en-US" dirty="0"/>
                        <a:t>19%</a:t>
                      </a:r>
                    </a:p>
                  </a:txBody>
                  <a:tcPr anchor="ctr"/>
                </a:tc>
                <a:tc>
                  <a:txBody>
                    <a:bodyPr/>
                    <a:lstStyle/>
                    <a:p>
                      <a:pPr algn="ctr"/>
                      <a:r>
                        <a:rPr lang="en-US" dirty="0"/>
                        <a:t>57%</a:t>
                      </a:r>
                    </a:p>
                  </a:txBody>
                  <a:tcPr anchor="ctr"/>
                </a:tc>
                <a:tc>
                  <a:txBody>
                    <a:bodyPr/>
                    <a:lstStyle/>
                    <a:p>
                      <a:pPr algn="ctr"/>
                      <a:r>
                        <a:rPr lang="en-US" dirty="0"/>
                        <a:t>51%</a:t>
                      </a:r>
                    </a:p>
                  </a:txBody>
                  <a:tcPr anchor="ctr"/>
                </a:tc>
                <a:tc>
                  <a:txBody>
                    <a:bodyPr/>
                    <a:lstStyle/>
                    <a:p>
                      <a:pPr algn="ctr"/>
                      <a:r>
                        <a:rPr lang="en-US" dirty="0"/>
                        <a:t>39%</a:t>
                      </a:r>
                    </a:p>
                  </a:txBody>
                  <a:tcPr anchor="ctr"/>
                </a:tc>
                <a:tc>
                  <a:txBody>
                    <a:bodyPr/>
                    <a:lstStyle/>
                    <a:p>
                      <a:pPr algn="ctr"/>
                      <a:r>
                        <a:rPr lang="en-US" dirty="0"/>
                        <a:t>18%</a:t>
                      </a:r>
                    </a:p>
                  </a:txBody>
                  <a:tcPr anchor="ctr"/>
                </a:tc>
                <a:extLst>
                  <a:ext uri="{0D108BD9-81ED-4DB2-BD59-A6C34878D82A}">
                    <a16:rowId xmlns:a16="http://schemas.microsoft.com/office/drawing/2014/main" val="594424479"/>
                  </a:ext>
                </a:extLst>
              </a:tr>
            </a:tbl>
          </a:graphicData>
        </a:graphic>
      </p:graphicFrame>
      <p:sp>
        <p:nvSpPr>
          <p:cNvPr id="8" name="Rectangle 7">
            <a:extLst>
              <a:ext uri="{FF2B5EF4-FFF2-40B4-BE49-F238E27FC236}">
                <a16:creationId xmlns:a16="http://schemas.microsoft.com/office/drawing/2014/main" id="{3C1A21D6-0F67-F4F5-15E7-814FE1632BC0}"/>
              </a:ext>
            </a:extLst>
          </p:cNvPr>
          <p:cNvSpPr/>
          <p:nvPr/>
        </p:nvSpPr>
        <p:spPr>
          <a:xfrm>
            <a:off x="3226708" y="1289541"/>
            <a:ext cx="2473838" cy="5040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UTURA MEDIUM" panose="020B0602020204020303" pitchFamily="34" charset="-79"/>
                <a:ea typeface="+mn-ea"/>
                <a:cs typeface="FUTURA MEDIUM" panose="020B0602020204020303" pitchFamily="34" charset="-79"/>
              </a:rPr>
              <a:t>PRIMA</a:t>
            </a:r>
          </a:p>
        </p:txBody>
      </p:sp>
      <p:sp>
        <p:nvSpPr>
          <p:cNvPr id="10" name="Rectangle 9">
            <a:extLst>
              <a:ext uri="{FF2B5EF4-FFF2-40B4-BE49-F238E27FC236}">
                <a16:creationId xmlns:a16="http://schemas.microsoft.com/office/drawing/2014/main" id="{1E236EBD-B461-85B8-6DA6-85FB4C6039BA}"/>
              </a:ext>
            </a:extLst>
          </p:cNvPr>
          <p:cNvSpPr/>
          <p:nvPr/>
        </p:nvSpPr>
        <p:spPr>
          <a:xfrm>
            <a:off x="5896707" y="1289541"/>
            <a:ext cx="2365197" cy="50409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UTURA MEDIUM" panose="020B0602020204020303" pitchFamily="34" charset="-79"/>
                <a:ea typeface="+mn-ea"/>
                <a:cs typeface="FUTURA MEDIUM" panose="020B0602020204020303" pitchFamily="34" charset="-79"/>
              </a:rPr>
              <a:t>PAOLA-1</a:t>
            </a:r>
          </a:p>
        </p:txBody>
      </p:sp>
      <p:sp>
        <p:nvSpPr>
          <p:cNvPr id="11" name="Rectangle 10">
            <a:extLst>
              <a:ext uri="{FF2B5EF4-FFF2-40B4-BE49-F238E27FC236}">
                <a16:creationId xmlns:a16="http://schemas.microsoft.com/office/drawing/2014/main" id="{3BC9792A-18A3-1273-7464-7F0A118607E1}"/>
              </a:ext>
            </a:extLst>
          </p:cNvPr>
          <p:cNvSpPr/>
          <p:nvPr/>
        </p:nvSpPr>
        <p:spPr>
          <a:xfrm>
            <a:off x="8458065" y="1289541"/>
            <a:ext cx="2473838" cy="50409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UTURA MEDIUM" panose="020B0602020204020303" pitchFamily="34" charset="-79"/>
                <a:ea typeface="+mn-ea"/>
                <a:cs typeface="FUTURA MEDIUM" panose="020B0602020204020303" pitchFamily="34" charset="-79"/>
              </a:rPr>
              <a:t>SOLO-1</a:t>
            </a:r>
          </a:p>
        </p:txBody>
      </p:sp>
      <p:sp>
        <p:nvSpPr>
          <p:cNvPr id="14" name="TextBox 13">
            <a:extLst>
              <a:ext uri="{FF2B5EF4-FFF2-40B4-BE49-F238E27FC236}">
                <a16:creationId xmlns:a16="http://schemas.microsoft.com/office/drawing/2014/main" id="{EEB07934-08D9-14AC-ACC5-14E3613D668C}"/>
              </a:ext>
            </a:extLst>
          </p:cNvPr>
          <p:cNvSpPr txBox="1"/>
          <p:nvPr/>
        </p:nvSpPr>
        <p:spPr>
          <a:xfrm>
            <a:off x="1207477" y="5955323"/>
            <a:ext cx="10514470"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AE, adverse event.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1. González‑Martín A, et al. </a:t>
            </a:r>
            <a:r>
              <a:rPr kumimoji="0" lang="en-US" sz="1000" b="0" i="1" u="none" strike="noStrike" kern="1200" cap="none" spc="0" normalizeH="0" baseline="0" noProof="0" dirty="0">
                <a:ln>
                  <a:noFill/>
                </a:ln>
                <a:solidFill>
                  <a:srgbClr val="000000"/>
                </a:solidFill>
                <a:effectLst/>
                <a:uLnTx/>
                <a:uFillTx/>
                <a:latin typeface="Gill Sans MT" panose="020B0502020104020203"/>
                <a:ea typeface="+mn-ea"/>
                <a:cs typeface="+mn-cs"/>
              </a:rPr>
              <a:t>N Engl J Med</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2019. doi:10.1056/NEJMoa1910962. 2. González‑Martín A, et al. Presented at: ESMO Congress; September 27-October 1, 2019; Barcelona, Spain. Abstract LBA1. 3. Ray-</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Coquard</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IL, et al. Presented at: ESMO Congress; September 27-October 1, 2019; Barcelona, Spain. Abstract LBA2. 4. </a:t>
            </a:r>
            <a:r>
              <a:rPr kumimoji="0" lang="en-GB" sz="1000" b="0" i="0" u="none" strike="noStrike" kern="1200" cap="none" spc="0" normalizeH="0" baseline="0" noProof="0" dirty="0">
                <a:ln>
                  <a:noFill/>
                </a:ln>
                <a:solidFill>
                  <a:srgbClr val="000000"/>
                </a:solidFill>
                <a:effectLst/>
                <a:uLnTx/>
                <a:uFillTx/>
                <a:latin typeface="Gill Sans MT" panose="020B0502020104020203"/>
                <a:ea typeface="+mn-ea"/>
                <a:cs typeface="+mn-cs"/>
              </a:rPr>
              <a:t>Moore K, et al. </a:t>
            </a:r>
            <a:r>
              <a:rPr kumimoji="0" lang="en-GB" sz="1000" b="0" i="1" u="none" strike="noStrike" kern="1200" cap="none" spc="0" normalizeH="0" baseline="0" noProof="0" dirty="0">
                <a:ln>
                  <a:noFill/>
                </a:ln>
                <a:solidFill>
                  <a:srgbClr val="000000"/>
                </a:solidFill>
                <a:effectLst/>
                <a:uLnTx/>
                <a:uFillTx/>
                <a:latin typeface="Gill Sans MT" panose="020B0502020104020203"/>
                <a:ea typeface="+mn-ea"/>
                <a:cs typeface="+mn-cs"/>
              </a:rPr>
              <a:t>N Engl J Med</a:t>
            </a:r>
            <a:r>
              <a:rPr kumimoji="0" lang="en-GB" sz="1000" b="0" i="0" u="none" strike="noStrike" kern="1200" cap="none" spc="0" normalizeH="0" baseline="0" noProof="0" dirty="0">
                <a:ln>
                  <a:noFill/>
                </a:ln>
                <a:solidFill>
                  <a:srgbClr val="000000"/>
                </a:solidFill>
                <a:effectLst/>
                <a:uLnTx/>
                <a:uFillTx/>
                <a:latin typeface="Gill Sans MT" panose="020B0502020104020203"/>
                <a:ea typeface="+mn-ea"/>
                <a:cs typeface="+mn-cs"/>
              </a:rPr>
              <a:t>. 2018;27;379(26):2495-2505</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
        <p:nvSpPr>
          <p:cNvPr id="21" name="Title 1">
            <a:extLst>
              <a:ext uri="{FF2B5EF4-FFF2-40B4-BE49-F238E27FC236}">
                <a16:creationId xmlns:a16="http://schemas.microsoft.com/office/drawing/2014/main" id="{8ED0EF4F-127D-9604-2748-DDE5C7885EBE}"/>
              </a:ext>
            </a:extLst>
          </p:cNvPr>
          <p:cNvSpPr>
            <a:spLocks noGrp="1"/>
          </p:cNvSpPr>
          <p:nvPr>
            <p:ph type="title"/>
          </p:nvPr>
        </p:nvSpPr>
        <p:spPr>
          <a:xfrm>
            <a:off x="1944940" y="293077"/>
            <a:ext cx="7729728" cy="797170"/>
          </a:xfrm>
        </p:spPr>
        <p:txBody>
          <a:bodyPr>
            <a:normAutofit/>
          </a:bodyPr>
          <a:lstStyle/>
          <a:p>
            <a:r>
              <a:rPr lang="en-US" dirty="0"/>
              <a:t>Dose modification</a:t>
            </a:r>
          </a:p>
        </p:txBody>
      </p:sp>
    </p:spTree>
    <p:extLst>
      <p:ext uri="{BB962C8B-B14F-4D97-AF65-F5344CB8AC3E}">
        <p14:creationId xmlns:p14="http://schemas.microsoft.com/office/powerpoint/2010/main" val="193025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A0DC5-8731-8F6B-6DE5-8C536ADAD6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368C0-8457-B467-7700-775D4AF7AF91}"/>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489075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7309E-6F2F-4BDA-DA1B-D31CDCA14C2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0E84A6-9729-1117-1A7B-6D910B8AED03}"/>
              </a:ext>
            </a:extLst>
          </p:cNvPr>
          <p:cNvSpPr/>
          <p:nvPr/>
        </p:nvSpPr>
        <p:spPr bwMode="auto">
          <a:xfrm>
            <a:off x="758949" y="3573016"/>
            <a:ext cx="1008958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A7CDEC9-C981-829C-A35E-5F6FE1CD073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A0944D6-90CD-DBC7-EF64-83655FEB7B28}"/>
              </a:ext>
            </a:extLst>
          </p:cNvPr>
          <p:cNvSpPr>
            <a:spLocks noGrp="1"/>
          </p:cNvSpPr>
          <p:nvPr>
            <p:ph idx="1"/>
          </p:nvPr>
        </p:nvSpPr>
        <p:spPr>
          <a:xfrm>
            <a:off x="912286" y="1366291"/>
            <a:ext cx="979222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Ovarian Cancer (OC) Management </a:t>
            </a:r>
          </a:p>
          <a:p>
            <a:pPr marL="0" indent="0">
              <a:spcBef>
                <a:spcPts val="1800"/>
              </a:spcBef>
              <a:spcAft>
                <a:spcPts val="0"/>
              </a:spcAft>
              <a:buNone/>
            </a:pPr>
            <a:r>
              <a:rPr lang="en-US" sz="2500" dirty="0">
                <a:solidFill>
                  <a:srgbClr val="0432FF"/>
                </a:solidFill>
              </a:rPr>
              <a:t>Module 1: </a:t>
            </a:r>
            <a:r>
              <a:rPr lang="en-US" sz="2500" dirty="0">
                <a:solidFill>
                  <a:schemeClr val="tx1"/>
                </a:solidFill>
              </a:rPr>
              <a:t>Genetic Testing for Newly Diagnosed Advanced OC</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 Maintenance in Newly Diagnosed Advanced OC </a:t>
            </a:r>
          </a:p>
          <a:p>
            <a:pPr marL="0" indent="0">
              <a:spcBef>
                <a:spcPts val="1800"/>
              </a:spcBef>
              <a:spcAft>
                <a:spcPts val="0"/>
              </a:spcAft>
              <a:buNone/>
            </a:pPr>
            <a:r>
              <a:rPr lang="en-US" sz="2500" dirty="0">
                <a:solidFill>
                  <a:schemeClr val="bg1"/>
                </a:solidFill>
              </a:rPr>
              <a:t>Module 3: Other Available and Investigational Novel Strategies for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Mirvetuximab Soravtansine in OC Treatment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4944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FC6A-7FBD-48A4-E083-0A26E947767B}"/>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EF855F8-FEAF-70E0-99A3-70D2AA3DC2B9}"/>
              </a:ext>
            </a:extLst>
          </p:cNvPr>
          <p:cNvSpPr>
            <a:spLocks noGrp="1"/>
          </p:cNvSpPr>
          <p:nvPr>
            <p:ph idx="1"/>
          </p:nvPr>
        </p:nvSpPr>
        <p:spPr>
          <a:xfrm>
            <a:off x="528634" y="1988840"/>
            <a:ext cx="11183989" cy="4524375"/>
          </a:xfrm>
        </p:spPr>
        <p:txBody>
          <a:bodyPr/>
          <a:lstStyle/>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advanced OC undergoes resection, receives adjuvant carboplatin/paclitaxel and PARP inhibitor maintenance, experiences disease progression and then receives 2 subsequent lines of platinum-based chemotherapy. Her disease is now platinum resistant and is found to be HER2-positive, and she is about to start treatment with trastuzumab deruxtecan (T-DXd).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9588057-AD12-AC36-04A4-39C71D7E0C67}"/>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118471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1661683"/>
            <a:ext cx="11430000" cy="1418206"/>
          </a:xfrm>
        </p:spPr>
        <p:txBody>
          <a:bodyPr wrap="square" anchor="b">
            <a:noAutofit/>
          </a:bodyPr>
          <a:lstStyle/>
          <a:p>
            <a:pPr>
              <a:spcBef>
                <a:spcPts val="600"/>
              </a:spcBef>
            </a:pPr>
            <a:r>
              <a:rPr lang="en-US" sz="3600" dirty="0">
                <a:solidFill>
                  <a:srgbClr val="0331FF"/>
                </a:solidFill>
                <a:latin typeface="Calibri" panose="020F0502020204030204" pitchFamily="34" charset="0"/>
                <a:cs typeface="Calibri" panose="020F0502020204030204" pitchFamily="34" charset="0"/>
              </a:rPr>
              <a:t>Targeted (ADCs) Therapy - Ovarian Cancer</a:t>
            </a:r>
            <a:endParaRPr lang="en-US" sz="36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3778112"/>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David M O’Malley, MD</a:t>
            </a:r>
          </a:p>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The Ohio State University and </a:t>
            </a:r>
            <a:b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The James Comprehensive Cancer Center</a:t>
            </a:r>
          </a:p>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Columbus, Ohio</a:t>
            </a:r>
          </a:p>
        </p:txBody>
      </p:sp>
    </p:spTree>
    <p:custDataLst>
      <p:tags r:id="rId1"/>
    </p:custDataLst>
    <p:extLst>
      <p:ext uri="{BB962C8B-B14F-4D97-AF65-F5344CB8AC3E}">
        <p14:creationId xmlns:p14="http://schemas.microsoft.com/office/powerpoint/2010/main" val="396672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Westin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46756373"/>
              </p:ext>
            </p:extLst>
          </p:nvPr>
        </p:nvGraphicFramePr>
        <p:xfrm>
          <a:off x="1236095" y="1317711"/>
          <a:ext cx="9719807" cy="4608512"/>
        </p:xfrm>
        <a:graphic>
          <a:graphicData uri="http://schemas.openxmlformats.org/drawingml/2006/table">
            <a:tbl>
              <a:tblPr firstRow="1" bandRow="1">
                <a:tableStyleId>{F2DE63D5-997A-4646-A377-4702673A728D}</a:tableStyleId>
              </a:tblPr>
              <a:tblGrid>
                <a:gridCol w="2771673">
                  <a:extLst>
                    <a:ext uri="{9D8B030D-6E8A-4147-A177-3AD203B41FA5}">
                      <a16:colId xmlns:a16="http://schemas.microsoft.com/office/drawing/2014/main" val="20000"/>
                    </a:ext>
                  </a:extLst>
                </a:gridCol>
                <a:gridCol w="6948134">
                  <a:extLst>
                    <a:ext uri="{9D8B030D-6E8A-4147-A177-3AD203B41FA5}">
                      <a16:colId xmlns:a16="http://schemas.microsoft.com/office/drawing/2014/main" val="20001"/>
                    </a:ext>
                  </a:extLst>
                </a:gridCol>
              </a:tblGrid>
              <a:tr h="2750241">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Bayer HealthCare Pharmaceuticals, Caris Life Sciences, Clovis Oncology,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Daiichi Sankyo Inc, Eisai Inc, </a:t>
                      </a:r>
                      <a:r>
                        <a:rPr lang="en-US" sz="1800" b="0" kern="1200" dirty="0" err="1">
                          <a:solidFill>
                            <a:schemeClr val="tx1"/>
                          </a:solidFill>
                          <a:effectLst/>
                          <a:latin typeface="+mn-lt"/>
                          <a:ea typeface="+mn-ea"/>
                          <a:cs typeface="+mn-cs"/>
                        </a:rPr>
                        <a:t>EQRx</a:t>
                      </a:r>
                      <a:r>
                        <a:rPr lang="en-US" sz="1800" b="0" kern="1200" dirty="0">
                          <a:solidFill>
                            <a:schemeClr val="tx1"/>
                          </a:solidFill>
                          <a:effectLst/>
                          <a:latin typeface="+mn-lt"/>
                          <a:ea typeface="+mn-ea"/>
                          <a:cs typeface="+mn-cs"/>
                        </a:rPr>
                        <a:t>, Genentech, a member of the Roche Group, Gilead Sciences Inc, GSK, </a:t>
                      </a:r>
                      <a:r>
                        <a:rPr lang="en-US" sz="1800" b="0" kern="1200" dirty="0" err="1">
                          <a:solidFill>
                            <a:schemeClr val="tx1"/>
                          </a:solidFill>
                          <a:effectLst/>
                          <a:latin typeface="+mn-lt"/>
                          <a:ea typeface="+mn-ea"/>
                          <a:cs typeface="+mn-cs"/>
                        </a:rPr>
                        <a:t>Immunocore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Incyte Corporation, Lilly,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Merck, Mereo BioPharma, Mersana Therapeutics Inc, NGM Biopharmaceuticals, </a:t>
                      </a:r>
                      <a:r>
                        <a:rPr lang="en-US" sz="1800" b="0" kern="1200" dirty="0" err="1">
                          <a:solidFill>
                            <a:schemeClr val="tx1"/>
                          </a:solidFill>
                          <a:effectLst/>
                          <a:latin typeface="+mn-lt"/>
                          <a:ea typeface="+mn-ea"/>
                          <a:cs typeface="+mn-cs"/>
                        </a:rPr>
                        <a:t>Nuvectis</a:t>
                      </a:r>
                      <a:r>
                        <a:rPr lang="en-US" sz="1800" b="0" kern="1200" dirty="0">
                          <a:solidFill>
                            <a:schemeClr val="tx1"/>
                          </a:solidFill>
                          <a:effectLst/>
                          <a:latin typeface="+mn-lt"/>
                          <a:ea typeface="+mn-ea"/>
                          <a:cs typeface="+mn-cs"/>
                        </a:rPr>
                        <a:t> Pharma Inc,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Vincerx</a:t>
                      </a:r>
                      <a:r>
                        <a:rPr lang="en-US" sz="1800" b="0" kern="1200" dirty="0">
                          <a:solidFill>
                            <a:schemeClr val="tx1"/>
                          </a:solidFill>
                          <a:effectLst/>
                          <a:latin typeface="+mn-lt"/>
                          <a:ea typeface="+mn-ea"/>
                          <a:cs typeface="+mn-cs"/>
                        </a:rPr>
                        <a:t> Pharma,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ZielBio</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858271">
                <a:tc>
                  <a:txBody>
                    <a:bodyPr/>
                    <a:lstStyle/>
                    <a:p>
                      <a:r>
                        <a:rPr lang="en-US" sz="1800" b="1" kern="1200" dirty="0">
                          <a:solidFill>
                            <a:schemeClr val="tx1"/>
                          </a:solidFill>
                          <a:effectLst/>
                          <a:latin typeface="+mn-lt"/>
                          <a:ea typeface="+mn-ea"/>
                          <a:cs typeface="+mn-cs"/>
                        </a:rPr>
                        <a:t>Contracted Research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Avenge Bio, Bayer HealthCare Pharmaceuticals, Bio-Path Holdings Inc, Clovis Oncology, Daiichi Sankyo Inc, Genentech, a member of the Roche Group, GSK, Jazz Pharmaceuticals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Mereo BioPharma, Novartis, </a:t>
                      </a:r>
                      <a:r>
                        <a:rPr lang="en-US" sz="1800" b="0" kern="1200" dirty="0" err="1">
                          <a:solidFill>
                            <a:schemeClr val="tx1"/>
                          </a:solidFill>
                          <a:effectLst/>
                          <a:latin typeface="+mn-lt"/>
                          <a:ea typeface="+mn-ea"/>
                          <a:cs typeface="+mn-cs"/>
                        </a:rPr>
                        <a:t>Nuvectis</a:t>
                      </a:r>
                      <a:r>
                        <a:rPr lang="en-US" sz="1800" b="0" kern="1200" dirty="0">
                          <a:solidFill>
                            <a:schemeClr val="tx1"/>
                          </a:solidFill>
                          <a:effectLst/>
                          <a:latin typeface="+mn-lt"/>
                          <a:ea typeface="+mn-ea"/>
                          <a:cs typeface="+mn-cs"/>
                        </a:rPr>
                        <a:t> Pharma Inc,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31532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3EDF1"/>
        </a:solid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772D1E25-9E7B-98D2-26C3-4607C8F13C4A}"/>
              </a:ext>
            </a:extLst>
          </p:cNvPr>
          <p:cNvSpPr txBox="1">
            <a:spLocks/>
          </p:cNvSpPr>
          <p:nvPr/>
        </p:nvSpPr>
        <p:spPr bwMode="auto">
          <a:xfrm>
            <a:off x="2884716" y="66836"/>
            <a:ext cx="6168572" cy="61697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t>Trastuzumab Deruxtecan</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8" name="TextBox 7">
            <a:extLst>
              <a:ext uri="{FF2B5EF4-FFF2-40B4-BE49-F238E27FC236}">
                <a16:creationId xmlns:a16="http://schemas.microsoft.com/office/drawing/2014/main" id="{88573556-DCD3-D3C0-EFA7-DD484B137EFE}"/>
              </a:ext>
            </a:extLst>
          </p:cNvPr>
          <p:cNvSpPr txBox="1"/>
          <p:nvPr/>
        </p:nvSpPr>
        <p:spPr>
          <a:xfrm>
            <a:off x="315686" y="5621613"/>
            <a:ext cx="10613571" cy="1169551"/>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OpenSans-Regular"/>
                <a:ea typeface="+mn-ea"/>
                <a:cs typeface="+mn-cs"/>
              </a:rPr>
              <a:t>1. Prescribing information. 2025.</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OpenSans-Regular"/>
                <a:ea typeface="+mn-ea"/>
                <a:cs typeface="+mn-cs"/>
              </a:rPr>
              <a:t>2. </a:t>
            </a:r>
            <a:r>
              <a:rPr kumimoji="0" lang="en-US" sz="1050" b="0" i="0" u="none" strike="noStrike" kern="1200" cap="none" spc="0" normalizeH="0" baseline="0" noProof="0" dirty="0" err="1">
                <a:ln>
                  <a:noFill/>
                </a:ln>
                <a:solidFill>
                  <a:srgbClr val="000000"/>
                </a:solidFill>
                <a:effectLst/>
                <a:uLnTx/>
                <a:uFillTx/>
                <a:latin typeface="OpenSans-Regular"/>
                <a:ea typeface="+mn-ea"/>
                <a:cs typeface="+mn-cs"/>
              </a:rPr>
              <a:t>Ogitani</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Y, Aida T, </a:t>
            </a:r>
            <a:r>
              <a:rPr kumimoji="0" lang="en-US" sz="1050" b="0" i="0" u="none" strike="noStrike" kern="1200" cap="none" spc="0" normalizeH="0" baseline="0" noProof="0" dirty="0" err="1">
                <a:ln>
                  <a:noFill/>
                </a:ln>
                <a:solidFill>
                  <a:srgbClr val="000000"/>
                </a:solidFill>
                <a:effectLst/>
                <a:uLnTx/>
                <a:uFillTx/>
                <a:latin typeface="OpenSans-Regular"/>
                <a:ea typeface="+mn-ea"/>
                <a:cs typeface="+mn-cs"/>
              </a:rPr>
              <a:t>Hagihara</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K, et al. DS-8201a, a novel HER2-targeting ADC with a novel DNA topoisomerase I inhibitor, demonstrates a promising antitumor efficacy with differentiation from T-DM1. </a:t>
            </a:r>
            <a:r>
              <a:rPr kumimoji="0" lang="en-US" sz="1050" b="0" i="1" u="none" strike="noStrike" kern="1200" cap="none" spc="0" normalizeH="0" baseline="0" noProof="0" dirty="0">
                <a:ln>
                  <a:noFill/>
                </a:ln>
                <a:solidFill>
                  <a:srgbClr val="000000"/>
                </a:solidFill>
                <a:effectLst/>
                <a:uLnTx/>
                <a:uFillTx/>
                <a:latin typeface="OpenSans-Regular"/>
                <a:ea typeface="+mn-ea"/>
                <a:cs typeface="+mn-cs"/>
              </a:rPr>
              <a:t>Clin Cancer Res.</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2016;22(20):5097-5108.</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OpenSans-Regular"/>
                <a:ea typeface="+mn-ea"/>
                <a:cs typeface="+mn-cs"/>
              </a:rPr>
              <a:t>3. Nakada T, Sugihara K, </a:t>
            </a:r>
            <a:r>
              <a:rPr kumimoji="0" lang="en-US" sz="1050" b="0" i="0" u="none" strike="noStrike" kern="1200" cap="none" spc="0" normalizeH="0" baseline="0" noProof="0" dirty="0" err="1">
                <a:ln>
                  <a:noFill/>
                </a:ln>
                <a:solidFill>
                  <a:srgbClr val="000000"/>
                </a:solidFill>
                <a:effectLst/>
                <a:uLnTx/>
                <a:uFillTx/>
                <a:latin typeface="OpenSans-Regular"/>
                <a:ea typeface="+mn-ea"/>
                <a:cs typeface="+mn-cs"/>
              </a:rPr>
              <a:t>Jikoh</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T, Abe Y, </a:t>
            </a:r>
            <a:r>
              <a:rPr kumimoji="0" lang="en-US" sz="1050" b="0" i="0" u="none" strike="noStrike" kern="1200" cap="none" spc="0" normalizeH="0" baseline="0" noProof="0" dirty="0" err="1">
                <a:ln>
                  <a:noFill/>
                </a:ln>
                <a:solidFill>
                  <a:srgbClr val="000000"/>
                </a:solidFill>
                <a:effectLst/>
                <a:uLnTx/>
                <a:uFillTx/>
                <a:latin typeface="OpenSans-Regular"/>
                <a:ea typeface="+mn-ea"/>
                <a:cs typeface="+mn-cs"/>
              </a:rPr>
              <a:t>Agatsuma</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T. The latest research and development into the antibody–drug conjugate, [fam-] trastuzumab </a:t>
            </a:r>
            <a:r>
              <a:rPr kumimoji="0" lang="en-US" sz="1050" b="0" i="0" u="none" strike="noStrike" kern="1200" cap="none" spc="0" normalizeH="0" baseline="0" noProof="0" dirty="0" err="1">
                <a:ln>
                  <a:noFill/>
                </a:ln>
                <a:solidFill>
                  <a:srgbClr val="000000"/>
                </a:solidFill>
                <a:effectLst/>
                <a:uLnTx/>
                <a:uFillTx/>
                <a:latin typeface="OpenSans-Regular"/>
                <a:ea typeface="+mn-ea"/>
                <a:cs typeface="+mn-cs"/>
              </a:rPr>
              <a:t>deruxtecan</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(DS-8201a), for HER2 cancer therapy. </a:t>
            </a:r>
            <a:r>
              <a:rPr kumimoji="0" lang="en-US" sz="1050" b="0" i="1" u="none" strike="noStrike" kern="1200" cap="none" spc="0" normalizeH="0" baseline="0" noProof="0" dirty="0">
                <a:ln>
                  <a:noFill/>
                </a:ln>
                <a:solidFill>
                  <a:srgbClr val="000000"/>
                </a:solidFill>
                <a:effectLst/>
                <a:uLnTx/>
                <a:uFillTx/>
                <a:latin typeface="OpenSans-Regular"/>
                <a:ea typeface="+mn-ea"/>
                <a:cs typeface="+mn-cs"/>
              </a:rPr>
              <a:t>Chem Pharm Bull (Tokyo).</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2019;67(3):173-185.</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50" b="0" i="0" u="none" strike="noStrike" kern="1200" cap="none" spc="0" normalizeH="0" baseline="30000" noProof="0" dirty="0" err="1">
                <a:ln>
                  <a:noFill/>
                </a:ln>
                <a:solidFill>
                  <a:srgbClr val="000000"/>
                </a:solidFill>
                <a:effectLst/>
                <a:uLnTx/>
                <a:uFillTx/>
                <a:latin typeface="OpenSans-Regular"/>
                <a:ea typeface="+mn-ea"/>
                <a:cs typeface="+mn-cs"/>
              </a:rPr>
              <a:t>a</a:t>
            </a:r>
            <a:r>
              <a:rPr kumimoji="0" lang="en-US" sz="1050" b="0" i="0" u="none" strike="noStrike" kern="1200" cap="none" spc="0" normalizeH="0" baseline="0" noProof="0" dirty="0" err="1">
                <a:ln>
                  <a:noFill/>
                </a:ln>
                <a:solidFill>
                  <a:srgbClr val="000000"/>
                </a:solidFill>
                <a:effectLst/>
                <a:uLnTx/>
                <a:uFillTx/>
                <a:latin typeface="OpenSans-Regular"/>
                <a:ea typeface="+mn-ea"/>
                <a:cs typeface="+mn-cs"/>
              </a:rPr>
              <a:t>Based</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on in vitro and in vivo non-clinical studies. The clinical relevance of these features is under investigation.</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OpenSans-Regular"/>
                <a:ea typeface="+mn-ea"/>
                <a:cs typeface="+mn-cs"/>
                <a:hlinkClick r:id="rId2">
                  <a:extLst>
                    <a:ext uri="{A12FA001-AC4F-418D-AE19-62706E023703}">
                      <ahyp:hlinkClr xmlns:ahyp="http://schemas.microsoft.com/office/drawing/2018/hyperlinkcolor" val="tx"/>
                    </a:ext>
                  </a:extLst>
                </a:hlinkClick>
              </a:rPr>
              <a:t>https://www.enhertuhcp.com/en/mechanism-of-action</a:t>
            </a:r>
            <a:r>
              <a:rPr kumimoji="0" lang="en-US" sz="1050" b="0" i="0" u="none" strike="noStrike" kern="1200" cap="none" spc="0" normalizeH="0" baseline="0" noProof="0" dirty="0">
                <a:ln>
                  <a:noFill/>
                </a:ln>
                <a:solidFill>
                  <a:srgbClr val="000000"/>
                </a:solidFill>
                <a:effectLst/>
                <a:uLnTx/>
                <a:uFillTx/>
                <a:latin typeface="OpenSans-Regular"/>
                <a:ea typeface="+mn-ea"/>
                <a:cs typeface="+mn-cs"/>
              </a:rPr>
              <a:t>. accessed on 4/6/25</a:t>
            </a:r>
          </a:p>
        </p:txBody>
      </p:sp>
      <p:pic>
        <p:nvPicPr>
          <p:cNvPr id="9" name="Picture 8">
            <a:extLst>
              <a:ext uri="{FF2B5EF4-FFF2-40B4-BE49-F238E27FC236}">
                <a16:creationId xmlns:a16="http://schemas.microsoft.com/office/drawing/2014/main" id="{665C9EE2-5B51-0AE0-BB16-F02578A309B1}"/>
              </a:ext>
            </a:extLst>
          </p:cNvPr>
          <p:cNvPicPr>
            <a:picLocks noChangeAspect="1"/>
          </p:cNvPicPr>
          <p:nvPr/>
        </p:nvPicPr>
        <p:blipFill>
          <a:blip r:embed="rId3"/>
          <a:stretch>
            <a:fillRect/>
          </a:stretch>
        </p:blipFill>
        <p:spPr>
          <a:xfrm>
            <a:off x="2884716" y="683813"/>
            <a:ext cx="6168572" cy="4689298"/>
          </a:xfrm>
          <a:prstGeom prst="rect">
            <a:avLst/>
          </a:prstGeom>
        </p:spPr>
      </p:pic>
    </p:spTree>
    <p:extLst>
      <p:ext uri="{BB962C8B-B14F-4D97-AF65-F5344CB8AC3E}">
        <p14:creationId xmlns:p14="http://schemas.microsoft.com/office/powerpoint/2010/main" val="4246732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D878-3AB7-444A-B0D8-121216A39149}"/>
              </a:ext>
            </a:extLst>
          </p:cNvPr>
          <p:cNvSpPr>
            <a:spLocks noGrp="1"/>
          </p:cNvSpPr>
          <p:nvPr>
            <p:ph type="title"/>
          </p:nvPr>
        </p:nvSpPr>
        <p:spPr/>
        <p:txBody>
          <a:bodyPr/>
          <a:lstStyle/>
          <a:p>
            <a:r>
              <a:rPr lang="en-US" dirty="0">
                <a:solidFill>
                  <a:schemeClr val="accent2"/>
                </a:solidFill>
              </a:rPr>
              <a:t>What Is the Incidence of HER2 Expression Across Solid Tumors? </a:t>
            </a:r>
          </a:p>
        </p:txBody>
      </p:sp>
      <p:sp>
        <p:nvSpPr>
          <p:cNvPr id="3" name="Text Placeholder 2">
            <a:extLst>
              <a:ext uri="{FF2B5EF4-FFF2-40B4-BE49-F238E27FC236}">
                <a16:creationId xmlns:a16="http://schemas.microsoft.com/office/drawing/2014/main" id="{BCC78A47-3446-014A-B9C2-28ABD5189E12}"/>
              </a:ext>
            </a:extLst>
          </p:cNvPr>
          <p:cNvSpPr>
            <a:spLocks noGrp="1"/>
          </p:cNvSpPr>
          <p:nvPr>
            <p:ph type="body" sz="quarter" idx="10"/>
          </p:nvPr>
        </p:nvSpPr>
        <p:spPr>
          <a:xfrm>
            <a:off x="216316" y="6511443"/>
            <a:ext cx="5715190" cy="256085"/>
          </a:xfrm>
        </p:spPr>
        <p:txBody>
          <a:bodyPr/>
          <a:lstStyle/>
          <a:p>
            <a:r>
              <a:rPr lang="en-US" sz="1500" b="0" dirty="0" err="1">
                <a:solidFill>
                  <a:schemeClr val="tx1"/>
                </a:solidFill>
              </a:rPr>
              <a:t>Uzunparmak</a:t>
            </a:r>
            <a:r>
              <a:rPr lang="en-US" sz="1500" b="0" dirty="0">
                <a:solidFill>
                  <a:schemeClr val="tx1"/>
                </a:solidFill>
              </a:rPr>
              <a:t> B et al. </a:t>
            </a:r>
            <a:r>
              <a:rPr lang="en-US" sz="1500" b="0" i="1" dirty="0">
                <a:solidFill>
                  <a:schemeClr val="tx1"/>
                </a:solidFill>
              </a:rPr>
              <a:t>Ann Oncol</a:t>
            </a:r>
            <a:r>
              <a:rPr lang="en-US" sz="1500" b="0" dirty="0">
                <a:solidFill>
                  <a:schemeClr val="tx1"/>
                </a:solidFill>
              </a:rPr>
              <a:t> 2023;34:1035-46.</a:t>
            </a:r>
          </a:p>
        </p:txBody>
      </p:sp>
      <p:sp>
        <p:nvSpPr>
          <p:cNvPr id="9" name="Text Placeholder 8"/>
          <p:cNvSpPr>
            <a:spLocks noGrp="1"/>
          </p:cNvSpPr>
          <p:nvPr>
            <p:ph type="body" sz="quarter" idx="11"/>
          </p:nvPr>
        </p:nvSpPr>
        <p:spPr>
          <a:xfrm>
            <a:off x="341923" y="5907837"/>
            <a:ext cx="5712883" cy="271761"/>
          </a:xfrm>
        </p:spPr>
        <p:txBody>
          <a:bodyPr/>
          <a:lstStyle/>
          <a:p>
            <a:r>
              <a:rPr lang="en-US" b="0" dirty="0">
                <a:solidFill>
                  <a:schemeClr val="tx1"/>
                </a:solidFill>
              </a:rPr>
              <a:t>CCA = cholangiocarcinoma; CNS, central nervous system; CUP = cancer of unknown primary; FT = fallopian tube cancer; GEJ = gastroesophageal; GI = gastrointestinal; HCC = hepatocellular carcinoma; HER2 = human epidermal growth factor receptor 2; HN = head and neck; HN-ACC = head and neck-adenoid cystic carcinoma; HNSCC = head and neck squamous cell carcinoma; IHC = immunohistochemistry. *Row percentages were used in the construction of this table.</a:t>
            </a:r>
          </a:p>
        </p:txBody>
      </p:sp>
      <p:sp>
        <p:nvSpPr>
          <p:cNvPr id="10" name="Rectangle 9"/>
          <p:cNvSpPr/>
          <p:nvPr/>
        </p:nvSpPr>
        <p:spPr>
          <a:xfrm>
            <a:off x="382059" y="959980"/>
            <a:ext cx="571605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a:ea typeface="+mn-ea"/>
                <a:cs typeface="+mn-cs"/>
              </a:rPr>
              <a:t>Distribution of HER2 IHC expression levels across cancers</a:t>
            </a:r>
          </a:p>
        </p:txBody>
      </p:sp>
      <p:sp>
        <p:nvSpPr>
          <p:cNvPr id="14" name="Rectangle 13"/>
          <p:cNvSpPr/>
          <p:nvPr/>
        </p:nvSpPr>
        <p:spPr>
          <a:xfrm>
            <a:off x="6250820" y="959980"/>
            <a:ext cx="556335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a:ea typeface="+mn-ea"/>
                <a:cs typeface="+mn-cs"/>
              </a:rPr>
              <a:t>HER2 expression across solid tumors</a:t>
            </a:r>
          </a:p>
        </p:txBody>
      </p:sp>
      <p:graphicFrame>
        <p:nvGraphicFramePr>
          <p:cNvPr id="15" name="Table 14"/>
          <p:cNvGraphicFramePr>
            <a:graphicFrameLocks noGrp="1"/>
          </p:cNvGraphicFramePr>
          <p:nvPr/>
        </p:nvGraphicFramePr>
        <p:xfrm>
          <a:off x="6260495" y="1257300"/>
          <a:ext cx="5550505" cy="5480304"/>
        </p:xfrm>
        <a:graphic>
          <a:graphicData uri="http://schemas.openxmlformats.org/drawingml/2006/table">
            <a:tbl>
              <a:tblPr firstRow="1" bandRow="1">
                <a:tableStyleId>{5C22544A-7EE6-4342-B048-85BDC9FD1C3A}</a:tableStyleId>
              </a:tblPr>
              <a:tblGrid>
                <a:gridCol w="750336">
                  <a:extLst>
                    <a:ext uri="{9D8B030D-6E8A-4147-A177-3AD203B41FA5}">
                      <a16:colId xmlns:a16="http://schemas.microsoft.com/office/drawing/2014/main" val="20000"/>
                    </a:ext>
                  </a:extLst>
                </a:gridCol>
                <a:gridCol w="1123519">
                  <a:extLst>
                    <a:ext uri="{9D8B030D-6E8A-4147-A177-3AD203B41FA5}">
                      <a16:colId xmlns:a16="http://schemas.microsoft.com/office/drawing/2014/main" val="20001"/>
                    </a:ext>
                  </a:extLst>
                </a:gridCol>
                <a:gridCol w="839827">
                  <a:extLst>
                    <a:ext uri="{9D8B030D-6E8A-4147-A177-3AD203B41FA5}">
                      <a16:colId xmlns:a16="http://schemas.microsoft.com/office/drawing/2014/main" val="20002"/>
                    </a:ext>
                  </a:extLst>
                </a:gridCol>
                <a:gridCol w="771173">
                  <a:extLst>
                    <a:ext uri="{9D8B030D-6E8A-4147-A177-3AD203B41FA5}">
                      <a16:colId xmlns:a16="http://schemas.microsoft.com/office/drawing/2014/main" val="20003"/>
                    </a:ext>
                  </a:extLst>
                </a:gridCol>
                <a:gridCol w="716091">
                  <a:extLst>
                    <a:ext uri="{9D8B030D-6E8A-4147-A177-3AD203B41FA5}">
                      <a16:colId xmlns:a16="http://schemas.microsoft.com/office/drawing/2014/main" val="20004"/>
                    </a:ext>
                  </a:extLst>
                </a:gridCol>
                <a:gridCol w="752812">
                  <a:extLst>
                    <a:ext uri="{9D8B030D-6E8A-4147-A177-3AD203B41FA5}">
                      <a16:colId xmlns:a16="http://schemas.microsoft.com/office/drawing/2014/main" val="20005"/>
                    </a:ext>
                  </a:extLst>
                </a:gridCol>
                <a:gridCol w="596747">
                  <a:extLst>
                    <a:ext uri="{9D8B030D-6E8A-4147-A177-3AD203B41FA5}">
                      <a16:colId xmlns:a16="http://schemas.microsoft.com/office/drawing/2014/main" val="20006"/>
                    </a:ext>
                  </a:extLst>
                </a:gridCol>
              </a:tblGrid>
              <a:tr h="170688">
                <a:tc rowSpan="3" gridSpan="2">
                  <a:txBody>
                    <a:bodyPr/>
                    <a:lstStyle/>
                    <a:p>
                      <a:pPr>
                        <a:lnSpc>
                          <a:spcPct val="90000"/>
                        </a:lnSpc>
                      </a:pPr>
                      <a:r>
                        <a:rPr lang="en-US" sz="900" b="1" dirty="0"/>
                        <a:t>Cancer types</a:t>
                      </a:r>
                    </a:p>
                  </a:txBody>
                  <a:tcPr marL="18288" marR="18288" marT="12192" marB="12192"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rowSpan="3" hMerge="1">
                  <a:txBody>
                    <a:bodyPr/>
                    <a:lstStyle/>
                    <a:p>
                      <a:endParaRPr lang="en-US"/>
                    </a:p>
                  </a:txBody>
                  <a:tcPr/>
                </a:tc>
                <a:tc gridSpan="5">
                  <a:txBody>
                    <a:bodyPr/>
                    <a:lstStyle/>
                    <a:p>
                      <a:pPr algn="ctr">
                        <a:lnSpc>
                          <a:spcPct val="90000"/>
                        </a:lnSpc>
                      </a:pPr>
                      <a:r>
                        <a:rPr lang="en-US" sz="1100" b="1" dirty="0">
                          <a:solidFill>
                            <a:schemeClr val="bg1"/>
                          </a:solidFill>
                        </a:rPr>
                        <a:t>Distribution of HER2 IHC scores across</a:t>
                      </a:r>
                      <a:r>
                        <a:rPr lang="en-US" sz="1100" b="1" baseline="0" dirty="0">
                          <a:solidFill>
                            <a:schemeClr val="bg1"/>
                          </a:solidFill>
                        </a:rPr>
                        <a:t> cancers </a:t>
                      </a:r>
                      <a:endParaRPr lang="en-US" sz="1100" b="1" dirty="0">
                        <a:solidFill>
                          <a:schemeClr val="bg1"/>
                        </a:solidFill>
                      </a:endParaRP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1000" b="1">
                        <a:solidFill>
                          <a:schemeClr val="bg1"/>
                        </a:solidFill>
                      </a:endParaRPr>
                    </a:p>
                  </a:txBody>
                  <a:tcPr marL="27432" marR="27432" marT="9144" marB="9144">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1000" b="1">
                        <a:solidFill>
                          <a:schemeClr val="bg1"/>
                        </a:solidFill>
                      </a:endParaRPr>
                    </a:p>
                  </a:txBody>
                  <a:tcPr marL="27432" marR="27432" marT="9144" marB="9144">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1000" b="1">
                        <a:solidFill>
                          <a:schemeClr val="bg1"/>
                        </a:solidFill>
                      </a:endParaRPr>
                    </a:p>
                  </a:txBody>
                  <a:tcPr marL="27432" marR="27432" marT="9144" marB="9144">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1000" b="1" dirty="0">
                        <a:solidFill>
                          <a:schemeClr val="bg1"/>
                        </a:solidFill>
                      </a:endParaRPr>
                    </a:p>
                  </a:txBody>
                  <a:tcPr marL="27432" marR="27432" marT="9144" marB="9144">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52400">
                <a:tc gridSpan="2" vMerge="1">
                  <a:txBody>
                    <a:bodyPr/>
                    <a:lstStyle/>
                    <a:p>
                      <a:endParaRPr lang="en-US"/>
                    </a:p>
                  </a:txBody>
                  <a:tcPr/>
                </a:tc>
                <a:tc hMerge="1" vMerge="1">
                  <a:txBody>
                    <a:bodyPr/>
                    <a:lstStyle/>
                    <a:p>
                      <a:endParaRPr lang="en-US"/>
                    </a:p>
                  </a:txBody>
                  <a:tcPr/>
                </a:tc>
                <a:tc gridSpan="5">
                  <a:txBody>
                    <a:bodyPr/>
                    <a:lstStyle/>
                    <a:p>
                      <a:pPr algn="ctr">
                        <a:lnSpc>
                          <a:spcPct val="90000"/>
                        </a:lnSpc>
                      </a:pPr>
                      <a:r>
                        <a:rPr lang="en-US" sz="900" b="1" dirty="0">
                          <a:solidFill>
                            <a:schemeClr val="bg2">
                              <a:lumMod val="10000"/>
                            </a:schemeClr>
                          </a:solidFill>
                        </a:rPr>
                        <a:t>HER2 IHC expression levels, %</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hMerge="1">
                  <a:txBody>
                    <a:bodyPr/>
                    <a:lstStyle/>
                    <a:p>
                      <a:pPr algn="ctr">
                        <a:lnSpc>
                          <a:spcPct val="90000"/>
                        </a:lnSpc>
                      </a:pPr>
                      <a:endParaRPr lang="en-US" sz="1400" b="1" dirty="0">
                        <a:solidFill>
                          <a:schemeClr val="bg2">
                            <a:lumMod val="10000"/>
                          </a:schemeClr>
                        </a:solidFill>
                      </a:endParaRPr>
                    </a:p>
                  </a:txBody>
                  <a:tcPr marL="27432" marR="27432" marT="18288" marB="1828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hMerge="1">
                  <a:txBody>
                    <a:bodyPr/>
                    <a:lstStyle/>
                    <a:p>
                      <a:pPr algn="ctr">
                        <a:lnSpc>
                          <a:spcPct val="90000"/>
                        </a:lnSpc>
                      </a:pPr>
                      <a:endParaRPr lang="en-US" sz="1400" b="1" dirty="0">
                        <a:solidFill>
                          <a:schemeClr val="bg2">
                            <a:lumMod val="10000"/>
                          </a:schemeClr>
                        </a:solidFill>
                      </a:endParaRPr>
                    </a:p>
                  </a:txBody>
                  <a:tcPr marL="27432" marR="27432" marT="18288" marB="1828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hMerge="1">
                  <a:txBody>
                    <a:bodyPr/>
                    <a:lstStyle/>
                    <a:p>
                      <a:pPr algn="ctr">
                        <a:lnSpc>
                          <a:spcPct val="90000"/>
                        </a:lnSpc>
                      </a:pPr>
                      <a:endParaRPr lang="en-US" sz="1400" b="1" dirty="0">
                        <a:solidFill>
                          <a:schemeClr val="bg2">
                            <a:lumMod val="10000"/>
                          </a:schemeClr>
                        </a:solidFill>
                      </a:endParaRPr>
                    </a:p>
                  </a:txBody>
                  <a:tcPr marL="27432" marR="27432" marT="18288" marB="1828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hMerge="1">
                  <a:txBody>
                    <a:bodyPr/>
                    <a:lstStyle/>
                    <a:p>
                      <a:pPr algn="ctr">
                        <a:lnSpc>
                          <a:spcPct val="90000"/>
                        </a:lnSpc>
                      </a:pPr>
                      <a:endParaRPr lang="en-US" sz="1400" b="1" dirty="0">
                        <a:solidFill>
                          <a:schemeClr val="bg2">
                            <a:lumMod val="10000"/>
                          </a:schemeClr>
                        </a:solidFill>
                      </a:endParaRPr>
                    </a:p>
                  </a:txBody>
                  <a:tcPr marL="27432" marR="27432" marT="18288" marB="1828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52400">
                <a:tc gridSpan="2" vMerge="1">
                  <a:txBody>
                    <a:bodyPr/>
                    <a:lstStyle/>
                    <a:p>
                      <a:endParaRPr lang="en-US"/>
                    </a:p>
                  </a:txBody>
                  <a:tcPr/>
                </a:tc>
                <a:tc hMerge="1" vMerge="1">
                  <a:txBody>
                    <a:bodyPr/>
                    <a:lstStyle/>
                    <a:p>
                      <a:endParaRPr lang="en-US"/>
                    </a:p>
                  </a:txBody>
                  <a:tcPr/>
                </a:tc>
                <a:tc>
                  <a:txBody>
                    <a:bodyPr/>
                    <a:lstStyle/>
                    <a:p>
                      <a:pPr algn="ctr">
                        <a:lnSpc>
                          <a:spcPct val="90000"/>
                        </a:lnSpc>
                      </a:pPr>
                      <a:r>
                        <a:rPr lang="en-US" sz="900" b="1" dirty="0">
                          <a:solidFill>
                            <a:schemeClr val="bg2">
                              <a:lumMod val="10000"/>
                            </a:schemeClr>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90000"/>
                        </a:lnSpc>
                      </a:pPr>
                      <a:r>
                        <a:rPr lang="en-US" sz="900" b="1" dirty="0">
                          <a:solidFill>
                            <a:schemeClr val="bg2">
                              <a:lumMod val="10000"/>
                            </a:schemeClr>
                          </a:solidFill>
                        </a:rPr>
                        <a:t>1+</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90000"/>
                        </a:lnSpc>
                      </a:pPr>
                      <a:r>
                        <a:rPr lang="en-US" sz="900" b="1" dirty="0">
                          <a:solidFill>
                            <a:schemeClr val="bg2">
                              <a:lumMod val="10000"/>
                            </a:schemeClr>
                          </a:solidFill>
                        </a:rPr>
                        <a:t>2+</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90000"/>
                        </a:lnSpc>
                      </a:pPr>
                      <a:r>
                        <a:rPr lang="en-US" sz="900" b="1" dirty="0">
                          <a:solidFill>
                            <a:schemeClr val="bg2">
                              <a:lumMod val="10000"/>
                            </a:schemeClr>
                          </a:solidFill>
                        </a:rPr>
                        <a:t>3+</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90000"/>
                        </a:lnSpc>
                      </a:pPr>
                      <a:r>
                        <a:rPr lang="en-US" sz="900" b="1" dirty="0">
                          <a:solidFill>
                            <a:schemeClr val="bg2">
                              <a:lumMod val="10000"/>
                            </a:schemeClr>
                          </a:solidFill>
                        </a:rPr>
                        <a:t>Total, n</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80416">
                <a:tc gridSpan="2">
                  <a:txBody>
                    <a:bodyPr/>
                    <a:lstStyle/>
                    <a:p>
                      <a:pPr>
                        <a:lnSpc>
                          <a:spcPct val="90000"/>
                        </a:lnSpc>
                      </a:pPr>
                      <a:r>
                        <a:rPr lang="en-US" sz="900" b="1" dirty="0">
                          <a:solidFill>
                            <a:schemeClr val="bg2">
                              <a:lumMod val="10000"/>
                            </a:schemeClr>
                          </a:solidFill>
                        </a:rPr>
                        <a:t>Breast</a:t>
                      </a:r>
                    </a:p>
                    <a:p>
                      <a:pPr>
                        <a:lnSpc>
                          <a:spcPct val="90000"/>
                        </a:lnSpc>
                      </a:pPr>
                      <a:r>
                        <a:rPr lang="en-US" sz="900" b="1" dirty="0">
                          <a:solidFill>
                            <a:schemeClr val="bg2">
                              <a:lumMod val="10000"/>
                            </a:schemeClr>
                          </a:solidFill>
                        </a:rPr>
                        <a:t>Gastric/GEJ</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lnSpc>
                          <a:spcPct val="90000"/>
                        </a:lnSpc>
                      </a:pPr>
                      <a:r>
                        <a:rPr lang="en-US" sz="900" b="1" dirty="0">
                          <a:solidFill>
                            <a:srgbClr val="002060"/>
                          </a:solidFill>
                        </a:rPr>
                        <a:t>43</a:t>
                      </a:r>
                    </a:p>
                    <a:p>
                      <a:pPr algn="ctr">
                        <a:lnSpc>
                          <a:spcPct val="90000"/>
                        </a:lnSpc>
                      </a:pPr>
                      <a:r>
                        <a:rPr lang="en-US" sz="900" b="1" dirty="0">
                          <a:solidFill>
                            <a:srgbClr val="002060"/>
                          </a:solidFill>
                        </a:rPr>
                        <a:t>51</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28</a:t>
                      </a:r>
                    </a:p>
                    <a:p>
                      <a:pPr algn="ctr">
                        <a:lnSpc>
                          <a:spcPct val="90000"/>
                        </a:lnSpc>
                      </a:pPr>
                      <a:r>
                        <a:rPr lang="en-US" sz="900" b="1" dirty="0">
                          <a:solidFill>
                            <a:srgbClr val="002060"/>
                          </a:solidFill>
                        </a:rPr>
                        <a:t>21</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19</a:t>
                      </a:r>
                    </a:p>
                    <a:p>
                      <a:pPr algn="ctr">
                        <a:lnSpc>
                          <a:spcPct val="90000"/>
                        </a:lnSpc>
                      </a:pPr>
                      <a:r>
                        <a:rPr lang="en-US" sz="900" b="1" dirty="0">
                          <a:solidFill>
                            <a:srgbClr val="002060"/>
                          </a:solidFill>
                        </a:rPr>
                        <a:t>14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10</a:t>
                      </a:r>
                    </a:p>
                    <a:p>
                      <a:pPr algn="ctr">
                        <a:lnSpc>
                          <a:spcPct val="90000"/>
                        </a:lnSpc>
                      </a:pPr>
                      <a:r>
                        <a:rPr lang="en-US" sz="900" b="1" dirty="0">
                          <a:solidFill>
                            <a:srgbClr val="002060"/>
                          </a:solidFill>
                        </a:rPr>
                        <a:t>14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2611</a:t>
                      </a:r>
                    </a:p>
                    <a:p>
                      <a:pPr algn="ctr">
                        <a:lnSpc>
                          <a:spcPct val="90000"/>
                        </a:lnSpc>
                      </a:pPr>
                      <a:r>
                        <a:rPr lang="en-US" sz="900" b="1" dirty="0">
                          <a:solidFill>
                            <a:srgbClr val="002060"/>
                          </a:solidFill>
                        </a:rPr>
                        <a:t>208</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408432">
                <a:tc>
                  <a:txBody>
                    <a:bodyPr/>
                    <a:lstStyle/>
                    <a:p>
                      <a:pPr marL="0" marR="0" indent="0" algn="l" defTabSz="571433" rtl="0" eaLnBrk="1" fontAlgn="auto" latinLnBrk="0" hangingPunct="1">
                        <a:lnSpc>
                          <a:spcPct val="90000"/>
                        </a:lnSpc>
                        <a:spcBef>
                          <a:spcPts val="0"/>
                        </a:spcBef>
                        <a:spcAft>
                          <a:spcPts val="0"/>
                        </a:spcAft>
                        <a:buClrTx/>
                        <a:buSzTx/>
                        <a:buFontTx/>
                        <a:buNone/>
                        <a:tabLst/>
                        <a:defRPr/>
                      </a:pPr>
                      <a:r>
                        <a:rPr lang="en-US" sz="900" b="1" dirty="0">
                          <a:solidFill>
                            <a:schemeClr val="bg2">
                              <a:lumMod val="10000"/>
                            </a:schemeClr>
                          </a:solidFill>
                        </a:rPr>
                        <a:t>Biliary tract</a:t>
                      </a:r>
                    </a:p>
                    <a:p>
                      <a:pPr marL="0" indent="0">
                        <a:lnSpc>
                          <a:spcPct val="90000"/>
                        </a:lnSpc>
                      </a:pPr>
                      <a:endParaRPr lang="en-US" sz="900" b="1" dirty="0">
                        <a:solidFill>
                          <a:schemeClr val="bg2">
                            <a:lumMod val="10000"/>
                          </a:schemeClr>
                        </a:solidFill>
                      </a:endParaRP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CCA</a:t>
                      </a:r>
                    </a:p>
                    <a:p>
                      <a:pPr marL="0" indent="0">
                        <a:lnSpc>
                          <a:spcPct val="90000"/>
                        </a:lnSpc>
                      </a:pPr>
                      <a:r>
                        <a:rPr lang="en-US" sz="900" b="1" dirty="0">
                          <a:solidFill>
                            <a:schemeClr val="bg2">
                              <a:lumMod val="10000"/>
                            </a:schemeClr>
                          </a:solidFill>
                        </a:rPr>
                        <a:t>Gallbladder</a:t>
                      </a:r>
                    </a:p>
                    <a:p>
                      <a:pPr marL="0" indent="0">
                        <a:lnSpc>
                          <a:spcPct val="90000"/>
                        </a:lnSpc>
                      </a:pPr>
                      <a:r>
                        <a:rPr lang="en-US" sz="900" b="1" dirty="0" err="1">
                          <a:solidFill>
                            <a:schemeClr val="bg2">
                              <a:lumMod val="10000"/>
                            </a:schemeClr>
                          </a:solidFill>
                        </a:rPr>
                        <a:t>Ampullary</a:t>
                      </a:r>
                      <a:endParaRPr lang="en-US" sz="900" b="1" dirty="0">
                        <a:solidFill>
                          <a:schemeClr val="bg2">
                            <a:lumMod val="10000"/>
                          </a:schemeClr>
                        </a:solidFill>
                      </a:endParaRP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chemeClr val="bg1"/>
                          </a:solidFill>
                        </a:rPr>
                        <a:t>55</a:t>
                      </a:r>
                    </a:p>
                    <a:p>
                      <a:pPr algn="ctr">
                        <a:lnSpc>
                          <a:spcPct val="90000"/>
                        </a:lnSpc>
                      </a:pPr>
                      <a:r>
                        <a:rPr lang="en-US" sz="900" b="1" dirty="0">
                          <a:solidFill>
                            <a:schemeClr val="bg1"/>
                          </a:solidFill>
                        </a:rPr>
                        <a:t>46</a:t>
                      </a:r>
                    </a:p>
                    <a:p>
                      <a:pPr algn="ctr">
                        <a:lnSpc>
                          <a:spcPct val="90000"/>
                        </a:lnSpc>
                      </a:pPr>
                      <a:r>
                        <a:rPr lang="en-US" sz="900" b="1" dirty="0">
                          <a:solidFill>
                            <a:schemeClr val="bg1"/>
                          </a:solidFill>
                        </a:rPr>
                        <a:t>50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29</a:t>
                      </a:r>
                    </a:p>
                    <a:p>
                      <a:pPr algn="ctr">
                        <a:lnSpc>
                          <a:spcPct val="90000"/>
                        </a:lnSpc>
                      </a:pPr>
                      <a:r>
                        <a:rPr lang="en-US" sz="900" b="1" dirty="0">
                          <a:solidFill>
                            <a:schemeClr val="bg1"/>
                          </a:solidFill>
                        </a:rPr>
                        <a:t>21</a:t>
                      </a:r>
                    </a:p>
                    <a:p>
                      <a:pPr algn="ctr">
                        <a:lnSpc>
                          <a:spcPct val="90000"/>
                        </a:lnSpc>
                      </a:pPr>
                      <a:r>
                        <a:rPr lang="en-US" sz="900" b="1" dirty="0">
                          <a:solidFill>
                            <a:schemeClr val="bg1"/>
                          </a:solidFill>
                        </a:rPr>
                        <a:t>33</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12</a:t>
                      </a:r>
                    </a:p>
                    <a:p>
                      <a:pPr algn="ctr">
                        <a:lnSpc>
                          <a:spcPct val="90000"/>
                        </a:lnSpc>
                      </a:pPr>
                      <a:r>
                        <a:rPr lang="en-US" sz="900" b="1" dirty="0">
                          <a:solidFill>
                            <a:schemeClr val="bg1"/>
                          </a:solidFill>
                        </a:rPr>
                        <a:t>24</a:t>
                      </a:r>
                    </a:p>
                    <a:p>
                      <a:pPr algn="ctr">
                        <a:lnSpc>
                          <a:spcPct val="90000"/>
                        </a:lnSpc>
                      </a:pPr>
                      <a:r>
                        <a:rPr lang="en-US" sz="900" b="1" dirty="0">
                          <a:solidFill>
                            <a:schemeClr val="bg1"/>
                          </a:solidFill>
                        </a:rPr>
                        <a:t>17</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4</a:t>
                      </a:r>
                    </a:p>
                    <a:p>
                      <a:pPr algn="ctr">
                        <a:lnSpc>
                          <a:spcPct val="90000"/>
                        </a:lnSpc>
                      </a:pPr>
                      <a:r>
                        <a:rPr lang="en-US" sz="900" b="1" dirty="0">
                          <a:solidFill>
                            <a:schemeClr val="bg1"/>
                          </a:solidFill>
                        </a:rPr>
                        <a:t>9</a:t>
                      </a:r>
                    </a:p>
                    <a:p>
                      <a:pPr algn="ctr">
                        <a:lnSpc>
                          <a:spcPct val="90000"/>
                        </a:lnSpc>
                      </a:pPr>
                      <a:r>
                        <a:rPr lang="en-US" sz="900" b="1" dirty="0">
                          <a:solidFill>
                            <a:schemeClr val="bg1"/>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122</a:t>
                      </a:r>
                    </a:p>
                    <a:p>
                      <a:pPr algn="ctr">
                        <a:lnSpc>
                          <a:spcPct val="90000"/>
                        </a:lnSpc>
                      </a:pPr>
                      <a:r>
                        <a:rPr lang="en-US" sz="900" b="1" dirty="0">
                          <a:solidFill>
                            <a:schemeClr val="bg1"/>
                          </a:solidFill>
                        </a:rPr>
                        <a:t>33</a:t>
                      </a:r>
                    </a:p>
                    <a:p>
                      <a:pPr algn="ctr">
                        <a:lnSpc>
                          <a:spcPct val="90000"/>
                        </a:lnSpc>
                      </a:pPr>
                      <a:r>
                        <a:rPr lang="en-US" sz="900" b="1" dirty="0">
                          <a:solidFill>
                            <a:schemeClr val="bg1"/>
                          </a:solidFill>
                        </a:rPr>
                        <a:t>6</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4"/>
                  </a:ext>
                </a:extLst>
              </a:tr>
              <a:tr h="536448">
                <a:tc>
                  <a:txBody>
                    <a:bodyPr/>
                    <a:lstStyle/>
                    <a:p>
                      <a:pPr marL="0" marR="0" indent="0" algn="l" defTabSz="571433" rtl="0" eaLnBrk="1" fontAlgn="auto" latinLnBrk="0" hangingPunct="1">
                        <a:lnSpc>
                          <a:spcPct val="90000"/>
                        </a:lnSpc>
                        <a:spcBef>
                          <a:spcPts val="0"/>
                        </a:spcBef>
                        <a:spcAft>
                          <a:spcPts val="0"/>
                        </a:spcAft>
                        <a:buClrTx/>
                        <a:buSzTx/>
                        <a:buFontTx/>
                        <a:buNone/>
                        <a:tabLst/>
                        <a:defRPr/>
                      </a:pPr>
                      <a:r>
                        <a:rPr lang="en-US" sz="900" b="1" dirty="0" err="1">
                          <a:solidFill>
                            <a:schemeClr val="bg2">
                              <a:lumMod val="10000"/>
                            </a:schemeClr>
                          </a:solidFill>
                        </a:rPr>
                        <a:t>Gl</a:t>
                      </a:r>
                      <a:r>
                        <a:rPr lang="en-US" sz="900" b="1" dirty="0">
                          <a:solidFill>
                            <a:schemeClr val="bg2">
                              <a:lumMod val="10000"/>
                            </a:schemeClr>
                          </a:solidFill>
                        </a:rPr>
                        <a:t>—lower</a:t>
                      </a:r>
                    </a:p>
                    <a:p>
                      <a:pPr marL="0" indent="0">
                        <a:lnSpc>
                          <a:spcPct val="90000"/>
                        </a:lnSpc>
                      </a:pPr>
                      <a:endParaRPr lang="en-US" sz="900" b="1" dirty="0">
                        <a:solidFill>
                          <a:schemeClr val="bg2">
                            <a:lumMod val="10000"/>
                          </a:schemeClr>
                        </a:solidFill>
                      </a:endParaRP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Colorectal</a:t>
                      </a:r>
                    </a:p>
                    <a:p>
                      <a:pPr marL="0" indent="0">
                        <a:lnSpc>
                          <a:spcPct val="90000"/>
                        </a:lnSpc>
                      </a:pPr>
                      <a:r>
                        <a:rPr lang="en-US" sz="900" b="1" dirty="0" err="1">
                          <a:solidFill>
                            <a:schemeClr val="bg2">
                              <a:lumMod val="10000"/>
                            </a:schemeClr>
                          </a:solidFill>
                        </a:rPr>
                        <a:t>Appendiceal</a:t>
                      </a:r>
                      <a:endParaRPr lang="en-US" sz="900" b="1" dirty="0">
                        <a:solidFill>
                          <a:schemeClr val="bg2">
                            <a:lumMod val="10000"/>
                          </a:schemeClr>
                        </a:solidFill>
                      </a:endParaRPr>
                    </a:p>
                    <a:p>
                      <a:pPr marL="0" indent="0">
                        <a:lnSpc>
                          <a:spcPct val="90000"/>
                        </a:lnSpc>
                      </a:pPr>
                      <a:r>
                        <a:rPr lang="en-US" sz="900" b="1" dirty="0">
                          <a:solidFill>
                            <a:schemeClr val="bg2">
                              <a:lumMod val="10000"/>
                            </a:schemeClr>
                          </a:solidFill>
                        </a:rPr>
                        <a:t>Small bowel</a:t>
                      </a:r>
                    </a:p>
                    <a:p>
                      <a:pPr marL="0" indent="0">
                        <a:lnSpc>
                          <a:spcPct val="90000"/>
                        </a:lnSpc>
                      </a:pPr>
                      <a:r>
                        <a:rPr lang="en-US" sz="900" b="1" dirty="0">
                          <a:solidFill>
                            <a:schemeClr val="bg2">
                              <a:lumMod val="10000"/>
                            </a:schemeClr>
                          </a:solidFill>
                        </a:rPr>
                        <a:t>Anal</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rgbClr val="002060"/>
                          </a:solidFill>
                        </a:rPr>
                        <a:t>68</a:t>
                      </a:r>
                    </a:p>
                    <a:p>
                      <a:pPr algn="ctr">
                        <a:lnSpc>
                          <a:spcPct val="90000"/>
                        </a:lnSpc>
                      </a:pPr>
                      <a:r>
                        <a:rPr lang="en-US" sz="900" b="1" dirty="0">
                          <a:solidFill>
                            <a:srgbClr val="002060"/>
                          </a:solidFill>
                        </a:rPr>
                        <a:t>78</a:t>
                      </a:r>
                    </a:p>
                    <a:p>
                      <a:pPr algn="ctr">
                        <a:lnSpc>
                          <a:spcPct val="90000"/>
                        </a:lnSpc>
                      </a:pPr>
                      <a:r>
                        <a:rPr lang="en-US" sz="900" b="1" dirty="0">
                          <a:solidFill>
                            <a:srgbClr val="002060"/>
                          </a:solidFill>
                        </a:rPr>
                        <a:t>78</a:t>
                      </a:r>
                    </a:p>
                    <a:p>
                      <a:pPr algn="ctr">
                        <a:lnSpc>
                          <a:spcPct val="90000"/>
                        </a:lnSpc>
                      </a:pPr>
                      <a:r>
                        <a:rPr lang="en-US" sz="900" b="1" dirty="0">
                          <a:solidFill>
                            <a:srgbClr val="002060"/>
                          </a:solidFill>
                        </a:rPr>
                        <a:t>100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21</a:t>
                      </a:r>
                    </a:p>
                    <a:p>
                      <a:pPr algn="ctr">
                        <a:lnSpc>
                          <a:spcPct val="90000"/>
                        </a:lnSpc>
                      </a:pPr>
                      <a:r>
                        <a:rPr lang="en-US" sz="900" b="1" dirty="0">
                          <a:solidFill>
                            <a:srgbClr val="002060"/>
                          </a:solidFill>
                        </a:rPr>
                        <a:t>16</a:t>
                      </a:r>
                    </a:p>
                    <a:p>
                      <a:pPr algn="ctr">
                        <a:lnSpc>
                          <a:spcPct val="90000"/>
                        </a:lnSpc>
                      </a:pPr>
                      <a:r>
                        <a:rPr lang="en-US" sz="900" b="1" dirty="0">
                          <a:solidFill>
                            <a:srgbClr val="002060"/>
                          </a:solidFill>
                        </a:rPr>
                        <a:t>4</a:t>
                      </a:r>
                    </a:p>
                    <a:p>
                      <a:pPr algn="ctr">
                        <a:lnSpc>
                          <a:spcPct val="90000"/>
                        </a:lnSpc>
                      </a:pPr>
                      <a:r>
                        <a:rPr lang="en-US" sz="900" b="1" dirty="0">
                          <a:solidFill>
                            <a:srgbClr val="002060"/>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8</a:t>
                      </a:r>
                    </a:p>
                    <a:p>
                      <a:pPr algn="ctr">
                        <a:lnSpc>
                          <a:spcPct val="90000"/>
                        </a:lnSpc>
                      </a:pPr>
                      <a:r>
                        <a:rPr lang="en-US" sz="900" b="1" dirty="0">
                          <a:solidFill>
                            <a:srgbClr val="002060"/>
                          </a:solidFill>
                        </a:rPr>
                        <a:t>6</a:t>
                      </a:r>
                    </a:p>
                    <a:p>
                      <a:pPr algn="ctr">
                        <a:lnSpc>
                          <a:spcPct val="90000"/>
                        </a:lnSpc>
                      </a:pPr>
                      <a:r>
                        <a:rPr lang="en-US" sz="900" b="1" dirty="0">
                          <a:solidFill>
                            <a:srgbClr val="002060"/>
                          </a:solidFill>
                        </a:rPr>
                        <a:t>9</a:t>
                      </a:r>
                    </a:p>
                    <a:p>
                      <a:pPr algn="ctr">
                        <a:lnSpc>
                          <a:spcPct val="90000"/>
                        </a:lnSpc>
                      </a:pPr>
                      <a:r>
                        <a:rPr lang="en-US" sz="900" b="1" dirty="0">
                          <a:solidFill>
                            <a:srgbClr val="002060"/>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3</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9</a:t>
                      </a:r>
                    </a:p>
                    <a:p>
                      <a:pPr algn="ctr">
                        <a:lnSpc>
                          <a:spcPct val="90000"/>
                        </a:lnSpc>
                      </a:pPr>
                      <a:r>
                        <a:rPr lang="en-US" sz="900" b="1" dirty="0">
                          <a:solidFill>
                            <a:srgbClr val="002060"/>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577</a:t>
                      </a:r>
                    </a:p>
                    <a:p>
                      <a:pPr algn="ctr">
                        <a:lnSpc>
                          <a:spcPct val="90000"/>
                        </a:lnSpc>
                      </a:pPr>
                      <a:r>
                        <a:rPr lang="en-US" sz="900" b="1" dirty="0">
                          <a:solidFill>
                            <a:srgbClr val="002060"/>
                          </a:solidFill>
                        </a:rPr>
                        <a:t>50</a:t>
                      </a:r>
                    </a:p>
                    <a:p>
                      <a:pPr algn="ctr">
                        <a:lnSpc>
                          <a:spcPct val="90000"/>
                        </a:lnSpc>
                      </a:pPr>
                      <a:r>
                        <a:rPr lang="en-US" sz="900" b="1" dirty="0">
                          <a:solidFill>
                            <a:srgbClr val="002060"/>
                          </a:solidFill>
                        </a:rPr>
                        <a:t>23</a:t>
                      </a:r>
                    </a:p>
                    <a:p>
                      <a:pPr algn="ctr">
                        <a:lnSpc>
                          <a:spcPct val="90000"/>
                        </a:lnSpc>
                      </a:pPr>
                      <a:r>
                        <a:rPr lang="en-US" sz="900" b="1" dirty="0">
                          <a:solidFill>
                            <a:srgbClr val="002060"/>
                          </a:solidFill>
                        </a:rPr>
                        <a:t>5</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r h="408432">
                <a:tc>
                  <a:txBody>
                    <a:bodyPr/>
                    <a:lstStyle/>
                    <a:p>
                      <a:pPr marL="0" marR="0" indent="0" algn="l" defTabSz="571433" rtl="0" eaLnBrk="1" fontAlgn="auto" latinLnBrk="0" hangingPunct="1">
                        <a:lnSpc>
                          <a:spcPct val="90000"/>
                        </a:lnSpc>
                        <a:spcBef>
                          <a:spcPts val="0"/>
                        </a:spcBef>
                        <a:spcAft>
                          <a:spcPts val="0"/>
                        </a:spcAft>
                        <a:buClrTx/>
                        <a:buSzTx/>
                        <a:buFontTx/>
                        <a:buNone/>
                        <a:tabLst/>
                        <a:defRPr/>
                      </a:pPr>
                      <a:r>
                        <a:rPr lang="en-US" sz="900" b="1" dirty="0" err="1">
                          <a:solidFill>
                            <a:schemeClr val="bg2">
                              <a:lumMod val="10000"/>
                            </a:schemeClr>
                          </a:solidFill>
                        </a:rPr>
                        <a:t>Gl</a:t>
                      </a:r>
                      <a:r>
                        <a:rPr lang="en-US" sz="900" b="1" dirty="0">
                          <a:solidFill>
                            <a:schemeClr val="bg2">
                              <a:lumMod val="10000"/>
                            </a:schemeClr>
                          </a:solidFill>
                        </a:rPr>
                        <a:t>—other</a:t>
                      </a:r>
                    </a:p>
                    <a:p>
                      <a:pPr marL="0" indent="0">
                        <a:lnSpc>
                          <a:spcPct val="90000"/>
                        </a:lnSpc>
                      </a:pPr>
                      <a:endParaRPr lang="en-US" sz="900" b="1" dirty="0">
                        <a:solidFill>
                          <a:schemeClr val="bg2">
                            <a:lumMod val="10000"/>
                          </a:schemeClr>
                        </a:solidFill>
                      </a:endParaRP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Pancreas</a:t>
                      </a:r>
                    </a:p>
                    <a:p>
                      <a:pPr marL="0" indent="0">
                        <a:lnSpc>
                          <a:spcPct val="90000"/>
                        </a:lnSpc>
                      </a:pPr>
                      <a:r>
                        <a:rPr lang="en-US" sz="900" b="1" dirty="0">
                          <a:solidFill>
                            <a:schemeClr val="bg2">
                              <a:lumMod val="10000"/>
                            </a:schemeClr>
                          </a:solidFill>
                        </a:rPr>
                        <a:t>HCC</a:t>
                      </a:r>
                    </a:p>
                    <a:p>
                      <a:pPr marL="0" indent="0">
                        <a:lnSpc>
                          <a:spcPct val="90000"/>
                        </a:lnSpc>
                      </a:pPr>
                      <a:r>
                        <a:rPr lang="en-US" sz="900" b="1" dirty="0">
                          <a:solidFill>
                            <a:schemeClr val="bg2">
                              <a:lumMod val="10000"/>
                            </a:schemeClr>
                          </a:solidFill>
                        </a:rPr>
                        <a:t>Mixed CCA and HCC</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chemeClr val="bg1"/>
                          </a:solidFill>
                        </a:rPr>
                        <a:t>67</a:t>
                      </a:r>
                    </a:p>
                    <a:p>
                      <a:pPr algn="ctr">
                        <a:lnSpc>
                          <a:spcPct val="90000"/>
                        </a:lnSpc>
                      </a:pPr>
                      <a:r>
                        <a:rPr lang="en-US" sz="900" b="1" dirty="0">
                          <a:solidFill>
                            <a:schemeClr val="bg1"/>
                          </a:solidFill>
                        </a:rPr>
                        <a:t>56</a:t>
                      </a:r>
                    </a:p>
                    <a:p>
                      <a:pPr algn="ctr">
                        <a:lnSpc>
                          <a:spcPct val="90000"/>
                        </a:lnSpc>
                      </a:pPr>
                      <a:r>
                        <a:rPr lang="en-US" sz="900" b="1" dirty="0">
                          <a:solidFill>
                            <a:schemeClr val="bg1"/>
                          </a:solidFill>
                        </a:rPr>
                        <a:t>67</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24</a:t>
                      </a:r>
                    </a:p>
                    <a:p>
                      <a:pPr algn="ctr">
                        <a:lnSpc>
                          <a:spcPct val="90000"/>
                        </a:lnSpc>
                      </a:pPr>
                      <a:r>
                        <a:rPr lang="en-US" sz="900" b="1" dirty="0">
                          <a:solidFill>
                            <a:schemeClr val="bg1"/>
                          </a:solidFill>
                        </a:rPr>
                        <a:t>19</a:t>
                      </a:r>
                    </a:p>
                    <a:p>
                      <a:pPr algn="ctr">
                        <a:lnSpc>
                          <a:spcPct val="90000"/>
                        </a:lnSpc>
                      </a:pPr>
                      <a:r>
                        <a:rPr lang="en-US" sz="900" b="1" dirty="0">
                          <a:solidFill>
                            <a:schemeClr val="bg1"/>
                          </a:solidFill>
                        </a:rPr>
                        <a:t>33</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8</a:t>
                      </a:r>
                    </a:p>
                    <a:p>
                      <a:pPr algn="ctr">
                        <a:lnSpc>
                          <a:spcPct val="90000"/>
                        </a:lnSpc>
                      </a:pPr>
                      <a:r>
                        <a:rPr lang="en-US" sz="900" b="1" dirty="0">
                          <a:solidFill>
                            <a:schemeClr val="bg1"/>
                          </a:solidFill>
                        </a:rPr>
                        <a:t>25</a:t>
                      </a:r>
                    </a:p>
                    <a:p>
                      <a:pPr algn="ctr">
                        <a:lnSpc>
                          <a:spcPct val="90000"/>
                        </a:lnSpc>
                      </a:pPr>
                      <a:r>
                        <a:rPr lang="en-US" sz="900" b="1" dirty="0">
                          <a:solidFill>
                            <a:schemeClr val="bg1"/>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2</a:t>
                      </a:r>
                    </a:p>
                    <a:p>
                      <a:pPr algn="ctr">
                        <a:lnSpc>
                          <a:spcPct val="90000"/>
                        </a:lnSpc>
                      </a:pPr>
                      <a:r>
                        <a:rPr lang="en-US" sz="900" b="1" dirty="0">
                          <a:solidFill>
                            <a:schemeClr val="bg1"/>
                          </a:solidFill>
                        </a:rPr>
                        <a:t>0</a:t>
                      </a:r>
                    </a:p>
                    <a:p>
                      <a:pPr algn="ctr">
                        <a:lnSpc>
                          <a:spcPct val="90000"/>
                        </a:lnSpc>
                      </a:pPr>
                      <a:r>
                        <a:rPr lang="en-US" sz="900" b="1" dirty="0">
                          <a:solidFill>
                            <a:schemeClr val="bg1"/>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67</a:t>
                      </a:r>
                    </a:p>
                    <a:p>
                      <a:pPr algn="ctr">
                        <a:lnSpc>
                          <a:spcPct val="90000"/>
                        </a:lnSpc>
                      </a:pPr>
                      <a:r>
                        <a:rPr lang="en-US" sz="900" b="1" dirty="0">
                          <a:solidFill>
                            <a:schemeClr val="bg1"/>
                          </a:solidFill>
                        </a:rPr>
                        <a:t>32</a:t>
                      </a:r>
                    </a:p>
                    <a:p>
                      <a:pPr algn="ctr">
                        <a:lnSpc>
                          <a:spcPct val="90000"/>
                        </a:lnSpc>
                      </a:pPr>
                      <a:r>
                        <a:rPr lang="en-US" sz="900" b="1" dirty="0">
                          <a:solidFill>
                            <a:schemeClr val="bg1"/>
                          </a:solidFill>
                        </a:rPr>
                        <a:t>6</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6"/>
                  </a:ext>
                </a:extLst>
              </a:tr>
              <a:tr h="792480">
                <a:tc>
                  <a:txBody>
                    <a:bodyPr/>
                    <a:lstStyle/>
                    <a:p>
                      <a:pPr marL="0" indent="0">
                        <a:lnSpc>
                          <a:spcPct val="90000"/>
                        </a:lnSpc>
                      </a:pPr>
                      <a:r>
                        <a:rPr lang="en-US" sz="900" b="1" dirty="0">
                          <a:solidFill>
                            <a:schemeClr val="bg2">
                              <a:lumMod val="10000"/>
                            </a:schemeClr>
                          </a:solidFill>
                        </a:rPr>
                        <a:t>Gynecological</a:t>
                      </a: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Endometrial</a:t>
                      </a:r>
                    </a:p>
                    <a:p>
                      <a:pPr marL="0" indent="0">
                        <a:lnSpc>
                          <a:spcPct val="90000"/>
                        </a:lnSpc>
                      </a:pPr>
                      <a:r>
                        <a:rPr lang="en-US" sz="900" b="1" dirty="0">
                          <a:solidFill>
                            <a:schemeClr val="bg2">
                              <a:lumMod val="10000"/>
                            </a:schemeClr>
                          </a:solidFill>
                        </a:rPr>
                        <a:t>Ovarian/FT</a:t>
                      </a:r>
                    </a:p>
                    <a:p>
                      <a:pPr marL="0" indent="0">
                        <a:lnSpc>
                          <a:spcPct val="90000"/>
                        </a:lnSpc>
                      </a:pPr>
                      <a:r>
                        <a:rPr lang="en-US" sz="900" b="1" dirty="0">
                          <a:solidFill>
                            <a:schemeClr val="bg2">
                              <a:lumMod val="10000"/>
                            </a:schemeClr>
                          </a:solidFill>
                        </a:rPr>
                        <a:t>Peritoneal</a:t>
                      </a:r>
                    </a:p>
                    <a:p>
                      <a:pPr marL="0" indent="0">
                        <a:lnSpc>
                          <a:spcPct val="90000"/>
                        </a:lnSpc>
                      </a:pPr>
                      <a:r>
                        <a:rPr lang="en-US" sz="900" b="1" dirty="0">
                          <a:solidFill>
                            <a:schemeClr val="bg2">
                              <a:lumMod val="10000"/>
                            </a:schemeClr>
                          </a:solidFill>
                        </a:rPr>
                        <a:t>Cervical</a:t>
                      </a:r>
                    </a:p>
                    <a:p>
                      <a:pPr marL="0" indent="0">
                        <a:lnSpc>
                          <a:spcPct val="90000"/>
                        </a:lnSpc>
                      </a:pPr>
                      <a:r>
                        <a:rPr lang="en-US" sz="900" b="1" dirty="0">
                          <a:solidFill>
                            <a:schemeClr val="bg2">
                              <a:lumMod val="10000"/>
                            </a:schemeClr>
                          </a:solidFill>
                        </a:rPr>
                        <a:t>Vaginal</a:t>
                      </a:r>
                    </a:p>
                    <a:p>
                      <a:pPr marL="0" indent="0">
                        <a:lnSpc>
                          <a:spcPct val="90000"/>
                        </a:lnSpc>
                      </a:pPr>
                      <a:r>
                        <a:rPr lang="en-US" sz="900" b="1" dirty="0">
                          <a:solidFill>
                            <a:schemeClr val="bg2">
                              <a:lumMod val="10000"/>
                            </a:schemeClr>
                          </a:solidFill>
                        </a:rPr>
                        <a:t>Vulvar</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rgbClr val="002060"/>
                          </a:solidFill>
                        </a:rPr>
                        <a:t>41</a:t>
                      </a:r>
                    </a:p>
                    <a:p>
                      <a:pPr algn="ctr">
                        <a:lnSpc>
                          <a:spcPct val="90000"/>
                        </a:lnSpc>
                      </a:pPr>
                      <a:r>
                        <a:rPr lang="en-US" sz="900" b="1" dirty="0">
                          <a:solidFill>
                            <a:srgbClr val="002060"/>
                          </a:solidFill>
                        </a:rPr>
                        <a:t>62</a:t>
                      </a:r>
                    </a:p>
                    <a:p>
                      <a:pPr algn="ctr">
                        <a:lnSpc>
                          <a:spcPct val="90000"/>
                        </a:lnSpc>
                      </a:pPr>
                      <a:r>
                        <a:rPr lang="en-US" sz="900" b="1" dirty="0">
                          <a:solidFill>
                            <a:srgbClr val="002060"/>
                          </a:solidFill>
                        </a:rPr>
                        <a:t>71</a:t>
                      </a:r>
                    </a:p>
                    <a:p>
                      <a:pPr algn="ctr">
                        <a:lnSpc>
                          <a:spcPct val="90000"/>
                        </a:lnSpc>
                      </a:pPr>
                      <a:r>
                        <a:rPr lang="en-US" sz="900" b="1" dirty="0">
                          <a:solidFill>
                            <a:srgbClr val="002060"/>
                          </a:solidFill>
                        </a:rPr>
                        <a:t>64</a:t>
                      </a:r>
                    </a:p>
                    <a:p>
                      <a:pPr algn="ctr">
                        <a:lnSpc>
                          <a:spcPct val="90000"/>
                        </a:lnSpc>
                      </a:pPr>
                      <a:r>
                        <a:rPr lang="en-US" sz="900" b="1" dirty="0">
                          <a:solidFill>
                            <a:srgbClr val="002060"/>
                          </a:solidFill>
                        </a:rPr>
                        <a:t>100</a:t>
                      </a:r>
                    </a:p>
                    <a:p>
                      <a:pPr algn="ctr">
                        <a:lnSpc>
                          <a:spcPct val="90000"/>
                        </a:lnSpc>
                      </a:pPr>
                      <a:r>
                        <a:rPr lang="en-US" sz="900" b="1" dirty="0">
                          <a:solidFill>
                            <a:srgbClr val="002060"/>
                          </a:solidFill>
                        </a:rPr>
                        <a:t>29</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8</a:t>
                      </a:r>
                    </a:p>
                    <a:p>
                      <a:pPr algn="ctr">
                        <a:lnSpc>
                          <a:spcPct val="90000"/>
                        </a:lnSpc>
                      </a:pPr>
                      <a:r>
                        <a:rPr lang="en-US" sz="900" b="1" dirty="0">
                          <a:solidFill>
                            <a:srgbClr val="002060"/>
                          </a:solidFill>
                        </a:rPr>
                        <a:t>13</a:t>
                      </a:r>
                    </a:p>
                    <a:p>
                      <a:pPr algn="ctr">
                        <a:lnSpc>
                          <a:spcPct val="90000"/>
                        </a:lnSpc>
                      </a:pPr>
                      <a:r>
                        <a:rPr lang="en-US" sz="900" b="1" dirty="0">
                          <a:solidFill>
                            <a:srgbClr val="002060"/>
                          </a:solidFill>
                        </a:rPr>
                        <a:t>29</a:t>
                      </a:r>
                    </a:p>
                    <a:p>
                      <a:pPr algn="ctr">
                        <a:lnSpc>
                          <a:spcPct val="90000"/>
                        </a:lnSpc>
                      </a:pPr>
                      <a:r>
                        <a:rPr lang="en-US" sz="900" b="1" dirty="0">
                          <a:solidFill>
                            <a:srgbClr val="002060"/>
                          </a:solidFill>
                        </a:rPr>
                        <a:t>7</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14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39</a:t>
                      </a:r>
                    </a:p>
                    <a:p>
                      <a:pPr algn="ctr">
                        <a:lnSpc>
                          <a:spcPct val="90000"/>
                        </a:lnSpc>
                      </a:pPr>
                      <a:r>
                        <a:rPr lang="en-US" sz="900" b="1" dirty="0">
                          <a:solidFill>
                            <a:srgbClr val="002060"/>
                          </a:solidFill>
                        </a:rPr>
                        <a:t>20</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14</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43</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13</a:t>
                      </a:r>
                    </a:p>
                    <a:p>
                      <a:pPr algn="ctr">
                        <a:lnSpc>
                          <a:spcPct val="90000"/>
                        </a:lnSpc>
                      </a:pPr>
                      <a:r>
                        <a:rPr lang="en-US" sz="900" b="1" dirty="0">
                          <a:solidFill>
                            <a:srgbClr val="002060"/>
                          </a:solidFill>
                        </a:rPr>
                        <a:t>5</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14</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14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127</a:t>
                      </a:r>
                    </a:p>
                    <a:p>
                      <a:pPr algn="ctr">
                        <a:lnSpc>
                          <a:spcPct val="90000"/>
                        </a:lnSpc>
                      </a:pPr>
                      <a:r>
                        <a:rPr lang="en-US" sz="900" b="1" dirty="0">
                          <a:solidFill>
                            <a:srgbClr val="002060"/>
                          </a:solidFill>
                        </a:rPr>
                        <a:t>85</a:t>
                      </a:r>
                    </a:p>
                    <a:p>
                      <a:pPr algn="ctr">
                        <a:lnSpc>
                          <a:spcPct val="90000"/>
                        </a:lnSpc>
                      </a:pPr>
                      <a:r>
                        <a:rPr lang="en-US" sz="900" b="1" dirty="0">
                          <a:solidFill>
                            <a:srgbClr val="002060"/>
                          </a:solidFill>
                        </a:rPr>
                        <a:t>14</a:t>
                      </a:r>
                    </a:p>
                    <a:p>
                      <a:pPr algn="ctr">
                        <a:lnSpc>
                          <a:spcPct val="90000"/>
                        </a:lnSpc>
                      </a:pPr>
                      <a:r>
                        <a:rPr lang="en-US" sz="900" b="1" dirty="0">
                          <a:solidFill>
                            <a:srgbClr val="002060"/>
                          </a:solidFill>
                        </a:rPr>
                        <a:t>14</a:t>
                      </a:r>
                    </a:p>
                    <a:p>
                      <a:pPr algn="ctr">
                        <a:lnSpc>
                          <a:spcPct val="90000"/>
                        </a:lnSpc>
                      </a:pPr>
                      <a:r>
                        <a:rPr lang="en-US" sz="900" b="1" dirty="0">
                          <a:solidFill>
                            <a:srgbClr val="002060"/>
                          </a:solidFill>
                        </a:rPr>
                        <a:t>2</a:t>
                      </a:r>
                    </a:p>
                    <a:p>
                      <a:pPr algn="ctr">
                        <a:lnSpc>
                          <a:spcPct val="90000"/>
                        </a:lnSpc>
                      </a:pPr>
                      <a:r>
                        <a:rPr lang="en-US" sz="900" b="1" dirty="0">
                          <a:solidFill>
                            <a:srgbClr val="002060"/>
                          </a:solidFill>
                        </a:rPr>
                        <a:t>7</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7"/>
                  </a:ext>
                </a:extLst>
              </a:tr>
              <a:tr h="536448">
                <a:tc>
                  <a:txBody>
                    <a:bodyPr/>
                    <a:lstStyle/>
                    <a:p>
                      <a:pPr marL="0" marR="0" indent="0" algn="l" defTabSz="571433" rtl="0" eaLnBrk="1" fontAlgn="auto" latinLnBrk="0" hangingPunct="1">
                        <a:lnSpc>
                          <a:spcPct val="90000"/>
                        </a:lnSpc>
                        <a:spcBef>
                          <a:spcPts val="0"/>
                        </a:spcBef>
                        <a:spcAft>
                          <a:spcPts val="0"/>
                        </a:spcAft>
                        <a:buClrTx/>
                        <a:buSzTx/>
                        <a:buFontTx/>
                        <a:buNone/>
                        <a:tabLst/>
                        <a:defRPr/>
                      </a:pPr>
                      <a:r>
                        <a:rPr lang="en-US" sz="900" b="1" dirty="0">
                          <a:solidFill>
                            <a:schemeClr val="bg2">
                              <a:lumMod val="10000"/>
                            </a:schemeClr>
                          </a:solidFill>
                        </a:rPr>
                        <a:t>Head and neck</a:t>
                      </a:r>
                    </a:p>
                    <a:p>
                      <a:pPr marL="0" indent="0">
                        <a:lnSpc>
                          <a:spcPct val="90000"/>
                        </a:lnSpc>
                      </a:pPr>
                      <a:endParaRPr lang="en-US" sz="900" b="1" dirty="0">
                        <a:solidFill>
                          <a:schemeClr val="bg2">
                            <a:lumMod val="10000"/>
                          </a:schemeClr>
                        </a:solidFill>
                      </a:endParaRP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HN-ACC</a:t>
                      </a:r>
                    </a:p>
                    <a:p>
                      <a:pPr marL="0" indent="0">
                        <a:lnSpc>
                          <a:spcPct val="90000"/>
                        </a:lnSpc>
                      </a:pPr>
                      <a:r>
                        <a:rPr lang="en-US" sz="900" b="1" dirty="0">
                          <a:solidFill>
                            <a:schemeClr val="bg2">
                              <a:lumMod val="10000"/>
                            </a:schemeClr>
                          </a:solidFill>
                        </a:rPr>
                        <a:t>HN-Other</a:t>
                      </a:r>
                    </a:p>
                    <a:p>
                      <a:pPr marL="0" indent="0">
                        <a:lnSpc>
                          <a:spcPct val="90000"/>
                        </a:lnSpc>
                      </a:pPr>
                      <a:r>
                        <a:rPr lang="en-US" sz="900" b="1" dirty="0">
                          <a:solidFill>
                            <a:schemeClr val="bg2">
                              <a:lumMod val="10000"/>
                            </a:schemeClr>
                          </a:solidFill>
                        </a:rPr>
                        <a:t>HN-salivary gland</a:t>
                      </a:r>
                    </a:p>
                    <a:p>
                      <a:pPr marL="0" indent="0">
                        <a:lnSpc>
                          <a:spcPct val="90000"/>
                        </a:lnSpc>
                      </a:pPr>
                      <a:r>
                        <a:rPr lang="en-US" sz="900" b="1" dirty="0">
                          <a:solidFill>
                            <a:schemeClr val="bg2">
                              <a:lumMod val="10000"/>
                            </a:schemeClr>
                          </a:solidFill>
                        </a:rPr>
                        <a:t>HNSCC</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chemeClr val="bg1"/>
                          </a:solidFill>
                        </a:rPr>
                        <a:t>90</a:t>
                      </a:r>
                    </a:p>
                    <a:p>
                      <a:pPr algn="ctr">
                        <a:lnSpc>
                          <a:spcPct val="90000"/>
                        </a:lnSpc>
                      </a:pPr>
                      <a:r>
                        <a:rPr lang="en-US" sz="900" b="1" dirty="0">
                          <a:solidFill>
                            <a:schemeClr val="bg1"/>
                          </a:solidFill>
                        </a:rPr>
                        <a:t>54</a:t>
                      </a:r>
                    </a:p>
                    <a:p>
                      <a:pPr algn="ctr">
                        <a:lnSpc>
                          <a:spcPct val="90000"/>
                        </a:lnSpc>
                      </a:pPr>
                      <a:r>
                        <a:rPr lang="en-US" sz="900" b="1" dirty="0">
                          <a:solidFill>
                            <a:schemeClr val="bg1"/>
                          </a:solidFill>
                        </a:rPr>
                        <a:t>38</a:t>
                      </a:r>
                    </a:p>
                    <a:p>
                      <a:pPr algn="ctr">
                        <a:lnSpc>
                          <a:spcPct val="90000"/>
                        </a:lnSpc>
                      </a:pPr>
                      <a:r>
                        <a:rPr lang="en-US" sz="900" b="1" dirty="0">
                          <a:solidFill>
                            <a:schemeClr val="bg1"/>
                          </a:solidFill>
                        </a:rPr>
                        <a:t>70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0</a:t>
                      </a:r>
                    </a:p>
                    <a:p>
                      <a:pPr algn="ctr">
                        <a:lnSpc>
                          <a:spcPct val="90000"/>
                        </a:lnSpc>
                      </a:pPr>
                      <a:r>
                        <a:rPr lang="en-US" sz="900" b="1" dirty="0">
                          <a:solidFill>
                            <a:schemeClr val="bg1"/>
                          </a:solidFill>
                        </a:rPr>
                        <a:t>23</a:t>
                      </a:r>
                    </a:p>
                    <a:p>
                      <a:pPr algn="ctr">
                        <a:lnSpc>
                          <a:spcPct val="90000"/>
                        </a:lnSpc>
                      </a:pPr>
                      <a:r>
                        <a:rPr lang="en-US" sz="900" b="1" dirty="0">
                          <a:solidFill>
                            <a:schemeClr val="bg1"/>
                          </a:solidFill>
                        </a:rPr>
                        <a:t>30</a:t>
                      </a:r>
                    </a:p>
                    <a:p>
                      <a:pPr algn="ctr">
                        <a:lnSpc>
                          <a:spcPct val="90000"/>
                        </a:lnSpc>
                      </a:pPr>
                      <a:r>
                        <a:rPr lang="en-US" sz="900" b="1" dirty="0">
                          <a:solidFill>
                            <a:schemeClr val="bg1"/>
                          </a:solidFill>
                        </a:rPr>
                        <a:t>17</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10</a:t>
                      </a:r>
                    </a:p>
                    <a:p>
                      <a:pPr algn="ctr">
                        <a:lnSpc>
                          <a:spcPct val="90000"/>
                        </a:lnSpc>
                      </a:pPr>
                      <a:r>
                        <a:rPr lang="en-US" sz="900" b="1" dirty="0">
                          <a:solidFill>
                            <a:schemeClr val="bg1"/>
                          </a:solidFill>
                        </a:rPr>
                        <a:t>15</a:t>
                      </a:r>
                    </a:p>
                    <a:p>
                      <a:pPr algn="ctr">
                        <a:lnSpc>
                          <a:spcPct val="90000"/>
                        </a:lnSpc>
                      </a:pPr>
                      <a:r>
                        <a:rPr lang="en-US" sz="900" b="1" dirty="0">
                          <a:solidFill>
                            <a:schemeClr val="bg1"/>
                          </a:solidFill>
                        </a:rPr>
                        <a:t>21</a:t>
                      </a:r>
                    </a:p>
                    <a:p>
                      <a:pPr algn="ctr">
                        <a:lnSpc>
                          <a:spcPct val="90000"/>
                        </a:lnSpc>
                      </a:pPr>
                      <a:r>
                        <a:rPr lang="en-US" sz="900" b="1" dirty="0">
                          <a:solidFill>
                            <a:schemeClr val="bg1"/>
                          </a:solidFill>
                        </a:rPr>
                        <a:t>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0</a:t>
                      </a:r>
                    </a:p>
                    <a:p>
                      <a:pPr algn="ctr">
                        <a:lnSpc>
                          <a:spcPct val="90000"/>
                        </a:lnSpc>
                      </a:pPr>
                      <a:r>
                        <a:rPr lang="en-US" sz="900" b="1" dirty="0">
                          <a:solidFill>
                            <a:schemeClr val="bg1"/>
                          </a:solidFill>
                        </a:rPr>
                        <a:t>8</a:t>
                      </a:r>
                    </a:p>
                    <a:p>
                      <a:pPr algn="ctr">
                        <a:lnSpc>
                          <a:spcPct val="90000"/>
                        </a:lnSpc>
                      </a:pPr>
                      <a:r>
                        <a:rPr lang="en-US" sz="900" b="1" dirty="0">
                          <a:solidFill>
                            <a:schemeClr val="bg1"/>
                          </a:solidFill>
                        </a:rPr>
                        <a:t>13</a:t>
                      </a:r>
                    </a:p>
                    <a:p>
                      <a:pPr algn="ctr">
                        <a:lnSpc>
                          <a:spcPct val="90000"/>
                        </a:lnSpc>
                      </a:pPr>
                      <a:r>
                        <a:rPr lang="en-US" sz="900" b="1" dirty="0">
                          <a:solidFill>
                            <a:schemeClr val="bg1"/>
                          </a:solidFill>
                        </a:rPr>
                        <a:t>9</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10</a:t>
                      </a:r>
                    </a:p>
                    <a:p>
                      <a:pPr algn="ctr">
                        <a:lnSpc>
                          <a:spcPct val="90000"/>
                        </a:lnSpc>
                      </a:pPr>
                      <a:r>
                        <a:rPr lang="en-US" sz="900" b="1" dirty="0">
                          <a:solidFill>
                            <a:schemeClr val="bg1"/>
                          </a:solidFill>
                        </a:rPr>
                        <a:t>13</a:t>
                      </a:r>
                    </a:p>
                    <a:p>
                      <a:pPr algn="ctr">
                        <a:lnSpc>
                          <a:spcPct val="90000"/>
                        </a:lnSpc>
                      </a:pPr>
                      <a:r>
                        <a:rPr lang="en-US" sz="900" b="1" dirty="0">
                          <a:solidFill>
                            <a:schemeClr val="bg1"/>
                          </a:solidFill>
                        </a:rPr>
                        <a:t>48</a:t>
                      </a:r>
                    </a:p>
                    <a:p>
                      <a:pPr algn="ctr">
                        <a:lnSpc>
                          <a:spcPct val="90000"/>
                        </a:lnSpc>
                      </a:pPr>
                      <a:r>
                        <a:rPr lang="en-US" sz="900" b="1" dirty="0">
                          <a:solidFill>
                            <a:schemeClr val="bg1"/>
                          </a:solidFill>
                        </a:rPr>
                        <a:t>23</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8"/>
                  </a:ext>
                </a:extLst>
              </a:tr>
              <a:tr h="664464">
                <a:tc>
                  <a:txBody>
                    <a:bodyPr/>
                    <a:lstStyle/>
                    <a:p>
                      <a:pPr marL="0" indent="0">
                        <a:lnSpc>
                          <a:spcPct val="90000"/>
                        </a:lnSpc>
                      </a:pPr>
                      <a:r>
                        <a:rPr lang="en-US" sz="900" b="1" dirty="0">
                          <a:solidFill>
                            <a:schemeClr val="bg2">
                              <a:lumMod val="10000"/>
                            </a:schemeClr>
                          </a:solidFill>
                        </a:rPr>
                        <a:t>Genitourinary</a:t>
                      </a: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Urothelial</a:t>
                      </a:r>
                    </a:p>
                    <a:p>
                      <a:pPr marL="0" indent="0">
                        <a:lnSpc>
                          <a:spcPct val="90000"/>
                        </a:lnSpc>
                      </a:pPr>
                      <a:r>
                        <a:rPr lang="en-US" sz="900" b="1" dirty="0">
                          <a:solidFill>
                            <a:schemeClr val="bg2">
                              <a:lumMod val="10000"/>
                            </a:schemeClr>
                          </a:solidFill>
                        </a:rPr>
                        <a:t>Prostate</a:t>
                      </a:r>
                    </a:p>
                    <a:p>
                      <a:pPr marL="0" indent="0">
                        <a:lnSpc>
                          <a:spcPct val="90000"/>
                        </a:lnSpc>
                      </a:pPr>
                      <a:r>
                        <a:rPr lang="en-US" sz="900" b="1" dirty="0">
                          <a:solidFill>
                            <a:schemeClr val="bg2">
                              <a:lumMod val="10000"/>
                            </a:schemeClr>
                          </a:solidFill>
                        </a:rPr>
                        <a:t>Renal cell</a:t>
                      </a:r>
                    </a:p>
                    <a:p>
                      <a:pPr marL="0" indent="0">
                        <a:lnSpc>
                          <a:spcPct val="90000"/>
                        </a:lnSpc>
                      </a:pPr>
                      <a:r>
                        <a:rPr lang="en-US" sz="900" b="1" dirty="0">
                          <a:solidFill>
                            <a:schemeClr val="bg2">
                              <a:lumMod val="10000"/>
                            </a:schemeClr>
                          </a:solidFill>
                        </a:rPr>
                        <a:t>Germ cell/testicular</a:t>
                      </a:r>
                    </a:p>
                    <a:p>
                      <a:pPr marL="0" indent="0">
                        <a:lnSpc>
                          <a:spcPct val="90000"/>
                        </a:lnSpc>
                      </a:pPr>
                      <a:r>
                        <a:rPr lang="en-US" sz="900" b="1" dirty="0">
                          <a:solidFill>
                            <a:schemeClr val="bg2">
                              <a:lumMod val="10000"/>
                            </a:schemeClr>
                          </a:solidFill>
                        </a:rPr>
                        <a:t>Penile</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rgbClr val="002060"/>
                          </a:solidFill>
                        </a:rPr>
                        <a:t>32</a:t>
                      </a:r>
                    </a:p>
                    <a:p>
                      <a:pPr algn="ctr">
                        <a:lnSpc>
                          <a:spcPct val="90000"/>
                        </a:lnSpc>
                      </a:pPr>
                      <a:r>
                        <a:rPr lang="en-US" sz="900" b="1" dirty="0">
                          <a:solidFill>
                            <a:srgbClr val="002060"/>
                          </a:solidFill>
                        </a:rPr>
                        <a:t>87</a:t>
                      </a:r>
                    </a:p>
                    <a:p>
                      <a:pPr algn="ctr">
                        <a:lnSpc>
                          <a:spcPct val="90000"/>
                        </a:lnSpc>
                      </a:pPr>
                      <a:r>
                        <a:rPr lang="en-US" sz="900" b="1" dirty="0">
                          <a:solidFill>
                            <a:srgbClr val="002060"/>
                          </a:solidFill>
                        </a:rPr>
                        <a:t>95</a:t>
                      </a:r>
                    </a:p>
                    <a:p>
                      <a:pPr algn="ctr">
                        <a:lnSpc>
                          <a:spcPct val="90000"/>
                        </a:lnSpc>
                      </a:pPr>
                      <a:r>
                        <a:rPr lang="en-US" sz="900" b="1" dirty="0">
                          <a:solidFill>
                            <a:srgbClr val="002060"/>
                          </a:solidFill>
                        </a:rPr>
                        <a:t>100</a:t>
                      </a:r>
                    </a:p>
                    <a:p>
                      <a:pPr algn="ctr">
                        <a:lnSpc>
                          <a:spcPct val="90000"/>
                        </a:lnSpc>
                      </a:pPr>
                      <a:r>
                        <a:rPr lang="en-US" sz="900" b="1" dirty="0">
                          <a:solidFill>
                            <a:srgbClr val="002060"/>
                          </a:solidFill>
                        </a:rPr>
                        <a:t>100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18</a:t>
                      </a:r>
                    </a:p>
                    <a:p>
                      <a:pPr algn="ctr">
                        <a:lnSpc>
                          <a:spcPct val="90000"/>
                        </a:lnSpc>
                      </a:pPr>
                      <a:r>
                        <a:rPr lang="en-US" sz="900" b="1" dirty="0">
                          <a:solidFill>
                            <a:srgbClr val="002060"/>
                          </a:solidFill>
                        </a:rPr>
                        <a:t>13</a:t>
                      </a:r>
                    </a:p>
                    <a:p>
                      <a:pPr algn="ctr">
                        <a:lnSpc>
                          <a:spcPct val="90000"/>
                        </a:lnSpc>
                      </a:pPr>
                      <a:r>
                        <a:rPr lang="en-US" sz="900" b="1" dirty="0">
                          <a:solidFill>
                            <a:srgbClr val="002060"/>
                          </a:solidFill>
                        </a:rPr>
                        <a:t>5</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28</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21</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0</a:t>
                      </a:r>
                    </a:p>
                    <a:p>
                      <a:pPr algn="ctr">
                        <a:lnSpc>
                          <a:spcPct val="90000"/>
                        </a:lnSpc>
                      </a:pPr>
                      <a:r>
                        <a:rPr lang="en-US" sz="900" b="1" dirty="0">
                          <a:solidFill>
                            <a:srgbClr val="002060"/>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176</a:t>
                      </a:r>
                    </a:p>
                    <a:p>
                      <a:pPr algn="ctr">
                        <a:lnSpc>
                          <a:spcPct val="90000"/>
                        </a:lnSpc>
                      </a:pPr>
                      <a:r>
                        <a:rPr lang="en-US" sz="900" b="1" dirty="0">
                          <a:solidFill>
                            <a:srgbClr val="002060"/>
                          </a:solidFill>
                        </a:rPr>
                        <a:t>31</a:t>
                      </a:r>
                    </a:p>
                    <a:p>
                      <a:pPr algn="ctr">
                        <a:lnSpc>
                          <a:spcPct val="90000"/>
                        </a:lnSpc>
                      </a:pPr>
                      <a:r>
                        <a:rPr lang="en-US" sz="900" b="1" dirty="0">
                          <a:solidFill>
                            <a:srgbClr val="002060"/>
                          </a:solidFill>
                        </a:rPr>
                        <a:t>19</a:t>
                      </a:r>
                    </a:p>
                    <a:p>
                      <a:pPr algn="ctr">
                        <a:lnSpc>
                          <a:spcPct val="90000"/>
                        </a:lnSpc>
                      </a:pPr>
                      <a:r>
                        <a:rPr lang="en-US" sz="900" b="1" dirty="0">
                          <a:solidFill>
                            <a:srgbClr val="002060"/>
                          </a:solidFill>
                        </a:rPr>
                        <a:t>3</a:t>
                      </a:r>
                    </a:p>
                    <a:p>
                      <a:pPr algn="ctr">
                        <a:lnSpc>
                          <a:spcPct val="90000"/>
                        </a:lnSpc>
                      </a:pPr>
                      <a:r>
                        <a:rPr lang="en-US" sz="900" b="1" dirty="0">
                          <a:solidFill>
                            <a:srgbClr val="002060"/>
                          </a:solidFill>
                        </a:rPr>
                        <a:t>1</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9"/>
                  </a:ext>
                </a:extLst>
              </a:tr>
              <a:tr h="280416">
                <a:tc>
                  <a:txBody>
                    <a:bodyPr/>
                    <a:lstStyle/>
                    <a:p>
                      <a:pPr marL="0" indent="0">
                        <a:lnSpc>
                          <a:spcPct val="90000"/>
                        </a:lnSpc>
                      </a:pPr>
                      <a:r>
                        <a:rPr lang="en-US" sz="900" b="1" dirty="0">
                          <a:solidFill>
                            <a:schemeClr val="bg2">
                              <a:lumMod val="10000"/>
                            </a:schemeClr>
                          </a:solidFill>
                        </a:rPr>
                        <a:t>Thoracic</a:t>
                      </a: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Lung</a:t>
                      </a:r>
                    </a:p>
                    <a:p>
                      <a:pPr marL="0" indent="0">
                        <a:lnSpc>
                          <a:spcPct val="90000"/>
                        </a:lnSpc>
                      </a:pPr>
                      <a:r>
                        <a:rPr lang="en-US" sz="900" b="1" dirty="0" err="1">
                          <a:solidFill>
                            <a:schemeClr val="bg2">
                              <a:lumMod val="10000"/>
                            </a:schemeClr>
                          </a:solidFill>
                        </a:rPr>
                        <a:t>Thymic</a:t>
                      </a:r>
                      <a:endParaRPr lang="en-US" sz="900" b="1" dirty="0">
                        <a:solidFill>
                          <a:schemeClr val="bg2">
                            <a:lumMod val="10000"/>
                          </a:schemeClr>
                        </a:solidFill>
                      </a:endParaRP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chemeClr val="bg1"/>
                          </a:solidFill>
                        </a:rPr>
                        <a:t>50</a:t>
                      </a:r>
                    </a:p>
                    <a:p>
                      <a:pPr algn="ctr">
                        <a:lnSpc>
                          <a:spcPct val="90000"/>
                        </a:lnSpc>
                      </a:pPr>
                      <a:r>
                        <a:rPr lang="en-US" sz="900" b="1" dirty="0">
                          <a:solidFill>
                            <a:schemeClr val="bg1"/>
                          </a:solidFill>
                        </a:rPr>
                        <a:t>100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32</a:t>
                      </a:r>
                    </a:p>
                    <a:p>
                      <a:pPr algn="ctr">
                        <a:lnSpc>
                          <a:spcPct val="90000"/>
                        </a:lnSpc>
                      </a:pPr>
                      <a:r>
                        <a:rPr lang="en-US" sz="900" b="1" dirty="0">
                          <a:solidFill>
                            <a:schemeClr val="bg1"/>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15</a:t>
                      </a:r>
                    </a:p>
                    <a:p>
                      <a:pPr algn="ctr">
                        <a:lnSpc>
                          <a:spcPct val="90000"/>
                        </a:lnSpc>
                      </a:pPr>
                      <a:r>
                        <a:rPr lang="en-US" sz="900" b="1" dirty="0">
                          <a:solidFill>
                            <a:schemeClr val="bg1"/>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3</a:t>
                      </a:r>
                    </a:p>
                    <a:p>
                      <a:pPr algn="ctr">
                        <a:lnSpc>
                          <a:spcPct val="90000"/>
                        </a:lnSpc>
                      </a:pPr>
                      <a:r>
                        <a:rPr lang="en-US" sz="900" b="1" dirty="0">
                          <a:solidFill>
                            <a:schemeClr val="bg1"/>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211</a:t>
                      </a:r>
                    </a:p>
                    <a:p>
                      <a:pPr algn="ctr">
                        <a:lnSpc>
                          <a:spcPct val="90000"/>
                        </a:lnSpc>
                      </a:pPr>
                      <a:r>
                        <a:rPr lang="en-US" sz="900" b="1" dirty="0">
                          <a:solidFill>
                            <a:schemeClr val="bg1"/>
                          </a:solidFill>
                        </a:rPr>
                        <a:t>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10"/>
                  </a:ext>
                </a:extLst>
              </a:tr>
              <a:tr h="280416">
                <a:tc>
                  <a:txBody>
                    <a:bodyPr/>
                    <a:lstStyle/>
                    <a:p>
                      <a:pPr marL="0" indent="0">
                        <a:lnSpc>
                          <a:spcPct val="90000"/>
                        </a:lnSpc>
                      </a:pPr>
                      <a:r>
                        <a:rPr lang="en-US" sz="900" b="1" dirty="0">
                          <a:solidFill>
                            <a:schemeClr val="bg2">
                              <a:lumMod val="10000"/>
                            </a:schemeClr>
                          </a:solidFill>
                        </a:rPr>
                        <a:t>Skin</a:t>
                      </a: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Melanoma</a:t>
                      </a:r>
                    </a:p>
                    <a:p>
                      <a:pPr marL="0" indent="0">
                        <a:lnSpc>
                          <a:spcPct val="90000"/>
                        </a:lnSpc>
                      </a:pPr>
                      <a:r>
                        <a:rPr lang="en-US" sz="900" b="1" dirty="0">
                          <a:solidFill>
                            <a:schemeClr val="bg2">
                              <a:lumMod val="10000"/>
                            </a:schemeClr>
                          </a:solidFill>
                        </a:rPr>
                        <a:t>Non-melanoma skin</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rgbClr val="002060"/>
                          </a:solidFill>
                        </a:rPr>
                        <a:t>100</a:t>
                      </a:r>
                    </a:p>
                    <a:p>
                      <a:pPr algn="ctr">
                        <a:lnSpc>
                          <a:spcPct val="90000"/>
                        </a:lnSpc>
                      </a:pPr>
                      <a:r>
                        <a:rPr lang="en-US" sz="900" b="1" dirty="0">
                          <a:solidFill>
                            <a:srgbClr val="002060"/>
                          </a:solidFill>
                        </a:rPr>
                        <a:t>71</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0</a:t>
                      </a:r>
                    </a:p>
                    <a:p>
                      <a:pPr algn="ctr">
                        <a:lnSpc>
                          <a:spcPct val="90000"/>
                        </a:lnSpc>
                      </a:pPr>
                      <a:r>
                        <a:rPr lang="en-US" sz="900" b="1" dirty="0">
                          <a:solidFill>
                            <a:srgbClr val="002060"/>
                          </a:solidFill>
                        </a:rPr>
                        <a:t>14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0</a:t>
                      </a:r>
                    </a:p>
                    <a:p>
                      <a:pPr algn="ctr">
                        <a:lnSpc>
                          <a:spcPct val="90000"/>
                        </a:lnSpc>
                      </a:pPr>
                      <a:r>
                        <a:rPr lang="en-US" sz="900" b="1" dirty="0">
                          <a:solidFill>
                            <a:srgbClr val="002060"/>
                          </a:solidFill>
                        </a:rPr>
                        <a:t>14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0</a:t>
                      </a:r>
                    </a:p>
                    <a:p>
                      <a:pPr algn="ctr">
                        <a:lnSpc>
                          <a:spcPct val="90000"/>
                        </a:lnSpc>
                      </a:pPr>
                      <a:r>
                        <a:rPr lang="en-US" sz="900" b="1" dirty="0">
                          <a:solidFill>
                            <a:srgbClr val="002060"/>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rgbClr val="002060"/>
                          </a:solidFill>
                        </a:rPr>
                        <a:t>14</a:t>
                      </a:r>
                    </a:p>
                    <a:p>
                      <a:pPr algn="ctr">
                        <a:lnSpc>
                          <a:spcPct val="90000"/>
                        </a:lnSpc>
                      </a:pPr>
                      <a:r>
                        <a:rPr lang="en-US" sz="900" b="1" dirty="0">
                          <a:solidFill>
                            <a:srgbClr val="002060"/>
                          </a:solidFill>
                        </a:rPr>
                        <a:t>7</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1"/>
                  </a:ext>
                </a:extLst>
              </a:tr>
              <a:tr h="664464">
                <a:tc>
                  <a:txBody>
                    <a:bodyPr/>
                    <a:lstStyle/>
                    <a:p>
                      <a:pPr marL="0" indent="0">
                        <a:lnSpc>
                          <a:spcPct val="90000"/>
                        </a:lnSpc>
                      </a:pPr>
                      <a:r>
                        <a:rPr lang="en-US" sz="900" b="1" dirty="0">
                          <a:solidFill>
                            <a:schemeClr val="bg2">
                              <a:lumMod val="10000"/>
                            </a:schemeClr>
                          </a:solidFill>
                        </a:rPr>
                        <a:t>Other</a:t>
                      </a: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indent="0">
                        <a:lnSpc>
                          <a:spcPct val="90000"/>
                        </a:lnSpc>
                      </a:pPr>
                      <a:r>
                        <a:rPr lang="en-US" sz="900" b="1" dirty="0">
                          <a:solidFill>
                            <a:schemeClr val="bg2">
                              <a:lumMod val="10000"/>
                            </a:schemeClr>
                          </a:solidFill>
                        </a:rPr>
                        <a:t>Adrenal</a:t>
                      </a:r>
                    </a:p>
                    <a:p>
                      <a:pPr marL="0" indent="0">
                        <a:lnSpc>
                          <a:spcPct val="90000"/>
                        </a:lnSpc>
                      </a:pPr>
                      <a:r>
                        <a:rPr lang="en-US" sz="900" b="1" dirty="0">
                          <a:solidFill>
                            <a:schemeClr val="bg2">
                              <a:lumMod val="10000"/>
                            </a:schemeClr>
                          </a:solidFill>
                        </a:rPr>
                        <a:t>CUP</a:t>
                      </a:r>
                    </a:p>
                    <a:p>
                      <a:pPr marL="0" indent="0">
                        <a:lnSpc>
                          <a:spcPct val="90000"/>
                        </a:lnSpc>
                      </a:pPr>
                      <a:r>
                        <a:rPr lang="en-US" sz="900" b="1" dirty="0">
                          <a:solidFill>
                            <a:schemeClr val="bg2">
                              <a:lumMod val="10000"/>
                            </a:schemeClr>
                          </a:solidFill>
                        </a:rPr>
                        <a:t>CNS</a:t>
                      </a:r>
                    </a:p>
                    <a:p>
                      <a:pPr marL="0" indent="0">
                        <a:lnSpc>
                          <a:spcPct val="90000"/>
                        </a:lnSpc>
                      </a:pPr>
                      <a:r>
                        <a:rPr lang="en-US" sz="900" b="1" dirty="0">
                          <a:solidFill>
                            <a:schemeClr val="bg2">
                              <a:lumMod val="10000"/>
                            </a:schemeClr>
                          </a:solidFill>
                        </a:rPr>
                        <a:t>Sarcoma</a:t>
                      </a:r>
                    </a:p>
                    <a:p>
                      <a:pPr marL="0" indent="0">
                        <a:lnSpc>
                          <a:spcPct val="90000"/>
                        </a:lnSpc>
                      </a:pPr>
                      <a:r>
                        <a:rPr lang="en-US" sz="900" b="1" dirty="0">
                          <a:solidFill>
                            <a:schemeClr val="bg2">
                              <a:lumMod val="10000"/>
                            </a:schemeClr>
                          </a:solidFill>
                        </a:rPr>
                        <a:t>Thyroid</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90000"/>
                        </a:lnSpc>
                      </a:pPr>
                      <a:r>
                        <a:rPr lang="en-US" sz="900" b="1" dirty="0">
                          <a:solidFill>
                            <a:schemeClr val="bg1"/>
                          </a:solidFill>
                        </a:rPr>
                        <a:t>67</a:t>
                      </a:r>
                    </a:p>
                    <a:p>
                      <a:pPr algn="ctr">
                        <a:lnSpc>
                          <a:spcPct val="90000"/>
                        </a:lnSpc>
                      </a:pPr>
                      <a:r>
                        <a:rPr lang="en-US" sz="900" b="1" dirty="0">
                          <a:solidFill>
                            <a:schemeClr val="bg1"/>
                          </a:solidFill>
                        </a:rPr>
                        <a:t>54</a:t>
                      </a:r>
                    </a:p>
                    <a:p>
                      <a:pPr algn="ctr">
                        <a:lnSpc>
                          <a:spcPct val="90000"/>
                        </a:lnSpc>
                      </a:pPr>
                      <a:r>
                        <a:rPr lang="en-US" sz="900" b="1" dirty="0">
                          <a:solidFill>
                            <a:schemeClr val="bg1"/>
                          </a:solidFill>
                        </a:rPr>
                        <a:t>50</a:t>
                      </a:r>
                    </a:p>
                    <a:p>
                      <a:pPr algn="ctr">
                        <a:lnSpc>
                          <a:spcPct val="90000"/>
                        </a:lnSpc>
                      </a:pPr>
                      <a:r>
                        <a:rPr lang="en-US" sz="900" b="1" dirty="0">
                          <a:solidFill>
                            <a:schemeClr val="bg1"/>
                          </a:solidFill>
                        </a:rPr>
                        <a:t>95</a:t>
                      </a:r>
                    </a:p>
                    <a:p>
                      <a:pPr algn="ctr">
                        <a:lnSpc>
                          <a:spcPct val="90000"/>
                        </a:lnSpc>
                      </a:pPr>
                      <a:r>
                        <a:rPr lang="en-US" sz="900" b="1" dirty="0">
                          <a:solidFill>
                            <a:schemeClr val="bg1"/>
                          </a:solidFill>
                        </a:rPr>
                        <a:t>96</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0</a:t>
                      </a:r>
                    </a:p>
                    <a:p>
                      <a:pPr algn="ctr">
                        <a:lnSpc>
                          <a:spcPct val="90000"/>
                        </a:lnSpc>
                      </a:pPr>
                      <a:r>
                        <a:rPr lang="en-US" sz="900" b="1" dirty="0">
                          <a:solidFill>
                            <a:schemeClr val="bg1"/>
                          </a:solidFill>
                        </a:rPr>
                        <a:t>28</a:t>
                      </a:r>
                    </a:p>
                    <a:p>
                      <a:pPr algn="ctr">
                        <a:lnSpc>
                          <a:spcPct val="90000"/>
                        </a:lnSpc>
                      </a:pPr>
                      <a:r>
                        <a:rPr lang="en-US" sz="900" b="1" dirty="0">
                          <a:solidFill>
                            <a:schemeClr val="bg1"/>
                          </a:solidFill>
                        </a:rPr>
                        <a:t>50</a:t>
                      </a:r>
                    </a:p>
                    <a:p>
                      <a:pPr algn="ctr">
                        <a:lnSpc>
                          <a:spcPct val="90000"/>
                        </a:lnSpc>
                      </a:pPr>
                      <a:r>
                        <a:rPr lang="en-US" sz="900" b="1" dirty="0">
                          <a:solidFill>
                            <a:schemeClr val="bg1"/>
                          </a:solidFill>
                        </a:rPr>
                        <a:t>3</a:t>
                      </a:r>
                    </a:p>
                    <a:p>
                      <a:pPr algn="ctr">
                        <a:lnSpc>
                          <a:spcPct val="90000"/>
                        </a:lnSpc>
                      </a:pPr>
                      <a:r>
                        <a:rPr lang="en-US" sz="900" b="1" dirty="0">
                          <a:solidFill>
                            <a:schemeClr val="bg1"/>
                          </a:solidFill>
                        </a:rPr>
                        <a:t>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33</a:t>
                      </a:r>
                    </a:p>
                    <a:p>
                      <a:pPr algn="ctr">
                        <a:lnSpc>
                          <a:spcPct val="90000"/>
                        </a:lnSpc>
                      </a:pPr>
                      <a:r>
                        <a:rPr lang="en-US" sz="900" b="1" dirty="0">
                          <a:solidFill>
                            <a:schemeClr val="bg1"/>
                          </a:solidFill>
                        </a:rPr>
                        <a:t>15</a:t>
                      </a:r>
                    </a:p>
                    <a:p>
                      <a:pPr algn="ctr">
                        <a:lnSpc>
                          <a:spcPct val="90000"/>
                        </a:lnSpc>
                      </a:pPr>
                      <a:r>
                        <a:rPr lang="en-US" sz="900" b="1" dirty="0">
                          <a:solidFill>
                            <a:schemeClr val="bg1"/>
                          </a:solidFill>
                        </a:rPr>
                        <a:t>0</a:t>
                      </a:r>
                    </a:p>
                    <a:p>
                      <a:pPr algn="ctr">
                        <a:lnSpc>
                          <a:spcPct val="90000"/>
                        </a:lnSpc>
                      </a:pPr>
                      <a:r>
                        <a:rPr lang="en-US" sz="900" b="1" dirty="0">
                          <a:solidFill>
                            <a:schemeClr val="bg1"/>
                          </a:solidFill>
                        </a:rPr>
                        <a:t>3</a:t>
                      </a:r>
                    </a:p>
                    <a:p>
                      <a:pPr algn="ctr">
                        <a:lnSpc>
                          <a:spcPct val="90000"/>
                        </a:lnSpc>
                      </a:pPr>
                      <a:r>
                        <a:rPr lang="en-US" sz="900" b="1" dirty="0">
                          <a:solidFill>
                            <a:schemeClr val="bg1"/>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0</a:t>
                      </a:r>
                    </a:p>
                    <a:p>
                      <a:pPr algn="ctr">
                        <a:lnSpc>
                          <a:spcPct val="90000"/>
                        </a:lnSpc>
                      </a:pPr>
                      <a:r>
                        <a:rPr lang="en-US" sz="900" b="1" dirty="0">
                          <a:solidFill>
                            <a:schemeClr val="bg1"/>
                          </a:solidFill>
                        </a:rPr>
                        <a:t>4</a:t>
                      </a:r>
                    </a:p>
                    <a:p>
                      <a:pPr algn="ctr">
                        <a:lnSpc>
                          <a:spcPct val="90000"/>
                        </a:lnSpc>
                      </a:pPr>
                      <a:r>
                        <a:rPr lang="en-US" sz="900" b="1" dirty="0">
                          <a:solidFill>
                            <a:schemeClr val="bg1"/>
                          </a:solidFill>
                        </a:rPr>
                        <a:t>0</a:t>
                      </a:r>
                    </a:p>
                    <a:p>
                      <a:pPr algn="ctr">
                        <a:lnSpc>
                          <a:spcPct val="90000"/>
                        </a:lnSpc>
                      </a:pPr>
                      <a:r>
                        <a:rPr lang="en-US" sz="900" b="1" dirty="0">
                          <a:solidFill>
                            <a:schemeClr val="bg1"/>
                          </a:solidFill>
                        </a:rPr>
                        <a:t>0</a:t>
                      </a:r>
                    </a:p>
                    <a:p>
                      <a:pPr algn="ctr">
                        <a:lnSpc>
                          <a:spcPct val="90000"/>
                        </a:lnSpc>
                      </a:pPr>
                      <a:r>
                        <a:rPr lang="en-US" sz="900" b="1" dirty="0">
                          <a:solidFill>
                            <a:schemeClr val="bg1"/>
                          </a:solidFill>
                        </a:rPr>
                        <a:t>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a:lnSpc>
                          <a:spcPct val="90000"/>
                        </a:lnSpc>
                      </a:pPr>
                      <a:r>
                        <a:rPr lang="en-US" sz="900" b="1" dirty="0">
                          <a:solidFill>
                            <a:schemeClr val="bg1"/>
                          </a:solidFill>
                        </a:rPr>
                        <a:t>3</a:t>
                      </a:r>
                    </a:p>
                    <a:p>
                      <a:pPr algn="ctr">
                        <a:lnSpc>
                          <a:spcPct val="90000"/>
                        </a:lnSpc>
                      </a:pPr>
                      <a:r>
                        <a:rPr lang="en-US" sz="900" b="1" dirty="0">
                          <a:solidFill>
                            <a:schemeClr val="bg1"/>
                          </a:solidFill>
                        </a:rPr>
                        <a:t>54</a:t>
                      </a:r>
                    </a:p>
                    <a:p>
                      <a:pPr algn="ctr">
                        <a:lnSpc>
                          <a:spcPct val="90000"/>
                        </a:lnSpc>
                      </a:pPr>
                      <a:r>
                        <a:rPr lang="en-US" sz="900" b="1" dirty="0">
                          <a:solidFill>
                            <a:schemeClr val="bg1"/>
                          </a:solidFill>
                        </a:rPr>
                        <a:t>2</a:t>
                      </a:r>
                    </a:p>
                    <a:p>
                      <a:pPr algn="ctr">
                        <a:lnSpc>
                          <a:spcPct val="90000"/>
                        </a:lnSpc>
                      </a:pPr>
                      <a:r>
                        <a:rPr lang="en-US" sz="900" b="1" dirty="0">
                          <a:solidFill>
                            <a:schemeClr val="bg1"/>
                          </a:solidFill>
                        </a:rPr>
                        <a:t>37</a:t>
                      </a:r>
                    </a:p>
                    <a:p>
                      <a:pPr algn="ctr">
                        <a:lnSpc>
                          <a:spcPct val="90000"/>
                        </a:lnSpc>
                      </a:pPr>
                      <a:r>
                        <a:rPr lang="en-US" sz="900" b="1" dirty="0">
                          <a:solidFill>
                            <a:schemeClr val="bg1"/>
                          </a:solidFill>
                        </a:rPr>
                        <a:t>56</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12"/>
                  </a:ext>
                </a:extLst>
              </a:tr>
              <a:tr h="126710">
                <a:tc gridSpan="2">
                  <a:txBody>
                    <a:bodyPr/>
                    <a:lstStyle/>
                    <a:p>
                      <a:pPr marL="0" indent="0">
                        <a:lnSpc>
                          <a:spcPct val="90000"/>
                        </a:lnSpc>
                      </a:pPr>
                      <a:r>
                        <a:rPr lang="en-US" sz="900" b="1" dirty="0">
                          <a:solidFill>
                            <a:schemeClr val="bg2">
                              <a:lumMod val="10000"/>
                            </a:schemeClr>
                          </a:solidFill>
                        </a:rPr>
                        <a:t>Total</a:t>
                      </a:r>
                    </a:p>
                  </a:txBody>
                  <a:tcPr marL="18288" marR="18288"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lnSpc>
                          <a:spcPct val="90000"/>
                        </a:lnSpc>
                      </a:pPr>
                      <a:r>
                        <a:rPr lang="en-US" sz="900" b="1" dirty="0">
                          <a:solidFill>
                            <a:schemeClr val="tx1"/>
                          </a:solidFill>
                        </a:rPr>
                        <a:t>2361 (50)</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chemeClr val="tx1"/>
                          </a:solidFill>
                        </a:rPr>
                        <a:t>1137 (24)</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chemeClr val="tx1"/>
                          </a:solidFill>
                        </a:rPr>
                        <a:t>796 (17)</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chemeClr val="tx1"/>
                          </a:solidFill>
                        </a:rPr>
                        <a:t>407 (9)</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90000"/>
                        </a:lnSpc>
                      </a:pPr>
                      <a:r>
                        <a:rPr lang="en-US" sz="900" b="1" dirty="0">
                          <a:solidFill>
                            <a:schemeClr val="tx1"/>
                          </a:solidFill>
                        </a:rPr>
                        <a:t>4701</a:t>
                      </a:r>
                    </a:p>
                  </a:txBody>
                  <a:tcPr marL="18288" marR="18288"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grpSp>
        <p:nvGrpSpPr>
          <p:cNvPr id="5232" name="Group 5231"/>
          <p:cNvGrpSpPr/>
          <p:nvPr/>
        </p:nvGrpSpPr>
        <p:grpSpPr>
          <a:xfrm>
            <a:off x="260408" y="1485901"/>
            <a:ext cx="6002584" cy="4111862"/>
            <a:chOff x="390612" y="2228851"/>
            <a:chExt cx="9003876" cy="6167793"/>
          </a:xfrm>
        </p:grpSpPr>
        <p:sp>
          <p:nvSpPr>
            <p:cNvPr id="11" name="Rectangle 10"/>
            <p:cNvSpPr/>
            <p:nvPr/>
          </p:nvSpPr>
          <p:spPr>
            <a:xfrm rot="16200000">
              <a:off x="4329980" y="3332136"/>
              <a:ext cx="1865216" cy="826380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Urothelial</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HN-salivary gland</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Endometrial</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Breast</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Gallbladder</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Lung</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Gastric/GEJ</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CUP</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HN-Other</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CCA</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HCC</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Ovarian/FT</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Cervical</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Pancreas</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Colorectal</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HNSCC</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Peritoneal</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Appendicular</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Small bowel</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Prostate</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HN-ACC</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Sarcoma</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Renal cell</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Thyroid</a:t>
              </a:r>
            </a:p>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Melanoma</a:t>
              </a:r>
            </a:p>
          </p:txBody>
        </p:sp>
        <p:sp>
          <p:nvSpPr>
            <p:cNvPr id="12" name="TextBox 11"/>
            <p:cNvSpPr txBox="1"/>
            <p:nvPr/>
          </p:nvSpPr>
          <p:spPr>
            <a:xfrm rot="16200000">
              <a:off x="-252690" y="4642125"/>
              <a:ext cx="1794435"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Patients (%)</a:t>
              </a:r>
            </a:p>
          </p:txBody>
        </p:sp>
        <p:grpSp>
          <p:nvGrpSpPr>
            <p:cNvPr id="18" name="Group 5"/>
            <p:cNvGrpSpPr>
              <a:grpSpLocks noChangeAspect="1"/>
            </p:cNvGrpSpPr>
            <p:nvPr/>
          </p:nvGrpSpPr>
          <p:grpSpPr bwMode="auto">
            <a:xfrm>
              <a:off x="669925" y="2228851"/>
              <a:ext cx="8550275" cy="4445000"/>
              <a:chOff x="422" y="1404"/>
              <a:chExt cx="5386" cy="2800"/>
            </a:xfrm>
          </p:grpSpPr>
          <p:sp>
            <p:nvSpPr>
              <p:cNvPr id="20" name="Rectangle 6"/>
              <p:cNvSpPr>
                <a:spLocks noChangeArrowheads="1"/>
              </p:cNvSpPr>
              <p:nvPr/>
            </p:nvSpPr>
            <p:spPr bwMode="auto">
              <a:xfrm>
                <a:off x="874"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1" name="Rectangle 7"/>
              <p:cNvSpPr>
                <a:spLocks noChangeArrowheads="1"/>
              </p:cNvSpPr>
              <p:nvPr/>
            </p:nvSpPr>
            <p:spPr bwMode="auto">
              <a:xfrm>
                <a:off x="1070"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2" name="Rectangle 8"/>
              <p:cNvSpPr>
                <a:spLocks noChangeArrowheads="1"/>
              </p:cNvSpPr>
              <p:nvPr/>
            </p:nvSpPr>
            <p:spPr bwMode="auto">
              <a:xfrm>
                <a:off x="1268"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3" name="Rectangle 9"/>
              <p:cNvSpPr>
                <a:spLocks noChangeArrowheads="1"/>
              </p:cNvSpPr>
              <p:nvPr/>
            </p:nvSpPr>
            <p:spPr bwMode="auto">
              <a:xfrm>
                <a:off x="1464"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4" name="Rectangle 10"/>
              <p:cNvSpPr>
                <a:spLocks noChangeArrowheads="1"/>
              </p:cNvSpPr>
              <p:nvPr/>
            </p:nvSpPr>
            <p:spPr bwMode="auto">
              <a:xfrm>
                <a:off x="1662"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 name="Rectangle 11"/>
              <p:cNvSpPr>
                <a:spLocks noChangeArrowheads="1"/>
              </p:cNvSpPr>
              <p:nvPr/>
            </p:nvSpPr>
            <p:spPr bwMode="auto">
              <a:xfrm>
                <a:off x="1858"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6" name="Rectangle 12"/>
              <p:cNvSpPr>
                <a:spLocks noChangeArrowheads="1"/>
              </p:cNvSpPr>
              <p:nvPr/>
            </p:nvSpPr>
            <p:spPr bwMode="auto">
              <a:xfrm>
                <a:off x="2056"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7" name="Rectangle 13"/>
              <p:cNvSpPr>
                <a:spLocks noChangeArrowheads="1"/>
              </p:cNvSpPr>
              <p:nvPr/>
            </p:nvSpPr>
            <p:spPr bwMode="auto">
              <a:xfrm>
                <a:off x="2254"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8" name="Rectangle 14"/>
              <p:cNvSpPr>
                <a:spLocks noChangeArrowheads="1"/>
              </p:cNvSpPr>
              <p:nvPr/>
            </p:nvSpPr>
            <p:spPr bwMode="auto">
              <a:xfrm>
                <a:off x="2450"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9" name="Rectangle 15"/>
              <p:cNvSpPr>
                <a:spLocks noChangeArrowheads="1"/>
              </p:cNvSpPr>
              <p:nvPr/>
            </p:nvSpPr>
            <p:spPr bwMode="auto">
              <a:xfrm>
                <a:off x="2648"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30" name="Rectangle 16"/>
              <p:cNvSpPr>
                <a:spLocks noChangeArrowheads="1"/>
              </p:cNvSpPr>
              <p:nvPr/>
            </p:nvSpPr>
            <p:spPr bwMode="auto">
              <a:xfrm>
                <a:off x="2844"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31" name="Rectangle 17"/>
              <p:cNvSpPr>
                <a:spLocks noChangeArrowheads="1"/>
              </p:cNvSpPr>
              <p:nvPr/>
            </p:nvSpPr>
            <p:spPr bwMode="auto">
              <a:xfrm>
                <a:off x="3042"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0" name="Rectangle 18"/>
              <p:cNvSpPr>
                <a:spLocks noChangeArrowheads="1"/>
              </p:cNvSpPr>
              <p:nvPr/>
            </p:nvSpPr>
            <p:spPr bwMode="auto">
              <a:xfrm>
                <a:off x="3238"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1" name="Rectangle 19"/>
              <p:cNvSpPr>
                <a:spLocks noChangeArrowheads="1"/>
              </p:cNvSpPr>
              <p:nvPr/>
            </p:nvSpPr>
            <p:spPr bwMode="auto">
              <a:xfrm>
                <a:off x="3436"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3" name="Rectangle 20"/>
              <p:cNvSpPr>
                <a:spLocks noChangeArrowheads="1"/>
              </p:cNvSpPr>
              <p:nvPr/>
            </p:nvSpPr>
            <p:spPr bwMode="auto">
              <a:xfrm>
                <a:off x="3634"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4" name="Rectangle 21"/>
              <p:cNvSpPr>
                <a:spLocks noChangeArrowheads="1"/>
              </p:cNvSpPr>
              <p:nvPr/>
            </p:nvSpPr>
            <p:spPr bwMode="auto">
              <a:xfrm>
                <a:off x="3830"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5" name="Rectangle 22"/>
              <p:cNvSpPr>
                <a:spLocks noChangeArrowheads="1"/>
              </p:cNvSpPr>
              <p:nvPr/>
            </p:nvSpPr>
            <p:spPr bwMode="auto">
              <a:xfrm>
                <a:off x="4028"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6" name="Rectangle 23"/>
              <p:cNvSpPr>
                <a:spLocks noChangeArrowheads="1"/>
              </p:cNvSpPr>
              <p:nvPr/>
            </p:nvSpPr>
            <p:spPr bwMode="auto">
              <a:xfrm>
                <a:off x="4224"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7" name="Rectangle 24"/>
              <p:cNvSpPr>
                <a:spLocks noChangeArrowheads="1"/>
              </p:cNvSpPr>
              <p:nvPr/>
            </p:nvSpPr>
            <p:spPr bwMode="auto">
              <a:xfrm>
                <a:off x="4422"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8" name="Rectangle 25"/>
              <p:cNvSpPr>
                <a:spLocks noChangeArrowheads="1"/>
              </p:cNvSpPr>
              <p:nvPr/>
            </p:nvSpPr>
            <p:spPr bwMode="auto">
              <a:xfrm>
                <a:off x="4618"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29" name="Rectangle 26"/>
              <p:cNvSpPr>
                <a:spLocks noChangeArrowheads="1"/>
              </p:cNvSpPr>
              <p:nvPr/>
            </p:nvSpPr>
            <p:spPr bwMode="auto">
              <a:xfrm>
                <a:off x="4816"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0" name="Rectangle 27"/>
              <p:cNvSpPr>
                <a:spLocks noChangeArrowheads="1"/>
              </p:cNvSpPr>
              <p:nvPr/>
            </p:nvSpPr>
            <p:spPr bwMode="auto">
              <a:xfrm>
                <a:off x="5012" y="1737"/>
                <a:ext cx="136"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1" name="Rectangle 28"/>
              <p:cNvSpPr>
                <a:spLocks noChangeArrowheads="1"/>
              </p:cNvSpPr>
              <p:nvPr/>
            </p:nvSpPr>
            <p:spPr bwMode="auto">
              <a:xfrm>
                <a:off x="5210"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132" name="Rectangle 29"/>
              <p:cNvSpPr>
                <a:spLocks noChangeArrowheads="1"/>
              </p:cNvSpPr>
              <p:nvPr/>
            </p:nvSpPr>
            <p:spPr bwMode="auto">
              <a:xfrm>
                <a:off x="5408"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3" name="Rectangle 30"/>
              <p:cNvSpPr>
                <a:spLocks noChangeArrowheads="1"/>
              </p:cNvSpPr>
              <p:nvPr/>
            </p:nvSpPr>
            <p:spPr bwMode="auto">
              <a:xfrm>
                <a:off x="5604" y="1737"/>
                <a:ext cx="134" cy="232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4" name="Rectangle 31"/>
              <p:cNvSpPr>
                <a:spLocks noChangeArrowheads="1"/>
              </p:cNvSpPr>
              <p:nvPr/>
            </p:nvSpPr>
            <p:spPr bwMode="auto">
              <a:xfrm>
                <a:off x="874" y="2491"/>
                <a:ext cx="134" cy="93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5" name="Rectangle 32"/>
              <p:cNvSpPr>
                <a:spLocks noChangeArrowheads="1"/>
              </p:cNvSpPr>
              <p:nvPr/>
            </p:nvSpPr>
            <p:spPr bwMode="auto">
              <a:xfrm>
                <a:off x="1070" y="2608"/>
                <a:ext cx="134" cy="79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6" name="Rectangle 33"/>
              <p:cNvSpPr>
                <a:spLocks noChangeArrowheads="1"/>
              </p:cNvSpPr>
              <p:nvPr/>
            </p:nvSpPr>
            <p:spPr bwMode="auto">
              <a:xfrm>
                <a:off x="1268" y="2687"/>
                <a:ext cx="134" cy="96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7" name="Rectangle 34"/>
              <p:cNvSpPr>
                <a:spLocks noChangeArrowheads="1"/>
              </p:cNvSpPr>
              <p:nvPr/>
            </p:nvSpPr>
            <p:spPr bwMode="auto">
              <a:xfrm>
                <a:off x="1464" y="2729"/>
                <a:ext cx="134" cy="65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8" name="Rectangle 35"/>
              <p:cNvSpPr>
                <a:spLocks noChangeArrowheads="1"/>
              </p:cNvSpPr>
              <p:nvPr/>
            </p:nvSpPr>
            <p:spPr bwMode="auto">
              <a:xfrm>
                <a:off x="1662" y="2797"/>
                <a:ext cx="134" cy="60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39" name="Rectangle 36"/>
              <p:cNvSpPr>
                <a:spLocks noChangeArrowheads="1"/>
              </p:cNvSpPr>
              <p:nvPr/>
            </p:nvSpPr>
            <p:spPr bwMode="auto">
              <a:xfrm>
                <a:off x="1858" y="2906"/>
                <a:ext cx="134" cy="82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0" name="Rectangle 37"/>
              <p:cNvSpPr>
                <a:spLocks noChangeArrowheads="1"/>
              </p:cNvSpPr>
              <p:nvPr/>
            </p:nvSpPr>
            <p:spPr bwMode="auto">
              <a:xfrm>
                <a:off x="2056" y="2931"/>
                <a:ext cx="134" cy="60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1" name="Rectangle 38"/>
              <p:cNvSpPr>
                <a:spLocks noChangeArrowheads="1"/>
              </p:cNvSpPr>
              <p:nvPr/>
            </p:nvSpPr>
            <p:spPr bwMode="auto">
              <a:xfrm>
                <a:off x="2254" y="2982"/>
                <a:ext cx="134" cy="69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2" name="Rectangle 39"/>
              <p:cNvSpPr>
                <a:spLocks noChangeArrowheads="1"/>
              </p:cNvSpPr>
              <p:nvPr/>
            </p:nvSpPr>
            <p:spPr bwMode="auto">
              <a:xfrm>
                <a:off x="2450" y="2986"/>
                <a:ext cx="134" cy="59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3" name="Rectangle 40"/>
              <p:cNvSpPr>
                <a:spLocks noChangeArrowheads="1"/>
              </p:cNvSpPr>
              <p:nvPr/>
            </p:nvSpPr>
            <p:spPr bwMode="auto">
              <a:xfrm>
                <a:off x="2648" y="3014"/>
                <a:ext cx="134" cy="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4" name="Rectangle 41"/>
              <p:cNvSpPr>
                <a:spLocks noChangeArrowheads="1"/>
              </p:cNvSpPr>
              <p:nvPr/>
            </p:nvSpPr>
            <p:spPr bwMode="auto">
              <a:xfrm>
                <a:off x="2844" y="3042"/>
                <a:ext cx="134" cy="54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5" name="Rectangle 42"/>
              <p:cNvSpPr>
                <a:spLocks noChangeArrowheads="1"/>
              </p:cNvSpPr>
              <p:nvPr/>
            </p:nvSpPr>
            <p:spPr bwMode="auto">
              <a:xfrm>
                <a:off x="3042" y="3188"/>
                <a:ext cx="134" cy="52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6" name="Rectangle 43"/>
              <p:cNvSpPr>
                <a:spLocks noChangeArrowheads="1"/>
              </p:cNvSpPr>
              <p:nvPr/>
            </p:nvSpPr>
            <p:spPr bwMode="auto">
              <a:xfrm>
                <a:off x="3238" y="3231"/>
                <a:ext cx="134" cy="62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7" name="Rectangle 44"/>
              <p:cNvSpPr>
                <a:spLocks noChangeArrowheads="1"/>
              </p:cNvSpPr>
              <p:nvPr/>
            </p:nvSpPr>
            <p:spPr bwMode="auto">
              <a:xfrm>
                <a:off x="874" y="2914"/>
                <a:ext cx="134" cy="935"/>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8" name="Rectangle 45"/>
              <p:cNvSpPr>
                <a:spLocks noChangeArrowheads="1"/>
              </p:cNvSpPr>
              <p:nvPr/>
            </p:nvSpPr>
            <p:spPr bwMode="auto">
              <a:xfrm>
                <a:off x="1070" y="3288"/>
                <a:ext cx="134" cy="536"/>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49" name="Rectangle 46"/>
              <p:cNvSpPr>
                <a:spLocks noChangeArrowheads="1"/>
              </p:cNvSpPr>
              <p:nvPr/>
            </p:nvSpPr>
            <p:spPr bwMode="auto">
              <a:xfrm>
                <a:off x="1268" y="2870"/>
                <a:ext cx="134" cy="965"/>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0" name="Rectangle 47"/>
              <p:cNvSpPr>
                <a:spLocks noChangeArrowheads="1"/>
              </p:cNvSpPr>
              <p:nvPr/>
            </p:nvSpPr>
            <p:spPr bwMode="auto">
              <a:xfrm>
                <a:off x="1464" y="3375"/>
                <a:ext cx="134" cy="449"/>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1" name="Rectangle 48"/>
              <p:cNvSpPr>
                <a:spLocks noChangeArrowheads="1"/>
              </p:cNvSpPr>
              <p:nvPr/>
            </p:nvSpPr>
            <p:spPr bwMode="auto">
              <a:xfrm>
                <a:off x="1662" y="3293"/>
                <a:ext cx="134" cy="601"/>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2" name="Rectangle 49"/>
              <p:cNvSpPr>
                <a:spLocks noChangeArrowheads="1"/>
              </p:cNvSpPr>
              <p:nvPr/>
            </p:nvSpPr>
            <p:spPr bwMode="auto">
              <a:xfrm>
                <a:off x="1858" y="3658"/>
                <a:ext cx="134" cy="361"/>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3" name="Rectangle 50"/>
              <p:cNvSpPr>
                <a:spLocks noChangeArrowheads="1"/>
              </p:cNvSpPr>
              <p:nvPr/>
            </p:nvSpPr>
            <p:spPr bwMode="auto">
              <a:xfrm>
                <a:off x="2056" y="3418"/>
                <a:ext cx="134" cy="601"/>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4" name="Rectangle 51"/>
              <p:cNvSpPr>
                <a:spLocks noChangeArrowheads="1"/>
              </p:cNvSpPr>
              <p:nvPr/>
            </p:nvSpPr>
            <p:spPr bwMode="auto">
              <a:xfrm>
                <a:off x="2254" y="3635"/>
                <a:ext cx="134" cy="384"/>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5" name="Rectangle 52"/>
              <p:cNvSpPr>
                <a:spLocks noChangeArrowheads="1"/>
              </p:cNvSpPr>
              <p:nvPr/>
            </p:nvSpPr>
            <p:spPr bwMode="auto">
              <a:xfrm>
                <a:off x="2450" y="3528"/>
                <a:ext cx="134" cy="491"/>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6" name="Rectangle 53"/>
              <p:cNvSpPr>
                <a:spLocks noChangeArrowheads="1"/>
              </p:cNvSpPr>
              <p:nvPr/>
            </p:nvSpPr>
            <p:spPr bwMode="auto">
              <a:xfrm>
                <a:off x="2648" y="3679"/>
                <a:ext cx="134" cy="340"/>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7" name="Rectangle 54"/>
              <p:cNvSpPr>
                <a:spLocks noChangeArrowheads="1"/>
              </p:cNvSpPr>
              <p:nvPr/>
            </p:nvSpPr>
            <p:spPr bwMode="auto">
              <a:xfrm>
                <a:off x="2844" y="3477"/>
                <a:ext cx="134" cy="542"/>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8" name="Rectangle 55"/>
              <p:cNvSpPr>
                <a:spLocks noChangeArrowheads="1"/>
              </p:cNvSpPr>
              <p:nvPr/>
            </p:nvSpPr>
            <p:spPr bwMode="auto">
              <a:xfrm>
                <a:off x="3042" y="3492"/>
                <a:ext cx="134" cy="527"/>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59" name="Rectangle 56"/>
              <p:cNvSpPr>
                <a:spLocks noChangeArrowheads="1"/>
              </p:cNvSpPr>
              <p:nvPr/>
            </p:nvSpPr>
            <p:spPr bwMode="auto">
              <a:xfrm>
                <a:off x="3238" y="3399"/>
                <a:ext cx="134" cy="620"/>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0" name="Rectangle 57"/>
              <p:cNvSpPr>
                <a:spLocks noChangeArrowheads="1"/>
              </p:cNvSpPr>
              <p:nvPr/>
            </p:nvSpPr>
            <p:spPr bwMode="auto">
              <a:xfrm>
                <a:off x="3436" y="3299"/>
                <a:ext cx="134" cy="59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1" name="Rectangle 58"/>
              <p:cNvSpPr>
                <a:spLocks noChangeArrowheads="1"/>
              </p:cNvSpPr>
              <p:nvPr/>
            </p:nvSpPr>
            <p:spPr bwMode="auto">
              <a:xfrm>
                <a:off x="3634" y="3320"/>
                <a:ext cx="134" cy="48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2" name="Rectangle 59"/>
              <p:cNvSpPr>
                <a:spLocks noChangeArrowheads="1"/>
              </p:cNvSpPr>
              <p:nvPr/>
            </p:nvSpPr>
            <p:spPr bwMode="auto">
              <a:xfrm>
                <a:off x="3830" y="3354"/>
                <a:ext cx="134" cy="43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3" name="Rectangle 60"/>
              <p:cNvSpPr>
                <a:spLocks noChangeArrowheads="1"/>
              </p:cNvSpPr>
              <p:nvPr/>
            </p:nvSpPr>
            <p:spPr bwMode="auto">
              <a:xfrm>
                <a:off x="3436" y="3854"/>
                <a:ext cx="134" cy="189"/>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4" name="Rectangle 61"/>
              <p:cNvSpPr>
                <a:spLocks noChangeArrowheads="1"/>
              </p:cNvSpPr>
              <p:nvPr/>
            </p:nvSpPr>
            <p:spPr bwMode="auto">
              <a:xfrm>
                <a:off x="3634" y="3803"/>
                <a:ext cx="134" cy="202"/>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5" name="Rectangle 62"/>
              <p:cNvSpPr>
                <a:spLocks noChangeArrowheads="1"/>
              </p:cNvSpPr>
              <p:nvPr/>
            </p:nvSpPr>
            <p:spPr bwMode="auto">
              <a:xfrm>
                <a:off x="3830" y="3760"/>
                <a:ext cx="134" cy="200"/>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6" name="Rectangle 63"/>
              <p:cNvSpPr>
                <a:spLocks noChangeArrowheads="1"/>
              </p:cNvSpPr>
              <p:nvPr/>
            </p:nvSpPr>
            <p:spPr bwMode="auto">
              <a:xfrm>
                <a:off x="4422" y="3554"/>
                <a:ext cx="134" cy="244"/>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7" name="Rectangle 64"/>
              <p:cNvSpPr>
                <a:spLocks noChangeArrowheads="1"/>
              </p:cNvSpPr>
              <p:nvPr/>
            </p:nvSpPr>
            <p:spPr bwMode="auto">
              <a:xfrm>
                <a:off x="4224" y="3554"/>
                <a:ext cx="134" cy="40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8" name="Rectangle 65"/>
              <p:cNvSpPr>
                <a:spLocks noChangeArrowheads="1"/>
              </p:cNvSpPr>
              <p:nvPr/>
            </p:nvSpPr>
            <p:spPr bwMode="auto">
              <a:xfrm>
                <a:off x="4422" y="3658"/>
                <a:ext cx="134" cy="245"/>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69" name="Rectangle 66"/>
              <p:cNvSpPr>
                <a:spLocks noChangeArrowheads="1"/>
              </p:cNvSpPr>
              <p:nvPr/>
            </p:nvSpPr>
            <p:spPr bwMode="auto">
              <a:xfrm>
                <a:off x="5012" y="3937"/>
                <a:ext cx="136" cy="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70" name="Rectangle 67"/>
              <p:cNvSpPr>
                <a:spLocks noChangeArrowheads="1"/>
              </p:cNvSpPr>
              <p:nvPr/>
            </p:nvSpPr>
            <p:spPr bwMode="auto">
              <a:xfrm>
                <a:off x="4028" y="3403"/>
                <a:ext cx="134" cy="6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71" name="Freeform 68"/>
              <p:cNvSpPr>
                <a:spLocks/>
              </p:cNvSpPr>
              <p:nvPr/>
            </p:nvSpPr>
            <p:spPr bwMode="auto">
              <a:xfrm>
                <a:off x="810" y="1671"/>
                <a:ext cx="4998" cy="2399"/>
              </a:xfrm>
              <a:custGeom>
                <a:avLst/>
                <a:gdLst>
                  <a:gd name="T0" fmla="*/ 0 w 4998"/>
                  <a:gd name="T1" fmla="*/ 0 h 2399"/>
                  <a:gd name="T2" fmla="*/ 0 w 4998"/>
                  <a:gd name="T3" fmla="*/ 2399 h 2399"/>
                  <a:gd name="T4" fmla="*/ 4998 w 4998"/>
                  <a:gd name="T5" fmla="*/ 2399 h 2399"/>
                </a:gdLst>
                <a:ahLst/>
                <a:cxnLst>
                  <a:cxn ang="0">
                    <a:pos x="T0" y="T1"/>
                  </a:cxn>
                  <a:cxn ang="0">
                    <a:pos x="T2" y="T3"/>
                  </a:cxn>
                  <a:cxn ang="0">
                    <a:pos x="T4" y="T5"/>
                  </a:cxn>
                </a:cxnLst>
                <a:rect l="0" t="0" r="r" b="b"/>
                <a:pathLst>
                  <a:path w="4998" h="2399">
                    <a:moveTo>
                      <a:pt x="0" y="0"/>
                    </a:moveTo>
                    <a:lnTo>
                      <a:pt x="0" y="2399"/>
                    </a:lnTo>
                    <a:lnTo>
                      <a:pt x="4998" y="2399"/>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72" name="Rectangle 69"/>
              <p:cNvSpPr>
                <a:spLocks noChangeArrowheads="1"/>
              </p:cNvSpPr>
              <p:nvPr/>
            </p:nvSpPr>
            <p:spPr bwMode="auto">
              <a:xfrm>
                <a:off x="616" y="3952"/>
                <a:ext cx="10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733" b="1" i="0" u="none" strike="noStrike" kern="1200" cap="none" spc="0" normalizeH="0" baseline="0" noProof="0">
                    <a:ln>
                      <a:noFill/>
                    </a:ln>
                    <a:solidFill>
                      <a:srgbClr val="000000"/>
                    </a:solidFill>
                    <a:effectLst/>
                    <a:uLnTx/>
                    <a:uFillTx/>
                    <a:latin typeface="Calibri" pitchFamily="34" charset="0"/>
                    <a:ea typeface="+mn-ea"/>
                    <a:cs typeface="Arial" pitchFamily="34" charset="0"/>
                  </a:rPr>
                  <a:t>0</a:t>
                </a:r>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173" name="Line 70"/>
              <p:cNvSpPr>
                <a:spLocks noChangeShapeType="1"/>
              </p:cNvSpPr>
              <p:nvPr/>
            </p:nvSpPr>
            <p:spPr bwMode="auto">
              <a:xfrm flipH="1">
                <a:off x="740" y="4070"/>
                <a:ext cx="72"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74" name="Rectangle 71"/>
              <p:cNvSpPr>
                <a:spLocks noChangeArrowheads="1"/>
              </p:cNvSpPr>
              <p:nvPr/>
            </p:nvSpPr>
            <p:spPr bwMode="auto">
              <a:xfrm>
                <a:off x="520" y="3484"/>
                <a:ext cx="2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20</a:t>
                </a:r>
                <a:endPar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175" name="Line 72"/>
              <p:cNvSpPr>
                <a:spLocks noChangeShapeType="1"/>
              </p:cNvSpPr>
              <p:nvPr/>
            </p:nvSpPr>
            <p:spPr bwMode="auto">
              <a:xfrm flipH="1">
                <a:off x="740" y="3607"/>
                <a:ext cx="72"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76" name="Rectangle 73"/>
              <p:cNvSpPr>
                <a:spLocks noChangeArrowheads="1"/>
              </p:cNvSpPr>
              <p:nvPr/>
            </p:nvSpPr>
            <p:spPr bwMode="auto">
              <a:xfrm>
                <a:off x="520" y="3017"/>
                <a:ext cx="2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40</a:t>
                </a:r>
                <a:endPar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177" name="Line 74"/>
              <p:cNvSpPr>
                <a:spLocks noChangeShapeType="1"/>
              </p:cNvSpPr>
              <p:nvPr/>
            </p:nvSpPr>
            <p:spPr bwMode="auto">
              <a:xfrm flipH="1">
                <a:off x="740" y="3142"/>
                <a:ext cx="72"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78" name="Rectangle 75"/>
              <p:cNvSpPr>
                <a:spLocks noChangeArrowheads="1"/>
              </p:cNvSpPr>
              <p:nvPr/>
            </p:nvSpPr>
            <p:spPr bwMode="auto">
              <a:xfrm>
                <a:off x="520" y="2551"/>
                <a:ext cx="2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60</a:t>
                </a:r>
                <a:endPar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179" name="Line 76"/>
              <p:cNvSpPr>
                <a:spLocks noChangeShapeType="1"/>
              </p:cNvSpPr>
              <p:nvPr/>
            </p:nvSpPr>
            <p:spPr bwMode="auto">
              <a:xfrm flipH="1">
                <a:off x="740" y="2674"/>
                <a:ext cx="72"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80" name="Rectangle 77"/>
              <p:cNvSpPr>
                <a:spLocks noChangeArrowheads="1"/>
              </p:cNvSpPr>
              <p:nvPr/>
            </p:nvSpPr>
            <p:spPr bwMode="auto">
              <a:xfrm>
                <a:off x="520" y="2084"/>
                <a:ext cx="2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733" b="1" i="0" u="none" strike="noStrike" kern="1200" cap="none" spc="0" normalizeH="0" baseline="0" noProof="0">
                    <a:ln>
                      <a:noFill/>
                    </a:ln>
                    <a:solidFill>
                      <a:srgbClr val="000000"/>
                    </a:solidFill>
                    <a:effectLst/>
                    <a:uLnTx/>
                    <a:uFillTx/>
                    <a:latin typeface="Calibri" pitchFamily="34" charset="0"/>
                    <a:ea typeface="+mn-ea"/>
                    <a:cs typeface="Arial" pitchFamily="34" charset="0"/>
                  </a:rPr>
                  <a:t>80</a:t>
                </a:r>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181" name="Line 78"/>
              <p:cNvSpPr>
                <a:spLocks noChangeShapeType="1"/>
              </p:cNvSpPr>
              <p:nvPr/>
            </p:nvSpPr>
            <p:spPr bwMode="auto">
              <a:xfrm flipH="1">
                <a:off x="740" y="2206"/>
                <a:ext cx="72"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82" name="Rectangle 79"/>
              <p:cNvSpPr>
                <a:spLocks noChangeArrowheads="1"/>
              </p:cNvSpPr>
              <p:nvPr/>
            </p:nvSpPr>
            <p:spPr bwMode="auto">
              <a:xfrm>
                <a:off x="422" y="1616"/>
                <a:ext cx="3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100</a:t>
                </a:r>
                <a:endPar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183" name="Line 80"/>
              <p:cNvSpPr>
                <a:spLocks noChangeShapeType="1"/>
              </p:cNvSpPr>
              <p:nvPr/>
            </p:nvSpPr>
            <p:spPr bwMode="auto">
              <a:xfrm flipH="1">
                <a:off x="740" y="1739"/>
                <a:ext cx="72"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84" name="Line 81"/>
              <p:cNvSpPr>
                <a:spLocks noChangeShapeType="1"/>
              </p:cNvSpPr>
              <p:nvPr/>
            </p:nvSpPr>
            <p:spPr bwMode="auto">
              <a:xfrm>
                <a:off x="940"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85" name="Line 82"/>
              <p:cNvSpPr>
                <a:spLocks noChangeShapeType="1"/>
              </p:cNvSpPr>
              <p:nvPr/>
            </p:nvSpPr>
            <p:spPr bwMode="auto">
              <a:xfrm>
                <a:off x="1138"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86" name="Line 83"/>
              <p:cNvSpPr>
                <a:spLocks noChangeShapeType="1"/>
              </p:cNvSpPr>
              <p:nvPr/>
            </p:nvSpPr>
            <p:spPr bwMode="auto">
              <a:xfrm>
                <a:off x="1334"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87" name="Line 84"/>
              <p:cNvSpPr>
                <a:spLocks noChangeShapeType="1"/>
              </p:cNvSpPr>
              <p:nvPr/>
            </p:nvSpPr>
            <p:spPr bwMode="auto">
              <a:xfrm>
                <a:off x="1532"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88" name="Line 85"/>
              <p:cNvSpPr>
                <a:spLocks noChangeShapeType="1"/>
              </p:cNvSpPr>
              <p:nvPr/>
            </p:nvSpPr>
            <p:spPr bwMode="auto">
              <a:xfrm>
                <a:off x="1730"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89" name="Line 86"/>
              <p:cNvSpPr>
                <a:spLocks noChangeShapeType="1"/>
              </p:cNvSpPr>
              <p:nvPr/>
            </p:nvSpPr>
            <p:spPr bwMode="auto">
              <a:xfrm>
                <a:off x="1926"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0" name="Line 87"/>
              <p:cNvSpPr>
                <a:spLocks noChangeShapeType="1"/>
              </p:cNvSpPr>
              <p:nvPr/>
            </p:nvSpPr>
            <p:spPr bwMode="auto">
              <a:xfrm>
                <a:off x="2124"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1" name="Line 88"/>
              <p:cNvSpPr>
                <a:spLocks noChangeShapeType="1"/>
              </p:cNvSpPr>
              <p:nvPr/>
            </p:nvSpPr>
            <p:spPr bwMode="auto">
              <a:xfrm>
                <a:off x="2322"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2" name="Line 89"/>
              <p:cNvSpPr>
                <a:spLocks noChangeShapeType="1"/>
              </p:cNvSpPr>
              <p:nvPr/>
            </p:nvSpPr>
            <p:spPr bwMode="auto">
              <a:xfrm>
                <a:off x="2520"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3" name="Line 90"/>
              <p:cNvSpPr>
                <a:spLocks noChangeShapeType="1"/>
              </p:cNvSpPr>
              <p:nvPr/>
            </p:nvSpPr>
            <p:spPr bwMode="auto">
              <a:xfrm>
                <a:off x="2716"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4" name="Line 91"/>
              <p:cNvSpPr>
                <a:spLocks noChangeShapeType="1"/>
              </p:cNvSpPr>
              <p:nvPr/>
            </p:nvSpPr>
            <p:spPr bwMode="auto">
              <a:xfrm>
                <a:off x="2914"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5" name="Line 92"/>
              <p:cNvSpPr>
                <a:spLocks noChangeShapeType="1"/>
              </p:cNvSpPr>
              <p:nvPr/>
            </p:nvSpPr>
            <p:spPr bwMode="auto">
              <a:xfrm>
                <a:off x="3112"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6" name="Line 93"/>
              <p:cNvSpPr>
                <a:spLocks noChangeShapeType="1"/>
              </p:cNvSpPr>
              <p:nvPr/>
            </p:nvSpPr>
            <p:spPr bwMode="auto">
              <a:xfrm>
                <a:off x="3308"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7" name="Line 94"/>
              <p:cNvSpPr>
                <a:spLocks noChangeShapeType="1"/>
              </p:cNvSpPr>
              <p:nvPr/>
            </p:nvSpPr>
            <p:spPr bwMode="auto">
              <a:xfrm>
                <a:off x="3506"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8" name="Line 95"/>
              <p:cNvSpPr>
                <a:spLocks noChangeShapeType="1"/>
              </p:cNvSpPr>
              <p:nvPr/>
            </p:nvSpPr>
            <p:spPr bwMode="auto">
              <a:xfrm>
                <a:off x="3704"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99" name="Line 96"/>
              <p:cNvSpPr>
                <a:spLocks noChangeShapeType="1"/>
              </p:cNvSpPr>
              <p:nvPr/>
            </p:nvSpPr>
            <p:spPr bwMode="auto">
              <a:xfrm>
                <a:off x="3902"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0" name="Line 97"/>
              <p:cNvSpPr>
                <a:spLocks noChangeShapeType="1"/>
              </p:cNvSpPr>
              <p:nvPr/>
            </p:nvSpPr>
            <p:spPr bwMode="auto">
              <a:xfrm>
                <a:off x="4098"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1" name="Line 98"/>
              <p:cNvSpPr>
                <a:spLocks noChangeShapeType="1"/>
              </p:cNvSpPr>
              <p:nvPr/>
            </p:nvSpPr>
            <p:spPr bwMode="auto">
              <a:xfrm>
                <a:off x="4296"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2" name="Line 99"/>
              <p:cNvSpPr>
                <a:spLocks noChangeShapeType="1"/>
              </p:cNvSpPr>
              <p:nvPr/>
            </p:nvSpPr>
            <p:spPr bwMode="auto">
              <a:xfrm>
                <a:off x="4494"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3" name="Line 100"/>
              <p:cNvSpPr>
                <a:spLocks noChangeShapeType="1"/>
              </p:cNvSpPr>
              <p:nvPr/>
            </p:nvSpPr>
            <p:spPr bwMode="auto">
              <a:xfrm>
                <a:off x="4690"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4" name="Line 101"/>
              <p:cNvSpPr>
                <a:spLocks noChangeShapeType="1"/>
              </p:cNvSpPr>
              <p:nvPr/>
            </p:nvSpPr>
            <p:spPr bwMode="auto">
              <a:xfrm>
                <a:off x="4888"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5" name="Line 102"/>
              <p:cNvSpPr>
                <a:spLocks noChangeShapeType="1"/>
              </p:cNvSpPr>
              <p:nvPr/>
            </p:nvSpPr>
            <p:spPr bwMode="auto">
              <a:xfrm>
                <a:off x="5086"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6" name="Line 103"/>
              <p:cNvSpPr>
                <a:spLocks noChangeShapeType="1"/>
              </p:cNvSpPr>
              <p:nvPr/>
            </p:nvSpPr>
            <p:spPr bwMode="auto">
              <a:xfrm>
                <a:off x="5282"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7" name="Line 104"/>
              <p:cNvSpPr>
                <a:spLocks noChangeShapeType="1"/>
              </p:cNvSpPr>
              <p:nvPr/>
            </p:nvSpPr>
            <p:spPr bwMode="auto">
              <a:xfrm>
                <a:off x="5480"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8" name="Line 105"/>
              <p:cNvSpPr>
                <a:spLocks noChangeShapeType="1"/>
              </p:cNvSpPr>
              <p:nvPr/>
            </p:nvSpPr>
            <p:spPr bwMode="auto">
              <a:xfrm>
                <a:off x="5678" y="4077"/>
                <a:ext cx="0" cy="42"/>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09" name="Rectangle 106"/>
              <p:cNvSpPr>
                <a:spLocks noChangeArrowheads="1"/>
              </p:cNvSpPr>
              <p:nvPr/>
            </p:nvSpPr>
            <p:spPr bwMode="auto">
              <a:xfrm>
                <a:off x="874" y="3560"/>
                <a:ext cx="134" cy="5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0" name="Rectangle 107"/>
              <p:cNvSpPr>
                <a:spLocks noChangeArrowheads="1"/>
              </p:cNvSpPr>
              <p:nvPr/>
            </p:nvSpPr>
            <p:spPr bwMode="auto">
              <a:xfrm>
                <a:off x="1070" y="3773"/>
                <a:ext cx="134" cy="28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1" name="Rectangle 108"/>
              <p:cNvSpPr>
                <a:spLocks noChangeArrowheads="1"/>
              </p:cNvSpPr>
              <p:nvPr/>
            </p:nvSpPr>
            <p:spPr bwMode="auto">
              <a:xfrm>
                <a:off x="1268" y="3769"/>
                <a:ext cx="134" cy="29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2" name="Rectangle 109"/>
              <p:cNvSpPr>
                <a:spLocks noChangeArrowheads="1"/>
              </p:cNvSpPr>
              <p:nvPr/>
            </p:nvSpPr>
            <p:spPr bwMode="auto">
              <a:xfrm>
                <a:off x="1464" y="3820"/>
                <a:ext cx="134" cy="2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3" name="Rectangle 110"/>
              <p:cNvSpPr>
                <a:spLocks noChangeArrowheads="1"/>
              </p:cNvSpPr>
              <p:nvPr/>
            </p:nvSpPr>
            <p:spPr bwMode="auto">
              <a:xfrm>
                <a:off x="1662" y="3849"/>
                <a:ext cx="134" cy="21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4" name="Rectangle 111"/>
              <p:cNvSpPr>
                <a:spLocks noChangeArrowheads="1"/>
              </p:cNvSpPr>
              <p:nvPr/>
            </p:nvSpPr>
            <p:spPr bwMode="auto">
              <a:xfrm>
                <a:off x="1858" y="3996"/>
                <a:ext cx="134" cy="6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5" name="Rectangle 112"/>
              <p:cNvSpPr>
                <a:spLocks noChangeArrowheads="1"/>
              </p:cNvSpPr>
              <p:nvPr/>
            </p:nvSpPr>
            <p:spPr bwMode="auto">
              <a:xfrm>
                <a:off x="2056" y="3739"/>
                <a:ext cx="134" cy="32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6" name="Rectangle 113"/>
              <p:cNvSpPr>
                <a:spLocks noChangeArrowheads="1"/>
              </p:cNvSpPr>
              <p:nvPr/>
            </p:nvSpPr>
            <p:spPr bwMode="auto">
              <a:xfrm>
                <a:off x="2254" y="3977"/>
                <a:ext cx="134" cy="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7" name="Rectangle 114"/>
              <p:cNvSpPr>
                <a:spLocks noChangeArrowheads="1"/>
              </p:cNvSpPr>
              <p:nvPr/>
            </p:nvSpPr>
            <p:spPr bwMode="auto">
              <a:xfrm>
                <a:off x="2450" y="3883"/>
                <a:ext cx="134" cy="17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8" name="Rectangle 115"/>
              <p:cNvSpPr>
                <a:spLocks noChangeArrowheads="1"/>
              </p:cNvSpPr>
              <p:nvPr/>
            </p:nvSpPr>
            <p:spPr bwMode="auto">
              <a:xfrm>
                <a:off x="2648" y="3968"/>
                <a:ext cx="134" cy="9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19" name="Rectangle 116"/>
              <p:cNvSpPr>
                <a:spLocks noChangeArrowheads="1"/>
              </p:cNvSpPr>
              <p:nvPr/>
            </p:nvSpPr>
            <p:spPr bwMode="auto">
              <a:xfrm>
                <a:off x="2844" y="4002"/>
                <a:ext cx="134" cy="5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0" name="Rectangle 117"/>
              <p:cNvSpPr>
                <a:spLocks noChangeArrowheads="1"/>
              </p:cNvSpPr>
              <p:nvPr/>
            </p:nvSpPr>
            <p:spPr bwMode="auto">
              <a:xfrm>
                <a:off x="3042" y="3954"/>
                <a:ext cx="134" cy="106"/>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1" name="Rectangle 118"/>
              <p:cNvSpPr>
                <a:spLocks noChangeArrowheads="1"/>
              </p:cNvSpPr>
              <p:nvPr/>
            </p:nvSpPr>
            <p:spPr bwMode="auto">
              <a:xfrm>
                <a:off x="3238" y="3728"/>
                <a:ext cx="134" cy="33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2" name="Rectangle 119"/>
              <p:cNvSpPr>
                <a:spLocks noChangeArrowheads="1"/>
              </p:cNvSpPr>
              <p:nvPr/>
            </p:nvSpPr>
            <p:spPr bwMode="auto">
              <a:xfrm>
                <a:off x="3436" y="4028"/>
                <a:ext cx="134" cy="3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3" name="Rectangle 120"/>
              <p:cNvSpPr>
                <a:spLocks noChangeArrowheads="1"/>
              </p:cNvSpPr>
              <p:nvPr/>
            </p:nvSpPr>
            <p:spPr bwMode="auto">
              <a:xfrm>
                <a:off x="3634" y="3985"/>
                <a:ext cx="134" cy="7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4" name="Rectangle 121"/>
              <p:cNvSpPr>
                <a:spLocks noChangeArrowheads="1"/>
              </p:cNvSpPr>
              <p:nvPr/>
            </p:nvSpPr>
            <p:spPr bwMode="auto">
              <a:xfrm>
                <a:off x="3830" y="3860"/>
                <a:ext cx="134" cy="2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5" name="Rectangle 122"/>
              <p:cNvSpPr>
                <a:spLocks noChangeArrowheads="1"/>
              </p:cNvSpPr>
              <p:nvPr/>
            </p:nvSpPr>
            <p:spPr bwMode="auto">
              <a:xfrm>
                <a:off x="4224" y="3922"/>
                <a:ext cx="134" cy="138"/>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6" name="Rectangle 123"/>
              <p:cNvSpPr>
                <a:spLocks noChangeArrowheads="1"/>
              </p:cNvSpPr>
              <p:nvPr/>
            </p:nvSpPr>
            <p:spPr bwMode="auto">
              <a:xfrm>
                <a:off x="4422" y="3860"/>
                <a:ext cx="134" cy="2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7" name="Rectangle 124"/>
              <p:cNvSpPr>
                <a:spLocks noChangeArrowheads="1"/>
              </p:cNvSpPr>
              <p:nvPr/>
            </p:nvSpPr>
            <p:spPr bwMode="auto">
              <a:xfrm>
                <a:off x="4618" y="3764"/>
                <a:ext cx="134" cy="29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8" name="Rectangle 125"/>
              <p:cNvSpPr>
                <a:spLocks noChangeArrowheads="1"/>
              </p:cNvSpPr>
              <p:nvPr/>
            </p:nvSpPr>
            <p:spPr bwMode="auto">
              <a:xfrm>
                <a:off x="4816" y="3830"/>
                <a:ext cx="134" cy="230"/>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29" name="Rectangle 126"/>
              <p:cNvSpPr>
                <a:spLocks noChangeArrowheads="1"/>
              </p:cNvSpPr>
              <p:nvPr/>
            </p:nvSpPr>
            <p:spPr bwMode="auto">
              <a:xfrm>
                <a:off x="5012" y="4002"/>
                <a:ext cx="136" cy="58"/>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30" name="Rectangle 127"/>
              <p:cNvSpPr>
                <a:spLocks noChangeArrowheads="1"/>
              </p:cNvSpPr>
              <p:nvPr/>
            </p:nvSpPr>
            <p:spPr bwMode="auto">
              <a:xfrm>
                <a:off x="5210" y="3941"/>
                <a:ext cx="134" cy="11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31" name="Rectangle 128"/>
              <p:cNvSpPr>
                <a:spLocks noChangeArrowheads="1"/>
              </p:cNvSpPr>
              <p:nvPr/>
            </p:nvSpPr>
            <p:spPr bwMode="auto">
              <a:xfrm>
                <a:off x="5408" y="3979"/>
                <a:ext cx="134" cy="8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144" name="Rectangle 79"/>
              <p:cNvSpPr>
                <a:spLocks noChangeArrowheads="1"/>
              </p:cNvSpPr>
              <p:nvPr/>
            </p:nvSpPr>
            <p:spPr bwMode="auto">
              <a:xfrm>
                <a:off x="811" y="1404"/>
                <a:ext cx="9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N</a:t>
                </a:r>
                <a:endParaRPr kumimoji="0" lang="en-US" altLang="en-US" sz="8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5" name="Rectangle 79"/>
              <p:cNvSpPr>
                <a:spLocks noChangeArrowheads="1"/>
              </p:cNvSpPr>
              <p:nvPr/>
            </p:nvSpPr>
            <p:spPr bwMode="auto">
              <a:xfrm rot="16200000">
                <a:off x="844" y="1549"/>
                <a:ext cx="17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176</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6" name="Rectangle 79"/>
              <p:cNvSpPr>
                <a:spLocks noChangeArrowheads="1"/>
              </p:cNvSpPr>
              <p:nvPr/>
            </p:nvSpPr>
            <p:spPr bwMode="auto">
              <a:xfrm rot="16200000">
                <a:off x="1076"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48</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7" name="Rectangle 79"/>
              <p:cNvSpPr>
                <a:spLocks noChangeArrowheads="1"/>
              </p:cNvSpPr>
              <p:nvPr/>
            </p:nvSpPr>
            <p:spPr bwMode="auto">
              <a:xfrm rot="16200000">
                <a:off x="1241" y="1549"/>
                <a:ext cx="17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127</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8" name="Rectangle 79"/>
              <p:cNvSpPr>
                <a:spLocks noChangeArrowheads="1"/>
              </p:cNvSpPr>
              <p:nvPr/>
            </p:nvSpPr>
            <p:spPr bwMode="auto">
              <a:xfrm rot="16200000">
                <a:off x="1388" y="1506"/>
                <a:ext cx="2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2,611</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9" name="Rectangle 79"/>
              <p:cNvSpPr>
                <a:spLocks noChangeArrowheads="1"/>
              </p:cNvSpPr>
              <p:nvPr/>
            </p:nvSpPr>
            <p:spPr bwMode="auto">
              <a:xfrm rot="16200000">
                <a:off x="1670"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33</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0" name="Rectangle 79"/>
              <p:cNvSpPr>
                <a:spLocks noChangeArrowheads="1"/>
              </p:cNvSpPr>
              <p:nvPr/>
            </p:nvSpPr>
            <p:spPr bwMode="auto">
              <a:xfrm rot="16200000">
                <a:off x="1831" y="1549"/>
                <a:ext cx="17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211</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1" name="Rectangle 79"/>
              <p:cNvSpPr>
                <a:spLocks noChangeArrowheads="1"/>
              </p:cNvSpPr>
              <p:nvPr/>
            </p:nvSpPr>
            <p:spPr bwMode="auto">
              <a:xfrm rot="16200000">
                <a:off x="2034" y="1549"/>
                <a:ext cx="17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208</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2" name="Rectangle 79"/>
              <p:cNvSpPr>
                <a:spLocks noChangeArrowheads="1"/>
              </p:cNvSpPr>
              <p:nvPr/>
            </p:nvSpPr>
            <p:spPr bwMode="auto">
              <a:xfrm rot="16200000">
                <a:off x="2260"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54</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3" name="Rectangle 79"/>
              <p:cNvSpPr>
                <a:spLocks noChangeArrowheads="1"/>
              </p:cNvSpPr>
              <p:nvPr/>
            </p:nvSpPr>
            <p:spPr bwMode="auto">
              <a:xfrm rot="16200000">
                <a:off x="2458"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13</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4" name="Rectangle 79"/>
              <p:cNvSpPr>
                <a:spLocks noChangeArrowheads="1"/>
              </p:cNvSpPr>
              <p:nvPr/>
            </p:nvSpPr>
            <p:spPr bwMode="auto">
              <a:xfrm rot="16200000">
                <a:off x="2628" y="1549"/>
                <a:ext cx="17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122</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5" name="Rectangle 79"/>
              <p:cNvSpPr>
                <a:spLocks noChangeArrowheads="1"/>
              </p:cNvSpPr>
              <p:nvPr/>
            </p:nvSpPr>
            <p:spPr bwMode="auto">
              <a:xfrm rot="16200000">
                <a:off x="2845"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32</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6" name="Rectangle 79"/>
              <p:cNvSpPr>
                <a:spLocks noChangeArrowheads="1"/>
              </p:cNvSpPr>
              <p:nvPr/>
            </p:nvSpPr>
            <p:spPr bwMode="auto">
              <a:xfrm rot="16200000">
                <a:off x="3048"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85</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7" name="Rectangle 79"/>
              <p:cNvSpPr>
                <a:spLocks noChangeArrowheads="1"/>
              </p:cNvSpPr>
              <p:nvPr/>
            </p:nvSpPr>
            <p:spPr bwMode="auto">
              <a:xfrm rot="16200000">
                <a:off x="3241"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14</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8" name="Rectangle 79"/>
              <p:cNvSpPr>
                <a:spLocks noChangeArrowheads="1"/>
              </p:cNvSpPr>
              <p:nvPr/>
            </p:nvSpPr>
            <p:spPr bwMode="auto">
              <a:xfrm rot="16200000">
                <a:off x="3439"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67</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9" name="Rectangle 79"/>
              <p:cNvSpPr>
                <a:spLocks noChangeArrowheads="1"/>
              </p:cNvSpPr>
              <p:nvPr/>
            </p:nvSpPr>
            <p:spPr bwMode="auto">
              <a:xfrm rot="16200000">
                <a:off x="3614" y="1549"/>
                <a:ext cx="17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577</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0" name="Rectangle 79"/>
              <p:cNvSpPr>
                <a:spLocks noChangeArrowheads="1"/>
              </p:cNvSpPr>
              <p:nvPr/>
            </p:nvSpPr>
            <p:spPr bwMode="auto">
              <a:xfrm rot="16200000">
                <a:off x="3822"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23</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1" name="Rectangle 79"/>
              <p:cNvSpPr>
                <a:spLocks noChangeArrowheads="1"/>
              </p:cNvSpPr>
              <p:nvPr/>
            </p:nvSpPr>
            <p:spPr bwMode="auto">
              <a:xfrm rot="16200000">
                <a:off x="4015"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14</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2" name="Rectangle 79"/>
              <p:cNvSpPr>
                <a:spLocks noChangeArrowheads="1"/>
              </p:cNvSpPr>
              <p:nvPr/>
            </p:nvSpPr>
            <p:spPr bwMode="auto">
              <a:xfrm rot="16200000">
                <a:off x="4416"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23</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3" name="Rectangle 79"/>
              <p:cNvSpPr>
                <a:spLocks noChangeArrowheads="1"/>
              </p:cNvSpPr>
              <p:nvPr/>
            </p:nvSpPr>
            <p:spPr bwMode="auto">
              <a:xfrm rot="16200000">
                <a:off x="4222"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50</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4" name="Rectangle 79"/>
              <p:cNvSpPr>
                <a:spLocks noChangeArrowheads="1"/>
              </p:cNvSpPr>
              <p:nvPr/>
            </p:nvSpPr>
            <p:spPr bwMode="auto">
              <a:xfrm rot="16200000">
                <a:off x="4623"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31</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5" name="Rectangle 79"/>
              <p:cNvSpPr>
                <a:spLocks noChangeArrowheads="1"/>
              </p:cNvSpPr>
              <p:nvPr/>
            </p:nvSpPr>
            <p:spPr bwMode="auto">
              <a:xfrm rot="16200000">
                <a:off x="4821"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10</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6" name="Rectangle 79"/>
              <p:cNvSpPr>
                <a:spLocks noChangeArrowheads="1"/>
              </p:cNvSpPr>
              <p:nvPr/>
            </p:nvSpPr>
            <p:spPr bwMode="auto">
              <a:xfrm rot="16200000">
                <a:off x="5015"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37</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7" name="Rectangle 79"/>
              <p:cNvSpPr>
                <a:spLocks noChangeArrowheads="1"/>
              </p:cNvSpPr>
              <p:nvPr/>
            </p:nvSpPr>
            <p:spPr bwMode="auto">
              <a:xfrm rot="16200000">
                <a:off x="5213"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19</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8" name="Rectangle 79"/>
              <p:cNvSpPr>
                <a:spLocks noChangeArrowheads="1"/>
              </p:cNvSpPr>
              <p:nvPr/>
            </p:nvSpPr>
            <p:spPr bwMode="auto">
              <a:xfrm rot="16200000">
                <a:off x="5411"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56</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69" name="Rectangle 79"/>
              <p:cNvSpPr>
                <a:spLocks noChangeArrowheads="1"/>
              </p:cNvSpPr>
              <p:nvPr/>
            </p:nvSpPr>
            <p:spPr bwMode="auto">
              <a:xfrm rot="16200000">
                <a:off x="5600" y="1578"/>
                <a:ext cx="1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933"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14</a:t>
                </a:r>
                <a:endPar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grpSp>
      <p:sp>
        <p:nvSpPr>
          <p:cNvPr id="4" name="Rectangle 3">
            <a:extLst>
              <a:ext uri="{FF2B5EF4-FFF2-40B4-BE49-F238E27FC236}">
                <a16:creationId xmlns:a16="http://schemas.microsoft.com/office/drawing/2014/main" id="{0E3F4DD5-9B0D-2CAE-BF2B-FBD874B35394}"/>
              </a:ext>
            </a:extLst>
          </p:cNvPr>
          <p:cNvSpPr/>
          <p:nvPr/>
        </p:nvSpPr>
        <p:spPr>
          <a:xfrm>
            <a:off x="6250820" y="3376051"/>
            <a:ext cx="5560181" cy="738400"/>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8031B77E-BBAE-D22B-45C8-76FC6376242B}"/>
              </a:ext>
            </a:extLst>
          </p:cNvPr>
          <p:cNvSpPr txBox="1"/>
          <p:nvPr/>
        </p:nvSpPr>
        <p:spPr>
          <a:xfrm>
            <a:off x="3650112" y="2033237"/>
            <a:ext cx="2281394" cy="338554"/>
          </a:xfrm>
          <a:prstGeom prst="rect">
            <a:avLst/>
          </a:prstGeom>
          <a:solidFill>
            <a:schemeClr val="accent2"/>
          </a:solidFill>
          <a:ln w="1905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Wingdings" panose="05000000000000000000" pitchFamily="2" charset="2"/>
                <a:ea typeface="+mn-ea"/>
                <a:cs typeface="+mn-cs"/>
              </a:rPr>
              <a:t>n</a:t>
            </a:r>
            <a:r>
              <a:rPr kumimoji="0" lang="en-US" sz="1600" b="1" i="0" u="none" strike="noStrike" kern="1200" cap="none" spc="0" normalizeH="0" baseline="0" noProof="0" dirty="0">
                <a:ln>
                  <a:noFill/>
                </a:ln>
                <a:solidFill>
                  <a:srgbClr val="FFFFFF"/>
                </a:solidFill>
                <a:effectLst/>
                <a:uLnTx/>
                <a:uFillTx/>
                <a:latin typeface="Calibri"/>
                <a:ea typeface="+mn-ea"/>
                <a:cs typeface="+mn-cs"/>
              </a:rPr>
              <a:t> 3+    </a:t>
            </a:r>
            <a:r>
              <a:rPr kumimoji="0" lang="en-US" sz="1600" b="1" i="0" u="none" strike="noStrike" kern="1200" cap="none" spc="0" normalizeH="0" baseline="0" noProof="0" dirty="0">
                <a:ln>
                  <a:noFill/>
                </a:ln>
                <a:solidFill>
                  <a:srgbClr val="FF7C10"/>
                </a:solidFill>
                <a:effectLst/>
                <a:uLnTx/>
                <a:uFillTx/>
                <a:latin typeface="Wingdings" panose="05000000000000000000" pitchFamily="2" charset="2"/>
                <a:ea typeface="+mn-ea"/>
                <a:cs typeface="+mn-cs"/>
              </a:rPr>
              <a:t>n</a:t>
            </a:r>
            <a:r>
              <a:rPr kumimoji="0" lang="en-US" sz="1600" b="1" i="0" u="none" strike="noStrike" kern="1200" cap="none" spc="0" normalizeH="0" baseline="0" noProof="0" dirty="0">
                <a:ln>
                  <a:noFill/>
                </a:ln>
                <a:solidFill>
                  <a:srgbClr val="FFFFFF"/>
                </a:solidFill>
                <a:effectLst/>
                <a:uLnTx/>
                <a:uFillTx/>
                <a:latin typeface="Calibri"/>
                <a:ea typeface="+mn-ea"/>
                <a:cs typeface="+mn-cs"/>
              </a:rPr>
              <a:t> 2+    </a:t>
            </a:r>
            <a:r>
              <a:rPr kumimoji="0" lang="en-US" sz="1600" b="1" i="0" u="none" strike="noStrike" kern="1200" cap="none" spc="0" normalizeH="0" baseline="0" noProof="0" dirty="0">
                <a:ln>
                  <a:noFill/>
                </a:ln>
                <a:solidFill>
                  <a:srgbClr val="92D050"/>
                </a:solidFill>
                <a:effectLst/>
                <a:uLnTx/>
                <a:uFillTx/>
                <a:latin typeface="Wingdings" panose="05000000000000000000" pitchFamily="2" charset="2"/>
                <a:ea typeface="+mn-ea"/>
                <a:cs typeface="+mn-cs"/>
              </a:rPr>
              <a:t>n</a:t>
            </a:r>
            <a:r>
              <a:rPr kumimoji="0" lang="en-US" sz="1600" b="1" i="0" u="none" strike="noStrike" kern="1200" cap="none" spc="0" normalizeH="0" baseline="0" noProof="0" dirty="0">
                <a:ln>
                  <a:noFill/>
                </a:ln>
                <a:solidFill>
                  <a:srgbClr val="FFFFFF"/>
                </a:solidFill>
                <a:effectLst/>
                <a:uLnTx/>
                <a:uFillTx/>
                <a:latin typeface="Calibri"/>
                <a:ea typeface="+mn-ea"/>
                <a:cs typeface="+mn-cs"/>
              </a:rPr>
              <a:t> 1+    </a:t>
            </a:r>
            <a:r>
              <a:rPr kumimoji="0" lang="en-US" sz="1600" b="1" i="0" u="none" strike="noStrike" kern="1200" cap="none" spc="0" normalizeH="0" baseline="0" noProof="0" dirty="0">
                <a:ln>
                  <a:noFill/>
                </a:ln>
                <a:solidFill>
                  <a:srgbClr val="FFFFFF">
                    <a:lumMod val="75000"/>
                  </a:srgbClr>
                </a:solidFill>
                <a:effectLst/>
                <a:uLnTx/>
                <a:uFillTx/>
                <a:latin typeface="Wingdings" panose="05000000000000000000" pitchFamily="2" charset="2"/>
                <a:ea typeface="+mn-ea"/>
                <a:cs typeface="+mn-cs"/>
              </a:rPr>
              <a:t>n</a:t>
            </a:r>
            <a:r>
              <a:rPr kumimoji="0" lang="en-US" sz="1600" b="1" i="0" u="none" strike="noStrike" kern="1200" cap="none" spc="0" normalizeH="0" baseline="0" noProof="0" dirty="0">
                <a:ln>
                  <a:noFill/>
                </a:ln>
                <a:solidFill>
                  <a:srgbClr val="FFFFFF"/>
                </a:solidFill>
                <a:effectLst/>
                <a:uLnTx/>
                <a:uFillTx/>
                <a:latin typeface="Calibri"/>
                <a:ea typeface="+mn-ea"/>
                <a:cs typeface="+mn-cs"/>
              </a:rPr>
              <a:t> 0</a:t>
            </a:r>
          </a:p>
        </p:txBody>
      </p:sp>
    </p:spTree>
    <p:extLst>
      <p:ext uri="{BB962C8B-B14F-4D97-AF65-F5344CB8AC3E}">
        <p14:creationId xmlns:p14="http://schemas.microsoft.com/office/powerpoint/2010/main" val="626373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CF15-D6C3-C447-830B-F2BC5EE5252D}"/>
              </a:ext>
            </a:extLst>
          </p:cNvPr>
          <p:cNvSpPr>
            <a:spLocks noGrp="1"/>
          </p:cNvSpPr>
          <p:nvPr>
            <p:ph type="title"/>
          </p:nvPr>
        </p:nvSpPr>
        <p:spPr>
          <a:xfrm>
            <a:off x="-19821" y="524933"/>
            <a:ext cx="6098116" cy="838200"/>
          </a:xfrm>
        </p:spPr>
        <p:txBody>
          <a:bodyPr/>
          <a:lstStyle/>
          <a:p>
            <a:r>
              <a:rPr lang="en-US" sz="2800" dirty="0">
                <a:solidFill>
                  <a:schemeClr val="accent2"/>
                </a:solidFill>
              </a:rPr>
              <a:t>Does It Change With the Tissue Tested </a:t>
            </a:r>
            <a:br>
              <a:rPr lang="en-US" dirty="0">
                <a:solidFill>
                  <a:schemeClr val="accent2"/>
                </a:solidFill>
              </a:rPr>
            </a:br>
            <a:r>
              <a:rPr lang="en-US" sz="2400" dirty="0">
                <a:solidFill>
                  <a:schemeClr val="accent2"/>
                </a:solidFill>
              </a:rPr>
              <a:t>(primary vs metastatic breast cancer)</a:t>
            </a:r>
            <a:r>
              <a:rPr lang="en-US" dirty="0">
                <a:solidFill>
                  <a:schemeClr val="accent2"/>
                </a:solidFill>
              </a:rPr>
              <a:t>?</a:t>
            </a:r>
            <a:br>
              <a:rPr lang="en-US" dirty="0">
                <a:solidFill>
                  <a:schemeClr val="accent2"/>
                </a:solidFill>
              </a:rPr>
            </a:br>
            <a:endParaRPr lang="en-US" dirty="0">
              <a:solidFill>
                <a:schemeClr val="accent2"/>
              </a:solidFill>
            </a:endParaRPr>
          </a:p>
        </p:txBody>
      </p:sp>
      <p:sp>
        <p:nvSpPr>
          <p:cNvPr id="7" name="Title 1">
            <a:extLst>
              <a:ext uri="{FF2B5EF4-FFF2-40B4-BE49-F238E27FC236}">
                <a16:creationId xmlns:a16="http://schemas.microsoft.com/office/drawing/2014/main" id="{671C5C8D-F1AB-F346-874E-89EA7577BEDF}"/>
              </a:ext>
            </a:extLst>
          </p:cNvPr>
          <p:cNvSpPr txBox="1">
            <a:spLocks/>
          </p:cNvSpPr>
          <p:nvPr/>
        </p:nvSpPr>
        <p:spPr>
          <a:xfrm>
            <a:off x="6093884" y="220500"/>
            <a:ext cx="5712883" cy="895619"/>
          </a:xfrm>
          <a:prstGeom prst="rect">
            <a:avLst/>
          </a:prstGeom>
        </p:spPr>
        <p:txBody>
          <a:bodyPr lIns="76191" tIns="38096" rIns="76191" bIns="38096"/>
          <a:lstStyle>
            <a:lvl1pPr algn="ctr" defTabSz="571433" rtl="0" eaLnBrk="1" latinLnBrk="0" hangingPunct="1">
              <a:spcBef>
                <a:spcPct val="0"/>
              </a:spcBef>
              <a:buNone/>
              <a:defRPr sz="4400" b="1" kern="1200">
                <a:solidFill>
                  <a:schemeClr val="bg1"/>
                </a:solidFill>
                <a:latin typeface="+mj-lt"/>
                <a:ea typeface="+mj-ea"/>
                <a:cs typeface="+mj-cs"/>
              </a:defRPr>
            </a:lvl1pPr>
          </a:lstStyle>
          <a:p>
            <a:pPr marL="0" marR="0" lvl="0" indent="0" algn="ctr" defTabSz="571433" rtl="0" eaLnBrk="1" fontAlgn="auto" latinLnBrk="0" hangingPunct="1">
              <a:lnSpc>
                <a:spcPct val="100000"/>
              </a:lnSpc>
              <a:spcBef>
                <a:spcPct val="0"/>
              </a:spcBef>
              <a:spcAft>
                <a:spcPts val="0"/>
              </a:spcAft>
              <a:buClrTx/>
              <a:buSzTx/>
              <a:buFontTx/>
              <a:buNone/>
              <a:tabLst/>
              <a:defRPr/>
            </a:pPr>
            <a:r>
              <a:rPr kumimoji="0" lang="en-US" sz="2933" b="1" i="0" u="none" strike="noStrike" kern="1200" cap="none" spc="0" normalizeH="0" baseline="0" noProof="0" dirty="0">
                <a:ln>
                  <a:noFill/>
                </a:ln>
                <a:solidFill>
                  <a:srgbClr val="3333CC"/>
                </a:solidFill>
                <a:effectLst/>
                <a:uLnTx/>
                <a:uFillTx/>
                <a:latin typeface="Calibri"/>
                <a:ea typeface="+mj-ea"/>
                <a:cs typeface="+mj-cs"/>
              </a:rPr>
              <a:t>Across Time?</a:t>
            </a:r>
          </a:p>
        </p:txBody>
      </p:sp>
      <p:grpSp>
        <p:nvGrpSpPr>
          <p:cNvPr id="6159" name="Group 6158"/>
          <p:cNvGrpSpPr/>
          <p:nvPr/>
        </p:nvGrpSpPr>
        <p:grpSpPr>
          <a:xfrm>
            <a:off x="260411" y="1476549"/>
            <a:ext cx="5691606" cy="3057309"/>
            <a:chOff x="390616" y="2214824"/>
            <a:chExt cx="8537409" cy="4585963"/>
          </a:xfrm>
        </p:grpSpPr>
        <p:grpSp>
          <p:nvGrpSpPr>
            <p:cNvPr id="78" name="Group 77"/>
            <p:cNvGrpSpPr/>
            <p:nvPr/>
          </p:nvGrpSpPr>
          <p:grpSpPr>
            <a:xfrm>
              <a:off x="1058863" y="2228850"/>
              <a:ext cx="7321550" cy="4521200"/>
              <a:chOff x="1058863" y="2228850"/>
              <a:chExt cx="7321550" cy="4521200"/>
            </a:xfrm>
          </p:grpSpPr>
          <p:sp>
            <p:nvSpPr>
              <p:cNvPr id="79" name="Freeform 6"/>
              <p:cNvSpPr>
                <a:spLocks/>
              </p:cNvSpPr>
              <p:nvPr/>
            </p:nvSpPr>
            <p:spPr bwMode="auto">
              <a:xfrm>
                <a:off x="1065213" y="2841625"/>
                <a:ext cx="7305675" cy="1609725"/>
              </a:xfrm>
              <a:custGeom>
                <a:avLst/>
                <a:gdLst>
                  <a:gd name="T0" fmla="*/ 10 w 4602"/>
                  <a:gd name="T1" fmla="*/ 990 h 1014"/>
                  <a:gd name="T2" fmla="*/ 566 w 4602"/>
                  <a:gd name="T3" fmla="*/ 968 h 1014"/>
                  <a:gd name="T4" fmla="*/ 802 w 4602"/>
                  <a:gd name="T5" fmla="*/ 952 h 1014"/>
                  <a:gd name="T6" fmla="*/ 906 w 4602"/>
                  <a:gd name="T7" fmla="*/ 944 h 1014"/>
                  <a:gd name="T8" fmla="*/ 1132 w 4602"/>
                  <a:gd name="T9" fmla="*/ 916 h 1014"/>
                  <a:gd name="T10" fmla="*/ 1378 w 4602"/>
                  <a:gd name="T11" fmla="*/ 874 h 1014"/>
                  <a:gd name="T12" fmla="*/ 1638 w 4602"/>
                  <a:gd name="T13" fmla="*/ 818 h 1014"/>
                  <a:gd name="T14" fmla="*/ 1770 w 4602"/>
                  <a:gd name="T15" fmla="*/ 782 h 1014"/>
                  <a:gd name="T16" fmla="*/ 2074 w 4602"/>
                  <a:gd name="T17" fmla="*/ 688 h 1014"/>
                  <a:gd name="T18" fmla="*/ 2614 w 4602"/>
                  <a:gd name="T19" fmla="*/ 512 h 1014"/>
                  <a:gd name="T20" fmla="*/ 2884 w 4602"/>
                  <a:gd name="T21" fmla="*/ 432 h 1014"/>
                  <a:gd name="T22" fmla="*/ 3054 w 4602"/>
                  <a:gd name="T23" fmla="*/ 388 h 1014"/>
                  <a:gd name="T24" fmla="*/ 3132 w 4602"/>
                  <a:gd name="T25" fmla="*/ 372 h 1014"/>
                  <a:gd name="T26" fmla="*/ 3298 w 4602"/>
                  <a:gd name="T27" fmla="*/ 340 h 1014"/>
                  <a:gd name="T28" fmla="*/ 3480 w 4602"/>
                  <a:gd name="T29" fmla="*/ 312 h 1014"/>
                  <a:gd name="T30" fmla="*/ 3872 w 4602"/>
                  <a:gd name="T31" fmla="*/ 266 h 1014"/>
                  <a:gd name="T32" fmla="*/ 4168 w 4602"/>
                  <a:gd name="T33" fmla="*/ 244 h 1014"/>
                  <a:gd name="T34" fmla="*/ 4354 w 4602"/>
                  <a:gd name="T35" fmla="*/ 236 h 1014"/>
                  <a:gd name="T36" fmla="*/ 4524 w 4602"/>
                  <a:gd name="T37" fmla="*/ 234 h 1014"/>
                  <a:gd name="T38" fmla="*/ 4602 w 4602"/>
                  <a:gd name="T39" fmla="*/ 0 h 1014"/>
                  <a:gd name="T40" fmla="*/ 4476 w 4602"/>
                  <a:gd name="T41" fmla="*/ 2 h 1014"/>
                  <a:gd name="T42" fmla="*/ 4158 w 4602"/>
                  <a:gd name="T43" fmla="*/ 12 h 1014"/>
                  <a:gd name="T44" fmla="*/ 3954 w 4602"/>
                  <a:gd name="T45" fmla="*/ 26 h 1014"/>
                  <a:gd name="T46" fmla="*/ 3736 w 4602"/>
                  <a:gd name="T47" fmla="*/ 44 h 1014"/>
                  <a:gd name="T48" fmla="*/ 3514 w 4602"/>
                  <a:gd name="T49" fmla="*/ 72 h 1014"/>
                  <a:gd name="T50" fmla="*/ 3298 w 4602"/>
                  <a:gd name="T51" fmla="*/ 110 h 1014"/>
                  <a:gd name="T52" fmla="*/ 3248 w 4602"/>
                  <a:gd name="T53" fmla="*/ 120 h 1014"/>
                  <a:gd name="T54" fmla="*/ 3042 w 4602"/>
                  <a:gd name="T55" fmla="*/ 162 h 1014"/>
                  <a:gd name="T56" fmla="*/ 2872 w 4602"/>
                  <a:gd name="T57" fmla="*/ 202 h 1014"/>
                  <a:gd name="T58" fmla="*/ 2792 w 4602"/>
                  <a:gd name="T59" fmla="*/ 224 h 1014"/>
                  <a:gd name="T60" fmla="*/ 2334 w 4602"/>
                  <a:gd name="T61" fmla="*/ 368 h 1014"/>
                  <a:gd name="T62" fmla="*/ 1848 w 4602"/>
                  <a:gd name="T63" fmla="*/ 520 h 1014"/>
                  <a:gd name="T64" fmla="*/ 1820 w 4602"/>
                  <a:gd name="T65" fmla="*/ 530 h 1014"/>
                  <a:gd name="T66" fmla="*/ 1734 w 4602"/>
                  <a:gd name="T67" fmla="*/ 558 h 1014"/>
                  <a:gd name="T68" fmla="*/ 1592 w 4602"/>
                  <a:gd name="T69" fmla="*/ 594 h 1014"/>
                  <a:gd name="T70" fmla="*/ 1392 w 4602"/>
                  <a:gd name="T71" fmla="*/ 638 h 1014"/>
                  <a:gd name="T72" fmla="*/ 1134 w 4602"/>
                  <a:gd name="T73" fmla="*/ 682 h 1014"/>
                  <a:gd name="T74" fmla="*/ 816 w 4602"/>
                  <a:gd name="T75" fmla="*/ 718 h 1014"/>
                  <a:gd name="T76" fmla="*/ 438 w 4602"/>
                  <a:gd name="T77" fmla="*/ 746 h 1014"/>
                  <a:gd name="T78" fmla="*/ 226 w 4602"/>
                  <a:gd name="T79" fmla="*/ 752 h 1014"/>
                  <a:gd name="T80" fmla="*/ 0 w 4602"/>
                  <a:gd name="T81" fmla="*/ 756 h 1014"/>
                  <a:gd name="T82" fmla="*/ 10 w 4602"/>
                  <a:gd name="T83" fmla="*/ 99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02" h="1014">
                    <a:moveTo>
                      <a:pt x="10" y="990"/>
                    </a:moveTo>
                    <a:lnTo>
                      <a:pt x="10" y="990"/>
                    </a:lnTo>
                    <a:lnTo>
                      <a:pt x="306" y="980"/>
                    </a:lnTo>
                    <a:lnTo>
                      <a:pt x="566" y="968"/>
                    </a:lnTo>
                    <a:lnTo>
                      <a:pt x="692" y="960"/>
                    </a:lnTo>
                    <a:lnTo>
                      <a:pt x="802" y="952"/>
                    </a:lnTo>
                    <a:lnTo>
                      <a:pt x="802" y="952"/>
                    </a:lnTo>
                    <a:lnTo>
                      <a:pt x="906" y="944"/>
                    </a:lnTo>
                    <a:lnTo>
                      <a:pt x="1016" y="932"/>
                    </a:lnTo>
                    <a:lnTo>
                      <a:pt x="1132" y="916"/>
                    </a:lnTo>
                    <a:lnTo>
                      <a:pt x="1252" y="898"/>
                    </a:lnTo>
                    <a:lnTo>
                      <a:pt x="1378" y="874"/>
                    </a:lnTo>
                    <a:lnTo>
                      <a:pt x="1506" y="848"/>
                    </a:lnTo>
                    <a:lnTo>
                      <a:pt x="1638" y="818"/>
                    </a:lnTo>
                    <a:lnTo>
                      <a:pt x="1770" y="782"/>
                    </a:lnTo>
                    <a:lnTo>
                      <a:pt x="1770" y="782"/>
                    </a:lnTo>
                    <a:lnTo>
                      <a:pt x="1914" y="738"/>
                    </a:lnTo>
                    <a:lnTo>
                      <a:pt x="2074" y="688"/>
                    </a:lnTo>
                    <a:lnTo>
                      <a:pt x="2430" y="570"/>
                    </a:lnTo>
                    <a:lnTo>
                      <a:pt x="2614" y="512"/>
                    </a:lnTo>
                    <a:lnTo>
                      <a:pt x="2796" y="458"/>
                    </a:lnTo>
                    <a:lnTo>
                      <a:pt x="2884" y="432"/>
                    </a:lnTo>
                    <a:lnTo>
                      <a:pt x="2970" y="410"/>
                    </a:lnTo>
                    <a:lnTo>
                      <a:pt x="3054" y="388"/>
                    </a:lnTo>
                    <a:lnTo>
                      <a:pt x="3132" y="372"/>
                    </a:lnTo>
                    <a:lnTo>
                      <a:pt x="3132" y="372"/>
                    </a:lnTo>
                    <a:lnTo>
                      <a:pt x="3212" y="356"/>
                    </a:lnTo>
                    <a:lnTo>
                      <a:pt x="3298" y="340"/>
                    </a:lnTo>
                    <a:lnTo>
                      <a:pt x="3386" y="326"/>
                    </a:lnTo>
                    <a:lnTo>
                      <a:pt x="3480" y="312"/>
                    </a:lnTo>
                    <a:lnTo>
                      <a:pt x="3674" y="288"/>
                    </a:lnTo>
                    <a:lnTo>
                      <a:pt x="3872" y="266"/>
                    </a:lnTo>
                    <a:lnTo>
                      <a:pt x="4070" y="250"/>
                    </a:lnTo>
                    <a:lnTo>
                      <a:pt x="4168" y="244"/>
                    </a:lnTo>
                    <a:lnTo>
                      <a:pt x="4262" y="238"/>
                    </a:lnTo>
                    <a:lnTo>
                      <a:pt x="4354" y="236"/>
                    </a:lnTo>
                    <a:lnTo>
                      <a:pt x="4442" y="234"/>
                    </a:lnTo>
                    <a:lnTo>
                      <a:pt x="4524" y="234"/>
                    </a:lnTo>
                    <a:lnTo>
                      <a:pt x="4602" y="236"/>
                    </a:lnTo>
                    <a:lnTo>
                      <a:pt x="4602" y="0"/>
                    </a:lnTo>
                    <a:lnTo>
                      <a:pt x="4602" y="0"/>
                    </a:lnTo>
                    <a:lnTo>
                      <a:pt x="4476" y="2"/>
                    </a:lnTo>
                    <a:lnTo>
                      <a:pt x="4336" y="6"/>
                    </a:lnTo>
                    <a:lnTo>
                      <a:pt x="4158" y="12"/>
                    </a:lnTo>
                    <a:lnTo>
                      <a:pt x="4058" y="18"/>
                    </a:lnTo>
                    <a:lnTo>
                      <a:pt x="3954" y="26"/>
                    </a:lnTo>
                    <a:lnTo>
                      <a:pt x="3846" y="34"/>
                    </a:lnTo>
                    <a:lnTo>
                      <a:pt x="3736" y="44"/>
                    </a:lnTo>
                    <a:lnTo>
                      <a:pt x="3624" y="58"/>
                    </a:lnTo>
                    <a:lnTo>
                      <a:pt x="3514" y="72"/>
                    </a:lnTo>
                    <a:lnTo>
                      <a:pt x="3404" y="90"/>
                    </a:lnTo>
                    <a:lnTo>
                      <a:pt x="3298" y="110"/>
                    </a:lnTo>
                    <a:lnTo>
                      <a:pt x="3298" y="110"/>
                    </a:lnTo>
                    <a:lnTo>
                      <a:pt x="3248" y="120"/>
                    </a:lnTo>
                    <a:lnTo>
                      <a:pt x="3122" y="144"/>
                    </a:lnTo>
                    <a:lnTo>
                      <a:pt x="3042" y="162"/>
                    </a:lnTo>
                    <a:lnTo>
                      <a:pt x="2958" y="180"/>
                    </a:lnTo>
                    <a:lnTo>
                      <a:pt x="2872" y="202"/>
                    </a:lnTo>
                    <a:lnTo>
                      <a:pt x="2792" y="224"/>
                    </a:lnTo>
                    <a:lnTo>
                      <a:pt x="2792" y="224"/>
                    </a:lnTo>
                    <a:lnTo>
                      <a:pt x="2606" y="282"/>
                    </a:lnTo>
                    <a:lnTo>
                      <a:pt x="2334" y="368"/>
                    </a:lnTo>
                    <a:lnTo>
                      <a:pt x="2054" y="458"/>
                    </a:lnTo>
                    <a:lnTo>
                      <a:pt x="1848" y="520"/>
                    </a:lnTo>
                    <a:lnTo>
                      <a:pt x="1848" y="520"/>
                    </a:lnTo>
                    <a:lnTo>
                      <a:pt x="1820" y="530"/>
                    </a:lnTo>
                    <a:lnTo>
                      <a:pt x="1784" y="542"/>
                    </a:lnTo>
                    <a:lnTo>
                      <a:pt x="1734" y="558"/>
                    </a:lnTo>
                    <a:lnTo>
                      <a:pt x="1670" y="576"/>
                    </a:lnTo>
                    <a:lnTo>
                      <a:pt x="1592" y="594"/>
                    </a:lnTo>
                    <a:lnTo>
                      <a:pt x="1500" y="616"/>
                    </a:lnTo>
                    <a:lnTo>
                      <a:pt x="1392" y="638"/>
                    </a:lnTo>
                    <a:lnTo>
                      <a:pt x="1270" y="660"/>
                    </a:lnTo>
                    <a:lnTo>
                      <a:pt x="1134" y="682"/>
                    </a:lnTo>
                    <a:lnTo>
                      <a:pt x="982" y="700"/>
                    </a:lnTo>
                    <a:lnTo>
                      <a:pt x="816" y="718"/>
                    </a:lnTo>
                    <a:lnTo>
                      <a:pt x="634" y="734"/>
                    </a:lnTo>
                    <a:lnTo>
                      <a:pt x="438" y="746"/>
                    </a:lnTo>
                    <a:lnTo>
                      <a:pt x="334" y="750"/>
                    </a:lnTo>
                    <a:lnTo>
                      <a:pt x="226" y="752"/>
                    </a:lnTo>
                    <a:lnTo>
                      <a:pt x="114" y="754"/>
                    </a:lnTo>
                    <a:lnTo>
                      <a:pt x="0" y="756"/>
                    </a:lnTo>
                    <a:lnTo>
                      <a:pt x="0" y="1014"/>
                    </a:lnTo>
                    <a:lnTo>
                      <a:pt x="10" y="990"/>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0" name="Rectangle 8"/>
              <p:cNvSpPr>
                <a:spLocks noChangeArrowheads="1"/>
              </p:cNvSpPr>
              <p:nvPr/>
            </p:nvSpPr>
            <p:spPr bwMode="auto">
              <a:xfrm>
                <a:off x="1065213" y="6327775"/>
                <a:ext cx="7308850" cy="42227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1" name="Freeform 9"/>
              <p:cNvSpPr>
                <a:spLocks/>
              </p:cNvSpPr>
              <p:nvPr/>
            </p:nvSpPr>
            <p:spPr bwMode="auto">
              <a:xfrm>
                <a:off x="1062038" y="2228850"/>
                <a:ext cx="7315200" cy="1006475"/>
              </a:xfrm>
              <a:custGeom>
                <a:avLst/>
                <a:gdLst>
                  <a:gd name="T0" fmla="*/ 4608 w 4608"/>
                  <a:gd name="T1" fmla="*/ 634 h 634"/>
                  <a:gd name="T2" fmla="*/ 4518 w 4608"/>
                  <a:gd name="T3" fmla="*/ 634 h 634"/>
                  <a:gd name="T4" fmla="*/ 4510 w 4608"/>
                  <a:gd name="T5" fmla="*/ 388 h 634"/>
                  <a:gd name="T6" fmla="*/ 2536 w 4608"/>
                  <a:gd name="T7" fmla="*/ 388 h 634"/>
                  <a:gd name="T8" fmla="*/ 0 w 4608"/>
                  <a:gd name="T9" fmla="*/ 384 h 634"/>
                  <a:gd name="T10" fmla="*/ 0 w 4608"/>
                  <a:gd name="T11" fmla="*/ 0 h 634"/>
                  <a:gd name="T12" fmla="*/ 2544 w 4608"/>
                  <a:gd name="T13" fmla="*/ 0 h 634"/>
                  <a:gd name="T14" fmla="*/ 4608 w 4608"/>
                  <a:gd name="T15" fmla="*/ 12 h 634"/>
                  <a:gd name="T16" fmla="*/ 4608 w 4608"/>
                  <a:gd name="T17" fmla="*/ 63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8" h="634">
                    <a:moveTo>
                      <a:pt x="4608" y="634"/>
                    </a:moveTo>
                    <a:lnTo>
                      <a:pt x="4518" y="634"/>
                    </a:lnTo>
                    <a:lnTo>
                      <a:pt x="4510" y="388"/>
                    </a:lnTo>
                    <a:lnTo>
                      <a:pt x="2536" y="388"/>
                    </a:lnTo>
                    <a:lnTo>
                      <a:pt x="0" y="384"/>
                    </a:lnTo>
                    <a:lnTo>
                      <a:pt x="0" y="0"/>
                    </a:lnTo>
                    <a:lnTo>
                      <a:pt x="2544" y="0"/>
                    </a:lnTo>
                    <a:lnTo>
                      <a:pt x="4608" y="12"/>
                    </a:lnTo>
                    <a:lnTo>
                      <a:pt x="4608" y="634"/>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2" name="Freeform 10"/>
              <p:cNvSpPr>
                <a:spLocks/>
              </p:cNvSpPr>
              <p:nvPr/>
            </p:nvSpPr>
            <p:spPr bwMode="auto">
              <a:xfrm>
                <a:off x="1062038" y="2797175"/>
                <a:ext cx="7191375" cy="1539875"/>
              </a:xfrm>
              <a:custGeom>
                <a:avLst/>
                <a:gdLst>
                  <a:gd name="T0" fmla="*/ 2764 w 4530"/>
                  <a:gd name="T1" fmla="*/ 556 h 970"/>
                  <a:gd name="T2" fmla="*/ 2102 w 4530"/>
                  <a:gd name="T3" fmla="*/ 332 h 970"/>
                  <a:gd name="T4" fmla="*/ 1876 w 4530"/>
                  <a:gd name="T5" fmla="*/ 264 h 970"/>
                  <a:gd name="T6" fmla="*/ 1756 w 4530"/>
                  <a:gd name="T7" fmla="*/ 230 h 970"/>
                  <a:gd name="T8" fmla="*/ 1542 w 4530"/>
                  <a:gd name="T9" fmla="*/ 174 h 970"/>
                  <a:gd name="T10" fmla="*/ 1328 w 4530"/>
                  <a:gd name="T11" fmla="*/ 124 h 970"/>
                  <a:gd name="T12" fmla="*/ 1282 w 4530"/>
                  <a:gd name="T13" fmla="*/ 116 h 970"/>
                  <a:gd name="T14" fmla="*/ 1106 w 4530"/>
                  <a:gd name="T15" fmla="*/ 86 h 970"/>
                  <a:gd name="T16" fmla="*/ 926 w 4530"/>
                  <a:gd name="T17" fmla="*/ 64 h 970"/>
                  <a:gd name="T18" fmla="*/ 746 w 4530"/>
                  <a:gd name="T19" fmla="*/ 48 h 970"/>
                  <a:gd name="T20" fmla="*/ 424 w 4530"/>
                  <a:gd name="T21" fmla="*/ 32 h 970"/>
                  <a:gd name="T22" fmla="*/ 168 w 4530"/>
                  <a:gd name="T23" fmla="*/ 26 h 970"/>
                  <a:gd name="T24" fmla="*/ 0 w 4530"/>
                  <a:gd name="T25" fmla="*/ 0 h 970"/>
                  <a:gd name="T26" fmla="*/ 168 w 4530"/>
                  <a:gd name="T27" fmla="*/ 218 h 970"/>
                  <a:gd name="T28" fmla="*/ 168 w 4530"/>
                  <a:gd name="T29" fmla="*/ 208 h 970"/>
                  <a:gd name="T30" fmla="*/ 300 w 4530"/>
                  <a:gd name="T31" fmla="*/ 210 h 970"/>
                  <a:gd name="T32" fmla="*/ 588 w 4530"/>
                  <a:gd name="T33" fmla="*/ 226 h 970"/>
                  <a:gd name="T34" fmla="*/ 950 w 4530"/>
                  <a:gd name="T35" fmla="*/ 258 h 970"/>
                  <a:gd name="T36" fmla="*/ 1038 w 4530"/>
                  <a:gd name="T37" fmla="*/ 268 h 970"/>
                  <a:gd name="T38" fmla="*/ 1148 w 4530"/>
                  <a:gd name="T39" fmla="*/ 280 h 970"/>
                  <a:gd name="T40" fmla="*/ 1264 w 4530"/>
                  <a:gd name="T41" fmla="*/ 298 h 970"/>
                  <a:gd name="T42" fmla="*/ 1384 w 4530"/>
                  <a:gd name="T43" fmla="*/ 322 h 970"/>
                  <a:gd name="T44" fmla="*/ 1636 w 4530"/>
                  <a:gd name="T45" fmla="*/ 386 h 970"/>
                  <a:gd name="T46" fmla="*/ 1900 w 4530"/>
                  <a:gd name="T47" fmla="*/ 466 h 970"/>
                  <a:gd name="T48" fmla="*/ 2308 w 4530"/>
                  <a:gd name="T49" fmla="*/ 598 h 970"/>
                  <a:gd name="T50" fmla="*/ 2714 w 4530"/>
                  <a:gd name="T51" fmla="*/ 728 h 970"/>
                  <a:gd name="T52" fmla="*/ 2974 w 4530"/>
                  <a:gd name="T53" fmla="*/ 804 h 970"/>
                  <a:gd name="T54" fmla="*/ 3100 w 4530"/>
                  <a:gd name="T55" fmla="*/ 834 h 970"/>
                  <a:gd name="T56" fmla="*/ 3352 w 4530"/>
                  <a:gd name="T57" fmla="*/ 884 h 970"/>
                  <a:gd name="T58" fmla="*/ 3602 w 4530"/>
                  <a:gd name="T59" fmla="*/ 920 h 970"/>
                  <a:gd name="T60" fmla="*/ 3842 w 4530"/>
                  <a:gd name="T61" fmla="*/ 944 h 970"/>
                  <a:gd name="T62" fmla="*/ 4062 w 4530"/>
                  <a:gd name="T63" fmla="*/ 958 h 970"/>
                  <a:gd name="T64" fmla="*/ 4252 w 4530"/>
                  <a:gd name="T65" fmla="*/ 968 h 970"/>
                  <a:gd name="T66" fmla="*/ 4496 w 4530"/>
                  <a:gd name="T67" fmla="*/ 970 h 970"/>
                  <a:gd name="T68" fmla="*/ 4530 w 4530"/>
                  <a:gd name="T69" fmla="*/ 788 h 970"/>
                  <a:gd name="T70" fmla="*/ 4430 w 4530"/>
                  <a:gd name="T71" fmla="*/ 788 h 970"/>
                  <a:gd name="T72" fmla="*/ 4238 w 4530"/>
                  <a:gd name="T73" fmla="*/ 782 h 970"/>
                  <a:gd name="T74" fmla="*/ 3968 w 4530"/>
                  <a:gd name="T75" fmla="*/ 768 h 970"/>
                  <a:gd name="T76" fmla="*/ 3644 w 4530"/>
                  <a:gd name="T77" fmla="*/ 734 h 970"/>
                  <a:gd name="T78" fmla="*/ 3366 w 4530"/>
                  <a:gd name="T79" fmla="*/ 694 h 970"/>
                  <a:gd name="T80" fmla="*/ 3134 w 4530"/>
                  <a:gd name="T81" fmla="*/ 652 h 970"/>
                  <a:gd name="T82" fmla="*/ 2956 w 4530"/>
                  <a:gd name="T83" fmla="*/ 610 h 970"/>
                  <a:gd name="T84" fmla="*/ 2796 w 4530"/>
                  <a:gd name="T85" fmla="*/ 566 h 970"/>
                  <a:gd name="T86" fmla="*/ 2764 w 4530"/>
                  <a:gd name="T87" fmla="*/ 556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30" h="970">
                    <a:moveTo>
                      <a:pt x="2764" y="556"/>
                    </a:moveTo>
                    <a:lnTo>
                      <a:pt x="2764" y="556"/>
                    </a:lnTo>
                    <a:lnTo>
                      <a:pt x="2336" y="410"/>
                    </a:lnTo>
                    <a:lnTo>
                      <a:pt x="2102" y="332"/>
                    </a:lnTo>
                    <a:lnTo>
                      <a:pt x="1988" y="296"/>
                    </a:lnTo>
                    <a:lnTo>
                      <a:pt x="1876" y="264"/>
                    </a:lnTo>
                    <a:lnTo>
                      <a:pt x="1876" y="264"/>
                    </a:lnTo>
                    <a:lnTo>
                      <a:pt x="1756" y="230"/>
                    </a:lnTo>
                    <a:lnTo>
                      <a:pt x="1644" y="200"/>
                    </a:lnTo>
                    <a:lnTo>
                      <a:pt x="1542" y="174"/>
                    </a:lnTo>
                    <a:lnTo>
                      <a:pt x="1454" y="154"/>
                    </a:lnTo>
                    <a:lnTo>
                      <a:pt x="1328" y="124"/>
                    </a:lnTo>
                    <a:lnTo>
                      <a:pt x="1282" y="116"/>
                    </a:lnTo>
                    <a:lnTo>
                      <a:pt x="1282" y="116"/>
                    </a:lnTo>
                    <a:lnTo>
                      <a:pt x="1196" y="100"/>
                    </a:lnTo>
                    <a:lnTo>
                      <a:pt x="1106" y="86"/>
                    </a:lnTo>
                    <a:lnTo>
                      <a:pt x="1016" y="74"/>
                    </a:lnTo>
                    <a:lnTo>
                      <a:pt x="926" y="64"/>
                    </a:lnTo>
                    <a:lnTo>
                      <a:pt x="834" y="56"/>
                    </a:lnTo>
                    <a:lnTo>
                      <a:pt x="746" y="48"/>
                    </a:lnTo>
                    <a:lnTo>
                      <a:pt x="576" y="38"/>
                    </a:lnTo>
                    <a:lnTo>
                      <a:pt x="424" y="32"/>
                    </a:lnTo>
                    <a:lnTo>
                      <a:pt x="300" y="28"/>
                    </a:lnTo>
                    <a:lnTo>
                      <a:pt x="168" y="26"/>
                    </a:lnTo>
                    <a:lnTo>
                      <a:pt x="168" y="0"/>
                    </a:lnTo>
                    <a:lnTo>
                      <a:pt x="0" y="0"/>
                    </a:lnTo>
                    <a:lnTo>
                      <a:pt x="0" y="218"/>
                    </a:lnTo>
                    <a:lnTo>
                      <a:pt x="168" y="218"/>
                    </a:lnTo>
                    <a:lnTo>
                      <a:pt x="168" y="208"/>
                    </a:lnTo>
                    <a:lnTo>
                      <a:pt x="168" y="208"/>
                    </a:lnTo>
                    <a:lnTo>
                      <a:pt x="232" y="208"/>
                    </a:lnTo>
                    <a:lnTo>
                      <a:pt x="300" y="210"/>
                    </a:lnTo>
                    <a:lnTo>
                      <a:pt x="444" y="216"/>
                    </a:lnTo>
                    <a:lnTo>
                      <a:pt x="588" y="226"/>
                    </a:lnTo>
                    <a:lnTo>
                      <a:pt x="728" y="238"/>
                    </a:lnTo>
                    <a:lnTo>
                      <a:pt x="950" y="258"/>
                    </a:lnTo>
                    <a:lnTo>
                      <a:pt x="1038" y="268"/>
                    </a:lnTo>
                    <a:lnTo>
                      <a:pt x="1038" y="268"/>
                    </a:lnTo>
                    <a:lnTo>
                      <a:pt x="1092" y="274"/>
                    </a:lnTo>
                    <a:lnTo>
                      <a:pt x="1148" y="280"/>
                    </a:lnTo>
                    <a:lnTo>
                      <a:pt x="1206" y="288"/>
                    </a:lnTo>
                    <a:lnTo>
                      <a:pt x="1264" y="298"/>
                    </a:lnTo>
                    <a:lnTo>
                      <a:pt x="1324" y="308"/>
                    </a:lnTo>
                    <a:lnTo>
                      <a:pt x="1384" y="322"/>
                    </a:lnTo>
                    <a:lnTo>
                      <a:pt x="1508" y="352"/>
                    </a:lnTo>
                    <a:lnTo>
                      <a:pt x="1636" y="386"/>
                    </a:lnTo>
                    <a:lnTo>
                      <a:pt x="1768" y="424"/>
                    </a:lnTo>
                    <a:lnTo>
                      <a:pt x="1900" y="466"/>
                    </a:lnTo>
                    <a:lnTo>
                      <a:pt x="2036" y="508"/>
                    </a:lnTo>
                    <a:lnTo>
                      <a:pt x="2308" y="598"/>
                    </a:lnTo>
                    <a:lnTo>
                      <a:pt x="2580" y="686"/>
                    </a:lnTo>
                    <a:lnTo>
                      <a:pt x="2714" y="728"/>
                    </a:lnTo>
                    <a:lnTo>
                      <a:pt x="2844" y="768"/>
                    </a:lnTo>
                    <a:lnTo>
                      <a:pt x="2974" y="804"/>
                    </a:lnTo>
                    <a:lnTo>
                      <a:pt x="3100" y="834"/>
                    </a:lnTo>
                    <a:lnTo>
                      <a:pt x="3100" y="834"/>
                    </a:lnTo>
                    <a:lnTo>
                      <a:pt x="3226" y="860"/>
                    </a:lnTo>
                    <a:lnTo>
                      <a:pt x="3352" y="884"/>
                    </a:lnTo>
                    <a:lnTo>
                      <a:pt x="3478" y="902"/>
                    </a:lnTo>
                    <a:lnTo>
                      <a:pt x="3602" y="920"/>
                    </a:lnTo>
                    <a:lnTo>
                      <a:pt x="3724" y="932"/>
                    </a:lnTo>
                    <a:lnTo>
                      <a:pt x="3842" y="944"/>
                    </a:lnTo>
                    <a:lnTo>
                      <a:pt x="3956" y="952"/>
                    </a:lnTo>
                    <a:lnTo>
                      <a:pt x="4062" y="958"/>
                    </a:lnTo>
                    <a:lnTo>
                      <a:pt x="4162" y="964"/>
                    </a:lnTo>
                    <a:lnTo>
                      <a:pt x="4252" y="968"/>
                    </a:lnTo>
                    <a:lnTo>
                      <a:pt x="4400" y="970"/>
                    </a:lnTo>
                    <a:lnTo>
                      <a:pt x="4496" y="970"/>
                    </a:lnTo>
                    <a:lnTo>
                      <a:pt x="4530" y="970"/>
                    </a:lnTo>
                    <a:lnTo>
                      <a:pt x="4530" y="788"/>
                    </a:lnTo>
                    <a:lnTo>
                      <a:pt x="4530" y="788"/>
                    </a:lnTo>
                    <a:lnTo>
                      <a:pt x="4430" y="788"/>
                    </a:lnTo>
                    <a:lnTo>
                      <a:pt x="4332" y="786"/>
                    </a:lnTo>
                    <a:lnTo>
                      <a:pt x="4238" y="782"/>
                    </a:lnTo>
                    <a:lnTo>
                      <a:pt x="4144" y="778"/>
                    </a:lnTo>
                    <a:lnTo>
                      <a:pt x="3968" y="768"/>
                    </a:lnTo>
                    <a:lnTo>
                      <a:pt x="3800" y="752"/>
                    </a:lnTo>
                    <a:lnTo>
                      <a:pt x="3644" y="734"/>
                    </a:lnTo>
                    <a:lnTo>
                      <a:pt x="3498" y="716"/>
                    </a:lnTo>
                    <a:lnTo>
                      <a:pt x="3366" y="694"/>
                    </a:lnTo>
                    <a:lnTo>
                      <a:pt x="3244" y="672"/>
                    </a:lnTo>
                    <a:lnTo>
                      <a:pt x="3134" y="652"/>
                    </a:lnTo>
                    <a:lnTo>
                      <a:pt x="3040" y="630"/>
                    </a:lnTo>
                    <a:lnTo>
                      <a:pt x="2956" y="610"/>
                    </a:lnTo>
                    <a:lnTo>
                      <a:pt x="2888" y="592"/>
                    </a:lnTo>
                    <a:lnTo>
                      <a:pt x="2796" y="566"/>
                    </a:lnTo>
                    <a:lnTo>
                      <a:pt x="2764" y="556"/>
                    </a:lnTo>
                    <a:lnTo>
                      <a:pt x="2764" y="556"/>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3" name="Freeform 11"/>
              <p:cNvSpPr>
                <a:spLocks/>
              </p:cNvSpPr>
              <p:nvPr/>
            </p:nvSpPr>
            <p:spPr bwMode="auto">
              <a:xfrm>
                <a:off x="1062038" y="3136900"/>
                <a:ext cx="7312025" cy="3197225"/>
              </a:xfrm>
              <a:custGeom>
                <a:avLst/>
                <a:gdLst>
                  <a:gd name="T0" fmla="*/ 0 w 4606"/>
                  <a:gd name="T1" fmla="*/ 4 h 2014"/>
                  <a:gd name="T2" fmla="*/ 168 w 4606"/>
                  <a:gd name="T3" fmla="*/ 0 h 2014"/>
                  <a:gd name="T4" fmla="*/ 342 w 4606"/>
                  <a:gd name="T5" fmla="*/ 6 h 2014"/>
                  <a:gd name="T6" fmla="*/ 476 w 4606"/>
                  <a:gd name="T7" fmla="*/ 16 h 2014"/>
                  <a:gd name="T8" fmla="*/ 616 w 4606"/>
                  <a:gd name="T9" fmla="*/ 36 h 2014"/>
                  <a:gd name="T10" fmla="*/ 754 w 4606"/>
                  <a:gd name="T11" fmla="*/ 66 h 2014"/>
                  <a:gd name="T12" fmla="*/ 820 w 4606"/>
                  <a:gd name="T13" fmla="*/ 84 h 2014"/>
                  <a:gd name="T14" fmla="*/ 1010 w 4606"/>
                  <a:gd name="T15" fmla="*/ 146 h 2014"/>
                  <a:gd name="T16" fmla="*/ 1136 w 4606"/>
                  <a:gd name="T17" fmla="*/ 190 h 2014"/>
                  <a:gd name="T18" fmla="*/ 1266 w 4606"/>
                  <a:gd name="T19" fmla="*/ 246 h 2014"/>
                  <a:gd name="T20" fmla="*/ 1406 w 4606"/>
                  <a:gd name="T21" fmla="*/ 318 h 2014"/>
                  <a:gd name="T22" fmla="*/ 1558 w 4606"/>
                  <a:gd name="T23" fmla="*/ 410 h 2014"/>
                  <a:gd name="T24" fmla="*/ 1728 w 4606"/>
                  <a:gd name="T25" fmla="*/ 528 h 2014"/>
                  <a:gd name="T26" fmla="*/ 1922 w 4606"/>
                  <a:gd name="T27" fmla="*/ 676 h 2014"/>
                  <a:gd name="T28" fmla="*/ 2028 w 4606"/>
                  <a:gd name="T29" fmla="*/ 764 h 2014"/>
                  <a:gd name="T30" fmla="*/ 2204 w 4606"/>
                  <a:gd name="T31" fmla="*/ 918 h 2014"/>
                  <a:gd name="T32" fmla="*/ 2476 w 4606"/>
                  <a:gd name="T33" fmla="*/ 1162 h 2014"/>
                  <a:gd name="T34" fmla="*/ 2668 w 4606"/>
                  <a:gd name="T35" fmla="*/ 1328 h 2014"/>
                  <a:gd name="T36" fmla="*/ 2770 w 4606"/>
                  <a:gd name="T37" fmla="*/ 1410 h 2014"/>
                  <a:gd name="T38" fmla="*/ 2932 w 4606"/>
                  <a:gd name="T39" fmla="*/ 1528 h 2014"/>
                  <a:gd name="T40" fmla="*/ 3106 w 4606"/>
                  <a:gd name="T41" fmla="*/ 1640 h 2014"/>
                  <a:gd name="T42" fmla="*/ 3294 w 4606"/>
                  <a:gd name="T43" fmla="*/ 1742 h 2014"/>
                  <a:gd name="T44" fmla="*/ 3394 w 4606"/>
                  <a:gd name="T45" fmla="*/ 1790 h 2014"/>
                  <a:gd name="T46" fmla="*/ 3498 w 4606"/>
                  <a:gd name="T47" fmla="*/ 1832 h 2014"/>
                  <a:gd name="T48" fmla="*/ 3608 w 4606"/>
                  <a:gd name="T49" fmla="*/ 1872 h 2014"/>
                  <a:gd name="T50" fmla="*/ 3722 w 4606"/>
                  <a:gd name="T51" fmla="*/ 1908 h 2014"/>
                  <a:gd name="T52" fmla="*/ 3842 w 4606"/>
                  <a:gd name="T53" fmla="*/ 1938 h 2014"/>
                  <a:gd name="T54" fmla="*/ 3968 w 4606"/>
                  <a:gd name="T55" fmla="*/ 1964 h 2014"/>
                  <a:gd name="T56" fmla="*/ 4100 w 4606"/>
                  <a:gd name="T57" fmla="*/ 1986 h 2014"/>
                  <a:gd name="T58" fmla="*/ 4238 w 4606"/>
                  <a:gd name="T59" fmla="*/ 2002 h 2014"/>
                  <a:gd name="T60" fmla="*/ 4382 w 4606"/>
                  <a:gd name="T61" fmla="*/ 2010 h 2014"/>
                  <a:gd name="T62" fmla="*/ 4532 w 4606"/>
                  <a:gd name="T63" fmla="*/ 2014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06" h="2014">
                    <a:moveTo>
                      <a:pt x="0" y="4"/>
                    </a:moveTo>
                    <a:lnTo>
                      <a:pt x="0" y="4"/>
                    </a:lnTo>
                    <a:lnTo>
                      <a:pt x="78" y="0"/>
                    </a:lnTo>
                    <a:lnTo>
                      <a:pt x="168" y="0"/>
                    </a:lnTo>
                    <a:lnTo>
                      <a:pt x="280" y="2"/>
                    </a:lnTo>
                    <a:lnTo>
                      <a:pt x="342" y="6"/>
                    </a:lnTo>
                    <a:lnTo>
                      <a:pt x="408" y="10"/>
                    </a:lnTo>
                    <a:lnTo>
                      <a:pt x="476" y="16"/>
                    </a:lnTo>
                    <a:lnTo>
                      <a:pt x="546" y="26"/>
                    </a:lnTo>
                    <a:lnTo>
                      <a:pt x="616" y="36"/>
                    </a:lnTo>
                    <a:lnTo>
                      <a:pt x="686" y="50"/>
                    </a:lnTo>
                    <a:lnTo>
                      <a:pt x="754" y="66"/>
                    </a:lnTo>
                    <a:lnTo>
                      <a:pt x="820" y="84"/>
                    </a:lnTo>
                    <a:lnTo>
                      <a:pt x="820" y="84"/>
                    </a:lnTo>
                    <a:lnTo>
                      <a:pt x="948" y="124"/>
                    </a:lnTo>
                    <a:lnTo>
                      <a:pt x="1010" y="146"/>
                    </a:lnTo>
                    <a:lnTo>
                      <a:pt x="1072" y="168"/>
                    </a:lnTo>
                    <a:lnTo>
                      <a:pt x="1136" y="190"/>
                    </a:lnTo>
                    <a:lnTo>
                      <a:pt x="1200" y="218"/>
                    </a:lnTo>
                    <a:lnTo>
                      <a:pt x="1266" y="246"/>
                    </a:lnTo>
                    <a:lnTo>
                      <a:pt x="1334" y="280"/>
                    </a:lnTo>
                    <a:lnTo>
                      <a:pt x="1406" y="318"/>
                    </a:lnTo>
                    <a:lnTo>
                      <a:pt x="1480" y="360"/>
                    </a:lnTo>
                    <a:lnTo>
                      <a:pt x="1558" y="410"/>
                    </a:lnTo>
                    <a:lnTo>
                      <a:pt x="1640" y="464"/>
                    </a:lnTo>
                    <a:lnTo>
                      <a:pt x="1728" y="528"/>
                    </a:lnTo>
                    <a:lnTo>
                      <a:pt x="1822" y="598"/>
                    </a:lnTo>
                    <a:lnTo>
                      <a:pt x="1922" y="676"/>
                    </a:lnTo>
                    <a:lnTo>
                      <a:pt x="2028" y="764"/>
                    </a:lnTo>
                    <a:lnTo>
                      <a:pt x="2028" y="764"/>
                    </a:lnTo>
                    <a:lnTo>
                      <a:pt x="2116" y="840"/>
                    </a:lnTo>
                    <a:lnTo>
                      <a:pt x="2204" y="918"/>
                    </a:lnTo>
                    <a:lnTo>
                      <a:pt x="2384" y="1080"/>
                    </a:lnTo>
                    <a:lnTo>
                      <a:pt x="2476" y="1162"/>
                    </a:lnTo>
                    <a:lnTo>
                      <a:pt x="2570" y="1246"/>
                    </a:lnTo>
                    <a:lnTo>
                      <a:pt x="2668" y="1328"/>
                    </a:lnTo>
                    <a:lnTo>
                      <a:pt x="2770" y="1410"/>
                    </a:lnTo>
                    <a:lnTo>
                      <a:pt x="2770" y="1410"/>
                    </a:lnTo>
                    <a:lnTo>
                      <a:pt x="2850" y="1470"/>
                    </a:lnTo>
                    <a:lnTo>
                      <a:pt x="2932" y="1528"/>
                    </a:lnTo>
                    <a:lnTo>
                      <a:pt x="3016" y="1586"/>
                    </a:lnTo>
                    <a:lnTo>
                      <a:pt x="3106" y="1640"/>
                    </a:lnTo>
                    <a:lnTo>
                      <a:pt x="3198" y="1692"/>
                    </a:lnTo>
                    <a:lnTo>
                      <a:pt x="3294" y="1742"/>
                    </a:lnTo>
                    <a:lnTo>
                      <a:pt x="3344" y="1766"/>
                    </a:lnTo>
                    <a:lnTo>
                      <a:pt x="3394" y="1790"/>
                    </a:lnTo>
                    <a:lnTo>
                      <a:pt x="3446" y="1812"/>
                    </a:lnTo>
                    <a:lnTo>
                      <a:pt x="3498" y="1832"/>
                    </a:lnTo>
                    <a:lnTo>
                      <a:pt x="3552" y="1852"/>
                    </a:lnTo>
                    <a:lnTo>
                      <a:pt x="3608" y="1872"/>
                    </a:lnTo>
                    <a:lnTo>
                      <a:pt x="3664" y="1890"/>
                    </a:lnTo>
                    <a:lnTo>
                      <a:pt x="3722" y="1908"/>
                    </a:lnTo>
                    <a:lnTo>
                      <a:pt x="3782" y="1924"/>
                    </a:lnTo>
                    <a:lnTo>
                      <a:pt x="3842" y="1938"/>
                    </a:lnTo>
                    <a:lnTo>
                      <a:pt x="3904" y="1952"/>
                    </a:lnTo>
                    <a:lnTo>
                      <a:pt x="3968" y="1964"/>
                    </a:lnTo>
                    <a:lnTo>
                      <a:pt x="4034" y="1976"/>
                    </a:lnTo>
                    <a:lnTo>
                      <a:pt x="4100" y="1986"/>
                    </a:lnTo>
                    <a:lnTo>
                      <a:pt x="4168" y="1994"/>
                    </a:lnTo>
                    <a:lnTo>
                      <a:pt x="4238" y="2002"/>
                    </a:lnTo>
                    <a:lnTo>
                      <a:pt x="4308" y="2006"/>
                    </a:lnTo>
                    <a:lnTo>
                      <a:pt x="4382" y="2010"/>
                    </a:lnTo>
                    <a:lnTo>
                      <a:pt x="4456" y="2014"/>
                    </a:lnTo>
                    <a:lnTo>
                      <a:pt x="4532" y="2014"/>
                    </a:lnTo>
                    <a:lnTo>
                      <a:pt x="4606" y="2014"/>
                    </a:lnTo>
                  </a:path>
                </a:pathLst>
              </a:custGeom>
              <a:noFill/>
              <a:ln w="25400">
                <a:solidFill>
                  <a:srgbClr val="92D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4" name="Freeform 12"/>
              <p:cNvSpPr>
                <a:spLocks/>
              </p:cNvSpPr>
              <p:nvPr/>
            </p:nvSpPr>
            <p:spPr bwMode="auto">
              <a:xfrm>
                <a:off x="1065213" y="3235325"/>
                <a:ext cx="7312025" cy="3092450"/>
              </a:xfrm>
              <a:custGeom>
                <a:avLst/>
                <a:gdLst>
                  <a:gd name="T0" fmla="*/ 0 w 4606"/>
                  <a:gd name="T1" fmla="*/ 1948 h 1948"/>
                  <a:gd name="T2" fmla="*/ 0 w 4606"/>
                  <a:gd name="T3" fmla="*/ 1948 h 1948"/>
                  <a:gd name="T4" fmla="*/ 26 w 4606"/>
                  <a:gd name="T5" fmla="*/ 1948 h 1948"/>
                  <a:gd name="T6" fmla="*/ 98 w 4606"/>
                  <a:gd name="T7" fmla="*/ 1948 h 1948"/>
                  <a:gd name="T8" fmla="*/ 210 w 4606"/>
                  <a:gd name="T9" fmla="*/ 1944 h 1948"/>
                  <a:gd name="T10" fmla="*/ 276 w 4606"/>
                  <a:gd name="T11" fmla="*/ 1940 h 1948"/>
                  <a:gd name="T12" fmla="*/ 350 w 4606"/>
                  <a:gd name="T13" fmla="*/ 1934 h 1948"/>
                  <a:gd name="T14" fmla="*/ 428 w 4606"/>
                  <a:gd name="T15" fmla="*/ 1928 h 1948"/>
                  <a:gd name="T16" fmla="*/ 510 w 4606"/>
                  <a:gd name="T17" fmla="*/ 1918 h 1948"/>
                  <a:gd name="T18" fmla="*/ 594 w 4606"/>
                  <a:gd name="T19" fmla="*/ 1906 h 1948"/>
                  <a:gd name="T20" fmla="*/ 682 w 4606"/>
                  <a:gd name="T21" fmla="*/ 1892 h 1948"/>
                  <a:gd name="T22" fmla="*/ 770 w 4606"/>
                  <a:gd name="T23" fmla="*/ 1874 h 1948"/>
                  <a:gd name="T24" fmla="*/ 858 w 4606"/>
                  <a:gd name="T25" fmla="*/ 1852 h 1948"/>
                  <a:gd name="T26" fmla="*/ 944 w 4606"/>
                  <a:gd name="T27" fmla="*/ 1826 h 1948"/>
                  <a:gd name="T28" fmla="*/ 988 w 4606"/>
                  <a:gd name="T29" fmla="*/ 1812 h 1948"/>
                  <a:gd name="T30" fmla="*/ 1028 w 4606"/>
                  <a:gd name="T31" fmla="*/ 1798 h 1948"/>
                  <a:gd name="T32" fmla="*/ 1028 w 4606"/>
                  <a:gd name="T33" fmla="*/ 1798 h 1948"/>
                  <a:gd name="T34" fmla="*/ 1100 w 4606"/>
                  <a:gd name="T35" fmla="*/ 1770 h 1948"/>
                  <a:gd name="T36" fmla="*/ 1174 w 4606"/>
                  <a:gd name="T37" fmla="*/ 1740 h 1948"/>
                  <a:gd name="T38" fmla="*/ 1252 w 4606"/>
                  <a:gd name="T39" fmla="*/ 1706 h 1948"/>
                  <a:gd name="T40" fmla="*/ 1332 w 4606"/>
                  <a:gd name="T41" fmla="*/ 1670 h 1948"/>
                  <a:gd name="T42" fmla="*/ 1412 w 4606"/>
                  <a:gd name="T43" fmla="*/ 1630 h 1948"/>
                  <a:gd name="T44" fmla="*/ 1492 w 4606"/>
                  <a:gd name="T45" fmla="*/ 1588 h 1948"/>
                  <a:gd name="T46" fmla="*/ 1572 w 4606"/>
                  <a:gd name="T47" fmla="*/ 1540 h 1948"/>
                  <a:gd name="T48" fmla="*/ 1650 w 4606"/>
                  <a:gd name="T49" fmla="*/ 1492 h 1948"/>
                  <a:gd name="T50" fmla="*/ 1650 w 4606"/>
                  <a:gd name="T51" fmla="*/ 1492 h 1948"/>
                  <a:gd name="T52" fmla="*/ 1702 w 4606"/>
                  <a:gd name="T53" fmla="*/ 1456 h 1948"/>
                  <a:gd name="T54" fmla="*/ 1756 w 4606"/>
                  <a:gd name="T55" fmla="*/ 1420 h 1948"/>
                  <a:gd name="T56" fmla="*/ 1858 w 4606"/>
                  <a:gd name="T57" fmla="*/ 1344 h 1948"/>
                  <a:gd name="T58" fmla="*/ 1956 w 4606"/>
                  <a:gd name="T59" fmla="*/ 1268 h 1948"/>
                  <a:gd name="T60" fmla="*/ 2048 w 4606"/>
                  <a:gd name="T61" fmla="*/ 1192 h 1948"/>
                  <a:gd name="T62" fmla="*/ 2136 w 4606"/>
                  <a:gd name="T63" fmla="*/ 1118 h 1948"/>
                  <a:gd name="T64" fmla="*/ 2216 w 4606"/>
                  <a:gd name="T65" fmla="*/ 1046 h 1948"/>
                  <a:gd name="T66" fmla="*/ 2356 w 4606"/>
                  <a:gd name="T67" fmla="*/ 924 h 1948"/>
                  <a:gd name="T68" fmla="*/ 2356 w 4606"/>
                  <a:gd name="T69" fmla="*/ 924 h 1948"/>
                  <a:gd name="T70" fmla="*/ 2380 w 4606"/>
                  <a:gd name="T71" fmla="*/ 902 h 1948"/>
                  <a:gd name="T72" fmla="*/ 2444 w 4606"/>
                  <a:gd name="T73" fmla="*/ 846 h 1948"/>
                  <a:gd name="T74" fmla="*/ 2544 w 4606"/>
                  <a:gd name="T75" fmla="*/ 762 h 1948"/>
                  <a:gd name="T76" fmla="*/ 2670 w 4606"/>
                  <a:gd name="T77" fmla="*/ 660 h 1948"/>
                  <a:gd name="T78" fmla="*/ 2742 w 4606"/>
                  <a:gd name="T79" fmla="*/ 606 h 1948"/>
                  <a:gd name="T80" fmla="*/ 2818 w 4606"/>
                  <a:gd name="T81" fmla="*/ 548 h 1948"/>
                  <a:gd name="T82" fmla="*/ 2898 w 4606"/>
                  <a:gd name="T83" fmla="*/ 492 h 1948"/>
                  <a:gd name="T84" fmla="*/ 2980 w 4606"/>
                  <a:gd name="T85" fmla="*/ 436 h 1948"/>
                  <a:gd name="T86" fmla="*/ 3064 w 4606"/>
                  <a:gd name="T87" fmla="*/ 382 h 1948"/>
                  <a:gd name="T88" fmla="*/ 3148 w 4606"/>
                  <a:gd name="T89" fmla="*/ 332 h 1948"/>
                  <a:gd name="T90" fmla="*/ 3232 w 4606"/>
                  <a:gd name="T91" fmla="*/ 284 h 1948"/>
                  <a:gd name="T92" fmla="*/ 3316 w 4606"/>
                  <a:gd name="T93" fmla="*/ 244 h 1948"/>
                  <a:gd name="T94" fmla="*/ 3316 w 4606"/>
                  <a:gd name="T95" fmla="*/ 244 h 1948"/>
                  <a:gd name="T96" fmla="*/ 3398 w 4606"/>
                  <a:gd name="T97" fmla="*/ 206 h 1948"/>
                  <a:gd name="T98" fmla="*/ 3480 w 4606"/>
                  <a:gd name="T99" fmla="*/ 174 h 1948"/>
                  <a:gd name="T100" fmla="*/ 3560 w 4606"/>
                  <a:gd name="T101" fmla="*/ 144 h 1948"/>
                  <a:gd name="T102" fmla="*/ 3638 w 4606"/>
                  <a:gd name="T103" fmla="*/ 118 h 1948"/>
                  <a:gd name="T104" fmla="*/ 3716 w 4606"/>
                  <a:gd name="T105" fmla="*/ 96 h 1948"/>
                  <a:gd name="T106" fmla="*/ 3794 w 4606"/>
                  <a:gd name="T107" fmla="*/ 76 h 1948"/>
                  <a:gd name="T108" fmla="*/ 3872 w 4606"/>
                  <a:gd name="T109" fmla="*/ 58 h 1948"/>
                  <a:gd name="T110" fmla="*/ 3950 w 4606"/>
                  <a:gd name="T111" fmla="*/ 44 h 1948"/>
                  <a:gd name="T112" fmla="*/ 4028 w 4606"/>
                  <a:gd name="T113" fmla="*/ 32 h 1948"/>
                  <a:gd name="T114" fmla="*/ 4106 w 4606"/>
                  <a:gd name="T115" fmla="*/ 22 h 1948"/>
                  <a:gd name="T116" fmla="*/ 4186 w 4606"/>
                  <a:gd name="T117" fmla="*/ 14 h 1948"/>
                  <a:gd name="T118" fmla="*/ 4268 w 4606"/>
                  <a:gd name="T119" fmla="*/ 8 h 1948"/>
                  <a:gd name="T120" fmla="*/ 4350 w 4606"/>
                  <a:gd name="T121" fmla="*/ 4 h 1948"/>
                  <a:gd name="T122" fmla="*/ 4432 w 4606"/>
                  <a:gd name="T123" fmla="*/ 2 h 1948"/>
                  <a:gd name="T124" fmla="*/ 4606 w 4606"/>
                  <a:gd name="T125" fmla="*/ 0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6" h="1948">
                    <a:moveTo>
                      <a:pt x="0" y="1948"/>
                    </a:moveTo>
                    <a:lnTo>
                      <a:pt x="0" y="1948"/>
                    </a:lnTo>
                    <a:lnTo>
                      <a:pt x="26" y="1948"/>
                    </a:lnTo>
                    <a:lnTo>
                      <a:pt x="98" y="1948"/>
                    </a:lnTo>
                    <a:lnTo>
                      <a:pt x="210" y="1944"/>
                    </a:lnTo>
                    <a:lnTo>
                      <a:pt x="276" y="1940"/>
                    </a:lnTo>
                    <a:lnTo>
                      <a:pt x="350" y="1934"/>
                    </a:lnTo>
                    <a:lnTo>
                      <a:pt x="428" y="1928"/>
                    </a:lnTo>
                    <a:lnTo>
                      <a:pt x="510" y="1918"/>
                    </a:lnTo>
                    <a:lnTo>
                      <a:pt x="594" y="1906"/>
                    </a:lnTo>
                    <a:lnTo>
                      <a:pt x="682" y="1892"/>
                    </a:lnTo>
                    <a:lnTo>
                      <a:pt x="770" y="1874"/>
                    </a:lnTo>
                    <a:lnTo>
                      <a:pt x="858" y="1852"/>
                    </a:lnTo>
                    <a:lnTo>
                      <a:pt x="944" y="1826"/>
                    </a:lnTo>
                    <a:lnTo>
                      <a:pt x="988" y="1812"/>
                    </a:lnTo>
                    <a:lnTo>
                      <a:pt x="1028" y="1798"/>
                    </a:lnTo>
                    <a:lnTo>
                      <a:pt x="1028" y="1798"/>
                    </a:lnTo>
                    <a:lnTo>
                      <a:pt x="1100" y="1770"/>
                    </a:lnTo>
                    <a:lnTo>
                      <a:pt x="1174" y="1740"/>
                    </a:lnTo>
                    <a:lnTo>
                      <a:pt x="1252" y="1706"/>
                    </a:lnTo>
                    <a:lnTo>
                      <a:pt x="1332" y="1670"/>
                    </a:lnTo>
                    <a:lnTo>
                      <a:pt x="1412" y="1630"/>
                    </a:lnTo>
                    <a:lnTo>
                      <a:pt x="1492" y="1588"/>
                    </a:lnTo>
                    <a:lnTo>
                      <a:pt x="1572" y="1540"/>
                    </a:lnTo>
                    <a:lnTo>
                      <a:pt x="1650" y="1492"/>
                    </a:lnTo>
                    <a:lnTo>
                      <a:pt x="1650" y="1492"/>
                    </a:lnTo>
                    <a:lnTo>
                      <a:pt x="1702" y="1456"/>
                    </a:lnTo>
                    <a:lnTo>
                      <a:pt x="1756" y="1420"/>
                    </a:lnTo>
                    <a:lnTo>
                      <a:pt x="1858" y="1344"/>
                    </a:lnTo>
                    <a:lnTo>
                      <a:pt x="1956" y="1268"/>
                    </a:lnTo>
                    <a:lnTo>
                      <a:pt x="2048" y="1192"/>
                    </a:lnTo>
                    <a:lnTo>
                      <a:pt x="2136" y="1118"/>
                    </a:lnTo>
                    <a:lnTo>
                      <a:pt x="2216" y="1046"/>
                    </a:lnTo>
                    <a:lnTo>
                      <a:pt x="2356" y="924"/>
                    </a:lnTo>
                    <a:lnTo>
                      <a:pt x="2356" y="924"/>
                    </a:lnTo>
                    <a:lnTo>
                      <a:pt x="2380" y="902"/>
                    </a:lnTo>
                    <a:lnTo>
                      <a:pt x="2444" y="846"/>
                    </a:lnTo>
                    <a:lnTo>
                      <a:pt x="2544" y="762"/>
                    </a:lnTo>
                    <a:lnTo>
                      <a:pt x="2670" y="660"/>
                    </a:lnTo>
                    <a:lnTo>
                      <a:pt x="2742" y="606"/>
                    </a:lnTo>
                    <a:lnTo>
                      <a:pt x="2818" y="548"/>
                    </a:lnTo>
                    <a:lnTo>
                      <a:pt x="2898" y="492"/>
                    </a:lnTo>
                    <a:lnTo>
                      <a:pt x="2980" y="436"/>
                    </a:lnTo>
                    <a:lnTo>
                      <a:pt x="3064" y="382"/>
                    </a:lnTo>
                    <a:lnTo>
                      <a:pt x="3148" y="332"/>
                    </a:lnTo>
                    <a:lnTo>
                      <a:pt x="3232" y="284"/>
                    </a:lnTo>
                    <a:lnTo>
                      <a:pt x="3316" y="244"/>
                    </a:lnTo>
                    <a:lnTo>
                      <a:pt x="3316" y="244"/>
                    </a:lnTo>
                    <a:lnTo>
                      <a:pt x="3398" y="206"/>
                    </a:lnTo>
                    <a:lnTo>
                      <a:pt x="3480" y="174"/>
                    </a:lnTo>
                    <a:lnTo>
                      <a:pt x="3560" y="144"/>
                    </a:lnTo>
                    <a:lnTo>
                      <a:pt x="3638" y="118"/>
                    </a:lnTo>
                    <a:lnTo>
                      <a:pt x="3716" y="96"/>
                    </a:lnTo>
                    <a:lnTo>
                      <a:pt x="3794" y="76"/>
                    </a:lnTo>
                    <a:lnTo>
                      <a:pt x="3872" y="58"/>
                    </a:lnTo>
                    <a:lnTo>
                      <a:pt x="3950" y="44"/>
                    </a:lnTo>
                    <a:lnTo>
                      <a:pt x="4028" y="32"/>
                    </a:lnTo>
                    <a:lnTo>
                      <a:pt x="4106" y="22"/>
                    </a:lnTo>
                    <a:lnTo>
                      <a:pt x="4186" y="14"/>
                    </a:lnTo>
                    <a:lnTo>
                      <a:pt x="4268" y="8"/>
                    </a:lnTo>
                    <a:lnTo>
                      <a:pt x="4350" y="4"/>
                    </a:lnTo>
                    <a:lnTo>
                      <a:pt x="4432" y="2"/>
                    </a:lnTo>
                    <a:lnTo>
                      <a:pt x="4606" y="0"/>
                    </a:lnTo>
                  </a:path>
                </a:pathLst>
              </a:custGeom>
              <a:noFill/>
              <a:ln w="25400">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5" name="Freeform 13"/>
              <p:cNvSpPr>
                <a:spLocks/>
              </p:cNvSpPr>
              <p:nvPr/>
            </p:nvSpPr>
            <p:spPr bwMode="auto">
              <a:xfrm>
                <a:off x="1484313" y="5022850"/>
                <a:ext cx="6750050" cy="1358900"/>
              </a:xfrm>
              <a:custGeom>
                <a:avLst/>
                <a:gdLst>
                  <a:gd name="T0" fmla="*/ 4252 w 4252"/>
                  <a:gd name="T1" fmla="*/ 0 h 856"/>
                  <a:gd name="T2" fmla="*/ 4252 w 4252"/>
                  <a:gd name="T3" fmla="*/ 0 h 856"/>
                  <a:gd name="T4" fmla="*/ 4188 w 4252"/>
                  <a:gd name="T5" fmla="*/ 0 h 856"/>
                  <a:gd name="T6" fmla="*/ 4112 w 4252"/>
                  <a:gd name="T7" fmla="*/ 0 h 856"/>
                  <a:gd name="T8" fmla="*/ 4014 w 4252"/>
                  <a:gd name="T9" fmla="*/ 4 h 856"/>
                  <a:gd name="T10" fmla="*/ 3894 w 4252"/>
                  <a:gd name="T11" fmla="*/ 8 h 856"/>
                  <a:gd name="T12" fmla="*/ 3758 w 4252"/>
                  <a:gd name="T13" fmla="*/ 16 h 856"/>
                  <a:gd name="T14" fmla="*/ 3610 w 4252"/>
                  <a:gd name="T15" fmla="*/ 28 h 856"/>
                  <a:gd name="T16" fmla="*/ 3450 w 4252"/>
                  <a:gd name="T17" fmla="*/ 46 h 856"/>
                  <a:gd name="T18" fmla="*/ 3450 w 4252"/>
                  <a:gd name="T19" fmla="*/ 46 h 856"/>
                  <a:gd name="T20" fmla="*/ 3322 w 4252"/>
                  <a:gd name="T21" fmla="*/ 62 h 856"/>
                  <a:gd name="T22" fmla="*/ 3192 w 4252"/>
                  <a:gd name="T23" fmla="*/ 84 h 856"/>
                  <a:gd name="T24" fmla="*/ 3060 w 4252"/>
                  <a:gd name="T25" fmla="*/ 108 h 856"/>
                  <a:gd name="T26" fmla="*/ 2928 w 4252"/>
                  <a:gd name="T27" fmla="*/ 134 h 856"/>
                  <a:gd name="T28" fmla="*/ 2800 w 4252"/>
                  <a:gd name="T29" fmla="*/ 166 h 856"/>
                  <a:gd name="T30" fmla="*/ 2672 w 4252"/>
                  <a:gd name="T31" fmla="*/ 200 h 856"/>
                  <a:gd name="T32" fmla="*/ 2548 w 4252"/>
                  <a:gd name="T33" fmla="*/ 238 h 856"/>
                  <a:gd name="T34" fmla="*/ 2428 w 4252"/>
                  <a:gd name="T35" fmla="*/ 280 h 856"/>
                  <a:gd name="T36" fmla="*/ 2428 w 4252"/>
                  <a:gd name="T37" fmla="*/ 280 h 856"/>
                  <a:gd name="T38" fmla="*/ 2148 w 4252"/>
                  <a:gd name="T39" fmla="*/ 384 h 856"/>
                  <a:gd name="T40" fmla="*/ 1904 w 4252"/>
                  <a:gd name="T41" fmla="*/ 474 h 856"/>
                  <a:gd name="T42" fmla="*/ 1904 w 4252"/>
                  <a:gd name="T43" fmla="*/ 474 h 856"/>
                  <a:gd name="T44" fmla="*/ 1746 w 4252"/>
                  <a:gd name="T45" fmla="*/ 530 h 856"/>
                  <a:gd name="T46" fmla="*/ 1598 w 4252"/>
                  <a:gd name="T47" fmla="*/ 580 h 856"/>
                  <a:gd name="T48" fmla="*/ 1460 w 4252"/>
                  <a:gd name="T49" fmla="*/ 624 h 856"/>
                  <a:gd name="T50" fmla="*/ 1332 w 4252"/>
                  <a:gd name="T51" fmla="*/ 662 h 856"/>
                  <a:gd name="T52" fmla="*/ 1214 w 4252"/>
                  <a:gd name="T53" fmla="*/ 694 h 856"/>
                  <a:gd name="T54" fmla="*/ 1108 w 4252"/>
                  <a:gd name="T55" fmla="*/ 720 h 856"/>
                  <a:gd name="T56" fmla="*/ 1012 w 4252"/>
                  <a:gd name="T57" fmla="*/ 742 h 856"/>
                  <a:gd name="T58" fmla="*/ 928 w 4252"/>
                  <a:gd name="T59" fmla="*/ 758 h 856"/>
                  <a:gd name="T60" fmla="*/ 928 w 4252"/>
                  <a:gd name="T61" fmla="*/ 758 h 856"/>
                  <a:gd name="T62" fmla="*/ 818 w 4252"/>
                  <a:gd name="T63" fmla="*/ 772 h 856"/>
                  <a:gd name="T64" fmla="*/ 556 w 4252"/>
                  <a:gd name="T65" fmla="*/ 806 h 856"/>
                  <a:gd name="T66" fmla="*/ 400 w 4252"/>
                  <a:gd name="T67" fmla="*/ 824 h 856"/>
                  <a:gd name="T68" fmla="*/ 246 w 4252"/>
                  <a:gd name="T69" fmla="*/ 840 h 856"/>
                  <a:gd name="T70" fmla="*/ 108 w 4252"/>
                  <a:gd name="T71" fmla="*/ 852 h 856"/>
                  <a:gd name="T72" fmla="*/ 50 w 4252"/>
                  <a:gd name="T73" fmla="*/ 854 h 856"/>
                  <a:gd name="T74" fmla="*/ 0 w 4252"/>
                  <a:gd name="T75" fmla="*/ 85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2" h="856">
                    <a:moveTo>
                      <a:pt x="4252" y="0"/>
                    </a:moveTo>
                    <a:lnTo>
                      <a:pt x="4252" y="0"/>
                    </a:lnTo>
                    <a:lnTo>
                      <a:pt x="4188" y="0"/>
                    </a:lnTo>
                    <a:lnTo>
                      <a:pt x="4112" y="0"/>
                    </a:lnTo>
                    <a:lnTo>
                      <a:pt x="4014" y="4"/>
                    </a:lnTo>
                    <a:lnTo>
                      <a:pt x="3894" y="8"/>
                    </a:lnTo>
                    <a:lnTo>
                      <a:pt x="3758" y="16"/>
                    </a:lnTo>
                    <a:lnTo>
                      <a:pt x="3610" y="28"/>
                    </a:lnTo>
                    <a:lnTo>
                      <a:pt x="3450" y="46"/>
                    </a:lnTo>
                    <a:lnTo>
                      <a:pt x="3450" y="46"/>
                    </a:lnTo>
                    <a:lnTo>
                      <a:pt x="3322" y="62"/>
                    </a:lnTo>
                    <a:lnTo>
                      <a:pt x="3192" y="84"/>
                    </a:lnTo>
                    <a:lnTo>
                      <a:pt x="3060" y="108"/>
                    </a:lnTo>
                    <a:lnTo>
                      <a:pt x="2928" y="134"/>
                    </a:lnTo>
                    <a:lnTo>
                      <a:pt x="2800" y="166"/>
                    </a:lnTo>
                    <a:lnTo>
                      <a:pt x="2672" y="200"/>
                    </a:lnTo>
                    <a:lnTo>
                      <a:pt x="2548" y="238"/>
                    </a:lnTo>
                    <a:lnTo>
                      <a:pt x="2428" y="280"/>
                    </a:lnTo>
                    <a:lnTo>
                      <a:pt x="2428" y="280"/>
                    </a:lnTo>
                    <a:lnTo>
                      <a:pt x="2148" y="384"/>
                    </a:lnTo>
                    <a:lnTo>
                      <a:pt x="1904" y="474"/>
                    </a:lnTo>
                    <a:lnTo>
                      <a:pt x="1904" y="474"/>
                    </a:lnTo>
                    <a:lnTo>
                      <a:pt x="1746" y="530"/>
                    </a:lnTo>
                    <a:lnTo>
                      <a:pt x="1598" y="580"/>
                    </a:lnTo>
                    <a:lnTo>
                      <a:pt x="1460" y="624"/>
                    </a:lnTo>
                    <a:lnTo>
                      <a:pt x="1332" y="662"/>
                    </a:lnTo>
                    <a:lnTo>
                      <a:pt x="1214" y="694"/>
                    </a:lnTo>
                    <a:lnTo>
                      <a:pt x="1108" y="720"/>
                    </a:lnTo>
                    <a:lnTo>
                      <a:pt x="1012" y="742"/>
                    </a:lnTo>
                    <a:lnTo>
                      <a:pt x="928" y="758"/>
                    </a:lnTo>
                    <a:lnTo>
                      <a:pt x="928" y="758"/>
                    </a:lnTo>
                    <a:lnTo>
                      <a:pt x="818" y="772"/>
                    </a:lnTo>
                    <a:lnTo>
                      <a:pt x="556" y="806"/>
                    </a:lnTo>
                    <a:lnTo>
                      <a:pt x="400" y="824"/>
                    </a:lnTo>
                    <a:lnTo>
                      <a:pt x="246" y="840"/>
                    </a:lnTo>
                    <a:lnTo>
                      <a:pt x="108" y="852"/>
                    </a:lnTo>
                    <a:lnTo>
                      <a:pt x="50" y="854"/>
                    </a:lnTo>
                    <a:lnTo>
                      <a:pt x="0" y="856"/>
                    </a:lnTo>
                  </a:path>
                </a:pathLst>
              </a:custGeom>
              <a:noFill/>
              <a:ln w="63500">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6" name="Freeform 14"/>
              <p:cNvSpPr>
                <a:spLocks/>
              </p:cNvSpPr>
              <p:nvPr/>
            </p:nvSpPr>
            <p:spPr bwMode="auto">
              <a:xfrm>
                <a:off x="1058863" y="4048125"/>
                <a:ext cx="7321550" cy="1012825"/>
              </a:xfrm>
              <a:custGeom>
                <a:avLst/>
                <a:gdLst>
                  <a:gd name="T0" fmla="*/ 4608 w 4612"/>
                  <a:gd name="T1" fmla="*/ 606 h 638"/>
                  <a:gd name="T2" fmla="*/ 3566 w 4612"/>
                  <a:gd name="T3" fmla="*/ 598 h 638"/>
                  <a:gd name="T4" fmla="*/ 0 w 4612"/>
                  <a:gd name="T5" fmla="*/ 638 h 638"/>
                  <a:gd name="T6" fmla="*/ 0 w 4612"/>
                  <a:gd name="T7" fmla="*/ 228 h 638"/>
                  <a:gd name="T8" fmla="*/ 0 w 4612"/>
                  <a:gd name="T9" fmla="*/ 228 h 638"/>
                  <a:gd name="T10" fmla="*/ 1002 w 4612"/>
                  <a:gd name="T11" fmla="*/ 222 h 638"/>
                  <a:gd name="T12" fmla="*/ 1800 w 4612"/>
                  <a:gd name="T13" fmla="*/ 214 h 638"/>
                  <a:gd name="T14" fmla="*/ 2142 w 4612"/>
                  <a:gd name="T15" fmla="*/ 210 h 638"/>
                  <a:gd name="T16" fmla="*/ 2396 w 4612"/>
                  <a:gd name="T17" fmla="*/ 206 h 638"/>
                  <a:gd name="T18" fmla="*/ 2396 w 4612"/>
                  <a:gd name="T19" fmla="*/ 206 h 638"/>
                  <a:gd name="T20" fmla="*/ 2604 w 4612"/>
                  <a:gd name="T21" fmla="*/ 202 h 638"/>
                  <a:gd name="T22" fmla="*/ 2874 w 4612"/>
                  <a:gd name="T23" fmla="*/ 198 h 638"/>
                  <a:gd name="T24" fmla="*/ 3506 w 4612"/>
                  <a:gd name="T25" fmla="*/ 190 h 638"/>
                  <a:gd name="T26" fmla="*/ 4532 w 4612"/>
                  <a:gd name="T27" fmla="*/ 182 h 638"/>
                  <a:gd name="T28" fmla="*/ 4532 w 4612"/>
                  <a:gd name="T29" fmla="*/ 182 h 638"/>
                  <a:gd name="T30" fmla="*/ 4532 w 4612"/>
                  <a:gd name="T31" fmla="*/ 154 h 638"/>
                  <a:gd name="T32" fmla="*/ 4532 w 4612"/>
                  <a:gd name="T33" fmla="*/ 92 h 638"/>
                  <a:gd name="T34" fmla="*/ 4530 w 4612"/>
                  <a:gd name="T35" fmla="*/ 30 h 638"/>
                  <a:gd name="T36" fmla="*/ 4532 w 4612"/>
                  <a:gd name="T37" fmla="*/ 0 h 638"/>
                  <a:gd name="T38" fmla="*/ 4532 w 4612"/>
                  <a:gd name="T39" fmla="*/ 0 h 638"/>
                  <a:gd name="T40" fmla="*/ 4588 w 4612"/>
                  <a:gd name="T41" fmla="*/ 2 h 638"/>
                  <a:gd name="T42" fmla="*/ 4612 w 4612"/>
                  <a:gd name="T43" fmla="*/ 2 h 638"/>
                  <a:gd name="T44" fmla="*/ 4608 w 4612"/>
                  <a:gd name="T45" fmla="*/ 606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12" h="638">
                    <a:moveTo>
                      <a:pt x="4608" y="606"/>
                    </a:moveTo>
                    <a:lnTo>
                      <a:pt x="3566" y="598"/>
                    </a:lnTo>
                    <a:lnTo>
                      <a:pt x="0" y="638"/>
                    </a:lnTo>
                    <a:lnTo>
                      <a:pt x="0" y="228"/>
                    </a:lnTo>
                    <a:lnTo>
                      <a:pt x="0" y="228"/>
                    </a:lnTo>
                    <a:lnTo>
                      <a:pt x="1002" y="222"/>
                    </a:lnTo>
                    <a:lnTo>
                      <a:pt x="1800" y="214"/>
                    </a:lnTo>
                    <a:lnTo>
                      <a:pt x="2142" y="210"/>
                    </a:lnTo>
                    <a:lnTo>
                      <a:pt x="2396" y="206"/>
                    </a:lnTo>
                    <a:lnTo>
                      <a:pt x="2396" y="206"/>
                    </a:lnTo>
                    <a:lnTo>
                      <a:pt x="2604" y="202"/>
                    </a:lnTo>
                    <a:lnTo>
                      <a:pt x="2874" y="198"/>
                    </a:lnTo>
                    <a:lnTo>
                      <a:pt x="3506" y="190"/>
                    </a:lnTo>
                    <a:lnTo>
                      <a:pt x="4532" y="182"/>
                    </a:lnTo>
                    <a:lnTo>
                      <a:pt x="4532" y="182"/>
                    </a:lnTo>
                    <a:lnTo>
                      <a:pt x="4532" y="154"/>
                    </a:lnTo>
                    <a:lnTo>
                      <a:pt x="4532" y="92"/>
                    </a:lnTo>
                    <a:lnTo>
                      <a:pt x="4530" y="30"/>
                    </a:lnTo>
                    <a:lnTo>
                      <a:pt x="4532" y="0"/>
                    </a:lnTo>
                    <a:lnTo>
                      <a:pt x="4532" y="0"/>
                    </a:lnTo>
                    <a:lnTo>
                      <a:pt x="4588" y="2"/>
                    </a:lnTo>
                    <a:lnTo>
                      <a:pt x="4612" y="2"/>
                    </a:lnTo>
                    <a:lnTo>
                      <a:pt x="4608" y="606"/>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7" name="Freeform 15"/>
              <p:cNvSpPr>
                <a:spLocks/>
              </p:cNvSpPr>
              <p:nvPr/>
            </p:nvSpPr>
            <p:spPr bwMode="auto">
              <a:xfrm>
                <a:off x="1058863" y="5060950"/>
                <a:ext cx="7181850" cy="1301750"/>
              </a:xfrm>
              <a:custGeom>
                <a:avLst/>
                <a:gdLst>
                  <a:gd name="T0" fmla="*/ 0 w 4524"/>
                  <a:gd name="T1" fmla="*/ 0 h 820"/>
                  <a:gd name="T2" fmla="*/ 0 w 4524"/>
                  <a:gd name="T3" fmla="*/ 0 h 820"/>
                  <a:gd name="T4" fmla="*/ 56 w 4524"/>
                  <a:gd name="T5" fmla="*/ 0 h 820"/>
                  <a:gd name="T6" fmla="*/ 208 w 4524"/>
                  <a:gd name="T7" fmla="*/ 6 h 820"/>
                  <a:gd name="T8" fmla="*/ 312 w 4524"/>
                  <a:gd name="T9" fmla="*/ 10 h 820"/>
                  <a:gd name="T10" fmla="*/ 434 w 4524"/>
                  <a:gd name="T11" fmla="*/ 18 h 820"/>
                  <a:gd name="T12" fmla="*/ 570 w 4524"/>
                  <a:gd name="T13" fmla="*/ 26 h 820"/>
                  <a:gd name="T14" fmla="*/ 716 w 4524"/>
                  <a:gd name="T15" fmla="*/ 40 h 820"/>
                  <a:gd name="T16" fmla="*/ 870 w 4524"/>
                  <a:gd name="T17" fmla="*/ 56 h 820"/>
                  <a:gd name="T18" fmla="*/ 1032 w 4524"/>
                  <a:gd name="T19" fmla="*/ 76 h 820"/>
                  <a:gd name="T20" fmla="*/ 1196 w 4524"/>
                  <a:gd name="T21" fmla="*/ 100 h 820"/>
                  <a:gd name="T22" fmla="*/ 1278 w 4524"/>
                  <a:gd name="T23" fmla="*/ 114 h 820"/>
                  <a:gd name="T24" fmla="*/ 1360 w 4524"/>
                  <a:gd name="T25" fmla="*/ 128 h 820"/>
                  <a:gd name="T26" fmla="*/ 1442 w 4524"/>
                  <a:gd name="T27" fmla="*/ 144 h 820"/>
                  <a:gd name="T28" fmla="*/ 1524 w 4524"/>
                  <a:gd name="T29" fmla="*/ 162 h 820"/>
                  <a:gd name="T30" fmla="*/ 1604 w 4524"/>
                  <a:gd name="T31" fmla="*/ 182 h 820"/>
                  <a:gd name="T32" fmla="*/ 1682 w 4524"/>
                  <a:gd name="T33" fmla="*/ 202 h 820"/>
                  <a:gd name="T34" fmla="*/ 1760 w 4524"/>
                  <a:gd name="T35" fmla="*/ 224 h 820"/>
                  <a:gd name="T36" fmla="*/ 1834 w 4524"/>
                  <a:gd name="T37" fmla="*/ 246 h 820"/>
                  <a:gd name="T38" fmla="*/ 1906 w 4524"/>
                  <a:gd name="T39" fmla="*/ 272 h 820"/>
                  <a:gd name="T40" fmla="*/ 1976 w 4524"/>
                  <a:gd name="T41" fmla="*/ 298 h 820"/>
                  <a:gd name="T42" fmla="*/ 1976 w 4524"/>
                  <a:gd name="T43" fmla="*/ 298 h 820"/>
                  <a:gd name="T44" fmla="*/ 2104 w 4524"/>
                  <a:gd name="T45" fmla="*/ 346 h 820"/>
                  <a:gd name="T46" fmla="*/ 2258 w 4524"/>
                  <a:gd name="T47" fmla="*/ 400 h 820"/>
                  <a:gd name="T48" fmla="*/ 2464 w 4524"/>
                  <a:gd name="T49" fmla="*/ 472 h 820"/>
                  <a:gd name="T50" fmla="*/ 2464 w 4524"/>
                  <a:gd name="T51" fmla="*/ 472 h 820"/>
                  <a:gd name="T52" fmla="*/ 2636 w 4524"/>
                  <a:gd name="T53" fmla="*/ 530 h 820"/>
                  <a:gd name="T54" fmla="*/ 2728 w 4524"/>
                  <a:gd name="T55" fmla="*/ 562 h 820"/>
                  <a:gd name="T56" fmla="*/ 2824 w 4524"/>
                  <a:gd name="T57" fmla="*/ 592 h 820"/>
                  <a:gd name="T58" fmla="*/ 2926 w 4524"/>
                  <a:gd name="T59" fmla="*/ 622 h 820"/>
                  <a:gd name="T60" fmla="*/ 3032 w 4524"/>
                  <a:gd name="T61" fmla="*/ 652 h 820"/>
                  <a:gd name="T62" fmla="*/ 3146 w 4524"/>
                  <a:gd name="T63" fmla="*/ 682 h 820"/>
                  <a:gd name="T64" fmla="*/ 3266 w 4524"/>
                  <a:gd name="T65" fmla="*/ 708 h 820"/>
                  <a:gd name="T66" fmla="*/ 3394 w 4524"/>
                  <a:gd name="T67" fmla="*/ 734 h 820"/>
                  <a:gd name="T68" fmla="*/ 3528 w 4524"/>
                  <a:gd name="T69" fmla="*/ 756 h 820"/>
                  <a:gd name="T70" fmla="*/ 3670 w 4524"/>
                  <a:gd name="T71" fmla="*/ 776 h 820"/>
                  <a:gd name="T72" fmla="*/ 3822 w 4524"/>
                  <a:gd name="T73" fmla="*/ 794 h 820"/>
                  <a:gd name="T74" fmla="*/ 3982 w 4524"/>
                  <a:gd name="T75" fmla="*/ 806 h 820"/>
                  <a:gd name="T76" fmla="*/ 4066 w 4524"/>
                  <a:gd name="T77" fmla="*/ 812 h 820"/>
                  <a:gd name="T78" fmla="*/ 4152 w 4524"/>
                  <a:gd name="T79" fmla="*/ 816 h 820"/>
                  <a:gd name="T80" fmla="*/ 4242 w 4524"/>
                  <a:gd name="T81" fmla="*/ 818 h 820"/>
                  <a:gd name="T82" fmla="*/ 4332 w 4524"/>
                  <a:gd name="T83" fmla="*/ 820 h 820"/>
                  <a:gd name="T84" fmla="*/ 4426 w 4524"/>
                  <a:gd name="T85" fmla="*/ 820 h 820"/>
                  <a:gd name="T86" fmla="*/ 4524 w 4524"/>
                  <a:gd name="T87" fmla="*/ 818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4" h="820">
                    <a:moveTo>
                      <a:pt x="0" y="0"/>
                    </a:moveTo>
                    <a:lnTo>
                      <a:pt x="0" y="0"/>
                    </a:lnTo>
                    <a:lnTo>
                      <a:pt x="56" y="0"/>
                    </a:lnTo>
                    <a:lnTo>
                      <a:pt x="208" y="6"/>
                    </a:lnTo>
                    <a:lnTo>
                      <a:pt x="312" y="10"/>
                    </a:lnTo>
                    <a:lnTo>
                      <a:pt x="434" y="18"/>
                    </a:lnTo>
                    <a:lnTo>
                      <a:pt x="570" y="26"/>
                    </a:lnTo>
                    <a:lnTo>
                      <a:pt x="716" y="40"/>
                    </a:lnTo>
                    <a:lnTo>
                      <a:pt x="870" y="56"/>
                    </a:lnTo>
                    <a:lnTo>
                      <a:pt x="1032" y="76"/>
                    </a:lnTo>
                    <a:lnTo>
                      <a:pt x="1196" y="100"/>
                    </a:lnTo>
                    <a:lnTo>
                      <a:pt x="1278" y="114"/>
                    </a:lnTo>
                    <a:lnTo>
                      <a:pt x="1360" y="128"/>
                    </a:lnTo>
                    <a:lnTo>
                      <a:pt x="1442" y="144"/>
                    </a:lnTo>
                    <a:lnTo>
                      <a:pt x="1524" y="162"/>
                    </a:lnTo>
                    <a:lnTo>
                      <a:pt x="1604" y="182"/>
                    </a:lnTo>
                    <a:lnTo>
                      <a:pt x="1682" y="202"/>
                    </a:lnTo>
                    <a:lnTo>
                      <a:pt x="1760" y="224"/>
                    </a:lnTo>
                    <a:lnTo>
                      <a:pt x="1834" y="246"/>
                    </a:lnTo>
                    <a:lnTo>
                      <a:pt x="1906" y="272"/>
                    </a:lnTo>
                    <a:lnTo>
                      <a:pt x="1976" y="298"/>
                    </a:lnTo>
                    <a:lnTo>
                      <a:pt x="1976" y="298"/>
                    </a:lnTo>
                    <a:lnTo>
                      <a:pt x="2104" y="346"/>
                    </a:lnTo>
                    <a:lnTo>
                      <a:pt x="2258" y="400"/>
                    </a:lnTo>
                    <a:lnTo>
                      <a:pt x="2464" y="472"/>
                    </a:lnTo>
                    <a:lnTo>
                      <a:pt x="2464" y="472"/>
                    </a:lnTo>
                    <a:lnTo>
                      <a:pt x="2636" y="530"/>
                    </a:lnTo>
                    <a:lnTo>
                      <a:pt x="2728" y="562"/>
                    </a:lnTo>
                    <a:lnTo>
                      <a:pt x="2824" y="592"/>
                    </a:lnTo>
                    <a:lnTo>
                      <a:pt x="2926" y="622"/>
                    </a:lnTo>
                    <a:lnTo>
                      <a:pt x="3032" y="652"/>
                    </a:lnTo>
                    <a:lnTo>
                      <a:pt x="3146" y="682"/>
                    </a:lnTo>
                    <a:lnTo>
                      <a:pt x="3266" y="708"/>
                    </a:lnTo>
                    <a:lnTo>
                      <a:pt x="3394" y="734"/>
                    </a:lnTo>
                    <a:lnTo>
                      <a:pt x="3528" y="756"/>
                    </a:lnTo>
                    <a:lnTo>
                      <a:pt x="3670" y="776"/>
                    </a:lnTo>
                    <a:lnTo>
                      <a:pt x="3822" y="794"/>
                    </a:lnTo>
                    <a:lnTo>
                      <a:pt x="3982" y="806"/>
                    </a:lnTo>
                    <a:lnTo>
                      <a:pt x="4066" y="812"/>
                    </a:lnTo>
                    <a:lnTo>
                      <a:pt x="4152" y="816"/>
                    </a:lnTo>
                    <a:lnTo>
                      <a:pt x="4242" y="818"/>
                    </a:lnTo>
                    <a:lnTo>
                      <a:pt x="4332" y="820"/>
                    </a:lnTo>
                    <a:lnTo>
                      <a:pt x="4426" y="820"/>
                    </a:lnTo>
                    <a:lnTo>
                      <a:pt x="4524" y="818"/>
                    </a:lnTo>
                  </a:path>
                </a:pathLst>
              </a:custGeom>
              <a:noFill/>
              <a:ln w="50800">
                <a:solidFill>
                  <a:srgbClr val="E46C0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1" name="TextBox 10"/>
            <p:cNvSpPr txBox="1"/>
            <p:nvPr/>
          </p:nvSpPr>
          <p:spPr>
            <a:xfrm rot="16200000">
              <a:off x="1615" y="4274985"/>
              <a:ext cx="1285833"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a:ea typeface="+mn-ea"/>
                  <a:cs typeface="+mn-cs"/>
                </a:rPr>
                <a:t>Primary</a:t>
              </a:r>
            </a:p>
          </p:txBody>
        </p:sp>
        <p:sp>
          <p:nvSpPr>
            <p:cNvPr id="12" name="TextBox 11"/>
            <p:cNvSpPr txBox="1"/>
            <p:nvPr/>
          </p:nvSpPr>
          <p:spPr>
            <a:xfrm rot="5400000">
              <a:off x="7857539" y="4274987"/>
              <a:ext cx="1633142"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a:ea typeface="+mn-ea"/>
                  <a:cs typeface="+mn-cs"/>
                </a:rPr>
                <a:t>Metastatic</a:t>
              </a:r>
            </a:p>
          </p:txBody>
        </p:sp>
        <p:sp>
          <p:nvSpPr>
            <p:cNvPr id="13" name="TextBox 12"/>
            <p:cNvSpPr txBox="1"/>
            <p:nvPr/>
          </p:nvSpPr>
          <p:spPr>
            <a:xfrm rot="16200000">
              <a:off x="554149" y="4364016"/>
              <a:ext cx="1209467"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HER2-low</a:t>
              </a:r>
            </a:p>
          </p:txBody>
        </p:sp>
        <p:sp>
          <p:nvSpPr>
            <p:cNvPr id="15" name="TextBox 14"/>
            <p:cNvSpPr txBox="1"/>
            <p:nvPr/>
          </p:nvSpPr>
          <p:spPr>
            <a:xfrm rot="16200000">
              <a:off x="709001" y="2456957"/>
              <a:ext cx="899766"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HER2–</a:t>
              </a:r>
            </a:p>
          </p:txBody>
        </p:sp>
        <p:sp>
          <p:nvSpPr>
            <p:cNvPr id="16" name="TextBox 15"/>
            <p:cNvSpPr txBox="1"/>
            <p:nvPr/>
          </p:nvSpPr>
          <p:spPr>
            <a:xfrm>
              <a:off x="1056407" y="6385288"/>
              <a:ext cx="899766" cy="4154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HER2+</a:t>
              </a:r>
            </a:p>
          </p:txBody>
        </p:sp>
        <p:sp>
          <p:nvSpPr>
            <p:cNvPr id="17" name="TextBox 16"/>
            <p:cNvSpPr txBox="1"/>
            <p:nvPr/>
          </p:nvSpPr>
          <p:spPr>
            <a:xfrm>
              <a:off x="7585795" y="6385287"/>
              <a:ext cx="89976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HER2+</a:t>
              </a:r>
            </a:p>
          </p:txBody>
        </p:sp>
        <p:sp>
          <p:nvSpPr>
            <p:cNvPr id="18" name="TextBox 17"/>
            <p:cNvSpPr txBox="1"/>
            <p:nvPr/>
          </p:nvSpPr>
          <p:spPr>
            <a:xfrm rot="16200000">
              <a:off x="7697902" y="4364018"/>
              <a:ext cx="1209466"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HER2-low</a:t>
              </a:r>
            </a:p>
          </p:txBody>
        </p:sp>
        <p:sp>
          <p:nvSpPr>
            <p:cNvPr id="19" name="TextBox 18"/>
            <p:cNvSpPr txBox="1"/>
            <p:nvPr/>
          </p:nvSpPr>
          <p:spPr>
            <a:xfrm rot="16200000">
              <a:off x="7852755" y="2456957"/>
              <a:ext cx="899766"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HER2–</a:t>
              </a:r>
            </a:p>
          </p:txBody>
        </p:sp>
      </p:grpSp>
      <p:sp>
        <p:nvSpPr>
          <p:cNvPr id="31" name="TextBox 30"/>
          <p:cNvSpPr txBox="1"/>
          <p:nvPr/>
        </p:nvSpPr>
        <p:spPr>
          <a:xfrm rot="16200000">
            <a:off x="11450290" y="4041082"/>
            <a:ext cx="6273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HER2 3+</a:t>
            </a:r>
          </a:p>
        </p:txBody>
      </p:sp>
      <p:grpSp>
        <p:nvGrpSpPr>
          <p:cNvPr id="6158" name="Group 6157"/>
          <p:cNvGrpSpPr/>
          <p:nvPr/>
        </p:nvGrpSpPr>
        <p:grpSpPr>
          <a:xfrm>
            <a:off x="6093884" y="893733"/>
            <a:ext cx="5828184" cy="3452934"/>
            <a:chOff x="9147175" y="1692826"/>
            <a:chExt cx="8742276" cy="5179400"/>
          </a:xfrm>
        </p:grpSpPr>
        <p:grpSp>
          <p:nvGrpSpPr>
            <p:cNvPr id="6157" name="Group 6156"/>
            <p:cNvGrpSpPr/>
            <p:nvPr/>
          </p:nvGrpSpPr>
          <p:grpSpPr>
            <a:xfrm>
              <a:off x="9207505" y="2162175"/>
              <a:ext cx="8213725" cy="4559300"/>
              <a:chOff x="9207505" y="2162175"/>
              <a:chExt cx="8213725" cy="4559300"/>
            </a:xfrm>
          </p:grpSpPr>
          <p:sp>
            <p:nvSpPr>
              <p:cNvPr id="50" name="Freeform 16"/>
              <p:cNvSpPr>
                <a:spLocks/>
              </p:cNvSpPr>
              <p:nvPr/>
            </p:nvSpPr>
            <p:spPr bwMode="auto">
              <a:xfrm>
                <a:off x="9220205" y="2162175"/>
                <a:ext cx="4540250" cy="3140075"/>
              </a:xfrm>
              <a:custGeom>
                <a:avLst/>
                <a:gdLst>
                  <a:gd name="T0" fmla="*/ 2860 w 2860"/>
                  <a:gd name="T1" fmla="*/ 326 h 1978"/>
                  <a:gd name="T2" fmla="*/ 2474 w 2860"/>
                  <a:gd name="T3" fmla="*/ 6 h 1978"/>
                  <a:gd name="T4" fmla="*/ 1896 w 2860"/>
                  <a:gd name="T5" fmla="*/ 14 h 1978"/>
                  <a:gd name="T6" fmla="*/ 1278 w 2860"/>
                  <a:gd name="T7" fmla="*/ 28 h 1978"/>
                  <a:gd name="T8" fmla="*/ 0 w 2860"/>
                  <a:gd name="T9" fmla="*/ 594 h 1978"/>
                  <a:gd name="T10" fmla="*/ 134 w 2860"/>
                  <a:gd name="T11" fmla="*/ 594 h 1978"/>
                  <a:gd name="T12" fmla="*/ 326 w 2860"/>
                  <a:gd name="T13" fmla="*/ 616 h 1978"/>
                  <a:gd name="T14" fmla="*/ 478 w 2860"/>
                  <a:gd name="T15" fmla="*/ 648 h 1978"/>
                  <a:gd name="T16" fmla="*/ 652 w 2860"/>
                  <a:gd name="T17" fmla="*/ 706 h 1978"/>
                  <a:gd name="T18" fmla="*/ 772 w 2860"/>
                  <a:gd name="T19" fmla="*/ 760 h 1978"/>
                  <a:gd name="T20" fmla="*/ 868 w 2860"/>
                  <a:gd name="T21" fmla="*/ 816 h 1978"/>
                  <a:gd name="T22" fmla="*/ 1030 w 2860"/>
                  <a:gd name="T23" fmla="*/ 940 h 1978"/>
                  <a:gd name="T24" fmla="*/ 1306 w 2860"/>
                  <a:gd name="T25" fmla="*/ 1196 h 1978"/>
                  <a:gd name="T26" fmla="*/ 1606 w 2860"/>
                  <a:gd name="T27" fmla="*/ 1480 h 1978"/>
                  <a:gd name="T28" fmla="*/ 1852 w 2860"/>
                  <a:gd name="T29" fmla="*/ 1680 h 1978"/>
                  <a:gd name="T30" fmla="*/ 1972 w 2860"/>
                  <a:gd name="T31" fmla="*/ 1764 h 1978"/>
                  <a:gd name="T32" fmla="*/ 2078 w 2860"/>
                  <a:gd name="T33" fmla="*/ 1820 h 1978"/>
                  <a:gd name="T34" fmla="*/ 2224 w 2860"/>
                  <a:gd name="T35" fmla="*/ 1880 h 1978"/>
                  <a:gd name="T36" fmla="*/ 2438 w 2860"/>
                  <a:gd name="T37" fmla="*/ 1936 h 1978"/>
                  <a:gd name="T38" fmla="*/ 2624 w 2860"/>
                  <a:gd name="T39" fmla="*/ 1966 h 1978"/>
                  <a:gd name="T40" fmla="*/ 2782 w 2860"/>
                  <a:gd name="T41" fmla="*/ 1978 h 1978"/>
                  <a:gd name="T42" fmla="*/ 2804 w 2860"/>
                  <a:gd name="T43" fmla="*/ 1862 h 1978"/>
                  <a:gd name="T44" fmla="*/ 2638 w 2860"/>
                  <a:gd name="T45" fmla="*/ 1852 h 1978"/>
                  <a:gd name="T46" fmla="*/ 2408 w 2860"/>
                  <a:gd name="T47" fmla="*/ 1806 h 1978"/>
                  <a:gd name="T48" fmla="*/ 2200 w 2860"/>
                  <a:gd name="T49" fmla="*/ 1730 h 1978"/>
                  <a:gd name="T50" fmla="*/ 2018 w 2860"/>
                  <a:gd name="T51" fmla="*/ 1636 h 1978"/>
                  <a:gd name="T52" fmla="*/ 1860 w 2860"/>
                  <a:gd name="T53" fmla="*/ 1532 h 1978"/>
                  <a:gd name="T54" fmla="*/ 1768 w 2860"/>
                  <a:gd name="T55" fmla="*/ 1462 h 1978"/>
                  <a:gd name="T56" fmla="*/ 1592 w 2860"/>
                  <a:gd name="T57" fmla="*/ 1308 h 1978"/>
                  <a:gd name="T58" fmla="*/ 1476 w 2860"/>
                  <a:gd name="T59" fmla="*/ 1186 h 1978"/>
                  <a:gd name="T60" fmla="*/ 1382 w 2860"/>
                  <a:gd name="T61" fmla="*/ 1090 h 1978"/>
                  <a:gd name="T62" fmla="*/ 1124 w 2860"/>
                  <a:gd name="T63" fmla="*/ 860 h 1978"/>
                  <a:gd name="T64" fmla="*/ 906 w 2860"/>
                  <a:gd name="T65" fmla="*/ 706 h 1978"/>
                  <a:gd name="T66" fmla="*/ 736 w 2860"/>
                  <a:gd name="T67" fmla="*/ 612 h 1978"/>
                  <a:gd name="T68" fmla="*/ 606 w 2860"/>
                  <a:gd name="T69" fmla="*/ 560 h 1978"/>
                  <a:gd name="T70" fmla="*/ 548 w 2860"/>
                  <a:gd name="T71" fmla="*/ 540 h 1978"/>
                  <a:gd name="T72" fmla="*/ 422 w 2860"/>
                  <a:gd name="T73" fmla="*/ 508 h 1978"/>
                  <a:gd name="T74" fmla="*/ 268 w 2860"/>
                  <a:gd name="T75" fmla="*/ 484 h 1978"/>
                  <a:gd name="T76" fmla="*/ 596 w 2860"/>
                  <a:gd name="T77" fmla="*/ 512 h 1978"/>
                  <a:gd name="T78" fmla="*/ 840 w 2860"/>
                  <a:gd name="T79" fmla="*/ 558 h 1978"/>
                  <a:gd name="T80" fmla="*/ 1044 w 2860"/>
                  <a:gd name="T81" fmla="*/ 624 h 1978"/>
                  <a:gd name="T82" fmla="*/ 1252 w 2860"/>
                  <a:gd name="T83" fmla="*/ 714 h 1978"/>
                  <a:gd name="T84" fmla="*/ 1604 w 2860"/>
                  <a:gd name="T85" fmla="*/ 874 h 1978"/>
                  <a:gd name="T86" fmla="*/ 1716 w 2860"/>
                  <a:gd name="T87" fmla="*/ 920 h 1978"/>
                  <a:gd name="T88" fmla="*/ 1938 w 2860"/>
                  <a:gd name="T89" fmla="*/ 992 h 1978"/>
                  <a:gd name="T90" fmla="*/ 2244 w 2860"/>
                  <a:gd name="T91" fmla="*/ 1062 h 1978"/>
                  <a:gd name="T92" fmla="*/ 2502 w 2860"/>
                  <a:gd name="T93" fmla="*/ 1096 h 1978"/>
                  <a:gd name="T94" fmla="*/ 2688 w 2860"/>
                  <a:gd name="T95" fmla="*/ 1106 h 1978"/>
                  <a:gd name="T96" fmla="*/ 2788 w 2860"/>
                  <a:gd name="T97" fmla="*/ 994 h 1978"/>
                  <a:gd name="T98" fmla="*/ 2522 w 2860"/>
                  <a:gd name="T99" fmla="*/ 984 h 1978"/>
                  <a:gd name="T100" fmla="*/ 2312 w 2860"/>
                  <a:gd name="T101" fmla="*/ 964 h 1978"/>
                  <a:gd name="T102" fmla="*/ 2078 w 2860"/>
                  <a:gd name="T103" fmla="*/ 918 h 1978"/>
                  <a:gd name="T104" fmla="*/ 1808 w 2860"/>
                  <a:gd name="T105" fmla="*/ 836 h 1978"/>
                  <a:gd name="T106" fmla="*/ 1492 w 2860"/>
                  <a:gd name="T107" fmla="*/ 708 h 1978"/>
                  <a:gd name="T108" fmla="*/ 1264 w 2860"/>
                  <a:gd name="T109" fmla="*/ 608 h 1978"/>
                  <a:gd name="T110" fmla="*/ 966 w 2860"/>
                  <a:gd name="T111" fmla="*/ 492 h 1978"/>
                  <a:gd name="T112" fmla="*/ 728 w 2860"/>
                  <a:gd name="T113" fmla="*/ 428 h 1978"/>
                  <a:gd name="T114" fmla="*/ 586 w 2860"/>
                  <a:gd name="T115" fmla="*/ 404 h 1978"/>
                  <a:gd name="T116" fmla="*/ 354 w 2860"/>
                  <a:gd name="T117" fmla="*/ 378 h 1978"/>
                  <a:gd name="T118" fmla="*/ 172 w 2860"/>
                  <a:gd name="T119" fmla="*/ 372 h 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60" h="1978">
                    <a:moveTo>
                      <a:pt x="206" y="368"/>
                    </a:moveTo>
                    <a:lnTo>
                      <a:pt x="2016" y="320"/>
                    </a:lnTo>
                    <a:lnTo>
                      <a:pt x="2860" y="326"/>
                    </a:lnTo>
                    <a:lnTo>
                      <a:pt x="2860" y="0"/>
                    </a:lnTo>
                    <a:lnTo>
                      <a:pt x="2860" y="0"/>
                    </a:lnTo>
                    <a:lnTo>
                      <a:pt x="2474" y="6"/>
                    </a:lnTo>
                    <a:lnTo>
                      <a:pt x="2156" y="12"/>
                    </a:lnTo>
                    <a:lnTo>
                      <a:pt x="1896" y="14"/>
                    </a:lnTo>
                    <a:lnTo>
                      <a:pt x="1896" y="14"/>
                    </a:lnTo>
                    <a:lnTo>
                      <a:pt x="1778" y="14"/>
                    </a:lnTo>
                    <a:lnTo>
                      <a:pt x="1626" y="18"/>
                    </a:lnTo>
                    <a:lnTo>
                      <a:pt x="1278" y="28"/>
                    </a:lnTo>
                    <a:lnTo>
                      <a:pt x="850" y="44"/>
                    </a:lnTo>
                    <a:lnTo>
                      <a:pt x="0" y="44"/>
                    </a:lnTo>
                    <a:lnTo>
                      <a:pt x="0" y="594"/>
                    </a:lnTo>
                    <a:lnTo>
                      <a:pt x="120" y="594"/>
                    </a:lnTo>
                    <a:lnTo>
                      <a:pt x="120" y="594"/>
                    </a:lnTo>
                    <a:lnTo>
                      <a:pt x="134" y="594"/>
                    </a:lnTo>
                    <a:lnTo>
                      <a:pt x="176" y="598"/>
                    </a:lnTo>
                    <a:lnTo>
                      <a:pt x="242" y="604"/>
                    </a:lnTo>
                    <a:lnTo>
                      <a:pt x="326" y="616"/>
                    </a:lnTo>
                    <a:lnTo>
                      <a:pt x="374" y="624"/>
                    </a:lnTo>
                    <a:lnTo>
                      <a:pt x="424" y="636"/>
                    </a:lnTo>
                    <a:lnTo>
                      <a:pt x="478" y="648"/>
                    </a:lnTo>
                    <a:lnTo>
                      <a:pt x="534" y="664"/>
                    </a:lnTo>
                    <a:lnTo>
                      <a:pt x="592" y="684"/>
                    </a:lnTo>
                    <a:lnTo>
                      <a:pt x="652" y="706"/>
                    </a:lnTo>
                    <a:lnTo>
                      <a:pt x="712" y="730"/>
                    </a:lnTo>
                    <a:lnTo>
                      <a:pt x="772" y="760"/>
                    </a:lnTo>
                    <a:lnTo>
                      <a:pt x="772" y="760"/>
                    </a:lnTo>
                    <a:lnTo>
                      <a:pt x="804" y="776"/>
                    </a:lnTo>
                    <a:lnTo>
                      <a:pt x="836" y="794"/>
                    </a:lnTo>
                    <a:lnTo>
                      <a:pt x="868" y="816"/>
                    </a:lnTo>
                    <a:lnTo>
                      <a:pt x="900" y="838"/>
                    </a:lnTo>
                    <a:lnTo>
                      <a:pt x="964" y="886"/>
                    </a:lnTo>
                    <a:lnTo>
                      <a:pt x="1030" y="940"/>
                    </a:lnTo>
                    <a:lnTo>
                      <a:pt x="1098" y="1000"/>
                    </a:lnTo>
                    <a:lnTo>
                      <a:pt x="1166" y="1062"/>
                    </a:lnTo>
                    <a:lnTo>
                      <a:pt x="1306" y="1196"/>
                    </a:lnTo>
                    <a:lnTo>
                      <a:pt x="1454" y="1338"/>
                    </a:lnTo>
                    <a:lnTo>
                      <a:pt x="1530" y="1410"/>
                    </a:lnTo>
                    <a:lnTo>
                      <a:pt x="1606" y="1480"/>
                    </a:lnTo>
                    <a:lnTo>
                      <a:pt x="1686" y="1550"/>
                    </a:lnTo>
                    <a:lnTo>
                      <a:pt x="1768" y="1616"/>
                    </a:lnTo>
                    <a:lnTo>
                      <a:pt x="1852" y="1680"/>
                    </a:lnTo>
                    <a:lnTo>
                      <a:pt x="1938" y="1742"/>
                    </a:lnTo>
                    <a:lnTo>
                      <a:pt x="1938" y="1742"/>
                    </a:lnTo>
                    <a:lnTo>
                      <a:pt x="1972" y="1764"/>
                    </a:lnTo>
                    <a:lnTo>
                      <a:pt x="2008" y="1784"/>
                    </a:lnTo>
                    <a:lnTo>
                      <a:pt x="2042" y="1802"/>
                    </a:lnTo>
                    <a:lnTo>
                      <a:pt x="2078" y="1820"/>
                    </a:lnTo>
                    <a:lnTo>
                      <a:pt x="2114" y="1836"/>
                    </a:lnTo>
                    <a:lnTo>
                      <a:pt x="2150" y="1852"/>
                    </a:lnTo>
                    <a:lnTo>
                      <a:pt x="2224" y="1880"/>
                    </a:lnTo>
                    <a:lnTo>
                      <a:pt x="2296" y="1902"/>
                    </a:lnTo>
                    <a:lnTo>
                      <a:pt x="2368" y="1922"/>
                    </a:lnTo>
                    <a:lnTo>
                      <a:pt x="2438" y="1936"/>
                    </a:lnTo>
                    <a:lnTo>
                      <a:pt x="2504" y="1950"/>
                    </a:lnTo>
                    <a:lnTo>
                      <a:pt x="2566" y="1960"/>
                    </a:lnTo>
                    <a:lnTo>
                      <a:pt x="2624" y="1966"/>
                    </a:lnTo>
                    <a:lnTo>
                      <a:pt x="2674" y="1972"/>
                    </a:lnTo>
                    <a:lnTo>
                      <a:pt x="2718" y="1976"/>
                    </a:lnTo>
                    <a:lnTo>
                      <a:pt x="2782" y="1978"/>
                    </a:lnTo>
                    <a:lnTo>
                      <a:pt x="2804" y="1978"/>
                    </a:lnTo>
                    <a:lnTo>
                      <a:pt x="2804" y="1862"/>
                    </a:lnTo>
                    <a:lnTo>
                      <a:pt x="2804" y="1862"/>
                    </a:lnTo>
                    <a:lnTo>
                      <a:pt x="2762" y="1860"/>
                    </a:lnTo>
                    <a:lnTo>
                      <a:pt x="2720" y="1860"/>
                    </a:lnTo>
                    <a:lnTo>
                      <a:pt x="2638" y="1852"/>
                    </a:lnTo>
                    <a:lnTo>
                      <a:pt x="2558" y="1840"/>
                    </a:lnTo>
                    <a:lnTo>
                      <a:pt x="2482" y="1824"/>
                    </a:lnTo>
                    <a:lnTo>
                      <a:pt x="2408" y="1806"/>
                    </a:lnTo>
                    <a:lnTo>
                      <a:pt x="2336" y="1784"/>
                    </a:lnTo>
                    <a:lnTo>
                      <a:pt x="2268" y="1758"/>
                    </a:lnTo>
                    <a:lnTo>
                      <a:pt x="2200" y="1730"/>
                    </a:lnTo>
                    <a:lnTo>
                      <a:pt x="2138" y="1700"/>
                    </a:lnTo>
                    <a:lnTo>
                      <a:pt x="2076" y="1670"/>
                    </a:lnTo>
                    <a:lnTo>
                      <a:pt x="2018" y="1636"/>
                    </a:lnTo>
                    <a:lnTo>
                      <a:pt x="1962" y="1602"/>
                    </a:lnTo>
                    <a:lnTo>
                      <a:pt x="1910" y="1568"/>
                    </a:lnTo>
                    <a:lnTo>
                      <a:pt x="1860" y="1532"/>
                    </a:lnTo>
                    <a:lnTo>
                      <a:pt x="1812" y="1498"/>
                    </a:lnTo>
                    <a:lnTo>
                      <a:pt x="1768" y="1462"/>
                    </a:lnTo>
                    <a:lnTo>
                      <a:pt x="1768" y="1462"/>
                    </a:lnTo>
                    <a:lnTo>
                      <a:pt x="1702" y="1408"/>
                    </a:lnTo>
                    <a:lnTo>
                      <a:pt x="1642" y="1356"/>
                    </a:lnTo>
                    <a:lnTo>
                      <a:pt x="1592" y="1308"/>
                    </a:lnTo>
                    <a:lnTo>
                      <a:pt x="1550" y="1268"/>
                    </a:lnTo>
                    <a:lnTo>
                      <a:pt x="1494" y="1208"/>
                    </a:lnTo>
                    <a:lnTo>
                      <a:pt x="1476" y="1186"/>
                    </a:lnTo>
                    <a:lnTo>
                      <a:pt x="1476" y="1186"/>
                    </a:lnTo>
                    <a:lnTo>
                      <a:pt x="1428" y="1136"/>
                    </a:lnTo>
                    <a:lnTo>
                      <a:pt x="1382" y="1090"/>
                    </a:lnTo>
                    <a:lnTo>
                      <a:pt x="1294" y="1004"/>
                    </a:lnTo>
                    <a:lnTo>
                      <a:pt x="1208" y="928"/>
                    </a:lnTo>
                    <a:lnTo>
                      <a:pt x="1124" y="860"/>
                    </a:lnTo>
                    <a:lnTo>
                      <a:pt x="1048" y="802"/>
                    </a:lnTo>
                    <a:lnTo>
                      <a:pt x="974" y="750"/>
                    </a:lnTo>
                    <a:lnTo>
                      <a:pt x="906" y="706"/>
                    </a:lnTo>
                    <a:lnTo>
                      <a:pt x="844" y="668"/>
                    </a:lnTo>
                    <a:lnTo>
                      <a:pt x="786" y="638"/>
                    </a:lnTo>
                    <a:lnTo>
                      <a:pt x="736" y="612"/>
                    </a:lnTo>
                    <a:lnTo>
                      <a:pt x="692" y="594"/>
                    </a:lnTo>
                    <a:lnTo>
                      <a:pt x="656" y="578"/>
                    </a:lnTo>
                    <a:lnTo>
                      <a:pt x="606" y="560"/>
                    </a:lnTo>
                    <a:lnTo>
                      <a:pt x="588" y="556"/>
                    </a:lnTo>
                    <a:lnTo>
                      <a:pt x="588" y="556"/>
                    </a:lnTo>
                    <a:lnTo>
                      <a:pt x="548" y="540"/>
                    </a:lnTo>
                    <a:lnTo>
                      <a:pt x="506" y="528"/>
                    </a:lnTo>
                    <a:lnTo>
                      <a:pt x="464" y="516"/>
                    </a:lnTo>
                    <a:lnTo>
                      <a:pt x="422" y="508"/>
                    </a:lnTo>
                    <a:lnTo>
                      <a:pt x="340" y="494"/>
                    </a:lnTo>
                    <a:lnTo>
                      <a:pt x="268" y="484"/>
                    </a:lnTo>
                    <a:lnTo>
                      <a:pt x="268" y="484"/>
                    </a:lnTo>
                    <a:lnTo>
                      <a:pt x="390" y="492"/>
                    </a:lnTo>
                    <a:lnTo>
                      <a:pt x="498" y="502"/>
                    </a:lnTo>
                    <a:lnTo>
                      <a:pt x="596" y="512"/>
                    </a:lnTo>
                    <a:lnTo>
                      <a:pt x="684" y="526"/>
                    </a:lnTo>
                    <a:lnTo>
                      <a:pt x="766" y="542"/>
                    </a:lnTo>
                    <a:lnTo>
                      <a:pt x="840" y="558"/>
                    </a:lnTo>
                    <a:lnTo>
                      <a:pt x="910" y="578"/>
                    </a:lnTo>
                    <a:lnTo>
                      <a:pt x="978" y="600"/>
                    </a:lnTo>
                    <a:lnTo>
                      <a:pt x="1044" y="624"/>
                    </a:lnTo>
                    <a:lnTo>
                      <a:pt x="1112" y="652"/>
                    </a:lnTo>
                    <a:lnTo>
                      <a:pt x="1180" y="682"/>
                    </a:lnTo>
                    <a:lnTo>
                      <a:pt x="1252" y="714"/>
                    </a:lnTo>
                    <a:lnTo>
                      <a:pt x="1412" y="788"/>
                    </a:lnTo>
                    <a:lnTo>
                      <a:pt x="1502" y="828"/>
                    </a:lnTo>
                    <a:lnTo>
                      <a:pt x="1604" y="874"/>
                    </a:lnTo>
                    <a:lnTo>
                      <a:pt x="1604" y="874"/>
                    </a:lnTo>
                    <a:lnTo>
                      <a:pt x="1660" y="898"/>
                    </a:lnTo>
                    <a:lnTo>
                      <a:pt x="1716" y="920"/>
                    </a:lnTo>
                    <a:lnTo>
                      <a:pt x="1774" y="940"/>
                    </a:lnTo>
                    <a:lnTo>
                      <a:pt x="1828" y="958"/>
                    </a:lnTo>
                    <a:lnTo>
                      <a:pt x="1938" y="992"/>
                    </a:lnTo>
                    <a:lnTo>
                      <a:pt x="2044" y="1020"/>
                    </a:lnTo>
                    <a:lnTo>
                      <a:pt x="2146" y="1044"/>
                    </a:lnTo>
                    <a:lnTo>
                      <a:pt x="2244" y="1062"/>
                    </a:lnTo>
                    <a:lnTo>
                      <a:pt x="2336" y="1076"/>
                    </a:lnTo>
                    <a:lnTo>
                      <a:pt x="2422" y="1088"/>
                    </a:lnTo>
                    <a:lnTo>
                      <a:pt x="2502" y="1096"/>
                    </a:lnTo>
                    <a:lnTo>
                      <a:pt x="2572" y="1100"/>
                    </a:lnTo>
                    <a:lnTo>
                      <a:pt x="2634" y="1104"/>
                    </a:lnTo>
                    <a:lnTo>
                      <a:pt x="2688" y="1106"/>
                    </a:lnTo>
                    <a:lnTo>
                      <a:pt x="2762" y="1106"/>
                    </a:lnTo>
                    <a:lnTo>
                      <a:pt x="2788" y="1106"/>
                    </a:lnTo>
                    <a:lnTo>
                      <a:pt x="2788" y="994"/>
                    </a:lnTo>
                    <a:lnTo>
                      <a:pt x="2788" y="994"/>
                    </a:lnTo>
                    <a:lnTo>
                      <a:pt x="2656" y="990"/>
                    </a:lnTo>
                    <a:lnTo>
                      <a:pt x="2522" y="984"/>
                    </a:lnTo>
                    <a:lnTo>
                      <a:pt x="2454" y="980"/>
                    </a:lnTo>
                    <a:lnTo>
                      <a:pt x="2384" y="972"/>
                    </a:lnTo>
                    <a:lnTo>
                      <a:pt x="2312" y="964"/>
                    </a:lnTo>
                    <a:lnTo>
                      <a:pt x="2238" y="952"/>
                    </a:lnTo>
                    <a:lnTo>
                      <a:pt x="2160" y="936"/>
                    </a:lnTo>
                    <a:lnTo>
                      <a:pt x="2078" y="918"/>
                    </a:lnTo>
                    <a:lnTo>
                      <a:pt x="1992" y="896"/>
                    </a:lnTo>
                    <a:lnTo>
                      <a:pt x="1904" y="868"/>
                    </a:lnTo>
                    <a:lnTo>
                      <a:pt x="1808" y="836"/>
                    </a:lnTo>
                    <a:lnTo>
                      <a:pt x="1708" y="800"/>
                    </a:lnTo>
                    <a:lnTo>
                      <a:pt x="1604" y="758"/>
                    </a:lnTo>
                    <a:lnTo>
                      <a:pt x="1492" y="708"/>
                    </a:lnTo>
                    <a:lnTo>
                      <a:pt x="1492" y="708"/>
                    </a:lnTo>
                    <a:lnTo>
                      <a:pt x="1374" y="656"/>
                    </a:lnTo>
                    <a:lnTo>
                      <a:pt x="1264" y="608"/>
                    </a:lnTo>
                    <a:lnTo>
                      <a:pt x="1162" y="564"/>
                    </a:lnTo>
                    <a:lnTo>
                      <a:pt x="1062" y="526"/>
                    </a:lnTo>
                    <a:lnTo>
                      <a:pt x="966" y="492"/>
                    </a:lnTo>
                    <a:lnTo>
                      <a:pt x="872" y="464"/>
                    </a:lnTo>
                    <a:lnTo>
                      <a:pt x="776" y="438"/>
                    </a:lnTo>
                    <a:lnTo>
                      <a:pt x="728" y="428"/>
                    </a:lnTo>
                    <a:lnTo>
                      <a:pt x="680" y="418"/>
                    </a:lnTo>
                    <a:lnTo>
                      <a:pt x="680" y="418"/>
                    </a:lnTo>
                    <a:lnTo>
                      <a:pt x="586" y="404"/>
                    </a:lnTo>
                    <a:lnTo>
                      <a:pt x="502" y="392"/>
                    </a:lnTo>
                    <a:lnTo>
                      <a:pt x="424" y="382"/>
                    </a:lnTo>
                    <a:lnTo>
                      <a:pt x="354" y="378"/>
                    </a:lnTo>
                    <a:lnTo>
                      <a:pt x="294" y="374"/>
                    </a:lnTo>
                    <a:lnTo>
                      <a:pt x="244" y="372"/>
                    </a:lnTo>
                    <a:lnTo>
                      <a:pt x="172" y="372"/>
                    </a:lnTo>
                    <a:lnTo>
                      <a:pt x="172" y="370"/>
                    </a:lnTo>
                    <a:lnTo>
                      <a:pt x="206" y="36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1" name="Freeform 17"/>
              <p:cNvSpPr>
                <a:spLocks/>
              </p:cNvSpPr>
              <p:nvPr/>
            </p:nvSpPr>
            <p:spPr bwMode="auto">
              <a:xfrm>
                <a:off x="9213855" y="6543675"/>
                <a:ext cx="4591050" cy="165100"/>
              </a:xfrm>
              <a:custGeom>
                <a:avLst/>
                <a:gdLst>
                  <a:gd name="T0" fmla="*/ 2892 w 2892"/>
                  <a:gd name="T1" fmla="*/ 4 h 104"/>
                  <a:gd name="T2" fmla="*/ 0 w 2892"/>
                  <a:gd name="T3" fmla="*/ 0 h 104"/>
                  <a:gd name="T4" fmla="*/ 0 w 2892"/>
                  <a:gd name="T5" fmla="*/ 100 h 104"/>
                  <a:gd name="T6" fmla="*/ 2892 w 2892"/>
                  <a:gd name="T7" fmla="*/ 104 h 104"/>
                  <a:gd name="T8" fmla="*/ 2892 w 2892"/>
                  <a:gd name="T9" fmla="*/ 4 h 104"/>
                </a:gdLst>
                <a:ahLst/>
                <a:cxnLst>
                  <a:cxn ang="0">
                    <a:pos x="T0" y="T1"/>
                  </a:cxn>
                  <a:cxn ang="0">
                    <a:pos x="T2" y="T3"/>
                  </a:cxn>
                  <a:cxn ang="0">
                    <a:pos x="T4" y="T5"/>
                  </a:cxn>
                  <a:cxn ang="0">
                    <a:pos x="T6" y="T7"/>
                  </a:cxn>
                  <a:cxn ang="0">
                    <a:pos x="T8" y="T9"/>
                  </a:cxn>
                </a:cxnLst>
                <a:rect l="0" t="0" r="r" b="b"/>
                <a:pathLst>
                  <a:path w="2892" h="104">
                    <a:moveTo>
                      <a:pt x="2892" y="4"/>
                    </a:moveTo>
                    <a:lnTo>
                      <a:pt x="0" y="0"/>
                    </a:lnTo>
                    <a:lnTo>
                      <a:pt x="0" y="100"/>
                    </a:lnTo>
                    <a:lnTo>
                      <a:pt x="2892" y="104"/>
                    </a:lnTo>
                    <a:lnTo>
                      <a:pt x="2892"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2" name="Freeform 18"/>
              <p:cNvSpPr>
                <a:spLocks/>
              </p:cNvSpPr>
              <p:nvPr/>
            </p:nvSpPr>
            <p:spPr bwMode="auto">
              <a:xfrm>
                <a:off x="9213855" y="3048000"/>
                <a:ext cx="4448175" cy="3467100"/>
              </a:xfrm>
              <a:custGeom>
                <a:avLst/>
                <a:gdLst>
                  <a:gd name="T0" fmla="*/ 0 w 2802"/>
                  <a:gd name="T1" fmla="*/ 2180 h 2184"/>
                  <a:gd name="T2" fmla="*/ 0 w 2802"/>
                  <a:gd name="T3" fmla="*/ 2180 h 2184"/>
                  <a:gd name="T4" fmla="*/ 36 w 2802"/>
                  <a:gd name="T5" fmla="*/ 2182 h 2184"/>
                  <a:gd name="T6" fmla="*/ 76 w 2802"/>
                  <a:gd name="T7" fmla="*/ 2184 h 2184"/>
                  <a:gd name="T8" fmla="*/ 130 w 2802"/>
                  <a:gd name="T9" fmla="*/ 2182 h 2184"/>
                  <a:gd name="T10" fmla="*/ 192 w 2802"/>
                  <a:gd name="T11" fmla="*/ 2178 h 2184"/>
                  <a:gd name="T12" fmla="*/ 226 w 2802"/>
                  <a:gd name="T13" fmla="*/ 2174 h 2184"/>
                  <a:gd name="T14" fmla="*/ 260 w 2802"/>
                  <a:gd name="T15" fmla="*/ 2170 h 2184"/>
                  <a:gd name="T16" fmla="*/ 296 w 2802"/>
                  <a:gd name="T17" fmla="*/ 2162 h 2184"/>
                  <a:gd name="T18" fmla="*/ 334 w 2802"/>
                  <a:gd name="T19" fmla="*/ 2154 h 2184"/>
                  <a:gd name="T20" fmla="*/ 370 w 2802"/>
                  <a:gd name="T21" fmla="*/ 2144 h 2184"/>
                  <a:gd name="T22" fmla="*/ 408 w 2802"/>
                  <a:gd name="T23" fmla="*/ 2132 h 2184"/>
                  <a:gd name="T24" fmla="*/ 408 w 2802"/>
                  <a:gd name="T25" fmla="*/ 2132 h 2184"/>
                  <a:gd name="T26" fmla="*/ 446 w 2802"/>
                  <a:gd name="T27" fmla="*/ 2118 h 2184"/>
                  <a:gd name="T28" fmla="*/ 484 w 2802"/>
                  <a:gd name="T29" fmla="*/ 2102 h 2184"/>
                  <a:gd name="T30" fmla="*/ 524 w 2802"/>
                  <a:gd name="T31" fmla="*/ 2084 h 2184"/>
                  <a:gd name="T32" fmla="*/ 566 w 2802"/>
                  <a:gd name="T33" fmla="*/ 2064 h 2184"/>
                  <a:gd name="T34" fmla="*/ 606 w 2802"/>
                  <a:gd name="T35" fmla="*/ 2042 h 2184"/>
                  <a:gd name="T36" fmla="*/ 648 w 2802"/>
                  <a:gd name="T37" fmla="*/ 2018 h 2184"/>
                  <a:gd name="T38" fmla="*/ 690 w 2802"/>
                  <a:gd name="T39" fmla="*/ 1992 h 2184"/>
                  <a:gd name="T40" fmla="*/ 734 w 2802"/>
                  <a:gd name="T41" fmla="*/ 1964 h 2184"/>
                  <a:gd name="T42" fmla="*/ 776 w 2802"/>
                  <a:gd name="T43" fmla="*/ 1932 h 2184"/>
                  <a:gd name="T44" fmla="*/ 818 w 2802"/>
                  <a:gd name="T45" fmla="*/ 1898 h 2184"/>
                  <a:gd name="T46" fmla="*/ 862 w 2802"/>
                  <a:gd name="T47" fmla="*/ 1860 h 2184"/>
                  <a:gd name="T48" fmla="*/ 904 w 2802"/>
                  <a:gd name="T49" fmla="*/ 1822 h 2184"/>
                  <a:gd name="T50" fmla="*/ 944 w 2802"/>
                  <a:gd name="T51" fmla="*/ 1778 h 2184"/>
                  <a:gd name="T52" fmla="*/ 986 w 2802"/>
                  <a:gd name="T53" fmla="*/ 1734 h 2184"/>
                  <a:gd name="T54" fmla="*/ 1024 w 2802"/>
                  <a:gd name="T55" fmla="*/ 1684 h 2184"/>
                  <a:gd name="T56" fmla="*/ 1064 w 2802"/>
                  <a:gd name="T57" fmla="*/ 1632 h 2184"/>
                  <a:gd name="T58" fmla="*/ 1064 w 2802"/>
                  <a:gd name="T59" fmla="*/ 1632 h 2184"/>
                  <a:gd name="T60" fmla="*/ 1142 w 2802"/>
                  <a:gd name="T61" fmla="*/ 1522 h 2184"/>
                  <a:gd name="T62" fmla="*/ 1224 w 2802"/>
                  <a:gd name="T63" fmla="*/ 1404 h 2184"/>
                  <a:gd name="T64" fmla="*/ 1388 w 2802"/>
                  <a:gd name="T65" fmla="*/ 1160 h 2184"/>
                  <a:gd name="T66" fmla="*/ 1538 w 2802"/>
                  <a:gd name="T67" fmla="*/ 932 h 2184"/>
                  <a:gd name="T68" fmla="*/ 1658 w 2802"/>
                  <a:gd name="T69" fmla="*/ 746 h 2184"/>
                  <a:gd name="T70" fmla="*/ 1658 w 2802"/>
                  <a:gd name="T71" fmla="*/ 746 h 2184"/>
                  <a:gd name="T72" fmla="*/ 1686 w 2802"/>
                  <a:gd name="T73" fmla="*/ 702 h 2184"/>
                  <a:gd name="T74" fmla="*/ 1720 w 2802"/>
                  <a:gd name="T75" fmla="*/ 654 h 2184"/>
                  <a:gd name="T76" fmla="*/ 1758 w 2802"/>
                  <a:gd name="T77" fmla="*/ 600 h 2184"/>
                  <a:gd name="T78" fmla="*/ 1804 w 2802"/>
                  <a:gd name="T79" fmla="*/ 542 h 2184"/>
                  <a:gd name="T80" fmla="*/ 1854 w 2802"/>
                  <a:gd name="T81" fmla="*/ 480 h 2184"/>
                  <a:gd name="T82" fmla="*/ 1912 w 2802"/>
                  <a:gd name="T83" fmla="*/ 418 h 2184"/>
                  <a:gd name="T84" fmla="*/ 1974 w 2802"/>
                  <a:gd name="T85" fmla="*/ 356 h 2184"/>
                  <a:gd name="T86" fmla="*/ 2008 w 2802"/>
                  <a:gd name="T87" fmla="*/ 326 h 2184"/>
                  <a:gd name="T88" fmla="*/ 2042 w 2802"/>
                  <a:gd name="T89" fmla="*/ 296 h 2184"/>
                  <a:gd name="T90" fmla="*/ 2080 w 2802"/>
                  <a:gd name="T91" fmla="*/ 266 h 2184"/>
                  <a:gd name="T92" fmla="*/ 2118 w 2802"/>
                  <a:gd name="T93" fmla="*/ 236 h 2184"/>
                  <a:gd name="T94" fmla="*/ 2156 w 2802"/>
                  <a:gd name="T95" fmla="*/ 208 h 2184"/>
                  <a:gd name="T96" fmla="*/ 2198 w 2802"/>
                  <a:gd name="T97" fmla="*/ 182 h 2184"/>
                  <a:gd name="T98" fmla="*/ 2240 w 2802"/>
                  <a:gd name="T99" fmla="*/ 156 h 2184"/>
                  <a:gd name="T100" fmla="*/ 2284 w 2802"/>
                  <a:gd name="T101" fmla="*/ 132 h 2184"/>
                  <a:gd name="T102" fmla="*/ 2330 w 2802"/>
                  <a:gd name="T103" fmla="*/ 108 h 2184"/>
                  <a:gd name="T104" fmla="*/ 2376 w 2802"/>
                  <a:gd name="T105" fmla="*/ 88 h 2184"/>
                  <a:gd name="T106" fmla="*/ 2424 w 2802"/>
                  <a:gd name="T107" fmla="*/ 68 h 2184"/>
                  <a:gd name="T108" fmla="*/ 2474 w 2802"/>
                  <a:gd name="T109" fmla="*/ 52 h 2184"/>
                  <a:gd name="T110" fmla="*/ 2524 w 2802"/>
                  <a:gd name="T111" fmla="*/ 36 h 2184"/>
                  <a:gd name="T112" fmla="*/ 2578 w 2802"/>
                  <a:gd name="T113" fmla="*/ 24 h 2184"/>
                  <a:gd name="T114" fmla="*/ 2632 w 2802"/>
                  <a:gd name="T115" fmla="*/ 14 h 2184"/>
                  <a:gd name="T116" fmla="*/ 2688 w 2802"/>
                  <a:gd name="T117" fmla="*/ 6 h 2184"/>
                  <a:gd name="T118" fmla="*/ 2744 w 2802"/>
                  <a:gd name="T119" fmla="*/ 2 h 2184"/>
                  <a:gd name="T120" fmla="*/ 2802 w 2802"/>
                  <a:gd name="T121" fmla="*/ 0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2" h="2184">
                    <a:moveTo>
                      <a:pt x="0" y="2180"/>
                    </a:moveTo>
                    <a:lnTo>
                      <a:pt x="0" y="2180"/>
                    </a:lnTo>
                    <a:lnTo>
                      <a:pt x="36" y="2182"/>
                    </a:lnTo>
                    <a:lnTo>
                      <a:pt x="76" y="2184"/>
                    </a:lnTo>
                    <a:lnTo>
                      <a:pt x="130" y="2182"/>
                    </a:lnTo>
                    <a:lnTo>
                      <a:pt x="192" y="2178"/>
                    </a:lnTo>
                    <a:lnTo>
                      <a:pt x="226" y="2174"/>
                    </a:lnTo>
                    <a:lnTo>
                      <a:pt x="260" y="2170"/>
                    </a:lnTo>
                    <a:lnTo>
                      <a:pt x="296" y="2162"/>
                    </a:lnTo>
                    <a:lnTo>
                      <a:pt x="334" y="2154"/>
                    </a:lnTo>
                    <a:lnTo>
                      <a:pt x="370" y="2144"/>
                    </a:lnTo>
                    <a:lnTo>
                      <a:pt x="408" y="2132"/>
                    </a:lnTo>
                    <a:lnTo>
                      <a:pt x="408" y="2132"/>
                    </a:lnTo>
                    <a:lnTo>
                      <a:pt x="446" y="2118"/>
                    </a:lnTo>
                    <a:lnTo>
                      <a:pt x="484" y="2102"/>
                    </a:lnTo>
                    <a:lnTo>
                      <a:pt x="524" y="2084"/>
                    </a:lnTo>
                    <a:lnTo>
                      <a:pt x="566" y="2064"/>
                    </a:lnTo>
                    <a:lnTo>
                      <a:pt x="606" y="2042"/>
                    </a:lnTo>
                    <a:lnTo>
                      <a:pt x="648" y="2018"/>
                    </a:lnTo>
                    <a:lnTo>
                      <a:pt x="690" y="1992"/>
                    </a:lnTo>
                    <a:lnTo>
                      <a:pt x="734" y="1964"/>
                    </a:lnTo>
                    <a:lnTo>
                      <a:pt x="776" y="1932"/>
                    </a:lnTo>
                    <a:lnTo>
                      <a:pt x="818" y="1898"/>
                    </a:lnTo>
                    <a:lnTo>
                      <a:pt x="862" y="1860"/>
                    </a:lnTo>
                    <a:lnTo>
                      <a:pt x="904" y="1822"/>
                    </a:lnTo>
                    <a:lnTo>
                      <a:pt x="944" y="1778"/>
                    </a:lnTo>
                    <a:lnTo>
                      <a:pt x="986" y="1734"/>
                    </a:lnTo>
                    <a:lnTo>
                      <a:pt x="1024" y="1684"/>
                    </a:lnTo>
                    <a:lnTo>
                      <a:pt x="1064" y="1632"/>
                    </a:lnTo>
                    <a:lnTo>
                      <a:pt x="1064" y="1632"/>
                    </a:lnTo>
                    <a:lnTo>
                      <a:pt x="1142" y="1522"/>
                    </a:lnTo>
                    <a:lnTo>
                      <a:pt x="1224" y="1404"/>
                    </a:lnTo>
                    <a:lnTo>
                      <a:pt x="1388" y="1160"/>
                    </a:lnTo>
                    <a:lnTo>
                      <a:pt x="1538" y="932"/>
                    </a:lnTo>
                    <a:lnTo>
                      <a:pt x="1658" y="746"/>
                    </a:lnTo>
                    <a:lnTo>
                      <a:pt x="1658" y="746"/>
                    </a:lnTo>
                    <a:lnTo>
                      <a:pt x="1686" y="702"/>
                    </a:lnTo>
                    <a:lnTo>
                      <a:pt x="1720" y="654"/>
                    </a:lnTo>
                    <a:lnTo>
                      <a:pt x="1758" y="600"/>
                    </a:lnTo>
                    <a:lnTo>
                      <a:pt x="1804" y="542"/>
                    </a:lnTo>
                    <a:lnTo>
                      <a:pt x="1854" y="480"/>
                    </a:lnTo>
                    <a:lnTo>
                      <a:pt x="1912" y="418"/>
                    </a:lnTo>
                    <a:lnTo>
                      <a:pt x="1974" y="356"/>
                    </a:lnTo>
                    <a:lnTo>
                      <a:pt x="2008" y="326"/>
                    </a:lnTo>
                    <a:lnTo>
                      <a:pt x="2042" y="296"/>
                    </a:lnTo>
                    <a:lnTo>
                      <a:pt x="2080" y="266"/>
                    </a:lnTo>
                    <a:lnTo>
                      <a:pt x="2118" y="236"/>
                    </a:lnTo>
                    <a:lnTo>
                      <a:pt x="2156" y="208"/>
                    </a:lnTo>
                    <a:lnTo>
                      <a:pt x="2198" y="182"/>
                    </a:lnTo>
                    <a:lnTo>
                      <a:pt x="2240" y="156"/>
                    </a:lnTo>
                    <a:lnTo>
                      <a:pt x="2284" y="132"/>
                    </a:lnTo>
                    <a:lnTo>
                      <a:pt x="2330" y="108"/>
                    </a:lnTo>
                    <a:lnTo>
                      <a:pt x="2376" y="88"/>
                    </a:lnTo>
                    <a:lnTo>
                      <a:pt x="2424" y="68"/>
                    </a:lnTo>
                    <a:lnTo>
                      <a:pt x="2474" y="52"/>
                    </a:lnTo>
                    <a:lnTo>
                      <a:pt x="2524" y="36"/>
                    </a:lnTo>
                    <a:lnTo>
                      <a:pt x="2578" y="24"/>
                    </a:lnTo>
                    <a:lnTo>
                      <a:pt x="2632" y="14"/>
                    </a:lnTo>
                    <a:lnTo>
                      <a:pt x="2688" y="6"/>
                    </a:lnTo>
                    <a:lnTo>
                      <a:pt x="2744" y="2"/>
                    </a:lnTo>
                    <a:lnTo>
                      <a:pt x="2802" y="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3" name="Freeform 19"/>
              <p:cNvSpPr>
                <a:spLocks/>
              </p:cNvSpPr>
              <p:nvPr/>
            </p:nvSpPr>
            <p:spPr bwMode="auto">
              <a:xfrm>
                <a:off x="9213855" y="4298950"/>
                <a:ext cx="4425950" cy="2244725"/>
              </a:xfrm>
              <a:custGeom>
                <a:avLst/>
                <a:gdLst>
                  <a:gd name="T0" fmla="*/ 0 w 2788"/>
                  <a:gd name="T1" fmla="*/ 1414 h 1414"/>
                  <a:gd name="T2" fmla="*/ 0 w 2788"/>
                  <a:gd name="T3" fmla="*/ 1414 h 1414"/>
                  <a:gd name="T4" fmla="*/ 46 w 2788"/>
                  <a:gd name="T5" fmla="*/ 1414 h 1414"/>
                  <a:gd name="T6" fmla="*/ 94 w 2788"/>
                  <a:gd name="T7" fmla="*/ 1414 h 1414"/>
                  <a:gd name="T8" fmla="*/ 156 w 2788"/>
                  <a:gd name="T9" fmla="*/ 1412 h 1414"/>
                  <a:gd name="T10" fmla="*/ 224 w 2788"/>
                  <a:gd name="T11" fmla="*/ 1408 h 1414"/>
                  <a:gd name="T12" fmla="*/ 296 w 2788"/>
                  <a:gd name="T13" fmla="*/ 1402 h 1414"/>
                  <a:gd name="T14" fmla="*/ 366 w 2788"/>
                  <a:gd name="T15" fmla="*/ 1392 h 1414"/>
                  <a:gd name="T16" fmla="*/ 400 w 2788"/>
                  <a:gd name="T17" fmla="*/ 1386 h 1414"/>
                  <a:gd name="T18" fmla="*/ 430 w 2788"/>
                  <a:gd name="T19" fmla="*/ 1378 h 1414"/>
                  <a:gd name="T20" fmla="*/ 430 w 2788"/>
                  <a:gd name="T21" fmla="*/ 1378 h 1414"/>
                  <a:gd name="T22" fmla="*/ 462 w 2788"/>
                  <a:gd name="T23" fmla="*/ 1368 h 1414"/>
                  <a:gd name="T24" fmla="*/ 498 w 2788"/>
                  <a:gd name="T25" fmla="*/ 1358 h 1414"/>
                  <a:gd name="T26" fmla="*/ 576 w 2788"/>
                  <a:gd name="T27" fmla="*/ 1328 h 1414"/>
                  <a:gd name="T28" fmla="*/ 660 w 2788"/>
                  <a:gd name="T29" fmla="*/ 1294 h 1414"/>
                  <a:gd name="T30" fmla="*/ 748 w 2788"/>
                  <a:gd name="T31" fmla="*/ 1254 h 1414"/>
                  <a:gd name="T32" fmla="*/ 830 w 2788"/>
                  <a:gd name="T33" fmla="*/ 1212 h 1414"/>
                  <a:gd name="T34" fmla="*/ 906 w 2788"/>
                  <a:gd name="T35" fmla="*/ 1172 h 1414"/>
                  <a:gd name="T36" fmla="*/ 940 w 2788"/>
                  <a:gd name="T37" fmla="*/ 1152 h 1414"/>
                  <a:gd name="T38" fmla="*/ 970 w 2788"/>
                  <a:gd name="T39" fmla="*/ 1134 h 1414"/>
                  <a:gd name="T40" fmla="*/ 996 w 2788"/>
                  <a:gd name="T41" fmla="*/ 1116 h 1414"/>
                  <a:gd name="T42" fmla="*/ 1016 w 2788"/>
                  <a:gd name="T43" fmla="*/ 1098 h 1414"/>
                  <a:gd name="T44" fmla="*/ 1016 w 2788"/>
                  <a:gd name="T45" fmla="*/ 1098 h 1414"/>
                  <a:gd name="T46" fmla="*/ 1102 w 2788"/>
                  <a:gd name="T47" fmla="*/ 1022 h 1414"/>
                  <a:gd name="T48" fmla="*/ 1204 w 2788"/>
                  <a:gd name="T49" fmla="*/ 930 h 1414"/>
                  <a:gd name="T50" fmla="*/ 1306 w 2788"/>
                  <a:gd name="T51" fmla="*/ 836 h 1414"/>
                  <a:gd name="T52" fmla="*/ 1350 w 2788"/>
                  <a:gd name="T53" fmla="*/ 792 h 1414"/>
                  <a:gd name="T54" fmla="*/ 1388 w 2788"/>
                  <a:gd name="T55" fmla="*/ 752 h 1414"/>
                  <a:gd name="T56" fmla="*/ 1388 w 2788"/>
                  <a:gd name="T57" fmla="*/ 752 h 1414"/>
                  <a:gd name="T58" fmla="*/ 1432 w 2788"/>
                  <a:gd name="T59" fmla="*/ 706 h 1414"/>
                  <a:gd name="T60" fmla="*/ 1494 w 2788"/>
                  <a:gd name="T61" fmla="*/ 644 h 1414"/>
                  <a:gd name="T62" fmla="*/ 1570 w 2788"/>
                  <a:gd name="T63" fmla="*/ 568 h 1414"/>
                  <a:gd name="T64" fmla="*/ 1654 w 2788"/>
                  <a:gd name="T65" fmla="*/ 488 h 1414"/>
                  <a:gd name="T66" fmla="*/ 1740 w 2788"/>
                  <a:gd name="T67" fmla="*/ 408 h 1414"/>
                  <a:gd name="T68" fmla="*/ 1824 w 2788"/>
                  <a:gd name="T69" fmla="*/ 336 h 1414"/>
                  <a:gd name="T70" fmla="*/ 1898 w 2788"/>
                  <a:gd name="T71" fmla="*/ 274 h 1414"/>
                  <a:gd name="T72" fmla="*/ 1932 w 2788"/>
                  <a:gd name="T73" fmla="*/ 250 h 1414"/>
                  <a:gd name="T74" fmla="*/ 1960 w 2788"/>
                  <a:gd name="T75" fmla="*/ 230 h 1414"/>
                  <a:gd name="T76" fmla="*/ 1960 w 2788"/>
                  <a:gd name="T77" fmla="*/ 230 h 1414"/>
                  <a:gd name="T78" fmla="*/ 2018 w 2788"/>
                  <a:gd name="T79" fmla="*/ 196 h 1414"/>
                  <a:gd name="T80" fmla="*/ 2088 w 2788"/>
                  <a:gd name="T81" fmla="*/ 158 h 1414"/>
                  <a:gd name="T82" fmla="*/ 2126 w 2788"/>
                  <a:gd name="T83" fmla="*/ 138 h 1414"/>
                  <a:gd name="T84" fmla="*/ 2170 w 2788"/>
                  <a:gd name="T85" fmla="*/ 120 h 1414"/>
                  <a:gd name="T86" fmla="*/ 2214 w 2788"/>
                  <a:gd name="T87" fmla="*/ 100 h 1414"/>
                  <a:gd name="T88" fmla="*/ 2264 w 2788"/>
                  <a:gd name="T89" fmla="*/ 82 h 1414"/>
                  <a:gd name="T90" fmla="*/ 2316 w 2788"/>
                  <a:gd name="T91" fmla="*/ 66 h 1414"/>
                  <a:gd name="T92" fmla="*/ 2372 w 2788"/>
                  <a:gd name="T93" fmla="*/ 50 h 1414"/>
                  <a:gd name="T94" fmla="*/ 2432 w 2788"/>
                  <a:gd name="T95" fmla="*/ 36 h 1414"/>
                  <a:gd name="T96" fmla="*/ 2496 w 2788"/>
                  <a:gd name="T97" fmla="*/ 24 h 1414"/>
                  <a:gd name="T98" fmla="*/ 2564 w 2788"/>
                  <a:gd name="T99" fmla="*/ 14 h 1414"/>
                  <a:gd name="T100" fmla="*/ 2634 w 2788"/>
                  <a:gd name="T101" fmla="*/ 6 h 1414"/>
                  <a:gd name="T102" fmla="*/ 2710 w 2788"/>
                  <a:gd name="T103" fmla="*/ 0 h 1414"/>
                  <a:gd name="T104" fmla="*/ 2788 w 2788"/>
                  <a:gd name="T105" fmla="*/ 0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8" h="1414">
                    <a:moveTo>
                      <a:pt x="0" y="1414"/>
                    </a:moveTo>
                    <a:lnTo>
                      <a:pt x="0" y="1414"/>
                    </a:lnTo>
                    <a:lnTo>
                      <a:pt x="46" y="1414"/>
                    </a:lnTo>
                    <a:lnTo>
                      <a:pt x="94" y="1414"/>
                    </a:lnTo>
                    <a:lnTo>
                      <a:pt x="156" y="1412"/>
                    </a:lnTo>
                    <a:lnTo>
                      <a:pt x="224" y="1408"/>
                    </a:lnTo>
                    <a:lnTo>
                      <a:pt x="296" y="1402"/>
                    </a:lnTo>
                    <a:lnTo>
                      <a:pt x="366" y="1392"/>
                    </a:lnTo>
                    <a:lnTo>
                      <a:pt x="400" y="1386"/>
                    </a:lnTo>
                    <a:lnTo>
                      <a:pt x="430" y="1378"/>
                    </a:lnTo>
                    <a:lnTo>
                      <a:pt x="430" y="1378"/>
                    </a:lnTo>
                    <a:lnTo>
                      <a:pt x="462" y="1368"/>
                    </a:lnTo>
                    <a:lnTo>
                      <a:pt x="498" y="1358"/>
                    </a:lnTo>
                    <a:lnTo>
                      <a:pt x="576" y="1328"/>
                    </a:lnTo>
                    <a:lnTo>
                      <a:pt x="660" y="1294"/>
                    </a:lnTo>
                    <a:lnTo>
                      <a:pt x="748" y="1254"/>
                    </a:lnTo>
                    <a:lnTo>
                      <a:pt x="830" y="1212"/>
                    </a:lnTo>
                    <a:lnTo>
                      <a:pt x="906" y="1172"/>
                    </a:lnTo>
                    <a:lnTo>
                      <a:pt x="940" y="1152"/>
                    </a:lnTo>
                    <a:lnTo>
                      <a:pt x="970" y="1134"/>
                    </a:lnTo>
                    <a:lnTo>
                      <a:pt x="996" y="1116"/>
                    </a:lnTo>
                    <a:lnTo>
                      <a:pt x="1016" y="1098"/>
                    </a:lnTo>
                    <a:lnTo>
                      <a:pt x="1016" y="1098"/>
                    </a:lnTo>
                    <a:lnTo>
                      <a:pt x="1102" y="1022"/>
                    </a:lnTo>
                    <a:lnTo>
                      <a:pt x="1204" y="930"/>
                    </a:lnTo>
                    <a:lnTo>
                      <a:pt x="1306" y="836"/>
                    </a:lnTo>
                    <a:lnTo>
                      <a:pt x="1350" y="792"/>
                    </a:lnTo>
                    <a:lnTo>
                      <a:pt x="1388" y="752"/>
                    </a:lnTo>
                    <a:lnTo>
                      <a:pt x="1388" y="752"/>
                    </a:lnTo>
                    <a:lnTo>
                      <a:pt x="1432" y="706"/>
                    </a:lnTo>
                    <a:lnTo>
                      <a:pt x="1494" y="644"/>
                    </a:lnTo>
                    <a:lnTo>
                      <a:pt x="1570" y="568"/>
                    </a:lnTo>
                    <a:lnTo>
                      <a:pt x="1654" y="488"/>
                    </a:lnTo>
                    <a:lnTo>
                      <a:pt x="1740" y="408"/>
                    </a:lnTo>
                    <a:lnTo>
                      <a:pt x="1824" y="336"/>
                    </a:lnTo>
                    <a:lnTo>
                      <a:pt x="1898" y="274"/>
                    </a:lnTo>
                    <a:lnTo>
                      <a:pt x="1932" y="250"/>
                    </a:lnTo>
                    <a:lnTo>
                      <a:pt x="1960" y="230"/>
                    </a:lnTo>
                    <a:lnTo>
                      <a:pt x="1960" y="230"/>
                    </a:lnTo>
                    <a:lnTo>
                      <a:pt x="2018" y="196"/>
                    </a:lnTo>
                    <a:lnTo>
                      <a:pt x="2088" y="158"/>
                    </a:lnTo>
                    <a:lnTo>
                      <a:pt x="2126" y="138"/>
                    </a:lnTo>
                    <a:lnTo>
                      <a:pt x="2170" y="120"/>
                    </a:lnTo>
                    <a:lnTo>
                      <a:pt x="2214" y="100"/>
                    </a:lnTo>
                    <a:lnTo>
                      <a:pt x="2264" y="82"/>
                    </a:lnTo>
                    <a:lnTo>
                      <a:pt x="2316" y="66"/>
                    </a:lnTo>
                    <a:lnTo>
                      <a:pt x="2372" y="50"/>
                    </a:lnTo>
                    <a:lnTo>
                      <a:pt x="2432" y="36"/>
                    </a:lnTo>
                    <a:lnTo>
                      <a:pt x="2496" y="24"/>
                    </a:lnTo>
                    <a:lnTo>
                      <a:pt x="2564" y="14"/>
                    </a:lnTo>
                    <a:lnTo>
                      <a:pt x="2634" y="6"/>
                    </a:lnTo>
                    <a:lnTo>
                      <a:pt x="2710" y="0"/>
                    </a:lnTo>
                    <a:lnTo>
                      <a:pt x="2788" y="0"/>
                    </a:lnTo>
                  </a:path>
                </a:pathLst>
              </a:custGeom>
              <a:noFill/>
              <a:ln w="508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4" name="Rectangle 20"/>
              <p:cNvSpPr>
                <a:spLocks noChangeArrowheads="1"/>
              </p:cNvSpPr>
              <p:nvPr/>
            </p:nvSpPr>
            <p:spPr bwMode="auto">
              <a:xfrm>
                <a:off x="13658855" y="2540000"/>
                <a:ext cx="101600" cy="511175"/>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5" name="Freeform 21"/>
              <p:cNvSpPr>
                <a:spLocks/>
              </p:cNvSpPr>
              <p:nvPr/>
            </p:nvSpPr>
            <p:spPr bwMode="auto">
              <a:xfrm>
                <a:off x="13693780" y="2428875"/>
                <a:ext cx="3727450" cy="577850"/>
              </a:xfrm>
              <a:custGeom>
                <a:avLst/>
                <a:gdLst>
                  <a:gd name="T0" fmla="*/ 0 w 2348"/>
                  <a:gd name="T1" fmla="*/ 286 h 364"/>
                  <a:gd name="T2" fmla="*/ 0 w 2348"/>
                  <a:gd name="T3" fmla="*/ 286 h 364"/>
                  <a:gd name="T4" fmla="*/ 46 w 2348"/>
                  <a:gd name="T5" fmla="*/ 288 h 364"/>
                  <a:gd name="T6" fmla="*/ 98 w 2348"/>
                  <a:gd name="T7" fmla="*/ 290 h 364"/>
                  <a:gd name="T8" fmla="*/ 166 w 2348"/>
                  <a:gd name="T9" fmla="*/ 290 h 364"/>
                  <a:gd name="T10" fmla="*/ 244 w 2348"/>
                  <a:gd name="T11" fmla="*/ 288 h 364"/>
                  <a:gd name="T12" fmla="*/ 334 w 2348"/>
                  <a:gd name="T13" fmla="*/ 284 h 364"/>
                  <a:gd name="T14" fmla="*/ 428 w 2348"/>
                  <a:gd name="T15" fmla="*/ 278 h 364"/>
                  <a:gd name="T16" fmla="*/ 524 w 2348"/>
                  <a:gd name="T17" fmla="*/ 268 h 364"/>
                  <a:gd name="T18" fmla="*/ 524 w 2348"/>
                  <a:gd name="T19" fmla="*/ 268 h 364"/>
                  <a:gd name="T20" fmla="*/ 658 w 2348"/>
                  <a:gd name="T21" fmla="*/ 248 h 364"/>
                  <a:gd name="T22" fmla="*/ 744 w 2348"/>
                  <a:gd name="T23" fmla="*/ 234 h 364"/>
                  <a:gd name="T24" fmla="*/ 842 w 2348"/>
                  <a:gd name="T25" fmla="*/ 216 h 364"/>
                  <a:gd name="T26" fmla="*/ 842 w 2348"/>
                  <a:gd name="T27" fmla="*/ 216 h 364"/>
                  <a:gd name="T28" fmla="*/ 982 w 2348"/>
                  <a:gd name="T29" fmla="*/ 186 h 364"/>
                  <a:gd name="T30" fmla="*/ 1138 w 2348"/>
                  <a:gd name="T31" fmla="*/ 150 h 364"/>
                  <a:gd name="T32" fmla="*/ 1492 w 2348"/>
                  <a:gd name="T33" fmla="*/ 68 h 364"/>
                  <a:gd name="T34" fmla="*/ 1492 w 2348"/>
                  <a:gd name="T35" fmla="*/ 68 h 364"/>
                  <a:gd name="T36" fmla="*/ 1540 w 2348"/>
                  <a:gd name="T37" fmla="*/ 58 h 364"/>
                  <a:gd name="T38" fmla="*/ 1592 w 2348"/>
                  <a:gd name="T39" fmla="*/ 48 h 364"/>
                  <a:gd name="T40" fmla="*/ 1648 w 2348"/>
                  <a:gd name="T41" fmla="*/ 40 h 364"/>
                  <a:gd name="T42" fmla="*/ 1706 w 2348"/>
                  <a:gd name="T43" fmla="*/ 34 h 364"/>
                  <a:gd name="T44" fmla="*/ 1830 w 2348"/>
                  <a:gd name="T45" fmla="*/ 22 h 364"/>
                  <a:gd name="T46" fmla="*/ 1956 w 2348"/>
                  <a:gd name="T47" fmla="*/ 12 h 364"/>
                  <a:gd name="T48" fmla="*/ 2076 w 2348"/>
                  <a:gd name="T49" fmla="*/ 6 h 364"/>
                  <a:gd name="T50" fmla="*/ 2186 w 2348"/>
                  <a:gd name="T51" fmla="*/ 2 h 364"/>
                  <a:gd name="T52" fmla="*/ 2278 w 2348"/>
                  <a:gd name="T53" fmla="*/ 0 h 364"/>
                  <a:gd name="T54" fmla="*/ 2348 w 2348"/>
                  <a:gd name="T55" fmla="*/ 0 h 364"/>
                  <a:gd name="T56" fmla="*/ 2348 w 2348"/>
                  <a:gd name="T57" fmla="*/ 98 h 364"/>
                  <a:gd name="T58" fmla="*/ 2294 w 2348"/>
                  <a:gd name="T59" fmla="*/ 98 h 364"/>
                  <a:gd name="T60" fmla="*/ 2294 w 2348"/>
                  <a:gd name="T61" fmla="*/ 72 h 364"/>
                  <a:gd name="T62" fmla="*/ 2294 w 2348"/>
                  <a:gd name="T63" fmla="*/ 72 h 364"/>
                  <a:gd name="T64" fmla="*/ 2214 w 2348"/>
                  <a:gd name="T65" fmla="*/ 72 h 364"/>
                  <a:gd name="T66" fmla="*/ 2126 w 2348"/>
                  <a:gd name="T67" fmla="*/ 76 h 364"/>
                  <a:gd name="T68" fmla="*/ 2014 w 2348"/>
                  <a:gd name="T69" fmla="*/ 80 h 364"/>
                  <a:gd name="T70" fmla="*/ 1884 w 2348"/>
                  <a:gd name="T71" fmla="*/ 90 h 364"/>
                  <a:gd name="T72" fmla="*/ 1816 w 2348"/>
                  <a:gd name="T73" fmla="*/ 96 h 364"/>
                  <a:gd name="T74" fmla="*/ 1746 w 2348"/>
                  <a:gd name="T75" fmla="*/ 102 h 364"/>
                  <a:gd name="T76" fmla="*/ 1676 w 2348"/>
                  <a:gd name="T77" fmla="*/ 112 h 364"/>
                  <a:gd name="T78" fmla="*/ 1606 w 2348"/>
                  <a:gd name="T79" fmla="*/ 122 h 364"/>
                  <a:gd name="T80" fmla="*/ 1538 w 2348"/>
                  <a:gd name="T81" fmla="*/ 134 h 364"/>
                  <a:gd name="T82" fmla="*/ 1472 w 2348"/>
                  <a:gd name="T83" fmla="*/ 148 h 364"/>
                  <a:gd name="T84" fmla="*/ 1472 w 2348"/>
                  <a:gd name="T85" fmla="*/ 148 h 364"/>
                  <a:gd name="T86" fmla="*/ 1154 w 2348"/>
                  <a:gd name="T87" fmla="*/ 218 h 364"/>
                  <a:gd name="T88" fmla="*/ 966 w 2348"/>
                  <a:gd name="T89" fmla="*/ 260 h 364"/>
                  <a:gd name="T90" fmla="*/ 868 w 2348"/>
                  <a:gd name="T91" fmla="*/ 278 h 364"/>
                  <a:gd name="T92" fmla="*/ 770 w 2348"/>
                  <a:gd name="T93" fmla="*/ 298 h 364"/>
                  <a:gd name="T94" fmla="*/ 670 w 2348"/>
                  <a:gd name="T95" fmla="*/ 314 h 364"/>
                  <a:gd name="T96" fmla="*/ 570 w 2348"/>
                  <a:gd name="T97" fmla="*/ 330 h 364"/>
                  <a:gd name="T98" fmla="*/ 472 w 2348"/>
                  <a:gd name="T99" fmla="*/ 344 h 364"/>
                  <a:gd name="T100" fmla="*/ 376 w 2348"/>
                  <a:gd name="T101" fmla="*/ 354 h 364"/>
                  <a:gd name="T102" fmla="*/ 284 w 2348"/>
                  <a:gd name="T103" fmla="*/ 362 h 364"/>
                  <a:gd name="T104" fmla="*/ 196 w 2348"/>
                  <a:gd name="T105" fmla="*/ 364 h 364"/>
                  <a:gd name="T106" fmla="*/ 114 w 2348"/>
                  <a:gd name="T107" fmla="*/ 364 h 364"/>
                  <a:gd name="T108" fmla="*/ 74 w 2348"/>
                  <a:gd name="T109" fmla="*/ 362 h 364"/>
                  <a:gd name="T110" fmla="*/ 36 w 2348"/>
                  <a:gd name="T111" fmla="*/ 360 h 364"/>
                  <a:gd name="T112" fmla="*/ 0 w 2348"/>
                  <a:gd name="T113" fmla="*/ 28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8" h="364">
                    <a:moveTo>
                      <a:pt x="0" y="286"/>
                    </a:moveTo>
                    <a:lnTo>
                      <a:pt x="0" y="286"/>
                    </a:lnTo>
                    <a:lnTo>
                      <a:pt x="46" y="288"/>
                    </a:lnTo>
                    <a:lnTo>
                      <a:pt x="98" y="290"/>
                    </a:lnTo>
                    <a:lnTo>
                      <a:pt x="166" y="290"/>
                    </a:lnTo>
                    <a:lnTo>
                      <a:pt x="244" y="288"/>
                    </a:lnTo>
                    <a:lnTo>
                      <a:pt x="334" y="284"/>
                    </a:lnTo>
                    <a:lnTo>
                      <a:pt x="428" y="278"/>
                    </a:lnTo>
                    <a:lnTo>
                      <a:pt x="524" y="268"/>
                    </a:lnTo>
                    <a:lnTo>
                      <a:pt x="524" y="268"/>
                    </a:lnTo>
                    <a:lnTo>
                      <a:pt x="658" y="248"/>
                    </a:lnTo>
                    <a:lnTo>
                      <a:pt x="744" y="234"/>
                    </a:lnTo>
                    <a:lnTo>
                      <a:pt x="842" y="216"/>
                    </a:lnTo>
                    <a:lnTo>
                      <a:pt x="842" y="216"/>
                    </a:lnTo>
                    <a:lnTo>
                      <a:pt x="982" y="186"/>
                    </a:lnTo>
                    <a:lnTo>
                      <a:pt x="1138" y="150"/>
                    </a:lnTo>
                    <a:lnTo>
                      <a:pt x="1492" y="68"/>
                    </a:lnTo>
                    <a:lnTo>
                      <a:pt x="1492" y="68"/>
                    </a:lnTo>
                    <a:lnTo>
                      <a:pt x="1540" y="58"/>
                    </a:lnTo>
                    <a:lnTo>
                      <a:pt x="1592" y="48"/>
                    </a:lnTo>
                    <a:lnTo>
                      <a:pt x="1648" y="40"/>
                    </a:lnTo>
                    <a:lnTo>
                      <a:pt x="1706" y="34"/>
                    </a:lnTo>
                    <a:lnTo>
                      <a:pt x="1830" y="22"/>
                    </a:lnTo>
                    <a:lnTo>
                      <a:pt x="1956" y="12"/>
                    </a:lnTo>
                    <a:lnTo>
                      <a:pt x="2076" y="6"/>
                    </a:lnTo>
                    <a:lnTo>
                      <a:pt x="2186" y="2"/>
                    </a:lnTo>
                    <a:lnTo>
                      <a:pt x="2278" y="0"/>
                    </a:lnTo>
                    <a:lnTo>
                      <a:pt x="2348" y="0"/>
                    </a:lnTo>
                    <a:lnTo>
                      <a:pt x="2348" y="98"/>
                    </a:lnTo>
                    <a:lnTo>
                      <a:pt x="2294" y="98"/>
                    </a:lnTo>
                    <a:lnTo>
                      <a:pt x="2294" y="72"/>
                    </a:lnTo>
                    <a:lnTo>
                      <a:pt x="2294" y="72"/>
                    </a:lnTo>
                    <a:lnTo>
                      <a:pt x="2214" y="72"/>
                    </a:lnTo>
                    <a:lnTo>
                      <a:pt x="2126" y="76"/>
                    </a:lnTo>
                    <a:lnTo>
                      <a:pt x="2014" y="80"/>
                    </a:lnTo>
                    <a:lnTo>
                      <a:pt x="1884" y="90"/>
                    </a:lnTo>
                    <a:lnTo>
                      <a:pt x="1816" y="96"/>
                    </a:lnTo>
                    <a:lnTo>
                      <a:pt x="1746" y="102"/>
                    </a:lnTo>
                    <a:lnTo>
                      <a:pt x="1676" y="112"/>
                    </a:lnTo>
                    <a:lnTo>
                      <a:pt x="1606" y="122"/>
                    </a:lnTo>
                    <a:lnTo>
                      <a:pt x="1538" y="134"/>
                    </a:lnTo>
                    <a:lnTo>
                      <a:pt x="1472" y="148"/>
                    </a:lnTo>
                    <a:lnTo>
                      <a:pt x="1472" y="148"/>
                    </a:lnTo>
                    <a:lnTo>
                      <a:pt x="1154" y="218"/>
                    </a:lnTo>
                    <a:lnTo>
                      <a:pt x="966" y="260"/>
                    </a:lnTo>
                    <a:lnTo>
                      <a:pt x="868" y="278"/>
                    </a:lnTo>
                    <a:lnTo>
                      <a:pt x="770" y="298"/>
                    </a:lnTo>
                    <a:lnTo>
                      <a:pt x="670" y="314"/>
                    </a:lnTo>
                    <a:lnTo>
                      <a:pt x="570" y="330"/>
                    </a:lnTo>
                    <a:lnTo>
                      <a:pt x="472" y="344"/>
                    </a:lnTo>
                    <a:lnTo>
                      <a:pt x="376" y="354"/>
                    </a:lnTo>
                    <a:lnTo>
                      <a:pt x="284" y="362"/>
                    </a:lnTo>
                    <a:lnTo>
                      <a:pt x="196" y="364"/>
                    </a:lnTo>
                    <a:lnTo>
                      <a:pt x="114" y="364"/>
                    </a:lnTo>
                    <a:lnTo>
                      <a:pt x="74" y="362"/>
                    </a:lnTo>
                    <a:lnTo>
                      <a:pt x="36" y="360"/>
                    </a:lnTo>
                    <a:lnTo>
                      <a:pt x="0" y="28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6" name="Freeform 22"/>
              <p:cNvSpPr>
                <a:spLocks/>
              </p:cNvSpPr>
              <p:nvPr/>
            </p:nvSpPr>
            <p:spPr bwMode="auto">
              <a:xfrm>
                <a:off x="13658855" y="3051175"/>
                <a:ext cx="3613150" cy="2733675"/>
              </a:xfrm>
              <a:custGeom>
                <a:avLst/>
                <a:gdLst>
                  <a:gd name="T0" fmla="*/ 0 w 2276"/>
                  <a:gd name="T1" fmla="*/ 0 h 1722"/>
                  <a:gd name="T2" fmla="*/ 0 w 2276"/>
                  <a:gd name="T3" fmla="*/ 0 h 1722"/>
                  <a:gd name="T4" fmla="*/ 42 w 2276"/>
                  <a:gd name="T5" fmla="*/ 2 h 1722"/>
                  <a:gd name="T6" fmla="*/ 90 w 2276"/>
                  <a:gd name="T7" fmla="*/ 6 h 1722"/>
                  <a:gd name="T8" fmla="*/ 148 w 2276"/>
                  <a:gd name="T9" fmla="*/ 10 h 1722"/>
                  <a:gd name="T10" fmla="*/ 212 w 2276"/>
                  <a:gd name="T11" fmla="*/ 18 h 1722"/>
                  <a:gd name="T12" fmla="*/ 278 w 2276"/>
                  <a:gd name="T13" fmla="*/ 28 h 1722"/>
                  <a:gd name="T14" fmla="*/ 310 w 2276"/>
                  <a:gd name="T15" fmla="*/ 34 h 1722"/>
                  <a:gd name="T16" fmla="*/ 342 w 2276"/>
                  <a:gd name="T17" fmla="*/ 42 h 1722"/>
                  <a:gd name="T18" fmla="*/ 372 w 2276"/>
                  <a:gd name="T19" fmla="*/ 50 h 1722"/>
                  <a:gd name="T20" fmla="*/ 398 w 2276"/>
                  <a:gd name="T21" fmla="*/ 60 h 1722"/>
                  <a:gd name="T22" fmla="*/ 398 w 2276"/>
                  <a:gd name="T23" fmla="*/ 60 h 1722"/>
                  <a:gd name="T24" fmla="*/ 452 w 2276"/>
                  <a:gd name="T25" fmla="*/ 86 h 1722"/>
                  <a:gd name="T26" fmla="*/ 512 w 2276"/>
                  <a:gd name="T27" fmla="*/ 116 h 1722"/>
                  <a:gd name="T28" fmla="*/ 544 w 2276"/>
                  <a:gd name="T29" fmla="*/ 136 h 1722"/>
                  <a:gd name="T30" fmla="*/ 576 w 2276"/>
                  <a:gd name="T31" fmla="*/ 156 h 1722"/>
                  <a:gd name="T32" fmla="*/ 610 w 2276"/>
                  <a:gd name="T33" fmla="*/ 178 h 1722"/>
                  <a:gd name="T34" fmla="*/ 644 w 2276"/>
                  <a:gd name="T35" fmla="*/ 204 h 1722"/>
                  <a:gd name="T36" fmla="*/ 678 w 2276"/>
                  <a:gd name="T37" fmla="*/ 230 h 1722"/>
                  <a:gd name="T38" fmla="*/ 712 w 2276"/>
                  <a:gd name="T39" fmla="*/ 260 h 1722"/>
                  <a:gd name="T40" fmla="*/ 746 w 2276"/>
                  <a:gd name="T41" fmla="*/ 292 h 1722"/>
                  <a:gd name="T42" fmla="*/ 782 w 2276"/>
                  <a:gd name="T43" fmla="*/ 328 h 1722"/>
                  <a:gd name="T44" fmla="*/ 816 w 2276"/>
                  <a:gd name="T45" fmla="*/ 364 h 1722"/>
                  <a:gd name="T46" fmla="*/ 850 w 2276"/>
                  <a:gd name="T47" fmla="*/ 404 h 1722"/>
                  <a:gd name="T48" fmla="*/ 884 w 2276"/>
                  <a:gd name="T49" fmla="*/ 448 h 1722"/>
                  <a:gd name="T50" fmla="*/ 918 w 2276"/>
                  <a:gd name="T51" fmla="*/ 492 h 1722"/>
                  <a:gd name="T52" fmla="*/ 918 w 2276"/>
                  <a:gd name="T53" fmla="*/ 492 h 1722"/>
                  <a:gd name="T54" fmla="*/ 988 w 2276"/>
                  <a:gd name="T55" fmla="*/ 596 h 1722"/>
                  <a:gd name="T56" fmla="*/ 1066 w 2276"/>
                  <a:gd name="T57" fmla="*/ 714 h 1722"/>
                  <a:gd name="T58" fmla="*/ 1148 w 2276"/>
                  <a:gd name="T59" fmla="*/ 840 h 1722"/>
                  <a:gd name="T60" fmla="*/ 1232 w 2276"/>
                  <a:gd name="T61" fmla="*/ 970 h 1722"/>
                  <a:gd name="T62" fmla="*/ 1318 w 2276"/>
                  <a:gd name="T63" fmla="*/ 1096 h 1722"/>
                  <a:gd name="T64" fmla="*/ 1362 w 2276"/>
                  <a:gd name="T65" fmla="*/ 1156 h 1722"/>
                  <a:gd name="T66" fmla="*/ 1406 w 2276"/>
                  <a:gd name="T67" fmla="*/ 1214 h 1722"/>
                  <a:gd name="T68" fmla="*/ 1448 w 2276"/>
                  <a:gd name="T69" fmla="*/ 1268 h 1722"/>
                  <a:gd name="T70" fmla="*/ 1488 w 2276"/>
                  <a:gd name="T71" fmla="*/ 1318 h 1722"/>
                  <a:gd name="T72" fmla="*/ 1530 w 2276"/>
                  <a:gd name="T73" fmla="*/ 1362 h 1722"/>
                  <a:gd name="T74" fmla="*/ 1568 w 2276"/>
                  <a:gd name="T75" fmla="*/ 1402 h 1722"/>
                  <a:gd name="T76" fmla="*/ 1568 w 2276"/>
                  <a:gd name="T77" fmla="*/ 1402 h 1722"/>
                  <a:gd name="T78" fmla="*/ 1644 w 2276"/>
                  <a:gd name="T79" fmla="*/ 1470 h 1722"/>
                  <a:gd name="T80" fmla="*/ 1682 w 2276"/>
                  <a:gd name="T81" fmla="*/ 1502 h 1722"/>
                  <a:gd name="T82" fmla="*/ 1720 w 2276"/>
                  <a:gd name="T83" fmla="*/ 1532 h 1722"/>
                  <a:gd name="T84" fmla="*/ 1756 w 2276"/>
                  <a:gd name="T85" fmla="*/ 1562 h 1722"/>
                  <a:gd name="T86" fmla="*/ 1796 w 2276"/>
                  <a:gd name="T87" fmla="*/ 1588 h 1722"/>
                  <a:gd name="T88" fmla="*/ 1834 w 2276"/>
                  <a:gd name="T89" fmla="*/ 1612 h 1722"/>
                  <a:gd name="T90" fmla="*/ 1874 w 2276"/>
                  <a:gd name="T91" fmla="*/ 1634 h 1722"/>
                  <a:gd name="T92" fmla="*/ 1916 w 2276"/>
                  <a:gd name="T93" fmla="*/ 1654 h 1722"/>
                  <a:gd name="T94" fmla="*/ 1960 w 2276"/>
                  <a:gd name="T95" fmla="*/ 1672 h 1722"/>
                  <a:gd name="T96" fmla="*/ 2006 w 2276"/>
                  <a:gd name="T97" fmla="*/ 1686 h 1722"/>
                  <a:gd name="T98" fmla="*/ 2054 w 2276"/>
                  <a:gd name="T99" fmla="*/ 1698 h 1722"/>
                  <a:gd name="T100" fmla="*/ 2104 w 2276"/>
                  <a:gd name="T101" fmla="*/ 1708 h 1722"/>
                  <a:gd name="T102" fmla="*/ 2158 w 2276"/>
                  <a:gd name="T103" fmla="*/ 1716 h 1722"/>
                  <a:gd name="T104" fmla="*/ 2216 w 2276"/>
                  <a:gd name="T105" fmla="*/ 1720 h 1722"/>
                  <a:gd name="T106" fmla="*/ 2276 w 2276"/>
                  <a:gd name="T107" fmla="*/ 1722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6" h="1722">
                    <a:moveTo>
                      <a:pt x="0" y="0"/>
                    </a:moveTo>
                    <a:lnTo>
                      <a:pt x="0" y="0"/>
                    </a:lnTo>
                    <a:lnTo>
                      <a:pt x="42" y="2"/>
                    </a:lnTo>
                    <a:lnTo>
                      <a:pt x="90" y="6"/>
                    </a:lnTo>
                    <a:lnTo>
                      <a:pt x="148" y="10"/>
                    </a:lnTo>
                    <a:lnTo>
                      <a:pt x="212" y="18"/>
                    </a:lnTo>
                    <a:lnTo>
                      <a:pt x="278" y="28"/>
                    </a:lnTo>
                    <a:lnTo>
                      <a:pt x="310" y="34"/>
                    </a:lnTo>
                    <a:lnTo>
                      <a:pt x="342" y="42"/>
                    </a:lnTo>
                    <a:lnTo>
                      <a:pt x="372" y="50"/>
                    </a:lnTo>
                    <a:lnTo>
                      <a:pt x="398" y="60"/>
                    </a:lnTo>
                    <a:lnTo>
                      <a:pt x="398" y="60"/>
                    </a:lnTo>
                    <a:lnTo>
                      <a:pt x="452" y="86"/>
                    </a:lnTo>
                    <a:lnTo>
                      <a:pt x="512" y="116"/>
                    </a:lnTo>
                    <a:lnTo>
                      <a:pt x="544" y="136"/>
                    </a:lnTo>
                    <a:lnTo>
                      <a:pt x="576" y="156"/>
                    </a:lnTo>
                    <a:lnTo>
                      <a:pt x="610" y="178"/>
                    </a:lnTo>
                    <a:lnTo>
                      <a:pt x="644" y="204"/>
                    </a:lnTo>
                    <a:lnTo>
                      <a:pt x="678" y="230"/>
                    </a:lnTo>
                    <a:lnTo>
                      <a:pt x="712" y="260"/>
                    </a:lnTo>
                    <a:lnTo>
                      <a:pt x="746" y="292"/>
                    </a:lnTo>
                    <a:lnTo>
                      <a:pt x="782" y="328"/>
                    </a:lnTo>
                    <a:lnTo>
                      <a:pt x="816" y="364"/>
                    </a:lnTo>
                    <a:lnTo>
                      <a:pt x="850" y="404"/>
                    </a:lnTo>
                    <a:lnTo>
                      <a:pt x="884" y="448"/>
                    </a:lnTo>
                    <a:lnTo>
                      <a:pt x="918" y="492"/>
                    </a:lnTo>
                    <a:lnTo>
                      <a:pt x="918" y="492"/>
                    </a:lnTo>
                    <a:lnTo>
                      <a:pt x="988" y="596"/>
                    </a:lnTo>
                    <a:lnTo>
                      <a:pt x="1066" y="714"/>
                    </a:lnTo>
                    <a:lnTo>
                      <a:pt x="1148" y="840"/>
                    </a:lnTo>
                    <a:lnTo>
                      <a:pt x="1232" y="970"/>
                    </a:lnTo>
                    <a:lnTo>
                      <a:pt x="1318" y="1096"/>
                    </a:lnTo>
                    <a:lnTo>
                      <a:pt x="1362" y="1156"/>
                    </a:lnTo>
                    <a:lnTo>
                      <a:pt x="1406" y="1214"/>
                    </a:lnTo>
                    <a:lnTo>
                      <a:pt x="1448" y="1268"/>
                    </a:lnTo>
                    <a:lnTo>
                      <a:pt x="1488" y="1318"/>
                    </a:lnTo>
                    <a:lnTo>
                      <a:pt x="1530" y="1362"/>
                    </a:lnTo>
                    <a:lnTo>
                      <a:pt x="1568" y="1402"/>
                    </a:lnTo>
                    <a:lnTo>
                      <a:pt x="1568" y="1402"/>
                    </a:lnTo>
                    <a:lnTo>
                      <a:pt x="1644" y="1470"/>
                    </a:lnTo>
                    <a:lnTo>
                      <a:pt x="1682" y="1502"/>
                    </a:lnTo>
                    <a:lnTo>
                      <a:pt x="1720" y="1532"/>
                    </a:lnTo>
                    <a:lnTo>
                      <a:pt x="1756" y="1562"/>
                    </a:lnTo>
                    <a:lnTo>
                      <a:pt x="1796" y="1588"/>
                    </a:lnTo>
                    <a:lnTo>
                      <a:pt x="1834" y="1612"/>
                    </a:lnTo>
                    <a:lnTo>
                      <a:pt x="1874" y="1634"/>
                    </a:lnTo>
                    <a:lnTo>
                      <a:pt x="1916" y="1654"/>
                    </a:lnTo>
                    <a:lnTo>
                      <a:pt x="1960" y="1672"/>
                    </a:lnTo>
                    <a:lnTo>
                      <a:pt x="2006" y="1686"/>
                    </a:lnTo>
                    <a:lnTo>
                      <a:pt x="2054" y="1698"/>
                    </a:lnTo>
                    <a:lnTo>
                      <a:pt x="2104" y="1708"/>
                    </a:lnTo>
                    <a:lnTo>
                      <a:pt x="2158" y="1716"/>
                    </a:lnTo>
                    <a:lnTo>
                      <a:pt x="2216" y="1720"/>
                    </a:lnTo>
                    <a:lnTo>
                      <a:pt x="2276" y="1722"/>
                    </a:lnTo>
                  </a:path>
                </a:pathLst>
              </a:custGeom>
              <a:noFill/>
              <a:ln w="25400">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7" name="Line 23"/>
              <p:cNvSpPr>
                <a:spLocks noChangeShapeType="1"/>
              </p:cNvSpPr>
              <p:nvPr/>
            </p:nvSpPr>
            <p:spPr bwMode="auto">
              <a:xfrm flipH="1">
                <a:off x="17272005" y="5784850"/>
                <a:ext cx="101600" cy="0"/>
              </a:xfrm>
              <a:prstGeom prst="line">
                <a:avLst/>
              </a:prstGeom>
              <a:noFill/>
              <a:ln w="25400">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8" name="Freeform 24"/>
              <p:cNvSpPr>
                <a:spLocks/>
              </p:cNvSpPr>
              <p:nvPr/>
            </p:nvSpPr>
            <p:spPr bwMode="auto">
              <a:xfrm>
                <a:off x="13703305" y="3019425"/>
                <a:ext cx="3609975" cy="1108075"/>
              </a:xfrm>
              <a:custGeom>
                <a:avLst/>
                <a:gdLst>
                  <a:gd name="T0" fmla="*/ 0 w 2274"/>
                  <a:gd name="T1" fmla="*/ 0 h 698"/>
                  <a:gd name="T2" fmla="*/ 0 w 2274"/>
                  <a:gd name="T3" fmla="*/ 0 h 698"/>
                  <a:gd name="T4" fmla="*/ 32 w 2274"/>
                  <a:gd name="T5" fmla="*/ 2 h 698"/>
                  <a:gd name="T6" fmla="*/ 118 w 2274"/>
                  <a:gd name="T7" fmla="*/ 4 h 698"/>
                  <a:gd name="T8" fmla="*/ 174 w 2274"/>
                  <a:gd name="T9" fmla="*/ 6 h 698"/>
                  <a:gd name="T10" fmla="*/ 234 w 2274"/>
                  <a:gd name="T11" fmla="*/ 10 h 698"/>
                  <a:gd name="T12" fmla="*/ 298 w 2274"/>
                  <a:gd name="T13" fmla="*/ 16 h 698"/>
                  <a:gd name="T14" fmla="*/ 360 w 2274"/>
                  <a:gd name="T15" fmla="*/ 24 h 698"/>
                  <a:gd name="T16" fmla="*/ 360 w 2274"/>
                  <a:gd name="T17" fmla="*/ 24 h 698"/>
                  <a:gd name="T18" fmla="*/ 406 w 2274"/>
                  <a:gd name="T19" fmla="*/ 34 h 698"/>
                  <a:gd name="T20" fmla="*/ 458 w 2274"/>
                  <a:gd name="T21" fmla="*/ 44 h 698"/>
                  <a:gd name="T22" fmla="*/ 520 w 2274"/>
                  <a:gd name="T23" fmla="*/ 58 h 698"/>
                  <a:gd name="T24" fmla="*/ 590 w 2274"/>
                  <a:gd name="T25" fmla="*/ 76 h 698"/>
                  <a:gd name="T26" fmla="*/ 662 w 2274"/>
                  <a:gd name="T27" fmla="*/ 96 h 698"/>
                  <a:gd name="T28" fmla="*/ 730 w 2274"/>
                  <a:gd name="T29" fmla="*/ 118 h 698"/>
                  <a:gd name="T30" fmla="*/ 760 w 2274"/>
                  <a:gd name="T31" fmla="*/ 132 h 698"/>
                  <a:gd name="T32" fmla="*/ 788 w 2274"/>
                  <a:gd name="T33" fmla="*/ 144 h 698"/>
                  <a:gd name="T34" fmla="*/ 788 w 2274"/>
                  <a:gd name="T35" fmla="*/ 144 h 698"/>
                  <a:gd name="T36" fmla="*/ 844 w 2274"/>
                  <a:gd name="T37" fmla="*/ 174 h 698"/>
                  <a:gd name="T38" fmla="*/ 906 w 2274"/>
                  <a:gd name="T39" fmla="*/ 208 h 698"/>
                  <a:gd name="T40" fmla="*/ 1036 w 2274"/>
                  <a:gd name="T41" fmla="*/ 282 h 698"/>
                  <a:gd name="T42" fmla="*/ 1290 w 2274"/>
                  <a:gd name="T43" fmla="*/ 430 h 698"/>
                  <a:gd name="T44" fmla="*/ 1290 w 2274"/>
                  <a:gd name="T45" fmla="*/ 430 h 698"/>
                  <a:gd name="T46" fmla="*/ 1350 w 2274"/>
                  <a:gd name="T47" fmla="*/ 464 h 698"/>
                  <a:gd name="T48" fmla="*/ 1414 w 2274"/>
                  <a:gd name="T49" fmla="*/ 498 h 698"/>
                  <a:gd name="T50" fmla="*/ 1486 w 2274"/>
                  <a:gd name="T51" fmla="*/ 534 h 698"/>
                  <a:gd name="T52" fmla="*/ 1562 w 2274"/>
                  <a:gd name="T53" fmla="*/ 566 h 698"/>
                  <a:gd name="T54" fmla="*/ 1642 w 2274"/>
                  <a:gd name="T55" fmla="*/ 598 h 698"/>
                  <a:gd name="T56" fmla="*/ 1684 w 2274"/>
                  <a:gd name="T57" fmla="*/ 612 h 698"/>
                  <a:gd name="T58" fmla="*/ 1728 w 2274"/>
                  <a:gd name="T59" fmla="*/ 626 h 698"/>
                  <a:gd name="T60" fmla="*/ 1772 w 2274"/>
                  <a:gd name="T61" fmla="*/ 638 h 698"/>
                  <a:gd name="T62" fmla="*/ 1818 w 2274"/>
                  <a:gd name="T63" fmla="*/ 650 h 698"/>
                  <a:gd name="T64" fmla="*/ 1866 w 2274"/>
                  <a:gd name="T65" fmla="*/ 660 h 698"/>
                  <a:gd name="T66" fmla="*/ 1914 w 2274"/>
                  <a:gd name="T67" fmla="*/ 668 h 698"/>
                  <a:gd name="T68" fmla="*/ 1914 w 2274"/>
                  <a:gd name="T69" fmla="*/ 668 h 698"/>
                  <a:gd name="T70" fmla="*/ 2004 w 2274"/>
                  <a:gd name="T71" fmla="*/ 680 h 698"/>
                  <a:gd name="T72" fmla="*/ 2080 w 2274"/>
                  <a:gd name="T73" fmla="*/ 688 h 698"/>
                  <a:gd name="T74" fmla="*/ 2142 w 2274"/>
                  <a:gd name="T75" fmla="*/ 694 h 698"/>
                  <a:gd name="T76" fmla="*/ 2192 w 2274"/>
                  <a:gd name="T77" fmla="*/ 698 h 698"/>
                  <a:gd name="T78" fmla="*/ 2230 w 2274"/>
                  <a:gd name="T79" fmla="*/ 698 h 698"/>
                  <a:gd name="T80" fmla="*/ 2254 w 2274"/>
                  <a:gd name="T81" fmla="*/ 698 h 698"/>
                  <a:gd name="T82" fmla="*/ 2274 w 2274"/>
                  <a:gd name="T83" fmla="*/ 69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74" h="698">
                    <a:moveTo>
                      <a:pt x="0" y="0"/>
                    </a:moveTo>
                    <a:lnTo>
                      <a:pt x="0" y="0"/>
                    </a:lnTo>
                    <a:lnTo>
                      <a:pt x="32" y="2"/>
                    </a:lnTo>
                    <a:lnTo>
                      <a:pt x="118" y="4"/>
                    </a:lnTo>
                    <a:lnTo>
                      <a:pt x="174" y="6"/>
                    </a:lnTo>
                    <a:lnTo>
                      <a:pt x="234" y="10"/>
                    </a:lnTo>
                    <a:lnTo>
                      <a:pt x="298" y="16"/>
                    </a:lnTo>
                    <a:lnTo>
                      <a:pt x="360" y="24"/>
                    </a:lnTo>
                    <a:lnTo>
                      <a:pt x="360" y="24"/>
                    </a:lnTo>
                    <a:lnTo>
                      <a:pt x="406" y="34"/>
                    </a:lnTo>
                    <a:lnTo>
                      <a:pt x="458" y="44"/>
                    </a:lnTo>
                    <a:lnTo>
                      <a:pt x="520" y="58"/>
                    </a:lnTo>
                    <a:lnTo>
                      <a:pt x="590" y="76"/>
                    </a:lnTo>
                    <a:lnTo>
                      <a:pt x="662" y="96"/>
                    </a:lnTo>
                    <a:lnTo>
                      <a:pt x="730" y="118"/>
                    </a:lnTo>
                    <a:lnTo>
                      <a:pt x="760" y="132"/>
                    </a:lnTo>
                    <a:lnTo>
                      <a:pt x="788" y="144"/>
                    </a:lnTo>
                    <a:lnTo>
                      <a:pt x="788" y="144"/>
                    </a:lnTo>
                    <a:lnTo>
                      <a:pt x="844" y="174"/>
                    </a:lnTo>
                    <a:lnTo>
                      <a:pt x="906" y="208"/>
                    </a:lnTo>
                    <a:lnTo>
                      <a:pt x="1036" y="282"/>
                    </a:lnTo>
                    <a:lnTo>
                      <a:pt x="1290" y="430"/>
                    </a:lnTo>
                    <a:lnTo>
                      <a:pt x="1290" y="430"/>
                    </a:lnTo>
                    <a:lnTo>
                      <a:pt x="1350" y="464"/>
                    </a:lnTo>
                    <a:lnTo>
                      <a:pt x="1414" y="498"/>
                    </a:lnTo>
                    <a:lnTo>
                      <a:pt x="1486" y="534"/>
                    </a:lnTo>
                    <a:lnTo>
                      <a:pt x="1562" y="566"/>
                    </a:lnTo>
                    <a:lnTo>
                      <a:pt x="1642" y="598"/>
                    </a:lnTo>
                    <a:lnTo>
                      <a:pt x="1684" y="612"/>
                    </a:lnTo>
                    <a:lnTo>
                      <a:pt x="1728" y="626"/>
                    </a:lnTo>
                    <a:lnTo>
                      <a:pt x="1772" y="638"/>
                    </a:lnTo>
                    <a:lnTo>
                      <a:pt x="1818" y="650"/>
                    </a:lnTo>
                    <a:lnTo>
                      <a:pt x="1866" y="660"/>
                    </a:lnTo>
                    <a:lnTo>
                      <a:pt x="1914" y="668"/>
                    </a:lnTo>
                    <a:lnTo>
                      <a:pt x="1914" y="668"/>
                    </a:lnTo>
                    <a:lnTo>
                      <a:pt x="2004" y="680"/>
                    </a:lnTo>
                    <a:lnTo>
                      <a:pt x="2080" y="688"/>
                    </a:lnTo>
                    <a:lnTo>
                      <a:pt x="2142" y="694"/>
                    </a:lnTo>
                    <a:lnTo>
                      <a:pt x="2192" y="698"/>
                    </a:lnTo>
                    <a:lnTo>
                      <a:pt x="2230" y="698"/>
                    </a:lnTo>
                    <a:lnTo>
                      <a:pt x="2254" y="698"/>
                    </a:lnTo>
                    <a:lnTo>
                      <a:pt x="2274" y="698"/>
                    </a:lnTo>
                  </a:path>
                </a:pathLst>
              </a:custGeom>
              <a:noFill/>
              <a:ln w="50800">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9" name="Line 25"/>
              <p:cNvSpPr>
                <a:spLocks noChangeShapeType="1"/>
              </p:cNvSpPr>
              <p:nvPr/>
            </p:nvSpPr>
            <p:spPr bwMode="auto">
              <a:xfrm flipH="1">
                <a:off x="17310105" y="4124325"/>
                <a:ext cx="95250" cy="0"/>
              </a:xfrm>
              <a:prstGeom prst="line">
                <a:avLst/>
              </a:prstGeom>
              <a:noFill/>
              <a:ln w="50800">
                <a:solidFill>
                  <a:srgbClr val="00AEF0"/>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0" name="Rectangle 26"/>
              <p:cNvSpPr>
                <a:spLocks noChangeArrowheads="1"/>
              </p:cNvSpPr>
              <p:nvPr/>
            </p:nvSpPr>
            <p:spPr bwMode="auto">
              <a:xfrm>
                <a:off x="9220205" y="5314950"/>
                <a:ext cx="95250" cy="501650"/>
              </a:xfrm>
              <a:prstGeom prst="rect">
                <a:avLst/>
              </a:prstGeom>
              <a:solidFill>
                <a:srgbClr val="F79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 name="Rectangle 27"/>
              <p:cNvSpPr>
                <a:spLocks noChangeArrowheads="1"/>
              </p:cNvSpPr>
              <p:nvPr/>
            </p:nvSpPr>
            <p:spPr bwMode="auto">
              <a:xfrm>
                <a:off x="13668380" y="5105400"/>
                <a:ext cx="85725" cy="758825"/>
              </a:xfrm>
              <a:prstGeom prst="rect">
                <a:avLst/>
              </a:prstGeom>
              <a:solidFill>
                <a:srgbClr val="F79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2" name="Freeform 28"/>
              <p:cNvSpPr>
                <a:spLocks/>
              </p:cNvSpPr>
              <p:nvPr/>
            </p:nvSpPr>
            <p:spPr bwMode="auto">
              <a:xfrm>
                <a:off x="9274180" y="5508625"/>
                <a:ext cx="4451350" cy="352425"/>
              </a:xfrm>
              <a:custGeom>
                <a:avLst/>
                <a:gdLst>
                  <a:gd name="T0" fmla="*/ 2786 w 2804"/>
                  <a:gd name="T1" fmla="*/ 50 h 222"/>
                  <a:gd name="T2" fmla="*/ 2786 w 2804"/>
                  <a:gd name="T3" fmla="*/ 50 h 222"/>
                  <a:gd name="T4" fmla="*/ 2374 w 2804"/>
                  <a:gd name="T5" fmla="*/ 50 h 222"/>
                  <a:gd name="T6" fmla="*/ 2002 w 2804"/>
                  <a:gd name="T7" fmla="*/ 48 h 222"/>
                  <a:gd name="T8" fmla="*/ 1814 w 2804"/>
                  <a:gd name="T9" fmla="*/ 46 h 222"/>
                  <a:gd name="T10" fmla="*/ 1642 w 2804"/>
                  <a:gd name="T11" fmla="*/ 42 h 222"/>
                  <a:gd name="T12" fmla="*/ 1642 w 2804"/>
                  <a:gd name="T13" fmla="*/ 42 h 222"/>
                  <a:gd name="T14" fmla="*/ 1306 w 2804"/>
                  <a:gd name="T15" fmla="*/ 32 h 222"/>
                  <a:gd name="T16" fmla="*/ 1098 w 2804"/>
                  <a:gd name="T17" fmla="*/ 26 h 222"/>
                  <a:gd name="T18" fmla="*/ 878 w 2804"/>
                  <a:gd name="T19" fmla="*/ 22 h 222"/>
                  <a:gd name="T20" fmla="*/ 878 w 2804"/>
                  <a:gd name="T21" fmla="*/ 22 h 222"/>
                  <a:gd name="T22" fmla="*/ 556 w 2804"/>
                  <a:gd name="T23" fmla="*/ 16 h 222"/>
                  <a:gd name="T24" fmla="*/ 274 w 2804"/>
                  <a:gd name="T25" fmla="*/ 8 h 222"/>
                  <a:gd name="T26" fmla="*/ 0 w 2804"/>
                  <a:gd name="T27" fmla="*/ 0 h 222"/>
                  <a:gd name="T28" fmla="*/ 6 w 2804"/>
                  <a:gd name="T29" fmla="*/ 184 h 222"/>
                  <a:gd name="T30" fmla="*/ 6 w 2804"/>
                  <a:gd name="T31" fmla="*/ 184 h 222"/>
                  <a:gd name="T32" fmla="*/ 1176 w 2804"/>
                  <a:gd name="T33" fmla="*/ 198 h 222"/>
                  <a:gd name="T34" fmla="*/ 1176 w 2804"/>
                  <a:gd name="T35" fmla="*/ 198 h 222"/>
                  <a:gd name="T36" fmla="*/ 1980 w 2804"/>
                  <a:gd name="T37" fmla="*/ 210 h 222"/>
                  <a:gd name="T38" fmla="*/ 2804 w 2804"/>
                  <a:gd name="T39" fmla="*/ 222 h 222"/>
                  <a:gd name="T40" fmla="*/ 2786 w 2804"/>
                  <a:gd name="T41" fmla="*/ 5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4" h="222">
                    <a:moveTo>
                      <a:pt x="2786" y="50"/>
                    </a:moveTo>
                    <a:lnTo>
                      <a:pt x="2786" y="50"/>
                    </a:lnTo>
                    <a:lnTo>
                      <a:pt x="2374" y="50"/>
                    </a:lnTo>
                    <a:lnTo>
                      <a:pt x="2002" y="48"/>
                    </a:lnTo>
                    <a:lnTo>
                      <a:pt x="1814" y="46"/>
                    </a:lnTo>
                    <a:lnTo>
                      <a:pt x="1642" y="42"/>
                    </a:lnTo>
                    <a:lnTo>
                      <a:pt x="1642" y="42"/>
                    </a:lnTo>
                    <a:lnTo>
                      <a:pt x="1306" y="32"/>
                    </a:lnTo>
                    <a:lnTo>
                      <a:pt x="1098" y="26"/>
                    </a:lnTo>
                    <a:lnTo>
                      <a:pt x="878" y="22"/>
                    </a:lnTo>
                    <a:lnTo>
                      <a:pt x="878" y="22"/>
                    </a:lnTo>
                    <a:lnTo>
                      <a:pt x="556" y="16"/>
                    </a:lnTo>
                    <a:lnTo>
                      <a:pt x="274" y="8"/>
                    </a:lnTo>
                    <a:lnTo>
                      <a:pt x="0" y="0"/>
                    </a:lnTo>
                    <a:lnTo>
                      <a:pt x="6" y="184"/>
                    </a:lnTo>
                    <a:lnTo>
                      <a:pt x="6" y="184"/>
                    </a:lnTo>
                    <a:lnTo>
                      <a:pt x="1176" y="198"/>
                    </a:lnTo>
                    <a:lnTo>
                      <a:pt x="1176" y="198"/>
                    </a:lnTo>
                    <a:lnTo>
                      <a:pt x="1980" y="210"/>
                    </a:lnTo>
                    <a:lnTo>
                      <a:pt x="2804" y="222"/>
                    </a:lnTo>
                    <a:lnTo>
                      <a:pt x="2786" y="50"/>
                    </a:lnTo>
                    <a:close/>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3" name="Freeform 29"/>
              <p:cNvSpPr>
                <a:spLocks/>
              </p:cNvSpPr>
              <p:nvPr/>
            </p:nvSpPr>
            <p:spPr bwMode="auto">
              <a:xfrm>
                <a:off x="9220205" y="5816600"/>
                <a:ext cx="4470400" cy="758825"/>
              </a:xfrm>
              <a:custGeom>
                <a:avLst/>
                <a:gdLst>
                  <a:gd name="T0" fmla="*/ 0 w 2816"/>
                  <a:gd name="T1" fmla="*/ 0 h 478"/>
                  <a:gd name="T2" fmla="*/ 0 w 2816"/>
                  <a:gd name="T3" fmla="*/ 0 h 478"/>
                  <a:gd name="T4" fmla="*/ 74 w 2816"/>
                  <a:gd name="T5" fmla="*/ 0 h 478"/>
                  <a:gd name="T6" fmla="*/ 246 w 2816"/>
                  <a:gd name="T7" fmla="*/ 6 h 478"/>
                  <a:gd name="T8" fmla="*/ 350 w 2816"/>
                  <a:gd name="T9" fmla="*/ 10 h 478"/>
                  <a:gd name="T10" fmla="*/ 450 w 2816"/>
                  <a:gd name="T11" fmla="*/ 16 h 478"/>
                  <a:gd name="T12" fmla="*/ 542 w 2816"/>
                  <a:gd name="T13" fmla="*/ 22 h 478"/>
                  <a:gd name="T14" fmla="*/ 614 w 2816"/>
                  <a:gd name="T15" fmla="*/ 30 h 478"/>
                  <a:gd name="T16" fmla="*/ 614 w 2816"/>
                  <a:gd name="T17" fmla="*/ 30 h 478"/>
                  <a:gd name="T18" fmla="*/ 678 w 2816"/>
                  <a:gd name="T19" fmla="*/ 40 h 478"/>
                  <a:gd name="T20" fmla="*/ 748 w 2816"/>
                  <a:gd name="T21" fmla="*/ 52 h 478"/>
                  <a:gd name="T22" fmla="*/ 824 w 2816"/>
                  <a:gd name="T23" fmla="*/ 66 h 478"/>
                  <a:gd name="T24" fmla="*/ 902 w 2816"/>
                  <a:gd name="T25" fmla="*/ 84 h 478"/>
                  <a:gd name="T26" fmla="*/ 982 w 2816"/>
                  <a:gd name="T27" fmla="*/ 102 h 478"/>
                  <a:gd name="T28" fmla="*/ 1060 w 2816"/>
                  <a:gd name="T29" fmla="*/ 120 h 478"/>
                  <a:gd name="T30" fmla="*/ 1134 w 2816"/>
                  <a:gd name="T31" fmla="*/ 142 h 478"/>
                  <a:gd name="T32" fmla="*/ 1204 w 2816"/>
                  <a:gd name="T33" fmla="*/ 162 h 478"/>
                  <a:gd name="T34" fmla="*/ 1204 w 2816"/>
                  <a:gd name="T35" fmla="*/ 162 h 478"/>
                  <a:gd name="T36" fmla="*/ 1348 w 2816"/>
                  <a:gd name="T37" fmla="*/ 210 h 478"/>
                  <a:gd name="T38" fmla="*/ 1500 w 2816"/>
                  <a:gd name="T39" fmla="*/ 264 h 478"/>
                  <a:gd name="T40" fmla="*/ 1652 w 2816"/>
                  <a:gd name="T41" fmla="*/ 312 h 478"/>
                  <a:gd name="T42" fmla="*/ 1722 w 2816"/>
                  <a:gd name="T43" fmla="*/ 334 h 478"/>
                  <a:gd name="T44" fmla="*/ 1786 w 2816"/>
                  <a:gd name="T45" fmla="*/ 352 h 478"/>
                  <a:gd name="T46" fmla="*/ 1786 w 2816"/>
                  <a:gd name="T47" fmla="*/ 352 h 478"/>
                  <a:gd name="T48" fmla="*/ 1926 w 2816"/>
                  <a:gd name="T49" fmla="*/ 388 h 478"/>
                  <a:gd name="T50" fmla="*/ 2014 w 2816"/>
                  <a:gd name="T51" fmla="*/ 410 h 478"/>
                  <a:gd name="T52" fmla="*/ 2066 w 2816"/>
                  <a:gd name="T53" fmla="*/ 420 h 478"/>
                  <a:gd name="T54" fmla="*/ 2122 w 2816"/>
                  <a:gd name="T55" fmla="*/ 430 h 478"/>
                  <a:gd name="T56" fmla="*/ 2182 w 2816"/>
                  <a:gd name="T57" fmla="*/ 440 h 478"/>
                  <a:gd name="T58" fmla="*/ 2250 w 2816"/>
                  <a:gd name="T59" fmla="*/ 448 h 478"/>
                  <a:gd name="T60" fmla="*/ 2324 w 2816"/>
                  <a:gd name="T61" fmla="*/ 456 h 478"/>
                  <a:gd name="T62" fmla="*/ 2406 w 2816"/>
                  <a:gd name="T63" fmla="*/ 464 h 478"/>
                  <a:gd name="T64" fmla="*/ 2496 w 2816"/>
                  <a:gd name="T65" fmla="*/ 470 h 478"/>
                  <a:gd name="T66" fmla="*/ 2594 w 2816"/>
                  <a:gd name="T67" fmla="*/ 474 h 478"/>
                  <a:gd name="T68" fmla="*/ 2700 w 2816"/>
                  <a:gd name="T69" fmla="*/ 476 h 478"/>
                  <a:gd name="T70" fmla="*/ 2816 w 2816"/>
                  <a:gd name="T71"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6" h="478">
                    <a:moveTo>
                      <a:pt x="0" y="0"/>
                    </a:moveTo>
                    <a:lnTo>
                      <a:pt x="0" y="0"/>
                    </a:lnTo>
                    <a:lnTo>
                      <a:pt x="74" y="0"/>
                    </a:lnTo>
                    <a:lnTo>
                      <a:pt x="246" y="6"/>
                    </a:lnTo>
                    <a:lnTo>
                      <a:pt x="350" y="10"/>
                    </a:lnTo>
                    <a:lnTo>
                      <a:pt x="450" y="16"/>
                    </a:lnTo>
                    <a:lnTo>
                      <a:pt x="542" y="22"/>
                    </a:lnTo>
                    <a:lnTo>
                      <a:pt x="614" y="30"/>
                    </a:lnTo>
                    <a:lnTo>
                      <a:pt x="614" y="30"/>
                    </a:lnTo>
                    <a:lnTo>
                      <a:pt x="678" y="40"/>
                    </a:lnTo>
                    <a:lnTo>
                      <a:pt x="748" y="52"/>
                    </a:lnTo>
                    <a:lnTo>
                      <a:pt x="824" y="66"/>
                    </a:lnTo>
                    <a:lnTo>
                      <a:pt x="902" y="84"/>
                    </a:lnTo>
                    <a:lnTo>
                      <a:pt x="982" y="102"/>
                    </a:lnTo>
                    <a:lnTo>
                      <a:pt x="1060" y="120"/>
                    </a:lnTo>
                    <a:lnTo>
                      <a:pt x="1134" y="142"/>
                    </a:lnTo>
                    <a:lnTo>
                      <a:pt x="1204" y="162"/>
                    </a:lnTo>
                    <a:lnTo>
                      <a:pt x="1204" y="162"/>
                    </a:lnTo>
                    <a:lnTo>
                      <a:pt x="1348" y="210"/>
                    </a:lnTo>
                    <a:lnTo>
                      <a:pt x="1500" y="264"/>
                    </a:lnTo>
                    <a:lnTo>
                      <a:pt x="1652" y="312"/>
                    </a:lnTo>
                    <a:lnTo>
                      <a:pt x="1722" y="334"/>
                    </a:lnTo>
                    <a:lnTo>
                      <a:pt x="1786" y="352"/>
                    </a:lnTo>
                    <a:lnTo>
                      <a:pt x="1786" y="352"/>
                    </a:lnTo>
                    <a:lnTo>
                      <a:pt x="1926" y="388"/>
                    </a:lnTo>
                    <a:lnTo>
                      <a:pt x="2014" y="410"/>
                    </a:lnTo>
                    <a:lnTo>
                      <a:pt x="2066" y="420"/>
                    </a:lnTo>
                    <a:lnTo>
                      <a:pt x="2122" y="430"/>
                    </a:lnTo>
                    <a:lnTo>
                      <a:pt x="2182" y="440"/>
                    </a:lnTo>
                    <a:lnTo>
                      <a:pt x="2250" y="448"/>
                    </a:lnTo>
                    <a:lnTo>
                      <a:pt x="2324" y="456"/>
                    </a:lnTo>
                    <a:lnTo>
                      <a:pt x="2406" y="464"/>
                    </a:lnTo>
                    <a:lnTo>
                      <a:pt x="2496" y="470"/>
                    </a:lnTo>
                    <a:lnTo>
                      <a:pt x="2594" y="474"/>
                    </a:lnTo>
                    <a:lnTo>
                      <a:pt x="2700" y="476"/>
                    </a:lnTo>
                    <a:lnTo>
                      <a:pt x="2816" y="478"/>
                    </a:lnTo>
                  </a:path>
                </a:pathLst>
              </a:custGeom>
              <a:noFill/>
              <a:ln w="25400">
                <a:solidFill>
                  <a:srgbClr val="F7964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44" name="Freeform 30"/>
              <p:cNvSpPr>
                <a:spLocks/>
              </p:cNvSpPr>
              <p:nvPr/>
            </p:nvSpPr>
            <p:spPr bwMode="auto">
              <a:xfrm>
                <a:off x="9207505" y="4667250"/>
                <a:ext cx="4483100" cy="1892300"/>
              </a:xfrm>
              <a:custGeom>
                <a:avLst/>
                <a:gdLst>
                  <a:gd name="T0" fmla="*/ 0 w 2824"/>
                  <a:gd name="T1" fmla="*/ 0 h 1192"/>
                  <a:gd name="T2" fmla="*/ 0 w 2824"/>
                  <a:gd name="T3" fmla="*/ 0 h 1192"/>
                  <a:gd name="T4" fmla="*/ 54 w 2824"/>
                  <a:gd name="T5" fmla="*/ 0 h 1192"/>
                  <a:gd name="T6" fmla="*/ 112 w 2824"/>
                  <a:gd name="T7" fmla="*/ 2 h 1192"/>
                  <a:gd name="T8" fmla="*/ 186 w 2824"/>
                  <a:gd name="T9" fmla="*/ 4 h 1192"/>
                  <a:gd name="T10" fmla="*/ 268 w 2824"/>
                  <a:gd name="T11" fmla="*/ 10 h 1192"/>
                  <a:gd name="T12" fmla="*/ 356 w 2824"/>
                  <a:gd name="T13" fmla="*/ 20 h 1192"/>
                  <a:gd name="T14" fmla="*/ 400 w 2824"/>
                  <a:gd name="T15" fmla="*/ 26 h 1192"/>
                  <a:gd name="T16" fmla="*/ 442 w 2824"/>
                  <a:gd name="T17" fmla="*/ 34 h 1192"/>
                  <a:gd name="T18" fmla="*/ 484 w 2824"/>
                  <a:gd name="T19" fmla="*/ 42 h 1192"/>
                  <a:gd name="T20" fmla="*/ 524 w 2824"/>
                  <a:gd name="T21" fmla="*/ 52 h 1192"/>
                  <a:gd name="T22" fmla="*/ 524 w 2824"/>
                  <a:gd name="T23" fmla="*/ 52 h 1192"/>
                  <a:gd name="T24" fmla="*/ 600 w 2824"/>
                  <a:gd name="T25" fmla="*/ 72 h 1192"/>
                  <a:gd name="T26" fmla="*/ 670 w 2824"/>
                  <a:gd name="T27" fmla="*/ 94 h 1192"/>
                  <a:gd name="T28" fmla="*/ 736 w 2824"/>
                  <a:gd name="T29" fmla="*/ 116 h 1192"/>
                  <a:gd name="T30" fmla="*/ 802 w 2824"/>
                  <a:gd name="T31" fmla="*/ 144 h 1192"/>
                  <a:gd name="T32" fmla="*/ 868 w 2824"/>
                  <a:gd name="T33" fmla="*/ 174 h 1192"/>
                  <a:gd name="T34" fmla="*/ 938 w 2824"/>
                  <a:gd name="T35" fmla="*/ 212 h 1192"/>
                  <a:gd name="T36" fmla="*/ 1010 w 2824"/>
                  <a:gd name="T37" fmla="*/ 258 h 1192"/>
                  <a:gd name="T38" fmla="*/ 1090 w 2824"/>
                  <a:gd name="T39" fmla="*/ 312 h 1192"/>
                  <a:gd name="T40" fmla="*/ 1090 w 2824"/>
                  <a:gd name="T41" fmla="*/ 312 h 1192"/>
                  <a:gd name="T42" fmla="*/ 1172 w 2824"/>
                  <a:gd name="T43" fmla="*/ 372 h 1192"/>
                  <a:gd name="T44" fmla="*/ 1250 w 2824"/>
                  <a:gd name="T45" fmla="*/ 432 h 1192"/>
                  <a:gd name="T46" fmla="*/ 1326 w 2824"/>
                  <a:gd name="T47" fmla="*/ 490 h 1192"/>
                  <a:gd name="T48" fmla="*/ 1396 w 2824"/>
                  <a:gd name="T49" fmla="*/ 550 h 1192"/>
                  <a:gd name="T50" fmla="*/ 1528 w 2824"/>
                  <a:gd name="T51" fmla="*/ 662 h 1192"/>
                  <a:gd name="T52" fmla="*/ 1642 w 2824"/>
                  <a:gd name="T53" fmla="*/ 762 h 1192"/>
                  <a:gd name="T54" fmla="*/ 1642 w 2824"/>
                  <a:gd name="T55" fmla="*/ 762 h 1192"/>
                  <a:gd name="T56" fmla="*/ 1698 w 2824"/>
                  <a:gd name="T57" fmla="*/ 808 h 1192"/>
                  <a:gd name="T58" fmla="*/ 1754 w 2824"/>
                  <a:gd name="T59" fmla="*/ 852 h 1192"/>
                  <a:gd name="T60" fmla="*/ 1812 w 2824"/>
                  <a:gd name="T61" fmla="*/ 892 h 1192"/>
                  <a:gd name="T62" fmla="*/ 1872 w 2824"/>
                  <a:gd name="T63" fmla="*/ 930 h 1192"/>
                  <a:gd name="T64" fmla="*/ 1928 w 2824"/>
                  <a:gd name="T65" fmla="*/ 964 h 1192"/>
                  <a:gd name="T66" fmla="*/ 1984 w 2824"/>
                  <a:gd name="T67" fmla="*/ 994 h 1192"/>
                  <a:gd name="T68" fmla="*/ 2036 w 2824"/>
                  <a:gd name="T69" fmla="*/ 1022 h 1192"/>
                  <a:gd name="T70" fmla="*/ 2084 w 2824"/>
                  <a:gd name="T71" fmla="*/ 1046 h 1192"/>
                  <a:gd name="T72" fmla="*/ 2084 w 2824"/>
                  <a:gd name="T73" fmla="*/ 1046 h 1192"/>
                  <a:gd name="T74" fmla="*/ 2138 w 2824"/>
                  <a:gd name="T75" fmla="*/ 1068 h 1192"/>
                  <a:gd name="T76" fmla="*/ 2206 w 2824"/>
                  <a:gd name="T77" fmla="*/ 1092 h 1192"/>
                  <a:gd name="T78" fmla="*/ 2288 w 2824"/>
                  <a:gd name="T79" fmla="*/ 1118 h 1192"/>
                  <a:gd name="T80" fmla="*/ 2380 w 2824"/>
                  <a:gd name="T81" fmla="*/ 1140 h 1192"/>
                  <a:gd name="T82" fmla="*/ 2430 w 2824"/>
                  <a:gd name="T83" fmla="*/ 1152 h 1192"/>
                  <a:gd name="T84" fmla="*/ 2480 w 2824"/>
                  <a:gd name="T85" fmla="*/ 1162 h 1192"/>
                  <a:gd name="T86" fmla="*/ 2534 w 2824"/>
                  <a:gd name="T87" fmla="*/ 1170 h 1192"/>
                  <a:gd name="T88" fmla="*/ 2590 w 2824"/>
                  <a:gd name="T89" fmla="*/ 1178 h 1192"/>
                  <a:gd name="T90" fmla="*/ 2648 w 2824"/>
                  <a:gd name="T91" fmla="*/ 1184 h 1192"/>
                  <a:gd name="T92" fmla="*/ 2706 w 2824"/>
                  <a:gd name="T93" fmla="*/ 1188 h 1192"/>
                  <a:gd name="T94" fmla="*/ 2764 w 2824"/>
                  <a:gd name="T95" fmla="*/ 1192 h 1192"/>
                  <a:gd name="T96" fmla="*/ 2824 w 2824"/>
                  <a:gd name="T97" fmla="*/ 1192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24" h="1192">
                    <a:moveTo>
                      <a:pt x="0" y="0"/>
                    </a:moveTo>
                    <a:lnTo>
                      <a:pt x="0" y="0"/>
                    </a:lnTo>
                    <a:lnTo>
                      <a:pt x="54" y="0"/>
                    </a:lnTo>
                    <a:lnTo>
                      <a:pt x="112" y="2"/>
                    </a:lnTo>
                    <a:lnTo>
                      <a:pt x="186" y="4"/>
                    </a:lnTo>
                    <a:lnTo>
                      <a:pt x="268" y="10"/>
                    </a:lnTo>
                    <a:lnTo>
                      <a:pt x="356" y="20"/>
                    </a:lnTo>
                    <a:lnTo>
                      <a:pt x="400" y="26"/>
                    </a:lnTo>
                    <a:lnTo>
                      <a:pt x="442" y="34"/>
                    </a:lnTo>
                    <a:lnTo>
                      <a:pt x="484" y="42"/>
                    </a:lnTo>
                    <a:lnTo>
                      <a:pt x="524" y="52"/>
                    </a:lnTo>
                    <a:lnTo>
                      <a:pt x="524" y="52"/>
                    </a:lnTo>
                    <a:lnTo>
                      <a:pt x="600" y="72"/>
                    </a:lnTo>
                    <a:lnTo>
                      <a:pt x="670" y="94"/>
                    </a:lnTo>
                    <a:lnTo>
                      <a:pt x="736" y="116"/>
                    </a:lnTo>
                    <a:lnTo>
                      <a:pt x="802" y="144"/>
                    </a:lnTo>
                    <a:lnTo>
                      <a:pt x="868" y="174"/>
                    </a:lnTo>
                    <a:lnTo>
                      <a:pt x="938" y="212"/>
                    </a:lnTo>
                    <a:lnTo>
                      <a:pt x="1010" y="258"/>
                    </a:lnTo>
                    <a:lnTo>
                      <a:pt x="1090" y="312"/>
                    </a:lnTo>
                    <a:lnTo>
                      <a:pt x="1090" y="312"/>
                    </a:lnTo>
                    <a:lnTo>
                      <a:pt x="1172" y="372"/>
                    </a:lnTo>
                    <a:lnTo>
                      <a:pt x="1250" y="432"/>
                    </a:lnTo>
                    <a:lnTo>
                      <a:pt x="1326" y="490"/>
                    </a:lnTo>
                    <a:lnTo>
                      <a:pt x="1396" y="550"/>
                    </a:lnTo>
                    <a:lnTo>
                      <a:pt x="1528" y="662"/>
                    </a:lnTo>
                    <a:lnTo>
                      <a:pt x="1642" y="762"/>
                    </a:lnTo>
                    <a:lnTo>
                      <a:pt x="1642" y="762"/>
                    </a:lnTo>
                    <a:lnTo>
                      <a:pt x="1698" y="808"/>
                    </a:lnTo>
                    <a:lnTo>
                      <a:pt x="1754" y="852"/>
                    </a:lnTo>
                    <a:lnTo>
                      <a:pt x="1812" y="892"/>
                    </a:lnTo>
                    <a:lnTo>
                      <a:pt x="1872" y="930"/>
                    </a:lnTo>
                    <a:lnTo>
                      <a:pt x="1928" y="964"/>
                    </a:lnTo>
                    <a:lnTo>
                      <a:pt x="1984" y="994"/>
                    </a:lnTo>
                    <a:lnTo>
                      <a:pt x="2036" y="1022"/>
                    </a:lnTo>
                    <a:lnTo>
                      <a:pt x="2084" y="1046"/>
                    </a:lnTo>
                    <a:lnTo>
                      <a:pt x="2084" y="1046"/>
                    </a:lnTo>
                    <a:lnTo>
                      <a:pt x="2138" y="1068"/>
                    </a:lnTo>
                    <a:lnTo>
                      <a:pt x="2206" y="1092"/>
                    </a:lnTo>
                    <a:lnTo>
                      <a:pt x="2288" y="1118"/>
                    </a:lnTo>
                    <a:lnTo>
                      <a:pt x="2380" y="1140"/>
                    </a:lnTo>
                    <a:lnTo>
                      <a:pt x="2430" y="1152"/>
                    </a:lnTo>
                    <a:lnTo>
                      <a:pt x="2480" y="1162"/>
                    </a:lnTo>
                    <a:lnTo>
                      <a:pt x="2534" y="1170"/>
                    </a:lnTo>
                    <a:lnTo>
                      <a:pt x="2590" y="1178"/>
                    </a:lnTo>
                    <a:lnTo>
                      <a:pt x="2648" y="1184"/>
                    </a:lnTo>
                    <a:lnTo>
                      <a:pt x="2706" y="1188"/>
                    </a:lnTo>
                    <a:lnTo>
                      <a:pt x="2764" y="1192"/>
                    </a:lnTo>
                    <a:lnTo>
                      <a:pt x="2824" y="1192"/>
                    </a:lnTo>
                  </a:path>
                </a:pathLst>
              </a:custGeom>
              <a:noFill/>
              <a:ln w="25400">
                <a:solidFill>
                  <a:srgbClr val="00AE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45" name="Freeform 31"/>
              <p:cNvSpPr>
                <a:spLocks/>
              </p:cNvSpPr>
              <p:nvPr/>
            </p:nvSpPr>
            <p:spPr bwMode="auto">
              <a:xfrm>
                <a:off x="9220205" y="2940050"/>
                <a:ext cx="4435475" cy="2603500"/>
              </a:xfrm>
              <a:custGeom>
                <a:avLst/>
                <a:gdLst>
                  <a:gd name="T0" fmla="*/ 64 w 2794"/>
                  <a:gd name="T1" fmla="*/ 1638 h 1640"/>
                  <a:gd name="T2" fmla="*/ 340 w 2794"/>
                  <a:gd name="T3" fmla="*/ 1622 h 1640"/>
                  <a:gd name="T4" fmla="*/ 506 w 2794"/>
                  <a:gd name="T5" fmla="*/ 1598 h 1640"/>
                  <a:gd name="T6" fmla="*/ 792 w 2794"/>
                  <a:gd name="T7" fmla="*/ 1534 h 1640"/>
                  <a:gd name="T8" fmla="*/ 998 w 2794"/>
                  <a:gd name="T9" fmla="*/ 1462 h 1640"/>
                  <a:gd name="T10" fmla="*/ 1200 w 2794"/>
                  <a:gd name="T11" fmla="*/ 1362 h 1640"/>
                  <a:gd name="T12" fmla="*/ 1506 w 2794"/>
                  <a:gd name="T13" fmla="*/ 1192 h 1640"/>
                  <a:gd name="T14" fmla="*/ 1772 w 2794"/>
                  <a:gd name="T15" fmla="*/ 1056 h 1640"/>
                  <a:gd name="T16" fmla="*/ 1928 w 2794"/>
                  <a:gd name="T17" fmla="*/ 988 h 1640"/>
                  <a:gd name="T18" fmla="*/ 2058 w 2794"/>
                  <a:gd name="T19" fmla="*/ 944 h 1640"/>
                  <a:gd name="T20" fmla="*/ 2212 w 2794"/>
                  <a:gd name="T21" fmla="*/ 904 h 1640"/>
                  <a:gd name="T22" fmla="*/ 2386 w 2794"/>
                  <a:gd name="T23" fmla="*/ 870 h 1640"/>
                  <a:gd name="T24" fmla="*/ 2578 w 2794"/>
                  <a:gd name="T25" fmla="*/ 848 h 1640"/>
                  <a:gd name="T26" fmla="*/ 2784 w 2794"/>
                  <a:gd name="T27" fmla="*/ 840 h 1640"/>
                  <a:gd name="T28" fmla="*/ 2730 w 2794"/>
                  <a:gd name="T29" fmla="*/ 772 h 1640"/>
                  <a:gd name="T30" fmla="*/ 2500 w 2794"/>
                  <a:gd name="T31" fmla="*/ 788 h 1640"/>
                  <a:gd name="T32" fmla="*/ 2260 w 2794"/>
                  <a:gd name="T33" fmla="*/ 820 h 1640"/>
                  <a:gd name="T34" fmla="*/ 2128 w 2794"/>
                  <a:gd name="T35" fmla="*/ 850 h 1640"/>
                  <a:gd name="T36" fmla="*/ 1904 w 2794"/>
                  <a:gd name="T37" fmla="*/ 918 h 1640"/>
                  <a:gd name="T38" fmla="*/ 1642 w 2794"/>
                  <a:gd name="T39" fmla="*/ 1042 h 1640"/>
                  <a:gd name="T40" fmla="*/ 1308 w 2794"/>
                  <a:gd name="T41" fmla="*/ 1224 h 1640"/>
                  <a:gd name="T42" fmla="*/ 1042 w 2794"/>
                  <a:gd name="T43" fmla="*/ 1362 h 1640"/>
                  <a:gd name="T44" fmla="*/ 816 w 2794"/>
                  <a:gd name="T45" fmla="*/ 1452 h 1640"/>
                  <a:gd name="T46" fmla="*/ 652 w 2794"/>
                  <a:gd name="T47" fmla="*/ 1496 h 1640"/>
                  <a:gd name="T48" fmla="*/ 376 w 2794"/>
                  <a:gd name="T49" fmla="*/ 1542 h 1640"/>
                  <a:gd name="T50" fmla="*/ 112 w 2794"/>
                  <a:gd name="T51" fmla="*/ 1560 h 1640"/>
                  <a:gd name="T52" fmla="*/ 160 w 2794"/>
                  <a:gd name="T53" fmla="*/ 1558 h 1640"/>
                  <a:gd name="T54" fmla="*/ 330 w 2794"/>
                  <a:gd name="T55" fmla="*/ 1536 h 1640"/>
                  <a:gd name="T56" fmla="*/ 476 w 2794"/>
                  <a:gd name="T57" fmla="*/ 1502 h 1640"/>
                  <a:gd name="T58" fmla="*/ 642 w 2794"/>
                  <a:gd name="T59" fmla="*/ 1446 h 1640"/>
                  <a:gd name="T60" fmla="*/ 760 w 2794"/>
                  <a:gd name="T61" fmla="*/ 1392 h 1640"/>
                  <a:gd name="T62" fmla="*/ 922 w 2794"/>
                  <a:gd name="T63" fmla="*/ 1296 h 1640"/>
                  <a:gd name="T64" fmla="*/ 1064 w 2794"/>
                  <a:gd name="T65" fmla="*/ 1186 h 1640"/>
                  <a:gd name="T66" fmla="*/ 1184 w 2794"/>
                  <a:gd name="T67" fmla="*/ 1078 h 1640"/>
                  <a:gd name="T68" fmla="*/ 1352 w 2794"/>
                  <a:gd name="T69" fmla="*/ 904 h 1640"/>
                  <a:gd name="T70" fmla="*/ 1540 w 2794"/>
                  <a:gd name="T71" fmla="*/ 706 h 1640"/>
                  <a:gd name="T72" fmla="*/ 1790 w 2794"/>
                  <a:gd name="T73" fmla="*/ 460 h 1640"/>
                  <a:gd name="T74" fmla="*/ 1932 w 2794"/>
                  <a:gd name="T75" fmla="*/ 340 h 1640"/>
                  <a:gd name="T76" fmla="*/ 2034 w 2794"/>
                  <a:gd name="T77" fmla="*/ 272 h 1640"/>
                  <a:gd name="T78" fmla="*/ 2166 w 2794"/>
                  <a:gd name="T79" fmla="*/ 200 h 1640"/>
                  <a:gd name="T80" fmla="*/ 2324 w 2794"/>
                  <a:gd name="T81" fmla="*/ 136 h 1640"/>
                  <a:gd name="T82" fmla="*/ 2510 w 2794"/>
                  <a:gd name="T83" fmla="*/ 86 h 1640"/>
                  <a:gd name="T84" fmla="*/ 2718 w 2794"/>
                  <a:gd name="T85" fmla="*/ 58 h 1640"/>
                  <a:gd name="T86" fmla="*/ 2794 w 2794"/>
                  <a:gd name="T87" fmla="*/ 0 h 1640"/>
                  <a:gd name="T88" fmla="*/ 2618 w 2794"/>
                  <a:gd name="T89" fmla="*/ 12 h 1640"/>
                  <a:gd name="T90" fmla="*/ 2482 w 2794"/>
                  <a:gd name="T91" fmla="*/ 34 h 1640"/>
                  <a:gd name="T92" fmla="*/ 2322 w 2794"/>
                  <a:gd name="T93" fmla="*/ 78 h 1640"/>
                  <a:gd name="T94" fmla="*/ 2204 w 2794"/>
                  <a:gd name="T95" fmla="*/ 122 h 1640"/>
                  <a:gd name="T96" fmla="*/ 2064 w 2794"/>
                  <a:gd name="T97" fmla="*/ 186 h 1640"/>
                  <a:gd name="T98" fmla="*/ 1942 w 2794"/>
                  <a:gd name="T99" fmla="*/ 260 h 1640"/>
                  <a:gd name="T100" fmla="*/ 1828 w 2794"/>
                  <a:gd name="T101" fmla="*/ 350 h 1640"/>
                  <a:gd name="T102" fmla="*/ 1608 w 2794"/>
                  <a:gd name="T103" fmla="*/ 558 h 1640"/>
                  <a:gd name="T104" fmla="*/ 1424 w 2794"/>
                  <a:gd name="T105" fmla="*/ 750 h 1640"/>
                  <a:gd name="T106" fmla="*/ 1192 w 2794"/>
                  <a:gd name="T107" fmla="*/ 990 h 1640"/>
                  <a:gd name="T108" fmla="*/ 1016 w 2794"/>
                  <a:gd name="T109" fmla="*/ 1150 h 1640"/>
                  <a:gd name="T110" fmla="*/ 844 w 2794"/>
                  <a:gd name="T111" fmla="*/ 1278 h 1640"/>
                  <a:gd name="T112" fmla="*/ 790 w 2794"/>
                  <a:gd name="T113" fmla="*/ 1308 h 1640"/>
                  <a:gd name="T114" fmla="*/ 560 w 2794"/>
                  <a:gd name="T115" fmla="*/ 1412 h 1640"/>
                  <a:gd name="T116" fmla="*/ 432 w 2794"/>
                  <a:gd name="T117" fmla="*/ 1454 h 1640"/>
                  <a:gd name="T118" fmla="*/ 292 w 2794"/>
                  <a:gd name="T119" fmla="*/ 1480 h 1640"/>
                  <a:gd name="T120" fmla="*/ 128 w 2794"/>
                  <a:gd name="T121" fmla="*/ 1494 h 1640"/>
                  <a:gd name="T122" fmla="*/ 18 w 2794"/>
                  <a:gd name="T123" fmla="*/ 164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4" h="1640">
                    <a:moveTo>
                      <a:pt x="18" y="1640"/>
                    </a:moveTo>
                    <a:lnTo>
                      <a:pt x="18" y="1640"/>
                    </a:lnTo>
                    <a:lnTo>
                      <a:pt x="64" y="1638"/>
                    </a:lnTo>
                    <a:lnTo>
                      <a:pt x="182" y="1634"/>
                    </a:lnTo>
                    <a:lnTo>
                      <a:pt x="258" y="1628"/>
                    </a:lnTo>
                    <a:lnTo>
                      <a:pt x="340" y="1622"/>
                    </a:lnTo>
                    <a:lnTo>
                      <a:pt x="424" y="1612"/>
                    </a:lnTo>
                    <a:lnTo>
                      <a:pt x="506" y="1598"/>
                    </a:lnTo>
                    <a:lnTo>
                      <a:pt x="506" y="1598"/>
                    </a:lnTo>
                    <a:lnTo>
                      <a:pt x="656" y="1568"/>
                    </a:lnTo>
                    <a:lnTo>
                      <a:pt x="726" y="1552"/>
                    </a:lnTo>
                    <a:lnTo>
                      <a:pt x="792" y="1534"/>
                    </a:lnTo>
                    <a:lnTo>
                      <a:pt x="860" y="1514"/>
                    </a:lnTo>
                    <a:lnTo>
                      <a:pt x="928" y="1490"/>
                    </a:lnTo>
                    <a:lnTo>
                      <a:pt x="998" y="1462"/>
                    </a:lnTo>
                    <a:lnTo>
                      <a:pt x="1072" y="1428"/>
                    </a:lnTo>
                    <a:lnTo>
                      <a:pt x="1072" y="1428"/>
                    </a:lnTo>
                    <a:lnTo>
                      <a:pt x="1200" y="1362"/>
                    </a:lnTo>
                    <a:lnTo>
                      <a:pt x="1300" y="1308"/>
                    </a:lnTo>
                    <a:lnTo>
                      <a:pt x="1506" y="1192"/>
                    </a:lnTo>
                    <a:lnTo>
                      <a:pt x="1506" y="1192"/>
                    </a:lnTo>
                    <a:lnTo>
                      <a:pt x="1612" y="1134"/>
                    </a:lnTo>
                    <a:lnTo>
                      <a:pt x="1690" y="1094"/>
                    </a:lnTo>
                    <a:lnTo>
                      <a:pt x="1772" y="1056"/>
                    </a:lnTo>
                    <a:lnTo>
                      <a:pt x="1890" y="1004"/>
                    </a:lnTo>
                    <a:lnTo>
                      <a:pt x="1890" y="1004"/>
                    </a:lnTo>
                    <a:lnTo>
                      <a:pt x="1928" y="988"/>
                    </a:lnTo>
                    <a:lnTo>
                      <a:pt x="1968" y="974"/>
                    </a:lnTo>
                    <a:lnTo>
                      <a:pt x="2012" y="958"/>
                    </a:lnTo>
                    <a:lnTo>
                      <a:pt x="2058" y="944"/>
                    </a:lnTo>
                    <a:lnTo>
                      <a:pt x="2108" y="930"/>
                    </a:lnTo>
                    <a:lnTo>
                      <a:pt x="2158" y="916"/>
                    </a:lnTo>
                    <a:lnTo>
                      <a:pt x="2212" y="904"/>
                    </a:lnTo>
                    <a:lnTo>
                      <a:pt x="2268" y="892"/>
                    </a:lnTo>
                    <a:lnTo>
                      <a:pt x="2326" y="880"/>
                    </a:lnTo>
                    <a:lnTo>
                      <a:pt x="2386" y="870"/>
                    </a:lnTo>
                    <a:lnTo>
                      <a:pt x="2448" y="862"/>
                    </a:lnTo>
                    <a:lnTo>
                      <a:pt x="2512" y="854"/>
                    </a:lnTo>
                    <a:lnTo>
                      <a:pt x="2578" y="848"/>
                    </a:lnTo>
                    <a:lnTo>
                      <a:pt x="2646" y="844"/>
                    </a:lnTo>
                    <a:lnTo>
                      <a:pt x="2714" y="842"/>
                    </a:lnTo>
                    <a:lnTo>
                      <a:pt x="2784" y="840"/>
                    </a:lnTo>
                    <a:lnTo>
                      <a:pt x="2784" y="770"/>
                    </a:lnTo>
                    <a:lnTo>
                      <a:pt x="2784" y="770"/>
                    </a:lnTo>
                    <a:lnTo>
                      <a:pt x="2730" y="772"/>
                    </a:lnTo>
                    <a:lnTo>
                      <a:pt x="2668" y="774"/>
                    </a:lnTo>
                    <a:lnTo>
                      <a:pt x="2590" y="780"/>
                    </a:lnTo>
                    <a:lnTo>
                      <a:pt x="2500" y="788"/>
                    </a:lnTo>
                    <a:lnTo>
                      <a:pt x="2406" y="798"/>
                    </a:lnTo>
                    <a:lnTo>
                      <a:pt x="2308" y="812"/>
                    </a:lnTo>
                    <a:lnTo>
                      <a:pt x="2260" y="820"/>
                    </a:lnTo>
                    <a:lnTo>
                      <a:pt x="2214" y="830"/>
                    </a:lnTo>
                    <a:lnTo>
                      <a:pt x="2214" y="830"/>
                    </a:lnTo>
                    <a:lnTo>
                      <a:pt x="2128" y="850"/>
                    </a:lnTo>
                    <a:lnTo>
                      <a:pt x="2052" y="870"/>
                    </a:lnTo>
                    <a:lnTo>
                      <a:pt x="1978" y="892"/>
                    </a:lnTo>
                    <a:lnTo>
                      <a:pt x="1904" y="918"/>
                    </a:lnTo>
                    <a:lnTo>
                      <a:pt x="1826" y="952"/>
                    </a:lnTo>
                    <a:lnTo>
                      <a:pt x="1740" y="992"/>
                    </a:lnTo>
                    <a:lnTo>
                      <a:pt x="1642" y="1042"/>
                    </a:lnTo>
                    <a:lnTo>
                      <a:pt x="1528" y="1104"/>
                    </a:lnTo>
                    <a:lnTo>
                      <a:pt x="1528" y="1104"/>
                    </a:lnTo>
                    <a:lnTo>
                      <a:pt x="1308" y="1224"/>
                    </a:lnTo>
                    <a:lnTo>
                      <a:pt x="1212" y="1276"/>
                    </a:lnTo>
                    <a:lnTo>
                      <a:pt x="1124" y="1322"/>
                    </a:lnTo>
                    <a:lnTo>
                      <a:pt x="1042" y="1362"/>
                    </a:lnTo>
                    <a:lnTo>
                      <a:pt x="964" y="1398"/>
                    </a:lnTo>
                    <a:lnTo>
                      <a:pt x="890" y="1428"/>
                    </a:lnTo>
                    <a:lnTo>
                      <a:pt x="816" y="1452"/>
                    </a:lnTo>
                    <a:lnTo>
                      <a:pt x="816" y="1452"/>
                    </a:lnTo>
                    <a:lnTo>
                      <a:pt x="738" y="1476"/>
                    </a:lnTo>
                    <a:lnTo>
                      <a:pt x="652" y="1496"/>
                    </a:lnTo>
                    <a:lnTo>
                      <a:pt x="562" y="1514"/>
                    </a:lnTo>
                    <a:lnTo>
                      <a:pt x="470" y="1530"/>
                    </a:lnTo>
                    <a:lnTo>
                      <a:pt x="376" y="1542"/>
                    </a:lnTo>
                    <a:lnTo>
                      <a:pt x="282" y="1552"/>
                    </a:lnTo>
                    <a:lnTo>
                      <a:pt x="194" y="1558"/>
                    </a:lnTo>
                    <a:lnTo>
                      <a:pt x="112" y="1560"/>
                    </a:lnTo>
                    <a:lnTo>
                      <a:pt x="112" y="1560"/>
                    </a:lnTo>
                    <a:lnTo>
                      <a:pt x="124" y="1560"/>
                    </a:lnTo>
                    <a:lnTo>
                      <a:pt x="160" y="1558"/>
                    </a:lnTo>
                    <a:lnTo>
                      <a:pt x="214" y="1554"/>
                    </a:lnTo>
                    <a:lnTo>
                      <a:pt x="288" y="1544"/>
                    </a:lnTo>
                    <a:lnTo>
                      <a:pt x="330" y="1536"/>
                    </a:lnTo>
                    <a:lnTo>
                      <a:pt x="376" y="1528"/>
                    </a:lnTo>
                    <a:lnTo>
                      <a:pt x="424" y="1516"/>
                    </a:lnTo>
                    <a:lnTo>
                      <a:pt x="476" y="1502"/>
                    </a:lnTo>
                    <a:lnTo>
                      <a:pt x="528" y="1486"/>
                    </a:lnTo>
                    <a:lnTo>
                      <a:pt x="584" y="1468"/>
                    </a:lnTo>
                    <a:lnTo>
                      <a:pt x="642" y="1446"/>
                    </a:lnTo>
                    <a:lnTo>
                      <a:pt x="700" y="1420"/>
                    </a:lnTo>
                    <a:lnTo>
                      <a:pt x="700" y="1420"/>
                    </a:lnTo>
                    <a:lnTo>
                      <a:pt x="760" y="1392"/>
                    </a:lnTo>
                    <a:lnTo>
                      <a:pt x="816" y="1362"/>
                    </a:lnTo>
                    <a:lnTo>
                      <a:pt x="870" y="1330"/>
                    </a:lnTo>
                    <a:lnTo>
                      <a:pt x="922" y="1296"/>
                    </a:lnTo>
                    <a:lnTo>
                      <a:pt x="972" y="1260"/>
                    </a:lnTo>
                    <a:lnTo>
                      <a:pt x="1020" y="1224"/>
                    </a:lnTo>
                    <a:lnTo>
                      <a:pt x="1064" y="1186"/>
                    </a:lnTo>
                    <a:lnTo>
                      <a:pt x="1106" y="1150"/>
                    </a:lnTo>
                    <a:lnTo>
                      <a:pt x="1146" y="1114"/>
                    </a:lnTo>
                    <a:lnTo>
                      <a:pt x="1184" y="1078"/>
                    </a:lnTo>
                    <a:lnTo>
                      <a:pt x="1252" y="1010"/>
                    </a:lnTo>
                    <a:lnTo>
                      <a:pt x="1308" y="952"/>
                    </a:lnTo>
                    <a:lnTo>
                      <a:pt x="1352" y="904"/>
                    </a:lnTo>
                    <a:lnTo>
                      <a:pt x="1352" y="904"/>
                    </a:lnTo>
                    <a:lnTo>
                      <a:pt x="1464" y="784"/>
                    </a:lnTo>
                    <a:lnTo>
                      <a:pt x="1540" y="706"/>
                    </a:lnTo>
                    <a:lnTo>
                      <a:pt x="1622" y="622"/>
                    </a:lnTo>
                    <a:lnTo>
                      <a:pt x="1708" y="538"/>
                    </a:lnTo>
                    <a:lnTo>
                      <a:pt x="1790" y="460"/>
                    </a:lnTo>
                    <a:lnTo>
                      <a:pt x="1866" y="392"/>
                    </a:lnTo>
                    <a:lnTo>
                      <a:pt x="1900" y="364"/>
                    </a:lnTo>
                    <a:lnTo>
                      <a:pt x="1932" y="340"/>
                    </a:lnTo>
                    <a:lnTo>
                      <a:pt x="1932" y="340"/>
                    </a:lnTo>
                    <a:lnTo>
                      <a:pt x="1996" y="296"/>
                    </a:lnTo>
                    <a:lnTo>
                      <a:pt x="2034" y="272"/>
                    </a:lnTo>
                    <a:lnTo>
                      <a:pt x="2074" y="248"/>
                    </a:lnTo>
                    <a:lnTo>
                      <a:pt x="2118" y="224"/>
                    </a:lnTo>
                    <a:lnTo>
                      <a:pt x="2166" y="200"/>
                    </a:lnTo>
                    <a:lnTo>
                      <a:pt x="2216" y="178"/>
                    </a:lnTo>
                    <a:lnTo>
                      <a:pt x="2268" y="156"/>
                    </a:lnTo>
                    <a:lnTo>
                      <a:pt x="2324" y="136"/>
                    </a:lnTo>
                    <a:lnTo>
                      <a:pt x="2384" y="116"/>
                    </a:lnTo>
                    <a:lnTo>
                      <a:pt x="2446" y="100"/>
                    </a:lnTo>
                    <a:lnTo>
                      <a:pt x="2510" y="86"/>
                    </a:lnTo>
                    <a:lnTo>
                      <a:pt x="2576" y="74"/>
                    </a:lnTo>
                    <a:lnTo>
                      <a:pt x="2646" y="64"/>
                    </a:lnTo>
                    <a:lnTo>
                      <a:pt x="2718" y="58"/>
                    </a:lnTo>
                    <a:lnTo>
                      <a:pt x="2794" y="56"/>
                    </a:lnTo>
                    <a:lnTo>
                      <a:pt x="2794" y="0"/>
                    </a:lnTo>
                    <a:lnTo>
                      <a:pt x="2794" y="0"/>
                    </a:lnTo>
                    <a:lnTo>
                      <a:pt x="2746" y="0"/>
                    </a:lnTo>
                    <a:lnTo>
                      <a:pt x="2690" y="4"/>
                    </a:lnTo>
                    <a:lnTo>
                      <a:pt x="2618" y="12"/>
                    </a:lnTo>
                    <a:lnTo>
                      <a:pt x="2576" y="18"/>
                    </a:lnTo>
                    <a:lnTo>
                      <a:pt x="2530" y="26"/>
                    </a:lnTo>
                    <a:lnTo>
                      <a:pt x="2482" y="34"/>
                    </a:lnTo>
                    <a:lnTo>
                      <a:pt x="2430" y="46"/>
                    </a:lnTo>
                    <a:lnTo>
                      <a:pt x="2376" y="62"/>
                    </a:lnTo>
                    <a:lnTo>
                      <a:pt x="2322" y="78"/>
                    </a:lnTo>
                    <a:lnTo>
                      <a:pt x="2264" y="98"/>
                    </a:lnTo>
                    <a:lnTo>
                      <a:pt x="2204" y="122"/>
                    </a:lnTo>
                    <a:lnTo>
                      <a:pt x="2204" y="122"/>
                    </a:lnTo>
                    <a:lnTo>
                      <a:pt x="2154" y="142"/>
                    </a:lnTo>
                    <a:lnTo>
                      <a:pt x="2108" y="164"/>
                    </a:lnTo>
                    <a:lnTo>
                      <a:pt x="2064" y="186"/>
                    </a:lnTo>
                    <a:lnTo>
                      <a:pt x="2022" y="210"/>
                    </a:lnTo>
                    <a:lnTo>
                      <a:pt x="1982" y="234"/>
                    </a:lnTo>
                    <a:lnTo>
                      <a:pt x="1942" y="260"/>
                    </a:lnTo>
                    <a:lnTo>
                      <a:pt x="1904" y="288"/>
                    </a:lnTo>
                    <a:lnTo>
                      <a:pt x="1866" y="318"/>
                    </a:lnTo>
                    <a:lnTo>
                      <a:pt x="1828" y="350"/>
                    </a:lnTo>
                    <a:lnTo>
                      <a:pt x="1788" y="384"/>
                    </a:lnTo>
                    <a:lnTo>
                      <a:pt x="1702" y="464"/>
                    </a:lnTo>
                    <a:lnTo>
                      <a:pt x="1608" y="558"/>
                    </a:lnTo>
                    <a:lnTo>
                      <a:pt x="1496" y="668"/>
                    </a:lnTo>
                    <a:lnTo>
                      <a:pt x="1496" y="668"/>
                    </a:lnTo>
                    <a:lnTo>
                      <a:pt x="1424" y="750"/>
                    </a:lnTo>
                    <a:lnTo>
                      <a:pt x="1346" y="834"/>
                    </a:lnTo>
                    <a:lnTo>
                      <a:pt x="1246" y="936"/>
                    </a:lnTo>
                    <a:lnTo>
                      <a:pt x="1192" y="990"/>
                    </a:lnTo>
                    <a:lnTo>
                      <a:pt x="1134" y="1044"/>
                    </a:lnTo>
                    <a:lnTo>
                      <a:pt x="1076" y="1098"/>
                    </a:lnTo>
                    <a:lnTo>
                      <a:pt x="1016" y="1150"/>
                    </a:lnTo>
                    <a:lnTo>
                      <a:pt x="958" y="1198"/>
                    </a:lnTo>
                    <a:lnTo>
                      <a:pt x="900" y="1240"/>
                    </a:lnTo>
                    <a:lnTo>
                      <a:pt x="844" y="1278"/>
                    </a:lnTo>
                    <a:lnTo>
                      <a:pt x="816" y="1294"/>
                    </a:lnTo>
                    <a:lnTo>
                      <a:pt x="790" y="1308"/>
                    </a:lnTo>
                    <a:lnTo>
                      <a:pt x="790" y="1308"/>
                    </a:lnTo>
                    <a:lnTo>
                      <a:pt x="694" y="1356"/>
                    </a:lnTo>
                    <a:lnTo>
                      <a:pt x="604" y="1396"/>
                    </a:lnTo>
                    <a:lnTo>
                      <a:pt x="560" y="1412"/>
                    </a:lnTo>
                    <a:lnTo>
                      <a:pt x="518" y="1428"/>
                    </a:lnTo>
                    <a:lnTo>
                      <a:pt x="474" y="1442"/>
                    </a:lnTo>
                    <a:lnTo>
                      <a:pt x="432" y="1454"/>
                    </a:lnTo>
                    <a:lnTo>
                      <a:pt x="386" y="1464"/>
                    </a:lnTo>
                    <a:lnTo>
                      <a:pt x="340" y="1474"/>
                    </a:lnTo>
                    <a:lnTo>
                      <a:pt x="292" y="1480"/>
                    </a:lnTo>
                    <a:lnTo>
                      <a:pt x="240" y="1486"/>
                    </a:lnTo>
                    <a:lnTo>
                      <a:pt x="186" y="1490"/>
                    </a:lnTo>
                    <a:lnTo>
                      <a:pt x="128" y="1494"/>
                    </a:lnTo>
                    <a:lnTo>
                      <a:pt x="66" y="1496"/>
                    </a:lnTo>
                    <a:lnTo>
                      <a:pt x="0" y="1496"/>
                    </a:lnTo>
                    <a:lnTo>
                      <a:pt x="18" y="1640"/>
                    </a:lnTo>
                    <a:close/>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47" name="Freeform 32"/>
              <p:cNvSpPr>
                <a:spLocks/>
              </p:cNvSpPr>
              <p:nvPr/>
            </p:nvSpPr>
            <p:spPr bwMode="auto">
              <a:xfrm>
                <a:off x="13671555" y="2571750"/>
                <a:ext cx="3657600" cy="2546350"/>
              </a:xfrm>
              <a:custGeom>
                <a:avLst/>
                <a:gdLst>
                  <a:gd name="T0" fmla="*/ 0 w 2304"/>
                  <a:gd name="T1" fmla="*/ 1604 h 1604"/>
                  <a:gd name="T2" fmla="*/ 0 w 2304"/>
                  <a:gd name="T3" fmla="*/ 1604 h 1604"/>
                  <a:gd name="T4" fmla="*/ 24 w 2304"/>
                  <a:gd name="T5" fmla="*/ 1604 h 1604"/>
                  <a:gd name="T6" fmla="*/ 52 w 2304"/>
                  <a:gd name="T7" fmla="*/ 1604 h 1604"/>
                  <a:gd name="T8" fmla="*/ 90 w 2304"/>
                  <a:gd name="T9" fmla="*/ 1604 h 1604"/>
                  <a:gd name="T10" fmla="*/ 134 w 2304"/>
                  <a:gd name="T11" fmla="*/ 1600 h 1604"/>
                  <a:gd name="T12" fmla="*/ 184 w 2304"/>
                  <a:gd name="T13" fmla="*/ 1594 h 1604"/>
                  <a:gd name="T14" fmla="*/ 236 w 2304"/>
                  <a:gd name="T15" fmla="*/ 1584 h 1604"/>
                  <a:gd name="T16" fmla="*/ 294 w 2304"/>
                  <a:gd name="T17" fmla="*/ 1570 h 1604"/>
                  <a:gd name="T18" fmla="*/ 294 w 2304"/>
                  <a:gd name="T19" fmla="*/ 1570 h 1604"/>
                  <a:gd name="T20" fmla="*/ 352 w 2304"/>
                  <a:gd name="T21" fmla="*/ 1552 h 1604"/>
                  <a:gd name="T22" fmla="*/ 416 w 2304"/>
                  <a:gd name="T23" fmla="*/ 1532 h 1604"/>
                  <a:gd name="T24" fmla="*/ 450 w 2304"/>
                  <a:gd name="T25" fmla="*/ 1520 h 1604"/>
                  <a:gd name="T26" fmla="*/ 484 w 2304"/>
                  <a:gd name="T27" fmla="*/ 1506 h 1604"/>
                  <a:gd name="T28" fmla="*/ 520 w 2304"/>
                  <a:gd name="T29" fmla="*/ 1490 h 1604"/>
                  <a:gd name="T30" fmla="*/ 558 w 2304"/>
                  <a:gd name="T31" fmla="*/ 1470 h 1604"/>
                  <a:gd name="T32" fmla="*/ 596 w 2304"/>
                  <a:gd name="T33" fmla="*/ 1448 h 1604"/>
                  <a:gd name="T34" fmla="*/ 634 w 2304"/>
                  <a:gd name="T35" fmla="*/ 1422 h 1604"/>
                  <a:gd name="T36" fmla="*/ 676 w 2304"/>
                  <a:gd name="T37" fmla="*/ 1392 h 1604"/>
                  <a:gd name="T38" fmla="*/ 718 w 2304"/>
                  <a:gd name="T39" fmla="*/ 1358 h 1604"/>
                  <a:gd name="T40" fmla="*/ 760 w 2304"/>
                  <a:gd name="T41" fmla="*/ 1320 h 1604"/>
                  <a:gd name="T42" fmla="*/ 804 w 2304"/>
                  <a:gd name="T43" fmla="*/ 1278 h 1604"/>
                  <a:gd name="T44" fmla="*/ 850 w 2304"/>
                  <a:gd name="T45" fmla="*/ 1228 h 1604"/>
                  <a:gd name="T46" fmla="*/ 896 w 2304"/>
                  <a:gd name="T47" fmla="*/ 1174 h 1604"/>
                  <a:gd name="T48" fmla="*/ 896 w 2304"/>
                  <a:gd name="T49" fmla="*/ 1174 h 1604"/>
                  <a:gd name="T50" fmla="*/ 1072 w 2304"/>
                  <a:gd name="T51" fmla="*/ 940 h 1604"/>
                  <a:gd name="T52" fmla="*/ 1220 w 2304"/>
                  <a:gd name="T53" fmla="*/ 742 h 1604"/>
                  <a:gd name="T54" fmla="*/ 1346 w 2304"/>
                  <a:gd name="T55" fmla="*/ 570 h 1604"/>
                  <a:gd name="T56" fmla="*/ 1346 w 2304"/>
                  <a:gd name="T57" fmla="*/ 570 h 1604"/>
                  <a:gd name="T58" fmla="*/ 1374 w 2304"/>
                  <a:gd name="T59" fmla="*/ 532 h 1604"/>
                  <a:gd name="T60" fmla="*/ 1404 w 2304"/>
                  <a:gd name="T61" fmla="*/ 492 h 1604"/>
                  <a:gd name="T62" fmla="*/ 1440 w 2304"/>
                  <a:gd name="T63" fmla="*/ 448 h 1604"/>
                  <a:gd name="T64" fmla="*/ 1480 w 2304"/>
                  <a:gd name="T65" fmla="*/ 402 h 1604"/>
                  <a:gd name="T66" fmla="*/ 1524 w 2304"/>
                  <a:gd name="T67" fmla="*/ 356 h 1604"/>
                  <a:gd name="T68" fmla="*/ 1574 w 2304"/>
                  <a:gd name="T69" fmla="*/ 308 h 1604"/>
                  <a:gd name="T70" fmla="*/ 1626 w 2304"/>
                  <a:gd name="T71" fmla="*/ 262 h 1604"/>
                  <a:gd name="T72" fmla="*/ 1684 w 2304"/>
                  <a:gd name="T73" fmla="*/ 216 h 1604"/>
                  <a:gd name="T74" fmla="*/ 1746 w 2304"/>
                  <a:gd name="T75" fmla="*/ 172 h 1604"/>
                  <a:gd name="T76" fmla="*/ 1778 w 2304"/>
                  <a:gd name="T77" fmla="*/ 150 h 1604"/>
                  <a:gd name="T78" fmla="*/ 1812 w 2304"/>
                  <a:gd name="T79" fmla="*/ 132 h 1604"/>
                  <a:gd name="T80" fmla="*/ 1846 w 2304"/>
                  <a:gd name="T81" fmla="*/ 112 h 1604"/>
                  <a:gd name="T82" fmla="*/ 1882 w 2304"/>
                  <a:gd name="T83" fmla="*/ 94 h 1604"/>
                  <a:gd name="T84" fmla="*/ 1918 w 2304"/>
                  <a:gd name="T85" fmla="*/ 78 h 1604"/>
                  <a:gd name="T86" fmla="*/ 1956 w 2304"/>
                  <a:gd name="T87" fmla="*/ 62 h 1604"/>
                  <a:gd name="T88" fmla="*/ 1996 w 2304"/>
                  <a:gd name="T89" fmla="*/ 48 h 1604"/>
                  <a:gd name="T90" fmla="*/ 2036 w 2304"/>
                  <a:gd name="T91" fmla="*/ 36 h 1604"/>
                  <a:gd name="T92" fmla="*/ 2078 w 2304"/>
                  <a:gd name="T93" fmla="*/ 26 h 1604"/>
                  <a:gd name="T94" fmla="*/ 2120 w 2304"/>
                  <a:gd name="T95" fmla="*/ 16 h 1604"/>
                  <a:gd name="T96" fmla="*/ 2164 w 2304"/>
                  <a:gd name="T97" fmla="*/ 8 h 1604"/>
                  <a:gd name="T98" fmla="*/ 2210 w 2304"/>
                  <a:gd name="T99" fmla="*/ 4 h 1604"/>
                  <a:gd name="T100" fmla="*/ 2256 w 2304"/>
                  <a:gd name="T101" fmla="*/ 0 h 1604"/>
                  <a:gd name="T102" fmla="*/ 2304 w 2304"/>
                  <a:gd name="T103"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4" h="1604">
                    <a:moveTo>
                      <a:pt x="0" y="1604"/>
                    </a:moveTo>
                    <a:lnTo>
                      <a:pt x="0" y="1604"/>
                    </a:lnTo>
                    <a:lnTo>
                      <a:pt x="24" y="1604"/>
                    </a:lnTo>
                    <a:lnTo>
                      <a:pt x="52" y="1604"/>
                    </a:lnTo>
                    <a:lnTo>
                      <a:pt x="90" y="1604"/>
                    </a:lnTo>
                    <a:lnTo>
                      <a:pt x="134" y="1600"/>
                    </a:lnTo>
                    <a:lnTo>
                      <a:pt x="184" y="1594"/>
                    </a:lnTo>
                    <a:lnTo>
                      <a:pt x="236" y="1584"/>
                    </a:lnTo>
                    <a:lnTo>
                      <a:pt x="294" y="1570"/>
                    </a:lnTo>
                    <a:lnTo>
                      <a:pt x="294" y="1570"/>
                    </a:lnTo>
                    <a:lnTo>
                      <a:pt x="352" y="1552"/>
                    </a:lnTo>
                    <a:lnTo>
                      <a:pt x="416" y="1532"/>
                    </a:lnTo>
                    <a:lnTo>
                      <a:pt x="450" y="1520"/>
                    </a:lnTo>
                    <a:lnTo>
                      <a:pt x="484" y="1506"/>
                    </a:lnTo>
                    <a:lnTo>
                      <a:pt x="520" y="1490"/>
                    </a:lnTo>
                    <a:lnTo>
                      <a:pt x="558" y="1470"/>
                    </a:lnTo>
                    <a:lnTo>
                      <a:pt x="596" y="1448"/>
                    </a:lnTo>
                    <a:lnTo>
                      <a:pt x="634" y="1422"/>
                    </a:lnTo>
                    <a:lnTo>
                      <a:pt x="676" y="1392"/>
                    </a:lnTo>
                    <a:lnTo>
                      <a:pt x="718" y="1358"/>
                    </a:lnTo>
                    <a:lnTo>
                      <a:pt x="760" y="1320"/>
                    </a:lnTo>
                    <a:lnTo>
                      <a:pt x="804" y="1278"/>
                    </a:lnTo>
                    <a:lnTo>
                      <a:pt x="850" y="1228"/>
                    </a:lnTo>
                    <a:lnTo>
                      <a:pt x="896" y="1174"/>
                    </a:lnTo>
                    <a:lnTo>
                      <a:pt x="896" y="1174"/>
                    </a:lnTo>
                    <a:lnTo>
                      <a:pt x="1072" y="940"/>
                    </a:lnTo>
                    <a:lnTo>
                      <a:pt x="1220" y="742"/>
                    </a:lnTo>
                    <a:lnTo>
                      <a:pt x="1346" y="570"/>
                    </a:lnTo>
                    <a:lnTo>
                      <a:pt x="1346" y="570"/>
                    </a:lnTo>
                    <a:lnTo>
                      <a:pt x="1374" y="532"/>
                    </a:lnTo>
                    <a:lnTo>
                      <a:pt x="1404" y="492"/>
                    </a:lnTo>
                    <a:lnTo>
                      <a:pt x="1440" y="448"/>
                    </a:lnTo>
                    <a:lnTo>
                      <a:pt x="1480" y="402"/>
                    </a:lnTo>
                    <a:lnTo>
                      <a:pt x="1524" y="356"/>
                    </a:lnTo>
                    <a:lnTo>
                      <a:pt x="1574" y="308"/>
                    </a:lnTo>
                    <a:lnTo>
                      <a:pt x="1626" y="262"/>
                    </a:lnTo>
                    <a:lnTo>
                      <a:pt x="1684" y="216"/>
                    </a:lnTo>
                    <a:lnTo>
                      <a:pt x="1746" y="172"/>
                    </a:lnTo>
                    <a:lnTo>
                      <a:pt x="1778" y="150"/>
                    </a:lnTo>
                    <a:lnTo>
                      <a:pt x="1812" y="132"/>
                    </a:lnTo>
                    <a:lnTo>
                      <a:pt x="1846" y="112"/>
                    </a:lnTo>
                    <a:lnTo>
                      <a:pt x="1882" y="94"/>
                    </a:lnTo>
                    <a:lnTo>
                      <a:pt x="1918" y="78"/>
                    </a:lnTo>
                    <a:lnTo>
                      <a:pt x="1956" y="62"/>
                    </a:lnTo>
                    <a:lnTo>
                      <a:pt x="1996" y="48"/>
                    </a:lnTo>
                    <a:lnTo>
                      <a:pt x="2036" y="36"/>
                    </a:lnTo>
                    <a:lnTo>
                      <a:pt x="2078" y="26"/>
                    </a:lnTo>
                    <a:lnTo>
                      <a:pt x="2120" y="16"/>
                    </a:lnTo>
                    <a:lnTo>
                      <a:pt x="2164" y="8"/>
                    </a:lnTo>
                    <a:lnTo>
                      <a:pt x="2210" y="4"/>
                    </a:lnTo>
                    <a:lnTo>
                      <a:pt x="2256" y="0"/>
                    </a:lnTo>
                    <a:lnTo>
                      <a:pt x="2304" y="0"/>
                    </a:lnTo>
                  </a:path>
                </a:pathLst>
              </a:custGeom>
              <a:noFill/>
              <a:ln w="25400">
                <a:solidFill>
                  <a:srgbClr val="F7964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48" name="Freeform 33"/>
              <p:cNvSpPr>
                <a:spLocks/>
              </p:cNvSpPr>
              <p:nvPr/>
            </p:nvSpPr>
            <p:spPr bwMode="auto">
              <a:xfrm>
                <a:off x="13646155" y="2552700"/>
                <a:ext cx="3670300" cy="1187450"/>
              </a:xfrm>
              <a:custGeom>
                <a:avLst/>
                <a:gdLst>
                  <a:gd name="T0" fmla="*/ 0 w 2312"/>
                  <a:gd name="T1" fmla="*/ 748 h 748"/>
                  <a:gd name="T2" fmla="*/ 0 w 2312"/>
                  <a:gd name="T3" fmla="*/ 748 h 748"/>
                  <a:gd name="T4" fmla="*/ 48 w 2312"/>
                  <a:gd name="T5" fmla="*/ 748 h 748"/>
                  <a:gd name="T6" fmla="*/ 104 w 2312"/>
                  <a:gd name="T7" fmla="*/ 746 h 748"/>
                  <a:gd name="T8" fmla="*/ 174 w 2312"/>
                  <a:gd name="T9" fmla="*/ 744 h 748"/>
                  <a:gd name="T10" fmla="*/ 254 w 2312"/>
                  <a:gd name="T11" fmla="*/ 738 h 748"/>
                  <a:gd name="T12" fmla="*/ 340 w 2312"/>
                  <a:gd name="T13" fmla="*/ 730 h 748"/>
                  <a:gd name="T14" fmla="*/ 428 w 2312"/>
                  <a:gd name="T15" fmla="*/ 720 h 748"/>
                  <a:gd name="T16" fmla="*/ 470 w 2312"/>
                  <a:gd name="T17" fmla="*/ 712 h 748"/>
                  <a:gd name="T18" fmla="*/ 512 w 2312"/>
                  <a:gd name="T19" fmla="*/ 704 h 748"/>
                  <a:gd name="T20" fmla="*/ 512 w 2312"/>
                  <a:gd name="T21" fmla="*/ 704 h 748"/>
                  <a:gd name="T22" fmla="*/ 552 w 2312"/>
                  <a:gd name="T23" fmla="*/ 694 h 748"/>
                  <a:gd name="T24" fmla="*/ 594 w 2312"/>
                  <a:gd name="T25" fmla="*/ 682 h 748"/>
                  <a:gd name="T26" fmla="*/ 634 w 2312"/>
                  <a:gd name="T27" fmla="*/ 668 h 748"/>
                  <a:gd name="T28" fmla="*/ 676 w 2312"/>
                  <a:gd name="T29" fmla="*/ 652 h 748"/>
                  <a:gd name="T30" fmla="*/ 720 w 2312"/>
                  <a:gd name="T31" fmla="*/ 634 h 748"/>
                  <a:gd name="T32" fmla="*/ 762 w 2312"/>
                  <a:gd name="T33" fmla="*/ 616 h 748"/>
                  <a:gd name="T34" fmla="*/ 850 w 2312"/>
                  <a:gd name="T35" fmla="*/ 574 h 748"/>
                  <a:gd name="T36" fmla="*/ 940 w 2312"/>
                  <a:gd name="T37" fmla="*/ 524 h 748"/>
                  <a:gd name="T38" fmla="*/ 1032 w 2312"/>
                  <a:gd name="T39" fmla="*/ 472 h 748"/>
                  <a:gd name="T40" fmla="*/ 1126 w 2312"/>
                  <a:gd name="T41" fmla="*/ 414 h 748"/>
                  <a:gd name="T42" fmla="*/ 1224 w 2312"/>
                  <a:gd name="T43" fmla="*/ 352 h 748"/>
                  <a:gd name="T44" fmla="*/ 1224 w 2312"/>
                  <a:gd name="T45" fmla="*/ 352 h 748"/>
                  <a:gd name="T46" fmla="*/ 1326 w 2312"/>
                  <a:gd name="T47" fmla="*/ 288 h 748"/>
                  <a:gd name="T48" fmla="*/ 1378 w 2312"/>
                  <a:gd name="T49" fmla="*/ 256 h 748"/>
                  <a:gd name="T50" fmla="*/ 1430 w 2312"/>
                  <a:gd name="T51" fmla="*/ 224 h 748"/>
                  <a:gd name="T52" fmla="*/ 1486 w 2312"/>
                  <a:gd name="T53" fmla="*/ 194 h 748"/>
                  <a:gd name="T54" fmla="*/ 1544 w 2312"/>
                  <a:gd name="T55" fmla="*/ 166 h 748"/>
                  <a:gd name="T56" fmla="*/ 1604 w 2312"/>
                  <a:gd name="T57" fmla="*/ 138 h 748"/>
                  <a:gd name="T58" fmla="*/ 1668 w 2312"/>
                  <a:gd name="T59" fmla="*/ 112 h 748"/>
                  <a:gd name="T60" fmla="*/ 1734 w 2312"/>
                  <a:gd name="T61" fmla="*/ 88 h 748"/>
                  <a:gd name="T62" fmla="*/ 1804 w 2312"/>
                  <a:gd name="T63" fmla="*/ 66 h 748"/>
                  <a:gd name="T64" fmla="*/ 1876 w 2312"/>
                  <a:gd name="T65" fmla="*/ 46 h 748"/>
                  <a:gd name="T66" fmla="*/ 1954 w 2312"/>
                  <a:gd name="T67" fmla="*/ 30 h 748"/>
                  <a:gd name="T68" fmla="*/ 2036 w 2312"/>
                  <a:gd name="T69" fmla="*/ 18 h 748"/>
                  <a:gd name="T70" fmla="*/ 2124 w 2312"/>
                  <a:gd name="T71" fmla="*/ 8 h 748"/>
                  <a:gd name="T72" fmla="*/ 2214 w 2312"/>
                  <a:gd name="T73" fmla="*/ 2 h 748"/>
                  <a:gd name="T74" fmla="*/ 2312 w 2312"/>
                  <a:gd name="T75" fmla="*/ 0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12" h="748">
                    <a:moveTo>
                      <a:pt x="0" y="748"/>
                    </a:moveTo>
                    <a:lnTo>
                      <a:pt x="0" y="748"/>
                    </a:lnTo>
                    <a:lnTo>
                      <a:pt x="48" y="748"/>
                    </a:lnTo>
                    <a:lnTo>
                      <a:pt x="104" y="746"/>
                    </a:lnTo>
                    <a:lnTo>
                      <a:pt x="174" y="744"/>
                    </a:lnTo>
                    <a:lnTo>
                      <a:pt x="254" y="738"/>
                    </a:lnTo>
                    <a:lnTo>
                      <a:pt x="340" y="730"/>
                    </a:lnTo>
                    <a:lnTo>
                      <a:pt x="428" y="720"/>
                    </a:lnTo>
                    <a:lnTo>
                      <a:pt x="470" y="712"/>
                    </a:lnTo>
                    <a:lnTo>
                      <a:pt x="512" y="704"/>
                    </a:lnTo>
                    <a:lnTo>
                      <a:pt x="512" y="704"/>
                    </a:lnTo>
                    <a:lnTo>
                      <a:pt x="552" y="694"/>
                    </a:lnTo>
                    <a:lnTo>
                      <a:pt x="594" y="682"/>
                    </a:lnTo>
                    <a:lnTo>
                      <a:pt x="634" y="668"/>
                    </a:lnTo>
                    <a:lnTo>
                      <a:pt x="676" y="652"/>
                    </a:lnTo>
                    <a:lnTo>
                      <a:pt x="720" y="634"/>
                    </a:lnTo>
                    <a:lnTo>
                      <a:pt x="762" y="616"/>
                    </a:lnTo>
                    <a:lnTo>
                      <a:pt x="850" y="574"/>
                    </a:lnTo>
                    <a:lnTo>
                      <a:pt x="940" y="524"/>
                    </a:lnTo>
                    <a:lnTo>
                      <a:pt x="1032" y="472"/>
                    </a:lnTo>
                    <a:lnTo>
                      <a:pt x="1126" y="414"/>
                    </a:lnTo>
                    <a:lnTo>
                      <a:pt x="1224" y="352"/>
                    </a:lnTo>
                    <a:lnTo>
                      <a:pt x="1224" y="352"/>
                    </a:lnTo>
                    <a:lnTo>
                      <a:pt x="1326" y="288"/>
                    </a:lnTo>
                    <a:lnTo>
                      <a:pt x="1378" y="256"/>
                    </a:lnTo>
                    <a:lnTo>
                      <a:pt x="1430" y="224"/>
                    </a:lnTo>
                    <a:lnTo>
                      <a:pt x="1486" y="194"/>
                    </a:lnTo>
                    <a:lnTo>
                      <a:pt x="1544" y="166"/>
                    </a:lnTo>
                    <a:lnTo>
                      <a:pt x="1604" y="138"/>
                    </a:lnTo>
                    <a:lnTo>
                      <a:pt x="1668" y="112"/>
                    </a:lnTo>
                    <a:lnTo>
                      <a:pt x="1734" y="88"/>
                    </a:lnTo>
                    <a:lnTo>
                      <a:pt x="1804" y="66"/>
                    </a:lnTo>
                    <a:lnTo>
                      <a:pt x="1876" y="46"/>
                    </a:lnTo>
                    <a:lnTo>
                      <a:pt x="1954" y="30"/>
                    </a:lnTo>
                    <a:lnTo>
                      <a:pt x="2036" y="18"/>
                    </a:lnTo>
                    <a:lnTo>
                      <a:pt x="2124" y="8"/>
                    </a:lnTo>
                    <a:lnTo>
                      <a:pt x="2214" y="2"/>
                    </a:lnTo>
                    <a:lnTo>
                      <a:pt x="2312" y="0"/>
                    </a:lnTo>
                  </a:path>
                </a:pathLst>
              </a:custGeom>
              <a:noFill/>
              <a:ln w="25400">
                <a:solidFill>
                  <a:srgbClr val="00AE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49" name="Freeform 34"/>
              <p:cNvSpPr>
                <a:spLocks/>
              </p:cNvSpPr>
              <p:nvPr/>
            </p:nvSpPr>
            <p:spPr bwMode="auto">
              <a:xfrm>
                <a:off x="10464805" y="6677025"/>
                <a:ext cx="6946900" cy="44450"/>
              </a:xfrm>
              <a:custGeom>
                <a:avLst/>
                <a:gdLst>
                  <a:gd name="T0" fmla="*/ 0 w 4376"/>
                  <a:gd name="T1" fmla="*/ 12 h 28"/>
                  <a:gd name="T2" fmla="*/ 0 w 4376"/>
                  <a:gd name="T3" fmla="*/ 12 h 28"/>
                  <a:gd name="T4" fmla="*/ 2100 w 4376"/>
                  <a:gd name="T5" fmla="*/ 28 h 28"/>
                  <a:gd name="T6" fmla="*/ 2100 w 4376"/>
                  <a:gd name="T7" fmla="*/ 28 h 28"/>
                  <a:gd name="T8" fmla="*/ 2260 w 4376"/>
                  <a:gd name="T9" fmla="*/ 28 h 28"/>
                  <a:gd name="T10" fmla="*/ 2546 w 4376"/>
                  <a:gd name="T11" fmla="*/ 24 h 28"/>
                  <a:gd name="T12" fmla="*/ 3318 w 4376"/>
                  <a:gd name="T13" fmla="*/ 14 h 28"/>
                  <a:gd name="T14" fmla="*/ 4376 w 437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76" h="28">
                    <a:moveTo>
                      <a:pt x="0" y="12"/>
                    </a:moveTo>
                    <a:lnTo>
                      <a:pt x="0" y="12"/>
                    </a:lnTo>
                    <a:lnTo>
                      <a:pt x="2100" y="28"/>
                    </a:lnTo>
                    <a:lnTo>
                      <a:pt x="2100" y="28"/>
                    </a:lnTo>
                    <a:lnTo>
                      <a:pt x="2260" y="28"/>
                    </a:lnTo>
                    <a:lnTo>
                      <a:pt x="2546" y="24"/>
                    </a:lnTo>
                    <a:lnTo>
                      <a:pt x="3318" y="14"/>
                    </a:lnTo>
                    <a:lnTo>
                      <a:pt x="4376" y="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50" name="Rectangle 35"/>
              <p:cNvSpPr>
                <a:spLocks noChangeArrowheads="1"/>
              </p:cNvSpPr>
              <p:nvPr/>
            </p:nvSpPr>
            <p:spPr bwMode="auto">
              <a:xfrm>
                <a:off x="13642980" y="3727450"/>
                <a:ext cx="98425" cy="590550"/>
              </a:xfrm>
              <a:prstGeom prst="rect">
                <a:avLst/>
              </a:prstGeom>
              <a:solidFill>
                <a:srgbClr val="00A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51" name="Rectangle 36"/>
              <p:cNvSpPr>
                <a:spLocks noChangeArrowheads="1"/>
              </p:cNvSpPr>
              <p:nvPr/>
            </p:nvSpPr>
            <p:spPr bwMode="auto">
              <a:xfrm>
                <a:off x="13579480" y="5302250"/>
                <a:ext cx="92075" cy="288925"/>
              </a:xfrm>
              <a:prstGeom prst="rect">
                <a:avLst/>
              </a:prstGeom>
              <a:solidFill>
                <a:srgbClr val="00A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52" name="Rectangle 37"/>
              <p:cNvSpPr>
                <a:spLocks noChangeArrowheads="1"/>
              </p:cNvSpPr>
              <p:nvPr/>
            </p:nvSpPr>
            <p:spPr bwMode="auto">
              <a:xfrm>
                <a:off x="9210680" y="3835400"/>
                <a:ext cx="193675" cy="838200"/>
              </a:xfrm>
              <a:prstGeom prst="rect">
                <a:avLst/>
              </a:prstGeom>
              <a:solidFill>
                <a:srgbClr val="00A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153" name="Freeform 38"/>
              <p:cNvSpPr>
                <a:spLocks/>
              </p:cNvSpPr>
              <p:nvPr/>
            </p:nvSpPr>
            <p:spPr bwMode="auto">
              <a:xfrm>
                <a:off x="9223380" y="2676525"/>
                <a:ext cx="4448175" cy="2917825"/>
              </a:xfrm>
              <a:custGeom>
                <a:avLst/>
                <a:gdLst>
                  <a:gd name="T0" fmla="*/ 116 w 2802"/>
                  <a:gd name="T1" fmla="*/ 734 h 1838"/>
                  <a:gd name="T2" fmla="*/ 390 w 2802"/>
                  <a:gd name="T3" fmla="*/ 716 h 1838"/>
                  <a:gd name="T4" fmla="*/ 654 w 2802"/>
                  <a:gd name="T5" fmla="*/ 670 h 1838"/>
                  <a:gd name="T6" fmla="*/ 908 w 2802"/>
                  <a:gd name="T7" fmla="*/ 596 h 1838"/>
                  <a:gd name="T8" fmla="*/ 1138 w 2802"/>
                  <a:gd name="T9" fmla="*/ 502 h 1838"/>
                  <a:gd name="T10" fmla="*/ 1474 w 2802"/>
                  <a:gd name="T11" fmla="*/ 330 h 1838"/>
                  <a:gd name="T12" fmla="*/ 1806 w 2802"/>
                  <a:gd name="T13" fmla="*/ 174 h 1838"/>
                  <a:gd name="T14" fmla="*/ 2148 w 2802"/>
                  <a:gd name="T15" fmla="*/ 64 h 1838"/>
                  <a:gd name="T16" fmla="*/ 2368 w 2802"/>
                  <a:gd name="T17" fmla="*/ 20 h 1838"/>
                  <a:gd name="T18" fmla="*/ 2606 w 2802"/>
                  <a:gd name="T19" fmla="*/ 0 h 1838"/>
                  <a:gd name="T20" fmla="*/ 2720 w 2802"/>
                  <a:gd name="T21" fmla="*/ 168 h 1838"/>
                  <a:gd name="T22" fmla="*/ 2622 w 2802"/>
                  <a:gd name="T23" fmla="*/ 168 h 1838"/>
                  <a:gd name="T24" fmla="*/ 2356 w 2802"/>
                  <a:gd name="T25" fmla="*/ 198 h 1838"/>
                  <a:gd name="T26" fmla="*/ 2016 w 2802"/>
                  <a:gd name="T27" fmla="*/ 282 h 1838"/>
                  <a:gd name="T28" fmla="*/ 1788 w 2802"/>
                  <a:gd name="T29" fmla="*/ 366 h 1838"/>
                  <a:gd name="T30" fmla="*/ 1544 w 2802"/>
                  <a:gd name="T31" fmla="*/ 484 h 1838"/>
                  <a:gd name="T32" fmla="*/ 1356 w 2802"/>
                  <a:gd name="T33" fmla="*/ 586 h 1838"/>
                  <a:gd name="T34" fmla="*/ 1122 w 2802"/>
                  <a:gd name="T35" fmla="*/ 696 h 1838"/>
                  <a:gd name="T36" fmla="*/ 722 w 2802"/>
                  <a:gd name="T37" fmla="*/ 832 h 1838"/>
                  <a:gd name="T38" fmla="*/ 404 w 2802"/>
                  <a:gd name="T39" fmla="*/ 888 h 1838"/>
                  <a:gd name="T40" fmla="*/ 112 w 2802"/>
                  <a:gd name="T41" fmla="*/ 904 h 1838"/>
                  <a:gd name="T42" fmla="*/ 488 w 2802"/>
                  <a:gd name="T43" fmla="*/ 896 h 1838"/>
                  <a:gd name="T44" fmla="*/ 1274 w 2802"/>
                  <a:gd name="T45" fmla="*/ 852 h 1838"/>
                  <a:gd name="T46" fmla="*/ 1878 w 2802"/>
                  <a:gd name="T47" fmla="*/ 804 h 1838"/>
                  <a:gd name="T48" fmla="*/ 2618 w 2802"/>
                  <a:gd name="T49" fmla="*/ 778 h 1838"/>
                  <a:gd name="T50" fmla="*/ 2676 w 2802"/>
                  <a:gd name="T51" fmla="*/ 938 h 1838"/>
                  <a:gd name="T52" fmla="*/ 1920 w 2802"/>
                  <a:gd name="T53" fmla="*/ 960 h 1838"/>
                  <a:gd name="T54" fmla="*/ 1534 w 2802"/>
                  <a:gd name="T55" fmla="*/ 992 h 1838"/>
                  <a:gd name="T56" fmla="*/ 858 w 2802"/>
                  <a:gd name="T57" fmla="*/ 1040 h 1838"/>
                  <a:gd name="T58" fmla="*/ 148 w 2802"/>
                  <a:gd name="T59" fmla="*/ 1068 h 1838"/>
                  <a:gd name="T60" fmla="*/ 400 w 2802"/>
                  <a:gd name="T61" fmla="*/ 1070 h 1838"/>
                  <a:gd name="T62" fmla="*/ 582 w 2802"/>
                  <a:gd name="T63" fmla="*/ 1092 h 1838"/>
                  <a:gd name="T64" fmla="*/ 992 w 2802"/>
                  <a:gd name="T65" fmla="*/ 1178 h 1838"/>
                  <a:gd name="T66" fmla="*/ 1278 w 2802"/>
                  <a:gd name="T67" fmla="*/ 1288 h 1838"/>
                  <a:gd name="T68" fmla="*/ 1730 w 2802"/>
                  <a:gd name="T69" fmla="*/ 1474 h 1838"/>
                  <a:gd name="T70" fmla="*/ 2046 w 2802"/>
                  <a:gd name="T71" fmla="*/ 1578 h 1838"/>
                  <a:gd name="T72" fmla="*/ 2320 w 2802"/>
                  <a:gd name="T73" fmla="*/ 1622 h 1838"/>
                  <a:gd name="T74" fmla="*/ 2708 w 2802"/>
                  <a:gd name="T75" fmla="*/ 1656 h 1838"/>
                  <a:gd name="T76" fmla="*/ 2766 w 2802"/>
                  <a:gd name="T77" fmla="*/ 1834 h 1838"/>
                  <a:gd name="T78" fmla="*/ 2560 w 2802"/>
                  <a:gd name="T79" fmla="*/ 1834 h 1838"/>
                  <a:gd name="T80" fmla="*/ 2276 w 2802"/>
                  <a:gd name="T81" fmla="*/ 1804 h 1838"/>
                  <a:gd name="T82" fmla="*/ 1890 w 2802"/>
                  <a:gd name="T83" fmla="*/ 1716 h 1838"/>
                  <a:gd name="T84" fmla="*/ 1488 w 2802"/>
                  <a:gd name="T85" fmla="*/ 1578 h 1838"/>
                  <a:gd name="T86" fmla="*/ 1260 w 2802"/>
                  <a:gd name="T87" fmla="*/ 1480 h 1838"/>
                  <a:gd name="T88" fmla="*/ 992 w 2802"/>
                  <a:gd name="T89" fmla="*/ 1374 h 1838"/>
                  <a:gd name="T90" fmla="*/ 600 w 2802"/>
                  <a:gd name="T91" fmla="*/ 1292 h 1838"/>
                  <a:gd name="T92" fmla="*/ 332 w 2802"/>
                  <a:gd name="T93" fmla="*/ 1266 h 1838"/>
                  <a:gd name="T94" fmla="*/ 0 w 2802"/>
                  <a:gd name="T95" fmla="*/ 1258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02" h="1838">
                    <a:moveTo>
                      <a:pt x="2" y="732"/>
                    </a:moveTo>
                    <a:lnTo>
                      <a:pt x="2" y="732"/>
                    </a:lnTo>
                    <a:lnTo>
                      <a:pt x="32" y="734"/>
                    </a:lnTo>
                    <a:lnTo>
                      <a:pt x="116" y="734"/>
                    </a:lnTo>
                    <a:lnTo>
                      <a:pt x="172" y="734"/>
                    </a:lnTo>
                    <a:lnTo>
                      <a:pt x="238" y="730"/>
                    </a:lnTo>
                    <a:lnTo>
                      <a:pt x="312" y="724"/>
                    </a:lnTo>
                    <a:lnTo>
                      <a:pt x="390" y="716"/>
                    </a:lnTo>
                    <a:lnTo>
                      <a:pt x="390" y="716"/>
                    </a:lnTo>
                    <a:lnTo>
                      <a:pt x="474" y="704"/>
                    </a:lnTo>
                    <a:lnTo>
                      <a:pt x="562" y="690"/>
                    </a:lnTo>
                    <a:lnTo>
                      <a:pt x="654" y="670"/>
                    </a:lnTo>
                    <a:lnTo>
                      <a:pt x="752" y="644"/>
                    </a:lnTo>
                    <a:lnTo>
                      <a:pt x="802" y="630"/>
                    </a:lnTo>
                    <a:lnTo>
                      <a:pt x="854" y="614"/>
                    </a:lnTo>
                    <a:lnTo>
                      <a:pt x="908" y="596"/>
                    </a:lnTo>
                    <a:lnTo>
                      <a:pt x="964" y="576"/>
                    </a:lnTo>
                    <a:lnTo>
                      <a:pt x="1020" y="554"/>
                    </a:lnTo>
                    <a:lnTo>
                      <a:pt x="1078" y="528"/>
                    </a:lnTo>
                    <a:lnTo>
                      <a:pt x="1138" y="502"/>
                    </a:lnTo>
                    <a:lnTo>
                      <a:pt x="1200" y="472"/>
                    </a:lnTo>
                    <a:lnTo>
                      <a:pt x="1200" y="472"/>
                    </a:lnTo>
                    <a:lnTo>
                      <a:pt x="1330" y="404"/>
                    </a:lnTo>
                    <a:lnTo>
                      <a:pt x="1474" y="330"/>
                    </a:lnTo>
                    <a:lnTo>
                      <a:pt x="1552" y="290"/>
                    </a:lnTo>
                    <a:lnTo>
                      <a:pt x="1632" y="250"/>
                    </a:lnTo>
                    <a:lnTo>
                      <a:pt x="1718" y="212"/>
                    </a:lnTo>
                    <a:lnTo>
                      <a:pt x="1806" y="174"/>
                    </a:lnTo>
                    <a:lnTo>
                      <a:pt x="1898" y="140"/>
                    </a:lnTo>
                    <a:lnTo>
                      <a:pt x="1994" y="106"/>
                    </a:lnTo>
                    <a:lnTo>
                      <a:pt x="2096" y="76"/>
                    </a:lnTo>
                    <a:lnTo>
                      <a:pt x="2148" y="64"/>
                    </a:lnTo>
                    <a:lnTo>
                      <a:pt x="2200" y="50"/>
                    </a:lnTo>
                    <a:lnTo>
                      <a:pt x="2256" y="40"/>
                    </a:lnTo>
                    <a:lnTo>
                      <a:pt x="2310" y="30"/>
                    </a:lnTo>
                    <a:lnTo>
                      <a:pt x="2368" y="20"/>
                    </a:lnTo>
                    <a:lnTo>
                      <a:pt x="2426" y="14"/>
                    </a:lnTo>
                    <a:lnTo>
                      <a:pt x="2484" y="8"/>
                    </a:lnTo>
                    <a:lnTo>
                      <a:pt x="2544" y="4"/>
                    </a:lnTo>
                    <a:lnTo>
                      <a:pt x="2606" y="0"/>
                    </a:lnTo>
                    <a:lnTo>
                      <a:pt x="2668" y="0"/>
                    </a:lnTo>
                    <a:lnTo>
                      <a:pt x="2792" y="0"/>
                    </a:lnTo>
                    <a:lnTo>
                      <a:pt x="2792" y="162"/>
                    </a:lnTo>
                    <a:lnTo>
                      <a:pt x="2720" y="168"/>
                    </a:lnTo>
                    <a:lnTo>
                      <a:pt x="2720" y="168"/>
                    </a:lnTo>
                    <a:lnTo>
                      <a:pt x="2694" y="168"/>
                    </a:lnTo>
                    <a:lnTo>
                      <a:pt x="2664" y="168"/>
                    </a:lnTo>
                    <a:lnTo>
                      <a:pt x="2622" y="168"/>
                    </a:lnTo>
                    <a:lnTo>
                      <a:pt x="2570" y="172"/>
                    </a:lnTo>
                    <a:lnTo>
                      <a:pt x="2508" y="176"/>
                    </a:lnTo>
                    <a:lnTo>
                      <a:pt x="2436" y="186"/>
                    </a:lnTo>
                    <a:lnTo>
                      <a:pt x="2356" y="198"/>
                    </a:lnTo>
                    <a:lnTo>
                      <a:pt x="2268" y="216"/>
                    </a:lnTo>
                    <a:lnTo>
                      <a:pt x="2172" y="238"/>
                    </a:lnTo>
                    <a:lnTo>
                      <a:pt x="2070" y="266"/>
                    </a:lnTo>
                    <a:lnTo>
                      <a:pt x="2016" y="282"/>
                    </a:lnTo>
                    <a:lnTo>
                      <a:pt x="1962" y="300"/>
                    </a:lnTo>
                    <a:lnTo>
                      <a:pt x="1906" y="320"/>
                    </a:lnTo>
                    <a:lnTo>
                      <a:pt x="1848" y="342"/>
                    </a:lnTo>
                    <a:lnTo>
                      <a:pt x="1788" y="366"/>
                    </a:lnTo>
                    <a:lnTo>
                      <a:pt x="1730" y="392"/>
                    </a:lnTo>
                    <a:lnTo>
                      <a:pt x="1668" y="420"/>
                    </a:lnTo>
                    <a:lnTo>
                      <a:pt x="1606" y="450"/>
                    </a:lnTo>
                    <a:lnTo>
                      <a:pt x="1544" y="484"/>
                    </a:lnTo>
                    <a:lnTo>
                      <a:pt x="1480" y="518"/>
                    </a:lnTo>
                    <a:lnTo>
                      <a:pt x="1480" y="518"/>
                    </a:lnTo>
                    <a:lnTo>
                      <a:pt x="1416" y="554"/>
                    </a:lnTo>
                    <a:lnTo>
                      <a:pt x="1356" y="586"/>
                    </a:lnTo>
                    <a:lnTo>
                      <a:pt x="1294" y="616"/>
                    </a:lnTo>
                    <a:lnTo>
                      <a:pt x="1236" y="644"/>
                    </a:lnTo>
                    <a:lnTo>
                      <a:pt x="1178" y="672"/>
                    </a:lnTo>
                    <a:lnTo>
                      <a:pt x="1122" y="696"/>
                    </a:lnTo>
                    <a:lnTo>
                      <a:pt x="1014" y="740"/>
                    </a:lnTo>
                    <a:lnTo>
                      <a:pt x="912" y="776"/>
                    </a:lnTo>
                    <a:lnTo>
                      <a:pt x="814" y="808"/>
                    </a:lnTo>
                    <a:lnTo>
                      <a:pt x="722" y="832"/>
                    </a:lnTo>
                    <a:lnTo>
                      <a:pt x="634" y="852"/>
                    </a:lnTo>
                    <a:lnTo>
                      <a:pt x="552" y="868"/>
                    </a:lnTo>
                    <a:lnTo>
                      <a:pt x="476" y="880"/>
                    </a:lnTo>
                    <a:lnTo>
                      <a:pt x="404" y="888"/>
                    </a:lnTo>
                    <a:lnTo>
                      <a:pt x="336" y="894"/>
                    </a:lnTo>
                    <a:lnTo>
                      <a:pt x="274" y="898"/>
                    </a:lnTo>
                    <a:lnTo>
                      <a:pt x="216" y="900"/>
                    </a:lnTo>
                    <a:lnTo>
                      <a:pt x="112" y="904"/>
                    </a:lnTo>
                    <a:lnTo>
                      <a:pt x="112" y="904"/>
                    </a:lnTo>
                    <a:lnTo>
                      <a:pt x="216" y="902"/>
                    </a:lnTo>
                    <a:lnTo>
                      <a:pt x="336" y="900"/>
                    </a:lnTo>
                    <a:lnTo>
                      <a:pt x="488" y="896"/>
                    </a:lnTo>
                    <a:lnTo>
                      <a:pt x="666" y="890"/>
                    </a:lnTo>
                    <a:lnTo>
                      <a:pt x="862" y="882"/>
                    </a:lnTo>
                    <a:lnTo>
                      <a:pt x="1066" y="868"/>
                    </a:lnTo>
                    <a:lnTo>
                      <a:pt x="1274" y="852"/>
                    </a:lnTo>
                    <a:lnTo>
                      <a:pt x="1274" y="852"/>
                    </a:lnTo>
                    <a:lnTo>
                      <a:pt x="1478" y="834"/>
                    </a:lnTo>
                    <a:lnTo>
                      <a:pt x="1680" y="818"/>
                    </a:lnTo>
                    <a:lnTo>
                      <a:pt x="1878" y="804"/>
                    </a:lnTo>
                    <a:lnTo>
                      <a:pt x="2072" y="792"/>
                    </a:lnTo>
                    <a:lnTo>
                      <a:pt x="2260" y="784"/>
                    </a:lnTo>
                    <a:lnTo>
                      <a:pt x="2442" y="778"/>
                    </a:lnTo>
                    <a:lnTo>
                      <a:pt x="2618" y="778"/>
                    </a:lnTo>
                    <a:lnTo>
                      <a:pt x="2786" y="782"/>
                    </a:lnTo>
                    <a:lnTo>
                      <a:pt x="2782" y="936"/>
                    </a:lnTo>
                    <a:lnTo>
                      <a:pt x="2782" y="936"/>
                    </a:lnTo>
                    <a:lnTo>
                      <a:pt x="2676" y="938"/>
                    </a:lnTo>
                    <a:lnTo>
                      <a:pt x="2416" y="942"/>
                    </a:lnTo>
                    <a:lnTo>
                      <a:pt x="2252" y="946"/>
                    </a:lnTo>
                    <a:lnTo>
                      <a:pt x="2084" y="952"/>
                    </a:lnTo>
                    <a:lnTo>
                      <a:pt x="1920" y="960"/>
                    </a:lnTo>
                    <a:lnTo>
                      <a:pt x="1770" y="970"/>
                    </a:lnTo>
                    <a:lnTo>
                      <a:pt x="1770" y="970"/>
                    </a:lnTo>
                    <a:lnTo>
                      <a:pt x="1644" y="980"/>
                    </a:lnTo>
                    <a:lnTo>
                      <a:pt x="1534" y="992"/>
                    </a:lnTo>
                    <a:lnTo>
                      <a:pt x="1420" y="1002"/>
                    </a:lnTo>
                    <a:lnTo>
                      <a:pt x="1282" y="1014"/>
                    </a:lnTo>
                    <a:lnTo>
                      <a:pt x="1100" y="1028"/>
                    </a:lnTo>
                    <a:lnTo>
                      <a:pt x="858" y="1040"/>
                    </a:lnTo>
                    <a:lnTo>
                      <a:pt x="534" y="1054"/>
                    </a:lnTo>
                    <a:lnTo>
                      <a:pt x="110" y="1070"/>
                    </a:lnTo>
                    <a:lnTo>
                      <a:pt x="110" y="1070"/>
                    </a:lnTo>
                    <a:lnTo>
                      <a:pt x="148" y="1068"/>
                    </a:lnTo>
                    <a:lnTo>
                      <a:pt x="192" y="1066"/>
                    </a:lnTo>
                    <a:lnTo>
                      <a:pt x="250" y="1064"/>
                    </a:lnTo>
                    <a:lnTo>
                      <a:pt x="320" y="1066"/>
                    </a:lnTo>
                    <a:lnTo>
                      <a:pt x="400" y="1070"/>
                    </a:lnTo>
                    <a:lnTo>
                      <a:pt x="488" y="1078"/>
                    </a:lnTo>
                    <a:lnTo>
                      <a:pt x="534" y="1084"/>
                    </a:lnTo>
                    <a:lnTo>
                      <a:pt x="582" y="1092"/>
                    </a:lnTo>
                    <a:lnTo>
                      <a:pt x="582" y="1092"/>
                    </a:lnTo>
                    <a:lnTo>
                      <a:pt x="756" y="1122"/>
                    </a:lnTo>
                    <a:lnTo>
                      <a:pt x="834" y="1138"/>
                    </a:lnTo>
                    <a:lnTo>
                      <a:pt x="912" y="1156"/>
                    </a:lnTo>
                    <a:lnTo>
                      <a:pt x="992" y="1178"/>
                    </a:lnTo>
                    <a:lnTo>
                      <a:pt x="1076" y="1208"/>
                    </a:lnTo>
                    <a:lnTo>
                      <a:pt x="1170" y="1242"/>
                    </a:lnTo>
                    <a:lnTo>
                      <a:pt x="1278" y="1288"/>
                    </a:lnTo>
                    <a:lnTo>
                      <a:pt x="1278" y="1288"/>
                    </a:lnTo>
                    <a:lnTo>
                      <a:pt x="1394" y="1338"/>
                    </a:lnTo>
                    <a:lnTo>
                      <a:pt x="1508" y="1386"/>
                    </a:lnTo>
                    <a:lnTo>
                      <a:pt x="1620" y="1432"/>
                    </a:lnTo>
                    <a:lnTo>
                      <a:pt x="1730" y="1474"/>
                    </a:lnTo>
                    <a:lnTo>
                      <a:pt x="1832" y="1512"/>
                    </a:lnTo>
                    <a:lnTo>
                      <a:pt x="1926" y="1544"/>
                    </a:lnTo>
                    <a:lnTo>
                      <a:pt x="2008" y="1568"/>
                    </a:lnTo>
                    <a:lnTo>
                      <a:pt x="2046" y="1578"/>
                    </a:lnTo>
                    <a:lnTo>
                      <a:pt x="2080" y="1584"/>
                    </a:lnTo>
                    <a:lnTo>
                      <a:pt x="2080" y="1584"/>
                    </a:lnTo>
                    <a:lnTo>
                      <a:pt x="2232" y="1610"/>
                    </a:lnTo>
                    <a:lnTo>
                      <a:pt x="2320" y="1622"/>
                    </a:lnTo>
                    <a:lnTo>
                      <a:pt x="2414" y="1636"/>
                    </a:lnTo>
                    <a:lnTo>
                      <a:pt x="2512" y="1646"/>
                    </a:lnTo>
                    <a:lnTo>
                      <a:pt x="2610" y="1654"/>
                    </a:lnTo>
                    <a:lnTo>
                      <a:pt x="2708" y="1656"/>
                    </a:lnTo>
                    <a:lnTo>
                      <a:pt x="2756" y="1656"/>
                    </a:lnTo>
                    <a:lnTo>
                      <a:pt x="2802" y="1654"/>
                    </a:lnTo>
                    <a:lnTo>
                      <a:pt x="2766" y="1834"/>
                    </a:lnTo>
                    <a:lnTo>
                      <a:pt x="2766" y="1834"/>
                    </a:lnTo>
                    <a:lnTo>
                      <a:pt x="2730" y="1836"/>
                    </a:lnTo>
                    <a:lnTo>
                      <a:pt x="2688" y="1838"/>
                    </a:lnTo>
                    <a:lnTo>
                      <a:pt x="2630" y="1836"/>
                    </a:lnTo>
                    <a:lnTo>
                      <a:pt x="2560" y="1834"/>
                    </a:lnTo>
                    <a:lnTo>
                      <a:pt x="2476" y="1828"/>
                    </a:lnTo>
                    <a:lnTo>
                      <a:pt x="2380" y="1820"/>
                    </a:lnTo>
                    <a:lnTo>
                      <a:pt x="2276" y="1804"/>
                    </a:lnTo>
                    <a:lnTo>
                      <a:pt x="2276" y="1804"/>
                    </a:lnTo>
                    <a:lnTo>
                      <a:pt x="2172" y="1786"/>
                    </a:lnTo>
                    <a:lnTo>
                      <a:pt x="2074" y="1764"/>
                    </a:lnTo>
                    <a:lnTo>
                      <a:pt x="1982" y="1742"/>
                    </a:lnTo>
                    <a:lnTo>
                      <a:pt x="1890" y="1716"/>
                    </a:lnTo>
                    <a:lnTo>
                      <a:pt x="1798" y="1688"/>
                    </a:lnTo>
                    <a:lnTo>
                      <a:pt x="1702" y="1656"/>
                    </a:lnTo>
                    <a:lnTo>
                      <a:pt x="1600" y="1620"/>
                    </a:lnTo>
                    <a:lnTo>
                      <a:pt x="1488" y="1578"/>
                    </a:lnTo>
                    <a:lnTo>
                      <a:pt x="1488" y="1578"/>
                    </a:lnTo>
                    <a:lnTo>
                      <a:pt x="1430" y="1556"/>
                    </a:lnTo>
                    <a:lnTo>
                      <a:pt x="1374" y="1530"/>
                    </a:lnTo>
                    <a:lnTo>
                      <a:pt x="1260" y="1480"/>
                    </a:lnTo>
                    <a:lnTo>
                      <a:pt x="1200" y="1452"/>
                    </a:lnTo>
                    <a:lnTo>
                      <a:pt x="1136" y="1426"/>
                    </a:lnTo>
                    <a:lnTo>
                      <a:pt x="1068" y="1400"/>
                    </a:lnTo>
                    <a:lnTo>
                      <a:pt x="992" y="1374"/>
                    </a:lnTo>
                    <a:lnTo>
                      <a:pt x="910" y="1350"/>
                    </a:lnTo>
                    <a:lnTo>
                      <a:pt x="818" y="1328"/>
                    </a:lnTo>
                    <a:lnTo>
                      <a:pt x="714" y="1308"/>
                    </a:lnTo>
                    <a:lnTo>
                      <a:pt x="600" y="1292"/>
                    </a:lnTo>
                    <a:lnTo>
                      <a:pt x="538" y="1284"/>
                    </a:lnTo>
                    <a:lnTo>
                      <a:pt x="474" y="1278"/>
                    </a:lnTo>
                    <a:lnTo>
                      <a:pt x="404" y="1272"/>
                    </a:lnTo>
                    <a:lnTo>
                      <a:pt x="332" y="1266"/>
                    </a:lnTo>
                    <a:lnTo>
                      <a:pt x="254" y="1264"/>
                    </a:lnTo>
                    <a:lnTo>
                      <a:pt x="174" y="1260"/>
                    </a:lnTo>
                    <a:lnTo>
                      <a:pt x="90" y="1258"/>
                    </a:lnTo>
                    <a:lnTo>
                      <a:pt x="0" y="1258"/>
                    </a:lnTo>
                    <a:lnTo>
                      <a:pt x="2" y="732"/>
                    </a:lnTo>
                    <a:close/>
                  </a:path>
                </a:pathLst>
              </a:custGeom>
              <a:solidFill>
                <a:srgbClr val="00A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0" name="TextBox 19"/>
            <p:cNvSpPr txBox="1"/>
            <p:nvPr/>
          </p:nvSpPr>
          <p:spPr>
            <a:xfrm>
              <a:off x="9147175" y="1692826"/>
              <a:ext cx="1563410"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a:ea typeface="+mn-ea"/>
                  <a:cs typeface="+mn-cs"/>
                </a:rPr>
                <a:t>1st biopsy</a:t>
              </a:r>
            </a:p>
          </p:txBody>
        </p:sp>
        <p:sp>
          <p:nvSpPr>
            <p:cNvPr id="21" name="TextBox 20"/>
            <p:cNvSpPr txBox="1"/>
            <p:nvPr/>
          </p:nvSpPr>
          <p:spPr>
            <a:xfrm>
              <a:off x="12990505" y="1692826"/>
              <a:ext cx="1670265"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a:ea typeface="+mn-ea"/>
                  <a:cs typeface="+mn-cs"/>
                </a:rPr>
                <a:t>2nd biopsy</a:t>
              </a:r>
            </a:p>
          </p:txBody>
        </p:sp>
        <p:sp>
          <p:nvSpPr>
            <p:cNvPr id="22" name="TextBox 21"/>
            <p:cNvSpPr txBox="1"/>
            <p:nvPr/>
          </p:nvSpPr>
          <p:spPr>
            <a:xfrm>
              <a:off x="16278241" y="1692826"/>
              <a:ext cx="1611210"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a:ea typeface="+mn-ea"/>
                  <a:cs typeface="+mn-cs"/>
                </a:rPr>
                <a:t>3rd biopsy</a:t>
              </a:r>
            </a:p>
          </p:txBody>
        </p:sp>
        <p:sp>
          <p:nvSpPr>
            <p:cNvPr id="23" name="TextBox 22"/>
            <p:cNvSpPr txBox="1"/>
            <p:nvPr/>
          </p:nvSpPr>
          <p:spPr>
            <a:xfrm rot="16200000">
              <a:off x="8911458" y="2456957"/>
              <a:ext cx="955071"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08080">
                      <a:lumMod val="10000"/>
                    </a:srgbClr>
                  </a:solidFill>
                  <a:effectLst/>
                  <a:uLnTx/>
                  <a:uFillTx/>
                  <a:latin typeface="Calibri"/>
                  <a:ea typeface="+mn-ea"/>
                  <a:cs typeface="+mn-cs"/>
                </a:rPr>
                <a:t>HER2 0</a:t>
              </a:r>
            </a:p>
          </p:txBody>
        </p:sp>
        <p:sp>
          <p:nvSpPr>
            <p:cNvPr id="24" name="TextBox 23"/>
            <p:cNvSpPr txBox="1"/>
            <p:nvPr/>
          </p:nvSpPr>
          <p:spPr>
            <a:xfrm rot="16200000">
              <a:off x="8853750" y="4057157"/>
              <a:ext cx="1070487"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HER2 1+</a:t>
              </a:r>
            </a:p>
          </p:txBody>
        </p:sp>
        <p:sp>
          <p:nvSpPr>
            <p:cNvPr id="25" name="TextBox 24"/>
            <p:cNvSpPr txBox="1"/>
            <p:nvPr/>
          </p:nvSpPr>
          <p:spPr>
            <a:xfrm>
              <a:off x="9204327" y="5470888"/>
              <a:ext cx="107048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08080">
                      <a:lumMod val="10000"/>
                    </a:srgbClr>
                  </a:solidFill>
                  <a:effectLst/>
                  <a:uLnTx/>
                  <a:uFillTx/>
                  <a:latin typeface="Calibri"/>
                  <a:ea typeface="+mn-ea"/>
                  <a:cs typeface="+mn-cs"/>
                </a:rPr>
                <a:t>HER2 2+</a:t>
              </a:r>
            </a:p>
          </p:txBody>
        </p:sp>
        <p:sp>
          <p:nvSpPr>
            <p:cNvPr id="26" name="TextBox 25"/>
            <p:cNvSpPr txBox="1"/>
            <p:nvPr/>
          </p:nvSpPr>
          <p:spPr>
            <a:xfrm>
              <a:off x="9204327" y="6401864"/>
              <a:ext cx="107048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HER2 3+</a:t>
              </a:r>
            </a:p>
          </p:txBody>
        </p:sp>
        <p:sp>
          <p:nvSpPr>
            <p:cNvPr id="27" name="TextBox 26"/>
            <p:cNvSpPr txBox="1"/>
            <p:nvPr/>
          </p:nvSpPr>
          <p:spPr>
            <a:xfrm rot="16200000">
              <a:off x="13469170" y="2299789"/>
              <a:ext cx="955071"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HER2 0</a:t>
              </a:r>
            </a:p>
          </p:txBody>
        </p:sp>
        <p:sp>
          <p:nvSpPr>
            <p:cNvPr id="28" name="TextBox 27"/>
            <p:cNvSpPr txBox="1"/>
            <p:nvPr/>
          </p:nvSpPr>
          <p:spPr>
            <a:xfrm rot="16200000">
              <a:off x="17125741" y="2299789"/>
              <a:ext cx="955071"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HER2 0</a:t>
              </a:r>
            </a:p>
          </p:txBody>
        </p:sp>
        <p:sp>
          <p:nvSpPr>
            <p:cNvPr id="29" name="TextBox 28"/>
            <p:cNvSpPr txBox="1"/>
            <p:nvPr/>
          </p:nvSpPr>
          <p:spPr>
            <a:xfrm rot="16200000">
              <a:off x="17068033" y="4057159"/>
              <a:ext cx="1070487"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HER2 1+</a:t>
              </a:r>
            </a:p>
          </p:txBody>
        </p:sp>
        <p:sp>
          <p:nvSpPr>
            <p:cNvPr id="30" name="TextBox 29"/>
            <p:cNvSpPr txBox="1"/>
            <p:nvPr/>
          </p:nvSpPr>
          <p:spPr>
            <a:xfrm rot="16200000">
              <a:off x="17068033" y="5575628"/>
              <a:ext cx="1070487"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HER2 2+</a:t>
              </a:r>
            </a:p>
          </p:txBody>
        </p:sp>
        <p:sp>
          <p:nvSpPr>
            <p:cNvPr id="32" name="TextBox 31"/>
            <p:cNvSpPr txBox="1"/>
            <p:nvPr/>
          </p:nvSpPr>
          <p:spPr>
            <a:xfrm rot="16200000">
              <a:off x="13424721" y="5318454"/>
              <a:ext cx="1070487" cy="4154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HER2 2+</a:t>
              </a:r>
            </a:p>
          </p:txBody>
        </p:sp>
        <p:sp>
          <p:nvSpPr>
            <p:cNvPr id="33" name="TextBox 32"/>
            <p:cNvSpPr txBox="1"/>
            <p:nvPr/>
          </p:nvSpPr>
          <p:spPr>
            <a:xfrm>
              <a:off x="12797098" y="3851641"/>
              <a:ext cx="1070487"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HER2 1+</a:t>
              </a:r>
            </a:p>
          </p:txBody>
        </p:sp>
        <p:sp>
          <p:nvSpPr>
            <p:cNvPr id="34" name="TextBox 33"/>
            <p:cNvSpPr txBox="1"/>
            <p:nvPr/>
          </p:nvSpPr>
          <p:spPr>
            <a:xfrm>
              <a:off x="12876213" y="6456728"/>
              <a:ext cx="107048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HER2 3+</a:t>
              </a:r>
            </a:p>
          </p:txBody>
        </p:sp>
      </p:grpSp>
      <p:graphicFrame>
        <p:nvGraphicFramePr>
          <p:cNvPr id="35" name="Table 34"/>
          <p:cNvGraphicFramePr>
            <a:graphicFrameLocks noGrp="1"/>
          </p:cNvGraphicFramePr>
          <p:nvPr/>
        </p:nvGraphicFramePr>
        <p:xfrm>
          <a:off x="382059" y="4625975"/>
          <a:ext cx="5399618" cy="1584960"/>
        </p:xfrm>
        <a:graphic>
          <a:graphicData uri="http://schemas.openxmlformats.org/drawingml/2006/table">
            <a:tbl>
              <a:tblPr firstRow="1" bandRow="1">
                <a:tableStyleId>{5C22544A-7EE6-4342-B048-85BDC9FD1C3A}</a:tableStyleId>
              </a:tblPr>
              <a:tblGrid>
                <a:gridCol w="827617">
                  <a:extLst>
                    <a:ext uri="{9D8B030D-6E8A-4147-A177-3AD203B41FA5}">
                      <a16:colId xmlns:a16="http://schemas.microsoft.com/office/drawing/2014/main" val="20000"/>
                    </a:ext>
                  </a:extLst>
                </a:gridCol>
                <a:gridCol w="972256">
                  <a:extLst>
                    <a:ext uri="{9D8B030D-6E8A-4147-A177-3AD203B41FA5}">
                      <a16:colId xmlns:a16="http://schemas.microsoft.com/office/drawing/2014/main" val="20001"/>
                    </a:ext>
                  </a:extLst>
                </a:gridCol>
                <a:gridCol w="899936">
                  <a:extLst>
                    <a:ext uri="{9D8B030D-6E8A-4147-A177-3AD203B41FA5}">
                      <a16:colId xmlns:a16="http://schemas.microsoft.com/office/drawing/2014/main" val="20002"/>
                    </a:ext>
                  </a:extLst>
                </a:gridCol>
                <a:gridCol w="899936">
                  <a:extLst>
                    <a:ext uri="{9D8B030D-6E8A-4147-A177-3AD203B41FA5}">
                      <a16:colId xmlns:a16="http://schemas.microsoft.com/office/drawing/2014/main" val="20003"/>
                    </a:ext>
                  </a:extLst>
                </a:gridCol>
                <a:gridCol w="1218847">
                  <a:extLst>
                    <a:ext uri="{9D8B030D-6E8A-4147-A177-3AD203B41FA5}">
                      <a16:colId xmlns:a16="http://schemas.microsoft.com/office/drawing/2014/main" val="20004"/>
                    </a:ext>
                  </a:extLst>
                </a:gridCol>
                <a:gridCol w="581026">
                  <a:extLst>
                    <a:ext uri="{9D8B030D-6E8A-4147-A177-3AD203B41FA5}">
                      <a16:colId xmlns:a16="http://schemas.microsoft.com/office/drawing/2014/main" val="20005"/>
                    </a:ext>
                  </a:extLst>
                </a:gridCol>
              </a:tblGrid>
              <a:tr h="264160">
                <a:tc rowSpan="2" gridSpan="2">
                  <a:txBody>
                    <a:bodyPr/>
                    <a:lstStyle/>
                    <a:p>
                      <a:endParaRPr lang="en-US" sz="1300" dirty="0">
                        <a:latin typeface="Arial" panose="020B0604020202020204" pitchFamily="34" charset="0"/>
                        <a:cs typeface="Arial" panose="020B0604020202020204" pitchFamily="34" charset="0"/>
                      </a:endParaRP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rowSpan="2" hMerge="1">
                  <a:txBody>
                    <a:bodyPr/>
                    <a:lstStyle/>
                    <a:p>
                      <a:endParaRPr lang="en-US" sz="2000" dirty="0">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gridSpan="3">
                  <a:txBody>
                    <a:bodyPr/>
                    <a:lstStyle/>
                    <a:p>
                      <a:pPr algn="ctr"/>
                      <a:r>
                        <a:rPr lang="en-US" sz="1300" dirty="0">
                          <a:solidFill>
                            <a:schemeClr val="bg1"/>
                          </a:solidFill>
                          <a:latin typeface="Arial" panose="020B0604020202020204" pitchFamily="34" charset="0"/>
                          <a:cs typeface="Arial" panose="020B0604020202020204" pitchFamily="34" charset="0"/>
                        </a:rPr>
                        <a:t>HER2 metastasis </a:t>
                      </a:r>
                      <a:r>
                        <a:rPr lang="en-US" sz="1300" i="1" dirty="0">
                          <a:solidFill>
                            <a:schemeClr val="bg1"/>
                          </a:solidFill>
                          <a:latin typeface="Arial" panose="020B0604020202020204" pitchFamily="34" charset="0"/>
                          <a:cs typeface="Arial" panose="020B0604020202020204" pitchFamily="34" charset="0"/>
                        </a:rPr>
                        <a:t>n</a:t>
                      </a:r>
                      <a:r>
                        <a:rPr lang="en-US" sz="1300" dirty="0">
                          <a:solidFill>
                            <a:schemeClr val="bg1"/>
                          </a:solidFill>
                          <a:latin typeface="Arial" panose="020B0604020202020204" pitchFamily="34" charset="0"/>
                          <a:cs typeface="Arial" panose="020B0604020202020204" pitchFamily="34" charset="0"/>
                        </a:rPr>
                        <a:t>, %</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2000" dirty="0">
                        <a:solidFill>
                          <a:schemeClr val="bg1"/>
                        </a:solidFill>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2000" dirty="0">
                        <a:solidFill>
                          <a:schemeClr val="bg1"/>
                        </a:solidFill>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rowSpan="2">
                  <a:txBody>
                    <a:bodyPr/>
                    <a:lstStyle/>
                    <a:p>
                      <a:pPr algn="ctr"/>
                      <a:r>
                        <a:rPr lang="en-US" sz="1300" dirty="0">
                          <a:solidFill>
                            <a:schemeClr val="bg1"/>
                          </a:solidFill>
                          <a:latin typeface="Arial" panose="020B0604020202020204" pitchFamily="34" charset="0"/>
                          <a:cs typeface="Arial" panose="020B0604020202020204" pitchFamily="34" charset="0"/>
                        </a:rPr>
                        <a:t>Total</a:t>
                      </a:r>
                    </a:p>
                  </a:txBody>
                  <a:tcPr marL="60960" marR="60960" marT="30480" marB="3048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64160">
                <a:tc gridSpan="2" vMerge="1">
                  <a:txBody>
                    <a:bodyPr/>
                    <a:lstStyle/>
                    <a:p>
                      <a:endParaRPr lang="en-US"/>
                    </a:p>
                  </a:txBody>
                  <a:tcPr/>
                </a:tc>
                <a:tc hMerge="1" vMerge="1">
                  <a:txBody>
                    <a:bodyPr/>
                    <a:lstStyle/>
                    <a:p>
                      <a:endParaRPr lang="en-US"/>
                    </a:p>
                  </a:txBody>
                  <a:tcPr/>
                </a:tc>
                <a:tc>
                  <a:txBody>
                    <a:bodyPr/>
                    <a:lstStyle/>
                    <a:p>
                      <a:pPr algn="ctr"/>
                      <a:r>
                        <a:rPr lang="en-US" sz="1300" dirty="0">
                          <a:solidFill>
                            <a:schemeClr val="bg2">
                              <a:lumMod val="10000"/>
                            </a:schemeClr>
                          </a:solidFill>
                          <a:latin typeface="Arial" panose="020B0604020202020204" pitchFamily="34" charset="0"/>
                          <a:cs typeface="Arial" panose="020B0604020202020204" pitchFamily="34" charset="0"/>
                        </a:rPr>
                        <a:t>HER2–</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92D050"/>
                    </a:solidFill>
                  </a:tcPr>
                </a:tc>
                <a:tc>
                  <a:txBody>
                    <a:bodyPr/>
                    <a:lstStyle/>
                    <a:p>
                      <a:pPr algn="ctr"/>
                      <a:r>
                        <a:rPr lang="en-US" sz="1300" dirty="0">
                          <a:solidFill>
                            <a:schemeClr val="bg1"/>
                          </a:solidFill>
                          <a:latin typeface="Arial" panose="020B0604020202020204" pitchFamily="34" charset="0"/>
                          <a:cs typeface="Arial" panose="020B0604020202020204" pitchFamily="34" charset="0"/>
                        </a:rPr>
                        <a:t>HER2-low</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1300" dirty="0">
                          <a:solidFill>
                            <a:schemeClr val="bg1"/>
                          </a:solidFill>
                          <a:latin typeface="Arial" panose="020B0604020202020204" pitchFamily="34" charset="0"/>
                          <a:cs typeface="Arial" panose="020B0604020202020204" pitchFamily="34" charset="0"/>
                        </a:rPr>
                        <a:t>HER2+</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solidFill>
                  </a:tcPr>
                </a:tc>
                <a:tc vMerge="1">
                  <a:txBody>
                    <a:bodyPr/>
                    <a:lstStyle/>
                    <a:p>
                      <a:endParaRPr lang="en-US"/>
                    </a:p>
                  </a:txBody>
                  <a:tcPr/>
                </a:tc>
                <a:extLst>
                  <a:ext uri="{0D108BD9-81ED-4DB2-BD59-A6C34878D82A}">
                    <a16:rowId xmlns:a16="http://schemas.microsoft.com/office/drawing/2014/main" val="10001"/>
                  </a:ext>
                </a:extLst>
              </a:tr>
              <a:tr h="264160">
                <a:tc rowSpan="3">
                  <a:txBody>
                    <a:bodyPr/>
                    <a:lstStyle/>
                    <a:p>
                      <a:r>
                        <a:rPr lang="en-US" sz="1300" b="1" dirty="0">
                          <a:latin typeface="Arial" panose="020B0604020202020204" pitchFamily="34" charset="0"/>
                          <a:cs typeface="Arial" panose="020B0604020202020204" pitchFamily="34" charset="0"/>
                        </a:rPr>
                        <a:t>HER2 primary</a:t>
                      </a:r>
                      <a:br>
                        <a:rPr lang="en-US" sz="1300" b="1" dirty="0">
                          <a:latin typeface="Arial" panose="020B0604020202020204" pitchFamily="34" charset="0"/>
                          <a:cs typeface="Arial" panose="020B0604020202020204" pitchFamily="34" charset="0"/>
                        </a:rPr>
                      </a:br>
                      <a:r>
                        <a:rPr lang="en-US" sz="1300" b="1" i="1" dirty="0">
                          <a:latin typeface="Arial" panose="020B0604020202020204" pitchFamily="34" charset="0"/>
                          <a:cs typeface="Arial" panose="020B0604020202020204" pitchFamily="34" charset="0"/>
                        </a:rPr>
                        <a:t>n</a:t>
                      </a:r>
                      <a:r>
                        <a:rPr lang="en-US" sz="1300" b="1" dirty="0">
                          <a:latin typeface="Arial" panose="020B0604020202020204" pitchFamily="34" charset="0"/>
                          <a:cs typeface="Arial" panose="020B0604020202020204" pitchFamily="34" charset="0"/>
                        </a:rPr>
                        <a:t>,</a:t>
                      </a:r>
                      <a:r>
                        <a:rPr lang="en-US" sz="1300" b="1" baseline="0" dirty="0">
                          <a:latin typeface="Arial" panose="020B0604020202020204" pitchFamily="34" charset="0"/>
                          <a:cs typeface="Arial" panose="020B0604020202020204" pitchFamily="34" charset="0"/>
                        </a:rPr>
                        <a:t> %</a:t>
                      </a:r>
                      <a:endParaRPr lang="en-US" sz="1300" b="1" dirty="0">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300" dirty="0">
                          <a:latin typeface="Arial" panose="020B0604020202020204" pitchFamily="34" charset="0"/>
                          <a:cs typeface="Arial" panose="020B0604020202020204" pitchFamily="34" charset="0"/>
                        </a:rPr>
                        <a:t>HER2–</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92D050"/>
                    </a:solid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157 (65.4)</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78 (32.5)</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5 (2.1)</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240</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264160">
                <a:tc vMerge="1">
                  <a:txBody>
                    <a:bodyPr/>
                    <a:lstStyle/>
                    <a:p>
                      <a:endParaRPr lang="en-US" sz="2000" b="1">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300" dirty="0">
                          <a:solidFill>
                            <a:schemeClr val="bg1"/>
                          </a:solidFill>
                          <a:latin typeface="Arial" panose="020B0604020202020204" pitchFamily="34" charset="0"/>
                          <a:cs typeface="Arial" panose="020B0604020202020204" pitchFamily="34" charset="0"/>
                        </a:rPr>
                        <a:t>HER2-low</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en-US" sz="1300" dirty="0">
                          <a:solidFill>
                            <a:srgbClr val="002060"/>
                          </a:solidFill>
                          <a:latin typeface="Arial" panose="020B0604020202020204" pitchFamily="34" charset="0"/>
                          <a:cs typeface="Arial" panose="020B0604020202020204" pitchFamily="34" charset="0"/>
                        </a:rPr>
                        <a:t>96 (34.8)</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171 (62.0)</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9 (3.3)</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276</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264160">
                <a:tc vMerge="1">
                  <a:txBody>
                    <a:bodyPr/>
                    <a:lstStyle/>
                    <a:p>
                      <a:endParaRPr lang="en-US" sz="2000" b="1" dirty="0">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300" dirty="0">
                          <a:solidFill>
                            <a:schemeClr val="bg1"/>
                          </a:solidFill>
                          <a:latin typeface="Arial" panose="020B0604020202020204" pitchFamily="34" charset="0"/>
                          <a:cs typeface="Arial" panose="020B0604020202020204" pitchFamily="34" charset="0"/>
                        </a:rPr>
                        <a:t>HER2+</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solidFill>
                  </a:tcPr>
                </a:tc>
                <a:tc>
                  <a:txBody>
                    <a:bodyPr/>
                    <a:lstStyle/>
                    <a:p>
                      <a:pPr algn="ctr"/>
                      <a:r>
                        <a:rPr lang="en-US" sz="1300" dirty="0">
                          <a:solidFill>
                            <a:srgbClr val="002060"/>
                          </a:solidFill>
                          <a:latin typeface="Arial" panose="020B0604020202020204" pitchFamily="34" charset="0"/>
                          <a:cs typeface="Arial" panose="020B0604020202020204" pitchFamily="34" charset="0"/>
                        </a:rPr>
                        <a:t>4 (3.5)</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14 (12.4)</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95 (84.1)</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113</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264160">
                <a:tc gridSpan="2">
                  <a:txBody>
                    <a:bodyPr/>
                    <a:lstStyle/>
                    <a:p>
                      <a:r>
                        <a:rPr lang="en-US" sz="1300" b="1" dirty="0">
                          <a:latin typeface="Arial" panose="020B0604020202020204" pitchFamily="34" charset="0"/>
                          <a:cs typeface="Arial" panose="020B0604020202020204" pitchFamily="34" charset="0"/>
                        </a:rPr>
                        <a:t>Total</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sz="2000" dirty="0">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300" dirty="0">
                          <a:solidFill>
                            <a:srgbClr val="002060"/>
                          </a:solidFill>
                          <a:latin typeface="Arial" panose="020B0604020202020204" pitchFamily="34" charset="0"/>
                          <a:cs typeface="Arial" panose="020B0604020202020204" pitchFamily="34" charset="0"/>
                        </a:rPr>
                        <a:t>257 (40.9)</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263 (41.8)</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109 (17.3)</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629</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36" name="Table 35"/>
          <p:cNvGraphicFramePr>
            <a:graphicFrameLocks noGrp="1"/>
          </p:cNvGraphicFramePr>
          <p:nvPr/>
        </p:nvGraphicFramePr>
        <p:xfrm>
          <a:off x="6115437" y="4596717"/>
          <a:ext cx="5712884" cy="1849120"/>
        </p:xfrm>
        <a:graphic>
          <a:graphicData uri="http://schemas.openxmlformats.org/drawingml/2006/table">
            <a:tbl>
              <a:tblPr firstRow="1" bandRow="1">
                <a:tableStyleId>{5C22544A-7EE6-4342-B048-85BDC9FD1C3A}</a:tableStyleId>
              </a:tblPr>
              <a:tblGrid>
                <a:gridCol w="750542">
                  <a:extLst>
                    <a:ext uri="{9D8B030D-6E8A-4147-A177-3AD203B41FA5}">
                      <a16:colId xmlns:a16="http://schemas.microsoft.com/office/drawing/2014/main" val="20000"/>
                    </a:ext>
                  </a:extLst>
                </a:gridCol>
                <a:gridCol w="881711">
                  <a:extLst>
                    <a:ext uri="{9D8B030D-6E8A-4147-A177-3AD203B41FA5}">
                      <a16:colId xmlns:a16="http://schemas.microsoft.com/office/drawing/2014/main" val="20001"/>
                    </a:ext>
                  </a:extLst>
                </a:gridCol>
                <a:gridCol w="816126">
                  <a:extLst>
                    <a:ext uri="{9D8B030D-6E8A-4147-A177-3AD203B41FA5}">
                      <a16:colId xmlns:a16="http://schemas.microsoft.com/office/drawing/2014/main" val="20002"/>
                    </a:ext>
                  </a:extLst>
                </a:gridCol>
                <a:gridCol w="906345">
                  <a:extLst>
                    <a:ext uri="{9D8B030D-6E8A-4147-A177-3AD203B41FA5}">
                      <a16:colId xmlns:a16="http://schemas.microsoft.com/office/drawing/2014/main" val="20003"/>
                    </a:ext>
                  </a:extLst>
                </a:gridCol>
                <a:gridCol w="826363">
                  <a:extLst>
                    <a:ext uri="{9D8B030D-6E8A-4147-A177-3AD203B41FA5}">
                      <a16:colId xmlns:a16="http://schemas.microsoft.com/office/drawing/2014/main" val="20004"/>
                    </a:ext>
                  </a:extLst>
                </a:gridCol>
                <a:gridCol w="906985">
                  <a:extLst>
                    <a:ext uri="{9D8B030D-6E8A-4147-A177-3AD203B41FA5}">
                      <a16:colId xmlns:a16="http://schemas.microsoft.com/office/drawing/2014/main" val="20005"/>
                    </a:ext>
                  </a:extLst>
                </a:gridCol>
                <a:gridCol w="624812">
                  <a:extLst>
                    <a:ext uri="{9D8B030D-6E8A-4147-A177-3AD203B41FA5}">
                      <a16:colId xmlns:a16="http://schemas.microsoft.com/office/drawing/2014/main" val="20006"/>
                    </a:ext>
                  </a:extLst>
                </a:gridCol>
              </a:tblGrid>
              <a:tr h="264160">
                <a:tc rowSpan="2" gridSpan="2">
                  <a:txBody>
                    <a:bodyPr/>
                    <a:lstStyle/>
                    <a:p>
                      <a:endParaRPr lang="en-US" sz="1300" dirty="0">
                        <a:latin typeface="Arial" panose="020B0604020202020204" pitchFamily="34" charset="0"/>
                        <a:cs typeface="Arial" panose="020B0604020202020204" pitchFamily="34" charset="0"/>
                      </a:endParaRP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rowSpan="2" hMerge="1">
                  <a:txBody>
                    <a:bodyPr/>
                    <a:lstStyle/>
                    <a:p>
                      <a:endParaRPr lang="en-US" sz="2000" dirty="0">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gridSpan="4">
                  <a:txBody>
                    <a:bodyPr/>
                    <a:lstStyle/>
                    <a:p>
                      <a:pPr algn="ctr"/>
                      <a:r>
                        <a:rPr lang="en-US" sz="1300" dirty="0">
                          <a:solidFill>
                            <a:schemeClr val="bg1"/>
                          </a:solidFill>
                          <a:latin typeface="Arial" panose="020B0604020202020204" pitchFamily="34" charset="0"/>
                          <a:cs typeface="Arial" panose="020B0604020202020204" pitchFamily="34" charset="0"/>
                        </a:rPr>
                        <a:t>HER2 secondary biopsy </a:t>
                      </a:r>
                      <a:r>
                        <a:rPr lang="en-US" sz="1300" i="1" dirty="0">
                          <a:solidFill>
                            <a:schemeClr val="bg1"/>
                          </a:solidFill>
                          <a:latin typeface="Arial" panose="020B0604020202020204" pitchFamily="34" charset="0"/>
                          <a:cs typeface="Arial" panose="020B0604020202020204" pitchFamily="34" charset="0"/>
                        </a:rPr>
                        <a:t>n</a:t>
                      </a:r>
                      <a:r>
                        <a:rPr lang="en-US" sz="1300" dirty="0">
                          <a:solidFill>
                            <a:schemeClr val="bg1"/>
                          </a:solidFill>
                          <a:latin typeface="Arial" panose="020B0604020202020204" pitchFamily="34" charset="0"/>
                          <a:cs typeface="Arial" panose="020B0604020202020204" pitchFamily="34" charset="0"/>
                        </a:rPr>
                        <a:t>, %</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2000" dirty="0">
                        <a:solidFill>
                          <a:schemeClr val="bg1"/>
                        </a:solidFill>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2000" dirty="0">
                        <a:solidFill>
                          <a:schemeClr val="bg1"/>
                        </a:solidFill>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2000" dirty="0">
                        <a:solidFill>
                          <a:schemeClr val="bg1"/>
                        </a:solidFill>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rowSpan="2">
                  <a:txBody>
                    <a:bodyPr/>
                    <a:lstStyle/>
                    <a:p>
                      <a:pPr algn="ctr"/>
                      <a:r>
                        <a:rPr lang="en-US" sz="1300" dirty="0">
                          <a:solidFill>
                            <a:schemeClr val="bg1"/>
                          </a:solidFill>
                          <a:latin typeface="Arial" panose="020B0604020202020204" pitchFamily="34" charset="0"/>
                          <a:cs typeface="Arial" panose="020B0604020202020204" pitchFamily="34" charset="0"/>
                        </a:rPr>
                        <a:t>Total</a:t>
                      </a:r>
                    </a:p>
                  </a:txBody>
                  <a:tcPr marL="60960" marR="60960" marT="30480" marB="3048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64160">
                <a:tc gridSpan="2" vMerge="1">
                  <a:txBody>
                    <a:bodyPr/>
                    <a:lstStyle/>
                    <a:p>
                      <a:endParaRPr lang="en-US"/>
                    </a:p>
                  </a:txBody>
                  <a:tcPr/>
                </a:tc>
                <a:tc hMerge="1" vMerge="1">
                  <a:txBody>
                    <a:bodyPr/>
                    <a:lstStyle/>
                    <a:p>
                      <a:endParaRPr lang="en-US"/>
                    </a:p>
                  </a:txBody>
                  <a:tcPr/>
                </a:tc>
                <a:tc>
                  <a:txBody>
                    <a:bodyPr/>
                    <a:lstStyle/>
                    <a:p>
                      <a:pPr algn="ctr"/>
                      <a:r>
                        <a:rPr lang="en-US" sz="1300" dirty="0">
                          <a:solidFill>
                            <a:schemeClr val="bg2">
                              <a:lumMod val="10000"/>
                            </a:schemeClr>
                          </a:solidFill>
                          <a:latin typeface="Arial" panose="020B0604020202020204" pitchFamily="34" charset="0"/>
                          <a:cs typeface="Arial" panose="020B0604020202020204" pitchFamily="34" charset="0"/>
                        </a:rPr>
                        <a:t>HER2 0</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US" sz="1300" dirty="0">
                          <a:solidFill>
                            <a:schemeClr val="bg2">
                              <a:lumMod val="10000"/>
                            </a:schemeClr>
                          </a:solidFill>
                          <a:latin typeface="Arial" panose="020B0604020202020204" pitchFamily="34" charset="0"/>
                          <a:cs typeface="Arial" panose="020B0604020202020204" pitchFamily="34" charset="0"/>
                        </a:rPr>
                        <a:t>HER2 1+</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92D050"/>
                    </a:solidFill>
                  </a:tcPr>
                </a:tc>
                <a:tc>
                  <a:txBody>
                    <a:bodyPr/>
                    <a:lstStyle/>
                    <a:p>
                      <a:pPr algn="ctr"/>
                      <a:r>
                        <a:rPr lang="en-US" sz="1300" dirty="0">
                          <a:solidFill>
                            <a:schemeClr val="bg1"/>
                          </a:solidFill>
                          <a:latin typeface="Arial" panose="020B0604020202020204" pitchFamily="34" charset="0"/>
                          <a:cs typeface="Arial" panose="020B0604020202020204" pitchFamily="34" charset="0"/>
                        </a:rPr>
                        <a:t>HER2 2+</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300" dirty="0">
                          <a:solidFill>
                            <a:schemeClr val="bg1"/>
                          </a:solidFill>
                          <a:latin typeface="Arial" panose="020B0604020202020204" pitchFamily="34" charset="0"/>
                          <a:cs typeface="Arial" panose="020B0604020202020204" pitchFamily="34" charset="0"/>
                        </a:rPr>
                        <a:t>HER2 3+</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0000"/>
                    </a:solidFill>
                  </a:tcPr>
                </a:tc>
                <a:tc vMerge="1">
                  <a:txBody>
                    <a:bodyPr/>
                    <a:lstStyle/>
                    <a:p>
                      <a:endParaRPr lang="en-US"/>
                    </a:p>
                  </a:txBody>
                  <a:tcPr/>
                </a:tc>
                <a:extLst>
                  <a:ext uri="{0D108BD9-81ED-4DB2-BD59-A6C34878D82A}">
                    <a16:rowId xmlns:a16="http://schemas.microsoft.com/office/drawing/2014/main" val="10001"/>
                  </a:ext>
                </a:extLst>
              </a:tr>
              <a:tr h="264160">
                <a:tc rowSpan="4">
                  <a:txBody>
                    <a:bodyPr/>
                    <a:lstStyle/>
                    <a:p>
                      <a:r>
                        <a:rPr lang="en-US" sz="1300" b="1" dirty="0">
                          <a:latin typeface="Arial" panose="020B0604020202020204" pitchFamily="34" charset="0"/>
                          <a:cs typeface="Arial" panose="020B0604020202020204" pitchFamily="34" charset="0"/>
                        </a:rPr>
                        <a:t>HER2 first biopsy</a:t>
                      </a:r>
                      <a:br>
                        <a:rPr lang="en-US" sz="1300" b="1" dirty="0">
                          <a:latin typeface="Arial" panose="020B0604020202020204" pitchFamily="34" charset="0"/>
                          <a:cs typeface="Arial" panose="020B0604020202020204" pitchFamily="34" charset="0"/>
                        </a:rPr>
                      </a:br>
                      <a:r>
                        <a:rPr lang="en-US" sz="1300" b="1" i="1" dirty="0">
                          <a:latin typeface="Arial" panose="020B0604020202020204" pitchFamily="34" charset="0"/>
                          <a:cs typeface="Arial" panose="020B0604020202020204" pitchFamily="34" charset="0"/>
                        </a:rPr>
                        <a:t>n</a:t>
                      </a:r>
                      <a:r>
                        <a:rPr lang="en-US" sz="1300" b="1" dirty="0">
                          <a:latin typeface="Arial" panose="020B0604020202020204" pitchFamily="34" charset="0"/>
                          <a:cs typeface="Arial" panose="020B0604020202020204" pitchFamily="34" charset="0"/>
                        </a:rPr>
                        <a:t>,</a:t>
                      </a:r>
                      <a:r>
                        <a:rPr lang="en-US" sz="1300" b="1" baseline="0" dirty="0">
                          <a:latin typeface="Arial" panose="020B0604020202020204" pitchFamily="34" charset="0"/>
                          <a:cs typeface="Arial" panose="020B0604020202020204" pitchFamily="34" charset="0"/>
                        </a:rPr>
                        <a:t> %</a:t>
                      </a:r>
                      <a:endParaRPr lang="en-US" sz="1300" b="1" dirty="0">
                        <a:latin typeface="Arial" panose="020B0604020202020204" pitchFamily="34" charset="0"/>
                        <a:cs typeface="Arial" panose="020B0604020202020204" pitchFamily="34" charset="0"/>
                      </a:endParaRP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300" dirty="0">
                          <a:latin typeface="Arial" panose="020B0604020202020204" pitchFamily="34" charset="0"/>
                          <a:cs typeface="Arial" panose="020B0604020202020204" pitchFamily="34" charset="0"/>
                        </a:rPr>
                        <a:t>HER2 0</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US" sz="1300" dirty="0">
                          <a:solidFill>
                            <a:srgbClr val="002060"/>
                          </a:solidFill>
                          <a:latin typeface="Arial" panose="020B0604020202020204" pitchFamily="34" charset="0"/>
                          <a:cs typeface="Arial" panose="020B0604020202020204" pitchFamily="34" charset="0"/>
                        </a:rPr>
                        <a:t>26 (57.8)</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9 (20.0)</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10 (22.2)</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0 (0)</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45</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264160">
                <a:tc vMerge="1">
                  <a:txBody>
                    <a:bodyPr/>
                    <a:lstStyle/>
                    <a:p>
                      <a:endParaRPr lang="en-US" sz="2000" b="1" dirty="0">
                        <a:latin typeface="Arial" panose="020B0604020202020204" pitchFamily="34" charset="0"/>
                        <a:cs typeface="Arial" panose="020B0604020202020204"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300" dirty="0">
                          <a:latin typeface="Arial" panose="020B0604020202020204" pitchFamily="34" charset="0"/>
                          <a:cs typeface="Arial" panose="020B0604020202020204" pitchFamily="34" charset="0"/>
                        </a:rPr>
                        <a:t>HER2</a:t>
                      </a:r>
                      <a:r>
                        <a:rPr lang="en-US" sz="1300" baseline="0" dirty="0">
                          <a:latin typeface="Arial" panose="020B0604020202020204" pitchFamily="34" charset="0"/>
                          <a:cs typeface="Arial" panose="020B0604020202020204" pitchFamily="34" charset="0"/>
                        </a:rPr>
                        <a:t> 1+</a:t>
                      </a:r>
                      <a:endParaRPr lang="en-US" sz="1300" dirty="0">
                        <a:latin typeface="Arial" panose="020B0604020202020204" pitchFamily="34" charset="0"/>
                        <a:cs typeface="Arial" panose="020B0604020202020204" pitchFamily="34" charset="0"/>
                      </a:endParaRP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92D050"/>
                    </a:solid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14 (32.6)</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13 (30.2)</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15 (34.9)</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 (2.3)</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43</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264160">
                <a:tc vMerge="1">
                  <a:txBody>
                    <a:bodyPr/>
                    <a:lstStyle/>
                    <a:p>
                      <a:endParaRPr lang="en-US" sz="2000" b="1">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300" dirty="0">
                          <a:solidFill>
                            <a:schemeClr val="bg1"/>
                          </a:solidFill>
                          <a:latin typeface="Arial" panose="020B0604020202020204" pitchFamily="34" charset="0"/>
                          <a:cs typeface="Arial" panose="020B0604020202020204" pitchFamily="34" charset="0"/>
                        </a:rPr>
                        <a:t>HER2</a:t>
                      </a:r>
                      <a:r>
                        <a:rPr lang="en-US" sz="1300" baseline="0" dirty="0">
                          <a:solidFill>
                            <a:schemeClr val="bg1"/>
                          </a:solidFill>
                          <a:latin typeface="Arial" panose="020B0604020202020204" pitchFamily="34" charset="0"/>
                          <a:cs typeface="Arial" panose="020B0604020202020204" pitchFamily="34" charset="0"/>
                        </a:rPr>
                        <a:t> 2+</a:t>
                      </a:r>
                      <a:endParaRPr lang="en-US" sz="1300" dirty="0">
                        <a:solidFill>
                          <a:schemeClr val="bg1"/>
                        </a:solidFill>
                        <a:latin typeface="Arial" panose="020B0604020202020204" pitchFamily="34" charset="0"/>
                        <a:cs typeface="Arial" panose="020B0604020202020204" pitchFamily="34" charset="0"/>
                      </a:endParaRP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solidFill>
                  </a:tcPr>
                </a:tc>
                <a:tc>
                  <a:txBody>
                    <a:bodyPr/>
                    <a:lstStyle/>
                    <a:p>
                      <a:pPr algn="ctr"/>
                      <a:r>
                        <a:rPr lang="en-US" sz="1300" dirty="0">
                          <a:solidFill>
                            <a:srgbClr val="002060"/>
                          </a:solidFill>
                          <a:latin typeface="Arial" panose="020B0604020202020204" pitchFamily="34" charset="0"/>
                          <a:cs typeface="Arial" panose="020B0604020202020204" pitchFamily="34" charset="0"/>
                        </a:rPr>
                        <a:t>5 (19.2)</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6 (23.1)</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14 (53.8)</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 (3.8)</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26</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264160">
                <a:tc vMerge="1">
                  <a:txBody>
                    <a:bodyPr/>
                    <a:lstStyle/>
                    <a:p>
                      <a:endParaRPr lang="en-US" sz="2000" b="1" dirty="0">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300" dirty="0">
                          <a:solidFill>
                            <a:schemeClr val="bg1"/>
                          </a:solidFill>
                          <a:latin typeface="Arial" panose="020B0604020202020204" pitchFamily="34" charset="0"/>
                          <a:cs typeface="Arial" panose="020B0604020202020204" pitchFamily="34" charset="0"/>
                        </a:rPr>
                        <a:t>HER2 3+</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0000"/>
                    </a:solid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 (10.0)</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2 (20.0)</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0 (0)</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7 (70.0)</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10</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r h="264160">
                <a:tc gridSpan="2">
                  <a:txBody>
                    <a:bodyPr/>
                    <a:lstStyle/>
                    <a:p>
                      <a:r>
                        <a:rPr lang="en-US" sz="1300" b="1" dirty="0">
                          <a:latin typeface="Arial" panose="020B0604020202020204" pitchFamily="34" charset="0"/>
                          <a:cs typeface="Arial" panose="020B0604020202020204" pitchFamily="34" charset="0"/>
                        </a:rPr>
                        <a:t>Total</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sz="2000" dirty="0">
                        <a:latin typeface="Arial" panose="020B0604020202020204" pitchFamily="34" charset="0"/>
                        <a:cs typeface="Arial" panose="020B06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300" dirty="0">
                          <a:solidFill>
                            <a:srgbClr val="002060"/>
                          </a:solidFill>
                          <a:latin typeface="Arial" panose="020B0604020202020204" pitchFamily="34" charset="0"/>
                          <a:cs typeface="Arial" panose="020B0604020202020204" pitchFamily="34" charset="0"/>
                        </a:rPr>
                        <a:t>46 (37.1)</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30 (24.2)</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39 (31.5)</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9 (7.3)</a:t>
                      </a:r>
                    </a:p>
                  </a:txBody>
                  <a:tcPr marL="30480" marR="3048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300" dirty="0">
                          <a:solidFill>
                            <a:srgbClr val="002060"/>
                          </a:solidFill>
                          <a:latin typeface="Arial" panose="020B0604020202020204" pitchFamily="34" charset="0"/>
                          <a:cs typeface="Arial" panose="020B0604020202020204" pitchFamily="34" charset="0"/>
                        </a:rPr>
                        <a:t>124</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4" name="Text Placeholder 2">
            <a:extLst>
              <a:ext uri="{FF2B5EF4-FFF2-40B4-BE49-F238E27FC236}">
                <a16:creationId xmlns:a16="http://schemas.microsoft.com/office/drawing/2014/main" id="{CD0DD912-CCDD-DA95-1CE0-F4E49BCE0703}"/>
              </a:ext>
            </a:extLst>
          </p:cNvPr>
          <p:cNvSpPr txBox="1">
            <a:spLocks/>
          </p:cNvSpPr>
          <p:nvPr/>
        </p:nvSpPr>
        <p:spPr bwMode="auto">
          <a:xfrm>
            <a:off x="216316" y="6511443"/>
            <a:ext cx="5715190" cy="256085"/>
          </a:xfrm>
          <a:prstGeom prst="rect">
            <a:avLst/>
          </a:prstGeom>
          <a:noFill/>
          <a:ln w="9525">
            <a:noFill/>
            <a:miter lim="800000"/>
            <a:headEnd/>
            <a:tailEnd/>
          </a:ln>
        </p:spPr>
        <p:txBody>
          <a:bodyPr vert="horz" wrap="square" lIns="114300" tIns="57150" rIns="114300" bIns="57150" numCol="1" anchor="b" anchorCtr="0" compatLnSpc="1">
            <a:prstTxWarp prst="textNoShape">
              <a:avLst/>
            </a:prstTxWarp>
          </a:bodyPr>
          <a:lstStyle>
            <a:lvl1pPr marL="0" indent="0" algn="l" defTabSz="412750" rtl="0" eaLnBrk="0" fontAlgn="base" hangingPunct="0">
              <a:lnSpc>
                <a:spcPct val="105000"/>
              </a:lnSpc>
              <a:spcBef>
                <a:spcPct val="30000"/>
              </a:spcBef>
              <a:spcAft>
                <a:spcPts val="800"/>
              </a:spcAft>
              <a:buClr>
                <a:srgbClr val="000000"/>
              </a:buClr>
              <a:buSzPct val="100000"/>
              <a:buFont typeface="Arial" pitchFamily="-72" charset="0"/>
              <a:buNone/>
              <a:defRPr sz="933" b="1">
                <a:solidFill>
                  <a:schemeClr val="bg1"/>
                </a:solidFill>
                <a:latin typeface="Calibri" charset="0"/>
                <a:ea typeface="MS PGothic" pitchFamily="34" charset="-128"/>
                <a:cs typeface="MS PGothic" charset="0"/>
              </a:defRPr>
            </a:lvl1pPr>
            <a:lvl2pPr marL="380974" indent="0" algn="l" defTabSz="412750" rtl="0" eaLnBrk="0" fontAlgn="base" hangingPunct="0">
              <a:lnSpc>
                <a:spcPct val="90000"/>
              </a:lnSpc>
              <a:spcBef>
                <a:spcPct val="30000"/>
              </a:spcBef>
              <a:spcAft>
                <a:spcPct val="0"/>
              </a:spcAft>
              <a:buClr>
                <a:srgbClr val="000000"/>
              </a:buClr>
              <a:buSzPct val="75000"/>
              <a:buFont typeface="Symbol" pitchFamily="-72" charset="2"/>
              <a:buNone/>
              <a:defRPr sz="1000" b="1">
                <a:solidFill>
                  <a:schemeClr val="bg1"/>
                </a:solidFill>
                <a:latin typeface="Calibri" charset="0"/>
                <a:ea typeface="MS PGothic" pitchFamily="34" charset="-128"/>
              </a:defRPr>
            </a:lvl2pPr>
            <a:lvl3pPr marL="761948" indent="0" algn="l" defTabSz="412750" rtl="0" eaLnBrk="0" fontAlgn="base" hangingPunct="0">
              <a:lnSpc>
                <a:spcPct val="90000"/>
              </a:lnSpc>
              <a:spcBef>
                <a:spcPct val="30000"/>
              </a:spcBef>
              <a:spcAft>
                <a:spcPct val="0"/>
              </a:spcAft>
              <a:buClr>
                <a:srgbClr val="000000"/>
              </a:buClr>
              <a:buSzPct val="45000"/>
              <a:buFont typeface="Wingdings" pitchFamily="-72" charset="2"/>
              <a:buNone/>
              <a:defRPr sz="1000" b="1">
                <a:solidFill>
                  <a:schemeClr val="bg1"/>
                </a:solidFill>
                <a:latin typeface="Calibri" charset="0"/>
                <a:ea typeface="ＭＳ Ｐゴシック" pitchFamily="-123" charset="-128"/>
                <a:cs typeface="ＭＳ Ｐゴシック" pitchFamily="-72" charset="-128"/>
              </a:defRPr>
            </a:lvl3pPr>
            <a:lvl4pPr marL="1142922" indent="0" algn="l" defTabSz="412750" rtl="0" eaLnBrk="0" fontAlgn="base" hangingPunct="0">
              <a:lnSpc>
                <a:spcPct val="90000"/>
              </a:lnSpc>
              <a:spcBef>
                <a:spcPct val="30000"/>
              </a:spcBef>
              <a:spcAft>
                <a:spcPct val="0"/>
              </a:spcAft>
              <a:buClr>
                <a:srgbClr val="000000"/>
              </a:buClr>
              <a:buSzPct val="75000"/>
              <a:buFont typeface="Symbol" pitchFamily="-72" charset="2"/>
              <a:buNone/>
              <a:defRPr sz="1000" b="1">
                <a:solidFill>
                  <a:schemeClr val="bg1"/>
                </a:solidFill>
                <a:latin typeface="Calibri" charset="0"/>
                <a:ea typeface="ＭＳ Ｐゴシック" pitchFamily="-123" charset="-128"/>
              </a:defRPr>
            </a:lvl4pPr>
            <a:lvl5pPr marL="1523898" indent="0" algn="l" defTabSz="412750" rtl="0" eaLnBrk="0" fontAlgn="base" hangingPunct="0">
              <a:lnSpc>
                <a:spcPct val="90000"/>
              </a:lnSpc>
              <a:spcBef>
                <a:spcPct val="30000"/>
              </a:spcBef>
              <a:spcAft>
                <a:spcPct val="0"/>
              </a:spcAft>
              <a:buClr>
                <a:srgbClr val="000000"/>
              </a:buClr>
              <a:buSzPct val="45000"/>
              <a:buFont typeface="Wingdings" pitchFamily="-72" charset="2"/>
              <a:buNone/>
              <a:defRPr sz="1000" b="1">
                <a:solidFill>
                  <a:schemeClr val="bg1"/>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500" b="0" i="0" u="none" strike="noStrike" kern="0" cap="none" spc="0" normalizeH="0" baseline="0" noProof="0">
                <a:ln>
                  <a:noFill/>
                </a:ln>
                <a:solidFill>
                  <a:srgbClr val="000000"/>
                </a:solidFill>
                <a:effectLst/>
                <a:uLnTx/>
                <a:uFillTx/>
                <a:latin typeface="Calibri" charset="0"/>
                <a:ea typeface="MS PGothic" pitchFamily="34" charset="-128"/>
              </a:rPr>
              <a:t>Uzunparmak B et al. </a:t>
            </a:r>
            <a:r>
              <a:rPr kumimoji="0" lang="en-US" sz="1500" b="0" i="1" u="none" strike="noStrike" kern="0" cap="none" spc="0" normalizeH="0" baseline="0" noProof="0">
                <a:ln>
                  <a:noFill/>
                </a:ln>
                <a:solidFill>
                  <a:srgbClr val="000000"/>
                </a:solidFill>
                <a:effectLst/>
                <a:uLnTx/>
                <a:uFillTx/>
                <a:latin typeface="Calibri" charset="0"/>
                <a:ea typeface="MS PGothic" pitchFamily="34" charset="-128"/>
              </a:rPr>
              <a:t>Ann Oncol</a:t>
            </a:r>
            <a:r>
              <a:rPr kumimoji="0" lang="en-US" sz="1500" b="0" i="0" u="none" strike="noStrike" kern="0" cap="none" spc="0" normalizeH="0" baseline="0" noProof="0">
                <a:ln>
                  <a:noFill/>
                </a:ln>
                <a:solidFill>
                  <a:srgbClr val="000000"/>
                </a:solidFill>
                <a:effectLst/>
                <a:uLnTx/>
                <a:uFillTx/>
                <a:latin typeface="Calibri" charset="0"/>
                <a:ea typeface="MS PGothic" pitchFamily="34" charset="-128"/>
              </a:rPr>
              <a:t> 2023;34:1035-46.</a:t>
            </a:r>
            <a:endPar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25980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AI-generated content may be incorrect.">
            <a:extLst>
              <a:ext uri="{FF2B5EF4-FFF2-40B4-BE49-F238E27FC236}">
                <a16:creationId xmlns:a16="http://schemas.microsoft.com/office/drawing/2014/main" id="{3A4F4D07-0A85-E705-1C52-2EF543FA4A8C}"/>
              </a:ext>
            </a:extLst>
          </p:cNvPr>
          <p:cNvPicPr>
            <a:picLocks noChangeAspect="1"/>
          </p:cNvPicPr>
          <p:nvPr/>
        </p:nvPicPr>
        <p:blipFill>
          <a:blip r:embed="rId2"/>
          <a:stretch>
            <a:fillRect/>
          </a:stretch>
        </p:blipFill>
        <p:spPr>
          <a:xfrm>
            <a:off x="463550" y="1765300"/>
            <a:ext cx="10940782" cy="3022600"/>
          </a:xfrm>
          <a:prstGeom prst="rect">
            <a:avLst/>
          </a:prstGeom>
        </p:spPr>
      </p:pic>
      <p:sp>
        <p:nvSpPr>
          <p:cNvPr id="6" name="Rectangle 5">
            <a:extLst>
              <a:ext uri="{FF2B5EF4-FFF2-40B4-BE49-F238E27FC236}">
                <a16:creationId xmlns:a16="http://schemas.microsoft.com/office/drawing/2014/main" id="{1C7E0FDD-6D2D-B474-BCF3-17F6A6AAC30C}"/>
              </a:ext>
            </a:extLst>
          </p:cNvPr>
          <p:cNvSpPr/>
          <p:nvPr/>
        </p:nvSpPr>
        <p:spPr bwMode="auto">
          <a:xfrm>
            <a:off x="9537432" y="1765300"/>
            <a:ext cx="1866900" cy="50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a:extLst>
              <a:ext uri="{FF2B5EF4-FFF2-40B4-BE49-F238E27FC236}">
                <a16:creationId xmlns:a16="http://schemas.microsoft.com/office/drawing/2014/main" id="{C098BC9B-FB6F-EEE8-0B29-D3186569FEBF}"/>
              </a:ext>
            </a:extLst>
          </p:cNvPr>
          <p:cNvSpPr/>
          <p:nvPr/>
        </p:nvSpPr>
        <p:spPr bwMode="auto">
          <a:xfrm>
            <a:off x="463550" y="4787900"/>
            <a:ext cx="10940782" cy="774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08276550-ED29-38A8-189C-617DCF953E98}"/>
              </a:ext>
            </a:extLst>
          </p:cNvPr>
          <p:cNvSpPr txBox="1"/>
          <p:nvPr/>
        </p:nvSpPr>
        <p:spPr>
          <a:xfrm>
            <a:off x="7391374" y="5065067"/>
            <a:ext cx="40129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2400" b="1" i="0" u="none" strike="noStrike" kern="1200" cap="none" spc="0" normalizeH="0" baseline="0" noProof="0" dirty="0">
                <a:ln>
                  <a:noFill/>
                </a:ln>
                <a:solidFill>
                  <a:srgbClr val="000000"/>
                </a:solidFill>
                <a:effectLst/>
                <a:uLnTx/>
                <a:uFillTx/>
                <a:latin typeface="Calibri"/>
                <a:ea typeface="+mn-ea"/>
                <a:cs typeface="+mn-cs"/>
              </a:rPr>
              <a:t>2024;42(1):47-58.</a:t>
            </a:r>
          </a:p>
        </p:txBody>
      </p:sp>
    </p:spTree>
    <p:extLst>
      <p:ext uri="{BB962C8B-B14F-4D97-AF65-F5344CB8AC3E}">
        <p14:creationId xmlns:p14="http://schemas.microsoft.com/office/powerpoint/2010/main" val="4097769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F8EA-3B23-416C-5649-E9E49BAC6E9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BB79D55-EFCE-A783-8EA2-D054BDF93862}"/>
              </a:ext>
            </a:extLst>
          </p:cNvPr>
          <p:cNvSpPr/>
          <p:nvPr/>
        </p:nvSpPr>
        <p:spPr bwMode="auto">
          <a:xfrm>
            <a:off x="83515" y="1522229"/>
            <a:ext cx="11923370" cy="36085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04B5C7F1-79BD-7D07-3470-F4F1CC72A110}"/>
              </a:ext>
            </a:extLst>
          </p:cNvPr>
          <p:cNvSpPr txBox="1"/>
          <p:nvPr/>
        </p:nvSpPr>
        <p:spPr>
          <a:xfrm>
            <a:off x="0" y="6492875"/>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Meric</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-Bernstam F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2024;42(1):47-58.</a:t>
            </a:r>
          </a:p>
        </p:txBody>
      </p:sp>
      <p:sp>
        <p:nvSpPr>
          <p:cNvPr id="2" name="Title 1">
            <a:extLst>
              <a:ext uri="{FF2B5EF4-FFF2-40B4-BE49-F238E27FC236}">
                <a16:creationId xmlns:a16="http://schemas.microsoft.com/office/drawing/2014/main" id="{9EA35D6F-7734-EFC6-EC43-B9256DC48EB9}"/>
              </a:ext>
            </a:extLst>
          </p:cNvPr>
          <p:cNvSpPr>
            <a:spLocks noGrp="1"/>
          </p:cNvSpPr>
          <p:nvPr>
            <p:ph type="title"/>
          </p:nvPr>
        </p:nvSpPr>
        <p:spPr>
          <a:xfrm>
            <a:off x="419100" y="394706"/>
            <a:ext cx="11353800" cy="662782"/>
          </a:xfrm>
        </p:spPr>
        <p:txBody>
          <a:bodyPr>
            <a:normAutofit fontScale="90000"/>
          </a:bodyPr>
          <a:lstStyle/>
          <a:p>
            <a:pPr algn="l"/>
            <a:r>
              <a:rPr lang="en-US" sz="3200" dirty="0"/>
              <a:t>DESTINY-PanTumor02: Phase II Trial of Trastuzumab </a:t>
            </a:r>
            <a:r>
              <a:rPr lang="en-US" sz="3200" dirty="0" err="1"/>
              <a:t>Deruxtecan</a:t>
            </a:r>
            <a:r>
              <a:rPr lang="en-US" sz="3200" dirty="0"/>
              <a:t> in Patients with HER2-Expressing Solid Tumors</a:t>
            </a:r>
          </a:p>
        </p:txBody>
      </p:sp>
      <p:pic>
        <p:nvPicPr>
          <p:cNvPr id="6" name="Picture 5" descr="A graph of different colored bars&#10;&#10;AI-generated content may be incorrect.">
            <a:extLst>
              <a:ext uri="{FF2B5EF4-FFF2-40B4-BE49-F238E27FC236}">
                <a16:creationId xmlns:a16="http://schemas.microsoft.com/office/drawing/2014/main" id="{FEC8CC1B-D864-FF6D-FC49-8C16E8387A7A}"/>
              </a:ext>
            </a:extLst>
          </p:cNvPr>
          <p:cNvPicPr>
            <a:picLocks noChangeAspect="1"/>
          </p:cNvPicPr>
          <p:nvPr/>
        </p:nvPicPr>
        <p:blipFill>
          <a:blip r:embed="rId2"/>
          <a:stretch>
            <a:fillRect/>
          </a:stretch>
        </p:blipFill>
        <p:spPr>
          <a:xfrm>
            <a:off x="83515" y="1522229"/>
            <a:ext cx="7789906" cy="3060699"/>
          </a:xfrm>
          <a:prstGeom prst="rect">
            <a:avLst/>
          </a:prstGeom>
        </p:spPr>
      </p:pic>
      <p:pic>
        <p:nvPicPr>
          <p:cNvPr id="8" name="Picture 7" descr="A graph of cancer patients&#10;&#10;AI-generated content may be incorrect.">
            <a:extLst>
              <a:ext uri="{FF2B5EF4-FFF2-40B4-BE49-F238E27FC236}">
                <a16:creationId xmlns:a16="http://schemas.microsoft.com/office/drawing/2014/main" id="{57D87C2F-02C8-253E-DDD9-D294F3EAC5D4}"/>
              </a:ext>
            </a:extLst>
          </p:cNvPr>
          <p:cNvPicPr>
            <a:picLocks noChangeAspect="1"/>
          </p:cNvPicPr>
          <p:nvPr/>
        </p:nvPicPr>
        <p:blipFill>
          <a:blip r:embed="rId3"/>
          <a:stretch>
            <a:fillRect/>
          </a:stretch>
        </p:blipFill>
        <p:spPr>
          <a:xfrm>
            <a:off x="7771821" y="1522229"/>
            <a:ext cx="4235064" cy="3459335"/>
          </a:xfrm>
          <a:prstGeom prst="rect">
            <a:avLst/>
          </a:prstGeom>
        </p:spPr>
      </p:pic>
    </p:spTree>
    <p:extLst>
      <p:ext uri="{BB962C8B-B14F-4D97-AF65-F5344CB8AC3E}">
        <p14:creationId xmlns:p14="http://schemas.microsoft.com/office/powerpoint/2010/main" val="1872352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214D-5ADD-FE04-A282-8C5F5764F682}"/>
              </a:ext>
            </a:extLst>
          </p:cNvPr>
          <p:cNvSpPr>
            <a:spLocks noGrp="1"/>
          </p:cNvSpPr>
          <p:nvPr>
            <p:ph type="title"/>
          </p:nvPr>
        </p:nvSpPr>
        <p:spPr/>
        <p:txBody>
          <a:bodyPr>
            <a:normAutofit fontScale="90000"/>
          </a:bodyPr>
          <a:lstStyle/>
          <a:p>
            <a:r>
              <a:rPr lang="en-US" dirty="0">
                <a:solidFill>
                  <a:schemeClr val="tx1"/>
                </a:solidFill>
              </a:rPr>
              <a:t>DESTINY-PanTumor02</a:t>
            </a:r>
            <a:br>
              <a:rPr lang="en-US" dirty="0">
                <a:solidFill>
                  <a:schemeClr val="tx1"/>
                </a:solidFill>
              </a:rPr>
            </a:br>
            <a:r>
              <a:rPr lang="en-US" dirty="0">
                <a:solidFill>
                  <a:schemeClr val="tx1"/>
                </a:solidFill>
              </a:rPr>
              <a:t>Response by HER2 Expression Level (central)</a:t>
            </a:r>
          </a:p>
        </p:txBody>
      </p:sp>
      <p:sp>
        <p:nvSpPr>
          <p:cNvPr id="7" name="Text Placeholder 6"/>
          <p:cNvSpPr>
            <a:spLocks noGrp="1"/>
          </p:cNvSpPr>
          <p:nvPr>
            <p:ph type="body" sz="quarter" idx="10"/>
          </p:nvPr>
        </p:nvSpPr>
        <p:spPr>
          <a:xfrm>
            <a:off x="400050" y="6388214"/>
            <a:ext cx="11428271" cy="364716"/>
          </a:xfrm>
        </p:spPr>
        <p:txBody>
          <a:bodyPr>
            <a:noAutofit/>
          </a:bodyPr>
          <a:lstStyle/>
          <a:p>
            <a:r>
              <a:rPr lang="en-US" sz="1200" dirty="0">
                <a:solidFill>
                  <a:schemeClr val="tx1"/>
                </a:solidFill>
              </a:rPr>
              <a:t>GYN = gynecological; NE = not estimable; NR = not reached.                                                              Lee J-Y, et al. International Gynecological Cancer Society (IGCS) 2023.</a:t>
            </a:r>
          </a:p>
        </p:txBody>
      </p:sp>
      <p:grpSp>
        <p:nvGrpSpPr>
          <p:cNvPr id="109" name="Group 108"/>
          <p:cNvGrpSpPr/>
          <p:nvPr/>
        </p:nvGrpSpPr>
        <p:grpSpPr>
          <a:xfrm>
            <a:off x="581022" y="1563892"/>
            <a:ext cx="10801353" cy="4921861"/>
            <a:chOff x="871533" y="2345837"/>
            <a:chExt cx="16202030" cy="7382792"/>
          </a:xfrm>
        </p:grpSpPr>
        <p:sp>
          <p:nvSpPr>
            <p:cNvPr id="33" name="Rounded Rectangle 32"/>
            <p:cNvSpPr/>
            <p:nvPr/>
          </p:nvSpPr>
          <p:spPr>
            <a:xfrm>
              <a:off x="12416203" y="2548565"/>
              <a:ext cx="4149100" cy="644577"/>
            </a:xfrm>
            <a:prstGeom prst="roundRect">
              <a:avLst/>
            </a:prstGeom>
            <a:solidFill>
              <a:srgbClr val="00B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Cervical cancer</a:t>
              </a:r>
            </a:p>
          </p:txBody>
        </p:sp>
        <p:sp>
          <p:nvSpPr>
            <p:cNvPr id="34" name="Rounded Rectangle 33"/>
            <p:cNvSpPr/>
            <p:nvPr/>
          </p:nvSpPr>
          <p:spPr>
            <a:xfrm>
              <a:off x="3900852" y="2529203"/>
              <a:ext cx="4149100" cy="644577"/>
            </a:xfrm>
            <a:prstGeom prst="roundRect">
              <a:avLst/>
            </a:prstGeom>
            <a:solidFill>
              <a:srgbClr val="92D050"/>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Endometrial cancer</a:t>
              </a:r>
            </a:p>
          </p:txBody>
        </p:sp>
        <p:sp>
          <p:nvSpPr>
            <p:cNvPr id="35" name="Rounded Rectangle 34"/>
            <p:cNvSpPr/>
            <p:nvPr/>
          </p:nvSpPr>
          <p:spPr>
            <a:xfrm>
              <a:off x="8129952" y="2538416"/>
              <a:ext cx="4149100" cy="644577"/>
            </a:xfrm>
            <a:prstGeom prst="roundRect">
              <a:avLst/>
            </a:prstGeom>
            <a:solidFill>
              <a:srgbClr val="99FF99"/>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Ovarian cancer</a:t>
              </a:r>
            </a:p>
          </p:txBody>
        </p:sp>
        <p:graphicFrame>
          <p:nvGraphicFramePr>
            <p:cNvPr id="86" name="Chart 85"/>
            <p:cNvGraphicFramePr/>
            <p:nvPr/>
          </p:nvGraphicFramePr>
          <p:xfrm>
            <a:off x="2595156" y="2345837"/>
            <a:ext cx="14478407" cy="5729291"/>
          </p:xfrm>
          <a:graphic>
            <a:graphicData uri="http://schemas.openxmlformats.org/drawingml/2006/chart">
              <c:chart xmlns:c="http://schemas.openxmlformats.org/drawingml/2006/chart" xmlns:r="http://schemas.openxmlformats.org/officeDocument/2006/relationships" r:id="rId3"/>
            </a:graphicData>
          </a:graphic>
        </p:graphicFrame>
        <p:sp>
          <p:nvSpPr>
            <p:cNvPr id="87" name="TextBox 458">
              <a:extLst>
                <a:ext uri="{FF2B5EF4-FFF2-40B4-BE49-F238E27FC236}">
                  <a16:creationId xmlns:a16="http://schemas.microsoft.com/office/drawing/2014/main" id="{DF9BEF49-C8CA-6501-0E56-F5EB2016A494}"/>
                </a:ext>
              </a:extLst>
            </p:cNvPr>
            <p:cNvSpPr txBox="1"/>
            <p:nvPr/>
          </p:nvSpPr>
          <p:spPr>
            <a:xfrm rot="16200000">
              <a:off x="225526" y="4876097"/>
              <a:ext cx="4717161" cy="569484"/>
            </a:xfrm>
            <a:prstGeom prst="rect">
              <a:avLst/>
            </a:prstGeom>
            <a:noFill/>
          </p:spPr>
          <p:txBody>
            <a:bodyPr wrap="square" lIns="91440" tIns="45720" rIns="91440" bIns="45720">
              <a:spAutoFit/>
            </a:bodyPr>
            <a:lstStyle>
              <a:defPPr>
                <a:defRPr lang="en-US"/>
              </a:defPPr>
              <a:lvl1pPr marL="0" algn="l" defTabSz="636690" rtl="0" eaLnBrk="1" latinLnBrk="0" hangingPunct="1">
                <a:defRPr sz="2500" kern="1200">
                  <a:solidFill>
                    <a:schemeClr val="tx1"/>
                  </a:solidFill>
                  <a:latin typeface="+mn-lt"/>
                  <a:ea typeface="+mn-ea"/>
                  <a:cs typeface="+mn-cs"/>
                </a:defRPr>
              </a:lvl1pPr>
              <a:lvl2pPr marL="636690" algn="l" defTabSz="636690" rtl="0" eaLnBrk="1" latinLnBrk="0" hangingPunct="1">
                <a:defRPr sz="2500" kern="1200">
                  <a:solidFill>
                    <a:schemeClr val="tx1"/>
                  </a:solidFill>
                  <a:latin typeface="+mn-lt"/>
                  <a:ea typeface="+mn-ea"/>
                  <a:cs typeface="+mn-cs"/>
                </a:defRPr>
              </a:lvl2pPr>
              <a:lvl3pPr marL="1273381" algn="l" defTabSz="636690" rtl="0" eaLnBrk="1" latinLnBrk="0" hangingPunct="1">
                <a:defRPr sz="2500" kern="1200">
                  <a:solidFill>
                    <a:schemeClr val="tx1"/>
                  </a:solidFill>
                  <a:latin typeface="+mn-lt"/>
                  <a:ea typeface="+mn-ea"/>
                  <a:cs typeface="+mn-cs"/>
                </a:defRPr>
              </a:lvl3pPr>
              <a:lvl4pPr marL="1910073" algn="l" defTabSz="636690" rtl="0" eaLnBrk="1" latinLnBrk="0" hangingPunct="1">
                <a:defRPr sz="2500" kern="1200">
                  <a:solidFill>
                    <a:schemeClr val="tx1"/>
                  </a:solidFill>
                  <a:latin typeface="+mn-lt"/>
                  <a:ea typeface="+mn-ea"/>
                  <a:cs typeface="+mn-cs"/>
                </a:defRPr>
              </a:lvl4pPr>
              <a:lvl5pPr marL="2546764" algn="l" defTabSz="636690" rtl="0" eaLnBrk="1" latinLnBrk="0" hangingPunct="1">
                <a:defRPr sz="2500" kern="1200">
                  <a:solidFill>
                    <a:schemeClr val="tx1"/>
                  </a:solidFill>
                  <a:latin typeface="+mn-lt"/>
                  <a:ea typeface="+mn-ea"/>
                  <a:cs typeface="+mn-cs"/>
                </a:defRPr>
              </a:lvl5pPr>
              <a:lvl6pPr marL="3183455" algn="l" defTabSz="636690" rtl="0" eaLnBrk="1" latinLnBrk="0" hangingPunct="1">
                <a:defRPr sz="2500" kern="1200">
                  <a:solidFill>
                    <a:schemeClr val="tx1"/>
                  </a:solidFill>
                  <a:latin typeface="+mn-lt"/>
                  <a:ea typeface="+mn-ea"/>
                  <a:cs typeface="+mn-cs"/>
                </a:defRPr>
              </a:lvl6pPr>
              <a:lvl7pPr marL="3820145" algn="l" defTabSz="636690" rtl="0" eaLnBrk="1" latinLnBrk="0" hangingPunct="1">
                <a:defRPr sz="2500" kern="1200">
                  <a:solidFill>
                    <a:schemeClr val="tx1"/>
                  </a:solidFill>
                  <a:latin typeface="+mn-lt"/>
                  <a:ea typeface="+mn-ea"/>
                  <a:cs typeface="+mn-cs"/>
                </a:defRPr>
              </a:lvl7pPr>
              <a:lvl8pPr marL="4456836" algn="l" defTabSz="636690" rtl="0" eaLnBrk="1" latinLnBrk="0" hangingPunct="1">
                <a:defRPr sz="2500" kern="1200">
                  <a:solidFill>
                    <a:schemeClr val="tx1"/>
                  </a:solidFill>
                  <a:latin typeface="+mn-lt"/>
                  <a:ea typeface="+mn-ea"/>
                  <a:cs typeface="+mn-cs"/>
                </a:defRPr>
              </a:lvl8pPr>
              <a:lvl9pPr marL="5093526" algn="l" defTabSz="636690" rtl="0" eaLnBrk="1" latinLnBrk="0" hangingPunct="1">
                <a:defRPr sz="2500" kern="1200">
                  <a:solidFill>
                    <a:schemeClr val="tx1"/>
                  </a:solidFill>
                  <a:latin typeface="+mn-lt"/>
                  <a:ea typeface="+mn-ea"/>
                  <a:cs typeface="+mn-cs"/>
                </a:defRPr>
              </a:lvl9pPr>
            </a:lstStyle>
            <a:p>
              <a:pPr marL="0" marR="0" lvl="0" indent="0" algn="ctr" defTabSz="63669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a:ea typeface="+mn-ea"/>
                  <a:cs typeface="+mn-cs"/>
                </a:rPr>
                <a:t>Confirmed ORR by INV (%)</a:t>
              </a:r>
            </a:p>
          </p:txBody>
        </p:sp>
        <p:sp>
          <p:nvSpPr>
            <p:cNvPr id="88" name="TextBox 87"/>
            <p:cNvSpPr txBox="1"/>
            <p:nvPr/>
          </p:nvSpPr>
          <p:spPr>
            <a:xfrm rot="16200000">
              <a:off x="4072103"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All</a:t>
              </a:r>
            </a:p>
          </p:txBody>
        </p:sp>
        <p:sp>
          <p:nvSpPr>
            <p:cNvPr id="89" name="TextBox 88"/>
            <p:cNvSpPr txBox="1"/>
            <p:nvPr/>
          </p:nvSpPr>
          <p:spPr>
            <a:xfrm rot="16200000">
              <a:off x="4452795"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3+</a:t>
              </a:r>
            </a:p>
          </p:txBody>
        </p:sp>
        <p:sp>
          <p:nvSpPr>
            <p:cNvPr id="90" name="TextBox 89"/>
            <p:cNvSpPr txBox="1"/>
            <p:nvPr/>
          </p:nvSpPr>
          <p:spPr>
            <a:xfrm rot="16200000">
              <a:off x="5099910"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2+</a:t>
              </a:r>
            </a:p>
          </p:txBody>
        </p:sp>
        <p:sp>
          <p:nvSpPr>
            <p:cNvPr id="91" name="TextBox 90"/>
            <p:cNvSpPr txBox="1"/>
            <p:nvPr/>
          </p:nvSpPr>
          <p:spPr>
            <a:xfrm rot="16200000">
              <a:off x="5747024"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1+</a:t>
              </a:r>
            </a:p>
          </p:txBody>
        </p:sp>
        <p:sp>
          <p:nvSpPr>
            <p:cNvPr id="92" name="TextBox 91"/>
            <p:cNvSpPr txBox="1"/>
            <p:nvPr/>
          </p:nvSpPr>
          <p:spPr>
            <a:xfrm rot="16200000">
              <a:off x="6475892"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0</a:t>
              </a:r>
            </a:p>
          </p:txBody>
        </p:sp>
        <p:sp>
          <p:nvSpPr>
            <p:cNvPr id="93" name="TextBox 92"/>
            <p:cNvSpPr txBox="1"/>
            <p:nvPr/>
          </p:nvSpPr>
          <p:spPr>
            <a:xfrm rot="16200000">
              <a:off x="6603233" y="6417058"/>
              <a:ext cx="2188004"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Unknown</a:t>
              </a:r>
            </a:p>
          </p:txBody>
        </p:sp>
        <p:sp>
          <p:nvSpPr>
            <p:cNvPr id="94" name="TextBox 93"/>
            <p:cNvSpPr txBox="1"/>
            <p:nvPr/>
          </p:nvSpPr>
          <p:spPr>
            <a:xfrm rot="16200000">
              <a:off x="8386928"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All</a:t>
              </a:r>
            </a:p>
          </p:txBody>
        </p:sp>
        <p:sp>
          <p:nvSpPr>
            <p:cNvPr id="95" name="TextBox 94"/>
            <p:cNvSpPr txBox="1"/>
            <p:nvPr/>
          </p:nvSpPr>
          <p:spPr>
            <a:xfrm rot="16200000">
              <a:off x="8767620"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3+</a:t>
              </a:r>
            </a:p>
          </p:txBody>
        </p:sp>
        <p:sp>
          <p:nvSpPr>
            <p:cNvPr id="96" name="TextBox 95"/>
            <p:cNvSpPr txBox="1"/>
            <p:nvPr/>
          </p:nvSpPr>
          <p:spPr>
            <a:xfrm rot="16200000">
              <a:off x="9414734"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2+</a:t>
              </a:r>
            </a:p>
          </p:txBody>
        </p:sp>
        <p:sp>
          <p:nvSpPr>
            <p:cNvPr id="97" name="TextBox 96"/>
            <p:cNvSpPr txBox="1"/>
            <p:nvPr/>
          </p:nvSpPr>
          <p:spPr>
            <a:xfrm rot="16200000">
              <a:off x="10061849"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1+</a:t>
              </a:r>
            </a:p>
          </p:txBody>
        </p:sp>
        <p:sp>
          <p:nvSpPr>
            <p:cNvPr id="98" name="TextBox 97"/>
            <p:cNvSpPr txBox="1"/>
            <p:nvPr/>
          </p:nvSpPr>
          <p:spPr>
            <a:xfrm rot="16200000">
              <a:off x="10790717"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0</a:t>
              </a:r>
            </a:p>
          </p:txBody>
        </p:sp>
        <p:sp>
          <p:nvSpPr>
            <p:cNvPr id="99" name="TextBox 98"/>
            <p:cNvSpPr txBox="1"/>
            <p:nvPr/>
          </p:nvSpPr>
          <p:spPr>
            <a:xfrm rot="16200000">
              <a:off x="12687465" y="7114076"/>
              <a:ext cx="64969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All</a:t>
              </a:r>
            </a:p>
          </p:txBody>
        </p:sp>
        <p:sp>
          <p:nvSpPr>
            <p:cNvPr id="100" name="TextBox 99"/>
            <p:cNvSpPr txBox="1"/>
            <p:nvPr/>
          </p:nvSpPr>
          <p:spPr>
            <a:xfrm rot="16200000">
              <a:off x="13068158"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3+</a:t>
              </a:r>
            </a:p>
          </p:txBody>
        </p:sp>
        <p:sp>
          <p:nvSpPr>
            <p:cNvPr id="101" name="TextBox 100"/>
            <p:cNvSpPr txBox="1"/>
            <p:nvPr/>
          </p:nvSpPr>
          <p:spPr>
            <a:xfrm rot="16200000">
              <a:off x="13715273"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2+</a:t>
              </a:r>
            </a:p>
          </p:txBody>
        </p:sp>
        <p:sp>
          <p:nvSpPr>
            <p:cNvPr id="102" name="TextBox 101"/>
            <p:cNvSpPr txBox="1"/>
            <p:nvPr/>
          </p:nvSpPr>
          <p:spPr>
            <a:xfrm rot="16200000">
              <a:off x="14362386" y="6880840"/>
              <a:ext cx="1197926"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1+</a:t>
              </a:r>
            </a:p>
          </p:txBody>
        </p:sp>
        <p:sp>
          <p:nvSpPr>
            <p:cNvPr id="103" name="TextBox 102"/>
            <p:cNvSpPr txBox="1"/>
            <p:nvPr/>
          </p:nvSpPr>
          <p:spPr>
            <a:xfrm rot="16200000">
              <a:off x="15091254" y="6957784"/>
              <a:ext cx="103441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IHC 0</a:t>
              </a:r>
            </a:p>
          </p:txBody>
        </p:sp>
        <p:sp>
          <p:nvSpPr>
            <p:cNvPr id="104" name="Rectangle 103"/>
            <p:cNvSpPr/>
            <p:nvPr/>
          </p:nvSpPr>
          <p:spPr>
            <a:xfrm>
              <a:off x="871533" y="7743470"/>
              <a:ext cx="16202030" cy="19851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Total n in subgroup  	40 	13 	7 	4 	5 	1 	40 	8 	20 	8 	4 	40 	11 	19 	5 	5</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n of responders 	23 	11 	8 	1 	3 	0 	20 	6 	8 	4 	2 	18 	7 	7 	1 	3</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Median DOR, months 	NR 	NR 	18.2 	NR 	9.9 –	14.2	NR	3.8	14.2	NR		11.3 	22.1	11.3	8.3 	4.5</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95% CR 	9.9,	9.6,	3.0,	–	2.8,	– 	4.1,	9.3,	2.8,	8.3,	6.8,	4.4,	4.2,	2.8,	–	2.6,</a:t>
              </a:r>
            </a:p>
            <a:p>
              <a:pPr marL="0" marR="0" lvl="0" indent="0" algn="l" defTabSz="914400" rtl="0" eaLnBrk="1" fontAlgn="auto" latinLnBrk="0" hangingPunct="1">
                <a:lnSpc>
                  <a:spcPct val="100000"/>
                </a:lnSpc>
                <a:spcBef>
                  <a:spcPts val="0"/>
                </a:spcBef>
                <a:spcAft>
                  <a:spcPts val="0"/>
                </a:spcAft>
                <a:buClrTx/>
                <a:buSzTx/>
                <a:buFontTx/>
                <a:buNone/>
                <a:tabLst>
                  <a:tab pos="2286114" algn="ctr"/>
                  <a:tab pos="2743337" algn="ctr"/>
                  <a:tab pos="3162458" algn="ctr"/>
                  <a:tab pos="3619681" algn="ctr"/>
                  <a:tab pos="4038802" algn="ctr"/>
                  <a:tab pos="4457923" algn="ctr"/>
                  <a:tab pos="5143757" algn="ctr"/>
                  <a:tab pos="5600980" algn="ctr"/>
                  <a:tab pos="6058203" algn="ctr"/>
                  <a:tab pos="6477324" algn="ctr"/>
                  <a:tab pos="6896445" algn="ctr"/>
                  <a:tab pos="8039502" algn="ctr"/>
                  <a:tab pos="8496725" algn="ctr"/>
                  <a:tab pos="8915846" algn="ctr"/>
                  <a:tab pos="9334967" algn="ctr"/>
                  <a:tab pos="9792190" algn="ct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	NE 	NE 	NE 		NE 		NE 	NE 	NE 	NE 	NE 	22.1 	NE 	NE 		NE</a:t>
              </a:r>
            </a:p>
          </p:txBody>
        </p:sp>
        <p:cxnSp>
          <p:nvCxnSpPr>
            <p:cNvPr id="106" name="Straight Connector 105"/>
            <p:cNvCxnSpPr/>
            <p:nvPr/>
          </p:nvCxnSpPr>
          <p:spPr>
            <a:xfrm>
              <a:off x="942975" y="8158162"/>
              <a:ext cx="1583055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p:cNvCxnSpPr>
            <p:nvPr/>
          </p:nvCxnSpPr>
          <p:spPr>
            <a:xfrm>
              <a:off x="871533" y="8529635"/>
              <a:ext cx="1590199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942975" y="8886823"/>
              <a:ext cx="1583055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947B427E-0336-C8FD-EEA2-897E784831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6146" y="1"/>
            <a:ext cx="2250508" cy="1266935"/>
          </a:xfrm>
          <a:prstGeom prst="rect">
            <a:avLst/>
          </a:prstGeom>
        </p:spPr>
      </p:pic>
    </p:spTree>
    <p:extLst>
      <p:ext uri="{BB962C8B-B14F-4D97-AF65-F5344CB8AC3E}">
        <p14:creationId xmlns:p14="http://schemas.microsoft.com/office/powerpoint/2010/main" val="1575643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BE7391F-DA42-0672-8241-AE496A428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E015D-83A0-10BC-66F6-83F2ACAC5A9F}"/>
              </a:ext>
            </a:extLst>
          </p:cNvPr>
          <p:cNvSpPr>
            <a:spLocks noGrp="1"/>
          </p:cNvSpPr>
          <p:nvPr>
            <p:ph type="title"/>
          </p:nvPr>
        </p:nvSpPr>
        <p:spPr>
          <a:xfrm>
            <a:off x="165269" y="426046"/>
            <a:ext cx="11712604" cy="866009"/>
          </a:xfrm>
          <a:noFill/>
        </p:spPr>
        <p:txBody>
          <a:bodyPr anchor="ctr">
            <a:normAutofit fontScale="90000"/>
          </a:bodyPr>
          <a:lstStyle/>
          <a:p>
            <a:r>
              <a:rPr lang="en-US" sz="3200" dirty="0"/>
              <a:t>GOG 3112/ENGOT-ov89 </a:t>
            </a:r>
            <a:br>
              <a:rPr lang="en-US" sz="3200" dirty="0"/>
            </a:br>
            <a:r>
              <a:rPr lang="en-US" sz="3200" dirty="0"/>
              <a:t>Phase 3 DESTINY-</a:t>
            </a:r>
            <a:r>
              <a:rPr lang="en-US" sz="3200" b="1" dirty="0"/>
              <a:t>Ovarian01</a:t>
            </a:r>
            <a:r>
              <a:rPr lang="en-US" sz="3200" dirty="0"/>
              <a:t>: T-DXd + Bevacizumab as 1L Maintenance Therapy in </a:t>
            </a:r>
            <a:r>
              <a:rPr lang="en-US" sz="3200" b="1" dirty="0"/>
              <a:t>HER2-Expressing Ovarian Cancer</a:t>
            </a:r>
          </a:p>
        </p:txBody>
      </p:sp>
      <p:pic>
        <p:nvPicPr>
          <p:cNvPr id="4" name="Picture 3">
            <a:extLst>
              <a:ext uri="{FF2B5EF4-FFF2-40B4-BE49-F238E27FC236}">
                <a16:creationId xmlns:a16="http://schemas.microsoft.com/office/drawing/2014/main" id="{85BDDB80-B548-0E4B-F9E3-64D4C52645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5911" r="9071" b="34581"/>
          <a:stretch/>
        </p:blipFill>
        <p:spPr>
          <a:xfrm>
            <a:off x="199533" y="1866808"/>
            <a:ext cx="11792933" cy="4476379"/>
          </a:xfrm>
          <a:prstGeom prst="rect">
            <a:avLst/>
          </a:prstGeom>
        </p:spPr>
      </p:pic>
      <p:sp>
        <p:nvSpPr>
          <p:cNvPr id="10" name="TextBox 9">
            <a:extLst>
              <a:ext uri="{FF2B5EF4-FFF2-40B4-BE49-F238E27FC236}">
                <a16:creationId xmlns:a16="http://schemas.microsoft.com/office/drawing/2014/main" id="{4F7A1437-04F9-FB28-C70D-5C664207F018}"/>
              </a:ext>
            </a:extLst>
          </p:cNvPr>
          <p:cNvSpPr txBox="1"/>
          <p:nvPr/>
        </p:nvSpPr>
        <p:spPr>
          <a:xfrm>
            <a:off x="155943" y="6343187"/>
            <a:ext cx="11731256" cy="379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a:ea typeface="+mn-ea"/>
                <a:cs typeface="+mn-cs"/>
              </a:rPr>
              <a:t>NCT06819007</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106D105B-27F2-864B-0160-46F50CFFBE4D}"/>
              </a:ext>
            </a:extLst>
          </p:cNvPr>
          <p:cNvSpPr txBox="1"/>
          <p:nvPr/>
        </p:nvSpPr>
        <p:spPr>
          <a:xfrm>
            <a:off x="431074" y="5768434"/>
            <a:ext cx="222068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PI: Joyce Liu</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43558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6ABCA9-B2ED-9521-4A87-86FF2654053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874FBF0-B7F6-D2A6-72D0-1441A0E66104}"/>
              </a:ext>
            </a:extLst>
          </p:cNvPr>
          <p:cNvPicPr>
            <a:picLocks noChangeAspect="1"/>
          </p:cNvPicPr>
          <p:nvPr/>
        </p:nvPicPr>
        <p:blipFill>
          <a:blip r:embed="rId3"/>
          <a:stretch>
            <a:fillRect/>
          </a:stretch>
        </p:blipFill>
        <p:spPr>
          <a:xfrm>
            <a:off x="7886256" y="2779255"/>
            <a:ext cx="3376830" cy="3967617"/>
          </a:xfrm>
          <a:prstGeom prst="rect">
            <a:avLst/>
          </a:prstGeom>
        </p:spPr>
      </p:pic>
      <p:pic>
        <p:nvPicPr>
          <p:cNvPr id="8" name="Picture 7">
            <a:extLst>
              <a:ext uri="{FF2B5EF4-FFF2-40B4-BE49-F238E27FC236}">
                <a16:creationId xmlns:a16="http://schemas.microsoft.com/office/drawing/2014/main" id="{5F670F8A-DE20-496F-F841-6DD1C1BC38D6}"/>
              </a:ext>
            </a:extLst>
          </p:cNvPr>
          <p:cNvPicPr>
            <a:picLocks noChangeAspect="1"/>
          </p:cNvPicPr>
          <p:nvPr/>
        </p:nvPicPr>
        <p:blipFill>
          <a:blip r:embed="rId4"/>
          <a:stretch>
            <a:fillRect/>
          </a:stretch>
        </p:blipFill>
        <p:spPr>
          <a:xfrm>
            <a:off x="118231" y="1313215"/>
            <a:ext cx="7649794" cy="3609252"/>
          </a:xfrm>
          <a:prstGeom prst="rect">
            <a:avLst/>
          </a:prstGeom>
        </p:spPr>
      </p:pic>
      <p:sp>
        <p:nvSpPr>
          <p:cNvPr id="9" name="Text Placeholder 3">
            <a:extLst>
              <a:ext uri="{FF2B5EF4-FFF2-40B4-BE49-F238E27FC236}">
                <a16:creationId xmlns:a16="http://schemas.microsoft.com/office/drawing/2014/main" id="{A82D95BA-98F8-0B94-387F-08F3BD9942AD}"/>
              </a:ext>
            </a:extLst>
          </p:cNvPr>
          <p:cNvSpPr txBox="1">
            <a:spLocks/>
          </p:cNvSpPr>
          <p:nvPr/>
        </p:nvSpPr>
        <p:spPr>
          <a:xfrm>
            <a:off x="362187" y="360454"/>
            <a:ext cx="7649794" cy="9527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29305A"/>
                </a:solidFill>
                <a:effectLst/>
                <a:uLnTx/>
                <a:uFillTx/>
                <a:latin typeface="Arial" panose="020B0604020202020204" pitchFamily="34" charset="0"/>
                <a:ea typeface="MS PGothic" pitchFamily="34" charset="-128"/>
                <a:cs typeface="Arial" panose="020B0604020202020204" pitchFamily="34" charset="0"/>
              </a:rPr>
              <a:t>Targeting CDH6</a:t>
            </a:r>
          </a:p>
        </p:txBody>
      </p:sp>
      <p:sp>
        <p:nvSpPr>
          <p:cNvPr id="11" name="TextBox 10">
            <a:extLst>
              <a:ext uri="{FF2B5EF4-FFF2-40B4-BE49-F238E27FC236}">
                <a16:creationId xmlns:a16="http://schemas.microsoft.com/office/drawing/2014/main" id="{E7575293-8855-FAA7-5654-C5355EC2D217}"/>
              </a:ext>
            </a:extLst>
          </p:cNvPr>
          <p:cNvSpPr txBox="1"/>
          <p:nvPr/>
        </p:nvSpPr>
        <p:spPr>
          <a:xfrm>
            <a:off x="2149841" y="6408106"/>
            <a:ext cx="586214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1. Moore K, et al. Presented at European Society for Medical Oncology (ESMO) Annual Meeting; 20-24 October 2023; Madrid, Spain.;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2. NCT04707248. Accessed from: https://</a:t>
            </a:r>
            <a:r>
              <a:rPr kumimoji="0" lang="en-US" sz="800" b="0" i="0" u="none" strike="noStrike" kern="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clinicaltrials.gov</a:t>
            </a:r>
            <a:r>
              <a:rPr kumimoji="0" lang="en-US" sz="8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rPr>
              <a:t>/study/NCT04707248?cond=NCT04707248&amp;rank=1.</a:t>
            </a:r>
            <a:endParaRPr kumimoji="0" lang="en-GB" sz="1867" b="0" i="0" u="none" strike="noStrike" kern="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12" name="Table 11">
            <a:extLst>
              <a:ext uri="{FF2B5EF4-FFF2-40B4-BE49-F238E27FC236}">
                <a16:creationId xmlns:a16="http://schemas.microsoft.com/office/drawing/2014/main" id="{32047BB4-9B07-8F1E-8133-D8217002ADD8}"/>
              </a:ext>
            </a:extLst>
          </p:cNvPr>
          <p:cNvGraphicFramePr>
            <a:graphicFrameLocks noGrp="1"/>
          </p:cNvGraphicFramePr>
          <p:nvPr/>
        </p:nvGraphicFramePr>
        <p:xfrm>
          <a:off x="7886256" y="185013"/>
          <a:ext cx="4128962" cy="2438400"/>
        </p:xfrm>
        <a:graphic>
          <a:graphicData uri="http://schemas.openxmlformats.org/drawingml/2006/table">
            <a:tbl>
              <a:tblPr firstRow="1" bandRow="1"/>
              <a:tblGrid>
                <a:gridCol w="1000195">
                  <a:extLst>
                    <a:ext uri="{9D8B030D-6E8A-4147-A177-3AD203B41FA5}">
                      <a16:colId xmlns:a16="http://schemas.microsoft.com/office/drawing/2014/main" val="3562623238"/>
                    </a:ext>
                  </a:extLst>
                </a:gridCol>
                <a:gridCol w="3128767">
                  <a:extLst>
                    <a:ext uri="{9D8B030D-6E8A-4147-A177-3AD203B41FA5}">
                      <a16:colId xmlns:a16="http://schemas.microsoft.com/office/drawing/2014/main" val="866967539"/>
                    </a:ext>
                  </a:extLst>
                </a:gridCol>
              </a:tblGrid>
              <a:tr h="757690">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9pPr>
                    </a:lstStyle>
                    <a:p>
                      <a:endParaRPr lang="en-US" sz="15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325F"/>
                    </a:solidFill>
                  </a:tcPr>
                </a:tc>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rial"/>
                          <a:sym typeface="Helvetica Neue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err="1">
                          <a:solidFill>
                            <a:schemeClr val="bg1"/>
                          </a:solidFill>
                          <a:effectLst/>
                        </a:rPr>
                        <a:t>Raludotatug</a:t>
                      </a:r>
                      <a:r>
                        <a:rPr lang="en-US" sz="1500" b="0" kern="1200" dirty="0">
                          <a:solidFill>
                            <a:schemeClr val="bg1"/>
                          </a:solidFill>
                          <a:effectLst/>
                        </a:rPr>
                        <a:t> </a:t>
                      </a:r>
                      <a:r>
                        <a:rPr lang="en-US" sz="1500" b="0" kern="1200" dirty="0" err="1">
                          <a:solidFill>
                            <a:schemeClr val="bg1"/>
                          </a:solidFill>
                          <a:effectLst/>
                        </a:rPr>
                        <a:t>deruxtecan</a:t>
                      </a:r>
                      <a:r>
                        <a:rPr lang="en-US" sz="1500" b="0" kern="1200" dirty="0">
                          <a:solidFill>
                            <a:schemeClr val="bg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bg1"/>
                          </a:solidFill>
                          <a:effectLst/>
                        </a:rPr>
                        <a:t>(DS-6000)</a:t>
                      </a:r>
                      <a:r>
                        <a:rPr lang="en-US" sz="1500" b="0" kern="1200" baseline="30000" dirty="0">
                          <a:solidFill>
                            <a:schemeClr val="bg1"/>
                          </a:solidFill>
                          <a:effectLst/>
                        </a:rPr>
                        <a:t>1,2</a:t>
                      </a:r>
                      <a:endParaRPr lang="en-US" sz="1500" b="0" baseline="30000" dirty="0">
                        <a:solidFill>
                          <a:schemeClr val="bg1"/>
                        </a:solidFill>
                        <a:latin typeface="+mn-lt"/>
                      </a:endParaRPr>
                    </a:p>
                    <a:p>
                      <a:endParaRPr lang="en-US" sz="15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3256725774"/>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Payload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dirty="0"/>
                        <a:t>Topoisomerase 1 inhibitor (</a:t>
                      </a:r>
                      <a:r>
                        <a:rPr lang="en-US" sz="1500" dirty="0" err="1"/>
                        <a:t>DXd</a:t>
                      </a:r>
                      <a:r>
                        <a:rPr lang="en-US" sz="1500" dirty="0"/>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extLst>
                  <a:ext uri="{0D108BD9-81ED-4DB2-BD59-A6C34878D82A}">
                    <a16:rowId xmlns:a16="http://schemas.microsoft.com/office/drawing/2014/main" val="1190536308"/>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DAR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4213496780"/>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Linker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Cleavable tetrapeptide based linker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40000"/>
                      </a:srgbClr>
                    </a:solidFill>
                  </a:tcPr>
                </a:tc>
                <a:extLst>
                  <a:ext uri="{0D108BD9-81ED-4DB2-BD59-A6C34878D82A}">
                    <a16:rowId xmlns:a16="http://schemas.microsoft.com/office/drawing/2014/main" val="979550296"/>
                  </a:ext>
                </a:extLst>
              </a:tr>
              <a:tr h="370840">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a:t>Trial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rial"/>
                          <a:sym typeface="Helvetica Neue Light"/>
                        </a:defRPr>
                      </a:lvl9pPr>
                    </a:lstStyle>
                    <a:p>
                      <a:r>
                        <a:rPr lang="en-US" sz="1500" b="1" dirty="0"/>
                        <a:t>NCT04707248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325F">
                        <a:tint val="20000"/>
                      </a:srgbClr>
                    </a:solidFill>
                  </a:tcPr>
                </a:tc>
                <a:extLst>
                  <a:ext uri="{0D108BD9-81ED-4DB2-BD59-A6C34878D82A}">
                    <a16:rowId xmlns:a16="http://schemas.microsoft.com/office/drawing/2014/main" val="2342880047"/>
                  </a:ext>
                </a:extLst>
              </a:tr>
            </a:tbl>
          </a:graphicData>
        </a:graphic>
      </p:graphicFrame>
    </p:spTree>
    <p:extLst>
      <p:ext uri="{BB962C8B-B14F-4D97-AF65-F5344CB8AC3E}">
        <p14:creationId xmlns:p14="http://schemas.microsoft.com/office/powerpoint/2010/main" val="3891088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DF9B90-FAC4-8B6E-D75A-4960F4978E04}"/>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7F19BC19-D176-4C64-C4AA-1FD0740D7F9B}"/>
              </a:ext>
            </a:extLst>
          </p:cNvPr>
          <p:cNvSpPr txBox="1">
            <a:spLocks/>
          </p:cNvSpPr>
          <p:nvPr/>
        </p:nvSpPr>
        <p:spPr>
          <a:xfrm>
            <a:off x="297722" y="185013"/>
            <a:ext cx="11525482" cy="9527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29305A"/>
                </a:solidFill>
                <a:effectLst/>
                <a:uLnTx/>
                <a:uFillTx/>
                <a:latin typeface="Arial" panose="020B0604020202020204" pitchFamily="34" charset="0"/>
                <a:ea typeface="MS PGothic" pitchFamily="34" charset="-128"/>
                <a:cs typeface="Arial" panose="020B0604020202020204" pitchFamily="34" charset="0"/>
              </a:rPr>
              <a:t>REJOICE-Ovarian01/GOG-3096: </a:t>
            </a:r>
          </a:p>
          <a:p>
            <a:pPr marL="0"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29305A"/>
                </a:solidFill>
                <a:effectLst/>
                <a:uLnTx/>
                <a:uFillTx/>
                <a:latin typeface="Arial" panose="020B0604020202020204" pitchFamily="34" charset="0"/>
                <a:ea typeface="MS PGothic" pitchFamily="34" charset="-128"/>
                <a:cs typeface="Arial" panose="020B0604020202020204" pitchFamily="34" charset="0"/>
              </a:rPr>
              <a:t>Phase 2/3 Randomized Study of R-DXd in Platinum-Resistant EOC</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endParaRPr kumimoji="0" lang="en-US" sz="2800" b="1" i="0" u="none" strike="noStrike" kern="1200" cap="none" spc="0" normalizeH="0" baseline="0" noProof="0" dirty="0">
              <a:ln>
                <a:noFill/>
              </a:ln>
              <a:solidFill>
                <a:srgbClr val="000000"/>
              </a:solidFill>
              <a:effectLst/>
              <a:uLnTx/>
              <a:uFillTx/>
              <a:latin typeface="Calibri" charset="0"/>
              <a:ea typeface="MS PGothic" pitchFamily="34" charset="-128"/>
            </a:endParaRPr>
          </a:p>
        </p:txBody>
      </p:sp>
      <p:sp>
        <p:nvSpPr>
          <p:cNvPr id="3" name="Rectangle: Single Corner Rounded 51">
            <a:extLst>
              <a:ext uri="{FF2B5EF4-FFF2-40B4-BE49-F238E27FC236}">
                <a16:creationId xmlns:a16="http://schemas.microsoft.com/office/drawing/2014/main" id="{B54A3046-4664-5C2E-60F1-0AA71C02EC86}"/>
              </a:ext>
            </a:extLst>
          </p:cNvPr>
          <p:cNvSpPr/>
          <p:nvPr/>
        </p:nvSpPr>
        <p:spPr>
          <a:xfrm>
            <a:off x="7655862" y="1568621"/>
            <a:ext cx="4017479" cy="3015508"/>
          </a:xfrm>
          <a:prstGeom prst="round1Rect">
            <a:avLst>
              <a:gd name="adj" fmla="val 7360"/>
            </a:avLst>
          </a:prstGeom>
          <a:solidFill>
            <a:srgbClr val="8795A0">
              <a:lumMod val="20000"/>
              <a:lumOff val="80000"/>
              <a:alpha val="50000"/>
            </a:srgbClr>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Single Corner Rounded 52">
            <a:extLst>
              <a:ext uri="{FF2B5EF4-FFF2-40B4-BE49-F238E27FC236}">
                <a16:creationId xmlns:a16="http://schemas.microsoft.com/office/drawing/2014/main" id="{9AC3EA18-926A-AA29-CA56-88C7CF934BFE}"/>
              </a:ext>
            </a:extLst>
          </p:cNvPr>
          <p:cNvSpPr/>
          <p:nvPr/>
        </p:nvSpPr>
        <p:spPr>
          <a:xfrm>
            <a:off x="3304497" y="1568621"/>
            <a:ext cx="4017479" cy="3015508"/>
          </a:xfrm>
          <a:prstGeom prst="round1Rect">
            <a:avLst>
              <a:gd name="adj" fmla="val 7821"/>
            </a:avLst>
          </a:prstGeom>
          <a:solidFill>
            <a:srgbClr val="FFFFFF">
              <a:lumMod val="95000"/>
            </a:srgbClr>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8517357-3BE0-831B-1DF5-D467DE0269CB}"/>
              </a:ext>
            </a:extLst>
          </p:cNvPr>
          <p:cNvGrpSpPr/>
          <p:nvPr/>
        </p:nvGrpSpPr>
        <p:grpSpPr>
          <a:xfrm>
            <a:off x="2776852" y="2585269"/>
            <a:ext cx="1446352" cy="1252981"/>
            <a:chOff x="7122106" y="742714"/>
            <a:chExt cx="1446352" cy="1252981"/>
          </a:xfrm>
        </p:grpSpPr>
        <p:cxnSp>
          <p:nvCxnSpPr>
            <p:cNvPr id="6" name="Connector: Elbow 54">
              <a:extLst>
                <a:ext uri="{FF2B5EF4-FFF2-40B4-BE49-F238E27FC236}">
                  <a16:creationId xmlns:a16="http://schemas.microsoft.com/office/drawing/2014/main" id="{CC4ABC4B-BD5A-10D1-E48F-D81CD82ED6F6}"/>
                </a:ext>
              </a:extLst>
            </p:cNvPr>
            <p:cNvCxnSpPr>
              <a:cxnSpLocks/>
            </p:cNvCxnSpPr>
            <p:nvPr/>
          </p:nvCxnSpPr>
          <p:spPr>
            <a:xfrm>
              <a:off x="7122106" y="1359445"/>
              <a:ext cx="1429187" cy="636250"/>
            </a:xfrm>
            <a:prstGeom prst="bentConnector3">
              <a:avLst>
                <a:gd name="adj1" fmla="val 69004"/>
              </a:avLst>
            </a:prstGeom>
            <a:noFill/>
            <a:ln w="19050" cap="flat" cmpd="sng" algn="ctr">
              <a:solidFill>
                <a:srgbClr val="000000">
                  <a:shade val="95000"/>
                  <a:satMod val="105000"/>
                </a:srgbClr>
              </a:solidFill>
              <a:prstDash val="solid"/>
              <a:tailEnd type="triangle"/>
            </a:ln>
            <a:effectLst/>
          </p:spPr>
        </p:cxnSp>
        <p:cxnSp>
          <p:nvCxnSpPr>
            <p:cNvPr id="7" name="Straight Arrow Connector 6">
              <a:extLst>
                <a:ext uri="{FF2B5EF4-FFF2-40B4-BE49-F238E27FC236}">
                  <a16:creationId xmlns:a16="http://schemas.microsoft.com/office/drawing/2014/main" id="{33B5D25B-6534-91DB-6B79-43D680D333C9}"/>
                </a:ext>
              </a:extLst>
            </p:cNvPr>
            <p:cNvCxnSpPr>
              <a:cxnSpLocks/>
            </p:cNvCxnSpPr>
            <p:nvPr/>
          </p:nvCxnSpPr>
          <p:spPr>
            <a:xfrm>
              <a:off x="7878467" y="1358072"/>
              <a:ext cx="676829" cy="0"/>
            </a:xfrm>
            <a:prstGeom prst="straightConnector1">
              <a:avLst/>
            </a:prstGeom>
            <a:noFill/>
            <a:ln w="19050" cap="flat" cmpd="sng" algn="ctr">
              <a:solidFill>
                <a:srgbClr val="000000">
                  <a:shade val="95000"/>
                  <a:satMod val="105000"/>
                </a:srgbClr>
              </a:solidFill>
              <a:prstDash val="solid"/>
              <a:tailEnd type="triangle"/>
            </a:ln>
            <a:effectLst/>
          </p:spPr>
        </p:cxnSp>
        <p:cxnSp>
          <p:nvCxnSpPr>
            <p:cNvPr id="8" name="Connector: Elbow 56">
              <a:extLst>
                <a:ext uri="{FF2B5EF4-FFF2-40B4-BE49-F238E27FC236}">
                  <a16:creationId xmlns:a16="http://schemas.microsoft.com/office/drawing/2014/main" id="{B8616D1F-7FC1-439A-CD6B-1DF4E2B8EF29}"/>
                </a:ext>
              </a:extLst>
            </p:cNvPr>
            <p:cNvCxnSpPr>
              <a:cxnSpLocks/>
            </p:cNvCxnSpPr>
            <p:nvPr/>
          </p:nvCxnSpPr>
          <p:spPr>
            <a:xfrm flipV="1">
              <a:off x="7125272" y="742714"/>
              <a:ext cx="1443186" cy="612000"/>
            </a:xfrm>
            <a:prstGeom prst="bentConnector3">
              <a:avLst>
                <a:gd name="adj1" fmla="val 68192"/>
              </a:avLst>
            </a:prstGeom>
            <a:noFill/>
            <a:ln w="19050" cap="flat" cmpd="sng" algn="ctr">
              <a:solidFill>
                <a:srgbClr val="000000">
                  <a:shade val="95000"/>
                  <a:satMod val="105000"/>
                </a:srgbClr>
              </a:solidFill>
              <a:prstDash val="solid"/>
              <a:tailEnd type="triangle"/>
            </a:ln>
            <a:effectLst/>
          </p:spPr>
        </p:cxnSp>
      </p:grpSp>
      <p:cxnSp>
        <p:nvCxnSpPr>
          <p:cNvPr id="9" name="Connector: Elbow 57">
            <a:extLst>
              <a:ext uri="{FF2B5EF4-FFF2-40B4-BE49-F238E27FC236}">
                <a16:creationId xmlns:a16="http://schemas.microsoft.com/office/drawing/2014/main" id="{59DCB43B-8BAF-5A72-6D88-016CAE2D6414}"/>
              </a:ext>
            </a:extLst>
          </p:cNvPr>
          <p:cNvCxnSpPr>
            <a:cxnSpLocks/>
            <a:endCxn id="18" idx="2"/>
          </p:cNvCxnSpPr>
          <p:nvPr/>
        </p:nvCxnSpPr>
        <p:spPr>
          <a:xfrm rot="5400000" flipH="1" flipV="1">
            <a:off x="8147758" y="2813628"/>
            <a:ext cx="486220" cy="477079"/>
          </a:xfrm>
          <a:prstGeom prst="bentConnector2">
            <a:avLst/>
          </a:prstGeom>
          <a:noFill/>
          <a:ln w="19050" cap="flat" cmpd="sng" algn="ctr">
            <a:solidFill>
              <a:srgbClr val="000000">
                <a:shade val="95000"/>
                <a:satMod val="105000"/>
              </a:srgbClr>
            </a:solidFill>
            <a:prstDash val="solid"/>
            <a:tailEnd type="triangle"/>
          </a:ln>
          <a:effectLst/>
        </p:spPr>
      </p:cxnSp>
      <p:grpSp>
        <p:nvGrpSpPr>
          <p:cNvPr id="10" name="Group 9">
            <a:extLst>
              <a:ext uri="{FF2B5EF4-FFF2-40B4-BE49-F238E27FC236}">
                <a16:creationId xmlns:a16="http://schemas.microsoft.com/office/drawing/2014/main" id="{2CEDA09F-0EA6-A85F-B18F-94014B8054D0}"/>
              </a:ext>
            </a:extLst>
          </p:cNvPr>
          <p:cNvGrpSpPr/>
          <p:nvPr/>
        </p:nvGrpSpPr>
        <p:grpSpPr>
          <a:xfrm>
            <a:off x="3494041" y="2977424"/>
            <a:ext cx="471563" cy="457769"/>
            <a:chOff x="2342320" y="1670357"/>
            <a:chExt cx="471562" cy="457769"/>
          </a:xfrm>
        </p:grpSpPr>
        <p:sp>
          <p:nvSpPr>
            <p:cNvPr id="11" name="Oval 10">
              <a:extLst>
                <a:ext uri="{FF2B5EF4-FFF2-40B4-BE49-F238E27FC236}">
                  <a16:creationId xmlns:a16="http://schemas.microsoft.com/office/drawing/2014/main" id="{2605EAB8-BE2C-B766-4859-7F5A070F301F}"/>
                </a:ext>
              </a:extLst>
            </p:cNvPr>
            <p:cNvSpPr/>
            <p:nvPr/>
          </p:nvSpPr>
          <p:spPr>
            <a:xfrm>
              <a:off x="2342320" y="1670357"/>
              <a:ext cx="471562" cy="457769"/>
            </a:xfrm>
            <a:prstGeom prst="ellipse">
              <a:avLst/>
            </a:prstGeom>
            <a:solidFill>
              <a:srgbClr val="1E325F"/>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4D3ADC6-F8B8-C3E2-2BD0-A5F64F40BDFD}"/>
                </a:ext>
              </a:extLst>
            </p:cNvPr>
            <p:cNvSpPr txBox="1"/>
            <p:nvPr/>
          </p:nvSpPr>
          <p:spPr>
            <a:xfrm>
              <a:off x="2366959" y="1681023"/>
              <a:ext cx="446923" cy="419190"/>
            </a:xfrm>
            <a:prstGeom prst="rect">
              <a:avLst/>
            </a:prstGeom>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1:1:1</a:t>
              </a:r>
            </a:p>
          </p:txBody>
        </p:sp>
      </p:grpSp>
      <p:grpSp>
        <p:nvGrpSpPr>
          <p:cNvPr id="13" name="Group 12">
            <a:extLst>
              <a:ext uri="{FF2B5EF4-FFF2-40B4-BE49-F238E27FC236}">
                <a16:creationId xmlns:a16="http://schemas.microsoft.com/office/drawing/2014/main" id="{C1354B51-AFE2-F54E-B69E-75F98F9E3CB8}"/>
              </a:ext>
            </a:extLst>
          </p:cNvPr>
          <p:cNvGrpSpPr/>
          <p:nvPr/>
        </p:nvGrpSpPr>
        <p:grpSpPr>
          <a:xfrm>
            <a:off x="4247937" y="2416376"/>
            <a:ext cx="1588339" cy="1608143"/>
            <a:chOff x="-261594" y="1831727"/>
            <a:chExt cx="2757610" cy="856805"/>
          </a:xfrm>
          <a:solidFill>
            <a:srgbClr val="1E325F"/>
          </a:solidFill>
        </p:grpSpPr>
        <p:sp>
          <p:nvSpPr>
            <p:cNvPr id="14" name="Rectangle: Rounded Corners 52">
              <a:extLst>
                <a:ext uri="{FF2B5EF4-FFF2-40B4-BE49-F238E27FC236}">
                  <a16:creationId xmlns:a16="http://schemas.microsoft.com/office/drawing/2014/main" id="{597CAB24-BE02-DBA2-5924-08E402DD31C7}"/>
                </a:ext>
              </a:extLst>
            </p:cNvPr>
            <p:cNvSpPr/>
            <p:nvPr/>
          </p:nvSpPr>
          <p:spPr>
            <a:xfrm>
              <a:off x="-261594" y="183172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4.8 mg/kg</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15" name="Rectangle: Rounded Corners 53">
              <a:extLst>
                <a:ext uri="{FF2B5EF4-FFF2-40B4-BE49-F238E27FC236}">
                  <a16:creationId xmlns:a16="http://schemas.microsoft.com/office/drawing/2014/main" id="{CD9054D5-B633-C0D7-600C-3B87BA7B8AC1}"/>
                </a:ext>
              </a:extLst>
            </p:cNvPr>
            <p:cNvSpPr/>
            <p:nvPr/>
          </p:nvSpPr>
          <p:spPr>
            <a:xfrm>
              <a:off x="-261594" y="216264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5.6 mg/kg </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16" name="Rectangle: Rounded Corners 54">
              <a:extLst>
                <a:ext uri="{FF2B5EF4-FFF2-40B4-BE49-F238E27FC236}">
                  <a16:creationId xmlns:a16="http://schemas.microsoft.com/office/drawing/2014/main" id="{DCF49650-77C3-6B44-97B3-F041E64B1309}"/>
                </a:ext>
              </a:extLst>
            </p:cNvPr>
            <p:cNvSpPr/>
            <p:nvPr/>
          </p:nvSpPr>
          <p:spPr>
            <a:xfrm>
              <a:off x="-261594" y="249995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6.4 mg/kg</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grpSp>
      <p:grpSp>
        <p:nvGrpSpPr>
          <p:cNvPr id="17" name="Group 16">
            <a:extLst>
              <a:ext uri="{FF2B5EF4-FFF2-40B4-BE49-F238E27FC236}">
                <a16:creationId xmlns:a16="http://schemas.microsoft.com/office/drawing/2014/main" id="{9AD99297-7375-C3F6-7877-984D191B2483}"/>
              </a:ext>
            </a:extLst>
          </p:cNvPr>
          <p:cNvGrpSpPr/>
          <p:nvPr/>
        </p:nvGrpSpPr>
        <p:grpSpPr>
          <a:xfrm>
            <a:off x="8629405" y="2460820"/>
            <a:ext cx="1723056" cy="1555501"/>
            <a:chOff x="8629405" y="2297905"/>
            <a:chExt cx="1723056" cy="1555501"/>
          </a:xfrm>
        </p:grpSpPr>
        <p:sp>
          <p:nvSpPr>
            <p:cNvPr id="18" name="Rectangle: Rounded Corners 52">
              <a:extLst>
                <a:ext uri="{FF2B5EF4-FFF2-40B4-BE49-F238E27FC236}">
                  <a16:creationId xmlns:a16="http://schemas.microsoft.com/office/drawing/2014/main" id="{56A2DA55-03DB-3169-A76D-6F4FC5AD9F36}"/>
                </a:ext>
              </a:extLst>
            </p:cNvPr>
            <p:cNvSpPr/>
            <p:nvPr/>
          </p:nvSpPr>
          <p:spPr>
            <a:xfrm>
              <a:off x="8629406" y="2297905"/>
              <a:ext cx="1710299" cy="696475"/>
            </a:xfrm>
            <a:prstGeom prst="rect">
              <a:avLst/>
            </a:prstGeom>
            <a:solidFill>
              <a:srgbClr val="8795A0"/>
            </a:solid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R-</a:t>
              </a:r>
              <a:r>
                <a:rPr kumimoji="0" lang="en-GB" sz="1300" b="1" i="0" u="none" strike="noStrike" kern="0" cap="none" spc="0" normalizeH="0" baseline="0" noProof="0" err="1">
                  <a:ln>
                    <a:noFill/>
                  </a:ln>
                  <a:solidFill>
                    <a:srgbClr val="FFFFFF"/>
                  </a:solidFill>
                  <a:effectLst/>
                  <a:uLnTx/>
                  <a:uFillTx/>
                  <a:latin typeface="Arial"/>
                  <a:ea typeface="+mn-ea"/>
                  <a:cs typeface="+mn-cs"/>
                  <a:sym typeface="Arial"/>
                </a:rPr>
                <a:t>DXd</a:t>
              </a:r>
              <a:r>
                <a:rPr kumimoji="0" lang="en-GB" sz="1300" b="1" i="0" u="none" strike="noStrike" kern="0" cap="none" spc="0" normalizeH="0" baseline="0" noProof="0">
                  <a:ln>
                    <a:noFill/>
                  </a:ln>
                  <a:solidFill>
                    <a:srgbClr val="FFFFFF"/>
                  </a:solidFill>
                  <a:effectLst/>
                  <a:uLnTx/>
                  <a:uFillTx/>
                  <a:latin typeface="Arial"/>
                  <a:ea typeface="+mn-ea"/>
                  <a:cs typeface="+mn-cs"/>
                  <a:sym typeface="Arial"/>
                </a:rPr>
                <a:t> at RP3D</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sp>
          <p:nvSpPr>
            <p:cNvPr id="19" name="Rectangle: Rounded Corners 53">
              <a:extLst>
                <a:ext uri="{FF2B5EF4-FFF2-40B4-BE49-F238E27FC236}">
                  <a16:creationId xmlns:a16="http://schemas.microsoft.com/office/drawing/2014/main" id="{ACC03462-BD25-9DAD-D6FC-646BFFC3DC5F}"/>
                </a:ext>
              </a:extLst>
            </p:cNvPr>
            <p:cNvSpPr/>
            <p:nvPr/>
          </p:nvSpPr>
          <p:spPr>
            <a:xfrm>
              <a:off x="8629405" y="3121754"/>
              <a:ext cx="1723056" cy="731652"/>
            </a:xfrm>
            <a:prstGeom prst="rect">
              <a:avLst/>
            </a:prstGeom>
            <a:solidFill>
              <a:srgbClr val="000000">
                <a:lumMod val="50000"/>
                <a:lumOff val="50000"/>
              </a:srgbClr>
            </a:solid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a:ln>
                    <a:noFill/>
                  </a:ln>
                  <a:solidFill>
                    <a:srgbClr val="FFFFFF"/>
                  </a:solidFill>
                  <a:effectLst/>
                  <a:uLnTx/>
                  <a:uFillTx/>
                  <a:latin typeface="Arial"/>
                  <a:ea typeface="+mn-ea"/>
                  <a:cs typeface="+mn-cs"/>
                  <a:sym typeface="Arial"/>
                </a:rPr>
                <a:t>TPC </a:t>
              </a:r>
              <a:br>
                <a:rPr kumimoji="0" lang="en-GB" sz="1300" b="1" i="0" u="none" strike="noStrike" kern="0" cap="none" spc="0" normalizeH="0" baseline="0" noProof="0">
                  <a:ln>
                    <a:noFill/>
                  </a:ln>
                  <a:solidFill>
                    <a:srgbClr val="FFFFFF"/>
                  </a:solidFill>
                  <a:effectLst/>
                  <a:uLnTx/>
                  <a:uFillTx/>
                  <a:latin typeface="Arial"/>
                  <a:ea typeface="+mn-ea"/>
                  <a:cs typeface="+mn-cs"/>
                  <a:sym typeface="Arial"/>
                </a:rPr>
              </a:br>
              <a:r>
                <a:rPr kumimoji="0" lang="en-GB" sz="1100" b="0" i="0" u="none" strike="noStrike" kern="0" cap="none" spc="0" normalizeH="0" baseline="0" noProof="0">
                  <a:ln>
                    <a:noFill/>
                  </a:ln>
                  <a:solidFill>
                    <a:srgbClr val="FFFFFF"/>
                  </a:solidFill>
                  <a:effectLst/>
                  <a:uLnTx/>
                  <a:uFillTx/>
                  <a:latin typeface="Arial"/>
                  <a:ea typeface="+mn-ea"/>
                  <a:cs typeface="+mn-cs"/>
                  <a:sym typeface="Arial"/>
                </a:rPr>
                <a:t>(gemcitabine, PLD, topotecan, paclitaxel)</a:t>
              </a:r>
              <a:endParaRPr kumimoji="0" lang="en-US" sz="1300" b="0" i="0" u="none" strike="noStrike" kern="0" cap="none" spc="0" normalizeH="0" baseline="0" noProof="0">
                <a:ln>
                  <a:noFill/>
                </a:ln>
                <a:solidFill>
                  <a:srgbClr val="FFFFFF"/>
                </a:solidFill>
                <a:effectLst/>
                <a:uLnTx/>
                <a:uFillTx/>
                <a:latin typeface="Arial"/>
                <a:ea typeface="+mn-ea"/>
                <a:cs typeface="Arial" pitchFamily="34" charset="0"/>
                <a:sym typeface="Arial"/>
              </a:endParaRPr>
            </a:p>
          </p:txBody>
        </p:sp>
      </p:grpSp>
      <p:sp>
        <p:nvSpPr>
          <p:cNvPr id="20" name="TextBox 19">
            <a:extLst>
              <a:ext uri="{FF2B5EF4-FFF2-40B4-BE49-F238E27FC236}">
                <a16:creationId xmlns:a16="http://schemas.microsoft.com/office/drawing/2014/main" id="{83E30E94-1118-A2F2-0571-7C1DF0D52600}"/>
              </a:ext>
            </a:extLst>
          </p:cNvPr>
          <p:cNvSpPr txBox="1"/>
          <p:nvPr/>
        </p:nvSpPr>
        <p:spPr>
          <a:xfrm>
            <a:off x="3986884" y="4059465"/>
            <a:ext cx="2110443" cy="430887"/>
          </a:xfrm>
          <a:prstGeom prst="rect">
            <a:avLst/>
          </a:prstGeom>
          <a:noFill/>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000000"/>
                </a:solidFill>
                <a:effectLst/>
                <a:uLnTx/>
                <a:uFillTx/>
                <a:latin typeface="Arial"/>
                <a:ea typeface="+mn-ea"/>
                <a:cs typeface="Arial"/>
                <a:sym typeface="Arial"/>
              </a:rPr>
              <a:t>Until </a:t>
            </a:r>
            <a:r>
              <a:rPr kumimoji="0" lang="en-GB" sz="1100" b="0" i="0" u="none" strike="noStrike" kern="0" cap="none" spc="0" normalizeH="0" baseline="0" noProof="0" err="1">
                <a:ln>
                  <a:noFill/>
                </a:ln>
                <a:solidFill>
                  <a:srgbClr val="000000"/>
                </a:solidFill>
                <a:effectLst/>
                <a:uLnTx/>
                <a:uFillTx/>
                <a:latin typeface="Arial"/>
                <a:ea typeface="+mn-ea"/>
                <a:cs typeface="Arial"/>
                <a:sym typeface="Arial"/>
              </a:rPr>
              <a:t>PD,</a:t>
            </a:r>
            <a:r>
              <a:rPr kumimoji="0" lang="en-GB" sz="1100" b="0" i="0" u="none" strike="noStrike" kern="0" cap="none" spc="0" normalizeH="0" baseline="30000" noProof="0" err="1">
                <a:ln>
                  <a:noFill/>
                </a:ln>
                <a:solidFill>
                  <a:srgbClr val="000000"/>
                </a:solidFill>
                <a:effectLst/>
                <a:uLnTx/>
                <a:uFillTx/>
                <a:latin typeface="Arial"/>
                <a:ea typeface="+mn-ea"/>
                <a:cs typeface="Arial"/>
                <a:sym typeface="Arial"/>
              </a:rPr>
              <a:t>b</a:t>
            </a:r>
            <a:r>
              <a:rPr kumimoji="0" lang="en-GB" sz="1100" b="0" i="0" u="none" strike="noStrike" kern="0" cap="none" spc="0" normalizeH="0" baseline="0" noProof="0">
                <a:ln>
                  <a:noFill/>
                </a:ln>
                <a:solidFill>
                  <a:srgbClr val="000000"/>
                </a:solidFill>
                <a:effectLst/>
                <a:uLnTx/>
                <a:uFillTx/>
                <a:latin typeface="Arial"/>
                <a:ea typeface="+mn-ea"/>
                <a:cs typeface="Arial"/>
                <a:sym typeface="Arial"/>
              </a:rPr>
              <a:t> death, lost to FU, other reason</a:t>
            </a:r>
            <a:endParaRPr kumimoji="0" lang="en-GB" sz="1100" b="0" i="0" u="none" strike="noStrike" kern="0" cap="none" spc="0" normalizeH="0" baseline="30000" noProof="0">
              <a:ln>
                <a:noFill/>
              </a:ln>
              <a:solidFill>
                <a:srgbClr val="000000"/>
              </a:solidFill>
              <a:effectLst/>
              <a:uLnTx/>
              <a:uFillTx/>
              <a:latin typeface="Arial"/>
              <a:ea typeface="+mn-ea"/>
              <a:cs typeface="Arial"/>
              <a:sym typeface="Arial"/>
            </a:endParaRPr>
          </a:p>
        </p:txBody>
      </p:sp>
      <p:sp>
        <p:nvSpPr>
          <p:cNvPr id="21" name="Rectangle: Rounded Corners 49">
            <a:extLst>
              <a:ext uri="{FF2B5EF4-FFF2-40B4-BE49-F238E27FC236}">
                <a16:creationId xmlns:a16="http://schemas.microsoft.com/office/drawing/2014/main" id="{4D4789FC-0B3F-0DD2-1AB6-201C621ABFB7}"/>
              </a:ext>
            </a:extLst>
          </p:cNvPr>
          <p:cNvSpPr/>
          <p:nvPr/>
        </p:nvSpPr>
        <p:spPr>
          <a:xfrm>
            <a:off x="297724" y="4771631"/>
            <a:ext cx="2675833" cy="844778"/>
          </a:xfrm>
          <a:prstGeom prst="roundRect">
            <a:avLst>
              <a:gd name="adj" fmla="val 14451"/>
            </a:avLst>
          </a:prstGeom>
          <a:solidFill>
            <a:srgbClr val="F2F2F2"/>
          </a:solidFill>
          <a:ln w="25400" cap="flat" cmpd="sng" algn="ctr">
            <a:noFill/>
            <a:prstDash val="solid"/>
          </a:ln>
          <a:effectLst/>
        </p:spPr>
        <p:txBody>
          <a:bodyPr wrap="square" lIns="36000" tIns="0" rIns="36000" rtlCol="0" anchor="t" anchorCtr="0">
            <a:spAutoFit/>
          </a:bodyPr>
          <a:lstStyle/>
          <a:p>
            <a:pPr marL="0" marR="0" lvl="0" indent="0" algn="ctr" defTabSz="685755" rtl="0" eaLnBrk="1" fontAlgn="auto" latinLnBrk="0" hangingPunct="1">
              <a:lnSpc>
                <a:spcPct val="100000"/>
              </a:lnSpc>
              <a:spcBef>
                <a:spcPts val="0"/>
              </a:spcBef>
              <a:spcAft>
                <a:spcPts val="30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pitchFamily="34" charset="0"/>
                <a:sym typeface="Arial"/>
              </a:rPr>
              <a:t>Stratification:</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Number of prior LOT (1 vs 2/3)</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CDH6 expression (high vs low)</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TPC (paclitaxel vs others; </a:t>
            </a:r>
            <a:r>
              <a:rPr kumimoji="0" lang="en-GB" sz="1100" b="0" i="1" u="none" strike="noStrike" kern="0" cap="none" spc="0" normalizeH="0" baseline="0" noProof="0">
                <a:ln>
                  <a:noFill/>
                </a:ln>
                <a:solidFill>
                  <a:srgbClr val="00B4ED"/>
                </a:solidFill>
                <a:effectLst/>
                <a:uLnTx/>
                <a:uFillTx/>
                <a:latin typeface="Arial"/>
                <a:ea typeface="+mn-ea"/>
                <a:cs typeface="Arial" pitchFamily="34" charset="0"/>
                <a:sym typeface="Arial"/>
              </a:rPr>
              <a:t>Ph 3 only</a:t>
            </a: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a:t>
            </a:r>
          </a:p>
        </p:txBody>
      </p:sp>
      <p:sp>
        <p:nvSpPr>
          <p:cNvPr id="22" name="TextBox 21">
            <a:extLst>
              <a:ext uri="{FF2B5EF4-FFF2-40B4-BE49-F238E27FC236}">
                <a16:creationId xmlns:a16="http://schemas.microsoft.com/office/drawing/2014/main" id="{ACBB325A-97A2-798D-1AB1-D6F3A13D6FD9}"/>
              </a:ext>
            </a:extLst>
          </p:cNvPr>
          <p:cNvSpPr txBox="1"/>
          <p:nvPr/>
        </p:nvSpPr>
        <p:spPr>
          <a:xfrm>
            <a:off x="3414471" y="1702542"/>
            <a:ext cx="2772000" cy="360000"/>
          </a:xfrm>
          <a:prstGeom prst="homePlate">
            <a:avLst/>
          </a:prstGeom>
          <a:solidFill>
            <a:srgbClr val="FFFFFF"/>
          </a:solidFill>
          <a:ln w="19050">
            <a:solidFill>
              <a:srgbClr val="1E325F"/>
            </a:solidFill>
          </a:ln>
        </p:spPr>
        <p:txBody>
          <a:bodyPr vert="horz" wrap="square" lIns="0" tIns="0" rIns="0" bIns="0" rtlCol="0" anchor="ctr"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a:ea typeface="+mn-ea"/>
                <a:cs typeface="Arial"/>
                <a:sym typeface="Arial"/>
              </a:rPr>
              <a:t>Phase 2</a:t>
            </a:r>
            <a:endParaRPr kumimoji="0" lang="en-GB" sz="1400" b="0" i="0" u="none" strike="noStrike" kern="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23" name="TextBox 22">
            <a:extLst>
              <a:ext uri="{FF2B5EF4-FFF2-40B4-BE49-F238E27FC236}">
                <a16:creationId xmlns:a16="http://schemas.microsoft.com/office/drawing/2014/main" id="{3858E3C0-E60D-0573-4922-CF6F611CB6C7}"/>
              </a:ext>
            </a:extLst>
          </p:cNvPr>
          <p:cNvSpPr txBox="1"/>
          <p:nvPr/>
        </p:nvSpPr>
        <p:spPr>
          <a:xfrm>
            <a:off x="297722" y="1559002"/>
            <a:ext cx="2672887" cy="3090187"/>
          </a:xfrm>
          <a:prstGeom prst="roundRect">
            <a:avLst>
              <a:gd name="adj" fmla="val 7380"/>
            </a:avLst>
          </a:prstGeom>
          <a:solidFill>
            <a:srgbClr val="FFFFFF"/>
          </a:solidFill>
          <a:ln w="28575" cap="flat" cmpd="sng" algn="ctr">
            <a:solidFill>
              <a:srgbClr val="32502D">
                <a:lumMod val="50000"/>
              </a:srgbClr>
            </a:solidFill>
            <a:prstDash val="solid"/>
          </a:ln>
          <a:effectLst/>
        </p:spPr>
        <p:txBody>
          <a:bodyPr wrap="square" lIns="36000" rIns="0" rtlCol="0" anchor="ctr">
            <a:noAutofit/>
          </a:bodyPr>
          <a:lstStyle/>
          <a:p>
            <a:pPr marL="143996" marR="0" lvl="0" indent="-143996" algn="l" defTabSz="685755" rtl="0" eaLnBrk="1" fontAlgn="auto" latinLnBrk="0" hangingPunct="1">
              <a:lnSpc>
                <a:spcPct val="108000"/>
              </a:lnSpc>
              <a:spcBef>
                <a:spcPts val="0"/>
              </a:spcBef>
              <a:spcAft>
                <a:spcPts val="600"/>
              </a:spcAft>
              <a:buClr>
                <a:srgbClr val="2CC8FF">
                  <a:lumMod val="50000"/>
                </a:srgbClr>
              </a:buClr>
              <a:buSzTx/>
              <a:buFontTx/>
              <a:buNone/>
              <a:tabLst/>
              <a:defRPr/>
            </a:pPr>
            <a:r>
              <a:rPr kumimoji="0" lang="en-GB" sz="1400" b="1" i="0" u="none" strike="noStrike" kern="0" cap="none" spc="0" normalizeH="0" baseline="0" noProof="0">
                <a:ln>
                  <a:noFill/>
                </a:ln>
                <a:solidFill>
                  <a:srgbClr val="000000"/>
                </a:solidFill>
                <a:effectLst/>
                <a:uLnTx/>
                <a:uFillTx/>
                <a:latin typeface="Arial"/>
                <a:ea typeface="+mn-ea"/>
                <a:cs typeface="Arial" pitchFamily="34" charset="0"/>
                <a:sym typeface="Arial"/>
              </a:rPr>
              <a:t>Key eligibility criteria:</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High-grade serous or endometrioid ovarian, primary peritoneal, or fallopian tube cancer</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1−3 prior LOT (inc. bevacizumab)</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Platinum-resistant disease</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Prior MIRV if high FR</a:t>
            </a:r>
            <a:r>
              <a:rPr kumimoji="0" lang="el-GR" sz="1151" b="0" i="0" u="none" strike="noStrike" kern="0" cap="none" spc="0" normalizeH="0" baseline="0" noProof="0">
                <a:ln>
                  <a:noFill/>
                </a:ln>
                <a:solidFill>
                  <a:srgbClr val="000000"/>
                </a:solidFill>
                <a:effectLst/>
                <a:uLnTx/>
                <a:uFillTx/>
                <a:latin typeface="Arial"/>
                <a:ea typeface="+mn-ea"/>
                <a:cs typeface="Arial" pitchFamily="34" charset="0"/>
                <a:sym typeface="Arial"/>
              </a:rPr>
              <a:t>α</a:t>
            </a:r>
            <a:r>
              <a:rPr kumimoji="0" lang="en-GB" sz="1151" b="0" i="0" u="none" strike="noStrike" kern="0" cap="none" spc="0" normalizeH="0" baseline="30000" noProof="0">
                <a:ln>
                  <a:noFill/>
                </a:ln>
                <a:solidFill>
                  <a:srgbClr val="000000"/>
                </a:solidFill>
                <a:effectLst/>
                <a:uLnTx/>
                <a:uFillTx/>
                <a:latin typeface="Arial"/>
                <a:ea typeface="+mn-ea"/>
                <a:cs typeface="Arial" pitchFamily="34" charset="0"/>
                <a:sym typeface="Arial"/>
              </a:rPr>
              <a:t>a</a:t>
            </a:r>
            <a:endPar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endParaRP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ECOG PS 0−1</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No prior CDH6-targeting agents or ADCs with linked TOPO I inhibitor</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a:ln>
                  <a:noFill/>
                </a:ln>
                <a:solidFill>
                  <a:srgbClr val="000000"/>
                </a:solidFill>
                <a:effectLst/>
                <a:uLnTx/>
                <a:uFillTx/>
                <a:latin typeface="Arial"/>
                <a:ea typeface="+mn-ea"/>
                <a:cs typeface="Arial" pitchFamily="34" charset="0"/>
                <a:sym typeface="Arial"/>
              </a:rPr>
              <a:t>Patients with primary platinum-refractory disease are not eligible</a:t>
            </a:r>
            <a:endParaRPr kumimoji="0" lang="en-GB" sz="1151" b="0" i="0" u="none" strike="noStrike" kern="0" cap="none" spc="0" normalizeH="0" baseline="0" noProof="0">
              <a:ln>
                <a:noFill/>
              </a:ln>
              <a:solidFill>
                <a:srgbClr val="000000"/>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0686F5BA-0679-40C3-8441-F954C0823284}"/>
              </a:ext>
            </a:extLst>
          </p:cNvPr>
          <p:cNvSpPr txBox="1"/>
          <p:nvPr/>
        </p:nvSpPr>
        <p:spPr>
          <a:xfrm>
            <a:off x="8680251" y="2211068"/>
            <a:ext cx="1542524"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a:ln>
                  <a:noFill/>
                </a:ln>
                <a:solidFill>
                  <a:srgbClr val="000000"/>
                </a:solidFill>
                <a:effectLst/>
                <a:uLnTx/>
                <a:uFillTx/>
                <a:latin typeface="Arial"/>
                <a:ea typeface="+mn-ea"/>
                <a:cs typeface="Arial"/>
                <a:sym typeface="Arial"/>
              </a:rPr>
              <a:t>R-</a:t>
            </a:r>
            <a:r>
              <a:rPr kumimoji="0" lang="en-GB" sz="1100" b="1" i="0" u="none" strike="noStrike" kern="0" cap="none" spc="0" normalizeH="0" baseline="0" noProof="0" err="1">
                <a:ln>
                  <a:noFill/>
                </a:ln>
                <a:solidFill>
                  <a:srgbClr val="000000"/>
                </a:solidFill>
                <a:effectLst/>
                <a:uLnTx/>
                <a:uFillTx/>
                <a:latin typeface="Arial"/>
                <a:ea typeface="+mn-ea"/>
                <a:cs typeface="Arial"/>
                <a:sym typeface="Arial"/>
              </a:rPr>
              <a:t>DXd</a:t>
            </a:r>
            <a:r>
              <a:rPr kumimoji="0" lang="en-GB" sz="1100" b="1" i="0" u="none" strike="noStrike" kern="0" cap="none" spc="0" normalizeH="0" baseline="0" noProof="0">
                <a:ln>
                  <a:noFill/>
                </a:ln>
                <a:solidFill>
                  <a:srgbClr val="000000"/>
                </a:solidFill>
                <a:effectLst/>
                <a:uLnTx/>
                <a:uFillTx/>
                <a:latin typeface="Arial"/>
                <a:ea typeface="+mn-ea"/>
                <a:cs typeface="Arial"/>
                <a:sym typeface="Arial"/>
              </a:rPr>
              <a:t> IV Q3W</a:t>
            </a:r>
            <a:endParaRPr kumimoji="0" lang="en-GB" sz="1100" b="1"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 name="TextBox 24">
            <a:extLst>
              <a:ext uri="{FF2B5EF4-FFF2-40B4-BE49-F238E27FC236}">
                <a16:creationId xmlns:a16="http://schemas.microsoft.com/office/drawing/2014/main" id="{D0A8E7F8-DC0F-F310-9BBE-C1D6D0462F12}"/>
              </a:ext>
            </a:extLst>
          </p:cNvPr>
          <p:cNvSpPr txBox="1"/>
          <p:nvPr/>
        </p:nvSpPr>
        <p:spPr>
          <a:xfrm>
            <a:off x="7829955" y="1699069"/>
            <a:ext cx="2736000" cy="360000"/>
          </a:xfrm>
          <a:prstGeom prst="homePlate">
            <a:avLst/>
          </a:prstGeom>
          <a:solidFill>
            <a:srgbClr val="FFFFFF"/>
          </a:solidFill>
          <a:ln w="19050">
            <a:solidFill>
              <a:srgbClr val="8795A0"/>
            </a:solidFill>
          </a:ln>
        </p:spPr>
        <p:txBody>
          <a:bodyPr vert="horz" wrap="square" lIns="0" tIns="0" rIns="0" bIns="0" rtlCol="0" anchor="ctr"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a:ea typeface="+mn-ea"/>
                <a:cs typeface="Arial"/>
                <a:sym typeface="Arial"/>
              </a:rPr>
              <a:t>Phase 3</a:t>
            </a:r>
            <a:endParaRPr kumimoji="0" lang="en-GB" sz="1400" b="0" i="0" u="none" strike="noStrike" kern="0" cap="none" spc="0" normalizeH="0" baseline="0" noProof="0">
              <a:ln>
                <a:noFill/>
              </a:ln>
              <a:solidFill>
                <a:prstClr val="black"/>
              </a:solidFill>
              <a:effectLst/>
              <a:uLnTx/>
              <a:uFillTx/>
              <a:latin typeface="Arial" pitchFamily="34" charset="0"/>
              <a:ea typeface="+mn-ea"/>
              <a:cs typeface="Arial" pitchFamily="34" charset="0"/>
              <a:sym typeface="Arial"/>
            </a:endParaRPr>
          </a:p>
        </p:txBody>
      </p:sp>
      <p:sp>
        <p:nvSpPr>
          <p:cNvPr id="26" name="TextBox 25">
            <a:extLst>
              <a:ext uri="{FF2B5EF4-FFF2-40B4-BE49-F238E27FC236}">
                <a16:creationId xmlns:a16="http://schemas.microsoft.com/office/drawing/2014/main" id="{0059C2C2-D854-F970-8E5A-77FDFA3A990F}"/>
              </a:ext>
            </a:extLst>
          </p:cNvPr>
          <p:cNvSpPr txBox="1"/>
          <p:nvPr/>
        </p:nvSpPr>
        <p:spPr>
          <a:xfrm>
            <a:off x="8425084" y="4068519"/>
            <a:ext cx="2110443" cy="430887"/>
          </a:xfrm>
          <a:prstGeom prst="rect">
            <a:avLst/>
          </a:prstGeom>
          <a:noFill/>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000000"/>
                </a:solidFill>
                <a:effectLst/>
                <a:uLnTx/>
                <a:uFillTx/>
                <a:latin typeface="Arial"/>
                <a:ea typeface="+mn-ea"/>
                <a:cs typeface="Arial"/>
                <a:sym typeface="Arial"/>
              </a:rPr>
              <a:t>Until </a:t>
            </a:r>
            <a:r>
              <a:rPr kumimoji="0" lang="en-GB" sz="1100" b="0" i="0" u="none" strike="noStrike" kern="0" cap="none" spc="0" normalizeH="0" baseline="0" noProof="0" err="1">
                <a:ln>
                  <a:noFill/>
                </a:ln>
                <a:solidFill>
                  <a:srgbClr val="000000"/>
                </a:solidFill>
                <a:effectLst/>
                <a:uLnTx/>
                <a:uFillTx/>
                <a:latin typeface="Arial"/>
                <a:ea typeface="+mn-ea"/>
                <a:cs typeface="Arial"/>
                <a:sym typeface="Arial"/>
              </a:rPr>
              <a:t>PD,</a:t>
            </a:r>
            <a:r>
              <a:rPr kumimoji="0" lang="en-GB" sz="1100" b="0" i="0" u="none" strike="noStrike" kern="0" cap="none" spc="0" normalizeH="0" baseline="30000" noProof="0" err="1">
                <a:ln>
                  <a:noFill/>
                </a:ln>
                <a:solidFill>
                  <a:srgbClr val="000000"/>
                </a:solidFill>
                <a:effectLst/>
                <a:uLnTx/>
                <a:uFillTx/>
                <a:latin typeface="Arial"/>
                <a:ea typeface="+mn-ea"/>
                <a:cs typeface="Arial"/>
                <a:sym typeface="Arial"/>
              </a:rPr>
              <a:t>b</a:t>
            </a:r>
            <a:r>
              <a:rPr kumimoji="0" lang="en-GB" sz="1100" b="0" i="0" u="none" strike="noStrike" kern="0" cap="none" spc="0" normalizeH="0" baseline="0" noProof="0">
                <a:ln>
                  <a:noFill/>
                </a:ln>
                <a:solidFill>
                  <a:srgbClr val="000000"/>
                </a:solidFill>
                <a:effectLst/>
                <a:uLnTx/>
                <a:uFillTx/>
                <a:latin typeface="Arial"/>
                <a:ea typeface="+mn-ea"/>
                <a:cs typeface="Arial"/>
                <a:sym typeface="Arial"/>
              </a:rPr>
              <a:t> death, lost to FU, other reason</a:t>
            </a:r>
            <a:endParaRPr kumimoji="0" lang="en-GB" sz="1100" b="0" i="0" u="none" strike="noStrike" kern="0" cap="none" spc="0" normalizeH="0" baseline="3000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BD69C69A-5229-5FA5-8A8F-5BF3037CD6A1}"/>
              </a:ext>
            </a:extLst>
          </p:cNvPr>
          <p:cNvSpPr txBox="1"/>
          <p:nvPr/>
        </p:nvSpPr>
        <p:spPr>
          <a:xfrm>
            <a:off x="4270843" y="2163593"/>
            <a:ext cx="1542524"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a:ln>
                  <a:noFill/>
                </a:ln>
                <a:solidFill>
                  <a:srgbClr val="000000"/>
                </a:solidFill>
                <a:effectLst/>
                <a:uLnTx/>
                <a:uFillTx/>
                <a:latin typeface="Arial"/>
                <a:ea typeface="+mn-ea"/>
                <a:cs typeface="Arial"/>
                <a:sym typeface="Arial"/>
              </a:rPr>
              <a:t>R-</a:t>
            </a:r>
            <a:r>
              <a:rPr kumimoji="0" lang="en-GB" sz="1100" b="1" i="0" u="none" strike="noStrike" kern="0" cap="none" spc="0" normalizeH="0" baseline="0" noProof="0" err="1">
                <a:ln>
                  <a:noFill/>
                </a:ln>
                <a:solidFill>
                  <a:srgbClr val="000000"/>
                </a:solidFill>
                <a:effectLst/>
                <a:uLnTx/>
                <a:uFillTx/>
                <a:latin typeface="Arial"/>
                <a:ea typeface="+mn-ea"/>
                <a:cs typeface="Arial"/>
                <a:sym typeface="Arial"/>
              </a:rPr>
              <a:t>DXd</a:t>
            </a:r>
            <a:r>
              <a:rPr kumimoji="0" lang="en-GB" sz="1100" b="1" i="0" u="none" strike="noStrike" kern="0" cap="none" spc="0" normalizeH="0" baseline="0" noProof="0">
                <a:ln>
                  <a:noFill/>
                </a:ln>
                <a:solidFill>
                  <a:srgbClr val="000000"/>
                </a:solidFill>
                <a:effectLst/>
                <a:uLnTx/>
                <a:uFillTx/>
                <a:latin typeface="Arial"/>
                <a:ea typeface="+mn-ea"/>
                <a:cs typeface="Arial"/>
                <a:sym typeface="Arial"/>
              </a:rPr>
              <a:t> IV Q3W</a:t>
            </a:r>
            <a:endParaRPr kumimoji="0" lang="en-GB" sz="1100" b="1"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cxnSp>
        <p:nvCxnSpPr>
          <p:cNvPr id="28" name="Connector: Elbow 76">
            <a:extLst>
              <a:ext uri="{FF2B5EF4-FFF2-40B4-BE49-F238E27FC236}">
                <a16:creationId xmlns:a16="http://schemas.microsoft.com/office/drawing/2014/main" id="{6FC67D55-C603-2C4E-22CE-F9FDF31B1891}"/>
              </a:ext>
            </a:extLst>
          </p:cNvPr>
          <p:cNvCxnSpPr>
            <a:cxnSpLocks/>
          </p:cNvCxnSpPr>
          <p:nvPr/>
        </p:nvCxnSpPr>
        <p:spPr>
          <a:xfrm rot="16200000" flipH="1">
            <a:off x="8147757" y="3075745"/>
            <a:ext cx="486220" cy="477079"/>
          </a:xfrm>
          <a:prstGeom prst="bentConnector2">
            <a:avLst/>
          </a:prstGeom>
          <a:noFill/>
          <a:ln w="19050" cap="flat" cmpd="sng" algn="ctr">
            <a:solidFill>
              <a:srgbClr val="000000">
                <a:shade val="95000"/>
                <a:satMod val="105000"/>
              </a:srgbClr>
            </a:solidFill>
            <a:prstDash val="solid"/>
            <a:tailEnd type="triangle"/>
          </a:ln>
          <a:effectLst/>
        </p:spPr>
      </p:cxnSp>
      <p:sp>
        <p:nvSpPr>
          <p:cNvPr id="29" name="Rectangle: Single Corner Rounded 77">
            <a:extLst>
              <a:ext uri="{FF2B5EF4-FFF2-40B4-BE49-F238E27FC236}">
                <a16:creationId xmlns:a16="http://schemas.microsoft.com/office/drawing/2014/main" id="{137E59A5-5F4D-F2ED-639C-0CF9DC776E32}"/>
              </a:ext>
            </a:extLst>
          </p:cNvPr>
          <p:cNvSpPr/>
          <p:nvPr/>
        </p:nvSpPr>
        <p:spPr>
          <a:xfrm>
            <a:off x="6270367" y="1684208"/>
            <a:ext cx="900000" cy="2781455"/>
          </a:xfrm>
          <a:prstGeom prst="round1Rect">
            <a:avLst/>
          </a:prstGeom>
          <a:solidFill>
            <a:srgbClr val="32502D">
              <a:lumMod val="75000"/>
            </a:srgbClr>
          </a:solidFill>
          <a:ln w="25400" cap="flat" cmpd="sng" algn="ctr">
            <a:solidFill>
              <a:srgbClr val="EEECE1"/>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40D</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LTSFU Q3M</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30" name="TextBox 29">
            <a:extLst>
              <a:ext uri="{FF2B5EF4-FFF2-40B4-BE49-F238E27FC236}">
                <a16:creationId xmlns:a16="http://schemas.microsoft.com/office/drawing/2014/main" id="{379378BC-B087-518C-6A35-324A70EE0E8E}"/>
              </a:ext>
            </a:extLst>
          </p:cNvPr>
          <p:cNvSpPr txBox="1"/>
          <p:nvPr/>
        </p:nvSpPr>
        <p:spPr>
          <a:xfrm>
            <a:off x="6210155" y="1742523"/>
            <a:ext cx="1021055" cy="5950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Follow-up</a:t>
            </a:r>
            <a:endParaRPr kumimoji="0" lang="en-GB" sz="1400" b="1" i="0" u="none" strike="noStrike" kern="0" cap="none" spc="0" normalizeH="0" baseline="30000" noProof="0">
              <a:ln>
                <a:noFill/>
              </a:ln>
              <a:solidFill>
                <a:srgbClr val="FFFFFF"/>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Rectangle: Single Corner Rounded 79">
            <a:extLst>
              <a:ext uri="{FF2B5EF4-FFF2-40B4-BE49-F238E27FC236}">
                <a16:creationId xmlns:a16="http://schemas.microsoft.com/office/drawing/2014/main" id="{8F93AF67-B84B-7359-8269-8A97D2041379}"/>
              </a:ext>
            </a:extLst>
          </p:cNvPr>
          <p:cNvSpPr/>
          <p:nvPr/>
        </p:nvSpPr>
        <p:spPr>
          <a:xfrm>
            <a:off x="10660111" y="1684207"/>
            <a:ext cx="900000" cy="2781455"/>
          </a:xfrm>
          <a:prstGeom prst="round1Rect">
            <a:avLst/>
          </a:prstGeom>
          <a:solidFill>
            <a:srgbClr val="32502D">
              <a:lumMod val="75000"/>
            </a:srgbClr>
          </a:solidFill>
          <a:ln w="25400" cap="flat" cmpd="sng" algn="ctr">
            <a:solidFill>
              <a:srgbClr val="1E325F">
                <a:shade val="1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40D</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LTSFU Q3M</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32" name="TextBox 31">
            <a:extLst>
              <a:ext uri="{FF2B5EF4-FFF2-40B4-BE49-F238E27FC236}">
                <a16:creationId xmlns:a16="http://schemas.microsoft.com/office/drawing/2014/main" id="{17E109A7-6F65-F8FF-809B-14FDE329F166}"/>
              </a:ext>
            </a:extLst>
          </p:cNvPr>
          <p:cNvSpPr txBox="1"/>
          <p:nvPr/>
        </p:nvSpPr>
        <p:spPr>
          <a:xfrm>
            <a:off x="10580587" y="1766681"/>
            <a:ext cx="1076724"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Arial"/>
                <a:ea typeface="+mn-ea"/>
                <a:cs typeface="Arial"/>
                <a:sym typeface="Arial"/>
              </a:rPr>
              <a:t>Follow-up</a:t>
            </a:r>
            <a:endParaRPr kumimoji="0" lang="en-GB" sz="1400" b="1" i="0" u="none" strike="noStrike" kern="0" cap="none" spc="0" normalizeH="0" baseline="30000" noProof="0">
              <a:ln>
                <a:noFill/>
              </a:ln>
              <a:solidFill>
                <a:srgbClr val="FFFFFF"/>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33" name="Group 32">
            <a:extLst>
              <a:ext uri="{FF2B5EF4-FFF2-40B4-BE49-F238E27FC236}">
                <a16:creationId xmlns:a16="http://schemas.microsoft.com/office/drawing/2014/main" id="{E2AD2A71-5ADA-EBC6-BC6F-A8AB7C9B6368}"/>
              </a:ext>
            </a:extLst>
          </p:cNvPr>
          <p:cNvGrpSpPr/>
          <p:nvPr/>
        </p:nvGrpSpPr>
        <p:grpSpPr>
          <a:xfrm>
            <a:off x="3304497" y="4764443"/>
            <a:ext cx="4147547" cy="768313"/>
            <a:chOff x="3564617" y="4623486"/>
            <a:chExt cx="4147547" cy="768314"/>
          </a:xfrm>
          <a:noFill/>
        </p:grpSpPr>
        <p:grpSp>
          <p:nvGrpSpPr>
            <p:cNvPr id="34" name="Group 33">
              <a:extLst>
                <a:ext uri="{FF2B5EF4-FFF2-40B4-BE49-F238E27FC236}">
                  <a16:creationId xmlns:a16="http://schemas.microsoft.com/office/drawing/2014/main" id="{550BC92F-E26C-1765-3987-A8826B9CFA81}"/>
                </a:ext>
              </a:extLst>
            </p:cNvPr>
            <p:cNvGrpSpPr/>
            <p:nvPr/>
          </p:nvGrpSpPr>
          <p:grpSpPr>
            <a:xfrm>
              <a:off x="3564617" y="4623486"/>
              <a:ext cx="4147547" cy="768314"/>
              <a:chOff x="9334632" y="3214260"/>
              <a:chExt cx="4147547" cy="795414"/>
            </a:xfrm>
            <a:grpFill/>
          </p:grpSpPr>
          <p:sp>
            <p:nvSpPr>
              <p:cNvPr id="36" name="Rectangle 35">
                <a:extLst>
                  <a:ext uri="{FF2B5EF4-FFF2-40B4-BE49-F238E27FC236}">
                    <a16:creationId xmlns:a16="http://schemas.microsoft.com/office/drawing/2014/main" id="{C5EBA26F-5596-BCC3-D890-43B25191BFDE}"/>
                  </a:ext>
                </a:extLst>
              </p:cNvPr>
              <p:cNvSpPr/>
              <p:nvPr/>
            </p:nvSpPr>
            <p:spPr>
              <a:xfrm>
                <a:off x="9334632" y="3214260"/>
                <a:ext cx="4017478" cy="795414"/>
              </a:xfrm>
              <a:prstGeom prst="rect">
                <a:avLst/>
              </a:prstGeom>
              <a:grpFill/>
              <a:ln w="19050" cap="flat" cmpd="sng" algn="ctr">
                <a:solidFill>
                  <a:srgbClr val="1E325F"/>
                </a:solidFill>
                <a:prstDash val="solid"/>
              </a:ln>
              <a:effectLst/>
            </p:spPr>
            <p:txBody>
              <a:bodyPr lIns="90000" tIns="684000" rtlCol="0" anchor="ctr" anchorCtr="0"/>
              <a:lstStyle/>
              <a:p>
                <a:pPr marL="285744" marR="0" lvl="0" indent="-285744" algn="l" defTabSz="914377"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7" name="Rectangle: Rounded Corners 50">
                <a:extLst>
                  <a:ext uri="{FF2B5EF4-FFF2-40B4-BE49-F238E27FC236}">
                    <a16:creationId xmlns:a16="http://schemas.microsoft.com/office/drawing/2014/main" id="{96B8757D-5366-943E-8475-6D5302DB956A}"/>
                  </a:ext>
                </a:extLst>
              </p:cNvPr>
              <p:cNvSpPr/>
              <p:nvPr/>
            </p:nvSpPr>
            <p:spPr>
              <a:xfrm>
                <a:off x="9388889" y="3309987"/>
                <a:ext cx="1867085" cy="473169"/>
              </a:xfrm>
              <a:prstGeom prst="rect">
                <a:avLst/>
              </a:prstGeom>
              <a:grpFill/>
              <a:ln w="25400" cap="flat" cmpd="sng" algn="ctr">
                <a:noFill/>
                <a:prstDash val="solid"/>
              </a:ln>
              <a:effectLst/>
            </p:spPr>
            <p:txBody>
              <a:bodyPr wrap="square" tIns="0" rtlCol="0" anchor="ctr" anchorCtr="0">
                <a:spAutoFit/>
              </a:bodyPr>
              <a:lstStyle/>
              <a:p>
                <a:pPr marL="0" marR="0" lvl="0" indent="0" algn="l" defTabSz="685755" rtl="0" eaLnBrk="1" fontAlgn="auto" latinLnBrk="0" hangingPunct="1">
                  <a:lnSpc>
                    <a:spcPct val="110000"/>
                  </a:lnSpc>
                  <a:spcBef>
                    <a:spcPts val="0"/>
                  </a:spcBef>
                  <a:spcAft>
                    <a:spcPts val="30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Primary endpoints:</a:t>
                </a:r>
              </a:p>
              <a:p>
                <a:pPr marL="143996" marR="0" lvl="0" indent="-143996" algn="l" defTabSz="685755"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endParaRPr>
              </a:p>
            </p:txBody>
          </p:sp>
          <p:sp>
            <p:nvSpPr>
              <p:cNvPr id="38" name="Rectangle: Rounded Corners 50">
                <a:extLst>
                  <a:ext uri="{FF2B5EF4-FFF2-40B4-BE49-F238E27FC236}">
                    <a16:creationId xmlns:a16="http://schemas.microsoft.com/office/drawing/2014/main" id="{C8719EE6-7FB1-4BB3-72C0-B42333518C7F}"/>
                  </a:ext>
                </a:extLst>
              </p:cNvPr>
              <p:cNvSpPr/>
              <p:nvPr/>
            </p:nvSpPr>
            <p:spPr>
              <a:xfrm>
                <a:off x="11278701" y="3305934"/>
                <a:ext cx="2203478" cy="618745"/>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auto" latinLnBrk="0" hangingPunct="1">
                  <a:lnSpc>
                    <a:spcPct val="108000"/>
                  </a:lnSpc>
                  <a:spcBef>
                    <a:spcPts val="0"/>
                  </a:spcBef>
                  <a:spcAft>
                    <a:spcPts val="0"/>
                  </a:spcAft>
                  <a:buClr>
                    <a:srgbClr val="00B4ED"/>
                  </a:buClr>
                  <a:buSzTx/>
                  <a:buFontTx/>
                  <a:buNone/>
                  <a:tabLst/>
                  <a:defRPr/>
                </a:pPr>
                <a:r>
                  <a:rPr kumimoji="0" lang="en-GB" sz="12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Key secondary endpoints:</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dirty="0" err="1">
                    <a:ln>
                      <a:noFill/>
                    </a:ln>
                    <a:solidFill>
                      <a:srgbClr val="000000"/>
                    </a:solidFill>
                    <a:effectLst/>
                    <a:uLnTx/>
                    <a:uFillTx/>
                    <a:latin typeface="Arial"/>
                    <a:ea typeface="+mn-ea"/>
                    <a:cs typeface="Arial" pitchFamily="34" charset="0"/>
                    <a:sym typeface="Arial"/>
                  </a:rPr>
                  <a:t>inv</a:t>
                </a:r>
                <a:r>
                  <a:rPr kumimoji="0" lang="en-GB" sz="1100" b="0" i="0" u="none" strike="noStrike" kern="0" cap="none" spc="0" normalizeH="0" baseline="30000" noProof="0" dirty="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30000" noProof="0" dirty="0">
                  <a:ln>
                    <a:noFill/>
                  </a:ln>
                  <a:solidFill>
                    <a:srgbClr val="000000"/>
                  </a:solidFill>
                  <a:effectLst/>
                  <a:uLnTx/>
                  <a:uFillTx/>
                  <a:latin typeface="Arial"/>
                  <a:ea typeface="+mn-ea"/>
                  <a:cs typeface="Arial" pitchFamily="34" charset="0"/>
                  <a:sym typeface="Arial"/>
                </a:endParaRP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DOR</a:t>
                </a:r>
              </a:p>
            </p:txBody>
          </p:sp>
        </p:grpSp>
        <p:cxnSp>
          <p:nvCxnSpPr>
            <p:cNvPr id="35" name="Straight Connector 34">
              <a:extLst>
                <a:ext uri="{FF2B5EF4-FFF2-40B4-BE49-F238E27FC236}">
                  <a16:creationId xmlns:a16="http://schemas.microsoft.com/office/drawing/2014/main" id="{C2312D88-67E9-2CA7-1894-440E1D9C0DE1}"/>
                </a:ext>
              </a:extLst>
            </p:cNvPr>
            <p:cNvCxnSpPr>
              <a:cxnSpLocks/>
            </p:cNvCxnSpPr>
            <p:nvPr/>
          </p:nvCxnSpPr>
          <p:spPr>
            <a:xfrm>
              <a:off x="5485960" y="4695817"/>
              <a:ext cx="0" cy="612000"/>
            </a:xfrm>
            <a:prstGeom prst="line">
              <a:avLst/>
            </a:prstGeom>
            <a:grpFill/>
            <a:ln w="19050" cap="flat" cmpd="sng" algn="ctr">
              <a:solidFill>
                <a:srgbClr val="FFFFFF">
                  <a:lumMod val="50000"/>
                </a:srgbClr>
              </a:solidFill>
              <a:prstDash val="solid"/>
            </a:ln>
            <a:effectLst/>
          </p:spPr>
        </p:cxnSp>
      </p:grpSp>
      <p:cxnSp>
        <p:nvCxnSpPr>
          <p:cNvPr id="39" name="Straight Connector 38">
            <a:extLst>
              <a:ext uri="{FF2B5EF4-FFF2-40B4-BE49-F238E27FC236}">
                <a16:creationId xmlns:a16="http://schemas.microsoft.com/office/drawing/2014/main" id="{CE754AF2-DA45-5CB2-10A9-2176D7416BB1}"/>
              </a:ext>
            </a:extLst>
          </p:cNvPr>
          <p:cNvCxnSpPr>
            <a:cxnSpLocks/>
          </p:cNvCxnSpPr>
          <p:nvPr/>
        </p:nvCxnSpPr>
        <p:spPr>
          <a:xfrm flipH="1" flipV="1">
            <a:off x="7658835" y="3202561"/>
            <a:ext cx="288000" cy="0"/>
          </a:xfrm>
          <a:prstGeom prst="line">
            <a:avLst/>
          </a:prstGeom>
          <a:noFill/>
          <a:ln w="19050" cap="flat" cmpd="sng" algn="ctr">
            <a:solidFill>
              <a:srgbClr val="000000"/>
            </a:solidFill>
            <a:prstDash val="solid"/>
          </a:ln>
          <a:effectLst/>
        </p:spPr>
      </p:cxnSp>
      <p:grpSp>
        <p:nvGrpSpPr>
          <p:cNvPr id="40" name="Group 39">
            <a:extLst>
              <a:ext uri="{FF2B5EF4-FFF2-40B4-BE49-F238E27FC236}">
                <a16:creationId xmlns:a16="http://schemas.microsoft.com/office/drawing/2014/main" id="{79595C84-5C9B-4F19-477A-22EDF500BE84}"/>
              </a:ext>
            </a:extLst>
          </p:cNvPr>
          <p:cNvGrpSpPr/>
          <p:nvPr/>
        </p:nvGrpSpPr>
        <p:grpSpPr>
          <a:xfrm>
            <a:off x="7904936" y="2954371"/>
            <a:ext cx="471563" cy="457769"/>
            <a:chOff x="2342320" y="1670357"/>
            <a:chExt cx="471562" cy="457769"/>
          </a:xfrm>
          <a:solidFill>
            <a:srgbClr val="8795A0"/>
          </a:solidFill>
        </p:grpSpPr>
        <p:sp>
          <p:nvSpPr>
            <p:cNvPr id="41" name="Oval 40">
              <a:extLst>
                <a:ext uri="{FF2B5EF4-FFF2-40B4-BE49-F238E27FC236}">
                  <a16:creationId xmlns:a16="http://schemas.microsoft.com/office/drawing/2014/main" id="{BA338350-FC20-2C1A-8142-7D2CD2218041}"/>
                </a:ext>
              </a:extLst>
            </p:cNvPr>
            <p:cNvSpPr/>
            <p:nvPr/>
          </p:nvSpPr>
          <p:spPr>
            <a:xfrm>
              <a:off x="2342320" y="1670357"/>
              <a:ext cx="471562" cy="457769"/>
            </a:xfrm>
            <a:prstGeom prst="ellipse">
              <a:avLst/>
            </a:prstGeom>
            <a:grp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D26315B3-A7E4-64FC-782C-69522BF00616}"/>
                </a:ext>
              </a:extLst>
            </p:cNvPr>
            <p:cNvSpPr txBox="1"/>
            <p:nvPr/>
          </p:nvSpPr>
          <p:spPr>
            <a:xfrm>
              <a:off x="2347909" y="1681023"/>
              <a:ext cx="446923" cy="419190"/>
            </a:xfrm>
            <a:prstGeom prst="rect">
              <a:avLst/>
            </a:prstGeom>
            <a:noFill/>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a:ln>
                    <a:noFill/>
                  </a:ln>
                  <a:solidFill>
                    <a:srgbClr val="FFFFFF"/>
                  </a:solidFill>
                  <a:effectLst/>
                  <a:uLnTx/>
                  <a:uFillTx/>
                  <a:latin typeface="Arial" pitchFamily="34" charset="0"/>
                  <a:ea typeface="+mn-ea"/>
                  <a:cs typeface="Arial" pitchFamily="34" charset="0"/>
                  <a:sym typeface="Arial"/>
                </a:rPr>
                <a:t>1:1</a:t>
              </a:r>
            </a:p>
          </p:txBody>
        </p:sp>
      </p:grpSp>
      <p:grpSp>
        <p:nvGrpSpPr>
          <p:cNvPr id="43" name="Group 42">
            <a:extLst>
              <a:ext uri="{FF2B5EF4-FFF2-40B4-BE49-F238E27FC236}">
                <a16:creationId xmlns:a16="http://schemas.microsoft.com/office/drawing/2014/main" id="{5BA2297E-511C-31FF-A5F7-2E678CCA0ABC}"/>
              </a:ext>
            </a:extLst>
          </p:cNvPr>
          <p:cNvGrpSpPr/>
          <p:nvPr/>
        </p:nvGrpSpPr>
        <p:grpSpPr>
          <a:xfrm>
            <a:off x="7652916" y="4764452"/>
            <a:ext cx="4170289" cy="900743"/>
            <a:chOff x="7336436" y="4710402"/>
            <a:chExt cx="4170289" cy="900742"/>
          </a:xfrm>
          <a:noFill/>
        </p:grpSpPr>
        <p:grpSp>
          <p:nvGrpSpPr>
            <p:cNvPr id="44" name="Group 43">
              <a:extLst>
                <a:ext uri="{FF2B5EF4-FFF2-40B4-BE49-F238E27FC236}">
                  <a16:creationId xmlns:a16="http://schemas.microsoft.com/office/drawing/2014/main" id="{7CDF7275-5A21-49BF-8087-E8990AB6DA0E}"/>
                </a:ext>
              </a:extLst>
            </p:cNvPr>
            <p:cNvGrpSpPr/>
            <p:nvPr/>
          </p:nvGrpSpPr>
          <p:grpSpPr>
            <a:xfrm>
              <a:off x="7336436" y="4710402"/>
              <a:ext cx="4170289" cy="900742"/>
              <a:chOff x="9334632" y="3214259"/>
              <a:chExt cx="4170289" cy="932513"/>
            </a:xfrm>
            <a:grpFill/>
          </p:grpSpPr>
          <p:sp>
            <p:nvSpPr>
              <p:cNvPr id="46" name="Rectangle 45">
                <a:extLst>
                  <a:ext uri="{FF2B5EF4-FFF2-40B4-BE49-F238E27FC236}">
                    <a16:creationId xmlns:a16="http://schemas.microsoft.com/office/drawing/2014/main" id="{9A31614C-2D3B-1130-73A3-59CCA755B142}"/>
                  </a:ext>
                </a:extLst>
              </p:cNvPr>
              <p:cNvSpPr/>
              <p:nvPr/>
            </p:nvSpPr>
            <p:spPr>
              <a:xfrm>
                <a:off x="9334632" y="3214259"/>
                <a:ext cx="4017478" cy="793847"/>
              </a:xfrm>
              <a:prstGeom prst="rect">
                <a:avLst/>
              </a:prstGeom>
              <a:grpFill/>
              <a:ln w="19050" cap="flat" cmpd="sng" algn="ctr">
                <a:solidFill>
                  <a:srgbClr val="8795A0"/>
                </a:solidFill>
                <a:prstDash val="solid"/>
              </a:ln>
              <a:effectLst/>
            </p:spPr>
            <p:txBody>
              <a:bodyPr lIns="90000" tIns="684000" rtlCol="0" anchor="ctr" anchorCtr="0"/>
              <a:lstStyle/>
              <a:p>
                <a:pPr marL="285744" marR="0" lvl="0" indent="-285744" algn="l" defTabSz="914377"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7" name="Rectangle: Rounded Corners 50">
                <a:extLst>
                  <a:ext uri="{FF2B5EF4-FFF2-40B4-BE49-F238E27FC236}">
                    <a16:creationId xmlns:a16="http://schemas.microsoft.com/office/drawing/2014/main" id="{9739030A-FF36-C14B-4C01-43636F4F30DF}"/>
                  </a:ext>
                </a:extLst>
              </p:cNvPr>
              <p:cNvSpPr/>
              <p:nvPr/>
            </p:nvSpPr>
            <p:spPr>
              <a:xfrm>
                <a:off x="9388889" y="3309625"/>
                <a:ext cx="1737017" cy="668531"/>
              </a:xfrm>
              <a:prstGeom prst="rect">
                <a:avLst/>
              </a:prstGeom>
              <a:grpFill/>
              <a:ln w="25400" cap="flat" cmpd="sng" algn="ctr">
                <a:noFill/>
                <a:prstDash val="solid"/>
              </a:ln>
              <a:effectLst/>
            </p:spPr>
            <p:txBody>
              <a:bodyPr wrap="square" tIns="0" rtlCol="0" anchor="ctr" anchorCtr="0">
                <a:spAutoFit/>
              </a:bodyPr>
              <a:lstStyle/>
              <a:p>
                <a:pPr marL="0" marR="0" lvl="0" indent="0" algn="l" defTabSz="685755" rtl="0" eaLnBrk="1" fontAlgn="auto" latinLnBrk="0" hangingPunct="1">
                  <a:lnSpc>
                    <a:spcPct val="110000"/>
                  </a:lnSpc>
                  <a:spcBef>
                    <a:spcPts val="0"/>
                  </a:spcBef>
                  <a:spcAft>
                    <a:spcPts val="300"/>
                  </a:spcAft>
                  <a:buClr>
                    <a:srgbClr val="00B4ED"/>
                  </a:buClr>
                  <a:buSzTx/>
                  <a:buFontTx/>
                  <a:buNone/>
                  <a:tabLst/>
                  <a:defRPr/>
                </a:pPr>
                <a:r>
                  <a:rPr kumimoji="0" lang="en-GB" sz="1200" b="1" i="0" u="none" strike="noStrike" kern="0" cap="none" spc="0" normalizeH="0" baseline="0" noProof="0">
                    <a:ln>
                      <a:noFill/>
                    </a:ln>
                    <a:solidFill>
                      <a:srgbClr val="000000"/>
                    </a:solidFill>
                    <a:effectLst/>
                    <a:uLnTx/>
                    <a:uFillTx/>
                    <a:latin typeface="Arial" pitchFamily="34" charset="0"/>
                    <a:ea typeface="+mn-ea"/>
                    <a:cs typeface="Arial" pitchFamily="34" charset="0"/>
                    <a:sym typeface="Arial"/>
                  </a:rPr>
                  <a:t>Primary endpoints: </a:t>
                </a:r>
              </a:p>
              <a:p>
                <a:pPr marL="143996" marR="0" lvl="0" indent="-143996" algn="l" defTabSz="685755" rtl="0" eaLnBrk="1" fontAlgn="auto" latinLnBrk="0" hangingPunct="1">
                  <a:lnSpc>
                    <a:spcPct val="11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ORR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30000" noProof="0">
                  <a:ln>
                    <a:noFill/>
                  </a:ln>
                  <a:solidFill>
                    <a:srgbClr val="000000"/>
                  </a:solidFill>
                  <a:effectLst/>
                  <a:uLnTx/>
                  <a:uFillTx/>
                  <a:latin typeface="Arial"/>
                  <a:ea typeface="+mn-ea"/>
                  <a:cs typeface="Arial"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rPr>
                  <a:t>PFS per </a:t>
                </a:r>
                <a:r>
                  <a:rPr kumimoji="0" lang="en-GB" sz="1100" b="0" i="0" u="none" strike="noStrike" kern="0" cap="none" spc="0" normalizeH="0" baseline="0" noProof="0" err="1">
                    <a:ln>
                      <a:noFill/>
                    </a:ln>
                    <a:solidFill>
                      <a:srgbClr val="000000"/>
                    </a:solidFill>
                    <a:effectLst/>
                    <a:uLnTx/>
                    <a:uFillTx/>
                    <a:latin typeface="Arial"/>
                    <a:ea typeface="+mn-ea"/>
                    <a:cs typeface="Arial" pitchFamily="34" charset="0"/>
                    <a:sym typeface="Arial"/>
                  </a:rPr>
                  <a:t>BICR</a:t>
                </a:r>
                <a:r>
                  <a:rPr kumimoji="0" lang="en-GB" sz="1100" b="0" i="0" u="none" strike="noStrike" kern="0" cap="none" spc="0" normalizeH="0" baseline="30000" noProof="0" err="1">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0" noProof="0">
                  <a:ln>
                    <a:noFill/>
                  </a:ln>
                  <a:solidFill>
                    <a:srgbClr val="000000"/>
                  </a:solidFill>
                  <a:effectLst/>
                  <a:uLnTx/>
                  <a:uFillTx/>
                  <a:latin typeface="Arial"/>
                  <a:ea typeface="+mn-ea"/>
                  <a:cs typeface="Arial" pitchFamily="34" charset="0"/>
                  <a:sym typeface="Arial"/>
                </a:endParaRPr>
              </a:p>
            </p:txBody>
          </p:sp>
          <p:sp>
            <p:nvSpPr>
              <p:cNvPr id="48" name="Rectangle: Rounded Corners 50">
                <a:extLst>
                  <a:ext uri="{FF2B5EF4-FFF2-40B4-BE49-F238E27FC236}">
                    <a16:creationId xmlns:a16="http://schemas.microsoft.com/office/drawing/2014/main" id="{0FD88C8F-DE88-34FF-BB07-9930FF5CDC35}"/>
                  </a:ext>
                </a:extLst>
              </p:cNvPr>
              <p:cNvSpPr/>
              <p:nvPr/>
            </p:nvSpPr>
            <p:spPr>
              <a:xfrm>
                <a:off x="11255976" y="3298945"/>
                <a:ext cx="2248945" cy="847827"/>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auto" latinLnBrk="0" hangingPunct="1">
                  <a:lnSpc>
                    <a:spcPct val="108000"/>
                  </a:lnSpc>
                  <a:spcBef>
                    <a:spcPts val="0"/>
                  </a:spcBef>
                  <a:spcAft>
                    <a:spcPts val="300"/>
                  </a:spcAft>
                  <a:buClr>
                    <a:srgbClr val="00B4ED"/>
                  </a:buClr>
                  <a:buSzTx/>
                  <a:buFontTx/>
                  <a:buNone/>
                  <a:tabLst/>
                  <a:defRPr/>
                </a:pPr>
                <a:r>
                  <a:rPr kumimoji="0" lang="en-GB" sz="12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Key secondary endpoints: </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OS</a:t>
                </a:r>
                <a:endParaRPr kumimoji="0" lang="en-GB" sz="1100" b="0" i="0" u="none" strike="noStrike" kern="0" cap="none" spc="0" normalizeH="0" baseline="30000" noProof="0" dirty="0">
                  <a:ln>
                    <a:noFill/>
                  </a:ln>
                  <a:solidFill>
                    <a:srgbClr val="000000"/>
                  </a:solidFill>
                  <a:effectLst/>
                  <a:uLnTx/>
                  <a:uFillTx/>
                  <a:latin typeface="Arial"/>
                  <a:ea typeface="+mn-ea"/>
                  <a:cs typeface="Arial" pitchFamily="34" charset="0"/>
                  <a:sym typeface="Arial"/>
                </a:endParaRP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QOL</a:t>
                </a:r>
              </a:p>
              <a:p>
                <a:pPr marL="36974" marR="0" lvl="0" indent="0" algn="l" defTabSz="685755" rtl="0" eaLnBrk="1" fontAlgn="auto" latinLnBrk="0" hangingPunct="1">
                  <a:lnSpc>
                    <a:spcPct val="108000"/>
                  </a:lnSpc>
                  <a:spcBef>
                    <a:spcPts val="0"/>
                  </a:spcBef>
                  <a:spcAft>
                    <a:spcPts val="0"/>
                  </a:spcAft>
                  <a:buClr>
                    <a:srgbClr val="005BAA"/>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grpSp>
        <p:cxnSp>
          <p:nvCxnSpPr>
            <p:cNvPr id="45" name="Straight Connector 44">
              <a:extLst>
                <a:ext uri="{FF2B5EF4-FFF2-40B4-BE49-F238E27FC236}">
                  <a16:creationId xmlns:a16="http://schemas.microsoft.com/office/drawing/2014/main" id="{FB05BE27-BA29-0B9B-3CD5-1AA9DE13AE86}"/>
                </a:ext>
              </a:extLst>
            </p:cNvPr>
            <p:cNvCxnSpPr>
              <a:cxnSpLocks/>
            </p:cNvCxnSpPr>
            <p:nvPr/>
          </p:nvCxnSpPr>
          <p:spPr>
            <a:xfrm>
              <a:off x="9257779" y="4782734"/>
              <a:ext cx="0" cy="612000"/>
            </a:xfrm>
            <a:prstGeom prst="line">
              <a:avLst/>
            </a:prstGeom>
            <a:grpFill/>
            <a:ln w="19050" cap="flat" cmpd="sng" algn="ctr">
              <a:solidFill>
                <a:srgbClr val="FFFFFF">
                  <a:lumMod val="50000"/>
                </a:srgbClr>
              </a:solidFill>
              <a:prstDash val="solid"/>
            </a:ln>
            <a:effectLst/>
          </p:spPr>
        </p:cxnSp>
      </p:grpSp>
      <p:sp>
        <p:nvSpPr>
          <p:cNvPr id="49" name="TextBox 48">
            <a:extLst>
              <a:ext uri="{FF2B5EF4-FFF2-40B4-BE49-F238E27FC236}">
                <a16:creationId xmlns:a16="http://schemas.microsoft.com/office/drawing/2014/main" id="{D4977884-3932-480B-F1C8-33DDB40CED70}"/>
              </a:ext>
            </a:extLst>
          </p:cNvPr>
          <p:cNvSpPr txBox="1"/>
          <p:nvPr/>
        </p:nvSpPr>
        <p:spPr>
          <a:xfrm>
            <a:off x="134759" y="5889262"/>
            <a:ext cx="154343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08080">
                    <a:lumMod val="50000"/>
                  </a:srgbClr>
                </a:solidFill>
                <a:effectLst/>
                <a:uLnTx/>
                <a:uFillTx/>
                <a:latin typeface="Arial" panose="020B0604020202020204" pitchFamily="34" charset="0"/>
                <a:ea typeface="+mn-ea"/>
                <a:cs typeface="Arial" panose="020B0604020202020204" pitchFamily="34" charset="0"/>
              </a:rPr>
              <a:t>NCT06161025</a:t>
            </a:r>
          </a:p>
        </p:txBody>
      </p:sp>
      <p:sp>
        <p:nvSpPr>
          <p:cNvPr id="50" name="TextBox 49">
            <a:extLst>
              <a:ext uri="{FF2B5EF4-FFF2-40B4-BE49-F238E27FC236}">
                <a16:creationId xmlns:a16="http://schemas.microsoft.com/office/drawing/2014/main" id="{53166C64-E96B-4297-0AA8-795256BED011}"/>
              </a:ext>
            </a:extLst>
          </p:cNvPr>
          <p:cNvSpPr txBox="1"/>
          <p:nvPr/>
        </p:nvSpPr>
        <p:spPr>
          <a:xfrm>
            <a:off x="2066673" y="6485537"/>
            <a:ext cx="5586243" cy="346894"/>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a:ln>
                  <a:noFill/>
                </a:ln>
                <a:solidFill>
                  <a:srgbClr val="FFFFFF">
                    <a:lumMod val="50000"/>
                  </a:srgbClr>
                </a:solidFill>
                <a:effectLst/>
                <a:uLnTx/>
                <a:uFillTx/>
                <a:latin typeface="Arial"/>
                <a:ea typeface="+mn-ea"/>
                <a:cs typeface="Arial"/>
                <a:sym typeface="Arial"/>
              </a:rPr>
              <a:t>NCT06161025. Accessed from: https://clinicaltrials.gov/study/NCT06161025?term=NCT06161025&amp;rank=1.</a:t>
            </a:r>
          </a:p>
        </p:txBody>
      </p:sp>
    </p:spTree>
    <p:extLst>
      <p:ext uri="{BB962C8B-B14F-4D97-AF65-F5344CB8AC3E}">
        <p14:creationId xmlns:p14="http://schemas.microsoft.com/office/powerpoint/2010/main" val="754638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56BF7-0891-0546-7961-5FF73A7CC999}"/>
              </a:ext>
            </a:extLst>
          </p:cNvPr>
          <p:cNvSpPr>
            <a:spLocks noGrp="1"/>
          </p:cNvSpPr>
          <p:nvPr>
            <p:ph type="title"/>
          </p:nvPr>
        </p:nvSpPr>
        <p:spPr/>
        <p:txBody>
          <a:bodyPr/>
          <a:lstStyle/>
          <a:p>
            <a:r>
              <a:rPr lang="en-US" dirty="0">
                <a:solidFill>
                  <a:schemeClr val="tx1"/>
                </a:solidFill>
              </a:rPr>
              <a:t>Key Takeaways</a:t>
            </a:r>
          </a:p>
        </p:txBody>
      </p:sp>
      <p:sp>
        <p:nvSpPr>
          <p:cNvPr id="5" name="Content Placeholder 4">
            <a:extLst>
              <a:ext uri="{FF2B5EF4-FFF2-40B4-BE49-F238E27FC236}">
                <a16:creationId xmlns:a16="http://schemas.microsoft.com/office/drawing/2014/main" id="{10FB8C79-1DFF-989F-CBA6-9753F16668D6}"/>
              </a:ext>
            </a:extLst>
          </p:cNvPr>
          <p:cNvSpPr>
            <a:spLocks noGrp="1"/>
          </p:cNvSpPr>
          <p:nvPr>
            <p:ph sz="half" idx="2"/>
          </p:nvPr>
        </p:nvSpPr>
        <p:spPr>
          <a:xfrm>
            <a:off x="380998" y="1226345"/>
            <a:ext cx="11359897" cy="5176731"/>
          </a:xfrm>
        </p:spPr>
        <p:txBody>
          <a:bodyPr>
            <a:normAutofit/>
          </a:bodyPr>
          <a:lstStyle/>
          <a:p>
            <a:pPr>
              <a:spcBef>
                <a:spcPts val="0"/>
              </a:spcBef>
              <a:spcAft>
                <a:spcPts val="800"/>
              </a:spcAft>
            </a:pPr>
            <a:r>
              <a:rPr lang="en-US" sz="2133" b="0" dirty="0">
                <a:solidFill>
                  <a:schemeClr val="tx1"/>
                </a:solidFill>
              </a:rPr>
              <a:t>Phase 2 DESTINY-PanTumor02, led to tumor-agnostic indication</a:t>
            </a:r>
          </a:p>
          <a:p>
            <a:pPr lvl="1">
              <a:spcBef>
                <a:spcPts val="0"/>
              </a:spcBef>
              <a:spcAft>
                <a:spcPts val="800"/>
              </a:spcAft>
            </a:pPr>
            <a:r>
              <a:rPr lang="en-US" sz="1867" b="0" dirty="0">
                <a:solidFill>
                  <a:schemeClr val="tx1"/>
                </a:solidFill>
              </a:rPr>
              <a:t>April 5, 2024: FDA granted accelerated approval to T-</a:t>
            </a:r>
            <a:r>
              <a:rPr lang="en-US" sz="1867" b="0" dirty="0" err="1">
                <a:solidFill>
                  <a:schemeClr val="tx1"/>
                </a:solidFill>
              </a:rPr>
              <a:t>DXd</a:t>
            </a:r>
            <a:r>
              <a:rPr lang="en-US" sz="1867" b="0" dirty="0">
                <a:solidFill>
                  <a:schemeClr val="tx1"/>
                </a:solidFill>
              </a:rPr>
              <a:t> for unresectable/HER2+ (IHC3+) solid tumors after prior systemic treatment and no satisfactory alternative treatment options</a:t>
            </a:r>
          </a:p>
          <a:p>
            <a:pPr lvl="1">
              <a:spcBef>
                <a:spcPts val="0"/>
              </a:spcBef>
              <a:spcAft>
                <a:spcPts val="800"/>
              </a:spcAft>
            </a:pPr>
            <a:r>
              <a:rPr lang="en-US" sz="2134" b="0" dirty="0">
                <a:solidFill>
                  <a:schemeClr val="tx1"/>
                </a:solidFill>
              </a:rPr>
              <a:t>Greatest benefit in IHC 3+ population</a:t>
            </a:r>
          </a:p>
          <a:p>
            <a:pPr>
              <a:spcBef>
                <a:spcPts val="0"/>
              </a:spcBef>
              <a:spcAft>
                <a:spcPts val="800"/>
              </a:spcAft>
            </a:pPr>
            <a:r>
              <a:rPr lang="en-US" sz="2133" b="0" dirty="0">
                <a:solidFill>
                  <a:schemeClr val="tx1"/>
                </a:solidFill>
              </a:rPr>
              <a:t>Further exploration of T-</a:t>
            </a:r>
            <a:r>
              <a:rPr lang="en-US" sz="2133" b="0" dirty="0" err="1">
                <a:solidFill>
                  <a:schemeClr val="tx1"/>
                </a:solidFill>
              </a:rPr>
              <a:t>DXd</a:t>
            </a:r>
            <a:r>
              <a:rPr lang="en-US" sz="2133" b="0" dirty="0">
                <a:solidFill>
                  <a:schemeClr val="tx1"/>
                </a:solidFill>
              </a:rPr>
              <a:t> in HER2 IHC 1+/HER2-low is warranted</a:t>
            </a:r>
          </a:p>
          <a:p>
            <a:pPr>
              <a:spcBef>
                <a:spcPts val="0"/>
              </a:spcBef>
              <a:spcAft>
                <a:spcPts val="800"/>
              </a:spcAft>
            </a:pPr>
            <a:r>
              <a:rPr lang="en-US" sz="2133" b="0" dirty="0">
                <a:solidFill>
                  <a:schemeClr val="tx1"/>
                </a:solidFill>
              </a:rPr>
              <a:t>Multiple Trials are being initiated for HER2 expressing gyn cancer</a:t>
            </a:r>
          </a:p>
          <a:p>
            <a:pPr>
              <a:spcBef>
                <a:spcPts val="0"/>
              </a:spcBef>
              <a:spcAft>
                <a:spcPts val="800"/>
              </a:spcAft>
            </a:pPr>
            <a:r>
              <a:rPr lang="en-US" sz="2133" b="0" dirty="0">
                <a:solidFill>
                  <a:schemeClr val="tx1"/>
                </a:solidFill>
              </a:rPr>
              <a:t>Next Generation of ADCs is here</a:t>
            </a:r>
          </a:p>
        </p:txBody>
      </p:sp>
    </p:spTree>
    <p:extLst>
      <p:ext uri="{BB962C8B-B14F-4D97-AF65-F5344CB8AC3E}">
        <p14:creationId xmlns:p14="http://schemas.microsoft.com/office/powerpoint/2010/main" val="1421945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GSK, and Merck.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ABC0-E5B1-A797-2FE6-FCB5D7F2F463}"/>
              </a:ext>
            </a:extLst>
          </p:cNvPr>
          <p:cNvSpPr>
            <a:spLocks noGrp="1"/>
          </p:cNvSpPr>
          <p:nvPr>
            <p:ph type="title"/>
          </p:nvPr>
        </p:nvSpPr>
        <p:spPr>
          <a:xfrm>
            <a:off x="760978" y="220500"/>
            <a:ext cx="11448344" cy="838200"/>
          </a:xfrm>
        </p:spPr>
        <p:txBody>
          <a:bodyPr>
            <a:normAutofit fontScale="90000"/>
          </a:bodyPr>
          <a:lstStyle/>
          <a:p>
            <a:r>
              <a:rPr lang="en-US" sz="2667" dirty="0"/>
              <a:t>Case: Alex</a:t>
            </a:r>
            <a:br>
              <a:rPr lang="en-US" sz="2667" dirty="0">
                <a:solidFill>
                  <a:schemeClr val="tx1"/>
                </a:solidFill>
              </a:rPr>
            </a:br>
            <a:r>
              <a:rPr lang="en-US" sz="2667" dirty="0">
                <a:solidFill>
                  <a:schemeClr val="tx1"/>
                </a:solidFill>
              </a:rPr>
              <a:t>Recurrent Endometrioid Ovarian Cancer</a:t>
            </a:r>
            <a:br>
              <a:rPr lang="en-US" sz="2667" dirty="0">
                <a:solidFill>
                  <a:schemeClr val="tx1"/>
                </a:solidFill>
              </a:rPr>
            </a:br>
            <a:endParaRPr lang="en-US" sz="2667" dirty="0">
              <a:solidFill>
                <a:schemeClr val="tx1"/>
              </a:solidFill>
            </a:endParaRPr>
          </a:p>
        </p:txBody>
      </p:sp>
      <p:graphicFrame>
        <p:nvGraphicFramePr>
          <p:cNvPr id="6" name="Table 5">
            <a:extLst>
              <a:ext uri="{FF2B5EF4-FFF2-40B4-BE49-F238E27FC236}">
                <a16:creationId xmlns:a16="http://schemas.microsoft.com/office/drawing/2014/main" id="{A9331A8C-125D-5D43-925A-2E2151273B98}"/>
              </a:ext>
            </a:extLst>
          </p:cNvPr>
          <p:cNvGraphicFramePr>
            <a:graphicFrameLocks noGrp="1"/>
          </p:cNvGraphicFramePr>
          <p:nvPr/>
        </p:nvGraphicFramePr>
        <p:xfrm>
          <a:off x="760979" y="1228726"/>
          <a:ext cx="8940070" cy="2002306"/>
        </p:xfrm>
        <a:graphic>
          <a:graphicData uri="http://schemas.openxmlformats.org/drawingml/2006/table">
            <a:tbl>
              <a:tblPr firstRow="1" bandRow="1"/>
              <a:tblGrid>
                <a:gridCol w="2297532">
                  <a:extLst>
                    <a:ext uri="{9D8B030D-6E8A-4147-A177-3AD203B41FA5}">
                      <a16:colId xmlns:a16="http://schemas.microsoft.com/office/drawing/2014/main" val="3970325340"/>
                    </a:ext>
                  </a:extLst>
                </a:gridCol>
                <a:gridCol w="6642538">
                  <a:extLst>
                    <a:ext uri="{9D8B030D-6E8A-4147-A177-3AD203B41FA5}">
                      <a16:colId xmlns:a16="http://schemas.microsoft.com/office/drawing/2014/main" val="3941955423"/>
                    </a:ext>
                  </a:extLst>
                </a:gridCol>
              </a:tblGrid>
              <a:tr h="337275">
                <a:tc>
                  <a:txBody>
                    <a:bodyPr/>
                    <a:lstStyle/>
                    <a:p>
                      <a:pPr algn="ctr"/>
                      <a:r>
                        <a:rPr lang="en-US" sz="1900" b="1" noProof="0" dirty="0">
                          <a:solidFill>
                            <a:schemeClr val="tx1"/>
                          </a:solidFill>
                          <a:latin typeface="Arial" panose="020B0604020202020204" pitchFamily="34" charset="0"/>
                          <a:cs typeface="Arial" panose="020B0604020202020204" pitchFamily="34" charset="0"/>
                        </a:rPr>
                        <a:t>Line of therapy</a:t>
                      </a:r>
                    </a:p>
                  </a:txBody>
                  <a:tcPr marL="60960" marR="60960" marT="12192" marB="12192"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r>
                        <a:rPr lang="en-US" sz="1900" b="1" noProof="0" dirty="0">
                          <a:solidFill>
                            <a:schemeClr val="tx1"/>
                          </a:solidFill>
                          <a:latin typeface="Arial" panose="020B0604020202020204" pitchFamily="34" charset="0"/>
                          <a:cs typeface="Arial" panose="020B0604020202020204" pitchFamily="34" charset="0"/>
                        </a:rPr>
                        <a:t>Therapy</a:t>
                      </a:r>
                    </a:p>
                  </a:txBody>
                  <a:tcPr marL="60960" marR="60960" marT="12192" marB="12192"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915710515"/>
                  </a:ext>
                </a:extLst>
              </a:tr>
              <a:tr h="337275">
                <a:tc>
                  <a:txBody>
                    <a:bodyPr/>
                    <a:lstStyle/>
                    <a:p>
                      <a:pPr algn="ctr"/>
                      <a:r>
                        <a:rPr lang="en-US" sz="1900" b="1" noProof="0" dirty="0">
                          <a:solidFill>
                            <a:schemeClr val="bg2">
                              <a:lumMod val="10000"/>
                            </a:schemeClr>
                          </a:solidFill>
                          <a:latin typeface="Arial" panose="020B0604020202020204" pitchFamily="34" charset="0"/>
                          <a:cs typeface="Arial" panose="020B0604020202020204" pitchFamily="34" charset="0"/>
                        </a:rPr>
                        <a:t>1</a:t>
                      </a: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571433" rtl="0" eaLnBrk="1" fontAlgn="auto" latinLnBrk="0" hangingPunct="1">
                        <a:lnSpc>
                          <a:spcPct val="100000"/>
                        </a:lnSpc>
                        <a:spcBef>
                          <a:spcPts val="0"/>
                        </a:spcBef>
                        <a:spcAft>
                          <a:spcPts val="0"/>
                        </a:spcAft>
                        <a:buClrTx/>
                        <a:buSzTx/>
                        <a:buFontTx/>
                        <a:buNone/>
                        <a:tabLst/>
                        <a:defRPr/>
                      </a:pPr>
                      <a:r>
                        <a:rPr lang="en-US" sz="1900" noProof="0" dirty="0">
                          <a:solidFill>
                            <a:schemeClr val="tx1"/>
                          </a:solidFill>
                          <a:latin typeface="Arial" panose="020B0604020202020204" pitchFamily="34" charset="0"/>
                          <a:cs typeface="Arial" panose="020B0604020202020204" pitchFamily="34" charset="0"/>
                        </a:rPr>
                        <a:t>Tumor Reductive Surgery + Carboplatin/paclitaxel x 6</a:t>
                      </a:r>
                    </a:p>
                  </a:txBody>
                  <a:tcPr marL="60960" marR="60960"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9419276"/>
                  </a:ext>
                </a:extLst>
              </a:tr>
              <a:tr h="331939">
                <a:tc>
                  <a:txBody>
                    <a:bodyPr/>
                    <a:lstStyle/>
                    <a:p>
                      <a:pPr algn="ctr"/>
                      <a:r>
                        <a:rPr lang="en-US" sz="1900" b="1" noProof="0" dirty="0">
                          <a:solidFill>
                            <a:schemeClr val="bg2">
                              <a:lumMod val="10000"/>
                            </a:schemeClr>
                          </a:solidFill>
                          <a:latin typeface="Arial" panose="020B0604020202020204" pitchFamily="34" charset="0"/>
                          <a:cs typeface="Arial" panose="020B0604020202020204" pitchFamily="34" charset="0"/>
                        </a:rPr>
                        <a:t>2</a:t>
                      </a: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571433" rtl="0" eaLnBrk="1" fontAlgn="auto" latinLnBrk="0" hangingPunct="1">
                        <a:lnSpc>
                          <a:spcPct val="100000"/>
                        </a:lnSpc>
                        <a:spcBef>
                          <a:spcPts val="0"/>
                        </a:spcBef>
                        <a:spcAft>
                          <a:spcPts val="0"/>
                        </a:spcAft>
                        <a:buClrTx/>
                        <a:buSzTx/>
                        <a:buFontTx/>
                        <a:buNone/>
                        <a:tabLst/>
                        <a:defRPr/>
                      </a:pPr>
                      <a:r>
                        <a:rPr lang="en-US" sz="1900" noProof="0" dirty="0">
                          <a:solidFill>
                            <a:schemeClr val="tx1"/>
                          </a:solidFill>
                          <a:latin typeface="Arial" panose="020B0604020202020204" pitchFamily="34" charset="0"/>
                          <a:cs typeface="Arial" panose="020B0604020202020204" pitchFamily="34" charset="0"/>
                        </a:rPr>
                        <a:t>Carboplatin/paclitaxel x 6</a:t>
                      </a:r>
                    </a:p>
                  </a:txBody>
                  <a:tcPr marL="60960" marR="60960"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80004774"/>
                  </a:ext>
                </a:extLst>
              </a:tr>
              <a:tr h="331939">
                <a:tc>
                  <a:txBody>
                    <a:bodyPr/>
                    <a:lstStyle/>
                    <a:p>
                      <a:pPr algn="ctr"/>
                      <a:r>
                        <a:rPr lang="en-US" sz="1900" b="1" noProof="0" dirty="0">
                          <a:solidFill>
                            <a:schemeClr val="bg2">
                              <a:lumMod val="10000"/>
                            </a:schemeClr>
                          </a:solidFill>
                          <a:latin typeface="Arial" panose="020B0604020202020204" pitchFamily="34" charset="0"/>
                          <a:cs typeface="Arial" panose="020B0604020202020204" pitchFamily="34" charset="0"/>
                        </a:rPr>
                        <a:t>3</a:t>
                      </a: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sz="1900" noProof="0" dirty="0">
                          <a:solidFill>
                            <a:schemeClr val="tx1"/>
                          </a:solidFill>
                          <a:latin typeface="Arial" panose="020B0604020202020204" pitchFamily="34" charset="0"/>
                          <a:cs typeface="Arial" panose="020B0604020202020204" pitchFamily="34" charset="0"/>
                        </a:rPr>
                        <a:t>PD1i x 5 years</a:t>
                      </a:r>
                    </a:p>
                  </a:txBody>
                  <a:tcPr marL="60960" marR="60960"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62977659"/>
                  </a:ext>
                </a:extLst>
              </a:tr>
              <a:tr h="331939">
                <a:tc>
                  <a:txBody>
                    <a:bodyPr/>
                    <a:lstStyle/>
                    <a:p>
                      <a:pPr algn="ctr"/>
                      <a:r>
                        <a:rPr lang="en-US" sz="1900" b="1" noProof="0" dirty="0">
                          <a:solidFill>
                            <a:schemeClr val="bg2">
                              <a:lumMod val="10000"/>
                            </a:schemeClr>
                          </a:solidFill>
                          <a:latin typeface="Arial" panose="020B0604020202020204" pitchFamily="34" charset="0"/>
                          <a:cs typeface="Arial" panose="020B0604020202020204" pitchFamily="34" charset="0"/>
                        </a:rPr>
                        <a:t>4</a:t>
                      </a: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571433" rtl="0" eaLnBrk="1" fontAlgn="auto" latinLnBrk="0" hangingPunct="1">
                        <a:lnSpc>
                          <a:spcPct val="100000"/>
                        </a:lnSpc>
                        <a:spcBef>
                          <a:spcPts val="0"/>
                        </a:spcBef>
                        <a:spcAft>
                          <a:spcPts val="0"/>
                        </a:spcAft>
                        <a:buClrTx/>
                        <a:buSzTx/>
                        <a:buFontTx/>
                        <a:buNone/>
                        <a:tabLst/>
                        <a:defRPr/>
                      </a:pPr>
                      <a:r>
                        <a:rPr lang="en-US" sz="1900" noProof="0" dirty="0">
                          <a:solidFill>
                            <a:schemeClr val="tx1"/>
                          </a:solidFill>
                          <a:latin typeface="Arial" panose="020B0604020202020204" pitchFamily="34" charset="0"/>
                          <a:cs typeface="Arial" panose="020B0604020202020204" pitchFamily="34" charset="0"/>
                        </a:rPr>
                        <a:t>Megestrol</a:t>
                      </a:r>
                    </a:p>
                  </a:txBody>
                  <a:tcPr marL="60960" marR="60960"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4306326"/>
                  </a:ext>
                </a:extLst>
              </a:tr>
              <a:tr h="331939">
                <a:tc>
                  <a:txBody>
                    <a:bodyPr/>
                    <a:lstStyle/>
                    <a:p>
                      <a:pPr algn="ctr"/>
                      <a:r>
                        <a:rPr lang="en-US" sz="1900" b="1" noProof="0" dirty="0">
                          <a:solidFill>
                            <a:schemeClr val="bg2">
                              <a:lumMod val="10000"/>
                            </a:schemeClr>
                          </a:solidFill>
                          <a:latin typeface="Arial" panose="020B0604020202020204" pitchFamily="34" charset="0"/>
                          <a:cs typeface="Arial" panose="020B0604020202020204" pitchFamily="34" charset="0"/>
                        </a:rPr>
                        <a:t>5</a:t>
                      </a: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sz="1900" noProof="0" dirty="0">
                          <a:solidFill>
                            <a:schemeClr val="tx1"/>
                          </a:solidFill>
                          <a:latin typeface="Arial" panose="020B0604020202020204" pitchFamily="34" charset="0"/>
                          <a:cs typeface="Arial" panose="020B0604020202020204" pitchFamily="34" charset="0"/>
                        </a:rPr>
                        <a:t>Letrozole + </a:t>
                      </a:r>
                      <a:r>
                        <a:rPr lang="en-US" sz="1900" noProof="0" dirty="0" err="1">
                          <a:solidFill>
                            <a:schemeClr val="tx1"/>
                          </a:solidFill>
                          <a:latin typeface="Arial" panose="020B0604020202020204" pitchFamily="34" charset="0"/>
                          <a:cs typeface="Arial" panose="020B0604020202020204" pitchFamily="34" charset="0"/>
                        </a:rPr>
                        <a:t>ribociclib</a:t>
                      </a:r>
                      <a:endParaRPr lang="en-US" sz="1900" noProof="0" dirty="0">
                        <a:solidFill>
                          <a:schemeClr val="tx1"/>
                        </a:solidFill>
                        <a:latin typeface="Arial" panose="020B0604020202020204" pitchFamily="34" charset="0"/>
                        <a:cs typeface="Arial" panose="020B0604020202020204" pitchFamily="34" charset="0"/>
                      </a:endParaRPr>
                    </a:p>
                  </a:txBody>
                  <a:tcPr marL="60960" marR="60960" marT="12192" marB="12192">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8141533"/>
                  </a:ext>
                </a:extLst>
              </a:tr>
            </a:tbl>
          </a:graphicData>
        </a:graphic>
      </p:graphicFrame>
      <p:sp>
        <p:nvSpPr>
          <p:cNvPr id="3" name="Text Placeholder 5">
            <a:extLst>
              <a:ext uri="{FF2B5EF4-FFF2-40B4-BE49-F238E27FC236}">
                <a16:creationId xmlns:a16="http://schemas.microsoft.com/office/drawing/2014/main" id="{39DC56E5-EB1F-4992-4C71-28ED4D15C2A3}"/>
              </a:ext>
            </a:extLst>
          </p:cNvPr>
          <p:cNvSpPr>
            <a:spLocks noGrp="1"/>
          </p:cNvSpPr>
          <p:nvPr>
            <p:ph type="body" sz="quarter" idx="10"/>
          </p:nvPr>
        </p:nvSpPr>
        <p:spPr>
          <a:xfrm>
            <a:off x="382927" y="6496845"/>
            <a:ext cx="11445394" cy="256085"/>
          </a:xfrm>
        </p:spPr>
        <p:txBody>
          <a:bodyPr>
            <a:normAutofit lnSpcReduction="10000"/>
          </a:bodyPr>
          <a:lstStyle/>
          <a:p>
            <a:r>
              <a:rPr lang="en-US" sz="1067" dirty="0"/>
              <a:t>TRS = tumor reductive surgery</a:t>
            </a:r>
            <a:r>
              <a:rPr lang="en-US" dirty="0"/>
              <a:t>.</a:t>
            </a:r>
          </a:p>
        </p:txBody>
      </p:sp>
      <p:sp>
        <p:nvSpPr>
          <p:cNvPr id="5" name="TextBox 4">
            <a:extLst>
              <a:ext uri="{FF2B5EF4-FFF2-40B4-BE49-F238E27FC236}">
                <a16:creationId xmlns:a16="http://schemas.microsoft.com/office/drawing/2014/main" id="{FBB0871B-7051-F5F2-227A-1B670089756E}"/>
              </a:ext>
            </a:extLst>
          </p:cNvPr>
          <p:cNvSpPr txBox="1"/>
          <p:nvPr/>
        </p:nvSpPr>
        <p:spPr>
          <a:xfrm>
            <a:off x="1179095" y="3669632"/>
            <a:ext cx="3090013"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NGS Testing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PTEN Mutation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HER2 IHC: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Folate Receptor alpha: 0%</a:t>
            </a:r>
          </a:p>
        </p:txBody>
      </p:sp>
      <p:sp>
        <p:nvSpPr>
          <p:cNvPr id="8" name="TextBox 7">
            <a:extLst>
              <a:ext uri="{FF2B5EF4-FFF2-40B4-BE49-F238E27FC236}">
                <a16:creationId xmlns:a16="http://schemas.microsoft.com/office/drawing/2014/main" id="{930BDA79-39D6-D18F-D487-C000E7005817}"/>
              </a:ext>
            </a:extLst>
          </p:cNvPr>
          <p:cNvSpPr txBox="1"/>
          <p:nvPr/>
        </p:nvSpPr>
        <p:spPr>
          <a:xfrm>
            <a:off x="760978" y="4988096"/>
            <a:ext cx="10440421"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Started T-</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DXd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Reduced dose to 4.4 mg/kg Cycle 3 due to significant fatigue and diarrhea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Reduced dose to 3.2 mg/kg Cycle 9 due to persistent fatigue despite supportive care.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Has Received &gt;20 cycles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0F0F"/>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80304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174645-7D84-4A4F-9EE6-3B07F5770A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063" y="1516447"/>
            <a:ext cx="5101937" cy="4329934"/>
          </a:xfrm>
          <a:prstGeom prst="rect">
            <a:avLst/>
          </a:prstGeom>
          <a:ln w="38100">
            <a:solidFill>
              <a:schemeClr val="accent2"/>
            </a:solidFill>
          </a:ln>
        </p:spPr>
      </p:pic>
      <p:sp>
        <p:nvSpPr>
          <p:cNvPr id="8" name="Oval 7">
            <a:extLst>
              <a:ext uri="{FF2B5EF4-FFF2-40B4-BE49-F238E27FC236}">
                <a16:creationId xmlns:a16="http://schemas.microsoft.com/office/drawing/2014/main" id="{D61A1751-4666-1D4A-A307-1DC300DB9FD7}"/>
              </a:ext>
            </a:extLst>
          </p:cNvPr>
          <p:cNvSpPr/>
          <p:nvPr/>
        </p:nvSpPr>
        <p:spPr>
          <a:xfrm>
            <a:off x="4132311" y="3234632"/>
            <a:ext cx="1843374" cy="1554660"/>
          </a:xfrm>
          <a:prstGeom prst="ellipse">
            <a:avLst/>
          </a:prstGeom>
          <a:noFill/>
          <a:ln w="571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D87F6BEA-B2BE-384B-94DB-FA70E422F2DB}"/>
              </a:ext>
            </a:extLst>
          </p:cNvPr>
          <p:cNvSpPr txBox="1"/>
          <p:nvPr/>
        </p:nvSpPr>
        <p:spPr>
          <a:xfrm>
            <a:off x="6789822" y="786368"/>
            <a:ext cx="4517067"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ptos" panose="02110004020202020204"/>
                <a:ea typeface="+mn-ea"/>
                <a:cs typeface="+mn-cs"/>
              </a:rPr>
              <a:t>After 20 cycles — ongoing PR</a:t>
            </a:r>
          </a:p>
        </p:txBody>
      </p:sp>
      <p:sp>
        <p:nvSpPr>
          <p:cNvPr id="16" name="TextBox 15">
            <a:extLst>
              <a:ext uri="{FF2B5EF4-FFF2-40B4-BE49-F238E27FC236}">
                <a16:creationId xmlns:a16="http://schemas.microsoft.com/office/drawing/2014/main" id="{D91754DF-44D0-CD4D-BFFF-16B853131EA0}"/>
              </a:ext>
            </a:extLst>
          </p:cNvPr>
          <p:cNvSpPr txBox="1"/>
          <p:nvPr/>
        </p:nvSpPr>
        <p:spPr>
          <a:xfrm>
            <a:off x="994065" y="786366"/>
            <a:ext cx="4666660"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ptos" panose="02110004020202020204"/>
                <a:ea typeface="+mn-ea"/>
                <a:cs typeface="+mn-cs"/>
              </a:rPr>
              <a:t>Baseline</a:t>
            </a:r>
          </a:p>
        </p:txBody>
      </p:sp>
      <p:grpSp>
        <p:nvGrpSpPr>
          <p:cNvPr id="21" name="Group 20"/>
          <p:cNvGrpSpPr/>
          <p:nvPr/>
        </p:nvGrpSpPr>
        <p:grpSpPr>
          <a:xfrm>
            <a:off x="6541170" y="1516703"/>
            <a:ext cx="4897298" cy="4329678"/>
            <a:chOff x="12595860" y="5642733"/>
            <a:chExt cx="5535691" cy="4681269"/>
          </a:xfrm>
        </p:grpSpPr>
        <p:pic>
          <p:nvPicPr>
            <p:cNvPr id="17" name="Picture 16">
              <a:extLst>
                <a:ext uri="{FF2B5EF4-FFF2-40B4-BE49-F238E27FC236}">
                  <a16:creationId xmlns:a16="http://schemas.microsoft.com/office/drawing/2014/main" id="{A096E337-0605-0749-AA6D-F52CBAC89F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95860" y="5642733"/>
              <a:ext cx="5535691" cy="4681269"/>
            </a:xfrm>
            <a:prstGeom prst="rect">
              <a:avLst/>
            </a:prstGeom>
            <a:ln w="38100">
              <a:solidFill>
                <a:schemeClr val="accent2"/>
              </a:solidFill>
            </a:ln>
          </p:spPr>
        </p:pic>
        <p:sp>
          <p:nvSpPr>
            <p:cNvPr id="18" name="Oval 17">
              <a:extLst>
                <a:ext uri="{FF2B5EF4-FFF2-40B4-BE49-F238E27FC236}">
                  <a16:creationId xmlns:a16="http://schemas.microsoft.com/office/drawing/2014/main" id="{57AA9EE9-27CB-DB4F-9453-240618A2DC3E}"/>
                </a:ext>
              </a:extLst>
            </p:cNvPr>
            <p:cNvSpPr/>
            <p:nvPr/>
          </p:nvSpPr>
          <p:spPr>
            <a:xfrm>
              <a:off x="16228812" y="7315200"/>
              <a:ext cx="1628140" cy="1485900"/>
            </a:xfrm>
            <a:prstGeom prst="ellipse">
              <a:avLst/>
            </a:prstGeom>
            <a:noFill/>
            <a:ln w="571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76841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54C54-906A-7370-B4DB-506331CDA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D88E0-F3A7-ABE8-7D8F-46EC652E1D20}"/>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7962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299CAB-C506-454B-90FC-406572829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8D99311-F254-40F1-8AB5-EE3E7B9B6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1758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F4486-079D-1C47-EFAF-C009D1A4C1D1}"/>
              </a:ext>
            </a:extLst>
          </p:cNvPr>
          <p:cNvSpPr>
            <a:spLocks noGrp="1"/>
          </p:cNvSpPr>
          <p:nvPr>
            <p:ph type="title"/>
          </p:nvPr>
        </p:nvSpPr>
        <p:spPr>
          <a:xfrm>
            <a:off x="1616054" y="1070149"/>
            <a:ext cx="8959893" cy="1004836"/>
          </a:xfrm>
        </p:spPr>
        <p:txBody>
          <a:bodyPr anchor="ctr">
            <a:normAutofit/>
          </a:bodyPr>
          <a:lstStyle/>
          <a:p>
            <a:pPr algn="ctr"/>
            <a:r>
              <a:rPr lang="en-US" sz="3000" dirty="0">
                <a:latin typeface="Gill Sans" panose="020B0502020104020203" pitchFamily="34" charset="-79"/>
              </a:rPr>
              <a:t>Nursing Considerations for Patients Receiving T-</a:t>
            </a:r>
            <a:r>
              <a:rPr lang="en-US" sz="3000" dirty="0" err="1">
                <a:latin typeface="Gill Sans" panose="020B0502020104020203" pitchFamily="34" charset="-79"/>
              </a:rPr>
              <a:t>DXd</a:t>
            </a:r>
            <a:endParaRPr lang="en-US" sz="3000" dirty="0">
              <a:latin typeface="Gill Sans" panose="020B0502020104020203" pitchFamily="34" charset="-79"/>
            </a:endParaRPr>
          </a:p>
        </p:txBody>
      </p:sp>
      <p:sp>
        <p:nvSpPr>
          <p:cNvPr id="12" name="Rectangle 11">
            <a:extLst>
              <a:ext uri="{FF2B5EF4-FFF2-40B4-BE49-F238E27FC236}">
                <a16:creationId xmlns:a16="http://schemas.microsoft.com/office/drawing/2014/main" id="{7D89E3CB-00ED-4691-9F0F-F23EA3564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016" y="2444376"/>
            <a:ext cx="10824184" cy="3727824"/>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EA83F49-560F-189A-6A56-3A47E5D17C26}"/>
              </a:ext>
            </a:extLst>
          </p:cNvPr>
          <p:cNvSpPr>
            <a:spLocks noGrp="1"/>
          </p:cNvSpPr>
          <p:nvPr>
            <p:ph idx="1"/>
          </p:nvPr>
        </p:nvSpPr>
        <p:spPr>
          <a:xfrm>
            <a:off x="1616054" y="2768321"/>
            <a:ext cx="8959892" cy="2828543"/>
          </a:xfrm>
        </p:spPr>
        <p:txBody>
          <a:bodyPr anchor="t">
            <a:normAutofit/>
          </a:bodyPr>
          <a:lstStyle/>
          <a:p>
            <a:pPr marL="0" indent="0" algn="ctr">
              <a:buNone/>
            </a:pPr>
            <a:endParaRPr lang="en-US" sz="1600" dirty="0"/>
          </a:p>
          <a:p>
            <a:pPr marL="0" indent="0" algn="ctr">
              <a:buNone/>
            </a:pPr>
            <a:endParaRPr lang="en-US" sz="1600" dirty="0"/>
          </a:p>
          <a:p>
            <a:pPr marL="0" indent="0" algn="ctr">
              <a:buNone/>
            </a:pPr>
            <a:r>
              <a:rPr lang="en-US" sz="1600" dirty="0"/>
              <a:t>Courtney Arn, CNP</a:t>
            </a:r>
          </a:p>
          <a:p>
            <a:pPr marL="0" indent="0" algn="ctr">
              <a:buNone/>
            </a:pPr>
            <a:r>
              <a:rPr lang="en-US" sz="1600" dirty="0"/>
              <a:t>The Ohio State University</a:t>
            </a:r>
          </a:p>
          <a:p>
            <a:pPr marL="0" indent="0" algn="ctr">
              <a:buNone/>
            </a:pPr>
            <a:r>
              <a:rPr lang="en-US" sz="1600" dirty="0"/>
              <a:t>James Comprehensive Cancer Center </a:t>
            </a:r>
          </a:p>
          <a:p>
            <a:pPr marL="0" indent="0" algn="ctr">
              <a:buNone/>
            </a:pPr>
            <a:r>
              <a:rPr lang="en-US" sz="1600" dirty="0"/>
              <a:t>Columbus, Ohio </a:t>
            </a:r>
          </a:p>
          <a:p>
            <a:pPr marL="0" indent="0">
              <a:buNone/>
            </a:pPr>
            <a:endParaRPr lang="en-US" sz="2000" dirty="0"/>
          </a:p>
        </p:txBody>
      </p:sp>
    </p:spTree>
    <p:extLst>
      <p:ext uri="{BB962C8B-B14F-4D97-AF65-F5344CB8AC3E}">
        <p14:creationId xmlns:p14="http://schemas.microsoft.com/office/powerpoint/2010/main" val="3845911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C75B1D-4749-49A1-8553-FD296DD7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A8ECCF6-3858-46C9-8F9F-C06506CC3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1371600"/>
            <a:ext cx="9486899" cy="41148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F70CFA-3186-4E41-A5F2-F6051DBFA853}"/>
              </a:ext>
            </a:extLst>
          </p:cNvPr>
          <p:cNvSpPr>
            <a:spLocks noGrp="1"/>
          </p:cNvSpPr>
          <p:nvPr>
            <p:ph type="title"/>
          </p:nvPr>
        </p:nvSpPr>
        <p:spPr>
          <a:xfrm>
            <a:off x="2659529" y="1685926"/>
            <a:ext cx="6884895" cy="685799"/>
          </a:xfrm>
        </p:spPr>
        <p:txBody>
          <a:bodyPr vert="horz" lIns="91440" tIns="45720" rIns="91440" bIns="45720" rtlCol="0" anchor="b">
            <a:normAutofit/>
          </a:bodyPr>
          <a:lstStyle/>
          <a:p>
            <a:pPr algn="ctr"/>
            <a:r>
              <a:rPr lang="en-US" sz="3200" b="1" kern="1200" dirty="0">
                <a:latin typeface="FUTURA MEDIUM" panose="020B0602020204020303" pitchFamily="34" charset="-79"/>
                <a:cs typeface="FUTURA MEDIUM" panose="020B0602020204020303" pitchFamily="34" charset="-79"/>
              </a:rPr>
              <a:t>Patient Education</a:t>
            </a:r>
          </a:p>
        </p:txBody>
      </p:sp>
      <p:sp>
        <p:nvSpPr>
          <p:cNvPr id="6" name="TextBox 5">
            <a:extLst>
              <a:ext uri="{FF2B5EF4-FFF2-40B4-BE49-F238E27FC236}">
                <a16:creationId xmlns:a16="http://schemas.microsoft.com/office/drawing/2014/main" id="{D54E31C4-D677-4A3D-6D00-BEEE026F9230}"/>
              </a:ext>
            </a:extLst>
          </p:cNvPr>
          <p:cNvSpPr txBox="1"/>
          <p:nvPr/>
        </p:nvSpPr>
        <p:spPr>
          <a:xfrm>
            <a:off x="1857375" y="2871788"/>
            <a:ext cx="8158163"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MOA/Indication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Potential Side Effects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Symptom Management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Treatment Plan/Schedule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Pre and post medications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Baseline labs and procedures (echo)</a:t>
            </a:r>
          </a:p>
        </p:txBody>
      </p:sp>
    </p:spTree>
    <p:extLst>
      <p:ext uri="{BB962C8B-B14F-4D97-AF65-F5344CB8AC3E}">
        <p14:creationId xmlns:p14="http://schemas.microsoft.com/office/powerpoint/2010/main" val="140247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87700D7-8A9F-9CA3-8550-E62377DA59E1}"/>
              </a:ext>
            </a:extLst>
          </p:cNvPr>
          <p:cNvPicPr>
            <a:picLocks noChangeAspect="1"/>
          </p:cNvPicPr>
          <p:nvPr/>
        </p:nvPicPr>
        <p:blipFill>
          <a:blip r:embed="rId2">
            <a:duotone>
              <a:schemeClr val="bg2">
                <a:shade val="45000"/>
                <a:satMod val="135000"/>
              </a:schemeClr>
              <a:prstClr val="white"/>
            </a:duotone>
          </a:blip>
          <a:srcRect t="7930" b="15278"/>
          <a:stretch/>
        </p:blipFill>
        <p:spPr>
          <a:xfrm>
            <a:off x="20" y="871538"/>
            <a:ext cx="12191980" cy="5986462"/>
          </a:xfrm>
          <a:prstGeom prst="rect">
            <a:avLst/>
          </a:prstGeom>
        </p:spPr>
      </p:pic>
      <p:sp>
        <p:nvSpPr>
          <p:cNvPr id="41" name="Rectangle 4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TextBox 4">
            <a:extLst>
              <a:ext uri="{FF2B5EF4-FFF2-40B4-BE49-F238E27FC236}">
                <a16:creationId xmlns:a16="http://schemas.microsoft.com/office/drawing/2014/main" id="{ADB111C7-0BFA-313E-5B55-6AFBED92D96D}"/>
              </a:ext>
            </a:extLst>
          </p:cNvPr>
          <p:cNvGraphicFramePr/>
          <p:nvPr/>
        </p:nvGraphicFramePr>
        <p:xfrm>
          <a:off x="385763" y="1157287"/>
          <a:ext cx="11615737" cy="5243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8CD7108B-2F5A-39BC-7B2D-98F997480F6B}"/>
              </a:ext>
            </a:extLst>
          </p:cNvPr>
          <p:cNvSpPr txBox="1"/>
          <p:nvPr/>
        </p:nvSpPr>
        <p:spPr>
          <a:xfrm>
            <a:off x="8372475" y="1300163"/>
            <a:ext cx="2828925"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Tumor-selective cleavable linker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Attaches payload to the antibody</a:t>
            </a:r>
            <a:endParaRPr kumimoji="0" lang="en-US" sz="1800" b="0" i="0" u="none" strike="noStrike" kern="1200" cap="none" spc="0" normalizeH="0" baseline="3000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p:txBody>
      </p:sp>
      <p:sp>
        <p:nvSpPr>
          <p:cNvPr id="11" name="TextBox 10">
            <a:extLst>
              <a:ext uri="{FF2B5EF4-FFF2-40B4-BE49-F238E27FC236}">
                <a16:creationId xmlns:a16="http://schemas.microsoft.com/office/drawing/2014/main" id="{B6C36776-EBC9-CECA-5237-C04391E7C6F6}"/>
              </a:ext>
            </a:extLst>
          </p:cNvPr>
          <p:cNvSpPr txBox="1"/>
          <p:nvPr/>
        </p:nvSpPr>
        <p:spPr>
          <a:xfrm>
            <a:off x="4243389" y="1300163"/>
            <a:ext cx="3114676"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Topoisomerase I inhibitor payload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Highly potent payload is an </a:t>
            </a:r>
            <a:r>
              <a:rPr kumimoji="0" lang="en-US" sz="1800" b="0" i="0" u="none" strike="noStrike" kern="1200" cap="none" spc="0" normalizeH="0" baseline="0" noProof="0" dirty="0" err="1">
                <a:ln>
                  <a:noFill/>
                </a:ln>
                <a:solidFill>
                  <a:prstClr val="black"/>
                </a:solidFill>
                <a:effectLst/>
                <a:uLnTx/>
                <a:uFillTx/>
                <a:latin typeface="Futura Medium" panose="020B0602020204020303" pitchFamily="34" charset="-79"/>
                <a:ea typeface="+mn-ea"/>
                <a:cs typeface="Futura Medium" panose="020B0602020204020303" pitchFamily="34" charset="-79"/>
              </a:rPr>
              <a:t>exatecan</a:t>
            </a: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 derivative, known as </a:t>
            </a:r>
            <a:r>
              <a:rPr kumimoji="0" lang="en-US" sz="1800" b="0" i="0" u="none" strike="noStrike" kern="1200" cap="none" spc="0" normalizeH="0" baseline="0" noProof="0" dirty="0" err="1">
                <a:ln>
                  <a:noFill/>
                </a:ln>
                <a:solidFill>
                  <a:prstClr val="black"/>
                </a:solidFill>
                <a:effectLst/>
                <a:uLnTx/>
                <a:uFillTx/>
                <a:latin typeface="Futura Medium" panose="020B0602020204020303" pitchFamily="34" charset="-79"/>
                <a:ea typeface="+mn-ea"/>
                <a:cs typeface="Futura Medium" panose="020B0602020204020303" pitchFamily="34" charset="-79"/>
              </a:rPr>
              <a:t>DXd</a:t>
            </a:r>
            <a:endPar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Upon release, payload causes DNA damage and cell death, resulting in destruction of targeted tumor cells and neighboring cells present in the tumor microenvironment, known as the bystander antitumor effect</a:t>
            </a:r>
          </a:p>
        </p:txBody>
      </p:sp>
      <p:sp>
        <p:nvSpPr>
          <p:cNvPr id="17" name="TextBox 16">
            <a:extLst>
              <a:ext uri="{FF2B5EF4-FFF2-40B4-BE49-F238E27FC236}">
                <a16:creationId xmlns:a16="http://schemas.microsoft.com/office/drawing/2014/main" id="{3371D4FC-4420-B800-A76B-5D716FF0ED4B}"/>
              </a:ext>
            </a:extLst>
          </p:cNvPr>
          <p:cNvSpPr txBox="1"/>
          <p:nvPr/>
        </p:nvSpPr>
        <p:spPr>
          <a:xfrm>
            <a:off x="771525" y="1571625"/>
            <a:ext cx="2457454"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HER2-directed </a:t>
            </a:r>
            <a:r>
              <a:rPr kumimoji="0" lang="en-US" sz="2400" b="1" i="0" u="none" strike="noStrike" kern="1200" cap="none" spc="0" normalizeH="0" baseline="0" noProof="0" dirty="0" err="1">
                <a:ln>
                  <a:noFill/>
                </a:ln>
                <a:solidFill>
                  <a:prstClr val="black"/>
                </a:solidFill>
                <a:effectLst/>
                <a:uLnTx/>
                <a:uFillTx/>
                <a:latin typeface="FUTURA MEDIUM" panose="020B0602020204020303" pitchFamily="34" charset="-79"/>
                <a:ea typeface="+mn-ea"/>
                <a:cs typeface="FUTURA MEDIUM" panose="020B0602020204020303" pitchFamily="34" charset="-79"/>
              </a:rPr>
              <a:t>mAb</a:t>
            </a:r>
            <a:endParaRPr kumimoji="0" lang="en-US" sz="24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Provides targeted delivery of cytotoxic agent</a:t>
            </a:r>
            <a:endParaRPr kumimoji="0" lang="en-US" sz="1800" b="0" i="0" u="none" strike="noStrike" kern="1200" cap="none" spc="0" normalizeH="0" baseline="3000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Consists of the same amino acid sequence as trastuzumab</a:t>
            </a:r>
          </a:p>
        </p:txBody>
      </p:sp>
      <p:sp>
        <p:nvSpPr>
          <p:cNvPr id="19" name="TextBox 18">
            <a:extLst>
              <a:ext uri="{FF2B5EF4-FFF2-40B4-BE49-F238E27FC236}">
                <a16:creationId xmlns:a16="http://schemas.microsoft.com/office/drawing/2014/main" id="{D7CF09F2-D163-8C32-D0B1-8CFD2F8CC324}"/>
              </a:ext>
            </a:extLst>
          </p:cNvPr>
          <p:cNvSpPr txBox="1"/>
          <p:nvPr/>
        </p:nvSpPr>
        <p:spPr>
          <a:xfrm>
            <a:off x="3900488" y="300038"/>
            <a:ext cx="618035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FUTURA MEDIUM" panose="020B0602020204020303" pitchFamily="34" charset="-79"/>
              </a:rPr>
              <a:t>How does T-</a:t>
            </a:r>
            <a:r>
              <a:rPr kumimoji="0" lang="en-US" sz="3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FUTURA MEDIUM" panose="020B0602020204020303" pitchFamily="34" charset="-79"/>
              </a:rPr>
              <a:t>DXd</a:t>
            </a:r>
            <a:r>
              <a:rPr kumimoji="0" lang="en-US" sz="3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FUTURA MEDIUM" panose="020B0602020204020303" pitchFamily="34" charset="-79"/>
              </a:rPr>
              <a:t> work?</a:t>
            </a:r>
          </a:p>
        </p:txBody>
      </p:sp>
      <p:sp>
        <p:nvSpPr>
          <p:cNvPr id="2" name="TextBox 1">
            <a:extLst>
              <a:ext uri="{FF2B5EF4-FFF2-40B4-BE49-F238E27FC236}">
                <a16:creationId xmlns:a16="http://schemas.microsoft.com/office/drawing/2014/main" id="{AE8478EE-45D0-57E2-E706-769E424EFFA0}"/>
              </a:ext>
            </a:extLst>
          </p:cNvPr>
          <p:cNvSpPr txBox="1"/>
          <p:nvPr/>
        </p:nvSpPr>
        <p:spPr>
          <a:xfrm>
            <a:off x="1995055" y="6515815"/>
            <a:ext cx="836260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Trastuzumab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deruxtecan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prescribing information, accessed 4/2025.</a:t>
            </a:r>
          </a:p>
        </p:txBody>
      </p:sp>
    </p:spTree>
    <p:extLst>
      <p:ext uri="{BB962C8B-B14F-4D97-AF65-F5344CB8AC3E}">
        <p14:creationId xmlns:p14="http://schemas.microsoft.com/office/powerpoint/2010/main" val="1771874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A1FA41-E1D1-43CF-8B3B-5E6140890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CC2D84B-6969-4F00-BEBA-81C2EBCD3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5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0D282BE-4461-4794-89A5-394723CDF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1"/>
            <a:ext cx="3354572" cy="411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C113CB-9C86-D59C-9A8F-DF6634453A7F}"/>
              </a:ext>
            </a:extLst>
          </p:cNvPr>
          <p:cNvSpPr>
            <a:spLocks noGrp="1"/>
          </p:cNvSpPr>
          <p:nvPr>
            <p:ph type="title"/>
          </p:nvPr>
        </p:nvSpPr>
        <p:spPr>
          <a:xfrm>
            <a:off x="1798115" y="1808855"/>
            <a:ext cx="2552956" cy="3240290"/>
          </a:xfrm>
        </p:spPr>
        <p:txBody>
          <a:bodyPr>
            <a:normAutofit/>
          </a:bodyPr>
          <a:lstStyle/>
          <a:p>
            <a:pPr algn="ctr"/>
            <a:r>
              <a:rPr lang="en-US" sz="2800" b="1" dirty="0">
                <a:latin typeface="FUTURA MEDIUM" panose="020B0602020204020303" pitchFamily="34" charset="-79"/>
                <a:cs typeface="FUTURA MEDIUM" panose="020B0602020204020303" pitchFamily="34" charset="-79"/>
              </a:rPr>
              <a:t>Side Effects</a:t>
            </a:r>
          </a:p>
        </p:txBody>
      </p:sp>
      <p:sp>
        <p:nvSpPr>
          <p:cNvPr id="3" name="Content Placeholder 2">
            <a:extLst>
              <a:ext uri="{FF2B5EF4-FFF2-40B4-BE49-F238E27FC236}">
                <a16:creationId xmlns:a16="http://schemas.microsoft.com/office/drawing/2014/main" id="{3AAC9AB5-5CE1-1FF7-3D6D-4CF9FD9E22D3}"/>
              </a:ext>
            </a:extLst>
          </p:cNvPr>
          <p:cNvSpPr>
            <a:spLocks noGrp="1"/>
          </p:cNvSpPr>
          <p:nvPr>
            <p:ph idx="1"/>
          </p:nvPr>
        </p:nvSpPr>
        <p:spPr>
          <a:xfrm>
            <a:off x="6872288" y="435769"/>
            <a:ext cx="4857750" cy="5986461"/>
          </a:xfrm>
        </p:spPr>
        <p:txBody>
          <a:bodyPr anchor="ctr">
            <a:normAutofit fontScale="92500"/>
          </a:bodyPr>
          <a:lstStyle/>
          <a:p>
            <a:r>
              <a:rPr lang="en-US" sz="2400" dirty="0">
                <a:solidFill>
                  <a:schemeClr val="bg1"/>
                </a:solidFill>
                <a:latin typeface="Futura Medium" panose="020B0602020204020303" pitchFamily="34" charset="-79"/>
                <a:cs typeface="Futura Medium" panose="020B0602020204020303" pitchFamily="34" charset="-79"/>
              </a:rPr>
              <a:t>N</a:t>
            </a:r>
            <a:r>
              <a:rPr lang="en-US" sz="2400" i="0" u="none" strike="noStrike" dirty="0">
                <a:solidFill>
                  <a:schemeClr val="bg1"/>
                </a:solidFill>
                <a:effectLst/>
                <a:latin typeface="Futura Medium" panose="020B0602020204020303" pitchFamily="34" charset="-79"/>
                <a:cs typeface="Futura Medium" panose="020B0602020204020303" pitchFamily="34" charset="-79"/>
              </a:rPr>
              <a:t>ausea (72%)</a:t>
            </a:r>
          </a:p>
          <a:p>
            <a:r>
              <a:rPr lang="en-US" sz="2400" dirty="0">
                <a:solidFill>
                  <a:schemeClr val="bg1"/>
                </a:solidFill>
                <a:latin typeface="Futura Medium" panose="020B0602020204020303" pitchFamily="34" charset="-79"/>
                <a:cs typeface="Futura Medium" panose="020B0602020204020303" pitchFamily="34" charset="-79"/>
              </a:rPr>
              <a:t>F</a:t>
            </a:r>
            <a:r>
              <a:rPr lang="en-US" sz="2400" b="0" i="0" u="none" strike="noStrike" dirty="0">
                <a:solidFill>
                  <a:schemeClr val="bg1"/>
                </a:solidFill>
                <a:effectLst/>
                <a:latin typeface="Futura Medium" panose="020B0602020204020303" pitchFamily="34" charset="-79"/>
                <a:cs typeface="Futura Medium" panose="020B0602020204020303" pitchFamily="34" charset="-79"/>
              </a:rPr>
              <a:t>atigue (55%)</a:t>
            </a:r>
          </a:p>
          <a:p>
            <a:r>
              <a:rPr lang="en-US" sz="2400" dirty="0">
                <a:solidFill>
                  <a:schemeClr val="bg1"/>
                </a:solidFill>
                <a:latin typeface="Futura Medium" panose="020B0602020204020303" pitchFamily="34" charset="-79"/>
                <a:cs typeface="Futura Medium" panose="020B0602020204020303" pitchFamily="34" charset="-79"/>
              </a:rPr>
              <a:t>V</a:t>
            </a:r>
            <a:r>
              <a:rPr lang="en-US" sz="2400" b="0" i="0" u="none" strike="noStrike" dirty="0">
                <a:solidFill>
                  <a:schemeClr val="bg1"/>
                </a:solidFill>
                <a:effectLst/>
                <a:latin typeface="Futura Medium" panose="020B0602020204020303" pitchFamily="34" charset="-79"/>
                <a:cs typeface="Futura Medium" panose="020B0602020204020303" pitchFamily="34" charset="-79"/>
              </a:rPr>
              <a:t>omiting (38%)</a:t>
            </a:r>
          </a:p>
          <a:p>
            <a:r>
              <a:rPr lang="en-US" sz="2400" dirty="0">
                <a:solidFill>
                  <a:schemeClr val="bg1"/>
                </a:solidFill>
                <a:latin typeface="Futura Medium" panose="020B0602020204020303" pitchFamily="34" charset="-79"/>
                <a:cs typeface="Futura Medium" panose="020B0602020204020303" pitchFamily="34" charset="-79"/>
              </a:rPr>
              <a:t>A</a:t>
            </a:r>
            <a:r>
              <a:rPr lang="en-US" sz="2400" i="0" u="none" strike="noStrike" dirty="0">
                <a:solidFill>
                  <a:schemeClr val="bg1"/>
                </a:solidFill>
                <a:effectLst/>
                <a:latin typeface="Futura Medium" panose="020B0602020204020303" pitchFamily="34" charset="-79"/>
                <a:cs typeface="Futura Medium" panose="020B0602020204020303" pitchFamily="34" charset="-79"/>
              </a:rPr>
              <a:t>lopecia (37%)</a:t>
            </a:r>
          </a:p>
          <a:p>
            <a:r>
              <a:rPr lang="en-US" sz="2400" dirty="0">
                <a:solidFill>
                  <a:schemeClr val="bg1"/>
                </a:solidFill>
                <a:latin typeface="Futura Medium" panose="020B0602020204020303" pitchFamily="34" charset="-79"/>
                <a:cs typeface="Futura Medium" panose="020B0602020204020303" pitchFamily="34" charset="-79"/>
              </a:rPr>
              <a:t>C</a:t>
            </a:r>
            <a:r>
              <a:rPr lang="en-US" sz="2400" b="0" i="0" u="none" strike="noStrike" dirty="0">
                <a:solidFill>
                  <a:schemeClr val="bg1"/>
                </a:solidFill>
                <a:effectLst/>
                <a:latin typeface="Futura Medium" panose="020B0602020204020303" pitchFamily="34" charset="-79"/>
                <a:cs typeface="Futura Medium" panose="020B0602020204020303" pitchFamily="34" charset="-79"/>
              </a:rPr>
              <a:t>onstipation (32%)</a:t>
            </a:r>
          </a:p>
          <a:p>
            <a:r>
              <a:rPr lang="en-US" sz="2400" dirty="0">
                <a:solidFill>
                  <a:schemeClr val="bg1"/>
                </a:solidFill>
                <a:latin typeface="Futura Medium" panose="020B0602020204020303" pitchFamily="34" charset="-79"/>
                <a:cs typeface="Futura Medium" panose="020B0602020204020303" pitchFamily="34" charset="-79"/>
              </a:rPr>
              <a:t>D</a:t>
            </a:r>
            <a:r>
              <a:rPr lang="en-US" sz="2400" b="0" i="0" u="none" strike="noStrike" dirty="0">
                <a:solidFill>
                  <a:schemeClr val="bg1"/>
                </a:solidFill>
                <a:effectLst/>
                <a:latin typeface="Futura Medium" panose="020B0602020204020303" pitchFamily="34" charset="-79"/>
                <a:cs typeface="Futura Medium" panose="020B0602020204020303" pitchFamily="34" charset="-79"/>
              </a:rPr>
              <a:t>ecreased appetite (31%)</a:t>
            </a:r>
          </a:p>
          <a:p>
            <a:r>
              <a:rPr lang="en-US" sz="2400" dirty="0">
                <a:solidFill>
                  <a:schemeClr val="bg1"/>
                </a:solidFill>
                <a:latin typeface="Futura Medium" panose="020B0602020204020303" pitchFamily="34" charset="-79"/>
                <a:cs typeface="Futura Medium" panose="020B0602020204020303" pitchFamily="34" charset="-79"/>
              </a:rPr>
              <a:t>D</a:t>
            </a:r>
            <a:r>
              <a:rPr lang="en-US" sz="2400" b="0" i="0" u="none" strike="noStrike" dirty="0">
                <a:solidFill>
                  <a:schemeClr val="bg1"/>
                </a:solidFill>
                <a:effectLst/>
                <a:latin typeface="Futura Medium" panose="020B0602020204020303" pitchFamily="34" charset="-79"/>
                <a:cs typeface="Futura Medium" panose="020B0602020204020303" pitchFamily="34" charset="-79"/>
              </a:rPr>
              <a:t>iarrhea (30%)</a:t>
            </a:r>
          </a:p>
          <a:p>
            <a:r>
              <a:rPr lang="en-US" sz="2400" dirty="0">
                <a:solidFill>
                  <a:schemeClr val="bg1"/>
                </a:solidFill>
                <a:latin typeface="Futura Medium" panose="020B0602020204020303" pitchFamily="34" charset="-79"/>
                <a:cs typeface="Futura Medium" panose="020B0602020204020303" pitchFamily="34" charset="-79"/>
              </a:rPr>
              <a:t>M</a:t>
            </a:r>
            <a:r>
              <a:rPr lang="en-US" sz="2400" b="0" i="0" u="none" strike="noStrike" dirty="0">
                <a:solidFill>
                  <a:schemeClr val="bg1"/>
                </a:solidFill>
                <a:effectLst/>
                <a:latin typeface="Futura Medium" panose="020B0602020204020303" pitchFamily="34" charset="-79"/>
                <a:cs typeface="Futura Medium" panose="020B0602020204020303" pitchFamily="34" charset="-79"/>
              </a:rPr>
              <a:t>usculoskeletal pain (24%).</a:t>
            </a:r>
          </a:p>
          <a:p>
            <a:r>
              <a:rPr lang="en-US" sz="2400" b="0" i="0" u="none" strike="noStrike" dirty="0">
                <a:solidFill>
                  <a:schemeClr val="bg1"/>
                </a:solidFill>
                <a:effectLst/>
                <a:latin typeface="Futura Medium" panose="020B0602020204020303" pitchFamily="34" charset="-79"/>
                <a:cs typeface="Futura Medium" panose="020B0602020204020303" pitchFamily="34" charset="-79"/>
              </a:rPr>
              <a:t>Hematologic: </a:t>
            </a:r>
            <a:r>
              <a:rPr lang="en-US" sz="2400" dirty="0">
                <a:solidFill>
                  <a:schemeClr val="bg1"/>
                </a:solidFill>
                <a:latin typeface="Futura Medium" panose="020B0602020204020303" pitchFamily="34" charset="-79"/>
                <a:cs typeface="Futura Medium" panose="020B0602020204020303" pitchFamily="34" charset="-79"/>
              </a:rPr>
              <a:t>Leukopenia </a:t>
            </a:r>
            <a:r>
              <a:rPr lang="en-US" sz="2400" b="0" i="0" u="none" strike="noStrike" dirty="0">
                <a:solidFill>
                  <a:schemeClr val="bg1"/>
                </a:solidFill>
                <a:effectLst/>
                <a:latin typeface="Futura Medium" panose="020B0602020204020303" pitchFamily="34" charset="-79"/>
                <a:cs typeface="Futura Medium" panose="020B0602020204020303" pitchFamily="34" charset="-79"/>
              </a:rPr>
              <a:t>(73%),</a:t>
            </a:r>
            <a:r>
              <a:rPr lang="en-US" sz="2400" dirty="0">
                <a:solidFill>
                  <a:schemeClr val="bg1"/>
                </a:solidFill>
                <a:latin typeface="Futura Medium" panose="020B0602020204020303" pitchFamily="34" charset="-79"/>
                <a:cs typeface="Futura Medium" panose="020B0602020204020303" pitchFamily="34" charset="-79"/>
              </a:rPr>
              <a:t> Anemia </a:t>
            </a:r>
            <a:r>
              <a:rPr lang="en-US" sz="2400" b="0" i="0" u="none" strike="noStrike" dirty="0">
                <a:solidFill>
                  <a:schemeClr val="bg1"/>
                </a:solidFill>
                <a:effectLst/>
                <a:latin typeface="Futura Medium" panose="020B0602020204020303" pitchFamily="34" charset="-79"/>
                <a:cs typeface="Futura Medium" panose="020B0602020204020303" pitchFamily="34" charset="-79"/>
              </a:rPr>
              <a:t>(67%), Neutropenia (65%), decreased lymphocyte count (60%), Thrombocytopenia (48%), increased AST (46%), increased ALT (44%), increased alkaline phosphatase (39%), Hypokalemia (32%) </a:t>
            </a:r>
          </a:p>
        </p:txBody>
      </p:sp>
      <p:sp>
        <p:nvSpPr>
          <p:cNvPr id="4" name="TextBox 3">
            <a:extLst>
              <a:ext uri="{FF2B5EF4-FFF2-40B4-BE49-F238E27FC236}">
                <a16:creationId xmlns:a16="http://schemas.microsoft.com/office/drawing/2014/main" id="{CA06818A-6F24-FA1C-D413-CDDA390816FA}"/>
              </a:ext>
            </a:extLst>
          </p:cNvPr>
          <p:cNvSpPr txBox="1"/>
          <p:nvPr/>
        </p:nvSpPr>
        <p:spPr>
          <a:xfrm>
            <a:off x="6436426" y="6555179"/>
            <a:ext cx="57555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Trastuzumab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deruxtecan</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prescribing information; accessed 4/2025</a:t>
            </a:r>
          </a:p>
        </p:txBody>
      </p:sp>
    </p:spTree>
    <p:extLst>
      <p:ext uri="{BB962C8B-B14F-4D97-AF65-F5344CB8AC3E}">
        <p14:creationId xmlns:p14="http://schemas.microsoft.com/office/powerpoint/2010/main" val="1487272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FC702A-9983-B7E2-72D7-60ACDB1FB6F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5E76107-310B-E97C-63DD-9C15F44D6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4F6ED1E-3C5E-E0F2-0286-5865E0668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1751605"/>
            <a:ext cx="2705100" cy="33547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6602E4-0C42-B888-B93F-B84FF68DFA49}"/>
              </a:ext>
            </a:extLst>
          </p:cNvPr>
          <p:cNvSpPr>
            <a:spLocks noGrp="1"/>
          </p:cNvSpPr>
          <p:nvPr>
            <p:ph type="title"/>
          </p:nvPr>
        </p:nvSpPr>
        <p:spPr>
          <a:xfrm>
            <a:off x="1243013" y="2097290"/>
            <a:ext cx="2971800" cy="2663420"/>
          </a:xfrm>
        </p:spPr>
        <p:txBody>
          <a:bodyPr>
            <a:normAutofit/>
          </a:bodyPr>
          <a:lstStyle/>
          <a:p>
            <a:pPr algn="ctr"/>
            <a:r>
              <a:rPr lang="en-US" sz="2800" dirty="0">
                <a:latin typeface="Futura Medium" panose="020B0602020204020303" pitchFamily="34" charset="-79"/>
                <a:cs typeface="Futura Medium" panose="020B0602020204020303" pitchFamily="34" charset="-79"/>
              </a:rPr>
              <a:t>ILD/Pneumonitis Associated </a:t>
            </a:r>
            <a:br>
              <a:rPr lang="en-US" sz="2800" dirty="0">
                <a:latin typeface="Futura Medium" panose="020B0602020204020303" pitchFamily="34" charset="-79"/>
                <a:cs typeface="Futura Medium" panose="020B0602020204020303" pitchFamily="34" charset="-79"/>
              </a:rPr>
            </a:br>
            <a:r>
              <a:rPr lang="en-US" sz="2800" dirty="0">
                <a:latin typeface="Futura Medium" panose="020B0602020204020303" pitchFamily="34" charset="-79"/>
                <a:cs typeface="Futura Medium" panose="020B0602020204020303" pitchFamily="34" charset="-79"/>
              </a:rPr>
              <a:t>With T-</a:t>
            </a:r>
            <a:r>
              <a:rPr lang="en-US" sz="2800" dirty="0" err="1">
                <a:latin typeface="Futura Medium" panose="020B0602020204020303" pitchFamily="34" charset="-79"/>
                <a:cs typeface="Futura Medium" panose="020B0602020204020303" pitchFamily="34" charset="-79"/>
              </a:rPr>
              <a:t>DXd</a:t>
            </a:r>
            <a:endParaRPr lang="en-US" sz="2800" dirty="0">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E0914B60-4631-CC9D-5B00-558CEE8E7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0"/>
            <a:ext cx="67437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DC4CA7E-5D61-C680-84A9-F290435E492E}"/>
              </a:ext>
            </a:extLst>
          </p:cNvPr>
          <p:cNvSpPr>
            <a:spLocks noGrp="1"/>
          </p:cNvSpPr>
          <p:nvPr>
            <p:ph idx="1"/>
          </p:nvPr>
        </p:nvSpPr>
        <p:spPr>
          <a:xfrm>
            <a:off x="6302610" y="457200"/>
            <a:ext cx="5019994" cy="5986463"/>
          </a:xfrm>
        </p:spPr>
        <p:txBody>
          <a:bodyPr anchor="ctr">
            <a:normAutofit fontScale="92500"/>
          </a:bodyPr>
          <a:lstStyle/>
          <a:p>
            <a:r>
              <a:rPr lang="en-US" sz="2400" dirty="0">
                <a:latin typeface="Futura Medium" panose="020B0602020204020303" pitchFamily="34" charset="-79"/>
                <a:cs typeface="Futura Medium" panose="020B0602020204020303" pitchFamily="34" charset="-79"/>
              </a:rPr>
              <a:t>15% of patients receiving T-</a:t>
            </a:r>
            <a:r>
              <a:rPr lang="en-US" sz="2400" dirty="0" err="1">
                <a:latin typeface="Futura Medium" panose="020B0602020204020303" pitchFamily="34" charset="-79"/>
                <a:cs typeface="Futura Medium" panose="020B0602020204020303" pitchFamily="34" charset="-79"/>
              </a:rPr>
              <a:t>DXd</a:t>
            </a:r>
            <a:endParaRPr lang="en-US" sz="2400" dirty="0">
              <a:latin typeface="Futura Medium" panose="020B0602020204020303" pitchFamily="34" charset="-79"/>
              <a:cs typeface="Futura Medium" panose="020B0602020204020303" pitchFamily="34" charset="-79"/>
            </a:endParaRPr>
          </a:p>
          <a:p>
            <a:pPr marL="0" indent="0">
              <a:buNone/>
            </a:pPr>
            <a:endParaRPr lang="en-US" sz="2400" dirty="0">
              <a:latin typeface="Futura Medium" panose="020B0602020204020303" pitchFamily="34" charset="-79"/>
              <a:cs typeface="Futura Medium" panose="020B0602020204020303" pitchFamily="34" charset="-79"/>
            </a:endParaRPr>
          </a:p>
          <a:p>
            <a:pPr marL="304815" indent="-304815">
              <a:spcAft>
                <a:spcPts val="800"/>
              </a:spcAft>
              <a:buFont typeface="Arial" panose="020B0604020202020204" pitchFamily="34" charset="0"/>
              <a:buChar char="•"/>
            </a:pPr>
            <a:r>
              <a:rPr lang="en-US" sz="2400" dirty="0">
                <a:latin typeface="Futura Medium" panose="020B0602020204020303" pitchFamily="34" charset="-79"/>
                <a:cs typeface="Futura Medium" panose="020B0602020204020303" pitchFamily="34" charset="-79"/>
              </a:rPr>
              <a:t>87.0% had their first event within 12 months </a:t>
            </a:r>
          </a:p>
          <a:p>
            <a:pPr marL="805500" lvl="1" indent="-381019">
              <a:spcAft>
                <a:spcPts val="800"/>
              </a:spcAft>
              <a:buFont typeface="Calibri" panose="020F0502020204030204" pitchFamily="34" charset="0"/>
              <a:buChar char="–"/>
            </a:pPr>
            <a:r>
              <a:rPr lang="en-US" dirty="0">
                <a:latin typeface="Futura Medium" panose="020B0602020204020303" pitchFamily="34" charset="-79"/>
                <a:cs typeface="Futura Medium" panose="020B0602020204020303" pitchFamily="34" charset="-79"/>
              </a:rPr>
              <a:t>Median: 5.4 months </a:t>
            </a:r>
          </a:p>
          <a:p>
            <a:pPr marL="805500" lvl="1" indent="-381019">
              <a:spcAft>
                <a:spcPts val="800"/>
              </a:spcAft>
              <a:buFont typeface="Calibri" panose="020F0502020204030204" pitchFamily="34" charset="0"/>
              <a:buChar char="–"/>
            </a:pPr>
            <a:r>
              <a:rPr lang="en-US" dirty="0">
                <a:latin typeface="Futura Medium" panose="020B0602020204020303" pitchFamily="34" charset="-79"/>
                <a:cs typeface="Futura Medium" panose="020B0602020204020303" pitchFamily="34" charset="-79"/>
              </a:rPr>
              <a:t>Range: &lt;0.1-46.8 months</a:t>
            </a:r>
          </a:p>
          <a:p>
            <a:pPr marL="424481" lvl="1" indent="0">
              <a:spcAft>
                <a:spcPts val="800"/>
              </a:spcAft>
              <a:buNone/>
            </a:pPr>
            <a:endParaRPr lang="en-US" dirty="0">
              <a:latin typeface="Futura Medium" panose="020B0602020204020303" pitchFamily="34" charset="-79"/>
              <a:cs typeface="Futura Medium" panose="020B0602020204020303" pitchFamily="34" charset="-79"/>
            </a:endParaRPr>
          </a:p>
          <a:p>
            <a:r>
              <a:rPr lang="en-US" sz="2400" dirty="0">
                <a:latin typeface="Futura Medium" panose="020B0602020204020303" pitchFamily="34" charset="-79"/>
                <a:cs typeface="Futura Medium" panose="020B0602020204020303" pitchFamily="34" charset="-79"/>
              </a:rPr>
              <a:t>Median time to onset: 5-6 months </a:t>
            </a:r>
          </a:p>
          <a:p>
            <a:endParaRPr lang="en-US" sz="2400" dirty="0">
              <a:latin typeface="Futura Medium" panose="020B0602020204020303" pitchFamily="34" charset="-79"/>
              <a:cs typeface="Futura Medium" panose="020B0602020204020303" pitchFamily="34" charset="-79"/>
            </a:endParaRPr>
          </a:p>
          <a:p>
            <a:r>
              <a:rPr lang="en-US" sz="2400" dirty="0">
                <a:latin typeface="Futura Medium" panose="020B0602020204020303" pitchFamily="34" charset="-79"/>
                <a:cs typeface="Futura Medium" panose="020B0602020204020303" pitchFamily="34" charset="-79"/>
              </a:rPr>
              <a:t>Most patients with ILD/pneumonitis experienced low-grade events (grade 1 or 2, 77.4%)</a:t>
            </a:r>
          </a:p>
          <a:p>
            <a:endParaRPr lang="en-US" sz="2400" dirty="0">
              <a:latin typeface="Futura Medium" panose="020B0602020204020303" pitchFamily="34" charset="-79"/>
              <a:cs typeface="Futura Medium" panose="020B0602020204020303" pitchFamily="34" charset="-79"/>
            </a:endParaRPr>
          </a:p>
          <a:p>
            <a:r>
              <a:rPr lang="en-US" sz="2400" dirty="0">
                <a:latin typeface="Futura Medium" panose="020B0602020204020303" pitchFamily="34" charset="-79"/>
                <a:cs typeface="Futura Medium" panose="020B0602020204020303" pitchFamily="34" charset="-79"/>
              </a:rPr>
              <a:t>Overall rate of fatal events: 2.2% </a:t>
            </a:r>
          </a:p>
          <a:p>
            <a:pPr marL="0" indent="0">
              <a:buNone/>
            </a:pPr>
            <a:endParaRPr lang="en-US" sz="2000" dirty="0"/>
          </a:p>
        </p:txBody>
      </p:sp>
      <p:sp>
        <p:nvSpPr>
          <p:cNvPr id="9" name="TextBox 8">
            <a:extLst>
              <a:ext uri="{FF2B5EF4-FFF2-40B4-BE49-F238E27FC236}">
                <a16:creationId xmlns:a16="http://schemas.microsoft.com/office/drawing/2014/main" id="{571BE41C-6E8A-81AA-94D4-BCA1E093B657}"/>
              </a:ext>
            </a:extLst>
          </p:cNvPr>
          <p:cNvSpPr txBox="1"/>
          <p:nvPr/>
        </p:nvSpPr>
        <p:spPr>
          <a:xfrm>
            <a:off x="5440757" y="6512332"/>
            <a:ext cx="67437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Powell CA,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S PGothic" charset="0"/>
                <a:cs typeface="+mn-cs"/>
              </a:rPr>
              <a:t>ESMO Open</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2022;7:100554.</a:t>
            </a:r>
          </a:p>
        </p:txBody>
      </p:sp>
    </p:spTree>
    <p:extLst>
      <p:ext uri="{BB962C8B-B14F-4D97-AF65-F5344CB8AC3E}">
        <p14:creationId xmlns:p14="http://schemas.microsoft.com/office/powerpoint/2010/main" val="3031844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93218-3501-0583-4E6F-8F4F10C5D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57148-DBAD-1B1C-6275-E6DBDB3B691B}"/>
              </a:ext>
            </a:extLst>
          </p:cNvPr>
          <p:cNvSpPr>
            <a:spLocks noGrp="1"/>
          </p:cNvSpPr>
          <p:nvPr>
            <p:ph type="title"/>
          </p:nvPr>
        </p:nvSpPr>
        <p:spPr/>
        <p:txBody>
          <a:bodyPr/>
          <a:lstStyle/>
          <a:p>
            <a:r>
              <a:rPr lang="en-US" sz="2667" dirty="0"/>
              <a:t>5 “S” Rules</a:t>
            </a:r>
            <a:br>
              <a:rPr lang="en-US" sz="2400" dirty="0"/>
            </a:br>
            <a:endParaRPr lang="en-US" sz="2400" dirty="0"/>
          </a:p>
        </p:txBody>
      </p:sp>
      <p:sp>
        <p:nvSpPr>
          <p:cNvPr id="6" name="Text Placeholder 5">
            <a:extLst>
              <a:ext uri="{FF2B5EF4-FFF2-40B4-BE49-F238E27FC236}">
                <a16:creationId xmlns:a16="http://schemas.microsoft.com/office/drawing/2014/main" id="{839B4AB6-3020-CD8E-E75B-9428A0DD5F55}"/>
              </a:ext>
            </a:extLst>
          </p:cNvPr>
          <p:cNvSpPr txBox="1">
            <a:spLocks noGrp="1"/>
          </p:cNvSpPr>
          <p:nvPr>
            <p:ph type="body" sz="quarter" idx="10"/>
          </p:nvPr>
        </p:nvSpPr>
        <p:spPr>
          <a:xfrm>
            <a:off x="526146" y="6568741"/>
            <a:ext cx="5738750" cy="244619"/>
          </a:xfrm>
          <a:prstGeom prst="rect">
            <a:avLst/>
          </a:prstGeom>
          <a:noFill/>
        </p:spPr>
        <p:txBody>
          <a:bodyPr wrap="none" rtlCol="0">
            <a:spAutoFit/>
          </a:bodyPr>
          <a:lstStyle/>
          <a:p>
            <a:r>
              <a:rPr lang="en-US" dirty="0">
                <a:solidFill>
                  <a:schemeClr val="tx1"/>
                </a:solidFill>
              </a:rPr>
              <a:t>Tarantino P, Tolaney SM. </a:t>
            </a:r>
            <a:r>
              <a:rPr lang="en-US" i="1" dirty="0">
                <a:solidFill>
                  <a:schemeClr val="tx1"/>
                </a:solidFill>
              </a:rPr>
              <a:t>J Oncol Practice. </a:t>
            </a:r>
            <a:r>
              <a:rPr lang="en-US" dirty="0">
                <a:solidFill>
                  <a:schemeClr val="tx1"/>
                </a:solidFill>
              </a:rPr>
              <a:t>Trastuzumab </a:t>
            </a:r>
            <a:r>
              <a:rPr lang="en-US" dirty="0" err="1">
                <a:solidFill>
                  <a:schemeClr val="tx1"/>
                </a:solidFill>
              </a:rPr>
              <a:t>deruxtecan</a:t>
            </a:r>
            <a:r>
              <a:rPr lang="en-US" dirty="0">
                <a:solidFill>
                  <a:schemeClr val="tx1"/>
                </a:solidFill>
              </a:rPr>
              <a:t> prescribing information. Accessed 4/2025.</a:t>
            </a:r>
            <a:r>
              <a:rPr lang="en-US" dirty="0"/>
              <a:t>.</a:t>
            </a:r>
          </a:p>
        </p:txBody>
      </p:sp>
      <p:sp>
        <p:nvSpPr>
          <p:cNvPr id="7" name="Freeform: Shape 12">
            <a:extLst>
              <a:ext uri="{FF2B5EF4-FFF2-40B4-BE49-F238E27FC236}">
                <a16:creationId xmlns:a16="http://schemas.microsoft.com/office/drawing/2014/main" id="{389502C6-4A37-2DC3-7E4F-3B5417726D0F}"/>
              </a:ext>
            </a:extLst>
          </p:cNvPr>
          <p:cNvSpPr/>
          <p:nvPr/>
        </p:nvSpPr>
        <p:spPr>
          <a:xfrm>
            <a:off x="411480" y="1074651"/>
            <a:ext cx="2186422" cy="395375"/>
          </a:xfrm>
          <a:prstGeom prst="round2SameRect">
            <a:avLst/>
          </a:prstGeom>
          <a:solidFill>
            <a:srgbClr val="94FFDD"/>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Screen</a:t>
            </a:r>
          </a:p>
        </p:txBody>
      </p:sp>
      <p:sp>
        <p:nvSpPr>
          <p:cNvPr id="8" name="Freeform: Shape 16">
            <a:extLst>
              <a:ext uri="{FF2B5EF4-FFF2-40B4-BE49-F238E27FC236}">
                <a16:creationId xmlns:a16="http://schemas.microsoft.com/office/drawing/2014/main" id="{C2EC2B25-B329-04DA-11F0-8EBB0AF9D0D1}"/>
              </a:ext>
            </a:extLst>
          </p:cNvPr>
          <p:cNvSpPr/>
          <p:nvPr/>
        </p:nvSpPr>
        <p:spPr>
          <a:xfrm>
            <a:off x="2714755" y="1074651"/>
            <a:ext cx="2186422" cy="395375"/>
          </a:xfrm>
          <a:prstGeom prst="round2SameRect">
            <a:avLst/>
          </a:prstGeom>
          <a:solidFill>
            <a:srgbClr val="53E1CF"/>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Scan</a:t>
            </a:r>
          </a:p>
        </p:txBody>
      </p:sp>
      <p:sp>
        <p:nvSpPr>
          <p:cNvPr id="9" name="Freeform: Shape 20">
            <a:extLst>
              <a:ext uri="{FF2B5EF4-FFF2-40B4-BE49-F238E27FC236}">
                <a16:creationId xmlns:a16="http://schemas.microsoft.com/office/drawing/2014/main" id="{FEE16C7E-39B7-2B89-AB69-BD48B0085224}"/>
              </a:ext>
            </a:extLst>
          </p:cNvPr>
          <p:cNvSpPr/>
          <p:nvPr/>
        </p:nvSpPr>
        <p:spPr>
          <a:xfrm>
            <a:off x="5018030" y="1074651"/>
            <a:ext cx="2186422" cy="395375"/>
          </a:xfrm>
          <a:prstGeom prst="round2SameRect">
            <a:avLst/>
          </a:prstGeom>
          <a:solidFill>
            <a:srgbClr val="00DBE1"/>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Synergy</a:t>
            </a:r>
          </a:p>
        </p:txBody>
      </p:sp>
      <p:sp>
        <p:nvSpPr>
          <p:cNvPr id="10" name="Freeform: Shape 24">
            <a:extLst>
              <a:ext uri="{FF2B5EF4-FFF2-40B4-BE49-F238E27FC236}">
                <a16:creationId xmlns:a16="http://schemas.microsoft.com/office/drawing/2014/main" id="{60CB9517-CC29-E7E3-502D-6FD0479A5E76}"/>
              </a:ext>
            </a:extLst>
          </p:cNvPr>
          <p:cNvSpPr/>
          <p:nvPr/>
        </p:nvSpPr>
        <p:spPr>
          <a:xfrm>
            <a:off x="7321304" y="1074651"/>
            <a:ext cx="2186422" cy="395375"/>
          </a:xfrm>
          <a:prstGeom prst="round2SameRect">
            <a:avLst/>
          </a:prstGeom>
          <a:solidFill>
            <a:srgbClr val="00E0FA"/>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Suspend treatment</a:t>
            </a:r>
          </a:p>
        </p:txBody>
      </p:sp>
      <p:sp>
        <p:nvSpPr>
          <p:cNvPr id="11" name="Freeform: Shape 28">
            <a:extLst>
              <a:ext uri="{FF2B5EF4-FFF2-40B4-BE49-F238E27FC236}">
                <a16:creationId xmlns:a16="http://schemas.microsoft.com/office/drawing/2014/main" id="{E1FC69C2-F8DF-B187-7F6E-0146C79F2D4D}"/>
              </a:ext>
            </a:extLst>
          </p:cNvPr>
          <p:cNvSpPr/>
          <p:nvPr/>
        </p:nvSpPr>
        <p:spPr>
          <a:xfrm>
            <a:off x="9624578" y="1074651"/>
            <a:ext cx="2186422" cy="395375"/>
          </a:xfrm>
          <a:prstGeom prst="round2SameRect">
            <a:avLst/>
          </a:prstGeom>
          <a:solidFill>
            <a:srgbClr val="008FE1"/>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180" tIns="43180" rIns="43180" bIns="43180" numCol="1" spcCol="1270" anchor="ctr" anchorCtr="0">
            <a:noAutofit/>
          </a:bodyPr>
          <a:lstStyle/>
          <a:p>
            <a:pPr marL="0" marR="0" lvl="0" indent="0" algn="ctr" defTabSz="755688"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Steroids</a:t>
            </a:r>
          </a:p>
        </p:txBody>
      </p:sp>
      <p:sp>
        <p:nvSpPr>
          <p:cNvPr id="12" name="Freeform: Shape 12">
            <a:extLst>
              <a:ext uri="{FF2B5EF4-FFF2-40B4-BE49-F238E27FC236}">
                <a16:creationId xmlns:a16="http://schemas.microsoft.com/office/drawing/2014/main" id="{CBF4959F-04AB-BFDC-D512-2CACDD91730A}"/>
              </a:ext>
            </a:extLst>
          </p:cNvPr>
          <p:cNvSpPr/>
          <p:nvPr/>
        </p:nvSpPr>
        <p:spPr>
          <a:xfrm>
            <a:off x="411480" y="1565274"/>
            <a:ext cx="2186422" cy="4921252"/>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Careful patient selection</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Optimize the monitoring strategies based on the baseline risk</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Screening continues during treatment</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Regular clinical assessments to exclude signs/symptoms </a:t>
            </a:r>
            <a:b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of ILD </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Increased knowledge on the impact of prior ILD with other treatments on future risk of ILD</a:t>
            </a:r>
          </a:p>
        </p:txBody>
      </p:sp>
      <p:sp>
        <p:nvSpPr>
          <p:cNvPr id="13" name="Freeform: Shape 16">
            <a:extLst>
              <a:ext uri="{FF2B5EF4-FFF2-40B4-BE49-F238E27FC236}">
                <a16:creationId xmlns:a16="http://schemas.microsoft.com/office/drawing/2014/main" id="{706D388F-8379-DA08-3C10-49220F175892}"/>
              </a:ext>
            </a:extLst>
          </p:cNvPr>
          <p:cNvSpPr/>
          <p:nvPr/>
        </p:nvSpPr>
        <p:spPr>
          <a:xfrm>
            <a:off x="2597902" y="1565274"/>
            <a:ext cx="2303275" cy="4921252"/>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fundamental diagnostic tools for ILD remain CT scans (high-resolution) </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Baseline scan is recommended</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Repeat scans to be performed every 6 to 12 weeks</a:t>
            </a:r>
          </a:p>
        </p:txBody>
      </p:sp>
      <p:sp>
        <p:nvSpPr>
          <p:cNvPr id="14" name="Freeform: Shape 20">
            <a:extLst>
              <a:ext uri="{FF2B5EF4-FFF2-40B4-BE49-F238E27FC236}">
                <a16:creationId xmlns:a16="http://schemas.microsoft.com/office/drawing/2014/main" id="{7F4624C5-F121-108B-6396-311F99D548C6}"/>
              </a:ext>
            </a:extLst>
          </p:cNvPr>
          <p:cNvSpPr/>
          <p:nvPr/>
        </p:nvSpPr>
        <p:spPr>
          <a:xfrm>
            <a:off x="5018029" y="1565274"/>
            <a:ext cx="2186423" cy="4921252"/>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Involves teamwork</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Educating patients </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Educate the entire the care team</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Multidisciplinary management once ILD is suspected </a:t>
            </a:r>
          </a:p>
          <a:p>
            <a:pPr marL="377844" marR="0" lvl="1" indent="-184159" algn="l" defTabSz="755688" rtl="0" eaLnBrk="1" fontAlgn="auto" latinLnBrk="0" hangingPunct="1">
              <a:lnSpc>
                <a:spcPct val="90000"/>
              </a:lnSpc>
              <a:spcBef>
                <a:spcPct val="0"/>
              </a:spcBef>
              <a:spcAft>
                <a:spcPct val="350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Pulmonologists</a:t>
            </a:r>
          </a:p>
          <a:p>
            <a:pPr marL="377844" marR="0" lvl="1" indent="-184159" algn="l" defTabSz="755688" rtl="0" eaLnBrk="1" fontAlgn="auto" latinLnBrk="0" hangingPunct="1">
              <a:lnSpc>
                <a:spcPct val="90000"/>
              </a:lnSpc>
              <a:spcBef>
                <a:spcPct val="0"/>
              </a:spcBef>
              <a:spcAft>
                <a:spcPct val="350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Additional Testing</a:t>
            </a:r>
          </a:p>
        </p:txBody>
      </p:sp>
      <p:sp>
        <p:nvSpPr>
          <p:cNvPr id="15" name="Freeform: Shape 24">
            <a:extLst>
              <a:ext uri="{FF2B5EF4-FFF2-40B4-BE49-F238E27FC236}">
                <a16:creationId xmlns:a16="http://schemas.microsoft.com/office/drawing/2014/main" id="{6C9ABDB7-7253-DB16-4341-552795DC0F67}"/>
              </a:ext>
            </a:extLst>
          </p:cNvPr>
          <p:cNvSpPr/>
          <p:nvPr/>
        </p:nvSpPr>
        <p:spPr>
          <a:xfrm>
            <a:off x="7204452" y="1565274"/>
            <a:ext cx="2303274" cy="4921252"/>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a:t>
            </a:r>
            <a:r>
              <a:rPr kumimoji="0" lang="en-US" sz="1600" b="0" i="0" u="none" strike="noStrike" kern="1200" cap="none" spc="0" normalizeH="0" baseline="0" noProof="0" dirty="0" err="1">
                <a:ln>
                  <a:noFill/>
                </a:ln>
                <a:solidFill>
                  <a:srgbClr val="E7E6E6">
                    <a:lumMod val="10000"/>
                  </a:srgbClr>
                </a:solidFill>
                <a:effectLst/>
                <a:uLnTx/>
                <a:uFillTx/>
                <a:latin typeface="Calibri" panose="020F0502020204030204"/>
                <a:ea typeface="+mn-ea"/>
                <a:cs typeface="+mn-cs"/>
              </a:rPr>
              <a:t>DXd</a:t>
            </a: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should always be interrupted if ILD is suspected</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Should only be restarted in the case of asymptomatic ILD that fully resolves</a:t>
            </a:r>
          </a:p>
        </p:txBody>
      </p:sp>
      <p:sp>
        <p:nvSpPr>
          <p:cNvPr id="16" name="Freeform: Shape 28">
            <a:extLst>
              <a:ext uri="{FF2B5EF4-FFF2-40B4-BE49-F238E27FC236}">
                <a16:creationId xmlns:a16="http://schemas.microsoft.com/office/drawing/2014/main" id="{AF3C895A-0EB7-1EE7-C808-D91D2BC13C1D}"/>
              </a:ext>
            </a:extLst>
          </p:cNvPr>
          <p:cNvSpPr/>
          <p:nvPr/>
        </p:nvSpPr>
        <p:spPr>
          <a:xfrm>
            <a:off x="9507726" y="1565274"/>
            <a:ext cx="2303274" cy="4921252"/>
          </a:xfrm>
          <a:prstGeom prst="rect">
            <a:avLst/>
          </a:prstGeom>
          <a:solidFill>
            <a:schemeClr val="accent2">
              <a:lumMod val="20000"/>
              <a:lumOff val="80000"/>
            </a:schemeClr>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30480" rIns="60960" bIns="30480" numCol="1" spcCol="1270" anchor="t" anchorCtr="0">
            <a:noAutofit/>
          </a:bodyPr>
          <a:lstStyle/>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Mainstay for treating </a:t>
            </a:r>
            <a:b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are corticosteroids</a:t>
            </a:r>
          </a:p>
          <a:p>
            <a:pPr marL="154524" marR="0" lvl="0" indent="-154524" algn="l" defTabSz="755688"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Dose to be adapted to the toxicity grade</a:t>
            </a:r>
          </a:p>
        </p:txBody>
      </p:sp>
      <p:sp>
        <p:nvSpPr>
          <p:cNvPr id="3" name="TextBox 2">
            <a:extLst>
              <a:ext uri="{FF2B5EF4-FFF2-40B4-BE49-F238E27FC236}">
                <a16:creationId xmlns:a16="http://schemas.microsoft.com/office/drawing/2014/main" id="{36CBE85F-CED5-7CFA-58C7-DB5E80F92B31}"/>
              </a:ext>
            </a:extLst>
          </p:cNvPr>
          <p:cNvSpPr txBox="1"/>
          <p:nvPr/>
        </p:nvSpPr>
        <p:spPr>
          <a:xfrm>
            <a:off x="742690" y="428625"/>
            <a:ext cx="1106830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utura Medium" panose="020B0602020204020303" pitchFamily="34" charset="-79"/>
                <a:ea typeface="MS PGothic" charset="0"/>
                <a:cs typeface="Futura Medium" panose="020B0602020204020303" pitchFamily="34" charset="-79"/>
              </a:rPr>
              <a:t>Five “S” strategies to help detect and manage ILD/pneumonitis</a:t>
            </a:r>
          </a:p>
        </p:txBody>
      </p:sp>
    </p:spTree>
    <p:extLst>
      <p:ext uri="{BB962C8B-B14F-4D97-AF65-F5344CB8AC3E}">
        <p14:creationId xmlns:p14="http://schemas.microsoft.com/office/powerpoint/2010/main" val="1748063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49CDCE-1F0D-B2BC-BD0F-891754D2190B}"/>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2A1A7F2-2B62-C800-F7BB-A05DEA778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C095C03-4C1E-D7E6-8D7B-994C8BACD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6E74192-8799-99B0-3A97-B6FA811F38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806782-4571-69C5-2596-2ED90F46F2F9}"/>
              </a:ext>
            </a:extLst>
          </p:cNvPr>
          <p:cNvSpPr>
            <a:spLocks noGrp="1"/>
          </p:cNvSpPr>
          <p:nvPr>
            <p:ph type="title"/>
          </p:nvPr>
        </p:nvSpPr>
        <p:spPr>
          <a:xfrm>
            <a:off x="1243014" y="857253"/>
            <a:ext cx="9332934" cy="657590"/>
          </a:xfrm>
        </p:spPr>
        <p:txBody>
          <a:bodyPr anchor="b">
            <a:noAutofit/>
          </a:bodyPr>
          <a:lstStyle/>
          <a:p>
            <a:pPr algn="ctr"/>
            <a:r>
              <a:rPr lang="en-US" sz="2800" dirty="0">
                <a:latin typeface="Futura Medium" panose="020B0602020204020303" pitchFamily="34" charset="-79"/>
                <a:cs typeface="Futura Medium" panose="020B0602020204020303" pitchFamily="34" charset="-79"/>
              </a:rPr>
              <a:t>Interstitial Lung Disease: Recognition and Management</a:t>
            </a:r>
          </a:p>
        </p:txBody>
      </p:sp>
      <p:sp>
        <p:nvSpPr>
          <p:cNvPr id="7" name="TextBox 6">
            <a:extLst>
              <a:ext uri="{FF2B5EF4-FFF2-40B4-BE49-F238E27FC236}">
                <a16:creationId xmlns:a16="http://schemas.microsoft.com/office/drawing/2014/main" id="{3C094CCF-6301-9BBA-3BE5-3CD3368B8EB7}"/>
              </a:ext>
            </a:extLst>
          </p:cNvPr>
          <p:cNvSpPr txBox="1"/>
          <p:nvPr/>
        </p:nvSpPr>
        <p:spPr>
          <a:xfrm>
            <a:off x="1128713" y="1571244"/>
            <a:ext cx="9820273" cy="646331"/>
          </a:xfrm>
          <a:prstGeom prst="rect">
            <a:avLst/>
          </a:prstGeom>
          <a:noFill/>
        </p:spPr>
        <p:txBody>
          <a:bodyPr wrap="square" rtlCol="0">
            <a:spAutoFit/>
          </a:bodyPr>
          <a:lstStyle/>
          <a:p>
            <a:pPr marL="228635" marR="0" lvl="0" indent="-22863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Advise</a:t>
            </a: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 patients of risks of ILD prior to start of treatment, as well as signs/symptoms of ILD</a:t>
            </a:r>
          </a:p>
          <a:p>
            <a:pPr marL="228635" marR="0" lvl="0" indent="-22863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Monitor</a:t>
            </a: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 for new or worsening cough, dyspnea, or fever</a:t>
            </a:r>
          </a:p>
        </p:txBody>
      </p:sp>
      <p:grpSp>
        <p:nvGrpSpPr>
          <p:cNvPr id="6" name="Group 5">
            <a:extLst>
              <a:ext uri="{FF2B5EF4-FFF2-40B4-BE49-F238E27FC236}">
                <a16:creationId xmlns:a16="http://schemas.microsoft.com/office/drawing/2014/main" id="{5634D48F-5B5F-4C42-9890-33D3A4856D68}"/>
              </a:ext>
            </a:extLst>
          </p:cNvPr>
          <p:cNvGrpSpPr/>
          <p:nvPr/>
        </p:nvGrpSpPr>
        <p:grpSpPr>
          <a:xfrm>
            <a:off x="650083" y="2386013"/>
            <a:ext cx="2528546" cy="1400175"/>
            <a:chOff x="0" y="0"/>
            <a:chExt cx="8938260" cy="1958102"/>
          </a:xfrm>
          <a:solidFill>
            <a:schemeClr val="bg2"/>
          </a:solidFill>
        </p:grpSpPr>
        <p:sp>
          <p:nvSpPr>
            <p:cNvPr id="8" name="Rounded Rectangle 7">
              <a:extLst>
                <a:ext uri="{FF2B5EF4-FFF2-40B4-BE49-F238E27FC236}">
                  <a16:creationId xmlns:a16="http://schemas.microsoft.com/office/drawing/2014/main" id="{462F8668-F28D-C8B5-2F1C-7C3FFB7C1076}"/>
                </a:ext>
              </a:extLst>
            </p:cNvPr>
            <p:cNvSpPr/>
            <p:nvPr/>
          </p:nvSpPr>
          <p:spPr>
            <a:xfrm>
              <a:off x="0" y="0"/>
              <a:ext cx="8938260" cy="1958102"/>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4">
              <a:extLst>
                <a:ext uri="{FF2B5EF4-FFF2-40B4-BE49-F238E27FC236}">
                  <a16:creationId xmlns:a16="http://schemas.microsoft.com/office/drawing/2014/main" id="{E38BF5C5-541E-EE22-007C-385B785E8199}"/>
                </a:ext>
              </a:extLst>
            </p:cNvPr>
            <p:cNvSpPr txBox="1"/>
            <p:nvPr/>
          </p:nvSpPr>
          <p:spPr>
            <a:xfrm>
              <a:off x="57351" y="57351"/>
              <a:ext cx="6914408" cy="1843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marR="0" lvl="0" indent="0" algn="l" defTabSz="164465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76DB0900-3309-E47B-B0AB-398AC1EDA8B8}"/>
              </a:ext>
            </a:extLst>
          </p:cNvPr>
          <p:cNvSpPr txBox="1"/>
          <p:nvPr/>
        </p:nvSpPr>
        <p:spPr>
          <a:xfrm>
            <a:off x="695514" y="2628990"/>
            <a:ext cx="3136368" cy="923330"/>
          </a:xfrm>
          <a:prstGeom prst="rect">
            <a:avLst/>
          </a:prstGeom>
          <a:noFill/>
        </p:spPr>
        <p:txBody>
          <a:bodyPr wrap="square">
            <a:spAutoFit/>
          </a:bodyPr>
          <a:lstStyle/>
          <a:p>
            <a:pPr marL="228635" marR="0" lvl="0" indent="-22863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Incidental findings on routine scan </a:t>
            </a:r>
          </a:p>
          <a:p>
            <a:pPr marL="228635" marR="0" lvl="0" indent="-22863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Symptomatic findings</a:t>
            </a:r>
          </a:p>
        </p:txBody>
      </p:sp>
      <p:sp>
        <p:nvSpPr>
          <p:cNvPr id="16" name="Rounded Rectangle 15">
            <a:extLst>
              <a:ext uri="{FF2B5EF4-FFF2-40B4-BE49-F238E27FC236}">
                <a16:creationId xmlns:a16="http://schemas.microsoft.com/office/drawing/2014/main" id="{1903C3E3-29A2-FA4C-1AB8-5DD1EC1978E6}"/>
              </a:ext>
            </a:extLst>
          </p:cNvPr>
          <p:cNvSpPr/>
          <p:nvPr/>
        </p:nvSpPr>
        <p:spPr>
          <a:xfrm flipV="1">
            <a:off x="3317837" y="2456368"/>
            <a:ext cx="3960099" cy="3544379"/>
          </a:xfrm>
          <a:prstGeom prst="roundRect">
            <a:avLst>
              <a:gd name="adj" fmla="val 10000"/>
            </a:avLst>
          </a:prstGeom>
          <a:solidFill>
            <a:schemeClr val="bg1">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6" name="TextBox 25">
            <a:extLst>
              <a:ext uri="{FF2B5EF4-FFF2-40B4-BE49-F238E27FC236}">
                <a16:creationId xmlns:a16="http://schemas.microsoft.com/office/drawing/2014/main" id="{A2BE3DCA-05D4-6236-7033-85B9D5B7E8A6}"/>
              </a:ext>
            </a:extLst>
          </p:cNvPr>
          <p:cNvSpPr txBox="1"/>
          <p:nvPr/>
        </p:nvSpPr>
        <p:spPr>
          <a:xfrm>
            <a:off x="3234067" y="2456372"/>
            <a:ext cx="4252583" cy="30572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If ILD is suspected…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4831" marR="0" lvl="0" indent="-304831"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Exclude other etiologies, including infectious etiologies</a:t>
            </a:r>
          </a:p>
          <a:p>
            <a:pPr marL="304831" marR="0" lvl="0" indent="-304831"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Initiate evaluation without delay, which may include</a:t>
            </a:r>
          </a:p>
          <a:p>
            <a:pPr marL="767436" marR="0" lvl="1" indent="-342934" algn="l" defTabSz="457200" rtl="0" eaLnBrk="1" fontAlgn="auto" latinLnBrk="0" hangingPunct="1">
              <a:lnSpc>
                <a:spcPct val="100000"/>
              </a:lnSpc>
              <a:spcBef>
                <a:spcPts val="0"/>
              </a:spcBef>
              <a:spcAft>
                <a:spcPts val="4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CT (High-resolution)</a:t>
            </a:r>
          </a:p>
          <a:p>
            <a:pPr marL="767436" marR="0" lvl="1" indent="-342934" algn="l" defTabSz="457200" rtl="0" eaLnBrk="1" fontAlgn="auto" latinLnBrk="0" hangingPunct="1">
              <a:lnSpc>
                <a:spcPct val="100000"/>
              </a:lnSpc>
              <a:spcBef>
                <a:spcPts val="0"/>
              </a:spcBef>
              <a:spcAft>
                <a:spcPts val="4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Consultation with pulmonologist</a:t>
            </a:r>
          </a:p>
          <a:p>
            <a:pPr marL="767436" marR="0" lvl="1" indent="-342934" algn="l" defTabSz="457200" rtl="0" eaLnBrk="1" fontAlgn="auto" latinLnBrk="0" hangingPunct="1">
              <a:lnSpc>
                <a:spcPct val="100000"/>
              </a:lnSpc>
              <a:spcBef>
                <a:spcPts val="0"/>
              </a:spcBef>
              <a:spcAft>
                <a:spcPts val="4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Infectious Workup</a:t>
            </a:r>
          </a:p>
          <a:p>
            <a:pPr marL="767436" marR="0" lvl="1" indent="-342934" algn="l" defTabSz="457200" rtl="0" eaLnBrk="1" fontAlgn="auto" latinLnBrk="0" hangingPunct="1">
              <a:lnSpc>
                <a:spcPct val="100000"/>
              </a:lnSpc>
              <a:spcBef>
                <a:spcPts val="0"/>
              </a:spcBef>
              <a:spcAft>
                <a:spcPts val="4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Additional tests,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as clinically indicated</a:t>
            </a:r>
          </a:p>
        </p:txBody>
      </p:sp>
      <p:grpSp>
        <p:nvGrpSpPr>
          <p:cNvPr id="12" name="Group 11">
            <a:extLst>
              <a:ext uri="{FF2B5EF4-FFF2-40B4-BE49-F238E27FC236}">
                <a16:creationId xmlns:a16="http://schemas.microsoft.com/office/drawing/2014/main" id="{0CE8F45A-DF83-AEC5-C225-F3DF452CFDF1}"/>
              </a:ext>
            </a:extLst>
          </p:cNvPr>
          <p:cNvGrpSpPr/>
          <p:nvPr/>
        </p:nvGrpSpPr>
        <p:grpSpPr>
          <a:xfrm rot="16200000">
            <a:off x="2350161" y="3556217"/>
            <a:ext cx="1272766" cy="1272766"/>
            <a:chOff x="7665493" y="1539285"/>
            <a:chExt cx="1272766" cy="1272766"/>
          </a:xfrm>
        </p:grpSpPr>
        <p:sp>
          <p:nvSpPr>
            <p:cNvPr id="13" name="Down Arrow 12">
              <a:extLst>
                <a:ext uri="{FF2B5EF4-FFF2-40B4-BE49-F238E27FC236}">
                  <a16:creationId xmlns:a16="http://schemas.microsoft.com/office/drawing/2014/main" id="{8A476C35-1B82-7D8B-9D6B-9C311E4A7471}"/>
                </a:ext>
              </a:extLst>
            </p:cNvPr>
            <p:cNvSpPr/>
            <p:nvPr/>
          </p:nvSpPr>
          <p:spPr>
            <a:xfrm>
              <a:off x="7665493" y="1539285"/>
              <a:ext cx="1272766" cy="1272766"/>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 name="Down Arrow 4">
              <a:extLst>
                <a:ext uri="{FF2B5EF4-FFF2-40B4-BE49-F238E27FC236}">
                  <a16:creationId xmlns:a16="http://schemas.microsoft.com/office/drawing/2014/main" id="{215CCEA1-94DD-05E9-7617-BA4C1111E6C3}"/>
                </a:ext>
              </a:extLst>
            </p:cNvPr>
            <p:cNvSpPr txBox="1"/>
            <p:nvPr/>
          </p:nvSpPr>
          <p:spPr>
            <a:xfrm>
              <a:off x="7951865" y="1539285"/>
              <a:ext cx="700022" cy="9577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35" name="Rounded Rectangle 34">
            <a:extLst>
              <a:ext uri="{FF2B5EF4-FFF2-40B4-BE49-F238E27FC236}">
                <a16:creationId xmlns:a16="http://schemas.microsoft.com/office/drawing/2014/main" id="{4C4A258E-887C-6EE6-97F2-9AC77DDBCC8D}"/>
              </a:ext>
            </a:extLst>
          </p:cNvPr>
          <p:cNvSpPr/>
          <p:nvPr/>
        </p:nvSpPr>
        <p:spPr>
          <a:xfrm rot="10800000" flipV="1">
            <a:off x="7333374" y="1971676"/>
            <a:ext cx="4005948" cy="4029072"/>
          </a:xfrm>
          <a:prstGeom prst="roundRect">
            <a:avLst>
              <a:gd name="adj" fmla="val 10000"/>
            </a:avLst>
          </a:prstGeom>
          <a:solidFill>
            <a:schemeClr val="bg1">
              <a:lumMod val="6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Grade 1 (asymptomatic)</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Hold 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DXd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until resolved</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May resume treatment once fully resolved by imaging</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Consider starting systemic steroids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0.5 mg/kg/day of prednisone or equivalent) until improvement, followed by gradual taper over 4 weeks </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&gt;28 days to resolve, reduce dose by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 dose level</a:t>
            </a:r>
          </a:p>
          <a:p>
            <a:pPr marL="0" marR="0" lvl="0" indent="0" algn="ctr" defTabSz="4572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Grade 2+ (symptomatic)</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Discontinue 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DXd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permanently</a:t>
            </a:r>
          </a:p>
          <a:p>
            <a:pPr marL="228635" marR="0" lvl="0" indent="-228635" algn="l" defTabSz="4572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Begin steroid treatment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prednisone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 mg/kg daily) with gradual taper</a:t>
            </a:r>
          </a:p>
        </p:txBody>
      </p:sp>
      <p:grpSp>
        <p:nvGrpSpPr>
          <p:cNvPr id="27" name="Group 26">
            <a:extLst>
              <a:ext uri="{FF2B5EF4-FFF2-40B4-BE49-F238E27FC236}">
                <a16:creationId xmlns:a16="http://schemas.microsoft.com/office/drawing/2014/main" id="{794095AF-BFDB-1DE9-20E2-796D06E047CB}"/>
              </a:ext>
            </a:extLst>
          </p:cNvPr>
          <p:cNvGrpSpPr/>
          <p:nvPr/>
        </p:nvGrpSpPr>
        <p:grpSpPr>
          <a:xfrm rot="16200000">
            <a:off x="6315126" y="4382448"/>
            <a:ext cx="1272766" cy="1272766"/>
            <a:chOff x="7665493" y="1539285"/>
            <a:chExt cx="1272766" cy="1272766"/>
          </a:xfrm>
        </p:grpSpPr>
        <p:sp>
          <p:nvSpPr>
            <p:cNvPr id="31" name="Down Arrow 30">
              <a:extLst>
                <a:ext uri="{FF2B5EF4-FFF2-40B4-BE49-F238E27FC236}">
                  <a16:creationId xmlns:a16="http://schemas.microsoft.com/office/drawing/2014/main" id="{0CD29D3A-D580-9EB0-BFC2-4FCEC908553A}"/>
                </a:ext>
              </a:extLst>
            </p:cNvPr>
            <p:cNvSpPr/>
            <p:nvPr/>
          </p:nvSpPr>
          <p:spPr>
            <a:xfrm>
              <a:off x="7665493" y="1539285"/>
              <a:ext cx="1272766" cy="1272766"/>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2" name="Down Arrow 4">
              <a:extLst>
                <a:ext uri="{FF2B5EF4-FFF2-40B4-BE49-F238E27FC236}">
                  <a16:creationId xmlns:a16="http://schemas.microsoft.com/office/drawing/2014/main" id="{DADA195C-5B8C-9E2C-4D97-C0F5C262D655}"/>
                </a:ext>
              </a:extLst>
            </p:cNvPr>
            <p:cNvSpPr txBox="1"/>
            <p:nvPr/>
          </p:nvSpPr>
          <p:spPr>
            <a:xfrm>
              <a:off x="7951865" y="1539285"/>
              <a:ext cx="700022" cy="9577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3CD41BFF-05E5-AF00-A007-21D0BE30AF95}"/>
              </a:ext>
            </a:extLst>
          </p:cNvPr>
          <p:cNvSpPr txBox="1"/>
          <p:nvPr/>
        </p:nvSpPr>
        <p:spPr>
          <a:xfrm>
            <a:off x="328613" y="6374167"/>
            <a:ext cx="1101070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Trastuzumab </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deruxtecan</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 prescribing information, Accessed 11/8/2024.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Swain SM,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Cancer Treat Rev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2022;106:102378.</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spTree>
    <p:extLst>
      <p:ext uri="{BB962C8B-B14F-4D97-AF65-F5344CB8AC3E}">
        <p14:creationId xmlns:p14="http://schemas.microsoft.com/office/powerpoint/2010/main" val="241332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0A0A16-90C8-5657-FDC3-CDDC853AC110}"/>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046E67B-CD86-1AF4-A4E5-24F8AD2D1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4A33AA9-AC6E-5D71-F5F1-1D77F4A28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4D96457-72D2-0784-AB77-D1B09DEE3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2779BE-786A-3004-812C-A5ECAD435EB9}"/>
              </a:ext>
            </a:extLst>
          </p:cNvPr>
          <p:cNvSpPr txBox="1"/>
          <p:nvPr/>
        </p:nvSpPr>
        <p:spPr>
          <a:xfrm>
            <a:off x="1034277" y="1114138"/>
            <a:ext cx="5204951" cy="1138773"/>
          </a:xfrm>
          <a:prstGeom prst="rect">
            <a:avLst/>
          </a:prstGeom>
          <a:noFill/>
        </p:spPr>
        <p:txBody>
          <a:bodyPr wrap="none" rtlCol="0">
            <a:sp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Anemia/Neutropenia/Thrombocytopenia</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Dose reductions or delays</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Transfusion </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G-CSF for prevention and/or management of neutropenia</a:t>
            </a:r>
          </a:p>
        </p:txBody>
      </p:sp>
      <p:sp>
        <p:nvSpPr>
          <p:cNvPr id="4" name="TextBox 3">
            <a:extLst>
              <a:ext uri="{FF2B5EF4-FFF2-40B4-BE49-F238E27FC236}">
                <a16:creationId xmlns:a16="http://schemas.microsoft.com/office/drawing/2014/main" id="{87A6EB86-200B-2BDA-6081-13C12D85136D}"/>
              </a:ext>
            </a:extLst>
          </p:cNvPr>
          <p:cNvSpPr txBox="1"/>
          <p:nvPr/>
        </p:nvSpPr>
        <p:spPr>
          <a:xfrm>
            <a:off x="991503" y="2759313"/>
            <a:ext cx="4685100" cy="1637371"/>
          </a:xfrm>
          <a:prstGeom prst="rect">
            <a:avLst/>
          </a:prstGeom>
          <a:noFill/>
        </p:spPr>
        <p:txBody>
          <a:bodyPr wrap="square" rtlCol="0">
            <a:sp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Nausea/Vomiting</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Moderate-High emetogenic risk</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Initiate tailored prophylactic antiemetic regimens (2-3 agents) before T-</a:t>
            </a:r>
            <a:r>
              <a:rPr kumimoji="0" lang="en-US" sz="1600" b="0" i="0" u="none" strike="noStrike" kern="1200" cap="none" spc="0" normalizeH="0" baseline="0" noProof="0" dirty="0" err="1">
                <a:ln>
                  <a:noFill/>
                </a:ln>
                <a:solidFill>
                  <a:srgbClr val="E7E6E6">
                    <a:lumMod val="10000"/>
                  </a:srgbClr>
                </a:solidFill>
                <a:effectLst/>
                <a:uLnTx/>
                <a:uFillTx/>
                <a:latin typeface="Calibri" panose="020F0502020204030204"/>
                <a:ea typeface="+mn-ea"/>
                <a:cs typeface="+mn-cs"/>
              </a:rPr>
              <a:t>DXd</a:t>
            </a: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infusion + home regimen for 3-4 days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779801-AE20-0F68-57EA-55A3994CF02E}"/>
              </a:ext>
            </a:extLst>
          </p:cNvPr>
          <p:cNvSpPr txBox="1"/>
          <p:nvPr/>
        </p:nvSpPr>
        <p:spPr>
          <a:xfrm>
            <a:off x="1034277" y="4294990"/>
            <a:ext cx="3672224" cy="1711238"/>
          </a:xfrm>
          <a:prstGeom prst="rect">
            <a:avLst/>
          </a:prstGeom>
          <a:noFill/>
        </p:spPr>
        <p:txBody>
          <a:bodyPr wrap="none" rtlCol="0">
            <a:sp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Fatigue</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Assess/counsel</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Consider holding/dose reductions</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Rule out other causes</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Encourage exercise/physical activity/PT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97F0D8A-9A03-8A68-A739-CE98A7A58370}"/>
              </a:ext>
            </a:extLst>
          </p:cNvPr>
          <p:cNvSpPr txBox="1"/>
          <p:nvPr/>
        </p:nvSpPr>
        <p:spPr>
          <a:xfrm>
            <a:off x="6372117" y="1086437"/>
            <a:ext cx="5183214" cy="1194173"/>
          </a:xfrm>
          <a:prstGeom prst="rect">
            <a:avLst/>
          </a:prstGeom>
          <a:noFill/>
        </p:spPr>
        <p:txBody>
          <a:bodyPr wrap="none" rtlCol="0">
            <a:spAutoFit/>
          </a:bodyPr>
          <a:lstStyle/>
          <a:p>
            <a:pPr marL="229670" marR="0" lvl="0" indent="-22967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Left ventricular dysfunction</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Baseline LVEF and regular monitoring (every 3-4 months)</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Dose delay/discontinuations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AD0A1F-338C-2761-9A67-7827C9630C09}"/>
              </a:ext>
            </a:extLst>
          </p:cNvPr>
          <p:cNvSpPr txBox="1"/>
          <p:nvPr/>
        </p:nvSpPr>
        <p:spPr>
          <a:xfrm>
            <a:off x="6372117" y="2550695"/>
            <a:ext cx="4967322" cy="1452705"/>
          </a:xfrm>
          <a:prstGeom prst="rect">
            <a:avLst/>
          </a:prstGeom>
          <a:noFill/>
        </p:spPr>
        <p:txBody>
          <a:bodyPr wrap="none" rtlCol="0">
            <a:sp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Diarrhea</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Infectious workup </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Anti-diarrheal (Loperamide, </a:t>
            </a:r>
            <a:r>
              <a:rPr kumimoji="0" lang="en-US" sz="1600" b="0" i="0" u="none" strike="noStrike" kern="1200" cap="none" spc="0" normalizeH="0" baseline="0" noProof="0" dirty="0">
                <a:ln>
                  <a:noFill/>
                </a:ln>
                <a:solidFill>
                  <a:srgbClr val="1F1F1F"/>
                </a:solidFill>
                <a:effectLst/>
                <a:uLnTx/>
                <a:uFillTx/>
                <a:latin typeface="Google Sans"/>
                <a:ea typeface="+mn-ea"/>
                <a:cs typeface="+mn-cs"/>
              </a:rPr>
              <a:t>Diphenoxylate/Atropine</a:t>
            </a:r>
            <a:r>
              <a:rPr kumimoji="0" lang="en-US" sz="1600" b="0" i="0" u="none" strike="noStrike" kern="1200" cap="none" spc="0" normalizeH="0" baseline="0" noProof="0" dirty="0">
                <a:ln>
                  <a:noFill/>
                </a:ln>
                <a:solidFill>
                  <a:srgbClr val="E7E6E6">
                    <a:lumMod val="10000"/>
                  </a:srgbClr>
                </a:solidFill>
                <a:effectLst/>
                <a:uLnTx/>
                <a:uFillTx/>
                <a:latin typeface="Google Sans"/>
                <a:ea typeface="+mn-ea"/>
                <a:cs typeface="+mn-cs"/>
              </a:rPr>
              <a:t>)</a:t>
            </a:r>
            <a:endPar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Fluids/electrolytes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5DB5E86-7836-1E96-1904-8DB55D232842}"/>
              </a:ext>
            </a:extLst>
          </p:cNvPr>
          <p:cNvSpPr txBox="1"/>
          <p:nvPr/>
        </p:nvSpPr>
        <p:spPr>
          <a:xfrm>
            <a:off x="6372117" y="4396684"/>
            <a:ext cx="2852897" cy="1452705"/>
          </a:xfrm>
          <a:prstGeom prst="rect">
            <a:avLst/>
          </a:prstGeom>
          <a:noFill/>
        </p:spPr>
        <p:txBody>
          <a:bodyPr wrap="none" rtlCol="0">
            <a:spAutoFit/>
          </a:bodyPr>
          <a:lstStyle/>
          <a:p>
            <a:pPr marL="0" marR="0" lvl="0" indent="0" algn="l" defTabSz="474181"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Alopecia</a:t>
            </a:r>
          </a:p>
          <a:p>
            <a:pPr marL="229670" marR="0" lvl="1" indent="-229670" algn="l" defTabSz="474181"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Patient counseling/education</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Wig prescription</a:t>
            </a:r>
          </a:p>
          <a:p>
            <a:pPr marL="229670" marR="0" lvl="1" indent="-229670" algn="l" defTabSz="474181"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Scalp cooling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11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EAE14F-C491-11A8-5F36-ABCFEDCAB526}"/>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D2A32F9-EDE9-FC85-6A2F-DAB9BCC23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2A3D2C2-F098-6E47-9334-66361DDA8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33E1E24-B7A2-CD0B-E99B-291CFEA8D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2">
            <a:extLst>
              <a:ext uri="{FF2B5EF4-FFF2-40B4-BE49-F238E27FC236}">
                <a16:creationId xmlns:a16="http://schemas.microsoft.com/office/drawing/2014/main" id="{3D6A4601-0353-D362-B11A-C34D574FE37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5437" y="1104441"/>
            <a:ext cx="9001125" cy="4649117"/>
          </a:xfrm>
          <a:prstGeom prst="rect">
            <a:avLst/>
          </a:prstGeom>
        </p:spPr>
      </p:pic>
      <p:sp>
        <p:nvSpPr>
          <p:cNvPr id="4" name="TextBox 3">
            <a:extLst>
              <a:ext uri="{FF2B5EF4-FFF2-40B4-BE49-F238E27FC236}">
                <a16:creationId xmlns:a16="http://schemas.microsoft.com/office/drawing/2014/main" id="{3E18E440-02EA-B5EF-D274-C0C25A571DD2}"/>
              </a:ext>
            </a:extLst>
          </p:cNvPr>
          <p:cNvSpPr txBox="1"/>
          <p:nvPr/>
        </p:nvSpPr>
        <p:spPr>
          <a:xfrm>
            <a:off x="2271713" y="6457950"/>
            <a:ext cx="73580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Trastuzumab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deruxtecan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official website. Accessed 4/2025. </a:t>
            </a:r>
          </a:p>
        </p:txBody>
      </p:sp>
    </p:spTree>
    <p:extLst>
      <p:ext uri="{BB962C8B-B14F-4D97-AF65-F5344CB8AC3E}">
        <p14:creationId xmlns:p14="http://schemas.microsoft.com/office/powerpoint/2010/main" val="491378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605972-851A-92F7-D915-82DB27E8E146}"/>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CE12C90-F5CC-6295-A6A8-450D34764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63895C5-CCCC-9539-289D-2065455E0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F2662A4-5AC6-B75B-BEB0-7893DBE5C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38EA23A-3ACD-D687-17F5-B479614BBF1D}"/>
              </a:ext>
            </a:extLst>
          </p:cNvPr>
          <p:cNvSpPr txBox="1"/>
          <p:nvPr/>
        </p:nvSpPr>
        <p:spPr>
          <a:xfrm>
            <a:off x="695514" y="6330434"/>
            <a:ext cx="84010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Trastuzumab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deruxtecan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prescribing information. Accessed 4/2025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2" name="Table 1">
            <a:extLst>
              <a:ext uri="{FF2B5EF4-FFF2-40B4-BE49-F238E27FC236}">
                <a16:creationId xmlns:a16="http://schemas.microsoft.com/office/drawing/2014/main" id="{273AB36D-64C6-AC98-F0D4-F51A844E7952}"/>
              </a:ext>
            </a:extLst>
          </p:cNvPr>
          <p:cNvGraphicFramePr>
            <a:graphicFrameLocks noGrp="1"/>
          </p:cNvGraphicFramePr>
          <p:nvPr/>
        </p:nvGraphicFramePr>
        <p:xfrm>
          <a:off x="1371600" y="2214562"/>
          <a:ext cx="9486900" cy="3443288"/>
        </p:xfrm>
        <a:graphic>
          <a:graphicData uri="http://schemas.openxmlformats.org/drawingml/2006/table">
            <a:tbl>
              <a:tblPr firstRow="1" bandRow="1">
                <a:tableStyleId>{F5AB1C69-6EDB-4FF4-983F-18BD219EF322}</a:tableStyleId>
              </a:tblPr>
              <a:tblGrid>
                <a:gridCol w="4743450">
                  <a:extLst>
                    <a:ext uri="{9D8B030D-6E8A-4147-A177-3AD203B41FA5}">
                      <a16:colId xmlns:a16="http://schemas.microsoft.com/office/drawing/2014/main" val="652741045"/>
                    </a:ext>
                  </a:extLst>
                </a:gridCol>
                <a:gridCol w="4743450">
                  <a:extLst>
                    <a:ext uri="{9D8B030D-6E8A-4147-A177-3AD203B41FA5}">
                      <a16:colId xmlns:a16="http://schemas.microsoft.com/office/drawing/2014/main" val="4221742356"/>
                    </a:ext>
                  </a:extLst>
                </a:gridCol>
              </a:tblGrid>
              <a:tr h="860822">
                <a:tc>
                  <a:txBody>
                    <a:bodyPr/>
                    <a:lstStyle/>
                    <a:p>
                      <a:endParaRPr lang="en-US" dirty="0"/>
                    </a:p>
                    <a:p>
                      <a:pPr algn="ctr"/>
                      <a:r>
                        <a:rPr lang="en-US" dirty="0"/>
                        <a:t>Dose Reduction Schedule </a:t>
                      </a:r>
                    </a:p>
                  </a:txBody>
                  <a:tcPr/>
                </a:tc>
                <a:tc>
                  <a:txBody>
                    <a:bodyPr/>
                    <a:lstStyle/>
                    <a:p>
                      <a:endParaRPr lang="en-US" dirty="0"/>
                    </a:p>
                    <a:p>
                      <a:pPr algn="ctr"/>
                      <a:r>
                        <a:rPr lang="en-US" dirty="0"/>
                        <a:t>5.4 mg/kg starting dose </a:t>
                      </a:r>
                    </a:p>
                  </a:txBody>
                  <a:tcPr/>
                </a:tc>
                <a:extLst>
                  <a:ext uri="{0D108BD9-81ED-4DB2-BD59-A6C34878D82A}">
                    <a16:rowId xmlns:a16="http://schemas.microsoft.com/office/drawing/2014/main" val="2790714555"/>
                  </a:ext>
                </a:extLst>
              </a:tr>
              <a:tr h="860822">
                <a:tc>
                  <a:txBody>
                    <a:bodyPr/>
                    <a:lstStyle/>
                    <a:p>
                      <a:endParaRPr lang="en-US" dirty="0"/>
                    </a:p>
                    <a:p>
                      <a:pPr algn="ctr"/>
                      <a:r>
                        <a:rPr lang="en-US" dirty="0"/>
                        <a:t>First Dose Reduction</a:t>
                      </a:r>
                    </a:p>
                  </a:txBody>
                  <a:tcPr/>
                </a:tc>
                <a:tc>
                  <a:txBody>
                    <a:bodyPr/>
                    <a:lstStyle/>
                    <a:p>
                      <a:endParaRPr lang="en-US" dirty="0"/>
                    </a:p>
                    <a:p>
                      <a:pPr algn="ctr"/>
                      <a:r>
                        <a:rPr lang="en-US" dirty="0"/>
                        <a:t>4.4 mg/kg</a:t>
                      </a:r>
                    </a:p>
                  </a:txBody>
                  <a:tcPr/>
                </a:tc>
                <a:extLst>
                  <a:ext uri="{0D108BD9-81ED-4DB2-BD59-A6C34878D82A}">
                    <a16:rowId xmlns:a16="http://schemas.microsoft.com/office/drawing/2014/main" val="859738488"/>
                  </a:ext>
                </a:extLst>
              </a:tr>
              <a:tr h="860822">
                <a:tc>
                  <a:txBody>
                    <a:bodyPr/>
                    <a:lstStyle/>
                    <a:p>
                      <a:endParaRPr lang="en-US" dirty="0"/>
                    </a:p>
                    <a:p>
                      <a:pPr algn="ctr"/>
                      <a:r>
                        <a:rPr lang="en-US" dirty="0"/>
                        <a:t>Second Dose Reduction </a:t>
                      </a:r>
                    </a:p>
                  </a:txBody>
                  <a:tcPr/>
                </a:tc>
                <a:tc>
                  <a:txBody>
                    <a:bodyPr/>
                    <a:lstStyle/>
                    <a:p>
                      <a:endParaRPr lang="en-US" dirty="0"/>
                    </a:p>
                    <a:p>
                      <a:pPr algn="ctr"/>
                      <a:r>
                        <a:rPr lang="en-US" dirty="0"/>
                        <a:t>3.2 mg/kg</a:t>
                      </a:r>
                    </a:p>
                  </a:txBody>
                  <a:tcPr/>
                </a:tc>
                <a:extLst>
                  <a:ext uri="{0D108BD9-81ED-4DB2-BD59-A6C34878D82A}">
                    <a16:rowId xmlns:a16="http://schemas.microsoft.com/office/drawing/2014/main" val="1272067042"/>
                  </a:ext>
                </a:extLst>
              </a:tr>
              <a:tr h="860822">
                <a:tc>
                  <a:txBody>
                    <a:bodyPr/>
                    <a:lstStyle/>
                    <a:p>
                      <a:endParaRPr lang="en-US" dirty="0"/>
                    </a:p>
                    <a:p>
                      <a:pPr algn="ctr"/>
                      <a:r>
                        <a:rPr lang="en-US" dirty="0"/>
                        <a:t>Requirement for further dose reduction</a:t>
                      </a:r>
                    </a:p>
                  </a:txBody>
                  <a:tcPr/>
                </a:tc>
                <a:tc>
                  <a:txBody>
                    <a:bodyPr/>
                    <a:lstStyle/>
                    <a:p>
                      <a:endParaRPr lang="en-US" dirty="0"/>
                    </a:p>
                    <a:p>
                      <a:pPr algn="ctr"/>
                      <a:r>
                        <a:rPr lang="en-US" dirty="0"/>
                        <a:t>Discontinue Treatment </a:t>
                      </a:r>
                    </a:p>
                  </a:txBody>
                  <a:tcPr/>
                </a:tc>
                <a:extLst>
                  <a:ext uri="{0D108BD9-81ED-4DB2-BD59-A6C34878D82A}">
                    <a16:rowId xmlns:a16="http://schemas.microsoft.com/office/drawing/2014/main" val="418560318"/>
                  </a:ext>
                </a:extLst>
              </a:tr>
            </a:tbl>
          </a:graphicData>
        </a:graphic>
      </p:graphicFrame>
      <p:sp>
        <p:nvSpPr>
          <p:cNvPr id="5" name="TextBox 4">
            <a:extLst>
              <a:ext uri="{FF2B5EF4-FFF2-40B4-BE49-F238E27FC236}">
                <a16:creationId xmlns:a16="http://schemas.microsoft.com/office/drawing/2014/main" id="{1920DC5E-841B-6B1A-A813-5470CEFC382D}"/>
              </a:ext>
            </a:extLst>
          </p:cNvPr>
          <p:cNvSpPr txBox="1"/>
          <p:nvPr/>
        </p:nvSpPr>
        <p:spPr>
          <a:xfrm>
            <a:off x="2000250" y="1385888"/>
            <a:ext cx="832981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Recommended Dose Reductions </a:t>
            </a:r>
          </a:p>
        </p:txBody>
      </p:sp>
    </p:spTree>
    <p:extLst>
      <p:ext uri="{BB962C8B-B14F-4D97-AF65-F5344CB8AC3E}">
        <p14:creationId xmlns:p14="http://schemas.microsoft.com/office/powerpoint/2010/main" val="2846225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31400C-52AA-19C5-94C5-2079BCB0BE80}"/>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0D9683D-104F-5A56-F926-2163EA8AC6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4A7D09F-19A0-5D04-D2C7-8DB4B2DC6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1B7A21D-58B8-4798-4EBB-6A9B3D02F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3AAA88D8-F157-C75E-5112-3B0DA3909CD6}"/>
              </a:ext>
            </a:extLst>
          </p:cNvPr>
          <p:cNvSpPr>
            <a:spLocks noGrp="1"/>
          </p:cNvSpPr>
          <p:nvPr>
            <p:ph idx="1"/>
          </p:nvPr>
        </p:nvSpPr>
        <p:spPr>
          <a:xfrm>
            <a:off x="890399" y="1627763"/>
            <a:ext cx="5462275" cy="4544437"/>
          </a:xfrm>
        </p:spPr>
        <p:txBody>
          <a:bodyPr>
            <a:normAutofit/>
          </a:bodyPr>
          <a:lstStyle/>
          <a:p>
            <a:pPr>
              <a:spcAft>
                <a:spcPts val="400"/>
              </a:spcAft>
            </a:pPr>
            <a:r>
              <a:rPr lang="en-US" sz="1800" dirty="0">
                <a:solidFill>
                  <a:schemeClr val="tx1"/>
                </a:solidFill>
                <a:latin typeface="Futura Medium" panose="020B0602020204020303" pitchFamily="34" charset="-79"/>
                <a:cs typeface="Futura Medium" panose="020B0602020204020303" pitchFamily="34" charset="-79"/>
              </a:rPr>
              <a:t>Prompt recognition and treatment are important for reducing the risk of severe symptoms</a:t>
            </a:r>
          </a:p>
          <a:p>
            <a:pPr lvl="1">
              <a:spcAft>
                <a:spcPts val="400"/>
              </a:spcAft>
            </a:pPr>
            <a:r>
              <a:rPr lang="en-US" sz="1800" dirty="0">
                <a:solidFill>
                  <a:schemeClr val="tx1"/>
                </a:solidFill>
                <a:latin typeface="Futura Medium" panose="020B0602020204020303" pitchFamily="34" charset="-79"/>
                <a:cs typeface="Futura Medium" panose="020B0602020204020303" pitchFamily="34" charset="-79"/>
              </a:rPr>
              <a:t>Signs of T-</a:t>
            </a:r>
            <a:r>
              <a:rPr lang="en-US" sz="1800" dirty="0" err="1">
                <a:solidFill>
                  <a:schemeClr val="tx1"/>
                </a:solidFill>
                <a:latin typeface="Futura Medium" panose="020B0602020204020303" pitchFamily="34" charset="-79"/>
                <a:cs typeface="Futura Medium" panose="020B0602020204020303" pitchFamily="34" charset="-79"/>
              </a:rPr>
              <a:t>DXd</a:t>
            </a:r>
            <a:r>
              <a:rPr lang="en-US" sz="1800" dirty="0">
                <a:solidFill>
                  <a:schemeClr val="tx1"/>
                </a:solidFill>
                <a:latin typeface="Futura Medium" panose="020B0602020204020303" pitchFamily="34" charset="-79"/>
                <a:cs typeface="Futura Medium" panose="020B0602020204020303" pitchFamily="34" charset="-79"/>
              </a:rPr>
              <a:t>-related IRRs include fever and chills, N/V, pain, headache, dizziness, dyspnea, and/or hypotension</a:t>
            </a:r>
          </a:p>
          <a:p>
            <a:pPr>
              <a:spcAft>
                <a:spcPts val="400"/>
              </a:spcAft>
            </a:pPr>
            <a:r>
              <a:rPr lang="en-US" sz="1800" dirty="0">
                <a:latin typeface="Futura Medium" panose="020B0602020204020303" pitchFamily="34" charset="-79"/>
                <a:cs typeface="Futura Medium" panose="020B0602020204020303" pitchFamily="34" charset="-79"/>
              </a:rPr>
              <a:t>Infusion 1 over </a:t>
            </a:r>
            <a:r>
              <a:rPr lang="en-US" sz="1800" i="1" dirty="0">
                <a:latin typeface="Futura Medium" panose="020B0602020204020303" pitchFamily="34" charset="-79"/>
                <a:cs typeface="Futura Medium" panose="020B0602020204020303" pitchFamily="34" charset="-79"/>
              </a:rPr>
              <a:t>90 minutes → if well tolerated → subsequent infusions 30 minutes </a:t>
            </a:r>
          </a:p>
          <a:p>
            <a:pPr lvl="1">
              <a:spcAft>
                <a:spcPts val="400"/>
              </a:spcAft>
            </a:pPr>
            <a:r>
              <a:rPr lang="en-US" sz="1800" b="1" dirty="0">
                <a:solidFill>
                  <a:schemeClr val="tx1"/>
                </a:solidFill>
              </a:rPr>
              <a:t>1% to 3% of patients receiving T-</a:t>
            </a:r>
            <a:r>
              <a:rPr lang="en-US" sz="1800" b="1" dirty="0" err="1">
                <a:solidFill>
                  <a:schemeClr val="tx1"/>
                </a:solidFill>
              </a:rPr>
              <a:t>DXd</a:t>
            </a:r>
            <a:r>
              <a:rPr lang="en-US" sz="1800" b="1" dirty="0">
                <a:solidFill>
                  <a:schemeClr val="tx1"/>
                </a:solidFill>
              </a:rPr>
              <a:t> experience an IRR with T-</a:t>
            </a:r>
            <a:r>
              <a:rPr lang="en-US" sz="1800" b="1" dirty="0" err="1">
                <a:solidFill>
                  <a:schemeClr val="tx1"/>
                </a:solidFill>
              </a:rPr>
              <a:t>DXd</a:t>
            </a:r>
            <a:r>
              <a:rPr lang="en-US" sz="1800" b="1" dirty="0">
                <a:solidFill>
                  <a:schemeClr val="tx1"/>
                </a:solidFill>
              </a:rPr>
              <a:t> 5.4 mg/kg</a:t>
            </a:r>
          </a:p>
          <a:p>
            <a:pPr lvl="1">
              <a:spcAft>
                <a:spcPts val="400"/>
              </a:spcAft>
            </a:pPr>
            <a:endParaRPr lang="en-US" sz="1400" i="1" dirty="0">
              <a:latin typeface="Futura Medium" panose="020B0602020204020303" pitchFamily="34" charset="-79"/>
              <a:cs typeface="Futura Medium" panose="020B0602020204020303" pitchFamily="34" charset="-79"/>
            </a:endParaRPr>
          </a:p>
          <a:p>
            <a:r>
              <a:rPr lang="en-US" sz="1800" dirty="0">
                <a:latin typeface="Futura Medium" panose="020B0602020204020303" pitchFamily="34" charset="-79"/>
                <a:cs typeface="Futura Medium" panose="020B0602020204020303" pitchFamily="34" charset="-79"/>
              </a:rPr>
              <a:t>Grade 1: Reduce infusion rate to 50% </a:t>
            </a:r>
          </a:p>
          <a:p>
            <a:r>
              <a:rPr lang="en-US" sz="1800" dirty="0">
                <a:latin typeface="Futura Medium" panose="020B0602020204020303" pitchFamily="34" charset="-79"/>
                <a:cs typeface="Futura Medium" panose="020B0602020204020303" pitchFamily="34" charset="-79"/>
              </a:rPr>
              <a:t>Grade 2: Temporarily stop infusion</a:t>
            </a:r>
          </a:p>
          <a:p>
            <a:r>
              <a:rPr lang="en-US" sz="1800" dirty="0">
                <a:latin typeface="Futura Medium" panose="020B0602020204020303" pitchFamily="34" charset="-79"/>
                <a:cs typeface="Futura Medium" panose="020B0602020204020303" pitchFamily="34" charset="-79"/>
              </a:rPr>
              <a:t>Grade 3 or 4: Permanently stop</a:t>
            </a:r>
          </a:p>
          <a:p>
            <a:pPr marL="0" indent="0">
              <a:buNone/>
            </a:pPr>
            <a:endParaRPr lang="en-US" dirty="0"/>
          </a:p>
        </p:txBody>
      </p:sp>
      <p:sp>
        <p:nvSpPr>
          <p:cNvPr id="7" name="TextBox 6">
            <a:extLst>
              <a:ext uri="{FF2B5EF4-FFF2-40B4-BE49-F238E27FC236}">
                <a16:creationId xmlns:a16="http://schemas.microsoft.com/office/drawing/2014/main" id="{C5E70A2B-58CF-3F8F-7184-E07AD32500BD}"/>
              </a:ext>
            </a:extLst>
          </p:cNvPr>
          <p:cNvSpPr txBox="1"/>
          <p:nvPr/>
        </p:nvSpPr>
        <p:spPr>
          <a:xfrm>
            <a:off x="2081211" y="850644"/>
            <a:ext cx="802957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T-</a:t>
            </a:r>
            <a:r>
              <a:rPr kumimoji="0" lang="en-US" sz="3200" b="1" i="0" u="none" strike="noStrike" kern="1200" cap="none" spc="0" normalizeH="0" baseline="0" noProof="0" dirty="0" err="1">
                <a:ln>
                  <a:noFill/>
                </a:ln>
                <a:solidFill>
                  <a:prstClr val="black"/>
                </a:solidFill>
                <a:effectLst/>
                <a:uLnTx/>
                <a:uFillTx/>
                <a:latin typeface="FUTURA MEDIUM" panose="020B0602020204020303" pitchFamily="34" charset="-79"/>
                <a:ea typeface="+mn-ea"/>
                <a:cs typeface="FUTURA MEDIUM" panose="020B0602020204020303" pitchFamily="34" charset="-79"/>
              </a:rPr>
              <a:t>DXd</a:t>
            </a:r>
            <a:r>
              <a:rPr kumimoji="0" lang="en-US" sz="3200" b="1"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 Infusion-Related Reactions</a:t>
            </a:r>
          </a:p>
        </p:txBody>
      </p:sp>
      <p:sp>
        <p:nvSpPr>
          <p:cNvPr id="9" name="TextBox 8">
            <a:extLst>
              <a:ext uri="{FF2B5EF4-FFF2-40B4-BE49-F238E27FC236}">
                <a16:creationId xmlns:a16="http://schemas.microsoft.com/office/drawing/2014/main" id="{FA46E743-C3EA-9A0E-4D2C-0040B699A2A8}"/>
              </a:ext>
            </a:extLst>
          </p:cNvPr>
          <p:cNvSpPr txBox="1"/>
          <p:nvPr/>
        </p:nvSpPr>
        <p:spPr>
          <a:xfrm>
            <a:off x="695514" y="6181040"/>
            <a:ext cx="634383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IRR = infusion-related reaction; N/V = nausea and/or vomiting.</a:t>
            </a:r>
          </a:p>
        </p:txBody>
      </p:sp>
      <p:sp>
        <p:nvSpPr>
          <p:cNvPr id="10" name="TextBox 9">
            <a:extLst>
              <a:ext uri="{FF2B5EF4-FFF2-40B4-BE49-F238E27FC236}">
                <a16:creationId xmlns:a16="http://schemas.microsoft.com/office/drawing/2014/main" id="{9D749ED4-875A-3799-8401-B445EE0314FF}"/>
              </a:ext>
            </a:extLst>
          </p:cNvPr>
          <p:cNvSpPr txBox="1"/>
          <p:nvPr/>
        </p:nvSpPr>
        <p:spPr>
          <a:xfrm>
            <a:off x="142683" y="6519520"/>
            <a:ext cx="119066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Rugo HS,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ESMO Open.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2022;7:100553. Trastuzumab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deruxtecan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prescribing information. </a:t>
            </a:r>
          </a:p>
        </p:txBody>
      </p:sp>
      <p:sp>
        <p:nvSpPr>
          <p:cNvPr id="5" name="Content Placeholder 3">
            <a:extLst>
              <a:ext uri="{FF2B5EF4-FFF2-40B4-BE49-F238E27FC236}">
                <a16:creationId xmlns:a16="http://schemas.microsoft.com/office/drawing/2014/main" id="{926423DE-B9B8-D615-AFCA-F01F97DD1F7B}"/>
              </a:ext>
            </a:extLst>
          </p:cNvPr>
          <p:cNvSpPr txBox="1">
            <a:spLocks/>
          </p:cNvSpPr>
          <p:nvPr/>
        </p:nvSpPr>
        <p:spPr>
          <a:xfrm>
            <a:off x="6905502" y="1627763"/>
            <a:ext cx="4473680" cy="4544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Keep resources to treat IRR readily on hand</a:t>
            </a:r>
          </a:p>
          <a:p>
            <a:pPr marL="228600" marR="0" lvl="0" indent="-228600" algn="l" defTabSz="914400" rtl="0" eaLnBrk="1" fontAlgn="auto" latinLnBrk="0" hangingPunct="1">
              <a:lnSpc>
                <a:spcPct val="90000"/>
              </a:lnSpc>
              <a:spcBef>
                <a:spcPts val="10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Suspected anaphylaxis: </a:t>
            </a:r>
          </a:p>
          <a:p>
            <a:pPr marL="685800" marR="0" lvl="1" indent="-228600" algn="l" defTabSz="914400" rtl="0" eaLnBrk="1" fontAlgn="auto" latinLnBrk="0" hangingPunct="1">
              <a:lnSpc>
                <a:spcPct val="90000"/>
              </a:lnSpc>
              <a:spcBef>
                <a:spcPts val="50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Follow local management guidelines </a:t>
            </a:r>
          </a:p>
          <a:p>
            <a:pPr marL="685800" marR="0" lvl="1" indent="-228600" algn="l" defTabSz="914400" rtl="0" eaLnBrk="1" fontAlgn="auto" latinLnBrk="0" hangingPunct="1">
              <a:lnSpc>
                <a:spcPct val="90000"/>
              </a:lnSpc>
              <a:spcBef>
                <a:spcPts val="50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epinephrine (1 mg/mL IM every 5–15 minutes); </a:t>
            </a:r>
          </a:p>
          <a:p>
            <a:pPr marL="685800" marR="0" lvl="1" indent="-228600" algn="l" defTabSz="914400" rtl="0" eaLnBrk="1" fontAlgn="auto" latinLnBrk="0" hangingPunct="1">
              <a:lnSpc>
                <a:spcPct val="90000"/>
              </a:lnSpc>
              <a:spcBef>
                <a:spcPts val="50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normal saline (1–2 L at 5–10 ml/kg for first 5 minutes IV); </a:t>
            </a:r>
          </a:p>
          <a:p>
            <a:pPr marL="685800" marR="0" lvl="1" indent="-228600" algn="l" defTabSz="914400" rtl="0" eaLnBrk="1" fontAlgn="auto" latinLnBrk="0" hangingPunct="1">
              <a:lnSpc>
                <a:spcPct val="90000"/>
              </a:lnSpc>
              <a:spcBef>
                <a:spcPts val="50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Futura Medium" panose="020B0602020204020303" pitchFamily="34" charset="-79"/>
                <a:ea typeface="+mn-ea"/>
                <a:cs typeface="Futura Medium" panose="020B0602020204020303" pitchFamily="34" charset="-79"/>
              </a:rPr>
              <a:t>H1/H2 antagonists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11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A54CA3-6E2E-71DE-1331-99EDD62CFA6F}"/>
              </a:ext>
            </a:extLst>
          </p:cNvPr>
          <p:cNvSpPr>
            <a:spLocks noGrp="1"/>
          </p:cNvSpPr>
          <p:nvPr>
            <p:ph type="title"/>
          </p:nvPr>
        </p:nvSpPr>
        <p:spPr>
          <a:xfrm>
            <a:off x="1616054" y="783772"/>
            <a:ext cx="8959893" cy="712519"/>
          </a:xfrm>
        </p:spPr>
        <p:txBody>
          <a:bodyPr vert="horz" lIns="91440" tIns="45720" rIns="91440" bIns="45720" rtlCol="0" anchor="b">
            <a:normAutofit/>
          </a:bodyPr>
          <a:lstStyle/>
          <a:p>
            <a:pPr algn="ctr"/>
            <a:r>
              <a:rPr lang="en-US" sz="3200" kern="1200" dirty="0">
                <a:solidFill>
                  <a:schemeClr val="tx1"/>
                </a:solidFill>
                <a:latin typeface="Futura Medium" panose="020B0602020204020303" pitchFamily="34" charset="-79"/>
                <a:cs typeface="Futura Medium" panose="020B0602020204020303" pitchFamily="34" charset="-79"/>
              </a:rPr>
              <a:t>CASE STUDY</a:t>
            </a:r>
          </a:p>
        </p:txBody>
      </p:sp>
      <p:sp>
        <p:nvSpPr>
          <p:cNvPr id="3" name="Text Placeholder 2">
            <a:extLst>
              <a:ext uri="{FF2B5EF4-FFF2-40B4-BE49-F238E27FC236}">
                <a16:creationId xmlns:a16="http://schemas.microsoft.com/office/drawing/2014/main" id="{F52F9A71-EC5D-110D-A95D-B61E0EBE7361}"/>
              </a:ext>
            </a:extLst>
          </p:cNvPr>
          <p:cNvSpPr>
            <a:spLocks noGrp="1"/>
          </p:cNvSpPr>
          <p:nvPr>
            <p:ph type="body" sz="quarter" idx="10"/>
          </p:nvPr>
        </p:nvSpPr>
        <p:spPr>
          <a:xfrm>
            <a:off x="1453216" y="1763482"/>
            <a:ext cx="9611336" cy="4310746"/>
          </a:xfrm>
        </p:spPr>
        <p:txBody>
          <a:bodyPr vert="horz" lIns="91440" tIns="45720" rIns="91440" bIns="45720" rtlCol="0" anchor="t">
            <a:normAutofit lnSpcReduction="10000"/>
          </a:bodyPr>
          <a:lstStyle/>
          <a:p>
            <a:pPr marL="236538" indent="-161925">
              <a:lnSpc>
                <a:spcPct val="110000"/>
              </a:lnSpc>
              <a:buFont typeface="Arial" panose="020B0604020202020204" pitchFamily="34" charset="0"/>
              <a:buChar char="•"/>
            </a:pPr>
            <a:r>
              <a:rPr lang="en-US" sz="1900" b="0" dirty="0">
                <a:solidFill>
                  <a:schemeClr val="tx1"/>
                </a:solidFill>
                <a:latin typeface="Futura Medium" panose="020B0602020204020303" pitchFamily="34" charset="-79"/>
                <a:cs typeface="Futura Medium" panose="020B0602020204020303" pitchFamily="34" charset="-79"/>
              </a:rPr>
              <a:t>Patient with recurrent high grade serous ovarian cancer (germline BRCA2+, HER2 IHC 3+, FOLR 0%)</a:t>
            </a:r>
          </a:p>
          <a:p>
            <a:pPr marL="236538" indent="-161925">
              <a:lnSpc>
                <a:spcPct val="110000"/>
              </a:lnSpc>
              <a:buFont typeface="Arial" panose="020B0604020202020204" pitchFamily="34" charset="0"/>
              <a:buChar char="•"/>
            </a:pPr>
            <a:r>
              <a:rPr lang="en-US" sz="1900" b="0" dirty="0">
                <a:solidFill>
                  <a:schemeClr val="tx1"/>
                </a:solidFill>
                <a:latin typeface="Futura Medium" panose="020B0602020204020303" pitchFamily="34" charset="-79"/>
                <a:cs typeface="Futura Medium" panose="020B0602020204020303" pitchFamily="34" charset="-79"/>
              </a:rPr>
              <a:t>2020: Diagnosed </a:t>
            </a:r>
          </a:p>
          <a:p>
            <a:pPr marL="236538" indent="-161925">
              <a:lnSpc>
                <a:spcPct val="110000"/>
              </a:lnSpc>
              <a:buFont typeface="Arial" panose="020B0604020202020204" pitchFamily="34" charset="0"/>
              <a:buChar char="•"/>
            </a:pPr>
            <a:r>
              <a:rPr lang="en-US" sz="1900" b="0" dirty="0">
                <a:solidFill>
                  <a:schemeClr val="tx1"/>
                </a:solidFill>
                <a:latin typeface="Futura Medium" panose="020B0602020204020303" pitchFamily="34" charset="-79"/>
                <a:cs typeface="Futura Medium" panose="020B0602020204020303" pitchFamily="34" charset="-79"/>
              </a:rPr>
              <a:t>2022: Completed adjuvant carboplatin and paclitaxel, followed by PARP maintenance </a:t>
            </a:r>
          </a:p>
          <a:p>
            <a:pPr marL="236538" indent="-161925">
              <a:lnSpc>
                <a:spcPct val="110000"/>
              </a:lnSpc>
              <a:buFont typeface="Arial" panose="020B0604020202020204" pitchFamily="34" charset="0"/>
              <a:buChar char="•"/>
            </a:pPr>
            <a:r>
              <a:rPr lang="en-US" sz="1900" b="0" dirty="0">
                <a:solidFill>
                  <a:schemeClr val="tx1"/>
                </a:solidFill>
                <a:latin typeface="Futura Medium" panose="020B0602020204020303" pitchFamily="34" charset="-79"/>
                <a:cs typeface="Futura Medium" panose="020B0602020204020303" pitchFamily="34" charset="-79"/>
              </a:rPr>
              <a:t>2023: Disease recurrence; Gem/Cis/Bev followed by maintenance Bev x 9 months</a:t>
            </a:r>
          </a:p>
          <a:p>
            <a:pPr marL="236538" indent="-161925">
              <a:lnSpc>
                <a:spcPct val="110000"/>
              </a:lnSpc>
              <a:buFont typeface="Arial" panose="020B0604020202020204" pitchFamily="34" charset="0"/>
              <a:buChar char="•"/>
            </a:pPr>
            <a:r>
              <a:rPr lang="en-US" sz="1900" b="0" dirty="0">
                <a:solidFill>
                  <a:schemeClr val="tx1"/>
                </a:solidFill>
                <a:latin typeface="Futura Medium" panose="020B0602020204020303" pitchFamily="34" charset="-79"/>
                <a:cs typeface="Futura Medium" panose="020B0602020204020303" pitchFamily="34" charset="-79"/>
              </a:rPr>
              <a:t>2024: Disease progression; Gem/Cis/Bev, progressed after 3 cycles of maintenance Bev</a:t>
            </a:r>
          </a:p>
          <a:p>
            <a:pPr marL="236538" indent="-161925">
              <a:lnSpc>
                <a:spcPct val="110000"/>
              </a:lnSpc>
              <a:buFont typeface="Arial" panose="020B0604020202020204" pitchFamily="34" charset="0"/>
              <a:buChar char="•"/>
            </a:pPr>
            <a:r>
              <a:rPr lang="en-US" sz="1900" b="0" dirty="0">
                <a:solidFill>
                  <a:schemeClr val="tx1"/>
                </a:solidFill>
                <a:latin typeface="Futura Medium" panose="020B0602020204020303" pitchFamily="34" charset="-79"/>
                <a:cs typeface="Futura Medium" panose="020B0602020204020303" pitchFamily="34" charset="-79"/>
              </a:rPr>
              <a:t>2025: Started treatment on </a:t>
            </a:r>
            <a:r>
              <a:rPr lang="en-US" sz="1900" dirty="0">
                <a:solidFill>
                  <a:schemeClr val="tx1"/>
                </a:solidFill>
                <a:effectLst/>
                <a:latin typeface="Futura Medium" panose="020B0602020204020303" pitchFamily="34" charset="-79"/>
                <a:ea typeface="Calibri" panose="020F0502020204030204" pitchFamily="34" charset="0"/>
                <a:cs typeface="Futura Medium" panose="020B0602020204020303" pitchFamily="34" charset="-79"/>
              </a:rPr>
              <a:t>trastuzumab </a:t>
            </a:r>
            <a:r>
              <a:rPr lang="en-US" sz="1900" dirty="0" err="1">
                <a:solidFill>
                  <a:schemeClr val="tx1"/>
                </a:solidFill>
                <a:effectLst/>
                <a:latin typeface="Futura Medium" panose="020B0602020204020303" pitchFamily="34" charset="-79"/>
                <a:ea typeface="Calibri" panose="020F0502020204030204" pitchFamily="34" charset="0"/>
                <a:cs typeface="Futura Medium" panose="020B0602020204020303" pitchFamily="34" charset="-79"/>
              </a:rPr>
              <a:t>deruxtecan</a:t>
            </a:r>
            <a:r>
              <a:rPr lang="en-US" sz="1900" dirty="0">
                <a:solidFill>
                  <a:schemeClr val="tx1"/>
                </a:solidFill>
                <a:effectLst/>
                <a:latin typeface="Futura Medium" panose="020B0602020204020303" pitchFamily="34" charset="-79"/>
                <a:ea typeface="Calibri" panose="020F0502020204030204" pitchFamily="34" charset="0"/>
                <a:cs typeface="Futura Medium" panose="020B0602020204020303" pitchFamily="34" charset="-79"/>
              </a:rPr>
              <a:t> (T-</a:t>
            </a:r>
            <a:r>
              <a:rPr lang="en-US" sz="1900" dirty="0" err="1">
                <a:solidFill>
                  <a:schemeClr val="tx1"/>
                </a:solidFill>
                <a:effectLst/>
                <a:latin typeface="Futura Medium" panose="020B0602020204020303" pitchFamily="34" charset="-79"/>
                <a:ea typeface="Calibri" panose="020F0502020204030204" pitchFamily="34" charset="0"/>
                <a:cs typeface="Futura Medium" panose="020B0602020204020303" pitchFamily="34" charset="-79"/>
              </a:rPr>
              <a:t>DXd</a:t>
            </a:r>
            <a:r>
              <a:rPr lang="en-US" sz="1900" dirty="0">
                <a:solidFill>
                  <a:schemeClr val="tx1"/>
                </a:solidFill>
                <a:effectLst/>
                <a:latin typeface="Futura Medium" panose="020B0602020204020303" pitchFamily="34" charset="-79"/>
                <a:ea typeface="Calibri" panose="020F0502020204030204" pitchFamily="34" charset="0"/>
                <a:cs typeface="Futura Medium" panose="020B0602020204020303" pitchFamily="34" charset="-79"/>
              </a:rPr>
              <a:t>)</a:t>
            </a:r>
            <a:endParaRPr lang="en-US" sz="1900" dirty="0">
              <a:solidFill>
                <a:schemeClr val="tx1"/>
              </a:solidFill>
              <a:effectLst/>
              <a:latin typeface="Futura Medium" panose="020B0602020204020303" pitchFamily="34" charset="-79"/>
              <a:cs typeface="Futura Medium" panose="020B0602020204020303" pitchFamily="34" charset="-79"/>
            </a:endParaRPr>
          </a:p>
          <a:p>
            <a:pPr marL="236538" indent="-161925">
              <a:lnSpc>
                <a:spcPct val="110000"/>
              </a:lnSpc>
              <a:buFont typeface="Arial" panose="020B0604020202020204" pitchFamily="34" charset="0"/>
              <a:buChar char="•"/>
            </a:pPr>
            <a:r>
              <a:rPr lang="en-US" sz="1900" b="0" dirty="0">
                <a:solidFill>
                  <a:schemeClr val="tx1"/>
                </a:solidFill>
                <a:effectLst/>
                <a:latin typeface="Futura Medium" panose="020B0602020204020303" pitchFamily="34" charset="-79"/>
                <a:cs typeface="Futura Medium" panose="020B0602020204020303" pitchFamily="34" charset="-79"/>
              </a:rPr>
              <a:t>Near CR after 3 cycles, side effects are well controlled with supportive care</a:t>
            </a:r>
          </a:p>
          <a:p>
            <a:pPr marL="236538" indent="-161925">
              <a:lnSpc>
                <a:spcPct val="110000"/>
              </a:lnSpc>
              <a:buFont typeface="Arial" panose="020B0604020202020204" pitchFamily="34" charset="0"/>
              <a:buChar char="•"/>
            </a:pPr>
            <a:r>
              <a:rPr lang="en-US" sz="1900" b="0" dirty="0">
                <a:solidFill>
                  <a:schemeClr val="tx1"/>
                </a:solidFill>
                <a:latin typeface="Futura Medium" panose="020B0602020204020303" pitchFamily="34" charset="-79"/>
                <a:cs typeface="Futura Medium" panose="020B0602020204020303" pitchFamily="34" charset="-79"/>
              </a:rPr>
              <a:t>Social History: 2 children in high school, enjoys traveling </a:t>
            </a:r>
          </a:p>
        </p:txBody>
      </p:sp>
    </p:spTree>
    <p:extLst>
      <p:ext uri="{BB962C8B-B14F-4D97-AF65-F5344CB8AC3E}">
        <p14:creationId xmlns:p14="http://schemas.microsoft.com/office/powerpoint/2010/main" val="3147416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50CF9-577F-D4F7-45C1-5DE22DFA1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BF5CA-C42F-1EBE-B64E-A1142B3B785D}"/>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884464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32747" y="3842262"/>
            <a:ext cx="8526505" cy="2937247"/>
          </a:xfrm>
        </p:spPr>
        <p:txBody>
          <a:bodyPr/>
          <a:lstStyle/>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Jennifer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Filipi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MSN, NP</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Gynecologic Oncology </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 Cancer Center</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sp>
        <p:nvSpPr>
          <p:cNvPr id="4" name="Title 3"/>
          <p:cNvSpPr>
            <a:spLocks noGrp="1"/>
          </p:cNvSpPr>
          <p:nvPr>
            <p:ph type="title"/>
          </p:nvPr>
        </p:nvSpPr>
        <p:spPr>
          <a:xfrm>
            <a:off x="0" y="1657513"/>
            <a:ext cx="12180722" cy="1048277"/>
          </a:xfrm>
        </p:spPr>
        <p:txBody>
          <a:bodyPr>
            <a:noAutofit/>
          </a:bodyPr>
          <a:lstStyle/>
          <a:p>
            <a:r>
              <a:rPr lang="en-US" sz="4000" b="1" i="0" u="none" strike="noStrike" dirty="0">
                <a:solidFill>
                  <a:srgbClr val="000000"/>
                </a:solidFill>
                <a:effectLst/>
                <a:latin typeface="Aptos" panose="020B0004020202020204" pitchFamily="34" charset="0"/>
              </a:rPr>
              <a:t>Other Nursing Considerations Related to OC Management</a:t>
            </a:r>
            <a:endParaRPr lang="en-US" sz="4000" b="1" dirty="0">
              <a:solidFill>
                <a:srgbClr val="002E51"/>
              </a:solidFill>
            </a:endParaRPr>
          </a:p>
        </p:txBody>
      </p:sp>
    </p:spTree>
    <p:extLst>
      <p:ext uri="{BB962C8B-B14F-4D97-AF65-F5344CB8AC3E}">
        <p14:creationId xmlns:p14="http://schemas.microsoft.com/office/powerpoint/2010/main" val="1837028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B8B3-03C2-3076-5861-8A68C8275A28}"/>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3F341053-8B5E-0EF0-B93A-373D7652689D}"/>
              </a:ext>
            </a:extLst>
          </p:cNvPr>
          <p:cNvSpPr>
            <a:spLocks noGrp="1"/>
          </p:cNvSpPr>
          <p:nvPr>
            <p:ph idx="1"/>
          </p:nvPr>
        </p:nvSpPr>
        <p:spPr/>
        <p:txBody>
          <a:bodyPr/>
          <a:lstStyle/>
          <a:p>
            <a:r>
              <a:rPr lang="en-US" dirty="0"/>
              <a:t>39 year old therapist, artist, and traveler with platinum resistant ovarian cancer, negative genetics, FOLR1 negative, HER2 negative.</a:t>
            </a:r>
          </a:p>
          <a:p>
            <a:r>
              <a:rPr lang="en-US" dirty="0"/>
              <a:t> Diagnosed in 2020, Stage III</a:t>
            </a:r>
          </a:p>
          <a:p>
            <a:pPr lvl="1"/>
            <a:r>
              <a:rPr lang="en-US" dirty="0"/>
              <a:t>Complete cytoreductive surgery</a:t>
            </a:r>
            <a:r>
              <a:rPr lang="en-US" dirty="0">
                <a:sym typeface="Wingdings" pitchFamily="2" charset="2"/>
              </a:rPr>
              <a:t> Carbo/paclitaxel</a:t>
            </a:r>
          </a:p>
          <a:p>
            <a:pPr lvl="1"/>
            <a:r>
              <a:rPr lang="en-US" dirty="0">
                <a:sym typeface="Wingdings" pitchFamily="2" charset="2"/>
              </a:rPr>
              <a:t>2022: Carbo/PLD</a:t>
            </a:r>
          </a:p>
          <a:p>
            <a:pPr lvl="1"/>
            <a:r>
              <a:rPr lang="en-US" dirty="0">
                <a:sym typeface="Wingdings" pitchFamily="2" charset="2"/>
              </a:rPr>
              <a:t>2023: platinum resistant </a:t>
            </a:r>
            <a:r>
              <a:rPr lang="en-US" dirty="0" err="1">
                <a:sym typeface="Wingdings" pitchFamily="2" charset="2"/>
              </a:rPr>
              <a:t>bev</a:t>
            </a:r>
            <a:r>
              <a:rPr lang="en-US" dirty="0">
                <a:sym typeface="Wingdings" pitchFamily="2" charset="2"/>
              </a:rPr>
              <a:t>/paclitaxel</a:t>
            </a:r>
          </a:p>
          <a:p>
            <a:pPr lvl="1"/>
            <a:r>
              <a:rPr lang="en-US" dirty="0">
                <a:sym typeface="Wingdings" pitchFamily="2" charset="2"/>
              </a:rPr>
              <a:t>2023: clinical trial (ID + immunotherapy)</a:t>
            </a:r>
          </a:p>
          <a:p>
            <a:pPr marL="457200" lvl="1" indent="0">
              <a:buNone/>
            </a:pPr>
            <a:endParaRPr lang="en-US" dirty="0"/>
          </a:p>
        </p:txBody>
      </p:sp>
    </p:spTree>
    <p:extLst>
      <p:ext uri="{BB962C8B-B14F-4D97-AF65-F5344CB8AC3E}">
        <p14:creationId xmlns:p14="http://schemas.microsoft.com/office/powerpoint/2010/main" val="133113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BFE9103-1331-CD6C-9884-995037B0B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503" y="206682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0E325682-5DE2-DCE2-B4AE-24495173C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326425">
            <a:off x="1224528" y="-50746"/>
            <a:ext cx="46101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7A3DAB57-AFA6-6082-4B99-5A13A6244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236" y="4576763"/>
            <a:ext cx="2756307" cy="206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0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C233-7F8D-C41F-B109-F4B9DB4940BB}"/>
              </a:ext>
            </a:extLst>
          </p:cNvPr>
          <p:cNvSpPr>
            <a:spLocks noGrp="1"/>
          </p:cNvSpPr>
          <p:nvPr>
            <p:ph type="title"/>
          </p:nvPr>
        </p:nvSpPr>
        <p:spPr/>
        <p:txBody>
          <a:bodyPr/>
          <a:lstStyle/>
          <a:p>
            <a:r>
              <a:rPr lang="en-US" dirty="0"/>
              <a:t>Clinical Trial Participation</a:t>
            </a:r>
          </a:p>
        </p:txBody>
      </p:sp>
      <p:sp>
        <p:nvSpPr>
          <p:cNvPr id="3" name="Content Placeholder 2">
            <a:extLst>
              <a:ext uri="{FF2B5EF4-FFF2-40B4-BE49-F238E27FC236}">
                <a16:creationId xmlns:a16="http://schemas.microsoft.com/office/drawing/2014/main" id="{43D5FA7F-27B6-CABF-2C02-DC8493188AE4}"/>
              </a:ext>
            </a:extLst>
          </p:cNvPr>
          <p:cNvSpPr>
            <a:spLocks noGrp="1"/>
          </p:cNvSpPr>
          <p:nvPr>
            <p:ph idx="1"/>
          </p:nvPr>
        </p:nvSpPr>
        <p:spPr/>
        <p:txBody>
          <a:bodyPr/>
          <a:lstStyle/>
          <a:p>
            <a:r>
              <a:rPr lang="en-US" dirty="0"/>
              <a:t>Advantages: good potential for an active drug (several FDA approvals in last 5-10 years), clinical trial team, opportunity to contribute to the fight </a:t>
            </a:r>
          </a:p>
          <a:p>
            <a:r>
              <a:rPr lang="en-US" dirty="0"/>
              <a:t>Barriers: frequency of visits, live far from hospital (not available at satellite sites), eligibility requirements often strict </a:t>
            </a:r>
          </a:p>
          <a:p>
            <a:r>
              <a:rPr lang="en-US" dirty="0"/>
              <a:t>Communication: detailed explanations (don’t just assume), “I don’t want to be a guinea pig”- no placebos, will not affect overall care, clinical trial support from pharma company </a:t>
            </a:r>
          </a:p>
        </p:txBody>
      </p:sp>
    </p:spTree>
    <p:extLst>
      <p:ext uri="{BB962C8B-B14F-4D97-AF65-F5344CB8AC3E}">
        <p14:creationId xmlns:p14="http://schemas.microsoft.com/office/powerpoint/2010/main" val="1193093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1CC2-D589-1C65-DC15-8019D2279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0BE1F-C52E-CF55-C919-B974055A3A7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1745BA8-7287-AB6F-5A44-E5AA91833BA0}"/>
              </a:ext>
            </a:extLst>
          </p:cNvPr>
          <p:cNvSpPr>
            <a:spLocks noGrp="1"/>
          </p:cNvSpPr>
          <p:nvPr>
            <p:ph idx="1"/>
          </p:nvPr>
        </p:nvSpPr>
        <p:spPr>
          <a:xfrm>
            <a:off x="912286" y="1366291"/>
            <a:ext cx="979222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Ovarian Cancer (OC) Management </a:t>
            </a:r>
          </a:p>
          <a:p>
            <a:pPr marL="0" indent="0">
              <a:spcBef>
                <a:spcPts val="1800"/>
              </a:spcBef>
              <a:spcAft>
                <a:spcPts val="0"/>
              </a:spcAft>
              <a:buNone/>
            </a:pPr>
            <a:r>
              <a:rPr lang="en-US" sz="2500" dirty="0">
                <a:solidFill>
                  <a:srgbClr val="0432FF"/>
                </a:solidFill>
              </a:rPr>
              <a:t>Module 1: </a:t>
            </a:r>
            <a:r>
              <a:rPr lang="en-US" sz="2500" dirty="0">
                <a:solidFill>
                  <a:schemeClr val="tx1"/>
                </a:solidFill>
              </a:rPr>
              <a:t>Genetic Testing for Newly Diagnosed Advanced OC</a:t>
            </a:r>
            <a:endParaRPr lang="en-US" sz="2500" dirty="0">
              <a:solidFill>
                <a:srgbClr val="0432FF"/>
              </a:solidFill>
            </a:endParaRP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 Maintenance in Newly Diagnosed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Other Available and Investigational Novel Strategies for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Future Role of Mirvetuximab Soravtansine in OC Treatment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8474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B405-BB88-1474-7E8A-2A3548A67DAF}"/>
              </a:ext>
            </a:extLst>
          </p:cNvPr>
          <p:cNvSpPr>
            <a:spLocks noGrp="1"/>
          </p:cNvSpPr>
          <p:nvPr>
            <p:ph type="title"/>
          </p:nvPr>
        </p:nvSpPr>
        <p:spPr/>
        <p:txBody>
          <a:bodyPr/>
          <a:lstStyle/>
          <a:p>
            <a:r>
              <a:rPr lang="en-US" dirty="0"/>
              <a:t>Optimizing Oncology Nursing Care </a:t>
            </a:r>
          </a:p>
        </p:txBody>
      </p:sp>
      <p:sp>
        <p:nvSpPr>
          <p:cNvPr id="3" name="Content Placeholder 2">
            <a:extLst>
              <a:ext uri="{FF2B5EF4-FFF2-40B4-BE49-F238E27FC236}">
                <a16:creationId xmlns:a16="http://schemas.microsoft.com/office/drawing/2014/main" id="{9F9F4E82-A1C1-D112-4C9C-54DCC3E67231}"/>
              </a:ext>
            </a:extLst>
          </p:cNvPr>
          <p:cNvSpPr>
            <a:spLocks noGrp="1"/>
          </p:cNvSpPr>
          <p:nvPr>
            <p:ph idx="1"/>
          </p:nvPr>
        </p:nvSpPr>
        <p:spPr/>
        <p:txBody>
          <a:bodyPr>
            <a:normAutofit fontScale="92500" lnSpcReduction="20000"/>
          </a:bodyPr>
          <a:lstStyle/>
          <a:p>
            <a:pPr>
              <a:spcAft>
                <a:spcPts val="600"/>
              </a:spcAft>
            </a:pPr>
            <a:r>
              <a:rPr lang="en-US" sz="2400" dirty="0"/>
              <a:t>Patient education and support</a:t>
            </a:r>
          </a:p>
          <a:p>
            <a:pPr marL="922338" lvl="1" indent="-374650">
              <a:spcAft>
                <a:spcPts val="600"/>
              </a:spcAft>
            </a:pPr>
            <a:r>
              <a:rPr lang="en-US" sz="2200" dirty="0"/>
              <a:t>Discuss goals of care with patient, what is important now, may change over time</a:t>
            </a:r>
          </a:p>
          <a:p>
            <a:pPr marL="1379538" lvl="2" indent="-374650">
              <a:spcAft>
                <a:spcPts val="600"/>
              </a:spcAft>
            </a:pPr>
            <a:r>
              <a:rPr lang="en-US" sz="1800" dirty="0"/>
              <a:t>Introduce palliative care early </a:t>
            </a:r>
          </a:p>
          <a:p>
            <a:pPr marL="922338" lvl="1" indent="-374650">
              <a:spcAft>
                <a:spcPts val="600"/>
              </a:spcAft>
            </a:pPr>
            <a:r>
              <a:rPr lang="en-US" sz="2200" dirty="0"/>
              <a:t>Educate patients on disease and its management</a:t>
            </a:r>
          </a:p>
          <a:p>
            <a:pPr marL="1376363" lvl="2" indent="-227013">
              <a:spcAft>
                <a:spcPts val="600"/>
              </a:spcAft>
            </a:pPr>
            <a:r>
              <a:rPr lang="en-US" sz="2000" dirty="0"/>
              <a:t>Including potential treatment-related adverse events</a:t>
            </a:r>
          </a:p>
          <a:p>
            <a:pPr marL="922338" lvl="1" indent="-374650">
              <a:spcAft>
                <a:spcPts val="600"/>
              </a:spcAft>
            </a:pPr>
            <a:r>
              <a:rPr lang="en-US" sz="2200" dirty="0"/>
              <a:t>Provide access to support and resources: support groups, social work, lifestyle medicine, nutrition</a:t>
            </a:r>
          </a:p>
          <a:p>
            <a:pPr marL="922338" lvl="1" indent="-374650">
              <a:spcAft>
                <a:spcPts val="600"/>
              </a:spcAft>
            </a:pPr>
            <a:r>
              <a:rPr lang="en-US" sz="2200" dirty="0"/>
              <a:t>Encourage ALL patients to participate in clinical trials, if available at your work site</a:t>
            </a:r>
          </a:p>
          <a:p>
            <a:pPr marL="922338" lvl="1" indent="-374650">
              <a:spcAft>
                <a:spcPts val="600"/>
              </a:spcAft>
            </a:pPr>
            <a:r>
              <a:rPr lang="en-US" sz="2200" dirty="0"/>
              <a:t>Be mindful of social and financial burdens, including oral adherence</a:t>
            </a:r>
          </a:p>
          <a:p>
            <a:pPr marL="922338" lvl="1" indent="-374650">
              <a:spcAft>
                <a:spcPts val="600"/>
              </a:spcAft>
            </a:pPr>
            <a:r>
              <a:rPr lang="en-US" sz="2200" dirty="0"/>
              <a:t>Helpful tips: bring a support person, give handouts for reference back, “never worry alone” motto </a:t>
            </a:r>
          </a:p>
          <a:p>
            <a:pPr marL="465138" indent="-374650">
              <a:spcAft>
                <a:spcPts val="600"/>
              </a:spcAft>
            </a:pPr>
            <a:r>
              <a:rPr lang="en-US" sz="2600" dirty="0"/>
              <a:t>Multidisciplinary approach</a:t>
            </a:r>
          </a:p>
          <a:p>
            <a:endParaRPr lang="en-US" dirty="0"/>
          </a:p>
        </p:txBody>
      </p:sp>
    </p:spTree>
    <p:extLst>
      <p:ext uri="{BB962C8B-B14F-4D97-AF65-F5344CB8AC3E}">
        <p14:creationId xmlns:p14="http://schemas.microsoft.com/office/powerpoint/2010/main" val="353228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B5F3249-5A26-7FEC-5CEB-F8F4D941D1D8}"/>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sz="5600" kern="1200">
                <a:solidFill>
                  <a:schemeClr val="bg1"/>
                </a:solidFill>
                <a:latin typeface="+mj-lt"/>
                <a:ea typeface="+mj-ea"/>
                <a:cs typeface="+mj-cs"/>
              </a:rPr>
              <a:t>Back to our case…</a:t>
            </a:r>
          </a:p>
        </p:txBody>
      </p:sp>
      <p:sp>
        <p:nvSpPr>
          <p:cNvPr id="3" name="Content Placeholder 2">
            <a:extLst>
              <a:ext uri="{FF2B5EF4-FFF2-40B4-BE49-F238E27FC236}">
                <a16:creationId xmlns:a16="http://schemas.microsoft.com/office/drawing/2014/main" id="{C2E8AE08-AB1C-EC12-76D0-63384B371215}"/>
              </a:ext>
            </a:extLst>
          </p:cNvPr>
          <p:cNvSpPr>
            <a:spLocks noGrp="1"/>
          </p:cNvSpPr>
          <p:nvPr>
            <p:ph sz="half" idx="1"/>
          </p:nvPr>
        </p:nvSpPr>
        <p:spPr>
          <a:xfrm>
            <a:off x="4354513" y="4337072"/>
            <a:ext cx="3506264" cy="1671616"/>
          </a:xfrm>
        </p:spPr>
        <p:txBody>
          <a:bodyPr vert="horz" lIns="91440" tIns="45720" rIns="91440" bIns="45720" rtlCol="0">
            <a:normAutofit/>
          </a:bodyPr>
          <a:lstStyle/>
          <a:p>
            <a:pPr marL="0" indent="0" algn="ctr">
              <a:buNone/>
            </a:pPr>
            <a:r>
              <a:rPr lang="en-US" sz="2400" kern="1200">
                <a:solidFill>
                  <a:schemeClr val="bg1"/>
                </a:solidFill>
                <a:latin typeface="+mn-lt"/>
                <a:ea typeface="+mn-ea"/>
                <a:cs typeface="+mn-cs"/>
              </a:rPr>
              <a:t>Patient in a PR (over a year on trial)</a:t>
            </a:r>
          </a:p>
        </p:txBody>
      </p:sp>
      <p:grpSp>
        <p:nvGrpSpPr>
          <p:cNvPr id="4105" name="Group 4104">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4106" name="Freeform: Shape 4105">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07" name="Freeform: Shape 4106">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098" name="Picture 2">
            <a:extLst>
              <a:ext uri="{FF2B5EF4-FFF2-40B4-BE49-F238E27FC236}">
                <a16:creationId xmlns:a16="http://schemas.microsoft.com/office/drawing/2014/main" id="{7ACF3551-7606-0DD5-415D-D4BC05381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980"/>
          <a:stretch/>
        </p:blipFill>
        <p:spPr bwMode="auto">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9" name="Group 4108">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4110" name="Freeform: Shape 4109">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11" name="Freeform: Shape 4110">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113" name="Group 4112">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4114" name="Freeform: Shape 4113">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15" name="Freeform: Shape 4114">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5DBCEE16-2A3D-80C7-15E7-5C8D973DC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24144"/>
          <a:stretch/>
        </p:blipFill>
        <p:spPr bwMode="auto">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17" name="Group 4116">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4118" name="Freeform: Shape 4117">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19" name="Freeform: Shape 4118">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392604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C3B12-A373-20ED-AF22-294FA57D5B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08398-22DF-1AB4-5328-E1B496148289}"/>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4082257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3D97-9391-140D-B435-9E9D4458B3B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3181F1F-4A28-0756-F0AE-10D27EAC729F}"/>
              </a:ext>
            </a:extLst>
          </p:cNvPr>
          <p:cNvSpPr/>
          <p:nvPr/>
        </p:nvSpPr>
        <p:spPr bwMode="auto">
          <a:xfrm>
            <a:off x="758949" y="4221088"/>
            <a:ext cx="10017572"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934C744-1FC1-76CE-90B8-3513EF06A4D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85B3629-EEF3-D47B-A95E-5EC2CEFDA0F4}"/>
              </a:ext>
            </a:extLst>
          </p:cNvPr>
          <p:cNvSpPr>
            <a:spLocks noGrp="1"/>
          </p:cNvSpPr>
          <p:nvPr>
            <p:ph idx="1"/>
          </p:nvPr>
        </p:nvSpPr>
        <p:spPr>
          <a:xfrm>
            <a:off x="912286" y="1366291"/>
            <a:ext cx="979222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Ovarian Cancer (OC) Management </a:t>
            </a:r>
          </a:p>
          <a:p>
            <a:pPr marL="0" indent="0">
              <a:spcBef>
                <a:spcPts val="1800"/>
              </a:spcBef>
              <a:spcAft>
                <a:spcPts val="0"/>
              </a:spcAft>
              <a:buNone/>
            </a:pPr>
            <a:r>
              <a:rPr lang="en-US" sz="2500" dirty="0">
                <a:solidFill>
                  <a:srgbClr val="0432FF"/>
                </a:solidFill>
              </a:rPr>
              <a:t>Module 1: </a:t>
            </a:r>
            <a:r>
              <a:rPr lang="en-US" sz="2500" dirty="0">
                <a:solidFill>
                  <a:schemeClr val="tx1"/>
                </a:solidFill>
              </a:rPr>
              <a:t>Genetic Testing for Newly Diagnosed Advanced OC</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 Maintenance in Newly Diagnosed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Other Available and Investigational Novel Strategies for OC </a:t>
            </a:r>
          </a:p>
          <a:p>
            <a:pPr marL="0" indent="0">
              <a:spcBef>
                <a:spcPts val="1800"/>
              </a:spcBef>
              <a:spcAft>
                <a:spcPts val="0"/>
              </a:spcAft>
              <a:buNone/>
            </a:pPr>
            <a:r>
              <a:rPr lang="en-US" sz="2500" dirty="0">
                <a:solidFill>
                  <a:schemeClr val="bg1"/>
                </a:solidFill>
              </a:rPr>
              <a:t>Module 4: Current and Future Role of Mirvetuximab Soravtansine in OC Treatment </a:t>
            </a:r>
            <a:endParaRPr lang="en-US" sz="25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822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652DE-82B7-329A-47F6-18452216E4E3}"/>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55CC366-CC42-9AD9-2146-124DDCCECE06}"/>
              </a:ext>
            </a:extLst>
          </p:cNvPr>
          <p:cNvSpPr>
            <a:spLocks noGrp="1"/>
          </p:cNvSpPr>
          <p:nvPr>
            <p:ph idx="1"/>
          </p:nvPr>
        </p:nvSpPr>
        <p:spPr>
          <a:xfrm>
            <a:off x="528634" y="1988840"/>
            <a:ext cx="11183989" cy="4524375"/>
          </a:xfrm>
        </p:spPr>
        <p:txBody>
          <a:bodyPr/>
          <a:lstStyle/>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advanced OC undergoes resection, receives adjuvant carboplatin/paclitaxel and PARP inhibitor maintenance, experiences disease progression and then receives 2 subsequent lines of platinum-based chemotherapy. Her disease is now platinum resistant and has </a:t>
            </a:r>
            <a:b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high FRα expression, and she is about to start treatment with mirvetuximab soravtansine.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836D96E1-B6FD-5EF8-D70D-73A5CB1EFF6D}"/>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228483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txBox="1">
            <a:spLocks noChangeArrowheads="1"/>
          </p:cNvSpPr>
          <p:nvPr/>
        </p:nvSpPr>
        <p:spPr bwMode="auto">
          <a:xfrm>
            <a:off x="719191" y="623578"/>
            <a:ext cx="10866926" cy="127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panose="020B0004020202020204" pitchFamily="34" charset="0"/>
                <a:ea typeface="ＭＳ Ｐゴシック" charset="0"/>
                <a:cs typeface="+mn-cs"/>
              </a:rPr>
              <a:t> </a:t>
            </a:r>
            <a:r>
              <a:rPr kumimoji="0" lang="en-US" sz="3600" b="1" i="0" u="none" strike="noStrike" kern="1200" cap="none" spc="0" normalizeH="0" baseline="0" noProof="0" dirty="0">
                <a:ln>
                  <a:noFill/>
                </a:ln>
                <a:solidFill>
                  <a:srgbClr val="000000"/>
                </a:solidFill>
                <a:effectLst/>
                <a:uLnTx/>
                <a:uFillTx/>
                <a:latin typeface="Aptos" panose="020B0004020202020204" pitchFamily="34" charset="0"/>
                <a:ea typeface="ＭＳ Ｐゴシック" charset="0"/>
                <a:cs typeface="+mn-cs"/>
              </a:rPr>
              <a:t>Current and Potential Future Role of Mirvetuximab Soravtansine in Ovarian Cancer Treatment</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4" name="Rectangle 3"/>
          <p:cNvSpPr txBox="1">
            <a:spLocks noChangeArrowheads="1"/>
          </p:cNvSpPr>
          <p:nvPr/>
        </p:nvSpPr>
        <p:spPr bwMode="auto">
          <a:xfrm>
            <a:off x="821935" y="2588489"/>
            <a:ext cx="11157735" cy="196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Shannon N. Westin, MD, MPH</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Professor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charset="0"/>
                <a:cs typeface="Times New Roman" charset="0"/>
              </a:rPr>
              <a:t>Department of Gynecologic Oncology and Reproductive Medicine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014" y="97056"/>
            <a:ext cx="10756900" cy="950913"/>
          </a:xfrm>
          <a:prstGeom prst="rect">
            <a:avLst/>
          </a:prstGeom>
        </p:spPr>
        <p:txBody>
          <a:bodyPr>
            <a:normAutofit/>
          </a:bodyPr>
          <a:lstStyle/>
          <a:p>
            <a:r>
              <a:rPr lang="en-US" sz="3600" b="1" dirty="0">
                <a:effectLst/>
              </a:rPr>
              <a:t>Typical Course of </a:t>
            </a:r>
            <a:r>
              <a:rPr lang="en-US" sz="3600" b="1" dirty="0">
                <a:effectLst/>
                <a:cs typeface="+mj-cs"/>
              </a:rPr>
              <a:t>Advanced</a:t>
            </a:r>
            <a:r>
              <a:rPr lang="en-US" sz="3600" b="1" dirty="0">
                <a:effectLst/>
              </a:rPr>
              <a:t> Ovarian Cancer</a:t>
            </a:r>
            <a:endParaRPr lang="en-US" sz="3600" b="1" baseline="30000" dirty="0">
              <a:effectLst/>
            </a:endParaRPr>
          </a:p>
        </p:txBody>
      </p:sp>
      <p:sp>
        <p:nvSpPr>
          <p:cNvPr id="21" name="TextBox 20">
            <a:extLst>
              <a:ext uri="{FF2B5EF4-FFF2-40B4-BE49-F238E27FC236}">
                <a16:creationId xmlns:a16="http://schemas.microsoft.com/office/drawing/2014/main" id="{8ABB3B78-000B-4C8F-8447-0B95E40A98D0}"/>
              </a:ext>
            </a:extLst>
          </p:cNvPr>
          <p:cNvSpPr txBox="1"/>
          <p:nvPr/>
        </p:nvSpPr>
        <p:spPr>
          <a:xfrm>
            <a:off x="288577" y="6407870"/>
            <a:ext cx="11614845" cy="364202"/>
          </a:xfrm>
          <a:prstGeom prst="rect">
            <a:avLst/>
          </a:prstGeom>
          <a:noFill/>
        </p:spPr>
        <p:txBody>
          <a:bodyPr wrap="square" lIns="0" tIns="0" rIns="0" bIns="0" rtlCol="0" anchor="b" anchorCtr="0">
            <a:spAutoFit/>
          </a:bodyPr>
          <a:lstStyle/>
          <a:p>
            <a:pPr marL="0" marR="0" lvl="0" indent="0" algn="l" defTabSz="609585" rtl="0" eaLnBrk="1" fontAlgn="auto" latinLnBrk="0" hangingPunct="1">
              <a:lnSpc>
                <a:spcPct val="100000"/>
              </a:lnSpc>
              <a:spcBef>
                <a:spcPts val="24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609585" rtl="0" eaLnBrk="1" fontAlgn="auto" latinLnBrk="0" hangingPunct="1">
              <a:lnSpc>
                <a:spcPct val="100000"/>
              </a:lnSpc>
              <a:spcBef>
                <a:spcPts val="24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Ledermann JA, et al.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Ann Oncol. 2013,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Pignata S, et al.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Ann Oncol.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2017; du Bois A, et al.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Cancer</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2009, Wilson MK, et al.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Ann Oncol</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2017</a:t>
            </a:r>
          </a:p>
        </p:txBody>
      </p:sp>
      <p:sp>
        <p:nvSpPr>
          <p:cNvPr id="23" name="Rectangle 22">
            <a:extLst>
              <a:ext uri="{FF2B5EF4-FFF2-40B4-BE49-F238E27FC236}">
                <a16:creationId xmlns:a16="http://schemas.microsoft.com/office/drawing/2014/main" id="{F090FEDB-CCD2-4F49-A91C-2F16165644D3}"/>
              </a:ext>
            </a:extLst>
          </p:cNvPr>
          <p:cNvSpPr>
            <a:spLocks noChangeArrowheads="1"/>
          </p:cNvSpPr>
          <p:nvPr/>
        </p:nvSpPr>
        <p:spPr bwMode="auto">
          <a:xfrm>
            <a:off x="471488" y="2953120"/>
            <a:ext cx="1463040" cy="914400"/>
          </a:xfrm>
          <a:prstGeom prst="rect">
            <a:avLst/>
          </a:prstGeom>
          <a:solidFill>
            <a:srgbClr val="A2D4E6"/>
          </a:solidFill>
          <a:ln w="9525">
            <a:solidFill>
              <a:schemeClr val="accent1">
                <a:lumMod val="60000"/>
                <a:lumOff val="40000"/>
              </a:schemeClr>
            </a:solid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First-Line </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Treatment</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Stage III, IV</a:t>
            </a:r>
          </a:p>
        </p:txBody>
      </p:sp>
      <p:sp>
        <p:nvSpPr>
          <p:cNvPr id="24" name="Rectangle 23">
            <a:extLst>
              <a:ext uri="{FF2B5EF4-FFF2-40B4-BE49-F238E27FC236}">
                <a16:creationId xmlns:a16="http://schemas.microsoft.com/office/drawing/2014/main" id="{D992E82C-9483-445F-870D-84671E4BFA99}"/>
              </a:ext>
            </a:extLst>
          </p:cNvPr>
          <p:cNvSpPr>
            <a:spLocks noChangeArrowheads="1"/>
          </p:cNvSpPr>
          <p:nvPr/>
        </p:nvSpPr>
        <p:spPr bwMode="auto">
          <a:xfrm>
            <a:off x="2922149" y="2948874"/>
            <a:ext cx="1463040" cy="891786"/>
          </a:xfrm>
          <a:prstGeom prst="rect">
            <a:avLst/>
          </a:prstGeom>
          <a:solidFill>
            <a:schemeClr val="accent2">
              <a:lumMod val="60000"/>
              <a:lumOff val="40000"/>
            </a:schemeClr>
          </a:solidFill>
          <a:ln w="9525">
            <a:noFill/>
            <a:miter lim="800000"/>
            <a:headEnd/>
            <a:tailEnd/>
          </a:ln>
        </p:spPr>
        <p:txBody>
          <a:bodyPr wrap="non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First Response</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70-80 %</a:t>
            </a:r>
          </a:p>
        </p:txBody>
      </p:sp>
      <p:cxnSp>
        <p:nvCxnSpPr>
          <p:cNvPr id="26" name="Straight Arrow Connector 25">
            <a:extLst>
              <a:ext uri="{FF2B5EF4-FFF2-40B4-BE49-F238E27FC236}">
                <a16:creationId xmlns:a16="http://schemas.microsoft.com/office/drawing/2014/main" id="{3AA40AAA-0D24-431C-855E-05226959D6FB}"/>
              </a:ext>
            </a:extLst>
          </p:cNvPr>
          <p:cNvCxnSpPr>
            <a:cxnSpLocks/>
            <a:stCxn id="23" idx="3"/>
            <a:endCxn id="24" idx="1"/>
          </p:cNvCxnSpPr>
          <p:nvPr/>
        </p:nvCxnSpPr>
        <p:spPr>
          <a:xfrm>
            <a:off x="1934530" y="3410320"/>
            <a:ext cx="987623" cy="0"/>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 name="Rectangle 26">
            <a:extLst>
              <a:ext uri="{FF2B5EF4-FFF2-40B4-BE49-F238E27FC236}">
                <a16:creationId xmlns:a16="http://schemas.microsoft.com/office/drawing/2014/main" id="{B903C1A4-B07C-4B0D-A5D8-32FE677D1753}"/>
              </a:ext>
            </a:extLst>
          </p:cNvPr>
          <p:cNvSpPr>
            <a:spLocks noChangeArrowheads="1"/>
          </p:cNvSpPr>
          <p:nvPr/>
        </p:nvSpPr>
        <p:spPr bwMode="auto">
          <a:xfrm>
            <a:off x="471488" y="1019729"/>
            <a:ext cx="4587400" cy="1542474"/>
          </a:xfrm>
          <a:prstGeom prst="rect">
            <a:avLst/>
          </a:prstGeom>
          <a:noFill/>
          <a:ln w="57150">
            <a:solidFill>
              <a:schemeClr val="accent1"/>
            </a:solidFill>
            <a:miter lim="800000"/>
            <a:headEnd/>
            <a:tailEnd/>
          </a:ln>
        </p:spPr>
        <p:txBody>
          <a:bodyPr wrap="square" anchor="ctr">
            <a:spAutoFit/>
          </a:bodyPr>
          <a:lstStyle/>
          <a:p>
            <a:pPr marL="0" marR="0" lvl="0" indent="0" algn="ctr" defTabSz="684576"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Surgery (primary or IDS) </a:t>
            </a: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primary or adjuvant chemotherapy carboplatin/paclitaxel </a:t>
            </a:r>
          </a:p>
          <a:p>
            <a:pPr marL="0" marR="0" lvl="0" indent="0" algn="ctr" defTabSz="684576"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bevacizumab</a:t>
            </a:r>
          </a:p>
          <a:p>
            <a:pPr marL="0" marR="0" lvl="0" indent="0" algn="ctr" defTabSz="684576"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PARPi</a:t>
            </a:r>
          </a:p>
        </p:txBody>
      </p:sp>
      <p:cxnSp>
        <p:nvCxnSpPr>
          <p:cNvPr id="34" name="Straight Arrow Connector 33">
            <a:extLst>
              <a:ext uri="{FF2B5EF4-FFF2-40B4-BE49-F238E27FC236}">
                <a16:creationId xmlns:a16="http://schemas.microsoft.com/office/drawing/2014/main" id="{6F6E3629-430C-40C5-AE5A-815749C50308}"/>
              </a:ext>
            </a:extLst>
          </p:cNvPr>
          <p:cNvCxnSpPr>
            <a:cxnSpLocks/>
            <a:stCxn id="24" idx="3"/>
            <a:endCxn id="31" idx="1"/>
          </p:cNvCxnSpPr>
          <p:nvPr/>
        </p:nvCxnSpPr>
        <p:spPr>
          <a:xfrm>
            <a:off x="4385193" y="3410321"/>
            <a:ext cx="987623" cy="8295"/>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Rectangle 41">
            <a:extLst>
              <a:ext uri="{FF2B5EF4-FFF2-40B4-BE49-F238E27FC236}">
                <a16:creationId xmlns:a16="http://schemas.microsoft.com/office/drawing/2014/main" id="{BB70B9BD-8466-4C7B-99A8-0DB3A757E3F2}"/>
              </a:ext>
            </a:extLst>
          </p:cNvPr>
          <p:cNvSpPr>
            <a:spLocks noChangeArrowheads="1"/>
          </p:cNvSpPr>
          <p:nvPr/>
        </p:nvSpPr>
        <p:spPr bwMode="auto">
          <a:xfrm>
            <a:off x="7823476" y="2948874"/>
            <a:ext cx="1643849" cy="1401558"/>
          </a:xfrm>
          <a:prstGeom prst="rect">
            <a:avLst/>
          </a:prstGeom>
          <a:solidFill>
            <a:srgbClr val="A2D4E6"/>
          </a:solidFill>
          <a:ln w="9525">
            <a:no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Second </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Response/</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Disease Stabilization</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Maintenance?</a:t>
            </a:r>
          </a:p>
        </p:txBody>
      </p:sp>
      <p:sp>
        <p:nvSpPr>
          <p:cNvPr id="43" name="Rectangle 42">
            <a:extLst>
              <a:ext uri="{FF2B5EF4-FFF2-40B4-BE49-F238E27FC236}">
                <a16:creationId xmlns:a16="http://schemas.microsoft.com/office/drawing/2014/main" id="{B4DA8EF4-740C-404D-8AB7-93DE3C149513}"/>
              </a:ext>
            </a:extLst>
          </p:cNvPr>
          <p:cNvSpPr>
            <a:spLocks noChangeArrowheads="1"/>
          </p:cNvSpPr>
          <p:nvPr/>
        </p:nvSpPr>
        <p:spPr bwMode="auto">
          <a:xfrm>
            <a:off x="5648446" y="1211499"/>
            <a:ext cx="6088734" cy="1169551"/>
          </a:xfrm>
          <a:prstGeom prst="rect">
            <a:avLst/>
          </a:prstGeom>
          <a:ln w="57150">
            <a:solidFill>
              <a:schemeClr val="accent1"/>
            </a:solidFill>
            <a:headEnd/>
            <a:tailEnd/>
          </a:ln>
        </p:spPr>
        <p:style>
          <a:lnRef idx="2">
            <a:schemeClr val="accent3"/>
          </a:lnRef>
          <a:fillRef idx="1">
            <a:schemeClr val="lt1"/>
          </a:fillRef>
          <a:effectRef idx="0">
            <a:schemeClr val="accent3"/>
          </a:effectRef>
          <a:fontRef idx="minor">
            <a:schemeClr val="dk1"/>
          </a:fontRef>
        </p:style>
        <p:txBody>
          <a:bodyPr wrap="square" tIns="91440" bIns="91440" anchor="ctr">
            <a:sp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Platinum Sensitive</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Progression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&gt;6 months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after completion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of</a:t>
            </a:r>
            <a:endParaRPr kumimoji="0" lang="en-US" sz="1500" b="0" i="0" u="none" strike="noStrike" kern="1200" cap="none" spc="0" normalizeH="0" baseline="0" noProof="0" dirty="0">
              <a:ln>
                <a:noFill/>
              </a:ln>
              <a:solidFill>
                <a:prstClr val="black"/>
              </a:solidFill>
              <a:effectLst/>
              <a:uLnTx/>
              <a:uFillTx/>
              <a:latin typeface="Calibri" panose="020F0502020204030204"/>
              <a:ea typeface="ヒラギノ角ゴ Pro W3"/>
              <a:cs typeface="Arial" panose="020B0604020202020204" pitchFamily="34" charset="0"/>
            </a:endParaRP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platinum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-based chemotherapy: Good Prognosis </a:t>
            </a:r>
            <a:endParaRPr kumimoji="0" lang="en-US" sz="1500" b="0" i="0" u="none" strike="noStrike" kern="1200" cap="none" spc="0" normalizeH="0" baseline="0" noProof="0" dirty="0">
              <a:ln>
                <a:noFill/>
              </a:ln>
              <a:solidFill>
                <a:prstClr val="black"/>
              </a:solidFill>
              <a:effectLst/>
              <a:uLnTx/>
              <a:uFillTx/>
              <a:latin typeface="Calibri" panose="020F0502020204030204"/>
              <a:ea typeface="ヒラギノ角ゴ Pro W3"/>
              <a:cs typeface="Arial" panose="020B0604020202020204" pitchFamily="34" charset="0"/>
            </a:endParaRPr>
          </a:p>
        </p:txBody>
      </p:sp>
      <p:sp>
        <p:nvSpPr>
          <p:cNvPr id="44" name="Rectangle 43">
            <a:extLst>
              <a:ext uri="{FF2B5EF4-FFF2-40B4-BE49-F238E27FC236}">
                <a16:creationId xmlns:a16="http://schemas.microsoft.com/office/drawing/2014/main" id="{759F19E6-6A43-4CEC-8949-84C221A75431}"/>
              </a:ext>
            </a:extLst>
          </p:cNvPr>
          <p:cNvSpPr>
            <a:spLocks noChangeArrowheads="1"/>
          </p:cNvSpPr>
          <p:nvPr/>
        </p:nvSpPr>
        <p:spPr bwMode="auto">
          <a:xfrm>
            <a:off x="5648446" y="4730847"/>
            <a:ext cx="6088734" cy="923330"/>
          </a:xfrm>
          <a:prstGeom prst="rect">
            <a:avLst/>
          </a:prstGeom>
          <a:solidFill>
            <a:schemeClr val="bg1">
              <a:lumMod val="85000"/>
            </a:schemeClr>
          </a:solidFill>
          <a:ln w="57150">
            <a:solidFill>
              <a:schemeClr val="accent1"/>
            </a:solidFill>
            <a:headEnd/>
            <a:tailEnd/>
          </a:ln>
        </p:spPr>
        <p:style>
          <a:lnRef idx="2">
            <a:schemeClr val="accent3"/>
          </a:lnRef>
          <a:fillRef idx="1">
            <a:schemeClr val="lt1"/>
          </a:fillRef>
          <a:effectRef idx="0">
            <a:schemeClr val="accent3"/>
          </a:effectRef>
          <a:fontRef idx="minor">
            <a:schemeClr val="dk1"/>
          </a:fontRef>
        </p:style>
        <p:txBody>
          <a:bodyPr wrap="square" tIns="91440" bIns="91440" anchor="ctr">
            <a:sp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Platinum Resistant</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Progression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&lt;6 months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after completion of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platinum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-based chemotherapy: Poor Prognosis </a:t>
            </a:r>
          </a:p>
        </p:txBody>
      </p:sp>
      <p:cxnSp>
        <p:nvCxnSpPr>
          <p:cNvPr id="45" name="Straight Arrow Connector 44">
            <a:extLst>
              <a:ext uri="{FF2B5EF4-FFF2-40B4-BE49-F238E27FC236}">
                <a16:creationId xmlns:a16="http://schemas.microsoft.com/office/drawing/2014/main" id="{0734EC94-D86C-4026-AA62-6388F828364F}"/>
              </a:ext>
            </a:extLst>
          </p:cNvPr>
          <p:cNvCxnSpPr>
            <a:cxnSpLocks/>
            <a:stCxn id="31" idx="3"/>
            <a:endCxn id="42" idx="1"/>
          </p:cNvCxnSpPr>
          <p:nvPr/>
        </p:nvCxnSpPr>
        <p:spPr>
          <a:xfrm>
            <a:off x="6835848" y="3392644"/>
            <a:ext cx="987628" cy="257009"/>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5" name="Rectangle 54">
            <a:extLst>
              <a:ext uri="{FF2B5EF4-FFF2-40B4-BE49-F238E27FC236}">
                <a16:creationId xmlns:a16="http://schemas.microsoft.com/office/drawing/2014/main" id="{3F60BF8D-C491-4461-ADA8-DF5BE9236988}"/>
              </a:ext>
            </a:extLst>
          </p:cNvPr>
          <p:cNvSpPr>
            <a:spLocks noChangeArrowheads="1"/>
          </p:cNvSpPr>
          <p:nvPr/>
        </p:nvSpPr>
        <p:spPr bwMode="auto">
          <a:xfrm>
            <a:off x="10274140" y="2961414"/>
            <a:ext cx="1463040" cy="1254887"/>
          </a:xfrm>
          <a:prstGeom prst="rect">
            <a:avLst/>
          </a:prstGeom>
          <a:solidFill>
            <a:srgbClr val="D9B9D8"/>
          </a:solidFill>
          <a:ln w="9525">
            <a:no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Relapse/</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Progression </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(100%)</a:t>
            </a:r>
          </a:p>
        </p:txBody>
      </p:sp>
      <p:sp>
        <p:nvSpPr>
          <p:cNvPr id="31" name="Rectangle 30">
            <a:extLst>
              <a:ext uri="{FF2B5EF4-FFF2-40B4-BE49-F238E27FC236}">
                <a16:creationId xmlns:a16="http://schemas.microsoft.com/office/drawing/2014/main" id="{58671BE2-732D-4344-95C4-85F775BD18FD}"/>
              </a:ext>
            </a:extLst>
          </p:cNvPr>
          <p:cNvSpPr>
            <a:spLocks noChangeArrowheads="1"/>
          </p:cNvSpPr>
          <p:nvPr/>
        </p:nvSpPr>
        <p:spPr bwMode="auto">
          <a:xfrm>
            <a:off x="5372808" y="2948874"/>
            <a:ext cx="1463040" cy="887540"/>
          </a:xfrm>
          <a:prstGeom prst="rect">
            <a:avLst/>
          </a:prstGeom>
          <a:solidFill>
            <a:srgbClr val="F6B4BC"/>
          </a:solidFill>
          <a:ln w="9525">
            <a:noFill/>
            <a:miter lim="800000"/>
            <a:headEnd/>
            <a:tailEnd/>
          </a:ln>
        </p:spPr>
        <p:txBody>
          <a:bodyPr wrap="non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Relapse/</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Progression </a:t>
            </a:r>
            <a:b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br>
            <a:r>
              <a:rPr kumimoji="0" lang="en-US" sz="1700" b="1" i="0" u="none" strike="noStrike" kern="1200" cap="none" spc="0" normalizeH="0" baseline="0" noProof="0" dirty="0">
                <a:ln>
                  <a:noFill/>
                </a:ln>
                <a:solidFill>
                  <a:srgbClr val="000000"/>
                </a:solidFill>
                <a:effectLst/>
                <a:uLnTx/>
                <a:uFillTx/>
                <a:latin typeface="Calibri" panose="020F0502020204030204"/>
                <a:ea typeface="ヒラギノ角ゴ Pro W3"/>
                <a:cs typeface="Arial" panose="020B0604020202020204" pitchFamily="34" charset="0"/>
              </a:rPr>
              <a:t>(70%-80%)</a:t>
            </a:r>
          </a:p>
        </p:txBody>
      </p:sp>
      <p:cxnSp>
        <p:nvCxnSpPr>
          <p:cNvPr id="41" name="Straight Arrow Connector 40">
            <a:extLst>
              <a:ext uri="{FF2B5EF4-FFF2-40B4-BE49-F238E27FC236}">
                <a16:creationId xmlns:a16="http://schemas.microsoft.com/office/drawing/2014/main" id="{9E29541E-24BC-4D95-943C-864908F25A3D}"/>
              </a:ext>
            </a:extLst>
          </p:cNvPr>
          <p:cNvCxnSpPr>
            <a:cxnSpLocks/>
          </p:cNvCxnSpPr>
          <p:nvPr/>
        </p:nvCxnSpPr>
        <p:spPr>
          <a:xfrm flipV="1">
            <a:off x="9467325" y="3425232"/>
            <a:ext cx="806815" cy="16357"/>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Arrow Connector 19">
            <a:extLst>
              <a:ext uri="{FF2B5EF4-FFF2-40B4-BE49-F238E27FC236}">
                <a16:creationId xmlns:a16="http://schemas.microsoft.com/office/drawing/2014/main" id="{3AA40AAA-0D24-431C-855E-05226959D6FB}"/>
              </a:ext>
            </a:extLst>
          </p:cNvPr>
          <p:cNvCxnSpPr>
            <a:cxnSpLocks/>
          </p:cNvCxnSpPr>
          <p:nvPr/>
        </p:nvCxnSpPr>
        <p:spPr>
          <a:xfrm>
            <a:off x="3653669" y="3939210"/>
            <a:ext cx="0" cy="787291"/>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 name="TextBox 9"/>
          <p:cNvSpPr txBox="1"/>
          <p:nvPr/>
        </p:nvSpPr>
        <p:spPr>
          <a:xfrm>
            <a:off x="471489" y="4766751"/>
            <a:ext cx="4587399" cy="923330"/>
          </a:xfrm>
          <a:prstGeom prst="rect">
            <a:avLst/>
          </a:prstGeom>
          <a:solidFill>
            <a:schemeClr val="bg1"/>
          </a:solidFill>
          <a:ln w="571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Surveillance every 3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Maintenance 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ＭＳ Ｐゴシック" charset="0"/>
                <a:cs typeface="+mn-cs"/>
              </a:rPr>
              <a:t>Which Agent to Consider</a:t>
            </a:r>
          </a:p>
        </p:txBody>
      </p:sp>
      <p:cxnSp>
        <p:nvCxnSpPr>
          <p:cNvPr id="28" name="Straight Arrow Connector 27">
            <a:extLst>
              <a:ext uri="{FF2B5EF4-FFF2-40B4-BE49-F238E27FC236}">
                <a16:creationId xmlns:a16="http://schemas.microsoft.com/office/drawing/2014/main" id="{3AA40AAA-0D24-431C-855E-05226959D6FB}"/>
              </a:ext>
            </a:extLst>
          </p:cNvPr>
          <p:cNvCxnSpPr>
            <a:cxnSpLocks/>
          </p:cNvCxnSpPr>
          <p:nvPr/>
        </p:nvCxnSpPr>
        <p:spPr>
          <a:xfrm flipV="1">
            <a:off x="4004653" y="3853449"/>
            <a:ext cx="1287783" cy="796036"/>
          </a:xfrm>
          <a:prstGeom prst="straightConnector1">
            <a:avLst/>
          </a:prstGeom>
          <a:noFill/>
          <a:ln w="19050">
            <a:solidFill>
              <a:schemeClr val="accent6"/>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Left Arrow 14"/>
          <p:cNvSpPr/>
          <p:nvPr/>
        </p:nvSpPr>
        <p:spPr>
          <a:xfrm rot="10800000" flipV="1">
            <a:off x="1163782" y="2204970"/>
            <a:ext cx="407476" cy="4571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742338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44A630-F054-F64C-9804-284616D4E8C5}"/>
              </a:ext>
            </a:extLst>
          </p:cNvPr>
          <p:cNvSpPr>
            <a:spLocks noGrp="1"/>
          </p:cNvSpPr>
          <p:nvPr>
            <p:ph type="title" idx="4294967295"/>
          </p:nvPr>
        </p:nvSpPr>
        <p:spPr>
          <a:xfrm>
            <a:off x="209322" y="158926"/>
            <a:ext cx="11931650" cy="568325"/>
          </a:xfrm>
        </p:spPr>
        <p:txBody>
          <a:bodyPr>
            <a:noAutofit/>
          </a:bodyPr>
          <a:lstStyle/>
          <a:p>
            <a:r>
              <a:rPr lang="en-US" sz="3200" b="1" dirty="0">
                <a:solidFill>
                  <a:schemeClr val="tx1"/>
                </a:solidFill>
                <a:cs typeface="Calibri" panose="020F0502020204030204" pitchFamily="34" charset="0"/>
              </a:rPr>
              <a:t>Targeting Folate Receptor Alpha</a:t>
            </a:r>
          </a:p>
        </p:txBody>
      </p:sp>
      <p:sp>
        <p:nvSpPr>
          <p:cNvPr id="5" name="Rectangle 13"/>
          <p:cNvSpPr txBox="1">
            <a:spLocks noChangeArrowheads="1"/>
          </p:cNvSpPr>
          <p:nvPr/>
        </p:nvSpPr>
        <p:spPr bwMode="auto">
          <a:xfrm>
            <a:off x="69086" y="975003"/>
            <a:ext cx="11931267" cy="1586433"/>
          </a:xfrm>
          <a:prstGeom prst="rect">
            <a:avLst/>
          </a:prstGeom>
          <a:noFill/>
          <a:ln w="9525">
            <a:noFill/>
            <a:miter lim="800000"/>
            <a:headEnd/>
            <a:tailEnd/>
          </a:ln>
        </p:spPr>
        <p:txBody>
          <a:bodyPr vert="horz" wrap="square" lIns="121920" tIns="60960" rIns="121920" bIns="60960" numCol="1" rtlCol="0" anchor="t" anchorCtr="0" compatLnSpc="1">
            <a:prstTxWarp prst="textNoShape">
              <a:avLst/>
            </a:prstTxWarp>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400" kern="1200">
                <a:solidFill>
                  <a:schemeClr val="tx1"/>
                </a:solidFill>
                <a:latin typeface="+mn-lt"/>
                <a:ea typeface="+mn-ea"/>
                <a:cs typeface="+mn-cs"/>
              </a:defRPr>
            </a:lvl1pPr>
            <a:lvl2pPr marL="342900" indent="-171450" algn="l" defTabSz="685800" rtl="0" eaLnBrk="1" latinLnBrk="0" hangingPunct="1">
              <a:lnSpc>
                <a:spcPct val="90000"/>
              </a:lnSpc>
              <a:spcBef>
                <a:spcPts val="375"/>
              </a:spcBef>
              <a:buFont typeface=".AppleSystemUIFont"/>
              <a:buChar char="–"/>
              <a:tabLst/>
              <a:defRPr sz="1200" kern="1200">
                <a:solidFill>
                  <a:schemeClr val="tx1"/>
                </a:solidFill>
                <a:latin typeface="+mn-lt"/>
                <a:ea typeface="+mn-ea"/>
                <a:cs typeface="+mn-cs"/>
              </a:defRPr>
            </a:lvl2pPr>
            <a:lvl3pPr marL="514350" indent="-171450" algn="l" defTabSz="685800" rtl="0" eaLnBrk="1" latinLnBrk="0" hangingPunct="1">
              <a:lnSpc>
                <a:spcPct val="90000"/>
              </a:lnSpc>
              <a:spcBef>
                <a:spcPts val="375"/>
              </a:spcBef>
              <a:buFont typeface="Arial" panose="020B0604020202020204" pitchFamily="34" charset="0"/>
              <a:buChar char="•"/>
              <a:tabLst/>
              <a:defRPr sz="1200" kern="1200">
                <a:solidFill>
                  <a:schemeClr val="tx1"/>
                </a:solidFill>
                <a:latin typeface="+mn-lt"/>
                <a:ea typeface="+mn-ea"/>
                <a:cs typeface="+mn-cs"/>
              </a:defRPr>
            </a:lvl3pPr>
            <a:lvl4pPr marL="685800" indent="-171450" algn="l" defTabSz="685800" rtl="0" eaLnBrk="1" latinLnBrk="0" hangingPunct="1">
              <a:lnSpc>
                <a:spcPct val="90000"/>
              </a:lnSpc>
              <a:spcBef>
                <a:spcPts val="375"/>
              </a:spcBef>
              <a:buFont typeface=".AppleSystemUIFont"/>
              <a:buChar char="–"/>
              <a:tabLst/>
              <a:defRPr sz="2000" kern="1200">
                <a:solidFill>
                  <a:schemeClr val="tx1"/>
                </a:solidFill>
                <a:latin typeface="+mn-lt"/>
                <a:ea typeface="+mn-ea"/>
                <a:cs typeface="+mn-cs"/>
              </a:defRPr>
            </a:lvl4pPr>
            <a:lvl5pPr marL="858838" indent="-173038" algn="l" defTabSz="685800" rtl="0" eaLnBrk="1" latinLnBrk="0" hangingPunct="1">
              <a:lnSpc>
                <a:spcPct val="90000"/>
              </a:lnSpc>
              <a:spcBef>
                <a:spcPts val="375"/>
              </a:spcBef>
              <a:buFont typeface="Arial" panose="020B0604020202020204" pitchFamily="34" charset="0"/>
              <a:buChar char="•"/>
              <a:tabLst/>
              <a:defRPr sz="1000" kern="1200">
                <a:solidFill>
                  <a:schemeClr val="tx1"/>
                </a:solidFill>
                <a:latin typeface="+mn-lt"/>
                <a:ea typeface="+mn-ea"/>
                <a:cs typeface="+mn-cs"/>
              </a:defRPr>
            </a:lvl5pPr>
            <a:lvl6pPr marL="1030288" indent="-171450" algn="l" defTabSz="685800" rtl="0" eaLnBrk="1" latinLnBrk="0" hangingPunct="1">
              <a:lnSpc>
                <a:spcPct val="90000"/>
              </a:lnSpc>
              <a:spcBef>
                <a:spcPts val="375"/>
              </a:spcBef>
              <a:buFont typeface=".AppleSystemUIFont"/>
              <a:buChar char="–"/>
              <a:tabLst/>
              <a:defRPr sz="1000" kern="1200">
                <a:solidFill>
                  <a:schemeClr val="tx1"/>
                </a:solidFill>
                <a:latin typeface="+mn-lt"/>
                <a:ea typeface="+mn-ea"/>
                <a:cs typeface="+mn-cs"/>
              </a:defRPr>
            </a:lvl6pPr>
            <a:lvl7pPr marL="1201738" indent="-171450"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7pPr>
            <a:lvl8pPr marL="1373188" indent="-171450" algn="l" defTabSz="685800" rtl="0" eaLnBrk="1" latinLnBrk="0" hangingPunct="1">
              <a:lnSpc>
                <a:spcPct val="90000"/>
              </a:lnSpc>
              <a:spcBef>
                <a:spcPts val="375"/>
              </a:spcBef>
              <a:buFont typeface=".AppleSystemUIFont"/>
              <a:buChar char="–"/>
              <a:tabLst/>
              <a:defRPr sz="900" kern="1200">
                <a:solidFill>
                  <a:schemeClr val="tx1"/>
                </a:solidFill>
                <a:latin typeface="+mn-lt"/>
                <a:ea typeface="+mn-ea"/>
                <a:cs typeface="+mn-cs"/>
              </a:defRPr>
            </a:lvl8pPr>
            <a:lvl9pPr marL="1546225" indent="-173038" algn="l" defTabSz="685800" rtl="0" eaLnBrk="1" latinLnBrk="0" hangingPunct="1">
              <a:lnSpc>
                <a:spcPct val="90000"/>
              </a:lnSpc>
              <a:spcBef>
                <a:spcPts val="375"/>
              </a:spcBef>
              <a:buFont typeface="Arial" panose="020B0604020202020204" pitchFamily="34" charset="0"/>
              <a:buChar char="•"/>
              <a:tabLst/>
              <a:defRPr sz="800" kern="1200">
                <a:solidFill>
                  <a:schemeClr val="tx1"/>
                </a:solidFill>
                <a:latin typeface="+mn-lt"/>
                <a:ea typeface="+mn-ea"/>
                <a:cs typeface="+mn-cs"/>
              </a:defRPr>
            </a:lvl9pPr>
          </a:lstStyle>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rPr>
              <a:t>FRα is a cell surface folate receptor which mediates folate transport into epithelial cells. </a:t>
            </a: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rPr>
              <a:t>FRα expression is limited on normal cells, but is upregulated on cancers, primarily ovarian, but also endometrial, and triple negative breast</a:t>
            </a: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rPr>
              <a:t>FRα may be expressed on the alveoli of the lungs and on renal proximal tubules. However, these receptors are located on the surface of the cell facing the alveolar and tubular lumen, which reduces the exposure of the targets to circulating anti-folate agents</a:t>
            </a: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rPr>
              <a:t>Expression in ovarian cancer varies by histology (80-90%)</a:t>
            </a:r>
          </a:p>
          <a:p>
            <a:pPr marL="400034" marR="0" lvl="1"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r>
              <a:rPr kumimoji="0" lang="en-US" sz="16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rPr>
              <a:t>76% HGS</a:t>
            </a:r>
          </a:p>
          <a:p>
            <a:pPr marL="400034" marR="0" lvl="1"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r>
              <a:rPr kumimoji="0" lang="en-US" sz="16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rPr>
              <a:t>50% LGS</a:t>
            </a:r>
          </a:p>
          <a:p>
            <a:pPr marL="400034" marR="0" lvl="1"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r>
              <a:rPr kumimoji="0" lang="en-US" sz="16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rPr>
              <a:t>32% clear cell</a:t>
            </a: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rPr>
              <a:t>Association with prognosis has been mixed</a:t>
            </a: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endParaRP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endParaRP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endParaRP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endParaRP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endParaRPr>
          </a:p>
          <a:p>
            <a:pPr marL="228589" marR="0" lvl="0" indent="-228589" algn="l" defTabSz="914354" rtl="0" eaLnBrk="1" fontAlgn="auto" latinLnBrk="0" hangingPunct="1">
              <a:lnSpc>
                <a:spcPct val="90000"/>
              </a:lnSpc>
              <a:spcBef>
                <a:spcPts val="1000"/>
              </a:spcBef>
              <a:spcAft>
                <a:spcPts val="0"/>
              </a:spcAft>
              <a:buClr>
                <a:srgbClr val="FF585D"/>
              </a:buClr>
              <a:buSzTx/>
              <a:buFont typeface="Arial" panose="020B0604020202020204" pitchFamily="34" charset="0"/>
              <a:buChar char="•"/>
              <a:tabLst/>
              <a:defRPr/>
            </a:pPr>
            <a:endParaRPr kumimoji="0" lang="en-US" sz="800" b="0" i="0" u="none" strike="noStrike" kern="1200" cap="none" spc="0" normalizeH="0" baseline="0" noProof="0" dirty="0">
              <a:ln>
                <a:noFill/>
              </a:ln>
              <a:solidFill>
                <a:srgbClr val="000000"/>
              </a:solidFill>
              <a:effectLst/>
              <a:uLnTx/>
              <a:uFillTx/>
              <a:latin typeface="Trebuchet MS" panose="020B0603020202020204"/>
              <a:ea typeface="+mn-ea"/>
              <a:cs typeface="+mn-cs"/>
              <a:sym typeface="Arial"/>
            </a:endParaRPr>
          </a:p>
        </p:txBody>
      </p:sp>
      <p:grpSp>
        <p:nvGrpSpPr>
          <p:cNvPr id="18" name="Group 17">
            <a:extLst>
              <a:ext uri="{FF2B5EF4-FFF2-40B4-BE49-F238E27FC236}">
                <a16:creationId xmlns:a16="http://schemas.microsoft.com/office/drawing/2014/main" id="{6812F21E-2504-49BC-9F5A-C301B1980406}"/>
              </a:ext>
            </a:extLst>
          </p:cNvPr>
          <p:cNvGrpSpPr/>
          <p:nvPr/>
        </p:nvGrpSpPr>
        <p:grpSpPr>
          <a:xfrm>
            <a:off x="6034719" y="4185962"/>
            <a:ext cx="4326480" cy="2513112"/>
            <a:chOff x="1682679" y="2070190"/>
            <a:chExt cx="2561743" cy="1618859"/>
          </a:xfrm>
        </p:grpSpPr>
        <p:pic>
          <p:nvPicPr>
            <p:cNvPr id="19" name="Picture 18">
              <a:extLst>
                <a:ext uri="{FF2B5EF4-FFF2-40B4-BE49-F238E27FC236}">
                  <a16:creationId xmlns:a16="http://schemas.microsoft.com/office/drawing/2014/main" id="{2CE10458-AD04-4DD5-B8E9-9844F1BF96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2679" y="2317449"/>
              <a:ext cx="2561743" cy="1371600"/>
            </a:xfrm>
            <a:prstGeom prst="rect">
              <a:avLst/>
            </a:prstGeom>
            <a:ln w="12700">
              <a:solidFill>
                <a:schemeClr val="tx1"/>
              </a:solidFill>
            </a:ln>
          </p:spPr>
        </p:pic>
        <p:sp>
          <p:nvSpPr>
            <p:cNvPr id="20" name="Rectangle 19">
              <a:extLst>
                <a:ext uri="{FF2B5EF4-FFF2-40B4-BE49-F238E27FC236}">
                  <a16:creationId xmlns:a16="http://schemas.microsoft.com/office/drawing/2014/main" id="{61172750-828F-4C30-8D62-1519FD60EF0F}"/>
                </a:ext>
              </a:extLst>
            </p:cNvPr>
            <p:cNvSpPr/>
            <p:nvPr/>
          </p:nvSpPr>
          <p:spPr>
            <a:xfrm>
              <a:off x="2456817" y="2070190"/>
              <a:ext cx="584867" cy="178433"/>
            </a:xfrm>
            <a:prstGeom prst="rect">
              <a:avLst/>
            </a:prstGeom>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325F">
                      <a:lumMod val="50000"/>
                    </a:srgbClr>
                  </a:solidFill>
                  <a:effectLst/>
                  <a:uLnTx/>
                  <a:uFillTx/>
                  <a:latin typeface="Trebuchet MS" panose="020B0603020202020204"/>
                  <a:ea typeface="ＭＳ Ｐゴシック" charset="0"/>
                  <a:cs typeface="Arial"/>
                  <a:sym typeface="Arial"/>
                </a:rPr>
                <a:t>2+ intensity</a:t>
              </a:r>
            </a:p>
          </p:txBody>
        </p:sp>
        <p:sp>
          <p:nvSpPr>
            <p:cNvPr id="22" name="Rectangle 21">
              <a:extLst>
                <a:ext uri="{FF2B5EF4-FFF2-40B4-BE49-F238E27FC236}">
                  <a16:creationId xmlns:a16="http://schemas.microsoft.com/office/drawing/2014/main" id="{95D7036B-A6DB-4ABA-8A75-9958F23F065F}"/>
                </a:ext>
              </a:extLst>
            </p:cNvPr>
            <p:cNvSpPr/>
            <p:nvPr/>
          </p:nvSpPr>
          <p:spPr>
            <a:xfrm>
              <a:off x="1704419" y="2073379"/>
              <a:ext cx="584867" cy="178433"/>
            </a:xfrm>
            <a:prstGeom prst="rect">
              <a:avLst/>
            </a:prstGeom>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325F">
                      <a:lumMod val="50000"/>
                    </a:srgbClr>
                  </a:solidFill>
                  <a:effectLst/>
                  <a:uLnTx/>
                  <a:uFillTx/>
                  <a:latin typeface="Trebuchet MS" panose="020B0603020202020204"/>
                  <a:ea typeface="ＭＳ Ｐゴシック" charset="0"/>
                  <a:cs typeface="Arial"/>
                  <a:sym typeface="Arial"/>
                </a:rPr>
                <a:t>1+ intensity</a:t>
              </a:r>
            </a:p>
          </p:txBody>
        </p:sp>
        <p:sp>
          <p:nvSpPr>
            <p:cNvPr id="23" name="Rectangle 22">
              <a:extLst>
                <a:ext uri="{FF2B5EF4-FFF2-40B4-BE49-F238E27FC236}">
                  <a16:creationId xmlns:a16="http://schemas.microsoft.com/office/drawing/2014/main" id="{1CFAEAC9-468E-4AAA-AF05-5604C0DBB724}"/>
                </a:ext>
              </a:extLst>
            </p:cNvPr>
            <p:cNvSpPr/>
            <p:nvPr/>
          </p:nvSpPr>
          <p:spPr>
            <a:xfrm>
              <a:off x="3332769" y="2080985"/>
              <a:ext cx="584867" cy="178433"/>
            </a:xfrm>
            <a:prstGeom prst="rect">
              <a:avLst/>
            </a:prstGeom>
          </p:spPr>
          <p:txBody>
            <a:bodyPr wrap="none"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325F">
                      <a:lumMod val="50000"/>
                    </a:srgbClr>
                  </a:solidFill>
                  <a:effectLst/>
                  <a:uLnTx/>
                  <a:uFillTx/>
                  <a:latin typeface="Trebuchet MS" panose="020B0603020202020204"/>
                  <a:ea typeface="ＭＳ Ｐゴシック" charset="0"/>
                  <a:cs typeface="Arial"/>
                  <a:sym typeface="Arial"/>
                </a:rPr>
                <a:t>3+ intensity</a:t>
              </a:r>
            </a:p>
          </p:txBody>
        </p:sp>
      </p:grpSp>
      <p:sp>
        <p:nvSpPr>
          <p:cNvPr id="2" name="TextBox 1">
            <a:extLst>
              <a:ext uri="{FF2B5EF4-FFF2-40B4-BE49-F238E27FC236}">
                <a16:creationId xmlns:a16="http://schemas.microsoft.com/office/drawing/2014/main" id="{A7A987AF-92CC-4275-802E-EA6B93C9FE99}"/>
              </a:ext>
            </a:extLst>
          </p:cNvPr>
          <p:cNvSpPr txBox="1"/>
          <p:nvPr/>
        </p:nvSpPr>
        <p:spPr>
          <a:xfrm>
            <a:off x="188745" y="5888770"/>
            <a:ext cx="5464367" cy="120032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a:sym typeface="Arial"/>
              </a:rPr>
              <a:t>Kobel et al. Br. J Cancer (111); 2014; </a:t>
            </a:r>
            <a:r>
              <a:rPr kumimoji="0" lang="en-US" sz="1800" b="0" i="0" u="none" strike="noStrike" kern="0" cap="none" spc="0" normalizeH="0" baseline="0" noProof="0" dirty="0">
                <a:ln>
                  <a:noFill/>
                </a:ln>
                <a:solidFill>
                  <a:srgbClr val="000000"/>
                </a:solidFill>
                <a:effectLst/>
                <a:uLnTx/>
                <a:uFillTx/>
                <a:latin typeface="Calibri" panose="020F0502020204030204"/>
                <a:ea typeface="Helvetica Neue"/>
                <a:cs typeface="Helvetica Neue"/>
                <a:sym typeface="Helvetica Neue"/>
              </a:rPr>
              <a:t>Moore KN et al.  ESMO. 2019; Oaknin 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et al. ASCO 2023;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Chen YL, et al. </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Mol Oncol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2012</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a:sym typeface="Arial"/>
            </a:endParaRPr>
          </a:p>
        </p:txBody>
      </p:sp>
      <p:sp>
        <p:nvSpPr>
          <p:cNvPr id="7" name="Rectangle 6">
            <a:extLst>
              <a:ext uri="{FF2B5EF4-FFF2-40B4-BE49-F238E27FC236}">
                <a16:creationId xmlns:a16="http://schemas.microsoft.com/office/drawing/2014/main" id="{7A1CF35F-B80B-B805-B8AD-C2937A870D15}"/>
              </a:ext>
            </a:extLst>
          </p:cNvPr>
          <p:cNvSpPr/>
          <p:nvPr/>
        </p:nvSpPr>
        <p:spPr>
          <a:xfrm>
            <a:off x="10671349" y="4612706"/>
            <a:ext cx="1242191" cy="1876229"/>
          </a:xfrm>
          <a:prstGeom prst="rect">
            <a:avLst/>
          </a:prstGeom>
          <a:solidFill>
            <a:schemeClr val="bg1"/>
          </a:solidFill>
          <a:ln>
            <a:solidFill>
              <a:schemeClr val="accent6"/>
            </a:solidFill>
          </a:ln>
        </p:spPr>
        <p:style>
          <a:lnRef idx="1">
            <a:schemeClr val="accent3"/>
          </a:lnRef>
          <a:fillRef idx="2">
            <a:schemeClr val="accent3"/>
          </a:fillRef>
          <a:effectRef idx="1">
            <a:schemeClr val="accent3"/>
          </a:effectRef>
          <a:fontRef idx="minor">
            <a:schemeClr val="dk1"/>
          </a:fontRef>
        </p:style>
        <p:txBody>
          <a:bodyPr wrap="square" anchor="ctr">
            <a:noAutofit/>
          </a:bodyPr>
          <a:lstStyle/>
          <a:p>
            <a:pPr marL="112604" marR="0" lvl="0" indent="0" algn="ctr" defTabSz="609585" rtl="0" eaLnBrk="0" fontAlgn="base" latinLnBrk="0" hangingPunct="0">
              <a:lnSpc>
                <a:spcPct val="115000"/>
              </a:lnSpc>
              <a:spcBef>
                <a:spcPct val="0"/>
              </a:spcBef>
              <a:spcAft>
                <a:spcPct val="0"/>
              </a:spcAft>
              <a:buClrTx/>
              <a:buSzTx/>
              <a:buFontTx/>
              <a:buNone/>
              <a:tabLst/>
              <a:defRPr/>
            </a:pPr>
            <a:r>
              <a:rPr kumimoji="0" lang="en-US" sz="1333" b="1" i="0" u="none" strike="noStrike" kern="0" cap="none" spc="0" normalizeH="0" baseline="0" noProof="0" dirty="0">
                <a:ln>
                  <a:noFill/>
                </a:ln>
                <a:solidFill>
                  <a:srgbClr val="000000"/>
                </a:solidFill>
                <a:effectLst/>
                <a:uLnTx/>
                <a:uFillTx/>
                <a:latin typeface="Helvetica Neue Medium"/>
                <a:ea typeface="ＭＳ Ｐゴシック"/>
                <a:cs typeface="Helvetica Neue Medium"/>
                <a:sym typeface="Helvetica Neue"/>
              </a:rPr>
              <a:t>PS2+ Scoring</a:t>
            </a:r>
          </a:p>
          <a:p>
            <a:pPr marL="112604" marR="0" lvl="0" indent="0" algn="ctr" defTabSz="609585" rtl="0" eaLnBrk="0" fontAlgn="base" latinLnBrk="0" hangingPunct="0">
              <a:lnSpc>
                <a:spcPct val="115000"/>
              </a:lnSpc>
              <a:spcBef>
                <a:spcPct val="0"/>
              </a:spcBef>
              <a:spcAft>
                <a:spcPct val="0"/>
              </a:spcAft>
              <a:buClrTx/>
              <a:buSzTx/>
              <a:buFontTx/>
              <a:buNone/>
              <a:tabLst/>
              <a:defRPr/>
            </a:pPr>
            <a:r>
              <a:rPr kumimoji="0" lang="en-US" sz="1333" b="1" i="0" u="none" strike="noStrike" kern="0" cap="none" spc="0" normalizeH="0" baseline="0" noProof="0" dirty="0">
                <a:ln>
                  <a:noFill/>
                </a:ln>
                <a:solidFill>
                  <a:srgbClr val="000000"/>
                </a:solidFill>
                <a:effectLst/>
                <a:uLnTx/>
                <a:uFillTx/>
                <a:latin typeface="Helvetica Neue Medium"/>
                <a:ea typeface="ＭＳ Ｐゴシック"/>
                <a:cs typeface="Helvetica Neue Medium"/>
                <a:sym typeface="Helvetica Neue"/>
              </a:rPr>
              <a:t>Positive: ≥ 50% tumor cells with ≥ 2+ FRα membrane staining. </a:t>
            </a:r>
            <a:endParaRPr kumimoji="0" lang="en-US" sz="1333" b="1" i="0" u="none" strike="noStrike" kern="0" cap="none" spc="0" normalizeH="0" baseline="0" noProof="0" dirty="0">
              <a:ln>
                <a:noFill/>
              </a:ln>
              <a:solidFill>
                <a:srgbClr val="000000"/>
              </a:solidFill>
              <a:effectLst/>
              <a:uLnTx/>
              <a:uFillTx/>
              <a:latin typeface="Helvetica Neue Medium"/>
              <a:ea typeface="Helvetica Neue Medium"/>
              <a:cs typeface="Helvetica Neue Medium"/>
              <a:sym typeface="Helvetica Neue"/>
            </a:endParaRPr>
          </a:p>
        </p:txBody>
      </p:sp>
      <p:sp>
        <p:nvSpPr>
          <p:cNvPr id="8" name="TextBox 7">
            <a:extLst>
              <a:ext uri="{FF2B5EF4-FFF2-40B4-BE49-F238E27FC236}">
                <a16:creationId xmlns:a16="http://schemas.microsoft.com/office/drawing/2014/main" id="{EC13CCF3-1111-862A-FC8E-4C960AFFC206}"/>
              </a:ext>
            </a:extLst>
          </p:cNvPr>
          <p:cNvSpPr txBox="1"/>
          <p:nvPr/>
        </p:nvSpPr>
        <p:spPr>
          <a:xfrm>
            <a:off x="6323969" y="3391570"/>
            <a:ext cx="3775911" cy="830997"/>
          </a:xfrm>
          <a:prstGeom prst="rect">
            <a:avLst/>
          </a:prstGeom>
          <a:solidFill>
            <a:schemeClr val="bg1"/>
          </a:solidFill>
        </p:spPr>
        <p:txBody>
          <a:bodyPr wrap="square" rtlCol="0">
            <a:spAutoFit/>
          </a:bodyPr>
          <a:lstStyle/>
          <a:p>
            <a:pPr marL="0" marR="0" lvl="0" indent="0" algn="ctr" defTabSz="609585" rtl="0" eaLnBrk="1" fontAlgn="auto" latinLnBrk="0" hangingPunct="0">
              <a:lnSpc>
                <a:spcPct val="100000"/>
              </a:lnSpc>
              <a:spcBef>
                <a:spcPts val="0"/>
              </a:spcBef>
              <a:spcAft>
                <a:spcPts val="0"/>
              </a:spcAft>
              <a:buClr>
                <a:srgbClr val="D5D5D5"/>
              </a:buClr>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S PGothic" panose="020B0600070205080204" pitchFamily="34" charset="-128"/>
                <a:cs typeface="Arial Narrow"/>
                <a:sym typeface="Helvetica Neue"/>
              </a:rPr>
              <a:t>Determined by staining intensity and percentage of tumor cells staining at 0, 1+, 2+, or 3+ </a:t>
            </a:r>
          </a:p>
        </p:txBody>
      </p:sp>
      <p:sp>
        <p:nvSpPr>
          <p:cNvPr id="9" name="TextBox 8">
            <a:extLst>
              <a:ext uri="{FF2B5EF4-FFF2-40B4-BE49-F238E27FC236}">
                <a16:creationId xmlns:a16="http://schemas.microsoft.com/office/drawing/2014/main" id="{A71FA04A-911C-45F6-38E8-74F80A0A996B}"/>
              </a:ext>
            </a:extLst>
          </p:cNvPr>
          <p:cNvSpPr txBox="1"/>
          <p:nvPr/>
        </p:nvSpPr>
        <p:spPr>
          <a:xfrm>
            <a:off x="6399641" y="2967335"/>
            <a:ext cx="3090666" cy="461665"/>
          </a:xfrm>
          <a:prstGeom prst="rect">
            <a:avLst/>
          </a:prstGeom>
          <a:noFill/>
        </p:spPr>
        <p:txBody>
          <a:bodyPr wrap="square" rtlCol="0">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Helvetica Neue"/>
                <a:ea typeface="MS PGothic" panose="020B0600070205080204" pitchFamily="34" charset="-128"/>
                <a:cs typeface="Arial Narrow"/>
                <a:sym typeface="Helvetica Neue"/>
              </a:rPr>
              <a:t>PS2+ Scoring</a:t>
            </a:r>
          </a:p>
        </p:txBody>
      </p:sp>
    </p:spTree>
    <p:extLst>
      <p:ext uri="{BB962C8B-B14F-4D97-AF65-F5344CB8AC3E}">
        <p14:creationId xmlns:p14="http://schemas.microsoft.com/office/powerpoint/2010/main" val="2866038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42F13A3-394A-4487-AA1E-69A018DE185A}"/>
              </a:ext>
            </a:extLst>
          </p:cNvPr>
          <p:cNvGrpSpPr/>
          <p:nvPr/>
        </p:nvGrpSpPr>
        <p:grpSpPr>
          <a:xfrm>
            <a:off x="48885" y="1052153"/>
            <a:ext cx="3141269" cy="2390675"/>
            <a:chOff x="4887421" y="1134161"/>
            <a:chExt cx="4059117" cy="3393503"/>
          </a:xfrm>
        </p:grpSpPr>
        <p:pic>
          <p:nvPicPr>
            <p:cNvPr id="19" name="Picture 18">
              <a:extLst>
                <a:ext uri="{FF2B5EF4-FFF2-40B4-BE49-F238E27FC236}">
                  <a16:creationId xmlns:a16="http://schemas.microsoft.com/office/drawing/2014/main" id="{3EE03A2D-2E58-4536-AECC-42B5A42304C5}"/>
                </a:ext>
              </a:extLst>
            </p:cNvPr>
            <p:cNvPicPr>
              <a:picLocks noChangeAspect="1"/>
            </p:cNvPicPr>
            <p:nvPr/>
          </p:nvPicPr>
          <p:blipFill>
            <a:blip r:embed="rId4"/>
            <a:stretch>
              <a:fillRect/>
            </a:stretch>
          </p:blipFill>
          <p:spPr>
            <a:xfrm flipH="1">
              <a:off x="5832053" y="1134161"/>
              <a:ext cx="2899082" cy="3348736"/>
            </a:xfrm>
            <a:prstGeom prst="rect">
              <a:avLst/>
            </a:prstGeom>
          </p:spPr>
        </p:pic>
        <p:sp>
          <p:nvSpPr>
            <p:cNvPr id="20" name="Arrow: Down 46">
              <a:extLst>
                <a:ext uri="{FF2B5EF4-FFF2-40B4-BE49-F238E27FC236}">
                  <a16:creationId xmlns:a16="http://schemas.microsoft.com/office/drawing/2014/main" id="{86D97C84-F736-436A-AB31-B1A5B0DA39CF}"/>
                </a:ext>
              </a:extLst>
            </p:cNvPr>
            <p:cNvSpPr/>
            <p:nvPr/>
          </p:nvSpPr>
          <p:spPr>
            <a:xfrm rot="18162145">
              <a:off x="7657786" y="3653937"/>
              <a:ext cx="136554" cy="24995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dirty="0">
                <a:ln>
                  <a:noFill/>
                </a:ln>
                <a:solidFill>
                  <a:srgbClr val="00539B"/>
                </a:solidFill>
                <a:effectLst/>
                <a:uLnTx/>
                <a:uFillTx/>
                <a:latin typeface="Trebuchet MS" panose="020B0603020202020204"/>
                <a:ea typeface="+mn-ea"/>
                <a:cs typeface="+mn-cs"/>
              </a:endParaRPr>
            </a:p>
          </p:txBody>
        </p:sp>
        <p:sp>
          <p:nvSpPr>
            <p:cNvPr id="21" name="Arrow: Down 57">
              <a:extLst>
                <a:ext uri="{FF2B5EF4-FFF2-40B4-BE49-F238E27FC236}">
                  <a16:creationId xmlns:a16="http://schemas.microsoft.com/office/drawing/2014/main" id="{21E2D20D-B251-477C-AC2E-EC3369B22C8B}"/>
                </a:ext>
              </a:extLst>
            </p:cNvPr>
            <p:cNvSpPr/>
            <p:nvPr/>
          </p:nvSpPr>
          <p:spPr>
            <a:xfrm rot="14191067">
              <a:off x="7793588" y="2683322"/>
              <a:ext cx="131636" cy="22865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dirty="0">
                <a:ln>
                  <a:noFill/>
                </a:ln>
                <a:solidFill>
                  <a:srgbClr val="00539B"/>
                </a:solidFill>
                <a:effectLst/>
                <a:uLnTx/>
                <a:uFillTx/>
                <a:latin typeface="Trebuchet MS" panose="020B0603020202020204"/>
                <a:ea typeface="+mn-ea"/>
                <a:cs typeface="+mn-cs"/>
              </a:endParaRPr>
            </a:p>
          </p:txBody>
        </p:sp>
        <p:sp>
          <p:nvSpPr>
            <p:cNvPr id="22" name="Rectangle 21">
              <a:extLst>
                <a:ext uri="{FF2B5EF4-FFF2-40B4-BE49-F238E27FC236}">
                  <a16:creationId xmlns:a16="http://schemas.microsoft.com/office/drawing/2014/main" id="{AF0A28C6-B51B-4EBA-93EF-AD3EB568609B}"/>
                </a:ext>
              </a:extLst>
            </p:cNvPr>
            <p:cNvSpPr/>
            <p:nvPr/>
          </p:nvSpPr>
          <p:spPr>
            <a:xfrm>
              <a:off x="5636358" y="1408613"/>
              <a:ext cx="766306"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39B"/>
                  </a:solidFill>
                  <a:effectLst/>
                  <a:uLnTx/>
                  <a:uFillTx/>
                  <a:latin typeface="Calibri" panose="020F0502020204030204"/>
                  <a:ea typeface="+mn-ea"/>
                  <a:cs typeface="+mn-cs"/>
                </a:rPr>
                <a:t>ADC Binding</a:t>
              </a:r>
            </a:p>
          </p:txBody>
        </p:sp>
        <p:sp>
          <p:nvSpPr>
            <p:cNvPr id="23" name="Flowchart: Connector 39">
              <a:extLst>
                <a:ext uri="{FF2B5EF4-FFF2-40B4-BE49-F238E27FC236}">
                  <a16:creationId xmlns:a16="http://schemas.microsoft.com/office/drawing/2014/main" id="{5E2A5B00-9D00-4622-8146-776A5F6F05A5}"/>
                </a:ext>
              </a:extLst>
            </p:cNvPr>
            <p:cNvSpPr/>
            <p:nvPr/>
          </p:nvSpPr>
          <p:spPr>
            <a:xfrm>
              <a:off x="6620890" y="1768255"/>
              <a:ext cx="287382" cy="27867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539B"/>
                  </a:solidFill>
                  <a:effectLst/>
                  <a:uLnTx/>
                  <a:uFillTx/>
                  <a:latin typeface="Trebuchet MS" panose="020B0603020202020204"/>
                  <a:ea typeface="+mn-ea"/>
                  <a:cs typeface="+mn-cs"/>
                </a:rPr>
                <a:t>1</a:t>
              </a:r>
            </a:p>
          </p:txBody>
        </p:sp>
        <p:cxnSp>
          <p:nvCxnSpPr>
            <p:cNvPr id="24" name="Straight Connector 23">
              <a:extLst>
                <a:ext uri="{FF2B5EF4-FFF2-40B4-BE49-F238E27FC236}">
                  <a16:creationId xmlns:a16="http://schemas.microsoft.com/office/drawing/2014/main" id="{0081E735-57D6-4986-93EF-FF7E11C55801}"/>
                </a:ext>
              </a:extLst>
            </p:cNvPr>
            <p:cNvCxnSpPr>
              <a:cxnSpLocks/>
            </p:cNvCxnSpPr>
            <p:nvPr/>
          </p:nvCxnSpPr>
          <p:spPr>
            <a:xfrm>
              <a:off x="6409714" y="1584094"/>
              <a:ext cx="189373" cy="189373"/>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020882D-84E3-4FED-B0CB-58424F6817E8}"/>
                </a:ext>
              </a:extLst>
            </p:cNvPr>
            <p:cNvSpPr/>
            <p:nvPr/>
          </p:nvSpPr>
          <p:spPr>
            <a:xfrm>
              <a:off x="4887421" y="1851339"/>
              <a:ext cx="1012491"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90000"/>
                </a:lnSpc>
                <a:spcBef>
                  <a:spcPts val="0"/>
                </a:spcBef>
                <a:spcAft>
                  <a:spcPts val="0"/>
                </a:spcAft>
                <a:buClr>
                  <a:srgbClr val="FFFFFE"/>
                </a:buClr>
                <a:buSzTx/>
                <a:buFontTx/>
                <a:buNone/>
                <a:tabLst/>
                <a:defRPr/>
              </a:pPr>
              <a:r>
                <a:rPr kumimoji="0" lang="en-US" sz="700" b="0" i="0" u="none" strike="noStrike" kern="1200" cap="none" spc="0" normalizeH="0" baseline="0" noProof="0" dirty="0">
                  <a:ln>
                    <a:noFill/>
                  </a:ln>
                  <a:solidFill>
                    <a:srgbClr val="00539B"/>
                  </a:solidFill>
                  <a:effectLst/>
                  <a:uLnTx/>
                  <a:uFillTx/>
                  <a:latin typeface="Calibri" panose="020F0502020204030204"/>
                  <a:ea typeface="+mn-ea"/>
                  <a:cs typeface="+mn-cs"/>
                </a:rPr>
                <a:t>Internalization</a:t>
              </a:r>
              <a:endParaRPr kumimoji="0" lang="en-US" sz="700" b="1" i="0" u="none" strike="noStrike" kern="1200" cap="none" spc="0" normalizeH="0" baseline="0" noProof="0" dirty="0">
                <a:ln>
                  <a:noFill/>
                </a:ln>
                <a:solidFill>
                  <a:srgbClr val="00539B"/>
                </a:solidFill>
                <a:effectLst/>
                <a:uLnTx/>
                <a:uFillTx/>
                <a:latin typeface="Calibri" panose="020F0502020204030204"/>
                <a:ea typeface="+mn-ea"/>
                <a:cs typeface="+mn-cs"/>
              </a:endParaRPr>
            </a:p>
          </p:txBody>
        </p:sp>
        <p:sp>
          <p:nvSpPr>
            <p:cNvPr id="28" name="Flowchart: Connector 39">
              <a:extLst>
                <a:ext uri="{FF2B5EF4-FFF2-40B4-BE49-F238E27FC236}">
                  <a16:creationId xmlns:a16="http://schemas.microsoft.com/office/drawing/2014/main" id="{B101BBC8-B9A6-4094-863F-22C926D86C56}"/>
                </a:ext>
              </a:extLst>
            </p:cNvPr>
            <p:cNvSpPr/>
            <p:nvPr/>
          </p:nvSpPr>
          <p:spPr>
            <a:xfrm>
              <a:off x="6085277" y="2156626"/>
              <a:ext cx="287382" cy="27867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539B"/>
                  </a:solidFill>
                  <a:effectLst/>
                  <a:uLnTx/>
                  <a:uFillTx/>
                  <a:latin typeface="Trebuchet MS" panose="020B0603020202020204"/>
                  <a:ea typeface="+mn-ea"/>
                  <a:cs typeface="+mn-cs"/>
                </a:rPr>
                <a:t>2</a:t>
              </a:r>
            </a:p>
          </p:txBody>
        </p:sp>
        <p:cxnSp>
          <p:nvCxnSpPr>
            <p:cNvPr id="30" name="Straight Connector 29">
              <a:extLst>
                <a:ext uri="{FF2B5EF4-FFF2-40B4-BE49-F238E27FC236}">
                  <a16:creationId xmlns:a16="http://schemas.microsoft.com/office/drawing/2014/main" id="{92370D11-35FB-493D-A94D-F22535825A4C}"/>
                </a:ext>
              </a:extLst>
            </p:cNvPr>
            <p:cNvCxnSpPr>
              <a:cxnSpLocks/>
            </p:cNvCxnSpPr>
            <p:nvPr/>
          </p:nvCxnSpPr>
          <p:spPr>
            <a:xfrm>
              <a:off x="5931374" y="2026763"/>
              <a:ext cx="132100" cy="135075"/>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A3AFDDB-51BE-4B92-ACBD-B63024CD1E6D}"/>
                </a:ext>
              </a:extLst>
            </p:cNvPr>
            <p:cNvSpPr/>
            <p:nvPr/>
          </p:nvSpPr>
          <p:spPr>
            <a:xfrm>
              <a:off x="4923024" y="3680213"/>
              <a:ext cx="1012491" cy="274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90000"/>
                </a:lnSpc>
                <a:spcBef>
                  <a:spcPts val="0"/>
                </a:spcBef>
                <a:spcAft>
                  <a:spcPts val="0"/>
                </a:spcAft>
                <a:buClr>
                  <a:srgbClr val="FFFFFE"/>
                </a:buClr>
                <a:buSzTx/>
                <a:buFontTx/>
                <a:buNone/>
                <a:tabLst/>
                <a:defRPr/>
              </a:pPr>
              <a:r>
                <a:rPr kumimoji="0" lang="en-US" sz="700" b="0" i="0" u="none" strike="noStrike" kern="1200" cap="none" spc="0" normalizeH="0" baseline="0" noProof="0" dirty="0">
                  <a:ln>
                    <a:noFill/>
                  </a:ln>
                  <a:solidFill>
                    <a:srgbClr val="00539B"/>
                  </a:solidFill>
                  <a:effectLst/>
                  <a:uLnTx/>
                  <a:uFillTx/>
                  <a:latin typeface="Calibri" panose="020F0502020204030204"/>
                  <a:ea typeface="+mn-ea"/>
                  <a:cs typeface="+mn-cs"/>
                </a:rPr>
                <a:t>Lysosomal Degradation</a:t>
              </a:r>
            </a:p>
          </p:txBody>
        </p:sp>
        <p:sp>
          <p:nvSpPr>
            <p:cNvPr id="35" name="Flowchart: Connector 39">
              <a:extLst>
                <a:ext uri="{FF2B5EF4-FFF2-40B4-BE49-F238E27FC236}">
                  <a16:creationId xmlns:a16="http://schemas.microsoft.com/office/drawing/2014/main" id="{3D07CBC2-4968-43C1-8258-02B4A0695065}"/>
                </a:ext>
              </a:extLst>
            </p:cNvPr>
            <p:cNvSpPr/>
            <p:nvPr/>
          </p:nvSpPr>
          <p:spPr>
            <a:xfrm>
              <a:off x="6100320" y="3354803"/>
              <a:ext cx="287382" cy="27867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539B"/>
                  </a:solidFill>
                  <a:effectLst/>
                  <a:uLnTx/>
                  <a:uFillTx/>
                  <a:latin typeface="Trebuchet MS" panose="020B0603020202020204"/>
                  <a:ea typeface="+mn-ea"/>
                  <a:cs typeface="+mn-cs"/>
                </a:rPr>
                <a:t>3</a:t>
              </a:r>
            </a:p>
          </p:txBody>
        </p:sp>
        <p:cxnSp>
          <p:nvCxnSpPr>
            <p:cNvPr id="36" name="Straight Connector 35">
              <a:extLst>
                <a:ext uri="{FF2B5EF4-FFF2-40B4-BE49-F238E27FC236}">
                  <a16:creationId xmlns:a16="http://schemas.microsoft.com/office/drawing/2014/main" id="{7B03CEE0-E4CC-432B-AB33-BEF9C9329531}"/>
                </a:ext>
              </a:extLst>
            </p:cNvPr>
            <p:cNvCxnSpPr>
              <a:cxnSpLocks/>
            </p:cNvCxnSpPr>
            <p:nvPr/>
          </p:nvCxnSpPr>
          <p:spPr>
            <a:xfrm flipH="1">
              <a:off x="5996544" y="3620282"/>
              <a:ext cx="121416" cy="158477"/>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3E21CE2-1757-43B5-972D-8A62BBBCA386}"/>
                </a:ext>
              </a:extLst>
            </p:cNvPr>
            <p:cNvSpPr/>
            <p:nvPr/>
          </p:nvSpPr>
          <p:spPr>
            <a:xfrm>
              <a:off x="5347129" y="4059334"/>
              <a:ext cx="1382252"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90000"/>
                </a:lnSpc>
                <a:spcBef>
                  <a:spcPts val="0"/>
                </a:spcBef>
                <a:spcAft>
                  <a:spcPts val="0"/>
                </a:spcAft>
                <a:buClr>
                  <a:srgbClr val="FFFFFE"/>
                </a:buClr>
                <a:buSzTx/>
                <a:buFontTx/>
                <a:buNone/>
                <a:tabLst/>
                <a:defRPr/>
              </a:pPr>
              <a:r>
                <a:rPr kumimoji="0" lang="en-US" sz="700" b="0" i="0" u="none" strike="noStrike" kern="1200" cap="none" spc="0" normalizeH="0" baseline="0" noProof="0" dirty="0">
                  <a:ln>
                    <a:noFill/>
                  </a:ln>
                  <a:solidFill>
                    <a:srgbClr val="00539B"/>
                  </a:solidFill>
                  <a:effectLst/>
                  <a:uLnTx/>
                  <a:uFillTx/>
                  <a:latin typeface="Calibri" panose="020F0502020204030204"/>
                  <a:ea typeface="+mn-ea"/>
                  <a:cs typeface="+mn-cs"/>
                </a:rPr>
                <a:t>Release of Payload</a:t>
              </a:r>
            </a:p>
          </p:txBody>
        </p:sp>
        <p:sp>
          <p:nvSpPr>
            <p:cNvPr id="45" name="Flowchart: Connector 39">
              <a:extLst>
                <a:ext uri="{FF2B5EF4-FFF2-40B4-BE49-F238E27FC236}">
                  <a16:creationId xmlns:a16="http://schemas.microsoft.com/office/drawing/2014/main" id="{B4BBC382-B08A-4EEE-BA79-B44DC736873B}"/>
                </a:ext>
              </a:extLst>
            </p:cNvPr>
            <p:cNvSpPr/>
            <p:nvPr/>
          </p:nvSpPr>
          <p:spPr>
            <a:xfrm>
              <a:off x="6845665" y="3715435"/>
              <a:ext cx="287382" cy="27867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539B"/>
                  </a:solidFill>
                  <a:effectLst/>
                  <a:uLnTx/>
                  <a:uFillTx/>
                  <a:latin typeface="Trebuchet MS" panose="020B0603020202020204"/>
                  <a:ea typeface="+mn-ea"/>
                  <a:cs typeface="+mn-cs"/>
                </a:rPr>
                <a:t>4</a:t>
              </a:r>
            </a:p>
          </p:txBody>
        </p:sp>
        <p:sp>
          <p:nvSpPr>
            <p:cNvPr id="46" name="Rectangle 45">
              <a:extLst>
                <a:ext uri="{FF2B5EF4-FFF2-40B4-BE49-F238E27FC236}">
                  <a16:creationId xmlns:a16="http://schemas.microsoft.com/office/drawing/2014/main" id="{3EB69561-E65F-4140-B79C-B01F496BB057}"/>
                </a:ext>
              </a:extLst>
            </p:cNvPr>
            <p:cNvSpPr/>
            <p:nvPr/>
          </p:nvSpPr>
          <p:spPr>
            <a:xfrm>
              <a:off x="6463655" y="4253344"/>
              <a:ext cx="1012491"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90000"/>
                </a:lnSpc>
                <a:spcBef>
                  <a:spcPts val="0"/>
                </a:spcBef>
                <a:spcAft>
                  <a:spcPts val="0"/>
                </a:spcAft>
                <a:buClr>
                  <a:srgbClr val="FFFFFE"/>
                </a:buClr>
                <a:buSzTx/>
                <a:buFontTx/>
                <a:buNone/>
                <a:tabLst/>
                <a:defRPr/>
              </a:pPr>
              <a:r>
                <a:rPr kumimoji="0" lang="en-US" sz="700" b="0" i="0" u="none" strike="noStrike" kern="1200" cap="none" spc="0" normalizeH="0" baseline="0" noProof="0" dirty="0">
                  <a:ln>
                    <a:noFill/>
                  </a:ln>
                  <a:solidFill>
                    <a:srgbClr val="00539B"/>
                  </a:solidFill>
                  <a:effectLst/>
                  <a:uLnTx/>
                  <a:uFillTx/>
                  <a:latin typeface="Calibri" panose="020F0502020204030204"/>
                  <a:ea typeface="+mn-ea"/>
                  <a:cs typeface="+mn-cs"/>
                </a:rPr>
                <a:t>Bystander Killing</a:t>
              </a:r>
            </a:p>
          </p:txBody>
        </p:sp>
        <p:sp>
          <p:nvSpPr>
            <p:cNvPr id="47" name="Flowchart: Connector 39">
              <a:extLst>
                <a:ext uri="{FF2B5EF4-FFF2-40B4-BE49-F238E27FC236}">
                  <a16:creationId xmlns:a16="http://schemas.microsoft.com/office/drawing/2014/main" id="{4FDD3F41-8C2B-449C-BB9A-66DCE8A0D527}"/>
                </a:ext>
              </a:extLst>
            </p:cNvPr>
            <p:cNvSpPr/>
            <p:nvPr/>
          </p:nvSpPr>
          <p:spPr>
            <a:xfrm>
              <a:off x="7605539" y="3903886"/>
              <a:ext cx="287382" cy="27867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539B"/>
                  </a:solidFill>
                  <a:effectLst/>
                  <a:uLnTx/>
                  <a:uFillTx/>
                  <a:latin typeface="Trebuchet MS" panose="020B0603020202020204"/>
                  <a:ea typeface="+mn-ea"/>
                  <a:cs typeface="+mn-cs"/>
                </a:rPr>
                <a:t>5</a:t>
              </a:r>
            </a:p>
          </p:txBody>
        </p:sp>
        <p:grpSp>
          <p:nvGrpSpPr>
            <p:cNvPr id="48" name="Group 47">
              <a:extLst>
                <a:ext uri="{FF2B5EF4-FFF2-40B4-BE49-F238E27FC236}">
                  <a16:creationId xmlns:a16="http://schemas.microsoft.com/office/drawing/2014/main" id="{22E16C86-DD72-41BE-A698-D72663EA86AB}"/>
                </a:ext>
              </a:extLst>
            </p:cNvPr>
            <p:cNvGrpSpPr/>
            <p:nvPr/>
          </p:nvGrpSpPr>
          <p:grpSpPr>
            <a:xfrm>
              <a:off x="7940081" y="2915618"/>
              <a:ext cx="1006457" cy="282817"/>
              <a:chOff x="8727541" y="2010295"/>
              <a:chExt cx="1006457" cy="282817"/>
            </a:xfrm>
          </p:grpSpPr>
          <p:sp>
            <p:nvSpPr>
              <p:cNvPr id="51" name="Rectangle 50">
                <a:extLst>
                  <a:ext uri="{FF2B5EF4-FFF2-40B4-BE49-F238E27FC236}">
                    <a16:creationId xmlns:a16="http://schemas.microsoft.com/office/drawing/2014/main" id="{7719DE05-23AB-490B-A121-E14D7FE724D1}"/>
                  </a:ext>
                </a:extLst>
              </p:cNvPr>
              <p:cNvSpPr/>
              <p:nvPr/>
            </p:nvSpPr>
            <p:spPr>
              <a:xfrm>
                <a:off x="9060274" y="2010295"/>
                <a:ext cx="673724"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90000"/>
                  </a:lnSpc>
                  <a:spcBef>
                    <a:spcPts val="0"/>
                  </a:spcBef>
                  <a:spcAft>
                    <a:spcPts val="0"/>
                  </a:spcAft>
                  <a:buClr>
                    <a:srgbClr val="FFFFFE"/>
                  </a:buClr>
                  <a:buSzTx/>
                  <a:buFontTx/>
                  <a:buNone/>
                  <a:tabLst/>
                  <a:defRPr/>
                </a:pPr>
                <a:r>
                  <a:rPr kumimoji="0" lang="en-US" sz="700" b="0" i="0" u="none" strike="noStrike" kern="1200" cap="none" spc="0" normalizeH="0" baseline="0" noProof="0" dirty="0">
                    <a:ln>
                      <a:noFill/>
                    </a:ln>
                    <a:solidFill>
                      <a:srgbClr val="00539B"/>
                    </a:solidFill>
                    <a:effectLst/>
                    <a:uLnTx/>
                    <a:uFillTx/>
                    <a:latin typeface="Calibri" panose="020F0502020204030204"/>
                    <a:ea typeface="+mn-ea"/>
                    <a:cs typeface="+mn-cs"/>
                  </a:rPr>
                  <a:t>Cell Death</a:t>
                </a:r>
              </a:p>
            </p:txBody>
          </p:sp>
          <p:sp>
            <p:nvSpPr>
              <p:cNvPr id="52" name="Flowchart: Connector 39">
                <a:extLst>
                  <a:ext uri="{FF2B5EF4-FFF2-40B4-BE49-F238E27FC236}">
                    <a16:creationId xmlns:a16="http://schemas.microsoft.com/office/drawing/2014/main" id="{699C95FB-BB79-4E4D-AEF3-8CDA5F8737E1}"/>
                  </a:ext>
                </a:extLst>
              </p:cNvPr>
              <p:cNvSpPr/>
              <p:nvPr/>
            </p:nvSpPr>
            <p:spPr>
              <a:xfrm>
                <a:off x="8727541" y="2014438"/>
                <a:ext cx="287382" cy="27867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539B"/>
                    </a:solidFill>
                    <a:effectLst/>
                    <a:uLnTx/>
                    <a:uFillTx/>
                    <a:latin typeface="Trebuchet MS" panose="020B0603020202020204"/>
                    <a:ea typeface="+mn-ea"/>
                    <a:cs typeface="+mn-cs"/>
                  </a:rPr>
                  <a:t>5</a:t>
                </a:r>
              </a:p>
            </p:txBody>
          </p:sp>
        </p:grpSp>
        <p:cxnSp>
          <p:nvCxnSpPr>
            <p:cNvPr id="49" name="Straight Connector 48">
              <a:extLst>
                <a:ext uri="{FF2B5EF4-FFF2-40B4-BE49-F238E27FC236}">
                  <a16:creationId xmlns:a16="http://schemas.microsoft.com/office/drawing/2014/main" id="{E7D10A7B-BC95-40A1-A738-6467513D32FD}"/>
                </a:ext>
              </a:extLst>
            </p:cNvPr>
            <p:cNvCxnSpPr>
              <a:cxnSpLocks/>
            </p:cNvCxnSpPr>
            <p:nvPr/>
          </p:nvCxnSpPr>
          <p:spPr>
            <a:xfrm flipH="1">
              <a:off x="6749055" y="4008665"/>
              <a:ext cx="121416" cy="158477"/>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0D0B0D7-0FA2-4413-A35D-9F360F903AE5}"/>
                </a:ext>
              </a:extLst>
            </p:cNvPr>
            <p:cNvCxnSpPr>
              <a:cxnSpLocks/>
            </p:cNvCxnSpPr>
            <p:nvPr/>
          </p:nvCxnSpPr>
          <p:spPr>
            <a:xfrm flipH="1">
              <a:off x="7527569" y="4194519"/>
              <a:ext cx="121416" cy="158477"/>
            </a:xfrm>
            <a:prstGeom prst="line">
              <a:avLst/>
            </a:prstGeom>
            <a:ln w="12700" cap="rnd">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75A819E-7271-49EE-AD96-0FD9FDAE8569}"/>
              </a:ext>
            </a:extLst>
          </p:cNvPr>
          <p:cNvSpPr txBox="1"/>
          <p:nvPr/>
        </p:nvSpPr>
        <p:spPr>
          <a:xfrm>
            <a:off x="3023458" y="1121589"/>
            <a:ext cx="8178594" cy="584775"/>
          </a:xfrm>
          <a:prstGeom prst="rect">
            <a:avLst/>
          </a:prstGeom>
          <a:noFill/>
        </p:spPr>
        <p:txBody>
          <a:bodyPr wrap="square" rtlCol="0">
            <a:spAutoFit/>
          </a:bodyPr>
          <a:lstStyle/>
          <a:p>
            <a:pPr marL="0" marR="0" lvl="0" indent="0" algn="l" defTabSz="5442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mn-cs"/>
              </a:rPr>
              <a:t>Antibody-drug conjugate (ADC) comprising an FRα-binding antibody, cleavable linker, and a maytansinoid DM4 payload</a:t>
            </a:r>
            <a:endParaRPr kumimoji="0" lang="en-US" sz="1600" b="1" i="0" u="none" strike="noStrike" kern="1200" cap="none" spc="0" normalizeH="0" baseline="30000" noProof="0" dirty="0">
              <a:ln>
                <a:noFill/>
              </a:ln>
              <a:solidFill>
                <a:srgbClr val="000000"/>
              </a:solidFill>
              <a:effectLst/>
              <a:uLnTx/>
              <a:uFillTx/>
              <a:latin typeface="Arial"/>
              <a:ea typeface="ＭＳ Ｐゴシック" charset="0"/>
              <a:cs typeface="+mn-cs"/>
            </a:endParaRPr>
          </a:p>
        </p:txBody>
      </p:sp>
      <p:sp>
        <p:nvSpPr>
          <p:cNvPr id="11" name="Title 10">
            <a:extLst>
              <a:ext uri="{FF2B5EF4-FFF2-40B4-BE49-F238E27FC236}">
                <a16:creationId xmlns:a16="http://schemas.microsoft.com/office/drawing/2014/main" id="{2E2F6F73-1008-A5B4-B962-CB9041361632}"/>
              </a:ext>
            </a:extLst>
          </p:cNvPr>
          <p:cNvSpPr>
            <a:spLocks noGrp="1"/>
          </p:cNvSpPr>
          <p:nvPr>
            <p:ph type="title" idx="4294967295"/>
          </p:nvPr>
        </p:nvSpPr>
        <p:spPr>
          <a:xfrm>
            <a:off x="441325" y="103188"/>
            <a:ext cx="11750675" cy="1036637"/>
          </a:xfrm>
        </p:spPr>
        <p:txBody>
          <a:bodyPr anchor="t">
            <a:noAutofit/>
          </a:bodyPr>
          <a:lstStyle/>
          <a:p>
            <a:r>
              <a:rPr lang="en-US" sz="3200" dirty="0">
                <a:solidFill>
                  <a:schemeClr val="tx1"/>
                </a:solidFill>
              </a:rPr>
              <a:t>Mirvetuximab soravtansine, first FRα-targeted ADC approved for PROC</a:t>
            </a:r>
          </a:p>
        </p:txBody>
      </p:sp>
      <p:sp>
        <p:nvSpPr>
          <p:cNvPr id="13" name="Text Placeholder 12">
            <a:extLst>
              <a:ext uri="{FF2B5EF4-FFF2-40B4-BE49-F238E27FC236}">
                <a16:creationId xmlns:a16="http://schemas.microsoft.com/office/drawing/2014/main" id="{3ABE7B62-D395-EABB-B0B5-0652EB3C021D}"/>
              </a:ext>
            </a:extLst>
          </p:cNvPr>
          <p:cNvSpPr>
            <a:spLocks noGrp="1"/>
          </p:cNvSpPr>
          <p:nvPr>
            <p:ph type="body" sz="quarter" idx="4294967295"/>
          </p:nvPr>
        </p:nvSpPr>
        <p:spPr>
          <a:xfrm>
            <a:off x="480557" y="6439693"/>
            <a:ext cx="7575550" cy="630237"/>
          </a:xfrm>
        </p:spPr>
        <p:txBody>
          <a:bodyPr>
            <a:noAutofit/>
          </a:bodyPr>
          <a:lstStyle/>
          <a:p>
            <a:pPr defTabSz="914377">
              <a:buClr>
                <a:srgbClr val="48A1A0"/>
              </a:buClr>
              <a:defRPr/>
            </a:pPr>
            <a:r>
              <a:rPr lang="en-US" sz="1400" dirty="0">
                <a:solidFill>
                  <a:schemeClr val="tx2"/>
                </a:solidFill>
              </a:rPr>
              <a:t>Moore KN et al. </a:t>
            </a:r>
            <a:r>
              <a:rPr lang="en-US" sz="1400" i="1" dirty="0">
                <a:solidFill>
                  <a:schemeClr val="tx2"/>
                </a:solidFill>
              </a:rPr>
              <a:t>Cancer</a:t>
            </a:r>
            <a:r>
              <a:rPr lang="en-US" sz="1400" dirty="0">
                <a:solidFill>
                  <a:schemeClr val="tx2"/>
                </a:solidFill>
              </a:rPr>
              <a:t>. 2017; Matulonis UA et al. </a:t>
            </a:r>
            <a:r>
              <a:rPr lang="en-US" sz="1400" i="1" dirty="0">
                <a:solidFill>
                  <a:schemeClr val="tx2"/>
                </a:solidFill>
              </a:rPr>
              <a:t>J Clin Oncol</a:t>
            </a:r>
            <a:r>
              <a:rPr lang="en-US" sz="1400" dirty="0">
                <a:solidFill>
                  <a:schemeClr val="tx2"/>
                </a:solidFill>
              </a:rPr>
              <a:t>. 2023</a:t>
            </a:r>
          </a:p>
        </p:txBody>
      </p:sp>
      <p:sp>
        <p:nvSpPr>
          <p:cNvPr id="4" name="TextBox 3">
            <a:extLst>
              <a:ext uri="{FF2B5EF4-FFF2-40B4-BE49-F238E27FC236}">
                <a16:creationId xmlns:a16="http://schemas.microsoft.com/office/drawing/2014/main" id="{8C0130E7-DD2F-CDC8-90DC-049B6FE52D1B}"/>
              </a:ext>
            </a:extLst>
          </p:cNvPr>
          <p:cNvSpPr txBox="1"/>
          <p:nvPr/>
        </p:nvSpPr>
        <p:spPr>
          <a:xfrm>
            <a:off x="266099" y="3460784"/>
            <a:ext cx="2876027" cy="2436845"/>
          </a:xfrm>
          <a:prstGeom prst="rect">
            <a:avLst/>
          </a:prstGeom>
          <a:solidFill>
            <a:schemeClr val="bg1">
              <a:lumMod val="95000"/>
            </a:schemeClr>
          </a:solidFill>
        </p:spPr>
        <p:txBody>
          <a:bodyPr wrap="square" rtlCol="0">
            <a:no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Key eligibility criteria</a:t>
            </a:r>
            <a:endParaRPr kumimoji="0" lang="en-US" sz="1400" b="1" i="0" u="none" strike="noStrike" kern="1200" cap="none" spc="0" normalizeH="0" baseline="30000" noProof="0" dirty="0">
              <a:ln>
                <a:noFill/>
              </a:ln>
              <a:solidFill>
                <a:srgbClr val="000000"/>
              </a:solidFill>
              <a:effectLst/>
              <a:uLnTx/>
              <a:uFillTx/>
              <a:latin typeface="Calibri" panose="020F0502020204030204"/>
              <a:ea typeface="ＭＳ Ｐゴシック" charset="0"/>
              <a:cs typeface="+mn-cs"/>
            </a:endParaRPr>
          </a:p>
          <a:p>
            <a:pPr marL="228594" marR="0" lvl="0" indent="-228594" algn="l" defTabSz="914400" rtl="0" eaLnBrk="1" fontAlgn="auto" latinLnBrk="0" hangingPunct="1">
              <a:lnSpc>
                <a:spcPct val="90000"/>
              </a:lnSpc>
              <a:spcBef>
                <a:spcPts val="0"/>
              </a:spcBef>
              <a:spcAft>
                <a:spcPts val="400"/>
              </a:spcAft>
              <a:buClr>
                <a:srgbClr val="B03C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Platinum-resistant ovarian cancer</a:t>
            </a:r>
          </a:p>
          <a:p>
            <a:pPr marL="228594" marR="0" lvl="0" indent="-228594" algn="l" defTabSz="914400" rtl="0" eaLnBrk="1" fontAlgn="auto" latinLnBrk="0" hangingPunct="1">
              <a:lnSpc>
                <a:spcPct val="90000"/>
              </a:lnSpc>
              <a:spcBef>
                <a:spcPts val="0"/>
              </a:spcBef>
              <a:spcAft>
                <a:spcPts val="400"/>
              </a:spcAft>
              <a:buClr>
                <a:srgbClr val="B03C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Prior bevacizumab required, prior PARPi allowed</a:t>
            </a:r>
          </a:p>
          <a:p>
            <a:pPr marL="228594" marR="0" lvl="0" indent="-228594" algn="l" defTabSz="914400" rtl="0" eaLnBrk="1" fontAlgn="auto" latinLnBrk="0" hangingPunct="1">
              <a:lnSpc>
                <a:spcPct val="90000"/>
              </a:lnSpc>
              <a:spcBef>
                <a:spcPts val="0"/>
              </a:spcBef>
              <a:spcAft>
                <a:spcPts val="400"/>
              </a:spcAft>
              <a:buClr>
                <a:srgbClr val="B03C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1–3 prior lines of therapy </a:t>
            </a:r>
          </a:p>
          <a:p>
            <a:pPr marL="228594" marR="0" lvl="0" indent="-228594" algn="l" defTabSz="914400" rtl="0" eaLnBrk="1" fontAlgn="auto" latinLnBrk="0" hangingPunct="1">
              <a:lnSpc>
                <a:spcPct val="90000"/>
              </a:lnSpc>
              <a:spcBef>
                <a:spcPts val="0"/>
              </a:spcBef>
              <a:spcAft>
                <a:spcPts val="400"/>
              </a:spcAft>
              <a:buClr>
                <a:srgbClr val="B03C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Patients with </a:t>
            </a: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BRCA</a:t>
            </a: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 mutations allowed</a:t>
            </a:r>
          </a:p>
          <a:p>
            <a:pPr marL="228594" marR="0" lvl="0" indent="-228594" algn="l" defTabSz="914400" rtl="0" eaLnBrk="1" fontAlgn="auto" latinLnBrk="0" hangingPunct="1">
              <a:lnSpc>
                <a:spcPct val="90000"/>
              </a:lnSpc>
              <a:spcBef>
                <a:spcPts val="0"/>
              </a:spcBef>
              <a:spcAft>
                <a:spcPts val="400"/>
              </a:spcAft>
              <a:buClr>
                <a:srgbClr val="B03C33"/>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FRα-positive (≥75% of cells staining positive with ≥2+ staining intensity)</a:t>
            </a:r>
            <a:endParaRPr kumimoji="0" lang="en-US" sz="1400" b="0" i="0" u="none" strike="noStrike" kern="1200" cap="none" spc="0" normalizeH="0" baseline="30000" noProof="0" dirty="0">
              <a:ln>
                <a:noFill/>
              </a:ln>
              <a:solidFill>
                <a:srgbClr val="000000"/>
              </a:solidFill>
              <a:effectLst/>
              <a:uLnTx/>
              <a:uFillTx/>
              <a:latin typeface="Calibri" panose="020F0502020204030204"/>
              <a:ea typeface="ＭＳ Ｐゴシック" charset="0"/>
              <a:cs typeface="+mn-cs"/>
            </a:endParaRPr>
          </a:p>
        </p:txBody>
      </p:sp>
      <p:sp>
        <p:nvSpPr>
          <p:cNvPr id="5" name="TextBox 4">
            <a:extLst>
              <a:ext uri="{FF2B5EF4-FFF2-40B4-BE49-F238E27FC236}">
                <a16:creationId xmlns:a16="http://schemas.microsoft.com/office/drawing/2014/main" id="{F735B137-A02E-D96A-1EDB-FFE08473D026}"/>
              </a:ext>
            </a:extLst>
          </p:cNvPr>
          <p:cNvSpPr txBox="1"/>
          <p:nvPr/>
        </p:nvSpPr>
        <p:spPr>
          <a:xfrm>
            <a:off x="3891891" y="3146999"/>
            <a:ext cx="2314944" cy="1390124"/>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Mirvetuximab soravtansine </a:t>
            </a: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(N=106)</a:t>
            </a:r>
            <a:endParaRPr kumimoji="0" lang="en-US" sz="1800" b="0" i="0" u="none" strike="noStrike" kern="1200" cap="none" spc="0" normalizeH="0" baseline="30000" noProof="0" dirty="0">
              <a:ln>
                <a:noFill/>
              </a:ln>
              <a:solidFill>
                <a:srgbClr val="000000"/>
              </a:solidFill>
              <a:effectLst/>
              <a:uLnTx/>
              <a:uFillTx/>
              <a:latin typeface="Calibri" panose="020F0502020204030204"/>
              <a:ea typeface="ＭＳ Ｐゴシック" charset="0"/>
              <a:cs typeface="+mn-cs"/>
            </a:endParaRPr>
          </a:p>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6.0 mg/kg adjusted ideal body weight (AIBW) q3w </a:t>
            </a:r>
          </a:p>
        </p:txBody>
      </p:sp>
      <p:sp>
        <p:nvSpPr>
          <p:cNvPr id="6" name="TextBox 5">
            <a:extLst>
              <a:ext uri="{FF2B5EF4-FFF2-40B4-BE49-F238E27FC236}">
                <a16:creationId xmlns:a16="http://schemas.microsoft.com/office/drawing/2014/main" id="{10CC6434-A795-83B8-C700-64DABD367A91}"/>
              </a:ext>
            </a:extLst>
          </p:cNvPr>
          <p:cNvSpPr txBox="1"/>
          <p:nvPr/>
        </p:nvSpPr>
        <p:spPr>
          <a:xfrm>
            <a:off x="3382731" y="4697301"/>
            <a:ext cx="2824104" cy="1169231"/>
          </a:xfrm>
          <a:prstGeom prst="rect">
            <a:avLst/>
          </a:prstGeom>
          <a:solidFill>
            <a:srgbClr val="D9E5F3"/>
          </a:solid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Primary endpoint</a:t>
            </a:r>
            <a:endParaRPr kumimoji="0" lang="en-US" sz="1333" b="1" i="0" u="none" strike="noStrike" kern="1200" cap="none" spc="0" normalizeH="0" baseline="30000" noProof="0" dirty="0">
              <a:ln>
                <a:noFill/>
              </a:ln>
              <a:solidFill>
                <a:srgbClr val="000000"/>
              </a:solidFill>
              <a:effectLst/>
              <a:uLnTx/>
              <a:uFillTx/>
              <a:latin typeface="Calibri" panose="020F0502020204030204"/>
              <a:ea typeface="ＭＳ Ｐゴシック" charset="0"/>
              <a:cs typeface="+mn-cs"/>
            </a:endParaRPr>
          </a:p>
          <a:p>
            <a:pPr marL="228594" marR="0" lvl="0" indent="-228594" algn="l" defTabSz="914400" rtl="0" eaLnBrk="1" fontAlgn="auto" latinLnBrk="0" hangingPunct="1">
              <a:lnSpc>
                <a:spcPct val="90000"/>
              </a:lnSpc>
              <a:spcBef>
                <a:spcPts val="0"/>
              </a:spcBef>
              <a:spcAft>
                <a:spcPts val="400"/>
              </a:spcAft>
              <a:buClr>
                <a:srgbClr val="B03C33"/>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ORR per Investigator</a:t>
            </a:r>
            <a:endParaRPr kumimoji="0" lang="en-US" sz="1333" b="1"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Secondary endpoints</a:t>
            </a:r>
            <a:endParaRPr kumimoji="0" lang="en-US" sz="1333" b="1" i="0" u="none" strike="noStrike" kern="1200" cap="none" spc="0" normalizeH="0" baseline="30000" noProof="0" dirty="0">
              <a:ln>
                <a:noFill/>
              </a:ln>
              <a:solidFill>
                <a:srgbClr val="000000"/>
              </a:solidFill>
              <a:effectLst/>
              <a:uLnTx/>
              <a:uFillTx/>
              <a:latin typeface="Calibri" panose="020F0502020204030204"/>
              <a:ea typeface="ＭＳ Ｐゴシック" charset="0"/>
              <a:cs typeface="+mn-cs"/>
            </a:endParaRPr>
          </a:p>
          <a:p>
            <a:pPr marL="228594" marR="0" lvl="0" indent="-228594" algn="l" defTabSz="914400" rtl="0" eaLnBrk="1" fontAlgn="auto" latinLnBrk="0" hangingPunct="1">
              <a:lnSpc>
                <a:spcPct val="90000"/>
              </a:lnSpc>
              <a:spcBef>
                <a:spcPts val="0"/>
              </a:spcBef>
              <a:spcAft>
                <a:spcPts val="400"/>
              </a:spcAft>
              <a:buClr>
                <a:srgbClr val="B03C33"/>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DOR, PFS, OS, CA-125 response by GCIG criteria, safety</a:t>
            </a:r>
          </a:p>
        </p:txBody>
      </p:sp>
      <p:cxnSp>
        <p:nvCxnSpPr>
          <p:cNvPr id="25" name="Straight Arrow Connector 24">
            <a:extLst>
              <a:ext uri="{FF2B5EF4-FFF2-40B4-BE49-F238E27FC236}">
                <a16:creationId xmlns:a16="http://schemas.microsoft.com/office/drawing/2014/main" id="{3B784023-DF72-501B-557F-9E33D308B7C9}"/>
              </a:ext>
            </a:extLst>
          </p:cNvPr>
          <p:cNvCxnSpPr>
            <a:cxnSpLocks/>
          </p:cNvCxnSpPr>
          <p:nvPr/>
        </p:nvCxnSpPr>
        <p:spPr>
          <a:xfrm flipV="1">
            <a:off x="3121559" y="4076923"/>
            <a:ext cx="692068" cy="153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3E0776E-40D4-B248-7FDC-7EE19A523949}"/>
              </a:ext>
            </a:extLst>
          </p:cNvPr>
          <p:cNvSpPr txBox="1"/>
          <p:nvPr/>
        </p:nvSpPr>
        <p:spPr>
          <a:xfrm>
            <a:off x="3039623" y="1645148"/>
            <a:ext cx="81342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mn-cs"/>
              </a:rPr>
              <a:t>SORAYA (NCT04296890)</a:t>
            </a:r>
            <a:endParaRPr kumimoji="0" lang="en-US" sz="1600" b="1" i="0" u="none" strike="noStrike" kern="1200" cap="none" spc="0" normalizeH="0" baseline="30000" noProof="0" dirty="0">
              <a:ln>
                <a:noFill/>
              </a:ln>
              <a:solidFill>
                <a:srgbClr val="000000"/>
              </a:solidFill>
              <a:effectLst/>
              <a:uLnTx/>
              <a:uFillTx/>
              <a:latin typeface="Arial"/>
              <a:ea typeface="ＭＳ Ｐゴシック" charset="0"/>
              <a:cs typeface="+mn-cs"/>
            </a:endParaRPr>
          </a:p>
        </p:txBody>
      </p:sp>
      <p:pic>
        <p:nvPicPr>
          <p:cNvPr id="7" name="Picture 6">
            <a:extLst>
              <a:ext uri="{FF2B5EF4-FFF2-40B4-BE49-F238E27FC236}">
                <a16:creationId xmlns:a16="http://schemas.microsoft.com/office/drawing/2014/main" id="{6C9A1E44-CB33-6263-54D4-302716862A5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601" r="868"/>
          <a:stretch/>
        </p:blipFill>
        <p:spPr>
          <a:xfrm>
            <a:off x="7953518" y="4432518"/>
            <a:ext cx="3934535" cy="2301303"/>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DE2BCD0B-7A23-355A-AD54-358F9792163F}"/>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6423102" y="1945117"/>
            <a:ext cx="5712273" cy="2253709"/>
          </a:xfrm>
          <a:prstGeom prst="rect">
            <a:avLst/>
          </a:prstGeom>
        </p:spPr>
      </p:pic>
    </p:spTree>
    <p:custDataLst>
      <p:tags r:id="rId1"/>
    </p:custDataLst>
    <p:extLst>
      <p:ext uri="{BB962C8B-B14F-4D97-AF65-F5344CB8AC3E}">
        <p14:creationId xmlns:p14="http://schemas.microsoft.com/office/powerpoint/2010/main" val="416490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35F6897-B73F-D7F3-D07F-977C09A3A7DE}"/>
              </a:ext>
            </a:extLst>
          </p:cNvPr>
          <p:cNvSpPr>
            <a:spLocks noGrp="1"/>
          </p:cNvSpPr>
          <p:nvPr>
            <p:ph type="ftr" sz="quarter" idx="11"/>
          </p:nvPr>
        </p:nvSpPr>
        <p:spPr>
          <a:xfrm>
            <a:off x="125260" y="6454305"/>
            <a:ext cx="9772255" cy="366183"/>
          </a:xfrm>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br>
              <a:rPr kumimoji="0" lang="en-US" sz="1067" b="0" i="0" u="none" strike="noStrike" kern="0" cap="none" spc="0" normalizeH="0" baseline="0" noProof="0" dirty="0">
                <a:ln>
                  <a:noFill/>
                </a:ln>
                <a:solidFill>
                  <a:srgbClr val="000000"/>
                </a:solidFill>
                <a:effectLst/>
                <a:uLnTx/>
                <a:uFillTx/>
                <a:latin typeface="Arial"/>
                <a:ea typeface="ＭＳ Ｐゴシック" charset="0"/>
                <a:cs typeface="Arial"/>
                <a:sym typeface="Arial"/>
              </a:rPr>
            </a:br>
            <a:r>
              <a:rPr kumimoji="0" lang="en-US" sz="1600" b="1" i="0" u="none" strike="noStrike" kern="0" cap="none" spc="0" normalizeH="0" baseline="0" noProof="0" dirty="0">
                <a:ln>
                  <a:noFill/>
                </a:ln>
                <a:solidFill>
                  <a:srgbClr val="000000"/>
                </a:solidFill>
                <a:effectLst/>
                <a:uLnTx/>
                <a:uFillTx/>
                <a:latin typeface="Arial"/>
                <a:ea typeface="ＭＳ Ｐゴシック" charset="0"/>
                <a:cs typeface="Arial"/>
                <a:sym typeface="Arial"/>
              </a:rPr>
              <a:t>Moore KN, et al. ​N Engl J Med. 2023;389(23):2162-2174</a:t>
            </a:r>
          </a:p>
        </p:txBody>
      </p:sp>
      <p:sp>
        <p:nvSpPr>
          <p:cNvPr id="2" name="Title 1">
            <a:extLst>
              <a:ext uri="{FF2B5EF4-FFF2-40B4-BE49-F238E27FC236}">
                <a16:creationId xmlns:a16="http://schemas.microsoft.com/office/drawing/2014/main" id="{6D1BB20E-0C4C-A95D-DAFD-43D3B246EA87}"/>
              </a:ext>
            </a:extLst>
          </p:cNvPr>
          <p:cNvSpPr>
            <a:spLocks noGrp="1"/>
          </p:cNvSpPr>
          <p:nvPr>
            <p:ph type="title" idx="4294967295"/>
          </p:nvPr>
        </p:nvSpPr>
        <p:spPr>
          <a:xfrm>
            <a:off x="125260" y="419687"/>
            <a:ext cx="11272838" cy="987425"/>
          </a:xfrm>
        </p:spPr>
        <p:txBody>
          <a:bodyPr/>
          <a:lstStyle/>
          <a:p>
            <a:r>
              <a:rPr lang="en-US" sz="3200" b="1" dirty="0">
                <a:solidFill>
                  <a:schemeClr val="tx1"/>
                </a:solidFill>
                <a:latin typeface="Calibri" panose="020F0502020204030204" pitchFamily="34" charset="0"/>
                <a:cs typeface="Calibri" panose="020F0502020204030204" pitchFamily="34" charset="0"/>
              </a:rPr>
              <a:t>MIRASOL (NCT04209855): </a:t>
            </a:r>
            <a:r>
              <a:rPr lang="en-US" sz="3200" dirty="0">
                <a:solidFill>
                  <a:schemeClr val="tx1"/>
                </a:solidFill>
                <a:latin typeface="Calibri" panose="020F0502020204030204" pitchFamily="34" charset="0"/>
                <a:cs typeface="Calibri" panose="020F0502020204030204" pitchFamily="34" charset="0"/>
              </a:rPr>
              <a:t>R</a:t>
            </a:r>
            <a:r>
              <a:rPr lang="en-US" sz="3200" b="1" dirty="0">
                <a:solidFill>
                  <a:schemeClr val="tx1"/>
                </a:solidFill>
                <a:latin typeface="Calibri" panose="020F0502020204030204" pitchFamily="34" charset="0"/>
                <a:cs typeface="Calibri" panose="020F0502020204030204" pitchFamily="34" charset="0"/>
              </a:rPr>
              <a:t>andomized, phase 3 study of MIRV vs chemotherapy in FRα-high </a:t>
            </a:r>
            <a:r>
              <a:rPr lang="en-US" sz="3200" dirty="0">
                <a:solidFill>
                  <a:schemeClr val="tx1"/>
                </a:solidFill>
                <a:latin typeface="Calibri" panose="020F0502020204030204" pitchFamily="34" charset="0"/>
                <a:cs typeface="Calibri" panose="020F0502020204030204" pitchFamily="34" charset="0"/>
              </a:rPr>
              <a:t>platinum–resistant ovarian cancer </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1629CAAC-F9EF-5177-09D8-8D3F05B92AAB}"/>
              </a:ext>
            </a:extLst>
          </p:cNvPr>
          <p:cNvGrpSpPr/>
          <p:nvPr/>
        </p:nvGrpSpPr>
        <p:grpSpPr>
          <a:xfrm>
            <a:off x="666349" y="1772956"/>
            <a:ext cx="10859301" cy="3312087"/>
            <a:chOff x="1107923" y="1839506"/>
            <a:chExt cx="10859301" cy="3312087"/>
          </a:xfrm>
        </p:grpSpPr>
        <p:sp>
          <p:nvSpPr>
            <p:cNvPr id="6" name="Rounded Rectangle 11">
              <a:extLst>
                <a:ext uri="{FF2B5EF4-FFF2-40B4-BE49-F238E27FC236}">
                  <a16:creationId xmlns:a16="http://schemas.microsoft.com/office/drawing/2014/main" id="{F64175F2-D7BF-DD32-7B8F-E1701C69C829}"/>
                </a:ext>
              </a:extLst>
            </p:cNvPr>
            <p:cNvSpPr/>
            <p:nvPr/>
          </p:nvSpPr>
          <p:spPr>
            <a:xfrm>
              <a:off x="4548765" y="3110299"/>
              <a:ext cx="2361835" cy="924789"/>
            </a:xfrm>
            <a:prstGeom prst="rect">
              <a:avLst/>
            </a:prstGeom>
            <a:solidFill>
              <a:srgbClr val="0B6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0"/>
                </a:spcBef>
                <a:spcAft>
                  <a:spcPts val="0"/>
                </a:spcAft>
                <a:buClr>
                  <a:srgbClr val="FF585D"/>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sym typeface="Arial"/>
                </a:rPr>
                <a:t>IC Chemotherapy</a:t>
              </a:r>
              <a:endParaRPr kumimoji="0" lang="en-US" sz="1400" b="1" i="0" u="none" strike="noStrike" kern="1200" cap="none" spc="0" normalizeH="0" baseline="0" noProof="0" dirty="0">
                <a:ln>
                  <a:noFill/>
                </a:ln>
                <a:solidFill>
                  <a:srgbClr val="FFFFFF"/>
                </a:solidFill>
                <a:effectLst/>
                <a:uLnTx/>
                <a:uFillTx/>
                <a:latin typeface="Arial"/>
                <a:ea typeface="+mn-ea"/>
                <a:cs typeface="+mn-cs"/>
                <a:sym typeface="Arial"/>
              </a:endParaRPr>
            </a:p>
            <a:p>
              <a:pPr marL="0" marR="0" lvl="0" indent="0" algn="ctr" defTabSz="685783" rtl="0" eaLnBrk="1" fontAlgn="auto" latinLnBrk="0" hangingPunct="1">
                <a:lnSpc>
                  <a:spcPct val="90000"/>
                </a:lnSpc>
                <a:spcBef>
                  <a:spcPts val="0"/>
                </a:spcBef>
                <a:spcAft>
                  <a:spcPts val="0"/>
                </a:spcAft>
                <a:buClr>
                  <a:srgbClr val="FF585D"/>
                </a:buClr>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sym typeface="Arial"/>
                </a:rPr>
                <a:t>Paclitaxel, PLD, or topotecan</a:t>
              </a:r>
            </a:p>
          </p:txBody>
        </p:sp>
        <p:sp>
          <p:nvSpPr>
            <p:cNvPr id="17" name="TextBox 16">
              <a:extLst>
                <a:ext uri="{FF2B5EF4-FFF2-40B4-BE49-F238E27FC236}">
                  <a16:creationId xmlns:a16="http://schemas.microsoft.com/office/drawing/2014/main" id="{ED47A105-A993-ACA7-1A1F-DB49E0796801}"/>
                </a:ext>
              </a:extLst>
            </p:cNvPr>
            <p:cNvSpPr txBox="1"/>
            <p:nvPr/>
          </p:nvSpPr>
          <p:spPr>
            <a:xfrm>
              <a:off x="3349330" y="4197439"/>
              <a:ext cx="3561271" cy="777019"/>
            </a:xfrm>
            <a:prstGeom prst="rect">
              <a:avLst/>
            </a:prstGeom>
            <a:solidFill>
              <a:schemeClr val="bg1">
                <a:lumMod val="95000"/>
              </a:schemeClr>
            </a:solidFill>
          </p:spPr>
          <p:txBody>
            <a:bodyPr wrap="square" rtlCol="0">
              <a:noAutofit/>
            </a:bodyPr>
            <a:lstStyle/>
            <a:p>
              <a:pPr marL="0" marR="0" lvl="0" indent="0" algn="l" defTabSz="685734" rtl="0" eaLnBrk="1" fontAlgn="base" latinLnBrk="0" hangingPunct="1">
                <a:lnSpc>
                  <a:spcPct val="100000"/>
                </a:lnSpc>
                <a:spcBef>
                  <a:spcPts val="0"/>
                </a:spcBef>
                <a:spcAft>
                  <a:spcPts val="0"/>
                </a:spcAft>
                <a:buClr>
                  <a:srgbClr val="FFFFFF"/>
                </a:buClr>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charset="0"/>
                  <a:cs typeface="Arial"/>
                  <a:sym typeface="Arial"/>
                </a:rPr>
                <a:t>Stratification:</a:t>
              </a:r>
            </a:p>
            <a:p>
              <a:pPr marL="171446" marR="0" lvl="0" indent="-171446" algn="l" defTabSz="685734"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charset="0"/>
                  <a:cs typeface="Arial"/>
                  <a:sym typeface="Arial"/>
                </a:rPr>
                <a:t>IC chemotherapy: paclitaxel, PLD, or topotecan</a:t>
              </a:r>
            </a:p>
            <a:p>
              <a:pPr marL="171446" marR="0" lvl="0" indent="-171446" algn="l" defTabSz="685734" rtl="0" eaLnBrk="1" fontAlgn="base"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charset="0"/>
                  <a:cs typeface="Arial"/>
                  <a:sym typeface="Arial"/>
                </a:rPr>
                <a:t>Prior lines of therapy: 1 vs 2 vs 3</a:t>
              </a:r>
            </a:p>
          </p:txBody>
        </p:sp>
        <p:sp>
          <p:nvSpPr>
            <p:cNvPr id="19" name="Left Bracket 18">
              <a:extLst>
                <a:ext uri="{FF2B5EF4-FFF2-40B4-BE49-F238E27FC236}">
                  <a16:creationId xmlns:a16="http://schemas.microsoft.com/office/drawing/2014/main" id="{465842A2-ABAD-2748-3585-BA8F1415B90B}"/>
                </a:ext>
              </a:extLst>
            </p:cNvPr>
            <p:cNvSpPr/>
            <p:nvPr/>
          </p:nvSpPr>
          <p:spPr>
            <a:xfrm>
              <a:off x="4246922" y="2325784"/>
              <a:ext cx="301844" cy="1246909"/>
            </a:xfrm>
            <a:prstGeom prst="leftBracket">
              <a:avLst>
                <a:gd name="adj" fmla="val 0"/>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sym typeface="Arial"/>
              </a:endParaRPr>
            </a:p>
          </p:txBody>
        </p:sp>
        <p:sp>
          <p:nvSpPr>
            <p:cNvPr id="10" name="Rounded Rectangle 31">
              <a:extLst>
                <a:ext uri="{FF2B5EF4-FFF2-40B4-BE49-F238E27FC236}">
                  <a16:creationId xmlns:a16="http://schemas.microsoft.com/office/drawing/2014/main" id="{73DB9DCB-8B22-4E06-80CB-87A4EC9EFEBF}"/>
                </a:ext>
              </a:extLst>
            </p:cNvPr>
            <p:cNvSpPr/>
            <p:nvPr/>
          </p:nvSpPr>
          <p:spPr>
            <a:xfrm>
              <a:off x="1107923" y="1890301"/>
              <a:ext cx="2142792" cy="32612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0"/>
                </a:spcBef>
                <a:spcAft>
                  <a:spcPts val="0"/>
                </a:spcAft>
                <a:buClr>
                  <a:srgbClr val="FF585D"/>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Eligible patients:</a:t>
              </a:r>
            </a:p>
            <a:p>
              <a:pPr marL="171446" marR="0" lvl="0" indent="-171446" algn="l" defTabSz="914354"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PROC (PFI ≤6 mo)</a:t>
              </a:r>
            </a:p>
            <a:p>
              <a:pPr marL="171446" marR="0" lvl="0" indent="-171446" algn="l" defTabSz="914332" rtl="0" eaLnBrk="1" fontAlgn="base" latinLnBrk="0" hangingPunct="1">
                <a:lnSpc>
                  <a:spcPct val="100000"/>
                </a:lnSpc>
                <a:spcBef>
                  <a:spcPct val="0"/>
                </a:spcBef>
                <a:spcAft>
                  <a:spcPts val="4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FR</a:t>
              </a:r>
              <a:r>
                <a:rPr kumimoji="0" lang="en-US" sz="1200" b="0" i="0" u="none" strike="noStrike" kern="1200" cap="none" spc="0" normalizeH="0" baseline="0" noProof="0" dirty="0">
                  <a:ln>
                    <a:noFill/>
                  </a:ln>
                  <a:solidFill>
                    <a:srgbClr val="000000"/>
                  </a:solidFill>
                  <a:effectLst/>
                  <a:uLnTx/>
                  <a:uFillTx/>
                  <a:latin typeface="Arial"/>
                  <a:ea typeface="+mn-ea"/>
                  <a:cs typeface="+mn-cs"/>
                  <a:sym typeface="Symbol" panose="05050102010706020507" pitchFamily="18" charset="2"/>
                </a:rPr>
                <a:t></a:t>
              </a: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 detected by IHC with PS2+ among ≥75% of viable tumor cells</a:t>
              </a:r>
            </a:p>
            <a:p>
              <a:pPr marL="171446" marR="0" lvl="0" indent="-171446" algn="l" defTabSz="914332" rtl="0" eaLnBrk="1" fontAlgn="base" latinLnBrk="0" hangingPunct="1">
                <a:lnSpc>
                  <a:spcPct val="100000"/>
                </a:lnSpc>
                <a:spcBef>
                  <a:spcPct val="0"/>
                </a:spcBef>
                <a:spcAft>
                  <a:spcPts val="4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High-grade serous histology</a:t>
              </a:r>
            </a:p>
            <a:p>
              <a:pPr marL="171446" marR="0" lvl="0" indent="-171446" algn="l" defTabSz="914332" rtl="0" eaLnBrk="1" fontAlgn="base" latinLnBrk="0" hangingPunct="1">
                <a:lnSpc>
                  <a:spcPct val="100000"/>
                </a:lnSpc>
                <a:spcBef>
                  <a:spcPct val="0"/>
                </a:spcBef>
                <a:spcAft>
                  <a:spcPts val="4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1–3 prior lines of therapy</a:t>
              </a:r>
            </a:p>
            <a:p>
              <a:pPr marL="171446" marR="0" lvl="0" indent="-171446" algn="l" defTabSz="914332" rtl="0" eaLnBrk="1" fontAlgn="base" latinLnBrk="0" hangingPunct="1">
                <a:lnSpc>
                  <a:spcPct val="100000"/>
                </a:lnSpc>
                <a:spcBef>
                  <a:spcPct val="0"/>
                </a:spcBef>
                <a:spcAft>
                  <a:spcPts val="4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Prior BEV and PARPi allowed</a:t>
              </a:r>
            </a:p>
            <a:p>
              <a:pPr marL="171446" marR="0" lvl="0" indent="-171446" algn="l" defTabSz="914332" rtl="0" eaLnBrk="1" fontAlgn="base" latinLnBrk="0" hangingPunct="1">
                <a:lnSpc>
                  <a:spcPct val="100000"/>
                </a:lnSpc>
                <a:spcBef>
                  <a:spcPct val="0"/>
                </a:spcBef>
                <a:spcAft>
                  <a:spcPts val="4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Participants with </a:t>
              </a:r>
              <a:r>
                <a:rPr kumimoji="0" lang="en-US" sz="1200" b="0" i="1" u="none" strike="noStrike" kern="1200" cap="none" spc="0" normalizeH="0" baseline="0" noProof="0" dirty="0">
                  <a:ln>
                    <a:noFill/>
                  </a:ln>
                  <a:solidFill>
                    <a:srgbClr val="000000"/>
                  </a:solidFill>
                  <a:effectLst/>
                  <a:uLnTx/>
                  <a:uFillTx/>
                  <a:latin typeface="Arial"/>
                  <a:ea typeface="+mn-ea"/>
                  <a:cs typeface="+mn-cs"/>
                  <a:sym typeface="Arial"/>
                </a:rPr>
                <a:t>BRCA</a:t>
              </a: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 mutations allowed</a:t>
              </a:r>
            </a:p>
            <a:p>
              <a:pPr marL="0" marR="0" lvl="0" indent="0" algn="l" defTabSz="914332" rtl="0" eaLnBrk="1" fontAlgn="base" latinLnBrk="0" hangingPunct="1">
                <a:lnSpc>
                  <a:spcPct val="100000"/>
                </a:lnSpc>
                <a:spcBef>
                  <a:spcPct val="0"/>
                </a:spcBef>
                <a:spcAft>
                  <a:spcPts val="400"/>
                </a:spcAft>
                <a:buClr>
                  <a:srgbClr val="00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Excluded patients:</a:t>
              </a:r>
            </a:p>
            <a:p>
              <a:pPr marL="171446" marR="0" lvl="0" indent="-171446" algn="l" defTabSz="914332" rtl="0" eaLnBrk="1" fontAlgn="base" latinLnBrk="0" hangingPunct="1">
                <a:lnSpc>
                  <a:spcPct val="100000"/>
                </a:lnSpc>
                <a:spcBef>
                  <a:spcPct val="0"/>
                </a:spcBef>
                <a:spcAft>
                  <a:spcPts val="4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1⁰ platinum-refractory disease (primary PFI &lt;3 mo)</a:t>
              </a:r>
            </a:p>
          </p:txBody>
        </p:sp>
        <p:sp>
          <p:nvSpPr>
            <p:cNvPr id="12" name="Rectangle 11">
              <a:extLst>
                <a:ext uri="{FF2B5EF4-FFF2-40B4-BE49-F238E27FC236}">
                  <a16:creationId xmlns:a16="http://schemas.microsoft.com/office/drawing/2014/main" id="{CC6E4381-8668-0993-E0DB-77895C5963DC}"/>
                </a:ext>
              </a:extLst>
            </p:cNvPr>
            <p:cNvSpPr/>
            <p:nvPr/>
          </p:nvSpPr>
          <p:spPr>
            <a:xfrm>
              <a:off x="4538717" y="1881218"/>
              <a:ext cx="2371883" cy="901700"/>
            </a:xfrm>
            <a:prstGeom prst="rect">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0"/>
                </a:spcBef>
                <a:spcAft>
                  <a:spcPts val="0"/>
                </a:spcAft>
                <a:buClr>
                  <a:srgbClr val="FF585D"/>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sym typeface="Arial"/>
                </a:rPr>
                <a:t>MIRV</a:t>
              </a:r>
              <a:endParaRPr kumimoji="0" lang="en-US" sz="1400" b="1" i="0" u="none" strike="noStrike" kern="1200" cap="none" spc="0" normalizeH="0" baseline="0" noProof="0" dirty="0">
                <a:ln>
                  <a:noFill/>
                </a:ln>
                <a:solidFill>
                  <a:srgbClr val="FFFFFF"/>
                </a:solidFill>
                <a:effectLst/>
                <a:uLnTx/>
                <a:uFillTx/>
                <a:latin typeface="Arial"/>
                <a:ea typeface="+mn-ea"/>
                <a:cs typeface="+mn-cs"/>
                <a:sym typeface="Arial"/>
              </a:endParaRPr>
            </a:p>
            <a:p>
              <a:pPr marL="0" marR="0" lvl="0" indent="0" algn="ctr" defTabSz="685783" rtl="0" eaLnBrk="1" fontAlgn="auto" latinLnBrk="0" hangingPunct="1">
                <a:lnSpc>
                  <a:spcPct val="90000"/>
                </a:lnSpc>
                <a:spcBef>
                  <a:spcPts val="0"/>
                </a:spcBef>
                <a:spcAft>
                  <a:spcPts val="0"/>
                </a:spcAft>
                <a:buClr>
                  <a:srgbClr val="FF585D"/>
                </a:buClr>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sym typeface="Arial"/>
                </a:rPr>
                <a:t>6 mg/kg AIBW Q3W</a:t>
              </a:r>
            </a:p>
          </p:txBody>
        </p:sp>
        <p:sp>
          <p:nvSpPr>
            <p:cNvPr id="14" name="Rounded Rectangle 16">
              <a:extLst>
                <a:ext uri="{FF2B5EF4-FFF2-40B4-BE49-F238E27FC236}">
                  <a16:creationId xmlns:a16="http://schemas.microsoft.com/office/drawing/2014/main" id="{8E50D10C-73B0-C717-AB65-81CBCF04B0BD}"/>
                </a:ext>
              </a:extLst>
            </p:cNvPr>
            <p:cNvSpPr/>
            <p:nvPr/>
          </p:nvSpPr>
          <p:spPr>
            <a:xfrm>
              <a:off x="7049109" y="1863488"/>
              <a:ext cx="2602115" cy="2171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numCol="1"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Primary endpoint</a:t>
              </a:r>
              <a:r>
                <a:rPr kumimoji="0" lang="en-US" sz="1200" b="1" i="0" u="none" strike="noStrike" kern="1200" cap="none" spc="0" normalizeH="0" baseline="30000" noProof="0" dirty="0">
                  <a:ln>
                    <a:noFill/>
                  </a:ln>
                  <a:solidFill>
                    <a:srgbClr val="000000"/>
                  </a:solidFill>
                  <a:effectLst/>
                  <a:uLnTx/>
                  <a:uFillTx/>
                  <a:latin typeface="Arial"/>
                  <a:ea typeface="Verdana" panose="020B0604030504040204" pitchFamily="34" charset="0"/>
                  <a:cs typeface="+mn-cs"/>
                  <a:sym typeface="Arial"/>
                </a:rPr>
                <a:t>a</a:t>
              </a:r>
              <a:r>
                <a:rPr kumimoji="0" lang="en-US" sz="1200" b="1"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a:t>
              </a:r>
              <a:endPar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endParaRPr>
            </a:p>
            <a:p>
              <a:pPr marL="171446" marR="0" lvl="0" indent="-171446" algn="l" defTabSz="685766"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PFS by INV</a:t>
              </a: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Arial"/>
                  <a:sym typeface="Arial"/>
                </a:rPr>
                <a:t> </a:t>
              </a: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(BICR sensitivity analysis)</a:t>
              </a:r>
            </a:p>
            <a:p>
              <a:pPr marL="0" marR="0" lvl="0" indent="0" algn="l" defTabSz="685766"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Select secondary endpoints:</a:t>
              </a:r>
              <a:endPar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endParaRPr>
            </a:p>
            <a:p>
              <a:pPr marL="171446" marR="0" lvl="0" indent="-171446" algn="l" defTabSz="685766"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ORR by INV (BICR sensitivity analysis)</a:t>
              </a:r>
              <a:endPar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Arial"/>
                <a:sym typeface="Arial"/>
              </a:endParaRPr>
            </a:p>
            <a:p>
              <a:pPr marL="171446" marR="0" lvl="0" indent="-171446" algn="l" defTabSz="685766"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OS OV28 abdominal/GI subscale</a:t>
              </a:r>
              <a:r>
                <a:rPr kumimoji="0" lang="en-US" sz="1200" b="0" i="0" u="none" strike="noStrike" kern="1200" cap="none" spc="0" normalizeH="0" baseline="30000" noProof="0" dirty="0">
                  <a:ln>
                    <a:noFill/>
                  </a:ln>
                  <a:solidFill>
                    <a:srgbClr val="000000"/>
                  </a:solidFill>
                  <a:effectLst/>
                  <a:uLnTx/>
                  <a:uFillTx/>
                  <a:latin typeface="Arial"/>
                  <a:ea typeface="Verdana" panose="020B0604030504040204" pitchFamily="34" charset="0"/>
                  <a:cs typeface="+mn-cs"/>
                  <a:sym typeface="Arial"/>
                </a:rPr>
                <a:t>b</a:t>
              </a: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 </a:t>
              </a:r>
              <a:endParaRPr kumimoji="0" lang="en-US" sz="1200" b="1"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endParaRPr>
            </a:p>
            <a:p>
              <a:pPr marL="171446" marR="0" lvl="0" indent="-171446" algn="l" defTabSz="685766"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Safety and tolerability</a:t>
              </a:r>
              <a:endPar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Arial"/>
                <a:sym typeface="Arial"/>
              </a:endParaRPr>
            </a:p>
            <a:p>
              <a:pPr marL="171446" marR="0" lvl="0" indent="-171446" algn="l" defTabSz="685766"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DOR</a:t>
              </a:r>
              <a:endPar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Arial"/>
                <a:sym typeface="Arial"/>
              </a:endParaRPr>
            </a:p>
            <a:p>
              <a:pPr marL="171446" marR="0" lvl="0" indent="-171446" algn="l" defTabSz="685766"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CA-125 response</a:t>
              </a:r>
              <a:r>
                <a:rPr kumimoji="0" lang="en-US" sz="1200" b="0" i="0" u="none" strike="noStrike" kern="1200" cap="none" spc="0" normalizeH="0" baseline="30000" noProof="0" dirty="0">
                  <a:ln>
                    <a:noFill/>
                  </a:ln>
                  <a:solidFill>
                    <a:srgbClr val="000000"/>
                  </a:solidFill>
                  <a:effectLst/>
                  <a:uLnTx/>
                  <a:uFillTx/>
                  <a:latin typeface="Arial"/>
                  <a:ea typeface="Verdana" panose="020B0604030504040204" pitchFamily="34" charset="0"/>
                  <a:cs typeface="+mn-cs"/>
                  <a:sym typeface="Arial"/>
                </a:rPr>
                <a:t>c</a:t>
              </a:r>
            </a:p>
            <a:p>
              <a:pPr marL="171446" marR="0" lvl="0" indent="-171446" algn="l" defTabSz="685766"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PFS2</a:t>
              </a:r>
            </a:p>
          </p:txBody>
        </p:sp>
        <p:sp>
          <p:nvSpPr>
            <p:cNvPr id="24" name="Rectangle 23">
              <a:extLst>
                <a:ext uri="{FF2B5EF4-FFF2-40B4-BE49-F238E27FC236}">
                  <a16:creationId xmlns:a16="http://schemas.microsoft.com/office/drawing/2014/main" id="{81403ACF-0C54-E8A6-93FC-B8F3059E3C21}"/>
                </a:ext>
              </a:extLst>
            </p:cNvPr>
            <p:cNvSpPr/>
            <p:nvPr/>
          </p:nvSpPr>
          <p:spPr>
            <a:xfrm>
              <a:off x="3349330" y="2407328"/>
              <a:ext cx="788365" cy="1089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mn-cs"/>
                  <a:sym typeface="Arial"/>
                </a:rPr>
                <a:t>R</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mn-cs"/>
                  <a:sym typeface="Arial"/>
                </a:rPr>
                <a:t>1:1</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sym typeface="Arial"/>
                </a:rPr>
                <a:t>(N</a:t>
              </a:r>
              <a:r>
                <a:rPr kumimoji="0" lang="en-US" sz="1200" b="0" i="0" u="none" strike="noStrike" kern="1200" cap="none" spc="0" normalizeH="0" baseline="0" noProof="0" dirty="0">
                  <a:ln>
                    <a:noFill/>
                  </a:ln>
                  <a:solidFill>
                    <a:srgbClr val="FFFFFF"/>
                  </a:solidFill>
                  <a:effectLst/>
                  <a:uLnTx/>
                  <a:uFillTx/>
                  <a:latin typeface="Arial"/>
                  <a:ea typeface="+mn-ea"/>
                  <a:cs typeface="+mn-cs"/>
                  <a:sym typeface="Arial"/>
                </a:rPr>
                <a:t>=453</a:t>
              </a:r>
              <a:r>
                <a:rPr kumimoji="0" lang="en-US" sz="1200" b="1" i="0" u="none" strike="noStrike" kern="1200" cap="none" spc="0" normalizeH="0" baseline="0" noProof="0" dirty="0">
                  <a:ln>
                    <a:noFill/>
                  </a:ln>
                  <a:solidFill>
                    <a:srgbClr val="FFFFFF"/>
                  </a:solidFill>
                  <a:effectLst/>
                  <a:uLnTx/>
                  <a:uFillTx/>
                  <a:latin typeface="Arial"/>
                  <a:ea typeface="+mn-ea"/>
                  <a:cs typeface="+mn-cs"/>
                  <a:sym typeface="Symbol" panose="05050102010706020507" pitchFamily="18" charset="2"/>
                </a:rPr>
                <a:t>)</a:t>
              </a:r>
              <a:endParaRPr kumimoji="0" lang="en-US" sz="1200" b="1" i="0" u="none" strike="noStrike" kern="1200" cap="none" spc="0" normalizeH="0" baseline="0" noProof="0" dirty="0">
                <a:ln>
                  <a:noFill/>
                </a:ln>
                <a:solidFill>
                  <a:srgbClr val="FFFFFF"/>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155CF9AD-2CFD-628B-0DCD-198FF577ACB1}"/>
                </a:ext>
              </a:extLst>
            </p:cNvPr>
            <p:cNvSpPr txBox="1"/>
            <p:nvPr/>
          </p:nvSpPr>
          <p:spPr>
            <a:xfrm>
              <a:off x="7049108" y="4181556"/>
              <a:ext cx="2306131" cy="792901"/>
            </a:xfrm>
            <a:prstGeom prst="rect">
              <a:avLst/>
            </a:prstGeom>
            <a:solidFill>
              <a:schemeClr val="bg1">
                <a:lumMod val="95000"/>
              </a:schemeClr>
            </a:solidFill>
          </p:spPr>
          <p:txBody>
            <a:bodyPr wrap="square"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charset="0"/>
                  <a:cs typeface="Arial"/>
                  <a:sym typeface="Arial"/>
                </a:rPr>
                <a:t>ITT population:</a:t>
              </a:r>
            </a:p>
            <a:p>
              <a:pPr marL="285744" marR="0" lvl="0" indent="-28574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charset="0"/>
                  <a:cs typeface="Arial"/>
                  <a:sym typeface="Arial"/>
                </a:rPr>
                <a:t>All r</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sym typeface="Arial"/>
                </a:rPr>
                <a:t>andomized patients, regardless of receipt of assigned treatment</a:t>
              </a:r>
            </a:p>
          </p:txBody>
        </p:sp>
        <p:sp>
          <p:nvSpPr>
            <p:cNvPr id="28" name="Rounded Rectangle 16">
              <a:extLst>
                <a:ext uri="{FF2B5EF4-FFF2-40B4-BE49-F238E27FC236}">
                  <a16:creationId xmlns:a16="http://schemas.microsoft.com/office/drawing/2014/main" id="{4BA8FD15-13B1-54B9-D4A4-4569FC7D6C98}"/>
                </a:ext>
              </a:extLst>
            </p:cNvPr>
            <p:cNvSpPr/>
            <p:nvPr/>
          </p:nvSpPr>
          <p:spPr>
            <a:xfrm>
              <a:off x="9904629" y="1839506"/>
              <a:ext cx="2062595" cy="2171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numCol="1"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Select exploratory:</a:t>
              </a:r>
            </a:p>
            <a:p>
              <a:pPr marL="171446" marR="0" lvl="0" indent="-171446" algn="l" defTabSz="685766"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rPr>
                <a:t>Additional PRO assessments</a:t>
              </a:r>
              <a:r>
                <a:rPr kumimoji="0" lang="en-US" sz="1200" b="0" i="0" u="none" strike="noStrike" kern="1200" cap="none" spc="0" normalizeH="0" baseline="30000" noProof="0" dirty="0">
                  <a:ln>
                    <a:noFill/>
                  </a:ln>
                  <a:solidFill>
                    <a:srgbClr val="000000"/>
                  </a:solidFill>
                  <a:effectLst/>
                  <a:uLnTx/>
                  <a:uFillTx/>
                  <a:latin typeface="Arial"/>
                  <a:ea typeface="Verdana" panose="020B0604030504040204" pitchFamily="34" charset="0"/>
                  <a:cs typeface="+mn-cs"/>
                  <a:sym typeface="Arial"/>
                </a:rPr>
                <a:t>d</a:t>
              </a:r>
              <a:endParaRPr kumimoji="0" lang="en-US" sz="1200" b="0" i="0" u="none" strike="noStrike" kern="1200" cap="none" spc="0" normalizeH="0" baseline="0" noProof="0" dirty="0">
                <a:ln>
                  <a:noFill/>
                </a:ln>
                <a:solidFill>
                  <a:srgbClr val="000000"/>
                </a:solidFill>
                <a:effectLst/>
                <a:uLnTx/>
                <a:uFillTx/>
                <a:latin typeface="Arial"/>
                <a:ea typeface="Verdana" panose="020B0604030504040204" pitchFamily="34" charset="0"/>
                <a:cs typeface="+mn-cs"/>
                <a:sym typeface="Arial"/>
              </a:endParaRPr>
            </a:p>
          </p:txBody>
        </p:sp>
        <p:sp>
          <p:nvSpPr>
            <p:cNvPr id="29" name="TextBox 28">
              <a:extLst>
                <a:ext uri="{FF2B5EF4-FFF2-40B4-BE49-F238E27FC236}">
                  <a16:creationId xmlns:a16="http://schemas.microsoft.com/office/drawing/2014/main" id="{B21FA698-AE5F-75BD-D3D9-473BCE00DBD0}"/>
                </a:ext>
              </a:extLst>
            </p:cNvPr>
            <p:cNvSpPr txBox="1"/>
            <p:nvPr/>
          </p:nvSpPr>
          <p:spPr>
            <a:xfrm>
              <a:off x="9522180" y="4176951"/>
              <a:ext cx="2306131" cy="792901"/>
            </a:xfrm>
            <a:prstGeom prst="rect">
              <a:avLst/>
            </a:prstGeom>
            <a:solidFill>
              <a:schemeClr val="bg1">
                <a:lumMod val="95000"/>
              </a:schemeClr>
            </a:solidFill>
          </p:spPr>
          <p:txBody>
            <a:bodyPr wrap="square"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charset="0"/>
                  <a:cs typeface="Arial"/>
                  <a:sym typeface="Arial"/>
                </a:rPr>
                <a:t>Safety population:</a:t>
              </a:r>
            </a:p>
            <a:p>
              <a:pPr marL="171446" marR="0" lvl="0" indent="-171446"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sym typeface="Arial"/>
                </a:rPr>
                <a:t>All randomized patients who received ≥1 dose of assigned treatment</a:t>
              </a:r>
            </a:p>
          </p:txBody>
        </p:sp>
      </p:grpSp>
      <p:cxnSp>
        <p:nvCxnSpPr>
          <p:cNvPr id="11" name="Straight Connector 10">
            <a:extLst>
              <a:ext uri="{FF2B5EF4-FFF2-40B4-BE49-F238E27FC236}">
                <a16:creationId xmlns:a16="http://schemas.microsoft.com/office/drawing/2014/main" id="{2FA6A08E-64D6-A19E-175E-9587ACB6A0F5}"/>
              </a:ext>
            </a:extLst>
          </p:cNvPr>
          <p:cNvCxnSpPr>
            <a:cxnSpLocks/>
            <a:stCxn id="24" idx="3"/>
            <a:endCxn id="19" idx="1"/>
          </p:cNvCxnSpPr>
          <p:nvPr/>
        </p:nvCxnSpPr>
        <p:spPr bwMode="auto">
          <a:xfrm flipV="1">
            <a:off x="3696121" y="2882689"/>
            <a:ext cx="109227" cy="2621"/>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65057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IMING" val="|54|3.6|4.8"/>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53.2|17.8"/>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MDA generic pres 2 (3)">
  <a:themeElements>
    <a:clrScheme name="MDAbrand NEW">
      <a:dk1>
        <a:srgbClr val="000000"/>
      </a:dk1>
      <a:lt1>
        <a:srgbClr val="FFFFFF"/>
      </a:lt1>
      <a:dk2>
        <a:srgbClr val="000000"/>
      </a:dk2>
      <a:lt2>
        <a:srgbClr val="FFFFFF"/>
      </a:lt2>
      <a:accent1>
        <a:srgbClr val="407EC9"/>
      </a:accent1>
      <a:accent2>
        <a:srgbClr val="ED8B00"/>
      </a:accent2>
      <a:accent3>
        <a:srgbClr val="789D4A"/>
      </a:accent3>
      <a:accent4>
        <a:srgbClr val="614B79"/>
      </a:accent4>
      <a:accent5>
        <a:srgbClr val="F1B434"/>
      </a:accent5>
      <a:accent6>
        <a:srgbClr val="B7BF10"/>
      </a:accent6>
      <a:hlink>
        <a:srgbClr val="323232"/>
      </a:hlink>
      <a:folHlink>
        <a:srgbClr val="5A5A5A"/>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WashU Medicine 4">
      <a:dk1>
        <a:srgbClr val="000000"/>
      </a:dk1>
      <a:lt1>
        <a:srgbClr val="FFFFFF"/>
      </a:lt1>
      <a:dk2>
        <a:srgbClr val="BA0C2F"/>
      </a:dk2>
      <a:lt2>
        <a:srgbClr val="D7D2CB"/>
      </a:lt2>
      <a:accent1>
        <a:srgbClr val="BA0C2F"/>
      </a:accent1>
      <a:accent2>
        <a:srgbClr val="D9D9D9"/>
      </a:accent2>
      <a:accent3>
        <a:srgbClr val="205732"/>
      </a:accent3>
      <a:accent4>
        <a:srgbClr val="B5E2D7"/>
      </a:accent4>
      <a:accent5>
        <a:srgbClr val="404040"/>
      </a:accent5>
      <a:accent6>
        <a:srgbClr val="007D8A"/>
      </a:accent6>
      <a:hlink>
        <a:srgbClr val="BA0C2F"/>
      </a:hlink>
      <a:folHlink>
        <a:srgbClr val="BA0C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Purple bullets">
  <a:themeElements>
    <a:clrScheme name="Custom 55">
      <a:dk1>
        <a:srgbClr val="000000"/>
      </a:dk1>
      <a:lt1>
        <a:srgbClr val="FFFFFF"/>
      </a:lt1>
      <a:dk2>
        <a:srgbClr val="000000"/>
      </a:dk2>
      <a:lt2>
        <a:srgbClr val="FFFFFF"/>
      </a:lt2>
      <a:accent1>
        <a:srgbClr val="68D2DF"/>
      </a:accent1>
      <a:accent2>
        <a:srgbClr val="F0AB00"/>
      </a:accent2>
      <a:accent3>
        <a:srgbClr val="830051"/>
      </a:accent3>
      <a:accent4>
        <a:srgbClr val="3C0F53"/>
      </a:accent4>
      <a:accent5>
        <a:srgbClr val="C4D708"/>
      </a:accent5>
      <a:accent6>
        <a:srgbClr val="3F4444"/>
      </a:accent6>
      <a:hlink>
        <a:srgbClr val="830051"/>
      </a:hlink>
      <a:folHlink>
        <a:srgbClr val="C7C2B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830051"/>
        </a:dk2>
        <a:lt2>
          <a:srgbClr val="C7C2BA"/>
        </a:lt2>
        <a:accent1>
          <a:srgbClr val="4B306A"/>
        </a:accent1>
        <a:accent2>
          <a:srgbClr val="F0AB00"/>
        </a:accent2>
        <a:accent3>
          <a:srgbClr val="FFFFFF"/>
        </a:accent3>
        <a:accent4>
          <a:srgbClr val="000000"/>
        </a:accent4>
        <a:accent5>
          <a:srgbClr val="B1ADB9"/>
        </a:accent5>
        <a:accent6>
          <a:srgbClr val="D99B00"/>
        </a:accent6>
        <a:hlink>
          <a:srgbClr val="7AB800"/>
        </a:hlink>
        <a:folHlink>
          <a:srgbClr val="00ADD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830051"/>
        </a:dk2>
        <a:lt2>
          <a:srgbClr val="7AB800"/>
        </a:lt2>
        <a:accent1>
          <a:srgbClr val="4B306A"/>
        </a:accent1>
        <a:accent2>
          <a:srgbClr val="F0AB00"/>
        </a:accent2>
        <a:accent3>
          <a:srgbClr val="FFFFFF"/>
        </a:accent3>
        <a:accent4>
          <a:srgbClr val="000000"/>
        </a:accent4>
        <a:accent5>
          <a:srgbClr val="B1ADB9"/>
        </a:accent5>
        <a:accent6>
          <a:srgbClr val="D99B00"/>
        </a:accent6>
        <a:hlink>
          <a:srgbClr val="C7C2BA"/>
        </a:hlink>
        <a:folHlink>
          <a:srgbClr val="00ADD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7.xml><?xml version="1.0" encoding="utf-8"?>
<a:theme xmlns:a="http://schemas.openxmlformats.org/drawingml/2006/main" name="2014 Clinical Standard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54A3D2C7-47A8-43F4-A002-595185AB6F4E}"/>
</file>

<file path=customXml/itemProps2.xml><?xml version="1.0" encoding="utf-8"?>
<ds:datastoreItem xmlns:ds="http://schemas.openxmlformats.org/officeDocument/2006/customXml" ds:itemID="{A92B184E-FBB7-42AC-B806-C619DA28B336}"/>
</file>

<file path=customXml/itemProps3.xml><?xml version="1.0" encoding="utf-8"?>
<ds:datastoreItem xmlns:ds="http://schemas.openxmlformats.org/officeDocument/2006/customXml" ds:itemID="{B83EA811-138E-462F-99A6-A2BD3B841F6E}"/>
</file>

<file path=docProps/app.xml><?xml version="1.0" encoding="utf-8"?>
<Properties xmlns="http://schemas.openxmlformats.org/officeDocument/2006/extended-properties" xmlns:vt="http://schemas.openxmlformats.org/officeDocument/2006/docPropsVTypes">
  <Template/>
  <TotalTime>85222</TotalTime>
  <Words>10983</Words>
  <Application>Microsoft Macintosh PowerPoint</Application>
  <PresentationFormat>Widescreen</PresentationFormat>
  <Paragraphs>2204</Paragraphs>
  <Slides>113</Slides>
  <Notes>41</Notes>
  <HiddenSlides>0</HiddenSlides>
  <MMClips>0</MMClips>
  <ScaleCrop>false</ScaleCrop>
  <HeadingPairs>
    <vt:vector size="8" baseType="variant">
      <vt:variant>
        <vt:lpstr>Fonts Used</vt:lpstr>
      </vt:variant>
      <vt:variant>
        <vt:i4>32</vt:i4>
      </vt:variant>
      <vt:variant>
        <vt:lpstr>Theme</vt:lpstr>
      </vt:variant>
      <vt:variant>
        <vt:i4>21</vt:i4>
      </vt:variant>
      <vt:variant>
        <vt:lpstr>Embedded OLE Servers</vt:lpstr>
      </vt:variant>
      <vt:variant>
        <vt:i4>1</vt:i4>
      </vt:variant>
      <vt:variant>
        <vt:lpstr>Slide Titles</vt:lpstr>
      </vt:variant>
      <vt:variant>
        <vt:i4>113</vt:i4>
      </vt:variant>
    </vt:vector>
  </HeadingPairs>
  <TitlesOfParts>
    <vt:vector size="167" baseType="lpstr">
      <vt:lpstr>ＭＳ Ｐゴシック</vt:lpstr>
      <vt:lpstr>Aptos</vt:lpstr>
      <vt:lpstr>Aptos Display</vt:lpstr>
      <vt:lpstr>Arial</vt:lpstr>
      <vt:lpstr>Arial Bold</vt:lpstr>
      <vt:lpstr>Arial Narrow</vt:lpstr>
      <vt:lpstr>Calibri</vt:lpstr>
      <vt:lpstr>Calibri Light</vt:lpstr>
      <vt:lpstr>Courier New</vt:lpstr>
      <vt:lpstr>Franklin Gothic Book</vt:lpstr>
      <vt:lpstr>FUTURA MEDIUM</vt:lpstr>
      <vt:lpstr>FUTURA MEDIUM</vt:lpstr>
      <vt:lpstr>Georgia</vt:lpstr>
      <vt:lpstr>Gill Sans</vt:lpstr>
      <vt:lpstr>Gill Sans MT</vt:lpstr>
      <vt:lpstr>Google Sans</vt:lpstr>
      <vt:lpstr>Helvetica Neue</vt:lpstr>
      <vt:lpstr>Helvetica Neue Medium</vt:lpstr>
      <vt:lpstr>Imago</vt:lpstr>
      <vt:lpstr>ITC Franklin Gothic Std Book Compressed</vt:lpstr>
      <vt:lpstr>ITC Franklin Gothic Std Book Condensed</vt:lpstr>
      <vt:lpstr>ITC Franklin Gothic Std Demi Compressed</vt:lpstr>
      <vt:lpstr>Lucida Grande</vt:lpstr>
      <vt:lpstr>MetaPlusNormal-Roman</vt:lpstr>
      <vt:lpstr>Noto Sans Symbols</vt:lpstr>
      <vt:lpstr>OpenSans-Regular</vt:lpstr>
      <vt:lpstr>Symbol</vt:lpstr>
      <vt:lpstr>Times</vt:lpstr>
      <vt:lpstr>Times New Roman</vt:lpstr>
      <vt:lpstr>Trebuchet MS</vt:lpstr>
      <vt:lpstr>ui-sans-serif</vt:lpstr>
      <vt:lpstr>Wingdings</vt:lpstr>
      <vt:lpstr>1_Default Design</vt:lpstr>
      <vt:lpstr>2_Default Design</vt:lpstr>
      <vt:lpstr>Custom Design</vt:lpstr>
      <vt:lpstr>3_Default Design</vt:lpstr>
      <vt:lpstr>Office Theme</vt:lpstr>
      <vt:lpstr>Parcel</vt:lpstr>
      <vt:lpstr>2014 Clinical Standard Template</vt:lpstr>
      <vt:lpstr>4_Default Design</vt:lpstr>
      <vt:lpstr>1_Office Theme</vt:lpstr>
      <vt:lpstr>Office 2013 - 2022 Theme</vt:lpstr>
      <vt:lpstr>2_Office Theme</vt:lpstr>
      <vt:lpstr>5_Default Design</vt:lpstr>
      <vt:lpstr>3_Office Theme</vt:lpstr>
      <vt:lpstr>MDA generic pres 2 (3)</vt:lpstr>
      <vt:lpstr>4_Office Theme</vt:lpstr>
      <vt:lpstr>6_Office Theme</vt:lpstr>
      <vt:lpstr>5_Office Theme</vt:lpstr>
      <vt:lpstr>7_Office Theme</vt:lpstr>
      <vt:lpstr>1_Custom Design</vt:lpstr>
      <vt:lpstr>Purple bullets</vt:lpstr>
      <vt:lpstr>9_Office Theme</vt:lpstr>
      <vt:lpstr>think-cell Slide</vt:lpstr>
      <vt:lpstr>Ovarian Cancer</vt:lpstr>
      <vt:lpstr>Faculty</vt:lpstr>
      <vt:lpstr>Ms Arn — Disclosures</vt:lpstr>
      <vt:lpstr>Ms Filipi — Disclosures</vt:lpstr>
      <vt:lpstr>Dr O’Malley — Disclosures</vt:lpstr>
      <vt:lpstr>Dr Westin — Disclosures</vt:lpstr>
      <vt:lpstr>Commercial Support</vt:lpstr>
      <vt:lpstr>PowerPoint Presentation</vt:lpstr>
      <vt:lpstr>Agenda</vt:lpstr>
      <vt:lpstr>Agenda</vt:lpstr>
      <vt:lpstr>Case study </vt:lpstr>
      <vt:lpstr>Agenda</vt:lpstr>
      <vt:lpstr>PowerPoint Presentation</vt:lpstr>
      <vt:lpstr>Typical Course of Advanced Ovarian Cancer</vt:lpstr>
      <vt:lpstr>Germline vs Somatic Mutations</vt:lpstr>
      <vt:lpstr>Which genes are associated with ovarian cancer risk and who should we test?</vt:lpstr>
      <vt:lpstr>Clinical Implications:  Approximately 50% High Grade Epithelial Ovarian Cancers Characterized by HRD Is this targetable in recurrent epithelial ovarian cancer?</vt:lpstr>
      <vt:lpstr>PowerPoint Presentation</vt:lpstr>
      <vt:lpstr>Universal Genetic Testing: Missed Opportunities</vt:lpstr>
      <vt:lpstr>New Testing Paradigm</vt:lpstr>
      <vt:lpstr>Molecular Testing in Ovarian Cancer: Which Tests Should Be Used?</vt:lpstr>
      <vt:lpstr>PowerPoint Presentation</vt:lpstr>
      <vt:lpstr>First-Line Chemotherapy Standard of Care:  Carboplatin, Paclitaxel &amp; Bevacizumab + Maintenance  </vt:lpstr>
      <vt:lpstr>Roundtable Discussion</vt:lpstr>
      <vt:lpstr>Agenda</vt:lpstr>
      <vt:lpstr>PowerPoint Presentation</vt:lpstr>
      <vt:lpstr>Advances in Ovarian Cancer</vt:lpstr>
      <vt:lpstr>PARPi in The First Line</vt:lpstr>
      <vt:lpstr>Integrated Maintenance Treatment Paradigm for  Use in 1-L Ovarian Cancer (2022)</vt:lpstr>
      <vt:lpstr>PARP Inhibitors Yield Synthetic Lethality  in Patients With HRD</vt:lpstr>
      <vt:lpstr>SOLO-1: Phase III trial investigating maintenance therapy with a PARP inhibitor in newly diagnosed advanced BRCAmut ovarian cancer</vt:lpstr>
      <vt:lpstr>PowerPoint Presentation</vt:lpstr>
      <vt:lpstr>PRIMA Trial Design </vt:lpstr>
      <vt:lpstr>PRIMA Primary Endpoint, PFS Benefit in the HR-deficient Population</vt:lpstr>
      <vt:lpstr>PRIMA PFS Benefit in Biomarker Subgroups</vt:lpstr>
      <vt:lpstr>PowerPoint Presentation</vt:lpstr>
      <vt:lpstr>Phase III PAOLA-1/ENGOT-ov25: maintenance olaparib with bevacizumab in patients with newly diagnosed, advanced ovarian cancer treated with platinum-based chemotherapy and bevacizumab as standard of care </vt:lpstr>
      <vt:lpstr>PowerPoint Presentation</vt:lpstr>
      <vt:lpstr>Updated OS – First Line Ovarian Cancer</vt:lpstr>
      <vt:lpstr>Upfront Ovarian Cancer Maintenance Treatment</vt:lpstr>
      <vt:lpstr>PARPi + IO in Ovarian Cancer</vt:lpstr>
      <vt:lpstr>Recurrent Serous Carcinoma of the Ovary, Stage IIIC BRCA1+, PD-L1+, FOLR1 negative (0%), Her2 negative (score=0)</vt:lpstr>
      <vt:lpstr>Roundtable Discussion</vt:lpstr>
      <vt:lpstr>Considerations for Patients Receiving a PARP Inhibitor</vt:lpstr>
      <vt:lpstr>Initiation of parp inhibitors </vt:lpstr>
      <vt:lpstr>Mechanism of action</vt:lpstr>
      <vt:lpstr>Side effects - Niraparib</vt:lpstr>
      <vt:lpstr>side effects – Olaparib</vt:lpstr>
      <vt:lpstr>Monitoring &amp; Managing side effects </vt:lpstr>
      <vt:lpstr>Grade ≥3 AEs of Interest</vt:lpstr>
      <vt:lpstr>Aml/mds with PARP inhibitor Treatment</vt:lpstr>
      <vt:lpstr>Aml/mds with PARP inhibitor Treatment</vt:lpstr>
      <vt:lpstr>Dosing &amp; Administration</vt:lpstr>
      <vt:lpstr>Niraparib individualized starting dose</vt:lpstr>
      <vt:lpstr>Dose modification</vt:lpstr>
      <vt:lpstr>Roundtable Discussion</vt:lpstr>
      <vt:lpstr>Agenda</vt:lpstr>
      <vt:lpstr>PowerPoint Presentation</vt:lpstr>
      <vt:lpstr>Targeted (ADCs) Therapy - Ovarian Cancer</vt:lpstr>
      <vt:lpstr>PowerPoint Presentation</vt:lpstr>
      <vt:lpstr>What Is the Incidence of HER2 Expression Across Solid Tumors? </vt:lpstr>
      <vt:lpstr>Does It Change With the Tissue Tested  (primary vs metastatic breast cancer)? </vt:lpstr>
      <vt:lpstr>PowerPoint Presentation</vt:lpstr>
      <vt:lpstr>DESTINY-PanTumor02: Phase II Trial of Trastuzumab Deruxtecan in Patients with HER2-Expressing Solid Tumors</vt:lpstr>
      <vt:lpstr>DESTINY-PanTumor02 Response by HER2 Expression Level (central)</vt:lpstr>
      <vt:lpstr>GOG 3112/ENGOT-ov89  Phase 3 DESTINY-Ovarian01: T-DXd + Bevacizumab as 1L Maintenance Therapy in HER2-Expressing Ovarian Cancer</vt:lpstr>
      <vt:lpstr>PowerPoint Presentation</vt:lpstr>
      <vt:lpstr>PowerPoint Presentation</vt:lpstr>
      <vt:lpstr>Key Takeaways</vt:lpstr>
      <vt:lpstr>Case: Alex Recurrent Endometrioid Ovarian Cancer </vt:lpstr>
      <vt:lpstr>PowerPoint Presentation</vt:lpstr>
      <vt:lpstr>Roundtable Discussion</vt:lpstr>
      <vt:lpstr>Nursing Considerations for Patients Receiving T-DXd</vt:lpstr>
      <vt:lpstr>Patient Education</vt:lpstr>
      <vt:lpstr>PowerPoint Presentation</vt:lpstr>
      <vt:lpstr>Side Effects</vt:lpstr>
      <vt:lpstr>ILD/Pneumonitis Associated  With T-DXd</vt:lpstr>
      <vt:lpstr>5 “S” Rules </vt:lpstr>
      <vt:lpstr>Interstitial Lung Disease: Recognition and Management</vt:lpstr>
      <vt:lpstr>PowerPoint Presentation</vt:lpstr>
      <vt:lpstr>PowerPoint Presentation</vt:lpstr>
      <vt:lpstr>PowerPoint Presentation</vt:lpstr>
      <vt:lpstr>PowerPoint Presentation</vt:lpstr>
      <vt:lpstr>CASE STUDY</vt:lpstr>
      <vt:lpstr>Roundtable Discussion</vt:lpstr>
      <vt:lpstr>Other Nursing Considerations Related to OC Management</vt:lpstr>
      <vt:lpstr>Case Presentation</vt:lpstr>
      <vt:lpstr>PowerPoint Presentation</vt:lpstr>
      <vt:lpstr>Clinical Trial Participation</vt:lpstr>
      <vt:lpstr>Optimizing Oncology Nursing Care </vt:lpstr>
      <vt:lpstr>Back to our case…</vt:lpstr>
      <vt:lpstr>Roundtable Discussion</vt:lpstr>
      <vt:lpstr>Agenda</vt:lpstr>
      <vt:lpstr>PowerPoint Presentation</vt:lpstr>
      <vt:lpstr>PowerPoint Presentation</vt:lpstr>
      <vt:lpstr>Typical Course of Advanced Ovarian Cancer</vt:lpstr>
      <vt:lpstr>Targeting Folate Receptor Alpha</vt:lpstr>
      <vt:lpstr>Mirvetuximab soravtansine, first FRα-targeted ADC approved for PROC</vt:lpstr>
      <vt:lpstr>MIRASOL (NCT04209855): Randomized, phase 3 study of MIRV vs chemotherapy in FRα-high platinum–resistant ovarian cancer </vt:lpstr>
      <vt:lpstr>PowerPoint Presentation</vt:lpstr>
      <vt:lpstr>PICCOLO: Mirvetuximab soravtansine in platinum sensitive ovarian cancer</vt:lpstr>
      <vt:lpstr>PowerPoint Presentation</vt:lpstr>
      <vt:lpstr>PowerPoint Presentation</vt:lpstr>
      <vt:lpstr>Roundtable Discussion</vt:lpstr>
      <vt:lpstr>Nursing Considerations for Patients Receiving Mirvetuximab Soravtansine</vt:lpstr>
      <vt:lpstr>64-year-old new grandmother with platinum resistant ovarian cancer</vt:lpstr>
      <vt:lpstr>Molecular testing </vt:lpstr>
      <vt:lpstr>PowerPoint Presentation</vt:lpstr>
      <vt:lpstr>Mirvetuximab</vt:lpstr>
      <vt:lpstr>Mirvetuximab: Common Side Effects </vt:lpstr>
      <vt:lpstr>Mirvetuximab: Rare but Serious Side Effects</vt:lpstr>
      <vt:lpstr>Eye Care During Treatment</vt:lpstr>
      <vt:lpstr>Back to our case…</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8085</cp:revision>
  <cp:lastPrinted>2020-10-06T19:03:59Z</cp:lastPrinted>
  <dcterms:created xsi:type="dcterms:W3CDTF">2013-03-19T19:50:02Z</dcterms:created>
  <dcterms:modified xsi:type="dcterms:W3CDTF">2025-04-18T16:43:46Z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